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1"/>
  </p:notesMasterIdLst>
  <p:sldIdLst>
    <p:sldId id="296" r:id="rId2"/>
    <p:sldId id="320" r:id="rId3"/>
    <p:sldId id="335" r:id="rId4"/>
    <p:sldId id="321" r:id="rId5"/>
    <p:sldId id="322" r:id="rId6"/>
    <p:sldId id="324" r:id="rId7"/>
    <p:sldId id="333" r:id="rId8"/>
    <p:sldId id="332" r:id="rId9"/>
    <p:sldId id="331" r:id="rId10"/>
    <p:sldId id="330" r:id="rId11"/>
    <p:sldId id="329" r:id="rId12"/>
    <p:sldId id="328" r:id="rId13"/>
    <p:sldId id="327" r:id="rId14"/>
    <p:sldId id="326" r:id="rId15"/>
    <p:sldId id="348" r:id="rId16"/>
    <p:sldId id="323" r:id="rId17"/>
    <p:sldId id="325" r:id="rId18"/>
    <p:sldId id="336" r:id="rId19"/>
    <p:sldId id="337" r:id="rId20"/>
    <p:sldId id="338" r:id="rId21"/>
    <p:sldId id="339" r:id="rId22"/>
    <p:sldId id="342" r:id="rId23"/>
    <p:sldId id="340" r:id="rId24"/>
    <p:sldId id="341" r:id="rId25"/>
    <p:sldId id="344" r:id="rId26"/>
    <p:sldId id="345" r:id="rId27"/>
    <p:sldId id="346" r:id="rId28"/>
    <p:sldId id="347" r:id="rId29"/>
    <p:sldId id="302" r:id="rId30"/>
  </p:sldIdLst>
  <p:sldSz cx="9906000" cy="6858000" type="A4"/>
  <p:notesSz cx="6858000" cy="9144000"/>
  <p:defaultTextStyle>
    <a:defPPr>
      <a:defRPr lang="en-GB"/>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2">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CB0"/>
    <a:srgbClr val="93B1CC"/>
    <a:srgbClr val="B7AA9E"/>
    <a:srgbClr val="C4C18E"/>
    <a:srgbClr val="31AA1C"/>
    <a:srgbClr val="CF3900"/>
    <a:srgbClr val="FCD450"/>
    <a:srgbClr val="002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08" y="36"/>
      </p:cViewPr>
      <p:guideLst>
        <p:guide orient="horz" pos="2152"/>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Knight" userId="26e09063eb30eb87" providerId="LiveId" clId="{A7742ED8-7A7B-4102-880B-FC8245599015}"/>
    <pc:docChg chg="modSld">
      <pc:chgData name="Carl Knight" userId="26e09063eb30eb87" providerId="LiveId" clId="{A7742ED8-7A7B-4102-880B-FC8245599015}" dt="2018-11-20T11:16:36.613" v="7" actId="20577"/>
      <pc:docMkLst>
        <pc:docMk/>
      </pc:docMkLst>
      <pc:sldChg chg="modSp">
        <pc:chgData name="Carl Knight" userId="26e09063eb30eb87" providerId="LiveId" clId="{A7742ED8-7A7B-4102-880B-FC8245599015}" dt="2018-11-20T11:16:36.613" v="7" actId="20577"/>
        <pc:sldMkLst>
          <pc:docMk/>
          <pc:sldMk cId="535590466" sldId="340"/>
        </pc:sldMkLst>
        <pc:spChg chg="mod">
          <ac:chgData name="Carl Knight" userId="26e09063eb30eb87" providerId="LiveId" clId="{A7742ED8-7A7B-4102-880B-FC8245599015}" dt="2018-11-20T11:16:36.613" v="7" actId="20577"/>
          <ac:spMkLst>
            <pc:docMk/>
            <pc:sldMk cId="535590466" sldId="34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6" charset="0"/>
                <a:ea typeface="Arial" pitchFamily="-106" charset="0"/>
                <a:cs typeface="Arial" pitchFamily="-106" charset="0"/>
              </a:defRPr>
            </a:lvl1pPr>
          </a:lstStyle>
          <a:p>
            <a:pPr>
              <a:defRPr/>
            </a:pPr>
            <a:endParaRPr lang="en-US" dirty="0"/>
          </a:p>
        </p:txBody>
      </p:sp>
      <p:sp>
        <p:nvSpPr>
          <p:cNvPr id="717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D6939F-982B-4022-9F7F-CE654EB8110B}" type="slidenum">
              <a:rPr lang="en-GB"/>
              <a:pPr/>
              <a:t>‹#›</a:t>
            </a:fld>
            <a:endParaRPr lang="en-GB" dirty="0"/>
          </a:p>
        </p:txBody>
      </p:sp>
    </p:spTree>
    <p:extLst>
      <p:ext uri="{BB962C8B-B14F-4D97-AF65-F5344CB8AC3E}">
        <p14:creationId xmlns:p14="http://schemas.microsoft.com/office/powerpoint/2010/main" val="272801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16"/>
          <p:cNvSpPr>
            <a:spLocks noChangeArrowheads="1"/>
          </p:cNvSpPr>
          <p:nvPr userDrawn="1"/>
        </p:nvSpPr>
        <p:spPr bwMode="auto">
          <a:xfrm>
            <a:off x="0" y="0"/>
            <a:ext cx="9906000" cy="6858000"/>
          </a:xfrm>
          <a:prstGeom prst="rect">
            <a:avLst/>
          </a:prstGeom>
          <a:solidFill>
            <a:srgbClr val="00213B"/>
          </a:solidFill>
          <a:ln w="9525">
            <a:noFill/>
            <a:miter lim="800000"/>
            <a:headEnd/>
            <a:tailEnd/>
          </a:ln>
          <a:effectLst/>
        </p:spPr>
        <p:txBody>
          <a:bodyPr wrap="none" anchor="ctr"/>
          <a:lstStyle/>
          <a:p>
            <a:pPr>
              <a:defRPr/>
            </a:pPr>
            <a:endParaRPr lang="en-US" dirty="0">
              <a:latin typeface="Arial" pitchFamily="-106" charset="0"/>
              <a:ea typeface="Arial" pitchFamily="-106" charset="0"/>
              <a:cs typeface="Arial" pitchFamily="-106" charset="0"/>
            </a:endParaRPr>
          </a:p>
        </p:txBody>
      </p:sp>
      <p:pic>
        <p:nvPicPr>
          <p:cNvPr id="5" name="Picture 8" descr="UoG_keyline.eps"/>
          <p:cNvPicPr>
            <a:picLocks noChangeAspect="1"/>
          </p:cNvPicPr>
          <p:nvPr userDrawn="1"/>
        </p:nvPicPr>
        <p:blipFill>
          <a:blip r:embed="rId2" cstate="print"/>
          <a:srcRect/>
          <a:stretch>
            <a:fillRect/>
          </a:stretch>
        </p:blipFill>
        <p:spPr bwMode="auto">
          <a:xfrm>
            <a:off x="412750" y="374650"/>
            <a:ext cx="1968500" cy="622300"/>
          </a:xfrm>
          <a:prstGeom prst="rect">
            <a:avLst/>
          </a:prstGeom>
          <a:noFill/>
          <a:ln w="9525">
            <a:noFill/>
            <a:miter lim="800000"/>
            <a:headEnd/>
            <a:tailEnd/>
          </a:ln>
        </p:spPr>
      </p:pic>
      <p:sp>
        <p:nvSpPr>
          <p:cNvPr id="40962" name="Rectangle 2"/>
          <p:cNvSpPr>
            <a:spLocks noGrp="1" noChangeArrowheads="1"/>
          </p:cNvSpPr>
          <p:nvPr>
            <p:ph type="ctrTitle"/>
          </p:nvPr>
        </p:nvSpPr>
        <p:spPr bwMode="auto">
          <a:xfrm>
            <a:off x="449263" y="1927225"/>
            <a:ext cx="5859462" cy="1057275"/>
          </a:xfrm>
          <a:prstGeom prst="rect">
            <a:avLst/>
          </a:prstGeom>
          <a:noFill/>
          <a:ln>
            <a:miter lim="800000"/>
            <a:headEnd/>
            <a:tailEnd/>
          </a:ln>
        </p:spPr>
        <p:txBody>
          <a:bodyPr vert="horz" wrap="square" lIns="0" tIns="0" rIns="0" bIns="0" numCol="1" anchor="b" anchorCtr="0" compatLnSpc="1">
            <a:prstTxWarp prst="textNoShape">
              <a:avLst/>
            </a:prstTxWarp>
          </a:bodyPr>
          <a:lstStyle>
            <a:lvl1pPr algn="l">
              <a:defRPr sz="3600" b="1">
                <a:solidFill>
                  <a:schemeClr val="bg1"/>
                </a:solidFill>
              </a:defRPr>
            </a:lvl1pPr>
          </a:lstStyle>
          <a:p>
            <a:r>
              <a:rPr lang="en-GB" dirty="0"/>
              <a:t>Click to edit Master title style</a:t>
            </a:r>
          </a:p>
        </p:txBody>
      </p:sp>
      <p:sp>
        <p:nvSpPr>
          <p:cNvPr id="40963" name="Rectangle 3"/>
          <p:cNvSpPr>
            <a:spLocks noGrp="1" noChangeArrowheads="1"/>
          </p:cNvSpPr>
          <p:nvPr>
            <p:ph type="subTitle" idx="1"/>
          </p:nvPr>
        </p:nvSpPr>
        <p:spPr>
          <a:xfrm>
            <a:off x="449263" y="3033713"/>
            <a:ext cx="5859462" cy="973137"/>
          </a:xfrm>
        </p:spPr>
        <p:txBody>
          <a:bodyPr/>
          <a:lstStyle>
            <a:lvl1pPr>
              <a:buNone/>
              <a:defRPr sz="3600" b="0">
                <a:solidFill>
                  <a:schemeClr val="bg1"/>
                </a:solidFill>
              </a:defRPr>
            </a:lvl1pPr>
          </a:lstStyle>
          <a:p>
            <a:r>
              <a:rPr lang="en-GB"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393700" y="2501900"/>
            <a:ext cx="9080500" cy="400050"/>
          </a:xfrm>
          <a:prstGeom prst="rect">
            <a:avLst/>
          </a:prstGeom>
          <a:noFill/>
        </p:spPr>
        <p:txBody>
          <a:bodyPr>
            <a:spAutoFit/>
          </a:bodyPr>
          <a:lstStyle/>
          <a:p>
            <a:pPr>
              <a:defRPr/>
            </a:pPr>
            <a:r>
              <a:rPr lang="en-US" sz="2000" dirty="0">
                <a:latin typeface="Arial" pitchFamily="-106" charset="0"/>
                <a:ea typeface="Arial" pitchFamily="-106" charset="0"/>
                <a:cs typeface="Arial" pitchFamily="-106" charset="0"/>
              </a:rPr>
              <a:t>Body text</a:t>
            </a:r>
          </a:p>
        </p:txBody>
      </p:sp>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406400" y="1612900"/>
            <a:ext cx="6934200" cy="6731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5" name="Rectangle 4"/>
          <p:cNvSpPr>
            <a:spLocks noGrp="1" noChangeArrowheads="1"/>
          </p:cNvSpPr>
          <p:nvPr>
            <p:ph type="sldNum" sz="quarter" idx="10"/>
          </p:nvPr>
        </p:nvSpPr>
        <p:spPr/>
        <p:txBody>
          <a:bodyPr/>
          <a:lstStyle>
            <a:lvl1pPr>
              <a:defRPr/>
            </a:lvl1pPr>
          </a:lstStyle>
          <a:p>
            <a:fld id="{16005DA6-CA95-4F82-8818-0D6C15A31471}" type="slidenum">
              <a:rPr lang="en-GB"/>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4D562192-FA95-44B7-A855-9C51B87AC52E}" type="slidenum">
              <a:rPr lang="en-GB"/>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52DFFC53-4C9F-439F-A8B8-0818A2305E24}" type="slidenum">
              <a:rPr lang="en-GB"/>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6CD52F8C-4FD0-4FE8-A793-E838B45B04E1}" type="slidenum">
              <a:rPr lang="en-GB"/>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userDrawn="1"/>
        </p:nvSpPr>
        <p:spPr bwMode="auto">
          <a:xfrm>
            <a:off x="0" y="0"/>
            <a:ext cx="9906000" cy="1381125"/>
          </a:xfrm>
          <a:prstGeom prst="rect">
            <a:avLst/>
          </a:prstGeom>
          <a:solidFill>
            <a:srgbClr val="00213B"/>
          </a:solidFill>
          <a:ln w="9525">
            <a:noFill/>
            <a:miter lim="800000"/>
            <a:headEnd/>
            <a:tailEnd/>
          </a:ln>
          <a:effectLst/>
        </p:spPr>
        <p:txBody>
          <a:bodyPr wrap="none" anchor="ctr"/>
          <a:lstStyle/>
          <a:p>
            <a:pPr>
              <a:defRPr/>
            </a:pPr>
            <a:endParaRPr lang="en-US" dirty="0">
              <a:latin typeface="Arial" pitchFamily="-106" charset="0"/>
              <a:ea typeface="Arial" pitchFamily="-106" charset="0"/>
              <a:cs typeface="Arial" pitchFamily="-106" charset="0"/>
            </a:endParaRPr>
          </a:p>
        </p:txBody>
      </p:sp>
      <p:sp>
        <p:nvSpPr>
          <p:cNvPr id="1027" name="Rectangle 3"/>
          <p:cNvSpPr>
            <a:spLocks noGrp="1" noChangeArrowheads="1"/>
          </p:cNvSpPr>
          <p:nvPr>
            <p:ph type="body" idx="1"/>
          </p:nvPr>
        </p:nvSpPr>
        <p:spPr bwMode="auto">
          <a:xfrm>
            <a:off x="417513" y="1622425"/>
            <a:ext cx="9348787" cy="4821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30" name="Rectangle 6"/>
          <p:cNvSpPr>
            <a:spLocks noGrp="1" noChangeArrowheads="1"/>
          </p:cNvSpPr>
          <p:nvPr>
            <p:ph type="sldNum" sz="quarter" idx="4"/>
          </p:nvPr>
        </p:nvSpPr>
        <p:spPr bwMode="auto">
          <a:xfrm>
            <a:off x="9110663" y="6570663"/>
            <a:ext cx="795337"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91ECF75C-E48A-4F00-AB06-CE249F105ED5}" type="slidenum">
              <a:rPr lang="en-GB"/>
              <a:pPr/>
              <a:t>‹#›</a:t>
            </a:fld>
            <a:endParaRPr lang="en-GB" dirty="0"/>
          </a:p>
        </p:txBody>
      </p:sp>
      <p:pic>
        <p:nvPicPr>
          <p:cNvPr id="1029" name="Picture 5" descr="UoG_keyline.eps"/>
          <p:cNvPicPr>
            <a:picLocks noChangeAspect="1"/>
          </p:cNvPicPr>
          <p:nvPr userDrawn="1"/>
        </p:nvPicPr>
        <p:blipFill>
          <a:blip r:embed="rId7" cstate="print"/>
          <a:srcRect/>
          <a:stretch>
            <a:fillRect/>
          </a:stretch>
        </p:blipFill>
        <p:spPr bwMode="auto">
          <a:xfrm>
            <a:off x="412750" y="374650"/>
            <a:ext cx="1968500" cy="622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67" r:id="rId3"/>
    <p:sldLayoutId id="2147483768" r:id="rId4"/>
    <p:sldLayoutId id="2147483769" r:id="rId5"/>
  </p:sldLayoutIdLst>
  <p:txStyles>
    <p:titleStyle>
      <a:lvl1pPr algn="r" rtl="0" eaLnBrk="0" fontAlgn="base" hangingPunct="0">
        <a:lnSpc>
          <a:spcPct val="90000"/>
        </a:lnSpc>
        <a:spcBef>
          <a:spcPct val="0"/>
        </a:spcBef>
        <a:spcAft>
          <a:spcPct val="0"/>
        </a:spcAft>
        <a:defRPr sz="3000">
          <a:solidFill>
            <a:schemeClr val="bg1"/>
          </a:solidFill>
          <a:latin typeface="+mj-lt"/>
          <a:ea typeface="Arial" pitchFamily="-105" charset="0"/>
          <a:cs typeface="+mj-cs"/>
        </a:defRPr>
      </a:lvl1pPr>
      <a:lvl2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2pPr>
      <a:lvl3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3pPr>
      <a:lvl4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4pPr>
      <a:lvl5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30000"/>
        </a:spcBef>
        <a:spcAft>
          <a:spcPct val="0"/>
        </a:spcAft>
        <a:buChar char="•"/>
        <a:defRPr sz="2800" b="1">
          <a:solidFill>
            <a:srgbClr val="00213B"/>
          </a:solidFill>
          <a:latin typeface="+mn-lt"/>
          <a:ea typeface="Arial" pitchFamily="-105" charset="0"/>
          <a:cs typeface="+mn-cs"/>
        </a:defRPr>
      </a:lvl1pPr>
      <a:lvl2pPr marL="1588" indent="455613" algn="l" rtl="0" eaLnBrk="0" fontAlgn="base" hangingPunct="0">
        <a:spcBef>
          <a:spcPct val="30000"/>
        </a:spcBef>
        <a:spcAft>
          <a:spcPct val="0"/>
        </a:spcAft>
        <a:buChar char="–"/>
        <a:defRPr sz="2600">
          <a:solidFill>
            <a:schemeClr val="tx1"/>
          </a:solidFill>
          <a:latin typeface="+mn-lt"/>
          <a:ea typeface="Arial" pitchFamily="-105" charset="0"/>
          <a:cs typeface="+mn-cs"/>
        </a:defRPr>
      </a:lvl2pPr>
      <a:lvl3pPr marL="177800" indent="-174625" algn="l" rtl="0" eaLnBrk="0" fontAlgn="base" hangingPunct="0">
        <a:spcBef>
          <a:spcPct val="30000"/>
        </a:spcBef>
        <a:spcAft>
          <a:spcPct val="0"/>
        </a:spcAft>
        <a:buClr>
          <a:schemeClr val="tx2"/>
        </a:buClr>
        <a:buSzPct val="80000"/>
        <a:buFont typeface="Wingdings" pitchFamily="-106" charset="2"/>
        <a:buChar char="l"/>
        <a:defRPr sz="2400">
          <a:solidFill>
            <a:schemeClr val="tx1"/>
          </a:solidFill>
          <a:latin typeface="+mn-lt"/>
          <a:ea typeface="Arial" pitchFamily="-105" charset="0"/>
          <a:cs typeface="+mn-cs"/>
        </a:defRPr>
      </a:lvl3pPr>
      <a:lvl4pPr marL="346075" indent="-166688" algn="l" rtl="0" eaLnBrk="0" fontAlgn="base" hangingPunct="0">
        <a:spcBef>
          <a:spcPct val="30000"/>
        </a:spcBef>
        <a:spcAft>
          <a:spcPct val="0"/>
        </a:spcAft>
        <a:buClr>
          <a:schemeClr val="tx2"/>
        </a:buClr>
        <a:buSzPct val="80000"/>
        <a:buFont typeface="Arial" charset="0"/>
        <a:buChar char="–"/>
        <a:defRPr sz="2000">
          <a:solidFill>
            <a:schemeClr val="tx1"/>
          </a:solidFill>
          <a:latin typeface="+mn-lt"/>
          <a:ea typeface="Arial" pitchFamily="-105" charset="0"/>
          <a:cs typeface="+mn-cs"/>
        </a:defRPr>
      </a:lvl4pPr>
      <a:lvl5pPr marL="523875" indent="-176213" algn="l" rtl="0" eaLnBrk="0" fontAlgn="base" hangingPunct="0">
        <a:spcBef>
          <a:spcPct val="30000"/>
        </a:spcBef>
        <a:spcAft>
          <a:spcPct val="0"/>
        </a:spcAft>
        <a:buClr>
          <a:schemeClr val="tx2"/>
        </a:buClr>
        <a:buChar char="•"/>
        <a:defRPr sz="2000">
          <a:solidFill>
            <a:schemeClr val="tx1"/>
          </a:solidFill>
          <a:latin typeface="+mn-lt"/>
          <a:ea typeface="Arial" pitchFamily="-10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385762" y="3984625"/>
            <a:ext cx="9380538" cy="1057275"/>
          </a:xfrm>
          <a:noFill/>
        </p:spPr>
        <p:txBody>
          <a:bodyPr/>
          <a:lstStyle/>
          <a:p>
            <a:r>
              <a:rPr lang="en-GB" sz="3800" dirty="0"/>
              <a:t>Mill I: Liberty and Utility</a:t>
            </a:r>
          </a:p>
        </p:txBody>
      </p:sp>
      <p:sp>
        <p:nvSpPr>
          <p:cNvPr id="8195" name="Rectangle 7"/>
          <p:cNvSpPr>
            <a:spLocks noGrp="1" noChangeArrowheads="1"/>
          </p:cNvSpPr>
          <p:nvPr>
            <p:ph type="subTitle" idx="1"/>
          </p:nvPr>
        </p:nvSpPr>
        <p:spPr>
          <a:xfrm>
            <a:off x="436563" y="5218113"/>
            <a:ext cx="5859462" cy="973137"/>
          </a:xfrm>
        </p:spPr>
        <p:txBody>
          <a:bodyPr/>
          <a:lstStyle/>
          <a:p>
            <a:pPr marL="0" indent="0"/>
            <a:r>
              <a:rPr lang="en-GB" sz="2400"/>
              <a:t>Politics </a:t>
            </a:r>
            <a:r>
              <a:rPr lang="en-GB" sz="2400" dirty="0"/>
              <a:t>2A</a:t>
            </a:r>
          </a:p>
          <a:p>
            <a:pPr marL="0" indent="0"/>
            <a:r>
              <a:rPr lang="en-GB" sz="2400" dirty="0"/>
              <a:t>Dr Carl Knight, Lecturer in Political Theory</a:t>
            </a:r>
          </a:p>
        </p:txBody>
      </p:sp>
      <p:pic>
        <p:nvPicPr>
          <p:cNvPr id="2" name="Picture 2" descr="C:\Users\Carl\OneDrive\2A\Mill pictures\sca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233" y="139700"/>
            <a:ext cx="5706534"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73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t>SCOPE OF THE PRINCIPLE OF LIBERTY</a:t>
            </a:r>
          </a:p>
          <a:p>
            <a:r>
              <a:rPr lang="en-GB" dirty="0"/>
              <a:t>Power my be exerted over Children, young persons, ‘those backward states of society in which the race itself may be considered in its </a:t>
            </a:r>
            <a:r>
              <a:rPr lang="en-GB" dirty="0" err="1"/>
              <a:t>nonage</a:t>
            </a:r>
            <a:r>
              <a:rPr lang="en-GB" dirty="0"/>
              <a:t>’ (14)</a:t>
            </a:r>
          </a:p>
          <a:p>
            <a:r>
              <a:rPr lang="en-GB" dirty="0"/>
              <a:t>Benevolent despotism acceptable for ‘barbarians’ (!)</a:t>
            </a:r>
          </a:p>
          <a:p>
            <a:r>
              <a:rPr lang="en-GB" dirty="0"/>
              <a:t>Those ‘capable of being improved by free and equal discussion’ mustn’t be forced but to protect others.</a:t>
            </a:r>
          </a:p>
        </p:txBody>
      </p:sp>
      <p:pic>
        <p:nvPicPr>
          <p:cNvPr id="6146" name="Picture 2" descr="C:\Users\Carl\OneDrive\2A\Mill pictures\th_03730145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661" y="0"/>
            <a:ext cx="2339339" cy="389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61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PRINCIPLE OF UTILITY</a:t>
            </a:r>
          </a:p>
          <a:p>
            <a:r>
              <a:rPr lang="en-GB" dirty="0"/>
              <a:t>Principle of liberty is supposed to be consistent with Mill’s ultimate principle as a utilitarian: ‘principle of utility’:</a:t>
            </a:r>
          </a:p>
          <a:p>
            <a:pPr marL="0" indent="0">
              <a:buNone/>
            </a:pPr>
            <a:r>
              <a:rPr lang="en-GB" dirty="0"/>
              <a:t>‘actions are right in proportion as they tend to promote happiness, wrong as they tend to produce the reverse of happiness. By happiness is intended pleasure, and the absence of pain; by unhappiness, pain, and the privation of pleasure’ (Utilitarianism, 137).</a:t>
            </a:r>
          </a:p>
        </p:txBody>
      </p:sp>
      <p:pic>
        <p:nvPicPr>
          <p:cNvPr id="7170" name="Picture 2" descr="C:\Users\Carl\OneDrive\2A\Mill pictures\214cj0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478" y="0"/>
            <a:ext cx="4323522" cy="288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4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CONFLICTING PRINCIPLES?</a:t>
            </a:r>
          </a:p>
          <a:p>
            <a:r>
              <a:rPr lang="en-GB" dirty="0"/>
              <a:t>The principle of liberty says a man ‘cannot rightfully be compelled to do or forbear… because it will make him happier’ (14). How is this compatible with utility?</a:t>
            </a:r>
          </a:p>
          <a:p>
            <a:r>
              <a:rPr lang="en-GB" dirty="0"/>
              <a:t>Coercion may seem like it will promote utility, but it actually won’t: ‘I regard utility as the ultimate appeal on all ethical questions; but it must be utility in the largest sense, grounded on the permanent interests of man as a progressive being’ (15).</a:t>
            </a:r>
          </a:p>
        </p:txBody>
      </p:sp>
      <p:pic>
        <p:nvPicPr>
          <p:cNvPr id="8194" name="Picture 2" descr="C:\Users\Carl\OneDrive\2A\Mill pictures\stop-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700" y="0"/>
            <a:ext cx="3289300" cy="32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51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THE ART OF LIFE</a:t>
            </a:r>
          </a:p>
          <a:p>
            <a:r>
              <a:rPr lang="en-GB" dirty="0"/>
              <a:t>This is underpinned by Mill’s </a:t>
            </a:r>
            <a:r>
              <a:rPr lang="en-GB" i="1" dirty="0"/>
              <a:t>System of Logic, </a:t>
            </a:r>
            <a:r>
              <a:rPr lang="en-GB" dirty="0"/>
              <a:t>which depicts maxims collectively forming an ‘Art of Life’</a:t>
            </a:r>
          </a:p>
          <a:p>
            <a:r>
              <a:rPr lang="en-GB" dirty="0"/>
              <a:t>Each art is ‘a joint result of the laws of nature disclosed by science, and of the general principles of what has been called Teleology’ </a:t>
            </a:r>
          </a:p>
          <a:p>
            <a:r>
              <a:rPr lang="en-GB" dirty="0"/>
              <a:t>‘the promotion of happiness is the ultimate principle of Teleology’</a:t>
            </a:r>
          </a:p>
          <a:p>
            <a:r>
              <a:rPr lang="en-GB" dirty="0"/>
              <a:t>This looks ‘indirect utilitarian’ - (1) Happiness is ultimate goal, (2) this best achieved by following maxims, e.g. (3) the principle of liberty (Lyons 1994) </a:t>
            </a:r>
          </a:p>
          <a:p>
            <a:endParaRPr lang="en-GB" dirty="0"/>
          </a:p>
        </p:txBody>
      </p:sp>
    </p:spTree>
    <p:extLst>
      <p:ext uri="{BB962C8B-B14F-4D97-AF65-F5344CB8AC3E}">
        <p14:creationId xmlns:p14="http://schemas.microsoft.com/office/powerpoint/2010/main" val="368585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HIGHER AND LOWER PLEASURES</a:t>
            </a:r>
          </a:p>
          <a:p>
            <a:r>
              <a:rPr lang="en-GB" dirty="0"/>
              <a:t>But why think the liberty principle promotes utility? Here we first have to look at Mill’s theory of utility.</a:t>
            </a:r>
          </a:p>
          <a:p>
            <a:r>
              <a:rPr lang="en-GB" dirty="0"/>
              <a:t>Bentham: utility=any pleasurable mental state</a:t>
            </a:r>
          </a:p>
          <a:p>
            <a:r>
              <a:rPr lang="en-GB" dirty="0"/>
              <a:t>Mill: higher versus lower pleasures - ‘better to be Socrates dissatisfied than a fool satisfied’ (Util. 140)</a:t>
            </a:r>
          </a:p>
          <a:p>
            <a:r>
              <a:rPr lang="en-GB" dirty="0"/>
              <a:t>Higher pleasures are those preferred by people with experience of both, and involve ‘higher faculties’</a:t>
            </a:r>
          </a:p>
          <a:p>
            <a:r>
              <a:rPr lang="en-GB" dirty="0"/>
              <a:t>Mill believes history has shown that principle of liberty promotes the more intellectual pleasures</a:t>
            </a:r>
          </a:p>
        </p:txBody>
      </p:sp>
      <p:pic>
        <p:nvPicPr>
          <p:cNvPr id="9218" name="Picture 2" descr="C:\Users\Carl\OneDrive\2A\Mill pictures\socrates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0"/>
            <a:ext cx="1689100" cy="2252133"/>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Carl\OneDrive\2A\Mill pictures\jesterdreamstime_l_2530118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2700" y="0"/>
            <a:ext cx="1854200" cy="203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27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ACTIVITY</a:t>
            </a:r>
          </a:p>
          <a:p>
            <a:pPr marL="0" indent="0">
              <a:buNone/>
            </a:pPr>
            <a:r>
              <a:rPr lang="en-GB" i="1" dirty="0"/>
              <a:t>Are the principles of liberty and utility compatible?</a:t>
            </a:r>
          </a:p>
          <a:p>
            <a:pPr marL="0" indent="0">
              <a:buNone/>
            </a:pPr>
            <a:endParaRPr lang="en-GB" i="1" dirty="0"/>
          </a:p>
          <a:p>
            <a:pPr marL="0" indent="0">
              <a:buNone/>
            </a:pPr>
            <a:r>
              <a:rPr lang="en-GB" dirty="0"/>
              <a:t>You may wish to discuss Mill’s arguments about:</a:t>
            </a:r>
          </a:p>
          <a:p>
            <a:r>
              <a:rPr lang="en-GB" dirty="0"/>
              <a:t>The tyranny of the majority</a:t>
            </a:r>
          </a:p>
          <a:p>
            <a:r>
              <a:rPr lang="en-GB" dirty="0"/>
              <a:t>Principle of liberty (or ‘harm principle’)</a:t>
            </a:r>
          </a:p>
          <a:p>
            <a:r>
              <a:rPr lang="en-GB" dirty="0"/>
              <a:t>Principle of utility (‘greatest happiness principle’)</a:t>
            </a:r>
          </a:p>
          <a:p>
            <a:r>
              <a:rPr lang="en-GB" dirty="0"/>
              <a:t>The Art of Life, maxims and indirect utilitarianism</a:t>
            </a:r>
          </a:p>
          <a:p>
            <a:r>
              <a:rPr lang="en-GB" dirty="0"/>
              <a:t>Higher and lower pleasures</a:t>
            </a:r>
          </a:p>
          <a:p>
            <a:endParaRPr lang="en-GB" dirty="0"/>
          </a:p>
          <a:p>
            <a:endParaRPr lang="en-GB" dirty="0"/>
          </a:p>
          <a:p>
            <a:endParaRPr lang="en-GB" dirty="0"/>
          </a:p>
          <a:p>
            <a:pPr marL="0" indent="0">
              <a:buNone/>
            </a:pPr>
            <a:endParaRPr lang="en-GB" i="1" dirty="0"/>
          </a:p>
        </p:txBody>
      </p:sp>
      <p:pic>
        <p:nvPicPr>
          <p:cNvPr id="4" name="Picture 3" descr="C:\Users\Carl\OneDrive\2A\Hobbes pictures\Discus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809" y="0"/>
            <a:ext cx="4945191" cy="214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79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LIBERTY OF THOUGHT AND DISCUSSION</a:t>
            </a:r>
          </a:p>
          <a:p>
            <a:r>
              <a:rPr lang="en-GB" dirty="0"/>
              <a:t>Ch. 2: Widely accepted that freedom of press is defence against tyrannical government. Less accepted: freedom of expression furthers human improvement.</a:t>
            </a:r>
          </a:p>
          <a:p>
            <a:r>
              <a:rPr lang="en-GB" dirty="0"/>
              <a:t>All of mankind minus one has no more right to silence one person than that person has to silence them all. Seems anti-utilitarian (cost-benefit).</a:t>
            </a:r>
          </a:p>
          <a:p>
            <a:r>
              <a:rPr lang="en-GB" dirty="0"/>
              <a:t>But ‘the peculiar evil of silencing the expression of an opinion is, that it is robbing the human race’ (21)</a:t>
            </a:r>
          </a:p>
          <a:p>
            <a:endParaRPr lang="en-GB" dirty="0"/>
          </a:p>
          <a:p>
            <a:endParaRPr lang="en-GB" dirty="0"/>
          </a:p>
          <a:p>
            <a:endParaRPr lang="en-GB" dirty="0"/>
          </a:p>
        </p:txBody>
      </p:sp>
    </p:spTree>
    <p:extLst>
      <p:ext uri="{BB962C8B-B14F-4D97-AF65-F5344CB8AC3E}">
        <p14:creationId xmlns:p14="http://schemas.microsoft.com/office/powerpoint/2010/main" val="30184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ARGUMENTS FOR LIBERTY OF DISCUSSION</a:t>
            </a:r>
          </a:p>
          <a:p>
            <a:pPr marL="514350" indent="-514350">
              <a:buAutoNum type="arabicPeriod"/>
            </a:pPr>
            <a:r>
              <a:rPr lang="en-GB" dirty="0"/>
              <a:t>Dissenting voice might be right as is often the case.</a:t>
            </a:r>
          </a:p>
          <a:p>
            <a:pPr marL="514350" indent="-514350">
              <a:buAutoNum type="arabicPeriod"/>
            </a:pPr>
            <a:r>
              <a:rPr lang="en-GB" dirty="0"/>
              <a:t>Even if wrong ensures truth isn’t ‘dead dogma’</a:t>
            </a:r>
          </a:p>
          <a:p>
            <a:pPr marL="514350" indent="-514350">
              <a:buAutoNum type="arabicPeriod"/>
            </a:pPr>
            <a:r>
              <a:rPr lang="en-GB" dirty="0"/>
              <a:t>Truths understood and acted on when challenged</a:t>
            </a:r>
          </a:p>
          <a:p>
            <a:pPr marL="514350" indent="-514350">
              <a:buAutoNum type="arabicPeriod"/>
            </a:pPr>
            <a:r>
              <a:rPr lang="en-GB" dirty="0"/>
              <a:t>Truth often lies between extremes (Aristotle), so even if dissent is mistaken it may bring society closer to truth: e.g. C18th society awe of Enlightenment progress corrected by Rousseau</a:t>
            </a:r>
          </a:p>
          <a:p>
            <a:pPr marL="514350" indent="-514350">
              <a:buAutoNum type="arabicPeriod"/>
            </a:pPr>
            <a:endParaRPr lang="en-GB" dirty="0"/>
          </a:p>
        </p:txBody>
      </p:sp>
      <p:pic>
        <p:nvPicPr>
          <p:cNvPr id="5" name="Picture 4">
            <a:extLst>
              <a:ext uri="{FF2B5EF4-FFF2-40B4-BE49-F238E27FC236}">
                <a16:creationId xmlns:a16="http://schemas.microsoft.com/office/drawing/2014/main" id="{2E202FE7-51A3-4AD0-8866-DE112F2AF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748" y="0"/>
            <a:ext cx="2775252" cy="2775252"/>
          </a:xfrm>
          <a:prstGeom prst="rect">
            <a:avLst/>
          </a:prstGeom>
        </p:spPr>
      </p:pic>
    </p:spTree>
    <p:extLst>
      <p:ext uri="{BB962C8B-B14F-4D97-AF65-F5344CB8AC3E}">
        <p14:creationId xmlns:p14="http://schemas.microsoft.com/office/powerpoint/2010/main" val="1867030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INDIVIDUALITY</a:t>
            </a:r>
          </a:p>
          <a:p>
            <a:r>
              <a:rPr lang="en-GB" dirty="0"/>
              <a:t>Ch. 3: Actions more often subject to constraint as more likely to harm, but free where others not involved</a:t>
            </a:r>
          </a:p>
          <a:p>
            <a:r>
              <a:rPr lang="en-GB" dirty="0"/>
              <a:t>People should be prepared to make informed, personal decisions about how to live</a:t>
            </a:r>
          </a:p>
          <a:p>
            <a:r>
              <a:rPr lang="en-GB" dirty="0"/>
              <a:t>Benefits of acting ‘spontaneously’ (i.e. not custom)</a:t>
            </a:r>
          </a:p>
          <a:p>
            <a:pPr marL="514350" indent="-514350">
              <a:buAutoNum type="arabicPeriod"/>
            </a:pPr>
            <a:r>
              <a:rPr lang="en-GB" dirty="0"/>
              <a:t>Others’ experience narrow or misinterpreted </a:t>
            </a:r>
          </a:p>
          <a:p>
            <a:pPr marL="514350" indent="-514350">
              <a:buAutoNum type="arabicPeriod"/>
            </a:pPr>
            <a:r>
              <a:rPr lang="en-GB" dirty="0"/>
              <a:t>Others may not account for character differences</a:t>
            </a:r>
          </a:p>
          <a:p>
            <a:pPr marL="514350" indent="-514350">
              <a:buAutoNum type="arabicPeriod"/>
            </a:pPr>
            <a:r>
              <a:rPr lang="en-GB" dirty="0"/>
              <a:t>Perception/judgment built through own choices</a:t>
            </a:r>
          </a:p>
          <a:p>
            <a:pPr marL="514350" indent="-514350">
              <a:buAutoNum type="arabicPeriod"/>
            </a:pPr>
            <a:endParaRPr lang="en-GB" dirty="0"/>
          </a:p>
        </p:txBody>
      </p:sp>
    </p:spTree>
    <p:extLst>
      <p:ext uri="{BB962C8B-B14F-4D97-AF65-F5344CB8AC3E}">
        <p14:creationId xmlns:p14="http://schemas.microsoft.com/office/powerpoint/2010/main" val="321104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EXPERIMENTS OF LIVING</a:t>
            </a:r>
          </a:p>
          <a:p>
            <a:r>
              <a:rPr lang="en-GB" dirty="0"/>
              <a:t>‘Experiments of living’ may                                               uncover valuable new truths for all</a:t>
            </a:r>
          </a:p>
          <a:p>
            <a:r>
              <a:rPr lang="en-GB" dirty="0"/>
              <a:t>But must be free to innovate: ‘Genius can only breathe freely in an atmosphere of freedom’ (72).</a:t>
            </a:r>
          </a:p>
          <a:p>
            <a:r>
              <a:rPr lang="en-GB" dirty="0"/>
              <a:t>This absent in China, once far more advanced than Europe, but stagnated by ‘despotism of custom’ (78)</a:t>
            </a:r>
          </a:p>
          <a:p>
            <a:r>
              <a:rPr lang="en-GB" dirty="0"/>
              <a:t>Not just for geniuses: a person’s ‘own mode of laying out his existence is the best, not because it is the best in itself, but because it is his own mode’ (75) </a:t>
            </a:r>
          </a:p>
          <a:p>
            <a:endParaRPr lang="en-GB" dirty="0"/>
          </a:p>
          <a:p>
            <a:endParaRPr lang="en-GB" dirty="0"/>
          </a:p>
        </p:txBody>
      </p:sp>
      <p:pic>
        <p:nvPicPr>
          <p:cNvPr id="1026" name="Picture 2" descr="C:\Users\Carl\OneDrive\2A\Mill pictures\novel_experiments_in_liv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9100" y="1"/>
            <a:ext cx="3136900" cy="313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82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JOHN STUART MILL (1806-73)</a:t>
            </a:r>
          </a:p>
          <a:p>
            <a:r>
              <a:rPr lang="en-GB" dirty="0"/>
              <a:t>Son of James Mill, Scottish economist &amp; disciple of Jeremy Bentham, founder of utilitarianism</a:t>
            </a:r>
          </a:p>
          <a:p>
            <a:r>
              <a:rPr lang="en-GB" dirty="0"/>
              <a:t>James Mill and Bentham decided to raise J. S. to become a great utilitarian (philosophy, history, econ)</a:t>
            </a:r>
          </a:p>
          <a:p>
            <a:r>
              <a:rPr lang="en-GB" dirty="0"/>
              <a:t>Greek at 3, Latin at 8, but nervous breakdown at 20</a:t>
            </a:r>
          </a:p>
          <a:p>
            <a:r>
              <a:rPr lang="en-GB" dirty="0"/>
              <a:t>At odds with his reputation as leading voice of liberalism, spent 35 years at East India Company</a:t>
            </a:r>
          </a:p>
          <a:p>
            <a:endParaRPr lang="en-GB" dirty="0"/>
          </a:p>
          <a:p>
            <a:endParaRPr lang="en-GB" dirty="0"/>
          </a:p>
          <a:p>
            <a:endParaRPr lang="en-GB" dirty="0"/>
          </a:p>
          <a:p>
            <a:endParaRPr lang="en-GB" dirty="0"/>
          </a:p>
          <a:p>
            <a:endParaRPr lang="en-GB" dirty="0"/>
          </a:p>
        </p:txBody>
      </p:sp>
      <p:pic>
        <p:nvPicPr>
          <p:cNvPr id="2050" name="Picture 2" descr="C:\Users\Carl\OneDrive\2A\Mill pictures\99068-004-A8011C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621" y="0"/>
            <a:ext cx="1914539" cy="271779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arl\OneDrive\2A\Mill pictures\Jeremy_Bentham_by_Henry_William_Pickersgill_deta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2871" y="-2"/>
            <a:ext cx="2001018" cy="2717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Carl\OneDrive\2A\Mill pictures\James_Mi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049" y="-1"/>
            <a:ext cx="2137822" cy="271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357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AUTHORITY OF SOCIETY AND INDIVIDUAL</a:t>
            </a:r>
          </a:p>
          <a:p>
            <a:r>
              <a:rPr lang="en-GB" dirty="0"/>
              <a:t>In Ch. 4 Mill argues that society and the individual should control those parts of human life over which they have particular interest (cf. Locke)</a:t>
            </a:r>
          </a:p>
          <a:p>
            <a:r>
              <a:rPr lang="en-GB" dirty="0"/>
              <a:t>Easy case: ‘there is no parity between the feeling of a person for his own opinion, and the feeling of another who is offended at his holding it; no more than between the desire of a thief to take a purse, and the desire of the right holder to keep it’ (93).</a:t>
            </a:r>
          </a:p>
        </p:txBody>
      </p:sp>
      <p:pic>
        <p:nvPicPr>
          <p:cNvPr id="5" name="Picture 4">
            <a:extLst>
              <a:ext uri="{FF2B5EF4-FFF2-40B4-BE49-F238E27FC236}">
                <a16:creationId xmlns:a16="http://schemas.microsoft.com/office/drawing/2014/main" id="{7784ED5B-57AA-4682-875C-B51861CD4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164" y="1"/>
            <a:ext cx="2421835" cy="2718509"/>
          </a:xfrm>
          <a:prstGeom prst="rect">
            <a:avLst/>
          </a:prstGeom>
        </p:spPr>
      </p:pic>
    </p:spTree>
    <p:extLst>
      <p:ext uri="{BB962C8B-B14F-4D97-AF65-F5344CB8AC3E}">
        <p14:creationId xmlns:p14="http://schemas.microsoft.com/office/powerpoint/2010/main" val="35449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OBLIGATIONS</a:t>
            </a:r>
          </a:p>
          <a:p>
            <a:r>
              <a:rPr lang="en-GB" dirty="0"/>
              <a:t>An obvious objection to Mill’s view is that (almost) all individual action affects society, so society seems to have an interest in all individual action</a:t>
            </a:r>
          </a:p>
          <a:p>
            <a:r>
              <a:rPr lang="en-GB" dirty="0"/>
              <a:t>Mill’s response is that an action is ‘taken out of the self-regarding class’ when it ‘violate[s] a distinct and assignable obligation’ (90).</a:t>
            </a:r>
          </a:p>
          <a:p>
            <a:r>
              <a:rPr lang="en-GB" dirty="0"/>
              <a:t>E.g. someone whose gambling will make them unable to pay debts, or unable to support their family.</a:t>
            </a:r>
          </a:p>
        </p:txBody>
      </p:sp>
      <p:pic>
        <p:nvPicPr>
          <p:cNvPr id="2050" name="Picture 2" descr="C:\Users\Carl\OneDrive\2A\Mill pictures\837034-card-sha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0"/>
            <a:ext cx="4686300" cy="2638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731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4"/>
            <a:ext cx="9348787" cy="5235575"/>
          </a:xfrm>
        </p:spPr>
        <p:txBody>
          <a:bodyPr/>
          <a:lstStyle/>
          <a:p>
            <a:pPr marL="0" indent="0">
              <a:buNone/>
            </a:pPr>
            <a:r>
              <a:rPr lang="en-GB" dirty="0"/>
              <a:t>CONSENT</a:t>
            </a:r>
          </a:p>
          <a:p>
            <a:r>
              <a:rPr lang="en-GB" dirty="0"/>
              <a:t>‘society … has, if any, only an indirect interest’ over conduct that ‘affect[s] others, only with their free, voluntary, &amp; undeceived consent &amp; participation’ (16)</a:t>
            </a:r>
          </a:p>
          <a:p>
            <a:r>
              <a:rPr lang="en-GB" dirty="0"/>
              <a:t>Consenting to an action makes it relevantly similar to one’s own action - covered by principle of liberty</a:t>
            </a:r>
          </a:p>
          <a:p>
            <a:r>
              <a:rPr lang="en-GB" dirty="0"/>
              <a:t>Confusingly, he says polygamy is contrary to the principle of liberty, yet involving consent by women</a:t>
            </a:r>
          </a:p>
          <a:p>
            <a:r>
              <a:rPr lang="en-GB" dirty="0"/>
              <a:t>Nevertheless may reduce severity of the breach of the principle as he says there is no reason to interfere with Mormon way of life in Utah</a:t>
            </a:r>
          </a:p>
        </p:txBody>
      </p:sp>
      <p:pic>
        <p:nvPicPr>
          <p:cNvPr id="4098" name="Picture 2" descr="C:\Users\Carl\OneDrive\2A\Mill pictures\Cons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
            <a:ext cx="4343400" cy="217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8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r>
              <a:rPr lang="en-GB"/>
              <a:t>FURTHER OBLIGATIONS</a:t>
            </a:r>
            <a:endParaRPr lang="en-GB" dirty="0"/>
          </a:p>
          <a:p>
            <a:r>
              <a:rPr lang="en-GB" dirty="0"/>
              <a:t>Ch. 5 - one does not only                                                     have obligations one has                                                          expressly consented to</a:t>
            </a:r>
          </a:p>
          <a:p>
            <a:r>
              <a:rPr lang="en-GB" dirty="0"/>
              <a:t>‘There are also many positive acts for the benefit of others, which he may be rightfully compelled to perform’ including ‘to bear his fair share in the common defence, or any other joint work necessary to the interest of the society of which he enjoys the protection’ (15)</a:t>
            </a:r>
          </a:p>
        </p:txBody>
      </p:sp>
      <p:pic>
        <p:nvPicPr>
          <p:cNvPr id="3074" name="Picture 2" descr="C:\Users\Carl\OneDrive\2A\Mill pictures\tax_2472102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900" y="0"/>
            <a:ext cx="48831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590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CENSURE</a:t>
            </a:r>
          </a:p>
          <a:p>
            <a:r>
              <a:rPr lang="en-GB" dirty="0"/>
              <a:t>If individuals harm others without violating legal rights they may legitimately be subject to negative opinion. Hence, opinion serves principle of liberty.</a:t>
            </a:r>
          </a:p>
          <a:p>
            <a:r>
              <a:rPr lang="en-GB" dirty="0"/>
              <a:t>While we may recommend the full use of faculties to an individual, we can’t force it upon them since well-being is a matter of individual concern</a:t>
            </a:r>
          </a:p>
          <a:p>
            <a:r>
              <a:rPr lang="en-GB" dirty="0"/>
              <a:t>May not deliberately punish persons for their flaws, even through deliberate expression of opinion. The only permissible punishments are the ‘spontaneous consequences’ – ‘lowered in the opinion of others’.</a:t>
            </a:r>
          </a:p>
        </p:txBody>
      </p:sp>
    </p:spTree>
    <p:extLst>
      <p:ext uri="{BB962C8B-B14F-4D97-AF65-F5344CB8AC3E}">
        <p14:creationId xmlns:p14="http://schemas.microsoft.com/office/powerpoint/2010/main" val="261983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INCITEMENT</a:t>
            </a:r>
          </a:p>
          <a:p>
            <a:r>
              <a:rPr lang="en-GB" dirty="0"/>
              <a:t>Even opinions may be restrained where they amount to instigation to harm. For example, one can say that corn-dealers starve the poor in the press, but can’t shout the same thing to a mob outside a corn-dealer’s house (62).</a:t>
            </a:r>
          </a:p>
        </p:txBody>
      </p:sp>
      <p:pic>
        <p:nvPicPr>
          <p:cNvPr id="2050" name="Picture 2" descr="C:\Users\Carl\OneDrive\2A\Mill pictures\screen-shot-2014-11-27-at-21-18-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101" y="916406"/>
            <a:ext cx="7454900" cy="297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83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IMPLICATIONS</a:t>
            </a:r>
          </a:p>
          <a:p>
            <a:r>
              <a:rPr lang="en-GB" dirty="0"/>
              <a:t>Harm to others is in fact legitimate where there is a clear benefit to society as a whole, e.g. where a competitive job market is underpinned by the better candidates getting jobs over the worse candidates Such ‘harm’ presumably does not violate obligations</a:t>
            </a:r>
          </a:p>
          <a:p>
            <a:r>
              <a:rPr lang="en-GB" dirty="0"/>
              <a:t>Poison, alcohol, gambling and prostitution permitted but subject to regulation</a:t>
            </a:r>
          </a:p>
          <a:p>
            <a:r>
              <a:rPr lang="en-GB" dirty="0"/>
              <a:t>But mustn’t leave children uneducated, have kids they can’t support, or be idle – harsh on poor?</a:t>
            </a:r>
          </a:p>
        </p:txBody>
      </p:sp>
    </p:spTree>
    <p:extLst>
      <p:ext uri="{BB962C8B-B14F-4D97-AF65-F5344CB8AC3E}">
        <p14:creationId xmlns:p14="http://schemas.microsoft.com/office/powerpoint/2010/main" val="36433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INDECENCY</a:t>
            </a:r>
          </a:p>
          <a:p>
            <a:pPr marL="0" indent="0">
              <a:buNone/>
            </a:pPr>
            <a:r>
              <a:rPr lang="en-GB" dirty="0"/>
              <a:t>Prohibits mysterious ‘offences against decency; on which it is unnecessary to dwell’ (109). He means only in public, but still strange he is so vague on this point. Recall defence of spontaneity as a public act and ‘atmosphere of freedom’. </a:t>
            </a:r>
          </a:p>
        </p:txBody>
      </p:sp>
      <p:pic>
        <p:nvPicPr>
          <p:cNvPr id="3074" name="Picture 2" descr="C:\Users\Carl\OneDrive\2A\Mill pictures\p02b0v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0"/>
            <a:ext cx="72136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16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SMALL GOVERNMENT</a:t>
            </a:r>
          </a:p>
          <a:p>
            <a:r>
              <a:rPr lang="en-GB" dirty="0"/>
              <a:t>Individual action is usually better than government action even if government wouldn’t violate liberty:</a:t>
            </a:r>
          </a:p>
          <a:p>
            <a:pPr marL="514350" indent="-514350">
              <a:buAutoNum type="arabicPeriod"/>
            </a:pPr>
            <a:r>
              <a:rPr lang="en-GB" dirty="0"/>
              <a:t>Individual usually achieves ends best</a:t>
            </a:r>
          </a:p>
          <a:p>
            <a:pPr marL="514350" indent="-514350">
              <a:buAutoNum type="arabicPeriod"/>
            </a:pPr>
            <a:r>
              <a:rPr lang="en-GB" dirty="0"/>
              <a:t>aids personal development (e.g. jury trial)</a:t>
            </a:r>
          </a:p>
          <a:p>
            <a:pPr marL="514350" indent="-514350">
              <a:buAutoNum type="arabicPeriod"/>
            </a:pPr>
            <a:r>
              <a:rPr lang="en-GB" dirty="0"/>
              <a:t>barrier to excessive governmental influence on life:</a:t>
            </a:r>
          </a:p>
          <a:p>
            <a:pPr marL="0" indent="0">
              <a:buNone/>
            </a:pPr>
            <a:r>
              <a:rPr lang="en-GB" sz="2400" dirty="0"/>
              <a:t>‘If all the roads, the railways, the insurance offices, the great joint-stock companies, the universities, and the public charities were all of them branches of government … not all the freedom of the press and popular constitution of the legislature would make this or any other country free otherwise than in name’</a:t>
            </a:r>
          </a:p>
        </p:txBody>
      </p:sp>
    </p:spTree>
    <p:extLst>
      <p:ext uri="{BB962C8B-B14F-4D97-AF65-F5344CB8AC3E}">
        <p14:creationId xmlns:p14="http://schemas.microsoft.com/office/powerpoint/2010/main" val="2461033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1504367" y="4648200"/>
            <a:ext cx="7950200" cy="1057275"/>
          </a:xfrm>
          <a:noFill/>
        </p:spPr>
        <p:txBody>
          <a:bodyPr/>
          <a:lstStyle/>
          <a:p>
            <a:r>
              <a:rPr lang="en-GB" sz="4000" dirty="0"/>
              <a:t>Next Lecture: Representative Democracy and Gender Equality</a:t>
            </a:r>
          </a:p>
        </p:txBody>
      </p:sp>
      <p:pic>
        <p:nvPicPr>
          <p:cNvPr id="2051" name="Picture 3" descr="C:\Users\Carl\OneDrive\2A\Mill pictures\votingoppose-4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024" y="304800"/>
            <a:ext cx="5401341" cy="405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97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t>LATER LIFE</a:t>
            </a:r>
          </a:p>
          <a:p>
            <a:r>
              <a:rPr lang="en-GB" dirty="0"/>
              <a:t>Dominant figure in late C19th British intellectual life</a:t>
            </a:r>
          </a:p>
          <a:p>
            <a:r>
              <a:rPr lang="en-GB" dirty="0"/>
              <a:t>1865-68 Lib. MP – campaigned for women’s suffrage</a:t>
            </a:r>
          </a:p>
          <a:p>
            <a:r>
              <a:rPr lang="en-GB" dirty="0"/>
              <a:t>In 1851 married Harriet Taylor after two decades of intense friendship.</a:t>
            </a:r>
          </a:p>
          <a:p>
            <a:r>
              <a:rPr lang="en-GB" dirty="0"/>
              <a:t>Harriet died in 1858, and Mill worked with her daughter, Helen Taylor, for last 15 years of his life</a:t>
            </a:r>
          </a:p>
          <a:p>
            <a:pPr marL="0" indent="0">
              <a:buNone/>
            </a:pPr>
            <a:endParaRPr lang="en-GB" dirty="0"/>
          </a:p>
        </p:txBody>
      </p:sp>
      <p:pic>
        <p:nvPicPr>
          <p:cNvPr id="1026" name="Picture 2" descr="C:\Users\Carl\OneDrive\2A\Mill pictures\800px-Harriet_Mill_from_N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0865" y="-2"/>
            <a:ext cx="3060701" cy="374553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arl\OneDrive\2A\Mill pictures\J_S_Mill_and_H_Tayl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1566" y="1"/>
            <a:ext cx="2894435" cy="374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3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WORKS</a:t>
            </a:r>
          </a:p>
          <a:p>
            <a:pPr marL="0" indent="0">
              <a:buNone/>
            </a:pPr>
            <a:r>
              <a:rPr lang="en-GB" dirty="0"/>
              <a:t>System of Logic (1843) </a:t>
            </a:r>
          </a:p>
          <a:p>
            <a:pPr marL="0" indent="0">
              <a:buNone/>
            </a:pPr>
            <a:r>
              <a:rPr lang="en-GB" dirty="0"/>
              <a:t>Principles of Political Economy (1848) </a:t>
            </a:r>
          </a:p>
          <a:p>
            <a:pPr marL="0" indent="0">
              <a:buNone/>
            </a:pPr>
            <a:r>
              <a:rPr lang="en-GB" dirty="0"/>
              <a:t>On Liberty (1859) </a:t>
            </a:r>
          </a:p>
          <a:p>
            <a:pPr marL="0" indent="0">
              <a:buNone/>
            </a:pPr>
            <a:r>
              <a:rPr lang="en-GB" dirty="0"/>
              <a:t>Utilitarianism (1861) </a:t>
            </a:r>
          </a:p>
          <a:p>
            <a:pPr marL="0" indent="0">
              <a:buNone/>
            </a:pPr>
            <a:r>
              <a:rPr lang="en-GB" dirty="0"/>
              <a:t>Considerations on Representative Government (1861)</a:t>
            </a:r>
          </a:p>
          <a:p>
            <a:pPr marL="0" indent="0">
              <a:buNone/>
            </a:pPr>
            <a:r>
              <a:rPr lang="en-GB" dirty="0"/>
              <a:t>The Subjection of Women (1869)</a:t>
            </a:r>
          </a:p>
          <a:p>
            <a:pPr marL="0" indent="0">
              <a:buNone/>
            </a:pPr>
            <a:endParaRPr lang="en-GB" dirty="0"/>
          </a:p>
        </p:txBody>
      </p:sp>
      <p:pic>
        <p:nvPicPr>
          <p:cNvPr id="3074" name="Picture 2" descr="C:\Users\Carl\OneDrive\2A\Mill pictures\1302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420" y="1"/>
            <a:ext cx="3009579" cy="481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28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CIVIL LIBERTY</a:t>
            </a:r>
          </a:p>
          <a:p>
            <a:r>
              <a:rPr lang="en-GB" dirty="0"/>
              <a:t>Starts On Liberty by saying that focus is ‘Civil, or Social Liberty: the nature and limits of the power which can be legitimately exercised by society over the individual’ (5)</a:t>
            </a:r>
          </a:p>
          <a:p>
            <a:r>
              <a:rPr lang="en-GB" dirty="0"/>
              <a:t>Defines civil liberty as freedom from society’s power, not just as freedom from governmental power</a:t>
            </a:r>
          </a:p>
          <a:p>
            <a:r>
              <a:rPr lang="en-GB" dirty="0"/>
              <a:t>Groups of private individuals can infringe liberty</a:t>
            </a:r>
          </a:p>
        </p:txBody>
      </p:sp>
    </p:spTree>
    <p:extLst>
      <p:ext uri="{BB962C8B-B14F-4D97-AF65-F5344CB8AC3E}">
        <p14:creationId xmlns:p14="http://schemas.microsoft.com/office/powerpoint/2010/main" val="306183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LIBERTY AND GOVERNMENT</a:t>
            </a:r>
          </a:p>
          <a:p>
            <a:r>
              <a:rPr lang="en-GB" dirty="0"/>
              <a:t>Traditional view: ‘By liberty was meant protection against the tyranny of political rulers’ (5)</a:t>
            </a:r>
          </a:p>
          <a:p>
            <a:r>
              <a:rPr lang="en-GB" dirty="0"/>
              <a:t>Hence, 2 constraints on </a:t>
            </a:r>
            <a:r>
              <a:rPr lang="en-GB" dirty="0" err="1"/>
              <a:t>govt</a:t>
            </a:r>
            <a:r>
              <a:rPr lang="en-GB" dirty="0"/>
              <a:t>: (1) immunities or ‘political liberties’; (2) later, </a:t>
            </a:r>
            <a:r>
              <a:rPr lang="en-GB" dirty="0" err="1"/>
              <a:t>govt’s</a:t>
            </a:r>
            <a:r>
              <a:rPr lang="en-GB" dirty="0"/>
              <a:t> acts subject to consent of body representing community interests</a:t>
            </a:r>
          </a:p>
          <a:p>
            <a:r>
              <a:rPr lang="en-GB" dirty="0"/>
              <a:t>But later still the idea of government separate from subjects replaced with elective government</a:t>
            </a:r>
          </a:p>
          <a:p>
            <a:endParaRPr lang="en-GB" dirty="0"/>
          </a:p>
        </p:txBody>
      </p:sp>
      <p:pic>
        <p:nvPicPr>
          <p:cNvPr id="5" name="Picture 4">
            <a:extLst>
              <a:ext uri="{FF2B5EF4-FFF2-40B4-BE49-F238E27FC236}">
                <a16:creationId xmlns:a16="http://schemas.microsoft.com/office/drawing/2014/main" id="{0A92EA55-8AC7-4178-8D87-1CC633A70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983" y="0"/>
            <a:ext cx="4678017" cy="2619690"/>
          </a:xfrm>
          <a:prstGeom prst="rect">
            <a:avLst/>
          </a:prstGeom>
        </p:spPr>
      </p:pic>
    </p:spTree>
    <p:extLst>
      <p:ext uri="{BB962C8B-B14F-4D97-AF65-F5344CB8AC3E}">
        <p14:creationId xmlns:p14="http://schemas.microsoft.com/office/powerpoint/2010/main" val="368364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TYRANNY OF THE MAJORITY</a:t>
            </a:r>
          </a:p>
          <a:p>
            <a:r>
              <a:rPr lang="en-GB" dirty="0"/>
              <a:t>Constraints on government started to be viewed as unnecessary: ‘nation did not need to be protected against its own will. There was no fear of it tyrannizing over itself’ (7).</a:t>
            </a:r>
          </a:p>
          <a:p>
            <a:r>
              <a:rPr lang="en-GB" dirty="0"/>
              <a:t>But in democracy there’s a new tyranny: ‘tyranny of the majority’ (de Tocqueville).</a:t>
            </a:r>
          </a:p>
          <a:p>
            <a:r>
              <a:rPr lang="en-GB" dirty="0"/>
              <a:t>Each is ruled by others, not themselves</a:t>
            </a:r>
          </a:p>
        </p:txBody>
      </p:sp>
      <p:pic>
        <p:nvPicPr>
          <p:cNvPr id="5122" name="Picture 2" descr="C:\Users\Carl\OneDrive\2A\Mill pictures\20140508-1422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785" y="0"/>
            <a:ext cx="4084215"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7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SOCIETY AS TYRANT</a:t>
            </a:r>
          </a:p>
          <a:p>
            <a:r>
              <a:rPr lang="en-GB" dirty="0" err="1"/>
              <a:t>Govt</a:t>
            </a:r>
            <a:r>
              <a:rPr lang="en-GB" dirty="0"/>
              <a:t> is not only tyrant: ‘society is itself the tyrant’ (8)</a:t>
            </a:r>
          </a:p>
          <a:p>
            <a:r>
              <a:rPr lang="en-GB" dirty="0"/>
              <a:t>People must be protected against prevalent opinions, which may force ideas &amp; practices on them</a:t>
            </a:r>
          </a:p>
          <a:p>
            <a:r>
              <a:rPr lang="en-GB" dirty="0"/>
              <a:t>‘There is a limit to the legitimate interference of collective opinion with individual independence’ (9)</a:t>
            </a:r>
          </a:p>
          <a:p>
            <a:r>
              <a:rPr lang="en-GB" dirty="0"/>
              <a:t>Hobbes: protect individual with political power. Locke: protect individual against political power. Rousseau, Marx: claim political power for the people. Mill: protect individual against the people.</a:t>
            </a:r>
          </a:p>
        </p:txBody>
      </p:sp>
    </p:spTree>
    <p:extLst>
      <p:ext uri="{BB962C8B-B14F-4D97-AF65-F5344CB8AC3E}">
        <p14:creationId xmlns:p14="http://schemas.microsoft.com/office/powerpoint/2010/main" val="84053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PRINCIPLE OF LIBERTY (‘HARM PRINCIPLE’)</a:t>
            </a:r>
          </a:p>
          <a:p>
            <a:r>
              <a:rPr lang="en-GB" dirty="0"/>
              <a:t>Custom doesn’t reliably protect; we need a principle:</a:t>
            </a:r>
          </a:p>
          <a:p>
            <a:pPr marL="0" indent="0">
              <a:buNone/>
            </a:pPr>
            <a:r>
              <a:rPr lang="en-GB" dirty="0"/>
              <a:t>‘the only purpose for which power can be rightfully exercised over any member of a civilized community, against his will, is to prevent harm to others’ (14)</a:t>
            </a:r>
          </a:p>
          <a:p>
            <a:r>
              <a:rPr lang="en-GB" dirty="0"/>
              <a:t>Can try to reason with others but mustn’t infringe their liberty for their own good.</a:t>
            </a:r>
          </a:p>
          <a:p>
            <a:r>
              <a:rPr lang="en-GB" dirty="0"/>
              <a:t>‘Over himself, over his own body and mind, the individual is sovereign’ (14)</a:t>
            </a:r>
          </a:p>
        </p:txBody>
      </p:sp>
    </p:spTree>
    <p:extLst>
      <p:ext uri="{BB962C8B-B14F-4D97-AF65-F5344CB8AC3E}">
        <p14:creationId xmlns:p14="http://schemas.microsoft.com/office/powerpoint/2010/main" val="2526660634"/>
      </p:ext>
    </p:extLst>
  </p:cSld>
  <p:clrMapOvr>
    <a:masterClrMapping/>
  </p:clrMapOvr>
</p:sld>
</file>

<file path=ppt/theme/theme1.xml><?xml version="1.0" encoding="utf-8"?>
<a:theme xmlns:a="http://schemas.openxmlformats.org/drawingml/2006/main" name="standardWhite">
  <a:themeElements>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A2669"/>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standardWhite 2">
        <a:dk1>
          <a:srgbClr val="000000"/>
        </a:dk1>
        <a:lt1>
          <a:srgbClr val="FFFFFF"/>
        </a:lt1>
        <a:dk2>
          <a:srgbClr val="5A266A"/>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3">
        <a:dk1>
          <a:srgbClr val="000000"/>
        </a:dk1>
        <a:lt1>
          <a:srgbClr val="FFFFFF"/>
        </a:lt1>
        <a:dk2>
          <a:srgbClr val="693F58"/>
        </a:dk2>
        <a:lt2>
          <a:srgbClr val="808080"/>
        </a:lt2>
        <a:accent1>
          <a:srgbClr val="92587B"/>
        </a:accent1>
        <a:accent2>
          <a:srgbClr val="B88AA5"/>
        </a:accent2>
        <a:accent3>
          <a:srgbClr val="FFFFFF"/>
        </a:accent3>
        <a:accent4>
          <a:srgbClr val="000000"/>
        </a:accent4>
        <a:accent5>
          <a:srgbClr val="C7B4BF"/>
        </a:accent5>
        <a:accent6>
          <a:srgbClr val="A67D95"/>
        </a:accent6>
        <a:hlink>
          <a:srgbClr val="DEC8D5"/>
        </a:hlink>
        <a:folHlink>
          <a:srgbClr val="EFE5EB"/>
        </a:folHlink>
      </a:clrScheme>
      <a:clrMap bg1="lt1" tx1="dk1" bg2="lt2" tx2="dk2" accent1="accent1" accent2="accent2" accent3="accent3" accent4="accent4" accent5="accent5" accent6="accent6" hlink="hlink" folHlink="folHlink"/>
    </a:extraClrScheme>
    <a:extraClrScheme>
      <a:clrScheme name="standardWhite 4">
        <a:dk1>
          <a:srgbClr val="000000"/>
        </a:dk1>
        <a:lt1>
          <a:srgbClr val="FFFFFF"/>
        </a:lt1>
        <a:dk2>
          <a:srgbClr val="813C49"/>
        </a:dk2>
        <a:lt2>
          <a:srgbClr val="808080"/>
        </a:lt2>
        <a:accent1>
          <a:srgbClr val="A54D5E"/>
        </a:accent1>
        <a:accent2>
          <a:srgbClr val="BD717F"/>
        </a:accent2>
        <a:accent3>
          <a:srgbClr val="FFFFFF"/>
        </a:accent3>
        <a:accent4>
          <a:srgbClr val="000000"/>
        </a:accent4>
        <a:accent5>
          <a:srgbClr val="CFB2B6"/>
        </a:accent5>
        <a:accent6>
          <a:srgbClr val="AB6672"/>
        </a:accent6>
        <a:hlink>
          <a:srgbClr val="D8ACB4"/>
        </a:hlink>
        <a:folHlink>
          <a:srgbClr val="E9CFD4"/>
        </a:folHlink>
      </a:clrScheme>
      <a:clrMap bg1="lt1" tx1="dk1" bg2="lt2" tx2="dk2" accent1="accent1" accent2="accent2" accent3="accent3" accent4="accent4" accent5="accent5" accent6="accent6" hlink="hlink" folHlink="folHlink"/>
    </a:extraClrScheme>
    <a:extraClrScheme>
      <a:clrScheme name="standardWhite 5">
        <a:dk1>
          <a:srgbClr val="000000"/>
        </a:dk1>
        <a:lt1>
          <a:srgbClr val="FFFFFF"/>
        </a:lt1>
        <a:dk2>
          <a:srgbClr val="433F6D"/>
        </a:dk2>
        <a:lt2>
          <a:srgbClr val="808080"/>
        </a:lt2>
        <a:accent1>
          <a:srgbClr val="5F5999"/>
        </a:accent1>
        <a:accent2>
          <a:srgbClr val="8B86B8"/>
        </a:accent2>
        <a:accent3>
          <a:srgbClr val="FFFFFF"/>
        </a:accent3>
        <a:accent4>
          <a:srgbClr val="000000"/>
        </a:accent4>
        <a:accent5>
          <a:srgbClr val="B6B5CA"/>
        </a:accent5>
        <a:accent6>
          <a:srgbClr val="7D79A6"/>
        </a:accent6>
        <a:hlink>
          <a:srgbClr val="C2C0DA"/>
        </a:hlink>
        <a:folHlink>
          <a:srgbClr val="D6D5E7"/>
        </a:folHlink>
      </a:clrScheme>
      <a:clrMap bg1="lt1" tx1="dk1" bg2="lt2" tx2="dk2" accent1="accent1" accent2="accent2" accent3="accent3" accent4="accent4" accent5="accent5" accent6="accent6" hlink="hlink" folHlink="folHlink"/>
    </a:extraClrScheme>
    <a:extraClrScheme>
      <a:clrScheme name="standardWhite 6">
        <a:dk1>
          <a:srgbClr val="000000"/>
        </a:dk1>
        <a:lt1>
          <a:srgbClr val="FFFFFF"/>
        </a:lt1>
        <a:dk2>
          <a:srgbClr val="20628D"/>
        </a:dk2>
        <a:lt2>
          <a:srgbClr val="808080"/>
        </a:lt2>
        <a:accent1>
          <a:srgbClr val="4A98B0"/>
        </a:accent1>
        <a:accent2>
          <a:srgbClr val="78B3C6"/>
        </a:accent2>
        <a:accent3>
          <a:srgbClr val="FFFFFF"/>
        </a:accent3>
        <a:accent4>
          <a:srgbClr val="000000"/>
        </a:accent4>
        <a:accent5>
          <a:srgbClr val="B1CAD4"/>
        </a:accent5>
        <a:accent6>
          <a:srgbClr val="6CA2B3"/>
        </a:accent6>
        <a:hlink>
          <a:srgbClr val="A1CAD7"/>
        </a:hlink>
        <a:folHlink>
          <a:srgbClr val="C4DEE6"/>
        </a:folHlink>
      </a:clrScheme>
      <a:clrMap bg1="lt1" tx1="dk1" bg2="lt2" tx2="dk2" accent1="accent1" accent2="accent2" accent3="accent3" accent4="accent4" accent5="accent5" accent6="accent6" hlink="hlink" folHlink="folHlink"/>
    </a:extraClrScheme>
    <a:extraClrScheme>
      <a:clrScheme name="standardWhite 7">
        <a:dk1>
          <a:srgbClr val="000000"/>
        </a:dk1>
        <a:lt1>
          <a:srgbClr val="FFFFFF"/>
        </a:lt1>
        <a:dk2>
          <a:srgbClr val="305C74"/>
        </a:dk2>
        <a:lt2>
          <a:srgbClr val="808080"/>
        </a:lt2>
        <a:accent1>
          <a:srgbClr val="4381A3"/>
        </a:accent1>
        <a:accent2>
          <a:srgbClr val="77AAC7"/>
        </a:accent2>
        <a:accent3>
          <a:srgbClr val="FFFFFF"/>
        </a:accent3>
        <a:accent4>
          <a:srgbClr val="000000"/>
        </a:accent4>
        <a:accent5>
          <a:srgbClr val="B0C1CE"/>
        </a:accent5>
        <a:accent6>
          <a:srgbClr val="6B9AB4"/>
        </a:accent6>
        <a:hlink>
          <a:srgbClr val="B8D3E2"/>
        </a:hlink>
        <a:folHlink>
          <a:srgbClr val="D6E5EE"/>
        </a:folHlink>
      </a:clrScheme>
      <a:clrMap bg1="lt1" tx1="dk1" bg2="lt2" tx2="dk2" accent1="accent1" accent2="accent2" accent3="accent3" accent4="accent4" accent5="accent5" accent6="accent6" hlink="hlink" folHlink="folHlink"/>
    </a:extraClrScheme>
    <a:extraClrScheme>
      <a:clrScheme name="standardWhite 8">
        <a:dk1>
          <a:srgbClr val="000000"/>
        </a:dk1>
        <a:lt1>
          <a:srgbClr val="FFFFFF"/>
        </a:lt1>
        <a:dk2>
          <a:srgbClr val="40685B"/>
        </a:dk2>
        <a:lt2>
          <a:srgbClr val="808080"/>
        </a:lt2>
        <a:accent1>
          <a:srgbClr val="619D89"/>
        </a:accent1>
        <a:accent2>
          <a:srgbClr val="95BDB0"/>
        </a:accent2>
        <a:accent3>
          <a:srgbClr val="FFFFFF"/>
        </a:accent3>
        <a:accent4>
          <a:srgbClr val="000000"/>
        </a:accent4>
        <a:accent5>
          <a:srgbClr val="B7CCC4"/>
        </a:accent5>
        <a:accent6>
          <a:srgbClr val="87AB9F"/>
        </a:accent6>
        <a:hlink>
          <a:srgbClr val="CEE0DA"/>
        </a:hlink>
        <a:folHlink>
          <a:srgbClr val="DCE8E4"/>
        </a:folHlink>
      </a:clrScheme>
      <a:clrMap bg1="lt1" tx1="dk1" bg2="lt2" tx2="dk2" accent1="accent1" accent2="accent2" accent3="accent3" accent4="accent4" accent5="accent5" accent6="accent6" hlink="hlink" folHlink="folHlink"/>
    </a:extraClrScheme>
    <a:extraClrScheme>
      <a:clrScheme name="standardWhite 9">
        <a:dk1>
          <a:srgbClr val="000000"/>
        </a:dk1>
        <a:lt1>
          <a:srgbClr val="FFFFFF"/>
        </a:lt1>
        <a:dk2>
          <a:srgbClr val="8B4A1D"/>
        </a:dk2>
        <a:lt2>
          <a:srgbClr val="808080"/>
        </a:lt2>
        <a:accent1>
          <a:srgbClr val="A96B45"/>
        </a:accent1>
        <a:accent2>
          <a:srgbClr val="C79577"/>
        </a:accent2>
        <a:accent3>
          <a:srgbClr val="FFFFFF"/>
        </a:accent3>
        <a:accent4>
          <a:srgbClr val="000000"/>
        </a:accent4>
        <a:accent5>
          <a:srgbClr val="D1BAB0"/>
        </a:accent5>
        <a:accent6>
          <a:srgbClr val="B4876B"/>
        </a:accent6>
        <a:hlink>
          <a:srgbClr val="DEC2B0"/>
        </a:hlink>
        <a:folHlink>
          <a:srgbClr val="EAD9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HD:Users:margarete:Desktop:templates:FacultyPPTtemps:standardWhite.pot</Template>
  <TotalTime>2142</TotalTime>
  <Words>2071</Words>
  <Application>Microsoft Office PowerPoint</Application>
  <PresentationFormat>A4 Paper (210x297 mm)</PresentationFormat>
  <Paragraphs>164</Paragraphs>
  <Slides>29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Wingdings</vt:lpstr>
      <vt:lpstr>standardWhite</vt:lpstr>
      <vt:lpstr>Mill I: Liberty and Utility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Lecture: Representative Democracy and Gender Equality</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Presentation title here</dc:title>
  <dc:creator>Lynn Bell</dc:creator>
  <cp:lastModifiedBy>Carl Knight</cp:lastModifiedBy>
  <cp:revision>163</cp:revision>
  <dcterms:created xsi:type="dcterms:W3CDTF">2010-08-13T10:48:48Z</dcterms:created>
  <dcterms:modified xsi:type="dcterms:W3CDTF">2018-11-20T11:16:39Z</dcterms:modified>
</cp:coreProperties>
</file>