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30"/>
  </p:notesMasterIdLst>
  <p:sldIdLst>
    <p:sldId id="296" r:id="rId2"/>
    <p:sldId id="319" r:id="rId3"/>
    <p:sldId id="321" r:id="rId4"/>
    <p:sldId id="322" r:id="rId5"/>
    <p:sldId id="324" r:id="rId6"/>
    <p:sldId id="333" r:id="rId7"/>
    <p:sldId id="332" r:id="rId8"/>
    <p:sldId id="331" r:id="rId9"/>
    <p:sldId id="330" r:id="rId10"/>
    <p:sldId id="329" r:id="rId11"/>
    <p:sldId id="328" r:id="rId12"/>
    <p:sldId id="335" r:id="rId13"/>
    <p:sldId id="327" r:id="rId14"/>
    <p:sldId id="326" r:id="rId15"/>
    <p:sldId id="323" r:id="rId16"/>
    <p:sldId id="325" r:id="rId17"/>
    <p:sldId id="336" r:id="rId18"/>
    <p:sldId id="338" r:id="rId19"/>
    <p:sldId id="345" r:id="rId20"/>
    <p:sldId id="337" r:id="rId21"/>
    <p:sldId id="339" r:id="rId22"/>
    <p:sldId id="340" r:id="rId23"/>
    <p:sldId id="341" r:id="rId24"/>
    <p:sldId id="342" r:id="rId25"/>
    <p:sldId id="343" r:id="rId26"/>
    <p:sldId id="346" r:id="rId27"/>
    <p:sldId id="344" r:id="rId28"/>
    <p:sldId id="302" r:id="rId29"/>
  </p:sldIdLst>
  <p:sldSz cx="9906000" cy="6858000" type="A4"/>
  <p:notesSz cx="6858000" cy="9144000"/>
  <p:defaultTextStyle>
    <a:defPPr>
      <a:defRPr lang="en-GB"/>
    </a:defPPr>
    <a:lvl1pPr algn="l" rtl="0" fontAlgn="base">
      <a:spcBef>
        <a:spcPct val="0"/>
      </a:spcBef>
      <a:spcAft>
        <a:spcPct val="0"/>
      </a:spcAft>
      <a:defRPr sz="1400" kern="1200">
        <a:solidFill>
          <a:schemeClr val="tx1"/>
        </a:solidFill>
        <a:latin typeface="Arial" charset="0"/>
        <a:ea typeface="+mn-ea"/>
        <a:cs typeface="Arial" charset="0"/>
      </a:defRPr>
    </a:lvl1pPr>
    <a:lvl2pPr marL="457200" algn="l" rtl="0" fontAlgn="base">
      <a:spcBef>
        <a:spcPct val="0"/>
      </a:spcBef>
      <a:spcAft>
        <a:spcPct val="0"/>
      </a:spcAft>
      <a:defRPr sz="1400" kern="1200">
        <a:solidFill>
          <a:schemeClr val="tx1"/>
        </a:solidFill>
        <a:latin typeface="Arial" charset="0"/>
        <a:ea typeface="+mn-ea"/>
        <a:cs typeface="Arial" charset="0"/>
      </a:defRPr>
    </a:lvl2pPr>
    <a:lvl3pPr marL="914400" algn="l" rtl="0" fontAlgn="base">
      <a:spcBef>
        <a:spcPct val="0"/>
      </a:spcBef>
      <a:spcAft>
        <a:spcPct val="0"/>
      </a:spcAft>
      <a:defRPr sz="1400" kern="1200">
        <a:solidFill>
          <a:schemeClr val="tx1"/>
        </a:solidFill>
        <a:latin typeface="Arial" charset="0"/>
        <a:ea typeface="+mn-ea"/>
        <a:cs typeface="Arial" charset="0"/>
      </a:defRPr>
    </a:lvl3pPr>
    <a:lvl4pPr marL="1371600" algn="l" rtl="0" fontAlgn="base">
      <a:spcBef>
        <a:spcPct val="0"/>
      </a:spcBef>
      <a:spcAft>
        <a:spcPct val="0"/>
      </a:spcAft>
      <a:defRPr sz="1400" kern="1200">
        <a:solidFill>
          <a:schemeClr val="tx1"/>
        </a:solidFill>
        <a:latin typeface="Arial" charset="0"/>
        <a:ea typeface="+mn-ea"/>
        <a:cs typeface="Arial" charset="0"/>
      </a:defRPr>
    </a:lvl4pPr>
    <a:lvl5pPr marL="1828800" algn="l" rtl="0" fontAlgn="base">
      <a:spcBef>
        <a:spcPct val="0"/>
      </a:spcBef>
      <a:spcAft>
        <a:spcPct val="0"/>
      </a:spcAft>
      <a:defRPr sz="1400" kern="1200">
        <a:solidFill>
          <a:schemeClr val="tx1"/>
        </a:solidFill>
        <a:latin typeface="Arial" charset="0"/>
        <a:ea typeface="+mn-ea"/>
        <a:cs typeface="Arial" charset="0"/>
      </a:defRPr>
    </a:lvl5pPr>
    <a:lvl6pPr marL="2286000" algn="l" defTabSz="914400" rtl="0" eaLnBrk="1" latinLnBrk="0" hangingPunct="1">
      <a:defRPr sz="1400" kern="1200">
        <a:solidFill>
          <a:schemeClr val="tx1"/>
        </a:solidFill>
        <a:latin typeface="Arial" charset="0"/>
        <a:ea typeface="+mn-ea"/>
        <a:cs typeface="Arial" charset="0"/>
      </a:defRPr>
    </a:lvl6pPr>
    <a:lvl7pPr marL="2743200" algn="l" defTabSz="914400" rtl="0" eaLnBrk="1" latinLnBrk="0" hangingPunct="1">
      <a:defRPr sz="1400" kern="1200">
        <a:solidFill>
          <a:schemeClr val="tx1"/>
        </a:solidFill>
        <a:latin typeface="Arial" charset="0"/>
        <a:ea typeface="+mn-ea"/>
        <a:cs typeface="Arial" charset="0"/>
      </a:defRPr>
    </a:lvl7pPr>
    <a:lvl8pPr marL="3200400" algn="l" defTabSz="914400" rtl="0" eaLnBrk="1" latinLnBrk="0" hangingPunct="1">
      <a:defRPr sz="1400" kern="1200">
        <a:solidFill>
          <a:schemeClr val="tx1"/>
        </a:solidFill>
        <a:latin typeface="Arial" charset="0"/>
        <a:ea typeface="+mn-ea"/>
        <a:cs typeface="Arial" charset="0"/>
      </a:defRPr>
    </a:lvl8pPr>
    <a:lvl9pPr marL="3657600" algn="l" defTabSz="914400" rtl="0" eaLnBrk="1" latinLnBrk="0" hangingPunct="1">
      <a:defRPr sz="14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52">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DBCB0"/>
    <a:srgbClr val="93B1CC"/>
    <a:srgbClr val="B7AA9E"/>
    <a:srgbClr val="C4C18E"/>
    <a:srgbClr val="31AA1C"/>
    <a:srgbClr val="CF3900"/>
    <a:srgbClr val="FCD450"/>
    <a:srgbClr val="0021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1208" y="96"/>
      </p:cViewPr>
      <p:guideLst>
        <p:guide orient="horz" pos="2152"/>
        <p:guide pos="312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6" charset="0"/>
                <a:ea typeface="Arial" pitchFamily="-106" charset="0"/>
                <a:cs typeface="Arial" pitchFamily="-106" charset="0"/>
              </a:defRPr>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6" charset="0"/>
                <a:ea typeface="Arial" pitchFamily="-106" charset="0"/>
                <a:cs typeface="Arial" pitchFamily="-106" charset="0"/>
              </a:defRPr>
            </a:lvl1pPr>
          </a:lstStyle>
          <a:p>
            <a:pPr>
              <a:defRPr/>
            </a:pPr>
            <a:endParaRPr lang="en-US"/>
          </a:p>
        </p:txBody>
      </p:sp>
      <p:sp>
        <p:nvSpPr>
          <p:cNvPr id="7172" name="Rectangle 4"/>
          <p:cNvSpPr>
            <a:spLocks noGrp="1" noRot="1" noChangeAspect="1" noChangeArrowheads="1" noTextEdit="1"/>
          </p:cNvSpPr>
          <p:nvPr>
            <p:ph type="sldImg" idx="2"/>
          </p:nvPr>
        </p:nvSpPr>
        <p:spPr bwMode="auto">
          <a:xfrm>
            <a:off x="952500" y="685800"/>
            <a:ext cx="4953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6" charset="0"/>
                <a:ea typeface="Arial" pitchFamily="-106" charset="0"/>
                <a:cs typeface="Arial" pitchFamily="-106" charset="0"/>
              </a:defRPr>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BBD6939F-982B-4022-9F7F-CE654EB8110B}" type="slidenum">
              <a:rPr lang="en-GB"/>
              <a:pPr/>
              <a:t>‹#›</a:t>
            </a:fld>
            <a:endParaRPr lang="en-GB"/>
          </a:p>
        </p:txBody>
      </p:sp>
    </p:spTree>
    <p:extLst>
      <p:ext uri="{BB962C8B-B14F-4D97-AF65-F5344CB8AC3E}">
        <p14:creationId xmlns:p14="http://schemas.microsoft.com/office/powerpoint/2010/main" val="272801960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Arial" pitchFamily="-105"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pitchFamily="-105"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pitchFamily="-105"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pitchFamily="-105"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pitchFamily="-105"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a:noFill/>
          <a:ln/>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4" name="Rectangle 16"/>
          <p:cNvSpPr>
            <a:spLocks noChangeArrowheads="1"/>
          </p:cNvSpPr>
          <p:nvPr userDrawn="1"/>
        </p:nvSpPr>
        <p:spPr bwMode="auto">
          <a:xfrm>
            <a:off x="0" y="0"/>
            <a:ext cx="9906000" cy="6858000"/>
          </a:xfrm>
          <a:prstGeom prst="rect">
            <a:avLst/>
          </a:prstGeom>
          <a:solidFill>
            <a:srgbClr val="00213B"/>
          </a:solidFill>
          <a:ln w="9525">
            <a:noFill/>
            <a:miter lim="800000"/>
            <a:headEnd/>
            <a:tailEnd/>
          </a:ln>
          <a:effectLst/>
        </p:spPr>
        <p:txBody>
          <a:bodyPr wrap="none" anchor="ctr"/>
          <a:lstStyle/>
          <a:p>
            <a:pPr>
              <a:defRPr/>
            </a:pPr>
            <a:endParaRPr lang="en-US">
              <a:latin typeface="Arial" pitchFamily="-106" charset="0"/>
              <a:ea typeface="Arial" pitchFamily="-106" charset="0"/>
              <a:cs typeface="Arial" pitchFamily="-106" charset="0"/>
            </a:endParaRPr>
          </a:p>
        </p:txBody>
      </p:sp>
      <p:pic>
        <p:nvPicPr>
          <p:cNvPr id="5" name="Picture 8" descr="UoG_keyline.eps"/>
          <p:cNvPicPr>
            <a:picLocks noChangeAspect="1"/>
          </p:cNvPicPr>
          <p:nvPr userDrawn="1"/>
        </p:nvPicPr>
        <p:blipFill>
          <a:blip r:embed="rId2" cstate="print"/>
          <a:srcRect/>
          <a:stretch>
            <a:fillRect/>
          </a:stretch>
        </p:blipFill>
        <p:spPr bwMode="auto">
          <a:xfrm>
            <a:off x="412750" y="374650"/>
            <a:ext cx="1968500" cy="622300"/>
          </a:xfrm>
          <a:prstGeom prst="rect">
            <a:avLst/>
          </a:prstGeom>
          <a:noFill/>
          <a:ln w="9525">
            <a:noFill/>
            <a:miter lim="800000"/>
            <a:headEnd/>
            <a:tailEnd/>
          </a:ln>
        </p:spPr>
      </p:pic>
      <p:sp>
        <p:nvSpPr>
          <p:cNvPr id="40962" name="Rectangle 2"/>
          <p:cNvSpPr>
            <a:spLocks noGrp="1" noChangeArrowheads="1"/>
          </p:cNvSpPr>
          <p:nvPr>
            <p:ph type="ctrTitle"/>
          </p:nvPr>
        </p:nvSpPr>
        <p:spPr bwMode="auto">
          <a:xfrm>
            <a:off x="449263" y="1927225"/>
            <a:ext cx="5859462" cy="1057275"/>
          </a:xfrm>
          <a:prstGeom prst="rect">
            <a:avLst/>
          </a:prstGeom>
          <a:noFill/>
          <a:ln>
            <a:miter lim="800000"/>
            <a:headEnd/>
            <a:tailEnd/>
          </a:ln>
        </p:spPr>
        <p:txBody>
          <a:bodyPr vert="horz" wrap="square" lIns="0" tIns="0" rIns="0" bIns="0" numCol="1" anchor="b" anchorCtr="0" compatLnSpc="1">
            <a:prstTxWarp prst="textNoShape">
              <a:avLst/>
            </a:prstTxWarp>
          </a:bodyPr>
          <a:lstStyle>
            <a:lvl1pPr algn="l">
              <a:defRPr sz="3600" b="1">
                <a:solidFill>
                  <a:schemeClr val="bg1"/>
                </a:solidFill>
              </a:defRPr>
            </a:lvl1pPr>
          </a:lstStyle>
          <a:p>
            <a:r>
              <a:rPr lang="en-GB" dirty="0"/>
              <a:t>Click to edit Master title style</a:t>
            </a:r>
          </a:p>
        </p:txBody>
      </p:sp>
      <p:sp>
        <p:nvSpPr>
          <p:cNvPr id="40963" name="Rectangle 3"/>
          <p:cNvSpPr>
            <a:spLocks noGrp="1" noChangeArrowheads="1"/>
          </p:cNvSpPr>
          <p:nvPr>
            <p:ph type="subTitle" idx="1"/>
          </p:nvPr>
        </p:nvSpPr>
        <p:spPr>
          <a:xfrm>
            <a:off x="449263" y="3033713"/>
            <a:ext cx="5859462" cy="973137"/>
          </a:xfrm>
        </p:spPr>
        <p:txBody>
          <a:bodyPr/>
          <a:lstStyle>
            <a:lvl1pPr>
              <a:buNone/>
              <a:defRPr sz="3600" b="0">
                <a:solidFill>
                  <a:schemeClr val="bg1"/>
                </a:solidFill>
              </a:defRPr>
            </a:lvl1pPr>
          </a:lstStyle>
          <a:p>
            <a:r>
              <a:rPr lang="en-GB" dirty="0"/>
              <a:t>Click to edit Master subtitle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TextBox 3"/>
          <p:cNvSpPr txBox="1"/>
          <p:nvPr userDrawn="1"/>
        </p:nvSpPr>
        <p:spPr>
          <a:xfrm>
            <a:off x="393700" y="2501900"/>
            <a:ext cx="9080500" cy="400050"/>
          </a:xfrm>
          <a:prstGeom prst="rect">
            <a:avLst/>
          </a:prstGeom>
          <a:noFill/>
        </p:spPr>
        <p:txBody>
          <a:bodyPr>
            <a:spAutoFit/>
          </a:bodyPr>
          <a:lstStyle/>
          <a:p>
            <a:pPr>
              <a:defRPr/>
            </a:pPr>
            <a:r>
              <a:rPr lang="en-US" sz="2000" dirty="0">
                <a:latin typeface="Arial" pitchFamily="-106" charset="0"/>
                <a:ea typeface="Arial" pitchFamily="-106" charset="0"/>
                <a:cs typeface="Arial" pitchFamily="-106" charset="0"/>
              </a:rPr>
              <a:t>Body text</a:t>
            </a:r>
          </a:p>
        </p:txBody>
      </p:sp>
      <p:sp>
        <p:nvSpPr>
          <p:cNvPr id="2" name="Title 1"/>
          <p:cNvSpPr>
            <a:spLocks noGrp="1"/>
          </p:cNvSpPr>
          <p:nvPr>
            <p:ph type="ctrTitle"/>
          </p:nvPr>
        </p:nvSpPr>
        <p:spPr>
          <a:xfrm>
            <a:off x="742950" y="2130425"/>
            <a:ext cx="8420100" cy="1470025"/>
          </a:xfrm>
        </p:spPr>
        <p:txBody>
          <a:bodyPr/>
          <a:lstStyle/>
          <a:p>
            <a:r>
              <a:rPr lang="en-US"/>
              <a:t>Click to edit Master title style</a:t>
            </a:r>
            <a:endParaRPr lang="en-GB"/>
          </a:p>
        </p:txBody>
      </p:sp>
      <p:sp>
        <p:nvSpPr>
          <p:cNvPr id="3" name="Subtitle 2"/>
          <p:cNvSpPr>
            <a:spLocks noGrp="1"/>
          </p:cNvSpPr>
          <p:nvPr>
            <p:ph type="subTitle" idx="1"/>
          </p:nvPr>
        </p:nvSpPr>
        <p:spPr>
          <a:xfrm>
            <a:off x="406400" y="1612900"/>
            <a:ext cx="6934200" cy="673100"/>
          </a:xfrm>
        </p:spPr>
        <p:txBody>
          <a:bodyPr/>
          <a:lstStyle>
            <a:lvl1pPr marL="0" indent="0" algn="l">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endParaRPr lang="en-GB" dirty="0"/>
          </a:p>
        </p:txBody>
      </p:sp>
      <p:sp>
        <p:nvSpPr>
          <p:cNvPr id="5" name="Rectangle 4"/>
          <p:cNvSpPr>
            <a:spLocks noGrp="1" noChangeArrowheads="1"/>
          </p:cNvSpPr>
          <p:nvPr>
            <p:ph type="sldNum" sz="quarter" idx="10"/>
          </p:nvPr>
        </p:nvSpPr>
        <p:spPr/>
        <p:txBody>
          <a:bodyPr/>
          <a:lstStyle>
            <a:lvl1pPr>
              <a:defRPr/>
            </a:lvl1pPr>
          </a:lstStyle>
          <a:p>
            <a:fld id="{16005DA6-CA95-4F82-8818-0D6C15A31471}" type="slidenum">
              <a:rPr lang="en-GB"/>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6"/>
          <p:cNvSpPr>
            <a:spLocks noGrp="1" noChangeArrowheads="1"/>
          </p:cNvSpPr>
          <p:nvPr>
            <p:ph type="sldNum" sz="quarter" idx="10"/>
          </p:nvPr>
        </p:nvSpPr>
        <p:spPr>
          <a:ln/>
        </p:spPr>
        <p:txBody>
          <a:bodyPr/>
          <a:lstStyle>
            <a:lvl1pPr>
              <a:defRPr/>
            </a:lvl1pPr>
          </a:lstStyle>
          <a:p>
            <a:fld id="{4D562192-FA95-44B7-A855-9C51B87AC52E}" type="slidenum">
              <a:rPr lang="en-GB"/>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nchor="t"/>
          <a:lstStyle>
            <a:lvl1pPr algn="l">
              <a:defRPr sz="4000" b="1" cap="all"/>
            </a:lvl1pPr>
          </a:lstStyle>
          <a:p>
            <a:r>
              <a:rPr lang="en-US"/>
              <a:t>Click to edit Master title style</a:t>
            </a:r>
            <a:endParaRPr lang="en-GB"/>
          </a:p>
        </p:txBody>
      </p:sp>
      <p:sp>
        <p:nvSpPr>
          <p:cNvPr id="3" name="Rectangle 6"/>
          <p:cNvSpPr>
            <a:spLocks noGrp="1" noChangeArrowheads="1"/>
          </p:cNvSpPr>
          <p:nvPr>
            <p:ph type="sldNum" sz="quarter" idx="10"/>
          </p:nvPr>
        </p:nvSpPr>
        <p:spPr>
          <a:ln/>
        </p:spPr>
        <p:txBody>
          <a:bodyPr/>
          <a:lstStyle>
            <a:lvl1pPr>
              <a:defRPr/>
            </a:lvl1pPr>
          </a:lstStyle>
          <a:p>
            <a:fld id="{52DFFC53-4C9F-439F-A8B8-0818A2305E24}"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953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50292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6"/>
          <p:cNvSpPr>
            <a:spLocks noGrp="1" noChangeArrowheads="1"/>
          </p:cNvSpPr>
          <p:nvPr>
            <p:ph type="sldNum" sz="quarter" idx="10"/>
          </p:nvPr>
        </p:nvSpPr>
        <p:spPr>
          <a:ln/>
        </p:spPr>
        <p:txBody>
          <a:bodyPr/>
          <a:lstStyle>
            <a:lvl1pPr>
              <a:defRPr/>
            </a:lvl1pPr>
          </a:lstStyle>
          <a:p>
            <a:fld id="{6CD52F8C-4FD0-4FE8-A793-E838B45B04E1}"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6" name="Rectangle 12"/>
          <p:cNvSpPr>
            <a:spLocks noChangeArrowheads="1"/>
          </p:cNvSpPr>
          <p:nvPr userDrawn="1"/>
        </p:nvSpPr>
        <p:spPr bwMode="auto">
          <a:xfrm>
            <a:off x="0" y="0"/>
            <a:ext cx="9906000" cy="1381125"/>
          </a:xfrm>
          <a:prstGeom prst="rect">
            <a:avLst/>
          </a:prstGeom>
          <a:solidFill>
            <a:srgbClr val="00213B"/>
          </a:solidFill>
          <a:ln w="9525">
            <a:noFill/>
            <a:miter lim="800000"/>
            <a:headEnd/>
            <a:tailEnd/>
          </a:ln>
          <a:effectLst/>
        </p:spPr>
        <p:txBody>
          <a:bodyPr wrap="none" anchor="ctr"/>
          <a:lstStyle/>
          <a:p>
            <a:pPr>
              <a:defRPr/>
            </a:pPr>
            <a:endParaRPr lang="en-US">
              <a:latin typeface="Arial" pitchFamily="-106" charset="0"/>
              <a:ea typeface="Arial" pitchFamily="-106" charset="0"/>
              <a:cs typeface="Arial" pitchFamily="-106" charset="0"/>
            </a:endParaRPr>
          </a:p>
        </p:txBody>
      </p:sp>
      <p:sp>
        <p:nvSpPr>
          <p:cNvPr id="1027" name="Rectangle 3"/>
          <p:cNvSpPr>
            <a:spLocks noGrp="1" noChangeArrowheads="1"/>
          </p:cNvSpPr>
          <p:nvPr>
            <p:ph type="body" idx="1"/>
          </p:nvPr>
        </p:nvSpPr>
        <p:spPr bwMode="auto">
          <a:xfrm>
            <a:off x="417513" y="1622425"/>
            <a:ext cx="9348787" cy="48212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030" name="Rectangle 6"/>
          <p:cNvSpPr>
            <a:spLocks noGrp="1" noChangeArrowheads="1"/>
          </p:cNvSpPr>
          <p:nvPr>
            <p:ph type="sldNum" sz="quarter" idx="4"/>
          </p:nvPr>
        </p:nvSpPr>
        <p:spPr bwMode="auto">
          <a:xfrm>
            <a:off x="9110663" y="6570663"/>
            <a:ext cx="795337" cy="2873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fld id="{91ECF75C-E48A-4F00-AB06-CE249F105ED5}" type="slidenum">
              <a:rPr lang="en-GB"/>
              <a:pPr/>
              <a:t>‹#›</a:t>
            </a:fld>
            <a:endParaRPr lang="en-GB"/>
          </a:p>
        </p:txBody>
      </p:sp>
      <p:pic>
        <p:nvPicPr>
          <p:cNvPr id="1029" name="Picture 5" descr="UoG_keyline.eps"/>
          <p:cNvPicPr>
            <a:picLocks noChangeAspect="1"/>
          </p:cNvPicPr>
          <p:nvPr userDrawn="1"/>
        </p:nvPicPr>
        <p:blipFill>
          <a:blip r:embed="rId7" cstate="print"/>
          <a:srcRect/>
          <a:stretch>
            <a:fillRect/>
          </a:stretch>
        </p:blipFill>
        <p:spPr bwMode="auto">
          <a:xfrm>
            <a:off x="412750" y="374650"/>
            <a:ext cx="1968500" cy="6223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70" r:id="rId1"/>
    <p:sldLayoutId id="2147483771" r:id="rId2"/>
    <p:sldLayoutId id="2147483767" r:id="rId3"/>
    <p:sldLayoutId id="2147483768" r:id="rId4"/>
    <p:sldLayoutId id="2147483769" r:id="rId5"/>
  </p:sldLayoutIdLst>
  <p:txStyles>
    <p:titleStyle>
      <a:lvl1pPr algn="r" rtl="0" eaLnBrk="0" fontAlgn="base" hangingPunct="0">
        <a:lnSpc>
          <a:spcPct val="90000"/>
        </a:lnSpc>
        <a:spcBef>
          <a:spcPct val="0"/>
        </a:spcBef>
        <a:spcAft>
          <a:spcPct val="0"/>
        </a:spcAft>
        <a:defRPr sz="3000">
          <a:solidFill>
            <a:schemeClr val="bg1"/>
          </a:solidFill>
          <a:latin typeface="+mj-lt"/>
          <a:ea typeface="Arial" pitchFamily="-105" charset="0"/>
          <a:cs typeface="+mj-cs"/>
        </a:defRPr>
      </a:lvl1pPr>
      <a:lvl2pPr algn="r" rtl="0" eaLnBrk="0" fontAlgn="base" hangingPunct="0">
        <a:lnSpc>
          <a:spcPct val="90000"/>
        </a:lnSpc>
        <a:spcBef>
          <a:spcPct val="0"/>
        </a:spcBef>
        <a:spcAft>
          <a:spcPct val="0"/>
        </a:spcAft>
        <a:defRPr sz="3000">
          <a:solidFill>
            <a:schemeClr val="bg1"/>
          </a:solidFill>
          <a:latin typeface="Arial" charset="0"/>
          <a:ea typeface="Arial" pitchFamily="-105" charset="0"/>
          <a:cs typeface="Arial" charset="0"/>
        </a:defRPr>
      </a:lvl2pPr>
      <a:lvl3pPr algn="r" rtl="0" eaLnBrk="0" fontAlgn="base" hangingPunct="0">
        <a:lnSpc>
          <a:spcPct val="90000"/>
        </a:lnSpc>
        <a:spcBef>
          <a:spcPct val="0"/>
        </a:spcBef>
        <a:spcAft>
          <a:spcPct val="0"/>
        </a:spcAft>
        <a:defRPr sz="3000">
          <a:solidFill>
            <a:schemeClr val="bg1"/>
          </a:solidFill>
          <a:latin typeface="Arial" charset="0"/>
          <a:ea typeface="Arial" pitchFamily="-105" charset="0"/>
          <a:cs typeface="Arial" charset="0"/>
        </a:defRPr>
      </a:lvl3pPr>
      <a:lvl4pPr algn="r" rtl="0" eaLnBrk="0" fontAlgn="base" hangingPunct="0">
        <a:lnSpc>
          <a:spcPct val="90000"/>
        </a:lnSpc>
        <a:spcBef>
          <a:spcPct val="0"/>
        </a:spcBef>
        <a:spcAft>
          <a:spcPct val="0"/>
        </a:spcAft>
        <a:defRPr sz="3000">
          <a:solidFill>
            <a:schemeClr val="bg1"/>
          </a:solidFill>
          <a:latin typeface="Arial" charset="0"/>
          <a:ea typeface="Arial" pitchFamily="-105" charset="0"/>
          <a:cs typeface="Arial" charset="0"/>
        </a:defRPr>
      </a:lvl4pPr>
      <a:lvl5pPr algn="r" rtl="0" eaLnBrk="0" fontAlgn="base" hangingPunct="0">
        <a:lnSpc>
          <a:spcPct val="90000"/>
        </a:lnSpc>
        <a:spcBef>
          <a:spcPct val="0"/>
        </a:spcBef>
        <a:spcAft>
          <a:spcPct val="0"/>
        </a:spcAft>
        <a:defRPr sz="3000">
          <a:solidFill>
            <a:schemeClr val="bg1"/>
          </a:solidFill>
          <a:latin typeface="Arial" charset="0"/>
          <a:ea typeface="Arial" pitchFamily="-105"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30000"/>
        </a:spcBef>
        <a:spcAft>
          <a:spcPct val="0"/>
        </a:spcAft>
        <a:buChar char="•"/>
        <a:defRPr sz="2800" b="1">
          <a:solidFill>
            <a:srgbClr val="00213B"/>
          </a:solidFill>
          <a:latin typeface="+mn-lt"/>
          <a:ea typeface="Arial" pitchFamily="-105" charset="0"/>
          <a:cs typeface="+mn-cs"/>
        </a:defRPr>
      </a:lvl1pPr>
      <a:lvl2pPr marL="1588" indent="455613" algn="l" rtl="0" eaLnBrk="0" fontAlgn="base" hangingPunct="0">
        <a:spcBef>
          <a:spcPct val="30000"/>
        </a:spcBef>
        <a:spcAft>
          <a:spcPct val="0"/>
        </a:spcAft>
        <a:buChar char="–"/>
        <a:defRPr sz="2600">
          <a:solidFill>
            <a:schemeClr val="tx1"/>
          </a:solidFill>
          <a:latin typeface="+mn-lt"/>
          <a:ea typeface="Arial" pitchFamily="-105" charset="0"/>
          <a:cs typeface="+mn-cs"/>
        </a:defRPr>
      </a:lvl2pPr>
      <a:lvl3pPr marL="177800" indent="-174625" algn="l" rtl="0" eaLnBrk="0" fontAlgn="base" hangingPunct="0">
        <a:spcBef>
          <a:spcPct val="30000"/>
        </a:spcBef>
        <a:spcAft>
          <a:spcPct val="0"/>
        </a:spcAft>
        <a:buClr>
          <a:schemeClr val="tx2"/>
        </a:buClr>
        <a:buSzPct val="80000"/>
        <a:buFont typeface="Wingdings" pitchFamily="-106" charset="2"/>
        <a:buChar char="l"/>
        <a:defRPr sz="2400">
          <a:solidFill>
            <a:schemeClr val="tx1"/>
          </a:solidFill>
          <a:latin typeface="+mn-lt"/>
          <a:ea typeface="Arial" pitchFamily="-105" charset="0"/>
          <a:cs typeface="+mn-cs"/>
        </a:defRPr>
      </a:lvl3pPr>
      <a:lvl4pPr marL="346075" indent="-166688" algn="l" rtl="0" eaLnBrk="0" fontAlgn="base" hangingPunct="0">
        <a:spcBef>
          <a:spcPct val="30000"/>
        </a:spcBef>
        <a:spcAft>
          <a:spcPct val="0"/>
        </a:spcAft>
        <a:buClr>
          <a:schemeClr val="tx2"/>
        </a:buClr>
        <a:buSzPct val="80000"/>
        <a:buFont typeface="Arial" charset="0"/>
        <a:buChar char="–"/>
        <a:defRPr sz="2000">
          <a:solidFill>
            <a:schemeClr val="tx1"/>
          </a:solidFill>
          <a:latin typeface="+mn-lt"/>
          <a:ea typeface="Arial" pitchFamily="-105" charset="0"/>
          <a:cs typeface="+mn-cs"/>
        </a:defRPr>
      </a:lvl4pPr>
      <a:lvl5pPr marL="523875" indent="-176213" algn="l" rtl="0" eaLnBrk="0" fontAlgn="base" hangingPunct="0">
        <a:spcBef>
          <a:spcPct val="30000"/>
        </a:spcBef>
        <a:spcAft>
          <a:spcPct val="0"/>
        </a:spcAft>
        <a:buClr>
          <a:schemeClr val="tx2"/>
        </a:buClr>
        <a:buChar char="•"/>
        <a:defRPr sz="2000">
          <a:solidFill>
            <a:schemeClr val="tx1"/>
          </a:solidFill>
          <a:latin typeface="+mn-lt"/>
          <a:ea typeface="Arial" pitchFamily="-105" charset="0"/>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Grp="1" noChangeArrowheads="1"/>
          </p:cNvSpPr>
          <p:nvPr>
            <p:ph type="ctrTitle"/>
          </p:nvPr>
        </p:nvSpPr>
        <p:spPr>
          <a:xfrm>
            <a:off x="385762" y="3984625"/>
            <a:ext cx="9380538" cy="1057275"/>
          </a:xfrm>
          <a:noFill/>
        </p:spPr>
        <p:txBody>
          <a:bodyPr/>
          <a:lstStyle/>
          <a:p>
            <a:r>
              <a:rPr lang="en-GB" sz="3800" dirty="0"/>
              <a:t>Mill II: Representative Democracy and Equality of the Sexes</a:t>
            </a:r>
          </a:p>
        </p:txBody>
      </p:sp>
      <p:sp>
        <p:nvSpPr>
          <p:cNvPr id="8195" name="Rectangle 7"/>
          <p:cNvSpPr>
            <a:spLocks noGrp="1" noChangeArrowheads="1"/>
          </p:cNvSpPr>
          <p:nvPr>
            <p:ph type="subTitle" idx="1"/>
          </p:nvPr>
        </p:nvSpPr>
        <p:spPr>
          <a:xfrm>
            <a:off x="436563" y="5218113"/>
            <a:ext cx="5859462" cy="973137"/>
          </a:xfrm>
        </p:spPr>
        <p:txBody>
          <a:bodyPr/>
          <a:lstStyle/>
          <a:p>
            <a:pPr marL="0" indent="0"/>
            <a:r>
              <a:rPr lang="en-GB" sz="2400"/>
              <a:t>Politics </a:t>
            </a:r>
            <a:r>
              <a:rPr lang="en-GB" sz="2400" dirty="0"/>
              <a:t>2A</a:t>
            </a:r>
          </a:p>
          <a:p>
            <a:pPr marL="0" indent="0"/>
            <a:r>
              <a:rPr lang="en-GB" sz="2400" dirty="0"/>
              <a:t>Dr Carl Knight, Lecturer in Political Theory</a:t>
            </a:r>
          </a:p>
        </p:txBody>
      </p:sp>
      <p:pic>
        <p:nvPicPr>
          <p:cNvPr id="1028" name="Picture 4" descr="C:\Users\Carl\OneDrive\2A\Mill pictures\19160-004-71A3396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9300" y="0"/>
            <a:ext cx="2901950" cy="3975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87346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marL="0" indent="0">
              <a:buNone/>
            </a:pPr>
            <a:r>
              <a:rPr lang="en-GB" dirty="0"/>
              <a:t>EXISTING SOCIETY</a:t>
            </a:r>
          </a:p>
          <a:p>
            <a:r>
              <a:rPr lang="en-GB" dirty="0"/>
              <a:t>Representative government best adapted for existing society (2</a:t>
            </a:r>
            <a:r>
              <a:rPr lang="en-GB" baseline="30000" dirty="0"/>
              <a:t>nd</a:t>
            </a:r>
            <a:r>
              <a:rPr lang="en-GB" dirty="0"/>
              <a:t> criterion):</a:t>
            </a:r>
          </a:p>
          <a:p>
            <a:pPr marL="0" indent="0">
              <a:buNone/>
            </a:pPr>
            <a:r>
              <a:rPr lang="en-GB" dirty="0"/>
              <a:t>(1) ‘the rights and interests of every or any person are only secure from being disregarded, when the person interested is himself able, and habitually disposed, to stand up for them’. E.g. working class representation.</a:t>
            </a:r>
          </a:p>
          <a:p>
            <a:pPr marL="0" indent="0">
              <a:buNone/>
            </a:pPr>
            <a:r>
              <a:rPr lang="en-GB" dirty="0"/>
              <a:t>(2) ‘the general prosperity attains a greater height, and is more widely diffused, in proportion to the amount and variety of the personal energies enlisted in promoting it’</a:t>
            </a:r>
          </a:p>
          <a:p>
            <a:pPr marL="514350" indent="-514350">
              <a:buAutoNum type="arabicPeriod"/>
            </a:pPr>
            <a:endParaRPr lang="en-GB" dirty="0"/>
          </a:p>
        </p:txBody>
      </p:sp>
    </p:spTree>
    <p:extLst>
      <p:ext uri="{BB962C8B-B14F-4D97-AF65-F5344CB8AC3E}">
        <p14:creationId xmlns:p14="http://schemas.microsoft.com/office/powerpoint/2010/main" val="3126044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417513" y="1622425"/>
            <a:ext cx="9488487" cy="4821238"/>
          </a:xfrm>
        </p:spPr>
        <p:txBody>
          <a:bodyPr/>
          <a:lstStyle/>
          <a:p>
            <a:pPr marL="0" indent="0">
              <a:buNone/>
            </a:pPr>
            <a:r>
              <a:rPr lang="en-GB" dirty="0"/>
              <a:t>EDUCATION OF SOCIETY</a:t>
            </a:r>
          </a:p>
          <a:p>
            <a:r>
              <a:rPr lang="en-GB" dirty="0"/>
              <a:t>Rep </a:t>
            </a:r>
            <a:r>
              <a:rPr lang="en-GB" dirty="0" err="1"/>
              <a:t>govt</a:t>
            </a:r>
            <a:r>
              <a:rPr lang="en-GB" dirty="0"/>
              <a:t> promotes virtue and intelligence. Why? After all, people seem to prefer passive characteristics in others</a:t>
            </a:r>
          </a:p>
          <a:p>
            <a:r>
              <a:rPr lang="en-GB" dirty="0"/>
              <a:t>But Bentham’s mental excellences – intellectual, practical and moral – all result from active effort</a:t>
            </a:r>
          </a:p>
          <a:p>
            <a:r>
              <a:rPr lang="en-GB" dirty="0"/>
              <a:t>Rep </a:t>
            </a:r>
            <a:r>
              <a:rPr lang="en-GB" dirty="0" err="1"/>
              <a:t>govt</a:t>
            </a:r>
            <a:r>
              <a:rPr lang="en-GB" dirty="0"/>
              <a:t> encourages active citizens:</a:t>
            </a:r>
          </a:p>
          <a:p>
            <a:pPr marL="514350" indent="-514350">
              <a:buAutoNum type="arabicParenBoth"/>
            </a:pPr>
            <a:r>
              <a:rPr lang="en-GB" dirty="0"/>
              <a:t>‘as fully privileged as any other’=‘invigorating effect’ </a:t>
            </a:r>
          </a:p>
          <a:p>
            <a:pPr marL="514350" indent="-514350">
              <a:buAutoNum type="arabicParenBoth"/>
            </a:pPr>
            <a:r>
              <a:rPr lang="en-GB" dirty="0"/>
              <a:t>the act of participation itself is educative. </a:t>
            </a:r>
          </a:p>
          <a:p>
            <a:pPr marL="0" indent="0">
              <a:buNone/>
            </a:pPr>
            <a:endParaRPr lang="en-GB" dirty="0"/>
          </a:p>
        </p:txBody>
      </p:sp>
      <p:pic>
        <p:nvPicPr>
          <p:cNvPr id="2050" name="Picture 2" descr="C:\Users\Carl\OneDrive\2A\Mill pictures\o-EDUCATION-facebook-0_original.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53200" y="1"/>
            <a:ext cx="3352800" cy="223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1951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marL="0" indent="0">
              <a:buNone/>
            </a:pPr>
            <a:r>
              <a:rPr lang="en-GB" dirty="0"/>
              <a:t>GOVERNMENT AND PEOPLE</a:t>
            </a:r>
          </a:p>
          <a:p>
            <a:r>
              <a:rPr lang="en-GB" dirty="0"/>
              <a:t>What circumstances does a form of </a:t>
            </a:r>
            <a:r>
              <a:rPr lang="en-GB" dirty="0" err="1"/>
              <a:t>govt</a:t>
            </a:r>
            <a:r>
              <a:rPr lang="en-GB" dirty="0"/>
              <a:t> need?</a:t>
            </a:r>
          </a:p>
          <a:p>
            <a:r>
              <a:rPr lang="en-GB" dirty="0"/>
              <a:t>‘political machinery … needs, not their simple acquiescence, but their active participation; and must be adjusted to the capacities and qualities of such men as are available’ (</a:t>
            </a:r>
            <a:r>
              <a:rPr lang="en-GB" dirty="0" err="1"/>
              <a:t>ch.</a:t>
            </a:r>
            <a:r>
              <a:rPr lang="en-GB" dirty="0"/>
              <a:t> 1)</a:t>
            </a:r>
          </a:p>
          <a:p>
            <a:r>
              <a:rPr lang="en-GB" dirty="0"/>
              <a:t>Hence people must be (1) Willing to accept govt form</a:t>
            </a:r>
          </a:p>
          <a:p>
            <a:pPr marL="0" indent="0">
              <a:buNone/>
            </a:pPr>
            <a:r>
              <a:rPr lang="en-GB" dirty="0"/>
              <a:t>(2) Willing &amp; able to do what’s needed to maintain it</a:t>
            </a:r>
          </a:p>
          <a:p>
            <a:pPr marL="0" indent="0">
              <a:buNone/>
            </a:pPr>
            <a:r>
              <a:rPr lang="en-GB" dirty="0"/>
              <a:t>(3) “ “ “ to do what’s needed for it to fulfil its function</a:t>
            </a:r>
          </a:p>
          <a:p>
            <a:endParaRPr lang="en-GB" dirty="0"/>
          </a:p>
        </p:txBody>
      </p:sp>
    </p:spTree>
    <p:extLst>
      <p:ext uri="{BB962C8B-B14F-4D97-AF65-F5344CB8AC3E}">
        <p14:creationId xmlns:p14="http://schemas.microsoft.com/office/powerpoint/2010/main" val="1251657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marL="0" indent="0">
              <a:buNone/>
            </a:pPr>
            <a:r>
              <a:rPr lang="en-GB" dirty="0"/>
              <a:t>WHEN REPRESENTATIVE GOVERNMENT IS INAPPLICABLE</a:t>
            </a:r>
          </a:p>
          <a:p>
            <a:r>
              <a:rPr lang="en-GB" dirty="0"/>
              <a:t>Less developed people less suitable for rep </a:t>
            </a:r>
            <a:r>
              <a:rPr lang="en-GB" dirty="0" err="1"/>
              <a:t>govt</a:t>
            </a:r>
            <a:endParaRPr lang="en-GB" dirty="0"/>
          </a:p>
          <a:p>
            <a:r>
              <a:rPr lang="en-GB" dirty="0"/>
              <a:t>It cannot persist in absence of three necessary characteristics in people, e.g., where there’s (1) indifference rather than acceptance of rep </a:t>
            </a:r>
            <a:r>
              <a:rPr lang="en-GB" dirty="0" err="1"/>
              <a:t>govt</a:t>
            </a:r>
            <a:r>
              <a:rPr lang="en-GB" dirty="0"/>
              <a:t>, (2) no fight to resist executive, or (3) use of position to pursue private fortunes rather than public interest</a:t>
            </a:r>
          </a:p>
          <a:p>
            <a:r>
              <a:rPr lang="en-GB" dirty="0"/>
              <a:t>Other cases where rep govt possible but kingly government better option to train people, e.g., (1) in obedience or out of (2) passivity and (3) localism </a:t>
            </a:r>
          </a:p>
        </p:txBody>
      </p:sp>
    </p:spTree>
    <p:extLst>
      <p:ext uri="{BB962C8B-B14F-4D97-AF65-F5344CB8AC3E}">
        <p14:creationId xmlns:p14="http://schemas.microsoft.com/office/powerpoint/2010/main" val="3685858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marL="0" indent="0">
              <a:buNone/>
            </a:pPr>
            <a:r>
              <a:rPr lang="en-GB" dirty="0"/>
              <a:t>THE FUNCTIONS OF REPRESENTATIVE BODIES</a:t>
            </a:r>
          </a:p>
          <a:p>
            <a:r>
              <a:rPr lang="en-GB" dirty="0"/>
              <a:t>‘the whole people, or some numerous portion of them, exercise through deputies periodically elected by themselves, the ultimate controlling power’ (</a:t>
            </a:r>
            <a:r>
              <a:rPr lang="en-GB" dirty="0" err="1"/>
              <a:t>ch.</a:t>
            </a:r>
            <a:r>
              <a:rPr lang="en-GB" dirty="0"/>
              <a:t> 5)</a:t>
            </a:r>
          </a:p>
          <a:p>
            <a:r>
              <a:rPr lang="en-GB" dirty="0"/>
              <a:t>‘a numerous assembly is as little fitted for the direct business of legislation as for that of administration. There is hardly any kind of intellectual work which so much needs to be done not only by experienced and exercised minds, but by minds trained to the task through long and </a:t>
            </a:r>
            <a:r>
              <a:rPr lang="en-GB" dirty="0" err="1"/>
              <a:t>labourious</a:t>
            </a:r>
            <a:r>
              <a:rPr lang="en-GB" dirty="0"/>
              <a:t> study’.</a:t>
            </a:r>
          </a:p>
          <a:p>
            <a:r>
              <a:rPr lang="en-GB" dirty="0"/>
              <a:t>‘Commission of Legislation’ drafts laws for approval</a:t>
            </a:r>
          </a:p>
          <a:p>
            <a:endParaRPr lang="en-GB" dirty="0"/>
          </a:p>
        </p:txBody>
      </p:sp>
    </p:spTree>
    <p:extLst>
      <p:ext uri="{BB962C8B-B14F-4D97-AF65-F5344CB8AC3E}">
        <p14:creationId xmlns:p14="http://schemas.microsoft.com/office/powerpoint/2010/main" val="2880274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marL="0" indent="0">
              <a:buNone/>
            </a:pPr>
            <a:endParaRPr lang="en-GB" dirty="0"/>
          </a:p>
          <a:p>
            <a:pPr marL="0" indent="0">
              <a:buNone/>
            </a:pPr>
            <a:r>
              <a:rPr lang="en-GB" dirty="0"/>
              <a:t>DANGERS OF REPRESENTATIVE GOVERNMENT</a:t>
            </a:r>
          </a:p>
          <a:p>
            <a:r>
              <a:rPr lang="en-GB" dirty="0"/>
              <a:t>Shortfall of intelligence and knowledge in the people and assembly (especially compared to bureaucracy)</a:t>
            </a:r>
          </a:p>
          <a:p>
            <a:r>
              <a:rPr lang="en-GB" dirty="0"/>
              <a:t>‘Sinister interests’ conflicting with general interest: e.g. racial groups, religions, class</a:t>
            </a:r>
          </a:p>
          <a:p>
            <a:r>
              <a:rPr lang="en-GB" dirty="0"/>
              <a:t>Mill’s solutions: (1) proportional representation; and (2) make class interests ‘equally balanced, each influencing about an equal number of votes in parliament’ (!). We look at these in turn.</a:t>
            </a:r>
          </a:p>
        </p:txBody>
      </p:sp>
      <p:pic>
        <p:nvPicPr>
          <p:cNvPr id="5122" name="Picture 2" descr="C:\Users\Carl\OneDrive\2A\Mill pictures\2008-03-11-pugni-alzat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6200" y="0"/>
            <a:ext cx="3479800" cy="2157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8484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marL="0" indent="0">
              <a:buNone/>
            </a:pPr>
            <a:r>
              <a:rPr lang="en-GB" dirty="0"/>
              <a:t>TRUE AND FALSE DEMOCRACY</a:t>
            </a:r>
          </a:p>
          <a:p>
            <a:r>
              <a:rPr lang="en-GB" dirty="0"/>
              <a:t>‘Pure idea’ – ‘government of whole people by the whole people, equally represented’ (</a:t>
            </a:r>
            <a:r>
              <a:rPr lang="en-GB" dirty="0" err="1"/>
              <a:t>ch.</a:t>
            </a:r>
            <a:r>
              <a:rPr lang="en-GB" dirty="0"/>
              <a:t> 7)</a:t>
            </a:r>
          </a:p>
          <a:p>
            <a:r>
              <a:rPr lang="en-GB" dirty="0"/>
              <a:t>‘Democracy as commonly conceived and hitherto practiced, is the government of the whole people by a mere majority of the people, exclusively represented’ – i.e. under first-past-the-post system</a:t>
            </a:r>
          </a:p>
          <a:p>
            <a:r>
              <a:rPr lang="en-GB" dirty="0"/>
              <a:t>Power to ‘majority of majority’ (often minority). Majority of parliament which is elected by majority (!)</a:t>
            </a:r>
          </a:p>
          <a:p>
            <a:r>
              <a:rPr lang="en-GB" dirty="0"/>
              <a:t>Mill instead defends Hare’s plan for proportional representation (single transferable vote)</a:t>
            </a:r>
          </a:p>
        </p:txBody>
      </p:sp>
    </p:spTree>
    <p:extLst>
      <p:ext uri="{BB962C8B-B14F-4D97-AF65-F5344CB8AC3E}">
        <p14:creationId xmlns:p14="http://schemas.microsoft.com/office/powerpoint/2010/main" val="18670302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marL="0" indent="0">
              <a:buNone/>
            </a:pPr>
            <a:endParaRPr lang="en-GB" dirty="0"/>
          </a:p>
          <a:p>
            <a:pPr marL="0" indent="0">
              <a:buNone/>
            </a:pPr>
            <a:r>
              <a:rPr lang="en-GB" dirty="0"/>
              <a:t>THE EXTENSION OF THE SUFFRAGE</a:t>
            </a:r>
          </a:p>
          <a:p>
            <a:r>
              <a:rPr lang="en-GB" dirty="0"/>
              <a:t>Even with proportional representation, ‘absolute power, if they chose to exercise it, would rest with the numerical majority; and these would be composed exclusively of a single class, alike in biases, prepossessions, and general modes of thinking, and a class, to say no more, not the most highly cultivated’ (</a:t>
            </a:r>
            <a:r>
              <a:rPr lang="en-GB" dirty="0" err="1"/>
              <a:t>ch.</a:t>
            </a:r>
            <a:r>
              <a:rPr lang="en-GB" dirty="0"/>
              <a:t> 8).</a:t>
            </a:r>
          </a:p>
          <a:p>
            <a:r>
              <a:rPr lang="en-GB" dirty="0"/>
              <a:t>Objectives: Majority not able to dominate others, but advantages of popular </a:t>
            </a:r>
            <a:r>
              <a:rPr lang="en-GB" dirty="0" err="1"/>
              <a:t>govt</a:t>
            </a:r>
            <a:r>
              <a:rPr lang="en-GB" dirty="0"/>
              <a:t> retained</a:t>
            </a:r>
          </a:p>
        </p:txBody>
      </p:sp>
      <p:pic>
        <p:nvPicPr>
          <p:cNvPr id="5122" name="Picture 2" descr="C:\Users\Carl\OneDrive\2A\Mill pictures\download (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5848" y="-1"/>
            <a:ext cx="2620152" cy="2679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85919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417513" y="1622425"/>
            <a:ext cx="9392409" cy="4821238"/>
          </a:xfrm>
        </p:spPr>
        <p:txBody>
          <a:bodyPr/>
          <a:lstStyle/>
          <a:p>
            <a:pPr marL="0" indent="0">
              <a:buNone/>
            </a:pPr>
            <a:r>
              <a:rPr lang="en-GB" dirty="0"/>
              <a:t>PLURAL VOTING</a:t>
            </a:r>
          </a:p>
          <a:p>
            <a:r>
              <a:rPr lang="en-GB" dirty="0"/>
              <a:t>Restriction of franchise not an option: undermines education of ‘lower ranks’ – cf. ‘cultivated intelligence’ of Americans (de Tocqueville)</a:t>
            </a:r>
          </a:p>
          <a:p>
            <a:r>
              <a:rPr lang="en-GB" dirty="0"/>
              <a:t>Except illiterate, innumerate, debtors &amp; ‘parish relief’!</a:t>
            </a:r>
          </a:p>
          <a:p>
            <a:r>
              <a:rPr lang="en-GB" dirty="0"/>
              <a:t>Unjust to exclude voice of a person with same interests, but don’t need </a:t>
            </a:r>
            <a:r>
              <a:rPr lang="en-GB" i="1" dirty="0"/>
              <a:t>equal</a:t>
            </a:r>
            <a:r>
              <a:rPr lang="en-GB" dirty="0"/>
              <a:t> voice: ‘the wiser or better man, has a claim to superior weight’.</a:t>
            </a:r>
          </a:p>
          <a:p>
            <a:r>
              <a:rPr lang="en-GB" dirty="0"/>
              <a:t>Only ‘a fool…feels offended by the acknowledgement that there are others whose opinion…is entitled to a greater amount of consideration’. Job &amp; education.</a:t>
            </a:r>
          </a:p>
        </p:txBody>
      </p:sp>
    </p:spTree>
    <p:extLst>
      <p:ext uri="{BB962C8B-B14F-4D97-AF65-F5344CB8AC3E}">
        <p14:creationId xmlns:p14="http://schemas.microsoft.com/office/powerpoint/2010/main" val="6205130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5" name="Content Placeholder 4"/>
          <p:cNvSpPr>
            <a:spLocks noGrp="1"/>
          </p:cNvSpPr>
          <p:nvPr>
            <p:ph idx="1"/>
          </p:nvPr>
        </p:nvSpPr>
        <p:spPr/>
        <p:txBody>
          <a:bodyPr/>
          <a:lstStyle/>
          <a:p>
            <a:pPr marL="0" indent="0">
              <a:buNone/>
            </a:pPr>
            <a:r>
              <a:rPr lang="en-GB" dirty="0"/>
              <a:t>ACTIVITY</a:t>
            </a:r>
          </a:p>
          <a:p>
            <a:pPr marL="0" indent="0">
              <a:buNone/>
            </a:pPr>
            <a:r>
              <a:rPr lang="en-GB" i="1" dirty="0"/>
              <a:t>Does Mill provide a plausible account of representative government?</a:t>
            </a:r>
          </a:p>
          <a:p>
            <a:pPr marL="0" indent="0">
              <a:buNone/>
            </a:pPr>
            <a:endParaRPr lang="en-GB" i="1" dirty="0"/>
          </a:p>
          <a:p>
            <a:pPr marL="0" indent="0">
              <a:buNone/>
            </a:pPr>
            <a:r>
              <a:rPr lang="en-GB" dirty="0"/>
              <a:t>You may wish to discuss Mill’s arguments about:</a:t>
            </a:r>
          </a:p>
          <a:p>
            <a:r>
              <a:rPr lang="en-GB" dirty="0"/>
              <a:t>Criteria for assessing government forms (promotion of virtue and intelligence, and adaptation to people)</a:t>
            </a:r>
          </a:p>
          <a:p>
            <a:r>
              <a:rPr lang="en-GB" dirty="0"/>
              <a:t>Benevolent despotism (vs. development of people)</a:t>
            </a:r>
          </a:p>
          <a:p>
            <a:r>
              <a:rPr lang="en-GB" dirty="0"/>
              <a:t>Representative </a:t>
            </a:r>
            <a:r>
              <a:rPr lang="en-GB" dirty="0" err="1"/>
              <a:t>govt</a:t>
            </a:r>
            <a:r>
              <a:rPr lang="en-GB" dirty="0"/>
              <a:t> (ideally best &amp; best adapted)</a:t>
            </a:r>
          </a:p>
          <a:p>
            <a:r>
              <a:rPr lang="en-GB" dirty="0"/>
              <a:t>Proportional representation and plural voting</a:t>
            </a:r>
          </a:p>
          <a:p>
            <a:endParaRPr lang="en-GB" dirty="0"/>
          </a:p>
          <a:p>
            <a:endParaRPr lang="en-GB" dirty="0"/>
          </a:p>
          <a:p>
            <a:endParaRPr lang="en-GB" dirty="0"/>
          </a:p>
          <a:p>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0937" y="0"/>
            <a:ext cx="4945063" cy="214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446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6" name="Content Placeholder 2"/>
          <p:cNvSpPr>
            <a:spLocks noGrp="1"/>
          </p:cNvSpPr>
          <p:nvPr>
            <p:ph idx="1"/>
          </p:nvPr>
        </p:nvSpPr>
        <p:spPr/>
        <p:txBody>
          <a:bodyPr/>
          <a:lstStyle/>
          <a:p>
            <a:pPr marL="0" indent="0">
              <a:buNone/>
            </a:pPr>
            <a:r>
              <a:rPr lang="en-GB" dirty="0"/>
              <a:t>ARE FORMS OF GOVERNMENT CHOSEN?</a:t>
            </a:r>
          </a:p>
          <a:p>
            <a:r>
              <a:rPr lang="en-GB" dirty="0"/>
              <a:t>Start of Mill’s </a:t>
            </a:r>
            <a:r>
              <a:rPr lang="en-GB" i="1" dirty="0"/>
              <a:t>Considerations on Representative Government </a:t>
            </a:r>
            <a:r>
              <a:rPr lang="en-GB" dirty="0"/>
              <a:t>assesses 2 views: one says govt can be designed like a machine (Bentham), the other that it’s a ‘spontaneous product’ &amp; political science is ‘a branch… of natural history’ (Coleridge)</a:t>
            </a:r>
          </a:p>
          <a:p>
            <a:r>
              <a:rPr lang="en-GB" dirty="0"/>
              <a:t>Mill says neither is plausible by itself: ‘No one believes that every people is capable of working every sort of institutions’ nor that ‘mankind have absolutely no range of choice as to the government’. Choice but not in circumstances of choosing (Marx)?</a:t>
            </a:r>
          </a:p>
          <a:p>
            <a:endParaRPr lang="en-GB" i="1" dirty="0"/>
          </a:p>
          <a:p>
            <a:endParaRPr lang="en-GB" dirty="0"/>
          </a:p>
        </p:txBody>
      </p:sp>
    </p:spTree>
    <p:extLst>
      <p:ext uri="{BB962C8B-B14F-4D97-AF65-F5344CB8AC3E}">
        <p14:creationId xmlns:p14="http://schemas.microsoft.com/office/powerpoint/2010/main" val="19726439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marL="0" indent="0">
              <a:buNone/>
            </a:pPr>
            <a:endParaRPr lang="en-GB" dirty="0"/>
          </a:p>
          <a:p>
            <a:pPr marL="0" indent="0">
              <a:buNone/>
            </a:pPr>
            <a:endParaRPr lang="en-GB" dirty="0"/>
          </a:p>
          <a:p>
            <a:pPr marL="0" indent="0">
              <a:buNone/>
            </a:pPr>
            <a:r>
              <a:rPr lang="en-GB" dirty="0"/>
              <a:t>DIFFERENCES OF SEX</a:t>
            </a:r>
          </a:p>
          <a:p>
            <a:r>
              <a:rPr lang="en-GB" dirty="0"/>
              <a:t>We turn now to Mill’s </a:t>
            </a:r>
            <a:r>
              <a:rPr lang="en-GB" i="1" dirty="0"/>
              <a:t>The Subjection of Women</a:t>
            </a:r>
          </a:p>
          <a:p>
            <a:r>
              <a:rPr lang="en-GB" dirty="0"/>
              <a:t>Differences of sex are ‘as entirely irrelevant to political rights, as difference in height, or in the colour of the hair’</a:t>
            </a:r>
          </a:p>
          <a:p>
            <a:r>
              <a:rPr lang="en-GB" dirty="0"/>
              <a:t>Has in essence been conceded by modern (C19th) society, as women now hold property, educated, </a:t>
            </a:r>
            <a:r>
              <a:rPr lang="en-GB" dirty="0" err="1"/>
              <a:t>etc</a:t>
            </a:r>
            <a:endParaRPr lang="en-GB" dirty="0"/>
          </a:p>
          <a:p>
            <a:r>
              <a:rPr lang="en-GB" dirty="0"/>
              <a:t>Would even require suffrage if they were subordinate</a:t>
            </a:r>
          </a:p>
        </p:txBody>
      </p:sp>
      <p:pic>
        <p:nvPicPr>
          <p:cNvPr id="6146" name="Picture 2" descr="C:\Users\Carl\OneDrive\2A\Mill pictures\12-Voting-Turnout-Ge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44818" y="0"/>
            <a:ext cx="4161182" cy="3120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9185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marL="0" indent="0">
              <a:buNone/>
            </a:pPr>
            <a:endParaRPr lang="en-GB" dirty="0"/>
          </a:p>
          <a:p>
            <a:pPr marL="0" indent="0">
              <a:buNone/>
            </a:pPr>
            <a:endParaRPr lang="en-GB" dirty="0"/>
          </a:p>
          <a:p>
            <a:pPr marL="0" indent="0">
              <a:buNone/>
            </a:pPr>
            <a:r>
              <a:rPr lang="en-GB" dirty="0"/>
              <a:t>THE SUBJECTION OF WOMEN</a:t>
            </a:r>
          </a:p>
          <a:p>
            <a:r>
              <a:rPr lang="en-GB" dirty="0"/>
              <a:t>Mill’s main thesis: ‘the principle which regulates the existing social relations between the two sexes – the legal subordination of one sex to the other – is wrong in itself, and now one of the chief hindrances to human improvement; and that it ought to be replaced by a principle of perfect equality, admitting no power or privilege on the one side, nor disability on the other’.</a:t>
            </a:r>
          </a:p>
        </p:txBody>
      </p:sp>
      <p:pic>
        <p:nvPicPr>
          <p:cNvPr id="7170" name="Picture 2" descr="C:\Users\Carl\OneDrive\2A\Mill pictures\gender_inequalit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5538" y="0"/>
            <a:ext cx="3190461" cy="3190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53559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marL="0" indent="0">
              <a:buNone/>
            </a:pPr>
            <a:r>
              <a:rPr lang="en-GB" dirty="0"/>
              <a:t>ORIGINS</a:t>
            </a:r>
          </a:p>
          <a:p>
            <a:r>
              <a:rPr lang="en-GB" dirty="0"/>
              <a:t>If subjection of women had arisen as conscientious comparison if effects of different arrangements, we might say it would then have been justified. But:</a:t>
            </a:r>
          </a:p>
          <a:p>
            <a:pPr marL="514350" indent="-514350">
              <a:buAutoNum type="arabicParenR"/>
            </a:pPr>
            <a:r>
              <a:rPr lang="en-GB" dirty="0"/>
              <a:t>Conditions may’ve changed</a:t>
            </a:r>
          </a:p>
          <a:p>
            <a:pPr marL="514350" indent="-514350">
              <a:buAutoNum type="arabicParenR"/>
            </a:pPr>
            <a:r>
              <a:rPr lang="en-GB" dirty="0"/>
              <a:t>No trial made of alternative systems</a:t>
            </a:r>
          </a:p>
          <a:p>
            <a:pPr marL="514350" indent="-514350">
              <a:buAutoNum type="arabicParenR"/>
            </a:pPr>
            <a:r>
              <a:rPr lang="en-GB" dirty="0"/>
              <a:t>Subjection arose from mere physical strength and will of men, which was then recognized by law</a:t>
            </a:r>
          </a:p>
          <a:p>
            <a:pPr marL="0" indent="0">
              <a:buNone/>
            </a:pPr>
            <a:r>
              <a:rPr lang="en-GB" dirty="0"/>
              <a:t> </a:t>
            </a:r>
          </a:p>
        </p:txBody>
      </p:sp>
    </p:spTree>
    <p:extLst>
      <p:ext uri="{BB962C8B-B14F-4D97-AF65-F5344CB8AC3E}">
        <p14:creationId xmlns:p14="http://schemas.microsoft.com/office/powerpoint/2010/main" val="21452194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marL="0" indent="0">
              <a:buNone/>
            </a:pPr>
            <a:endParaRPr lang="en-GB" dirty="0"/>
          </a:p>
          <a:p>
            <a:pPr marL="0" indent="0">
              <a:buNone/>
            </a:pPr>
            <a:r>
              <a:rPr lang="en-GB" dirty="0"/>
              <a:t>SLAVERY</a:t>
            </a:r>
          </a:p>
          <a:p>
            <a:r>
              <a:rPr lang="en-GB" dirty="0"/>
              <a:t>In earlier times most men were slaves</a:t>
            </a:r>
          </a:p>
          <a:p>
            <a:r>
              <a:rPr lang="en-GB" dirty="0"/>
              <a:t>Slavery of men removed, that of women moderated.</a:t>
            </a:r>
          </a:p>
          <a:p>
            <a:r>
              <a:rPr lang="en-GB" dirty="0"/>
              <a:t>Hence no presumption in favour of subjection from the custom’s mere survival. Women’s inferior position ‘has not lost the taint of its brutal origin’.</a:t>
            </a:r>
          </a:p>
          <a:p>
            <a:r>
              <a:rPr lang="en-GB" dirty="0"/>
              <a:t>Customs derived from ‘law of the strongest’ firmly defended by beneficiaries (even vs. the Church)</a:t>
            </a:r>
          </a:p>
          <a:p>
            <a:r>
              <a:rPr lang="en-GB" dirty="0"/>
              <a:t>Power has to shift - not yet happened for women</a:t>
            </a:r>
          </a:p>
        </p:txBody>
      </p:sp>
      <p:pic>
        <p:nvPicPr>
          <p:cNvPr id="2050" name="Picture 2" descr="C:\Users\Carl\OneDrive\2A\Mill pictures\Migh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7900" y="0"/>
            <a:ext cx="2578099" cy="27563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77212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marL="0" indent="0">
              <a:buNone/>
            </a:pPr>
            <a:r>
              <a:rPr lang="en-GB" dirty="0"/>
              <a:t>COMPARISON WITH DESPOTISM</a:t>
            </a:r>
          </a:p>
          <a:p>
            <a:r>
              <a:rPr lang="en-GB" dirty="0"/>
              <a:t>Despotism still practiced on the continent</a:t>
            </a:r>
          </a:p>
          <a:p>
            <a:r>
              <a:rPr lang="en-GB" dirty="0"/>
              <a:t>This despite the fact that all but despot humiliated</a:t>
            </a:r>
          </a:p>
          <a:p>
            <a:r>
              <a:rPr lang="en-GB" dirty="0"/>
              <a:t>Subjection of women, by contrast, offers ‘gratification of pride’ to ‘whole male sex’</a:t>
            </a:r>
          </a:p>
          <a:p>
            <a:r>
              <a:rPr lang="en-GB" dirty="0"/>
              <a:t>Not abstract or contended for by factions, but ‘comes home to the person and hearth’</a:t>
            </a:r>
          </a:p>
          <a:p>
            <a:r>
              <a:rPr lang="en-GB" dirty="0"/>
              <a:t>Desire for power over those nearby is strongest</a:t>
            </a:r>
          </a:p>
          <a:p>
            <a:r>
              <a:rPr lang="en-GB" dirty="0"/>
              <a:t>Uprising also difficult – women are subject to close surveillance, bribery, threat by male family members</a:t>
            </a:r>
          </a:p>
        </p:txBody>
      </p:sp>
    </p:spTree>
    <p:extLst>
      <p:ext uri="{BB962C8B-B14F-4D97-AF65-F5344CB8AC3E}">
        <p14:creationId xmlns:p14="http://schemas.microsoft.com/office/powerpoint/2010/main" val="15175164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marL="0" indent="0">
              <a:buNone/>
            </a:pPr>
            <a:r>
              <a:rPr lang="en-GB" dirty="0"/>
              <a:t>ARGUMENTS FOR SUBJECTION</a:t>
            </a:r>
          </a:p>
          <a:p>
            <a:r>
              <a:rPr lang="en-GB" dirty="0"/>
              <a:t>Subjection ‘natural’ – same was said of all domination, e.g. slavery, even by likes of Aristotle</a:t>
            </a:r>
          </a:p>
          <a:p>
            <a:r>
              <a:rPr lang="en-GB" dirty="0"/>
              <a:t>Subjection ‘voluntary’:</a:t>
            </a:r>
          </a:p>
          <a:p>
            <a:pPr marL="0" indent="0">
              <a:buNone/>
            </a:pPr>
            <a:r>
              <a:rPr lang="en-GB" dirty="0"/>
              <a:t>(1) Many women DON’T accept it – they protest</a:t>
            </a:r>
          </a:p>
          <a:p>
            <a:pPr marL="0" indent="0">
              <a:buNone/>
            </a:pPr>
            <a:r>
              <a:rPr lang="en-GB" dirty="0"/>
              <a:t>(2) Would be more protest but complaints=punishment</a:t>
            </a:r>
          </a:p>
          <a:p>
            <a:pPr marL="0" indent="0">
              <a:buNone/>
            </a:pPr>
            <a:r>
              <a:rPr lang="en-GB" dirty="0"/>
              <a:t>(3) Enslavement of minds – men want not just service but sentiments of women</a:t>
            </a:r>
          </a:p>
          <a:p>
            <a:endParaRPr lang="en-GB" dirty="0"/>
          </a:p>
        </p:txBody>
      </p:sp>
    </p:spTree>
    <p:extLst>
      <p:ext uri="{BB962C8B-B14F-4D97-AF65-F5344CB8AC3E}">
        <p14:creationId xmlns:p14="http://schemas.microsoft.com/office/powerpoint/2010/main" val="14898125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DC8E4-D94C-463A-9984-C0C25587B34F}"/>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3D593ED7-E88F-4CC8-AC69-FD77C9F188EB}"/>
              </a:ext>
            </a:extLst>
          </p:cNvPr>
          <p:cNvSpPr>
            <a:spLocks noGrp="1"/>
          </p:cNvSpPr>
          <p:nvPr>
            <p:ph idx="1"/>
          </p:nvPr>
        </p:nvSpPr>
        <p:spPr/>
        <p:txBody>
          <a:bodyPr/>
          <a:lstStyle/>
          <a:p>
            <a:pPr marL="0" indent="0">
              <a:buNone/>
            </a:pPr>
            <a:r>
              <a:rPr lang="en-GB" dirty="0"/>
              <a:t>EQUAL RIGHTS</a:t>
            </a:r>
          </a:p>
          <a:p>
            <a:r>
              <a:rPr lang="en-GB" dirty="0"/>
              <a:t>Rights over the person</a:t>
            </a:r>
          </a:p>
          <a:p>
            <a:r>
              <a:rPr lang="en-GB" dirty="0"/>
              <a:t>Property rights</a:t>
            </a:r>
          </a:p>
          <a:p>
            <a:r>
              <a:rPr lang="en-GB" dirty="0"/>
              <a:t>Household rights</a:t>
            </a:r>
          </a:p>
          <a:p>
            <a:r>
              <a:rPr lang="en-GB" dirty="0"/>
              <a:t>Custody of children</a:t>
            </a:r>
          </a:p>
          <a:p>
            <a:r>
              <a:rPr lang="en-GB" dirty="0"/>
              <a:t>Right of divorce</a:t>
            </a:r>
          </a:p>
          <a:p>
            <a:r>
              <a:rPr lang="en-GB" dirty="0"/>
              <a:t>Right of education</a:t>
            </a:r>
          </a:p>
          <a:p>
            <a:r>
              <a:rPr lang="en-GB" dirty="0"/>
              <a:t>Jobs and opportunities</a:t>
            </a:r>
          </a:p>
          <a:p>
            <a:r>
              <a:rPr lang="en-GB" dirty="0"/>
              <a:t>Political rights</a:t>
            </a:r>
          </a:p>
          <a:p>
            <a:pPr marL="0" indent="0">
              <a:buNone/>
            </a:pPr>
            <a:endParaRPr lang="en-GB" dirty="0"/>
          </a:p>
        </p:txBody>
      </p:sp>
      <p:pic>
        <p:nvPicPr>
          <p:cNvPr id="7" name="Picture 6">
            <a:extLst>
              <a:ext uri="{FF2B5EF4-FFF2-40B4-BE49-F238E27FC236}">
                <a16:creationId xmlns:a16="http://schemas.microsoft.com/office/drawing/2014/main" id="{7F288737-7FBD-4286-A0A2-61BB472316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6431" y="0"/>
            <a:ext cx="4979570" cy="2216426"/>
          </a:xfrm>
          <a:prstGeom prst="rect">
            <a:avLst/>
          </a:prstGeom>
        </p:spPr>
      </p:pic>
    </p:spTree>
    <p:extLst>
      <p:ext uri="{BB962C8B-B14F-4D97-AF65-F5344CB8AC3E}">
        <p14:creationId xmlns:p14="http://schemas.microsoft.com/office/powerpoint/2010/main" val="12819755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marL="0" indent="0">
              <a:buNone/>
            </a:pPr>
            <a:endParaRPr lang="en-GB" dirty="0"/>
          </a:p>
          <a:p>
            <a:pPr marL="0" indent="0">
              <a:buNone/>
            </a:pPr>
            <a:endParaRPr lang="en-GB" dirty="0"/>
          </a:p>
          <a:p>
            <a:pPr marL="0" indent="0">
              <a:buNone/>
            </a:pPr>
            <a:r>
              <a:rPr lang="en-GB" dirty="0"/>
              <a:t>PROGRESSIVE HUMAN SOCIETY</a:t>
            </a:r>
          </a:p>
          <a:p>
            <a:r>
              <a:rPr lang="en-GB" dirty="0"/>
              <a:t>‘What is the peculiar character of the modern world[?] … It is, that human beings are no longer born to their place in life, and chained down by an inexorable bond to the place they were born to, but are free to deploy their faculties… to achieve the lot which may appear to them most desirable’.</a:t>
            </a:r>
          </a:p>
          <a:p>
            <a:r>
              <a:rPr lang="en-GB" dirty="0"/>
              <a:t>‘this relic of the past is discordant with the future, and must necessarily disappear’.</a:t>
            </a:r>
          </a:p>
        </p:txBody>
      </p:sp>
      <p:pic>
        <p:nvPicPr>
          <p:cNvPr id="3074" name="Picture 2" descr="C:\Users\Carl\OneDrive\2A\Mill pictures\wpid-ladd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8300" y="0"/>
            <a:ext cx="445770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03533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Grp="1" noChangeArrowheads="1"/>
          </p:cNvSpPr>
          <p:nvPr>
            <p:ph type="ctrTitle"/>
          </p:nvPr>
        </p:nvSpPr>
        <p:spPr>
          <a:xfrm>
            <a:off x="2476501" y="4622800"/>
            <a:ext cx="7950200" cy="1057275"/>
          </a:xfrm>
          <a:noFill/>
        </p:spPr>
        <p:txBody>
          <a:bodyPr/>
          <a:lstStyle/>
          <a:p>
            <a:r>
              <a:rPr lang="en-GB" sz="4000" dirty="0"/>
              <a:t>Next Lecture: Course Overview/Review</a:t>
            </a:r>
          </a:p>
        </p:txBody>
      </p:sp>
      <p:pic>
        <p:nvPicPr>
          <p:cNvPr id="1026" name="Picture 2" descr="C:\Users\Carl\OneDrive\2A\Mill pictures\company-overview.10233028_st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6501" y="0"/>
            <a:ext cx="5651499" cy="4238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2971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lstStyle/>
          <a:p>
            <a:pPr marL="0" indent="0">
              <a:buNone/>
            </a:pPr>
            <a:r>
              <a:rPr lang="en-GB" dirty="0"/>
              <a:t>POWER</a:t>
            </a:r>
          </a:p>
          <a:p>
            <a:r>
              <a:rPr lang="en-GB" dirty="0"/>
              <a:t>Some say that </a:t>
            </a:r>
            <a:r>
              <a:rPr lang="en-GB" dirty="0" err="1"/>
              <a:t>govt</a:t>
            </a:r>
            <a:r>
              <a:rPr lang="en-GB" dirty="0"/>
              <a:t> is ‘fixed and determined beforehand by the state of the country in regard to the distribution of the elements of social power’.</a:t>
            </a:r>
          </a:p>
          <a:p>
            <a:r>
              <a:rPr lang="en-GB" dirty="0"/>
              <a:t>Element of truth to this but what’s meant by power?</a:t>
            </a:r>
          </a:p>
          <a:p>
            <a:pPr marL="0" indent="0">
              <a:buNone/>
            </a:pPr>
            <a:r>
              <a:rPr lang="en-GB" dirty="0"/>
              <a:t>Muscular strength? Property? Intellect?</a:t>
            </a:r>
          </a:p>
          <a:p>
            <a:r>
              <a:rPr lang="en-GB" dirty="0"/>
              <a:t>Those weak in these respects dominate if organized</a:t>
            </a:r>
          </a:p>
          <a:p>
            <a:r>
              <a:rPr lang="en-GB" dirty="0"/>
              <a:t>Political power achieved through active power. Belief &amp; thought ‘acts on the will’: ‘1 person with a belief, is a social power equal to 99 who have only interests’</a:t>
            </a:r>
          </a:p>
          <a:p>
            <a:endParaRPr lang="en-GB" dirty="0"/>
          </a:p>
        </p:txBody>
      </p:sp>
    </p:spTree>
    <p:extLst>
      <p:ext uri="{BB962C8B-B14F-4D97-AF65-F5344CB8AC3E}">
        <p14:creationId xmlns:p14="http://schemas.microsoft.com/office/powerpoint/2010/main" val="3150286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marL="0" indent="0">
              <a:buNone/>
            </a:pPr>
            <a:r>
              <a:rPr lang="en-GB" dirty="0"/>
              <a:t>CRITERIA FOR ASSESSING GOVERNMENT FORMS</a:t>
            </a:r>
          </a:p>
          <a:p>
            <a:r>
              <a:rPr lang="en-GB" dirty="0"/>
              <a:t>Coleridge &amp; Comte suggest Order and Progress</a:t>
            </a:r>
          </a:p>
          <a:p>
            <a:r>
              <a:rPr lang="en-GB" dirty="0"/>
              <a:t>‘it would be more philosophically correct to leave out of the definition the word Order, and to say that the best government is that which is most conducive to Progress’ (</a:t>
            </a:r>
            <a:r>
              <a:rPr lang="en-GB" dirty="0" err="1"/>
              <a:t>ch.</a:t>
            </a:r>
            <a:r>
              <a:rPr lang="en-GB" dirty="0"/>
              <a:t> 2). E.g. police facilitate progress.</a:t>
            </a:r>
          </a:p>
          <a:p>
            <a:r>
              <a:rPr lang="en-GB" dirty="0"/>
              <a:t>But Progress alone gives </a:t>
            </a:r>
            <a:r>
              <a:rPr lang="en-GB" sz="2200" dirty="0"/>
              <a:t>“a very insufficient idea of the importance of the strivings which take place to improve and elevate human nature and life, to suppose that their chief value consists in the amount of actual improvement realized by their means, and that the consequences of their cessation would merely be that we should remain as we are”</a:t>
            </a:r>
          </a:p>
          <a:p>
            <a:endParaRPr lang="en-GB" dirty="0"/>
          </a:p>
          <a:p>
            <a:endParaRPr lang="en-GB" dirty="0"/>
          </a:p>
        </p:txBody>
      </p:sp>
      <p:pic>
        <p:nvPicPr>
          <p:cNvPr id="2050" name="Picture 2" descr="C:\Users\Carl\OneDrive\2A\Mill pictures\progres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2400" y="1"/>
            <a:ext cx="21336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Carl\OneDrive\2A\Mill pictures\ord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7300" y="0"/>
            <a:ext cx="2705100" cy="16313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1839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marL="0" indent="0">
              <a:buNone/>
            </a:pPr>
            <a:r>
              <a:rPr lang="en-GB" dirty="0"/>
              <a:t>TWO CRITERIA FOR GOVERNMENTS</a:t>
            </a:r>
          </a:p>
          <a:p>
            <a:r>
              <a:rPr lang="en-GB" dirty="0"/>
              <a:t>1</a:t>
            </a:r>
            <a:r>
              <a:rPr lang="en-GB" baseline="30000" dirty="0"/>
              <a:t>st</a:t>
            </a:r>
            <a:r>
              <a:rPr lang="en-GB" dirty="0"/>
              <a:t>: ‘the most important point of excellence which any form of government can possess is to promote the virtue and intelligence of the people themselves’</a:t>
            </a:r>
          </a:p>
          <a:p>
            <a:r>
              <a:rPr lang="en-GB" dirty="0"/>
              <a:t>2</a:t>
            </a:r>
            <a:r>
              <a:rPr lang="en-GB" baseline="30000" dirty="0"/>
              <a:t>nd</a:t>
            </a:r>
            <a:r>
              <a:rPr lang="en-GB" dirty="0"/>
              <a:t>: ‘the degree in which it is adapted to take advantage of the amount of good qualities [of persons] which may at any time exist, and make them instrumental to the right purposes’</a:t>
            </a:r>
          </a:p>
          <a:p>
            <a:r>
              <a:rPr lang="en-GB" dirty="0"/>
              <a:t>These interact - e.g. a judicial procedure adapted to citizens’ characters will improve justice of decisions (2</a:t>
            </a:r>
            <a:r>
              <a:rPr lang="en-GB" baseline="30000" dirty="0"/>
              <a:t>nd</a:t>
            </a:r>
            <a:r>
              <a:rPr lang="en-GB" dirty="0"/>
              <a:t> criterion), and may increase their capacities (1</a:t>
            </a:r>
            <a:r>
              <a:rPr lang="en-GB" baseline="30000" dirty="0"/>
              <a:t>st</a:t>
            </a:r>
            <a:r>
              <a:rPr lang="en-GB" dirty="0"/>
              <a:t>)</a:t>
            </a:r>
          </a:p>
        </p:txBody>
      </p:sp>
    </p:spTree>
    <p:extLst>
      <p:ext uri="{BB962C8B-B14F-4D97-AF65-F5344CB8AC3E}">
        <p14:creationId xmlns:p14="http://schemas.microsoft.com/office/powerpoint/2010/main" val="3683648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marL="0" indent="0">
              <a:buNone/>
            </a:pPr>
            <a:r>
              <a:rPr lang="en-GB" dirty="0"/>
              <a:t>STATES OF SOCIETY</a:t>
            </a:r>
          </a:p>
          <a:p>
            <a:r>
              <a:rPr lang="en-GB" dirty="0"/>
              <a:t>So far Mill has established that a </a:t>
            </a:r>
            <a:r>
              <a:rPr lang="en-GB" dirty="0" err="1"/>
              <a:t>govt</a:t>
            </a:r>
            <a:r>
              <a:rPr lang="en-GB" dirty="0"/>
              <a:t> can be chosen &amp; the grounds on which it should be chosen</a:t>
            </a:r>
          </a:p>
          <a:p>
            <a:r>
              <a:rPr lang="en-GB" dirty="0"/>
              <a:t>Next step is to ask which form of government is best</a:t>
            </a:r>
          </a:p>
          <a:p>
            <a:r>
              <a:rPr lang="en-GB" dirty="0"/>
              <a:t>But as we’ve seen, Mill thinks </a:t>
            </a:r>
            <a:r>
              <a:rPr lang="en-GB" dirty="0" err="1"/>
              <a:t>govt</a:t>
            </a:r>
            <a:r>
              <a:rPr lang="en-GB" dirty="0"/>
              <a:t> must be matched to character of the people, so really 2 questions</a:t>
            </a:r>
          </a:p>
          <a:p>
            <a:pPr marL="514350" indent="-514350">
              <a:buAutoNum type="arabicParenBoth"/>
            </a:pPr>
            <a:r>
              <a:rPr lang="en-GB" dirty="0"/>
              <a:t>Which </a:t>
            </a:r>
            <a:r>
              <a:rPr lang="en-GB" dirty="0" err="1"/>
              <a:t>govt</a:t>
            </a:r>
            <a:r>
              <a:rPr lang="en-GB" dirty="0"/>
              <a:t> best for the existing stage of society?</a:t>
            </a:r>
          </a:p>
          <a:p>
            <a:pPr marL="514350" indent="-514350">
              <a:buAutoNum type="arabicParenBoth"/>
            </a:pPr>
            <a:r>
              <a:rPr lang="en-GB" dirty="0"/>
              <a:t>Which is the ideal form of government?</a:t>
            </a:r>
          </a:p>
          <a:p>
            <a:r>
              <a:rPr lang="en-GB" dirty="0"/>
              <a:t>Must answer (2) to answer (1) so we understand the steps society must go through to reach ultimate goal</a:t>
            </a:r>
          </a:p>
        </p:txBody>
      </p:sp>
    </p:spTree>
    <p:extLst>
      <p:ext uri="{BB962C8B-B14F-4D97-AF65-F5344CB8AC3E}">
        <p14:creationId xmlns:p14="http://schemas.microsoft.com/office/powerpoint/2010/main" val="2455778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marL="0" indent="0">
              <a:buNone/>
            </a:pPr>
            <a:r>
              <a:rPr lang="en-GB" dirty="0"/>
              <a:t>BENEVOLENT DESPOTISM</a:t>
            </a:r>
          </a:p>
          <a:p>
            <a:r>
              <a:rPr lang="en-GB" dirty="0"/>
              <a:t>Common ideal is the benevolent and capable despot</a:t>
            </a:r>
          </a:p>
          <a:p>
            <a:r>
              <a:rPr lang="en-GB" dirty="0"/>
              <a:t>Even if technical trouble (e.g. despot’s time, able deputies) overcome, despot would fail Mill’s criteria</a:t>
            </a:r>
          </a:p>
          <a:p>
            <a:r>
              <a:rPr lang="en-GB" dirty="0"/>
              <a:t>‘What sort of human beings can be formed under such a regime? What development can either their thinking or their active faculties attain under it?’</a:t>
            </a:r>
          </a:p>
          <a:p>
            <a:r>
              <a:rPr lang="en-GB" dirty="0"/>
              <a:t>People lose reasons for deliberating: ‘A person must have a very unusual taste for intellectual exercise in and for itself, who will put himself to the trouble of thought when it is to have no outward effect’ (</a:t>
            </a:r>
            <a:r>
              <a:rPr lang="en-GB" dirty="0" err="1"/>
              <a:t>ch.</a:t>
            </a:r>
            <a:r>
              <a:rPr lang="en-GB" dirty="0"/>
              <a:t> 3)</a:t>
            </a:r>
          </a:p>
        </p:txBody>
      </p:sp>
      <p:pic>
        <p:nvPicPr>
          <p:cNvPr id="3074" name="Picture 2" descr="C:\Users\Carl\OneDrive\2A\Mill pictures\th_037301453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02980" y="0"/>
            <a:ext cx="1303020" cy="217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0531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marL="0" indent="0">
              <a:buNone/>
            </a:pPr>
            <a:r>
              <a:rPr lang="en-GB" dirty="0"/>
              <a:t>THE END OF A DESPOT</a:t>
            </a:r>
          </a:p>
          <a:p>
            <a:r>
              <a:rPr lang="en-GB" dirty="0"/>
              <a:t>Not just intellect that’s undermined - solidarity too: ‘Let a person have nothing to do for his country, and he will not care for it’</a:t>
            </a:r>
          </a:p>
          <a:p>
            <a:r>
              <a:rPr lang="en-GB" dirty="0"/>
              <a:t>Stagnation arises with surpluses consumed privately</a:t>
            </a:r>
          </a:p>
          <a:p>
            <a:r>
              <a:rPr lang="en-GB" dirty="0"/>
              <a:t>Ultimately collapsed ‘either by a stronger despot, or by the nearest barbarous people who retain along with their savage rudeness the energies of freedom’</a:t>
            </a:r>
          </a:p>
          <a:p>
            <a:r>
              <a:rPr lang="en-GB" dirty="0"/>
              <a:t>Despot might try to retain this energy (free press, council, </a:t>
            </a:r>
            <a:r>
              <a:rPr lang="en-GB" dirty="0" err="1"/>
              <a:t>etc</a:t>
            </a:r>
            <a:r>
              <a:rPr lang="en-GB" dirty="0"/>
              <a:t>) but this is just representation </a:t>
            </a:r>
            <a:r>
              <a:rPr lang="en-GB" dirty="0" err="1"/>
              <a:t>lite</a:t>
            </a:r>
            <a:endParaRPr lang="en-GB" dirty="0"/>
          </a:p>
          <a:p>
            <a:endParaRPr lang="en-GB" dirty="0"/>
          </a:p>
          <a:p>
            <a:endParaRPr lang="en-GB" dirty="0"/>
          </a:p>
        </p:txBody>
      </p:sp>
    </p:spTree>
    <p:extLst>
      <p:ext uri="{BB962C8B-B14F-4D97-AF65-F5344CB8AC3E}">
        <p14:creationId xmlns:p14="http://schemas.microsoft.com/office/powerpoint/2010/main" val="2526660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marL="0" indent="0">
              <a:buNone/>
            </a:pPr>
            <a:endParaRPr lang="en-GB" dirty="0"/>
          </a:p>
          <a:p>
            <a:pPr marL="0" indent="0">
              <a:buNone/>
            </a:pPr>
            <a:r>
              <a:rPr lang="en-GB" dirty="0"/>
              <a:t>REPRESENTATIVE GOVERNMENT</a:t>
            </a:r>
          </a:p>
          <a:p>
            <a:r>
              <a:rPr lang="en-GB" dirty="0"/>
              <a:t>‘There is no difficulty in showing that the ideally best form of government is that in which the sovereignty, or supreme controlling power in the last resort, is vested in the entire aggregate of the community; every citizen not only having a voice in the exercise of that ultimate sovereignty, but being, at least occasionally, called on to take an actual part in the government, by the personal discharge of some public function, local or general’</a:t>
            </a:r>
          </a:p>
        </p:txBody>
      </p:sp>
      <p:pic>
        <p:nvPicPr>
          <p:cNvPr id="4098" name="Picture 2" descr="C:\Users\Carl\OneDrive\2A\Mill pictures\SP-12-300x2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9850" y="0"/>
            <a:ext cx="3486150" cy="2324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5613555"/>
      </p:ext>
    </p:extLst>
  </p:cSld>
  <p:clrMapOvr>
    <a:masterClrMapping/>
  </p:clrMapOvr>
</p:sld>
</file>

<file path=ppt/theme/theme1.xml><?xml version="1.0" encoding="utf-8"?>
<a:theme xmlns:a="http://schemas.openxmlformats.org/drawingml/2006/main" name="standardWhite">
  <a:themeElements>
    <a:clrScheme name="Default Design 1">
      <a:dk1>
        <a:srgbClr val="000000"/>
      </a:dk1>
      <a:lt1>
        <a:srgbClr val="FFFFFF"/>
      </a:lt1>
      <a:dk2>
        <a:srgbClr val="003C69"/>
      </a:dk2>
      <a:lt2>
        <a:srgbClr val="808080"/>
      </a:lt2>
      <a:accent1>
        <a:srgbClr val="1C598C"/>
      </a:accent1>
      <a:accent2>
        <a:srgbClr val="4386AF"/>
      </a:accent2>
      <a:accent3>
        <a:srgbClr val="FFFFFF"/>
      </a:accent3>
      <a:accent4>
        <a:srgbClr val="000000"/>
      </a:accent4>
      <a:accent5>
        <a:srgbClr val="ABB5C5"/>
      </a:accent5>
      <a:accent6>
        <a:srgbClr val="3C799E"/>
      </a:accent6>
      <a:hlink>
        <a:srgbClr val="92BCD6"/>
      </a:hlink>
      <a:folHlink>
        <a:srgbClr val="C5DBE9"/>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3C69"/>
        </a:dk2>
        <a:lt2>
          <a:srgbClr val="808080"/>
        </a:lt2>
        <a:accent1>
          <a:srgbClr val="1C598C"/>
        </a:accent1>
        <a:accent2>
          <a:srgbClr val="4386AF"/>
        </a:accent2>
        <a:accent3>
          <a:srgbClr val="FFFFFF"/>
        </a:accent3>
        <a:accent4>
          <a:srgbClr val="000000"/>
        </a:accent4>
        <a:accent5>
          <a:srgbClr val="ABB5C5"/>
        </a:accent5>
        <a:accent6>
          <a:srgbClr val="3C799E"/>
        </a:accent6>
        <a:hlink>
          <a:srgbClr val="92BCD6"/>
        </a:hlink>
        <a:folHlink>
          <a:srgbClr val="C5DBE9"/>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5A2669"/>
        </a:dk2>
        <a:lt2>
          <a:srgbClr val="808080"/>
        </a:lt2>
        <a:accent1>
          <a:srgbClr val="815595"/>
        </a:accent1>
        <a:accent2>
          <a:srgbClr val="A580B6"/>
        </a:accent2>
        <a:accent3>
          <a:srgbClr val="FFFFFF"/>
        </a:accent3>
        <a:accent4>
          <a:srgbClr val="000000"/>
        </a:accent4>
        <a:accent5>
          <a:srgbClr val="C1B4C8"/>
        </a:accent5>
        <a:accent6>
          <a:srgbClr val="9573A5"/>
        </a:accent6>
        <a:hlink>
          <a:srgbClr val="C6AFD1"/>
        </a:hlink>
        <a:folHlink>
          <a:srgbClr val="E3D8E8"/>
        </a:folHlink>
      </a:clrScheme>
      <a:clrMap bg1="lt1" tx1="dk1" bg2="lt2" tx2="dk2" accent1="accent1" accent2="accent2" accent3="accent3" accent4="accent4" accent5="accent5" accent6="accent6" hlink="hlink" folHlink="folHlink"/>
    </a:extraClrScheme>
    <a:extraClrScheme>
      <a:clrScheme name="standardWhite 1">
        <a:dk1>
          <a:srgbClr val="000000"/>
        </a:dk1>
        <a:lt1>
          <a:srgbClr val="FFFFFF"/>
        </a:lt1>
        <a:dk2>
          <a:srgbClr val="003C69"/>
        </a:dk2>
        <a:lt2>
          <a:srgbClr val="808080"/>
        </a:lt2>
        <a:accent1>
          <a:srgbClr val="1C598C"/>
        </a:accent1>
        <a:accent2>
          <a:srgbClr val="4386AF"/>
        </a:accent2>
        <a:accent3>
          <a:srgbClr val="FFFFFF"/>
        </a:accent3>
        <a:accent4>
          <a:srgbClr val="000000"/>
        </a:accent4>
        <a:accent5>
          <a:srgbClr val="ABB5C5"/>
        </a:accent5>
        <a:accent6>
          <a:srgbClr val="3C799E"/>
        </a:accent6>
        <a:hlink>
          <a:srgbClr val="92BCD6"/>
        </a:hlink>
        <a:folHlink>
          <a:srgbClr val="C5DBE9"/>
        </a:folHlink>
      </a:clrScheme>
      <a:clrMap bg1="lt1" tx1="dk1" bg2="lt2" tx2="dk2" accent1="accent1" accent2="accent2" accent3="accent3" accent4="accent4" accent5="accent5" accent6="accent6" hlink="hlink" folHlink="folHlink"/>
    </a:extraClrScheme>
    <a:extraClrScheme>
      <a:clrScheme name="standardWhite 2">
        <a:dk1>
          <a:srgbClr val="000000"/>
        </a:dk1>
        <a:lt1>
          <a:srgbClr val="FFFFFF"/>
        </a:lt1>
        <a:dk2>
          <a:srgbClr val="5A266A"/>
        </a:dk2>
        <a:lt2>
          <a:srgbClr val="808080"/>
        </a:lt2>
        <a:accent1>
          <a:srgbClr val="815595"/>
        </a:accent1>
        <a:accent2>
          <a:srgbClr val="A580B6"/>
        </a:accent2>
        <a:accent3>
          <a:srgbClr val="FFFFFF"/>
        </a:accent3>
        <a:accent4>
          <a:srgbClr val="000000"/>
        </a:accent4>
        <a:accent5>
          <a:srgbClr val="C1B4C8"/>
        </a:accent5>
        <a:accent6>
          <a:srgbClr val="9573A5"/>
        </a:accent6>
        <a:hlink>
          <a:srgbClr val="C6AFD1"/>
        </a:hlink>
        <a:folHlink>
          <a:srgbClr val="E3D8E8"/>
        </a:folHlink>
      </a:clrScheme>
      <a:clrMap bg1="lt1" tx1="dk1" bg2="lt2" tx2="dk2" accent1="accent1" accent2="accent2" accent3="accent3" accent4="accent4" accent5="accent5" accent6="accent6" hlink="hlink" folHlink="folHlink"/>
    </a:extraClrScheme>
    <a:extraClrScheme>
      <a:clrScheme name="standardWhite 3">
        <a:dk1>
          <a:srgbClr val="000000"/>
        </a:dk1>
        <a:lt1>
          <a:srgbClr val="FFFFFF"/>
        </a:lt1>
        <a:dk2>
          <a:srgbClr val="693F58"/>
        </a:dk2>
        <a:lt2>
          <a:srgbClr val="808080"/>
        </a:lt2>
        <a:accent1>
          <a:srgbClr val="92587B"/>
        </a:accent1>
        <a:accent2>
          <a:srgbClr val="B88AA5"/>
        </a:accent2>
        <a:accent3>
          <a:srgbClr val="FFFFFF"/>
        </a:accent3>
        <a:accent4>
          <a:srgbClr val="000000"/>
        </a:accent4>
        <a:accent5>
          <a:srgbClr val="C7B4BF"/>
        </a:accent5>
        <a:accent6>
          <a:srgbClr val="A67D95"/>
        </a:accent6>
        <a:hlink>
          <a:srgbClr val="DEC8D5"/>
        </a:hlink>
        <a:folHlink>
          <a:srgbClr val="EFE5EB"/>
        </a:folHlink>
      </a:clrScheme>
      <a:clrMap bg1="lt1" tx1="dk1" bg2="lt2" tx2="dk2" accent1="accent1" accent2="accent2" accent3="accent3" accent4="accent4" accent5="accent5" accent6="accent6" hlink="hlink" folHlink="folHlink"/>
    </a:extraClrScheme>
    <a:extraClrScheme>
      <a:clrScheme name="standardWhite 4">
        <a:dk1>
          <a:srgbClr val="000000"/>
        </a:dk1>
        <a:lt1>
          <a:srgbClr val="FFFFFF"/>
        </a:lt1>
        <a:dk2>
          <a:srgbClr val="813C49"/>
        </a:dk2>
        <a:lt2>
          <a:srgbClr val="808080"/>
        </a:lt2>
        <a:accent1>
          <a:srgbClr val="A54D5E"/>
        </a:accent1>
        <a:accent2>
          <a:srgbClr val="BD717F"/>
        </a:accent2>
        <a:accent3>
          <a:srgbClr val="FFFFFF"/>
        </a:accent3>
        <a:accent4>
          <a:srgbClr val="000000"/>
        </a:accent4>
        <a:accent5>
          <a:srgbClr val="CFB2B6"/>
        </a:accent5>
        <a:accent6>
          <a:srgbClr val="AB6672"/>
        </a:accent6>
        <a:hlink>
          <a:srgbClr val="D8ACB4"/>
        </a:hlink>
        <a:folHlink>
          <a:srgbClr val="E9CFD4"/>
        </a:folHlink>
      </a:clrScheme>
      <a:clrMap bg1="lt1" tx1="dk1" bg2="lt2" tx2="dk2" accent1="accent1" accent2="accent2" accent3="accent3" accent4="accent4" accent5="accent5" accent6="accent6" hlink="hlink" folHlink="folHlink"/>
    </a:extraClrScheme>
    <a:extraClrScheme>
      <a:clrScheme name="standardWhite 5">
        <a:dk1>
          <a:srgbClr val="000000"/>
        </a:dk1>
        <a:lt1>
          <a:srgbClr val="FFFFFF"/>
        </a:lt1>
        <a:dk2>
          <a:srgbClr val="433F6D"/>
        </a:dk2>
        <a:lt2>
          <a:srgbClr val="808080"/>
        </a:lt2>
        <a:accent1>
          <a:srgbClr val="5F5999"/>
        </a:accent1>
        <a:accent2>
          <a:srgbClr val="8B86B8"/>
        </a:accent2>
        <a:accent3>
          <a:srgbClr val="FFFFFF"/>
        </a:accent3>
        <a:accent4>
          <a:srgbClr val="000000"/>
        </a:accent4>
        <a:accent5>
          <a:srgbClr val="B6B5CA"/>
        </a:accent5>
        <a:accent6>
          <a:srgbClr val="7D79A6"/>
        </a:accent6>
        <a:hlink>
          <a:srgbClr val="C2C0DA"/>
        </a:hlink>
        <a:folHlink>
          <a:srgbClr val="D6D5E7"/>
        </a:folHlink>
      </a:clrScheme>
      <a:clrMap bg1="lt1" tx1="dk1" bg2="lt2" tx2="dk2" accent1="accent1" accent2="accent2" accent3="accent3" accent4="accent4" accent5="accent5" accent6="accent6" hlink="hlink" folHlink="folHlink"/>
    </a:extraClrScheme>
    <a:extraClrScheme>
      <a:clrScheme name="standardWhite 6">
        <a:dk1>
          <a:srgbClr val="000000"/>
        </a:dk1>
        <a:lt1>
          <a:srgbClr val="FFFFFF"/>
        </a:lt1>
        <a:dk2>
          <a:srgbClr val="20628D"/>
        </a:dk2>
        <a:lt2>
          <a:srgbClr val="808080"/>
        </a:lt2>
        <a:accent1>
          <a:srgbClr val="4A98B0"/>
        </a:accent1>
        <a:accent2>
          <a:srgbClr val="78B3C6"/>
        </a:accent2>
        <a:accent3>
          <a:srgbClr val="FFFFFF"/>
        </a:accent3>
        <a:accent4>
          <a:srgbClr val="000000"/>
        </a:accent4>
        <a:accent5>
          <a:srgbClr val="B1CAD4"/>
        </a:accent5>
        <a:accent6>
          <a:srgbClr val="6CA2B3"/>
        </a:accent6>
        <a:hlink>
          <a:srgbClr val="A1CAD7"/>
        </a:hlink>
        <a:folHlink>
          <a:srgbClr val="C4DEE6"/>
        </a:folHlink>
      </a:clrScheme>
      <a:clrMap bg1="lt1" tx1="dk1" bg2="lt2" tx2="dk2" accent1="accent1" accent2="accent2" accent3="accent3" accent4="accent4" accent5="accent5" accent6="accent6" hlink="hlink" folHlink="folHlink"/>
    </a:extraClrScheme>
    <a:extraClrScheme>
      <a:clrScheme name="standardWhite 7">
        <a:dk1>
          <a:srgbClr val="000000"/>
        </a:dk1>
        <a:lt1>
          <a:srgbClr val="FFFFFF"/>
        </a:lt1>
        <a:dk2>
          <a:srgbClr val="305C74"/>
        </a:dk2>
        <a:lt2>
          <a:srgbClr val="808080"/>
        </a:lt2>
        <a:accent1>
          <a:srgbClr val="4381A3"/>
        </a:accent1>
        <a:accent2>
          <a:srgbClr val="77AAC7"/>
        </a:accent2>
        <a:accent3>
          <a:srgbClr val="FFFFFF"/>
        </a:accent3>
        <a:accent4>
          <a:srgbClr val="000000"/>
        </a:accent4>
        <a:accent5>
          <a:srgbClr val="B0C1CE"/>
        </a:accent5>
        <a:accent6>
          <a:srgbClr val="6B9AB4"/>
        </a:accent6>
        <a:hlink>
          <a:srgbClr val="B8D3E2"/>
        </a:hlink>
        <a:folHlink>
          <a:srgbClr val="D6E5EE"/>
        </a:folHlink>
      </a:clrScheme>
      <a:clrMap bg1="lt1" tx1="dk1" bg2="lt2" tx2="dk2" accent1="accent1" accent2="accent2" accent3="accent3" accent4="accent4" accent5="accent5" accent6="accent6" hlink="hlink" folHlink="folHlink"/>
    </a:extraClrScheme>
    <a:extraClrScheme>
      <a:clrScheme name="standardWhite 8">
        <a:dk1>
          <a:srgbClr val="000000"/>
        </a:dk1>
        <a:lt1>
          <a:srgbClr val="FFFFFF"/>
        </a:lt1>
        <a:dk2>
          <a:srgbClr val="40685B"/>
        </a:dk2>
        <a:lt2>
          <a:srgbClr val="808080"/>
        </a:lt2>
        <a:accent1>
          <a:srgbClr val="619D89"/>
        </a:accent1>
        <a:accent2>
          <a:srgbClr val="95BDB0"/>
        </a:accent2>
        <a:accent3>
          <a:srgbClr val="FFFFFF"/>
        </a:accent3>
        <a:accent4>
          <a:srgbClr val="000000"/>
        </a:accent4>
        <a:accent5>
          <a:srgbClr val="B7CCC4"/>
        </a:accent5>
        <a:accent6>
          <a:srgbClr val="87AB9F"/>
        </a:accent6>
        <a:hlink>
          <a:srgbClr val="CEE0DA"/>
        </a:hlink>
        <a:folHlink>
          <a:srgbClr val="DCE8E4"/>
        </a:folHlink>
      </a:clrScheme>
      <a:clrMap bg1="lt1" tx1="dk1" bg2="lt2" tx2="dk2" accent1="accent1" accent2="accent2" accent3="accent3" accent4="accent4" accent5="accent5" accent6="accent6" hlink="hlink" folHlink="folHlink"/>
    </a:extraClrScheme>
    <a:extraClrScheme>
      <a:clrScheme name="standardWhite 9">
        <a:dk1>
          <a:srgbClr val="000000"/>
        </a:dk1>
        <a:lt1>
          <a:srgbClr val="FFFFFF"/>
        </a:lt1>
        <a:dk2>
          <a:srgbClr val="8B4A1D"/>
        </a:dk2>
        <a:lt2>
          <a:srgbClr val="808080"/>
        </a:lt2>
        <a:accent1>
          <a:srgbClr val="A96B45"/>
        </a:accent1>
        <a:accent2>
          <a:srgbClr val="C79577"/>
        </a:accent2>
        <a:accent3>
          <a:srgbClr val="FFFFFF"/>
        </a:accent3>
        <a:accent4>
          <a:srgbClr val="000000"/>
        </a:accent4>
        <a:accent5>
          <a:srgbClr val="D1BAB0"/>
        </a:accent5>
        <a:accent6>
          <a:srgbClr val="B4876B"/>
        </a:accent6>
        <a:hlink>
          <a:srgbClr val="DEC2B0"/>
        </a:hlink>
        <a:folHlink>
          <a:srgbClr val="EAD9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Macintosh HD:Users:margarete:Desktop:templates:FacultyPPTtemps:standardWhite.pot</Template>
  <TotalTime>2573</TotalTime>
  <Words>2220</Words>
  <Application>Microsoft Office PowerPoint</Application>
  <PresentationFormat>A4 Paper (210x297 mm)</PresentationFormat>
  <Paragraphs>145</Paragraphs>
  <Slides>28</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28</vt:i4>
      </vt:variant>
    </vt:vector>
  </HeadingPairs>
  <TitlesOfParts>
    <vt:vector size="31" baseType="lpstr">
      <vt:lpstr>Arial</vt:lpstr>
      <vt:lpstr>Wingdings</vt:lpstr>
      <vt:lpstr>standardWhite</vt:lpstr>
      <vt:lpstr>Mill II: Representative Democracy and Equality of the Sexes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Next Lecture: Course Overview/Review</vt:lpstr>
    </vt:vector>
  </TitlesOfParts>
  <Company>University of Glasgow</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Insert Presentation title here</dc:title>
  <dc:creator>Lynn Bell</dc:creator>
  <cp:lastModifiedBy>Carl Knight</cp:lastModifiedBy>
  <cp:revision>174</cp:revision>
  <dcterms:created xsi:type="dcterms:W3CDTF">2010-08-13T10:48:48Z</dcterms:created>
  <dcterms:modified xsi:type="dcterms:W3CDTF">2018-11-21T08:26:46Z</dcterms:modified>
</cp:coreProperties>
</file>