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64" r:id="rId4"/>
    <p:sldId id="262" r:id="rId5"/>
    <p:sldId id="260" r:id="rId6"/>
    <p:sldId id="263" r:id="rId7"/>
    <p:sldId id="265" r:id="rId8"/>
    <p:sldId id="278" r:id="rId9"/>
    <p:sldId id="269" r:id="rId10"/>
    <p:sldId id="270" r:id="rId11"/>
    <p:sldId id="276" r:id="rId12"/>
    <p:sldId id="272" r:id="rId13"/>
    <p:sldId id="271" r:id="rId14"/>
    <p:sldId id="273" r:id="rId15"/>
    <p:sldId id="282" r:id="rId16"/>
    <p:sldId id="275" r:id="rId17"/>
    <p:sldId id="281" r:id="rId18"/>
    <p:sldId id="274" r:id="rId19"/>
    <p:sldId id="280" r:id="rId20"/>
  </p:sldIdLst>
  <p:sldSz cx="9144000" cy="6858000" type="screen4x3"/>
  <p:notesSz cx="6669088"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1824" y="108"/>
      </p:cViewPr>
      <p:guideLst>
        <p:guide orient="horz" pos="2160"/>
        <p:guide pos="2880"/>
      </p:guideLst>
    </p:cSldViewPr>
  </p:slideViewPr>
  <p:notesTextViewPr>
    <p:cViewPr>
      <p:scale>
        <a:sx n="1" d="1"/>
        <a:sy n="1" d="1"/>
      </p:scale>
      <p:origin x="0" y="0"/>
    </p:cViewPr>
  </p:notesTextViewPr>
  <p:sorterViewPr>
    <p:cViewPr>
      <p:scale>
        <a:sx n="100" d="100"/>
        <a:sy n="100" d="100"/>
      </p:scale>
      <p:origin x="0" y="16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363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777607" y="0"/>
            <a:ext cx="2889938" cy="493633"/>
          </a:xfrm>
          <a:prstGeom prst="rect">
            <a:avLst/>
          </a:prstGeom>
        </p:spPr>
        <p:txBody>
          <a:bodyPr vert="horz" lIns="91440" tIns="45720" rIns="91440" bIns="45720" rtlCol="0"/>
          <a:lstStyle>
            <a:lvl1pPr algn="r">
              <a:defRPr sz="1200"/>
            </a:lvl1pPr>
          </a:lstStyle>
          <a:p>
            <a:fld id="{F68B74E3-CC8A-4A54-96F1-0BEFC3461AF8}" type="datetimeFigureOut">
              <a:rPr lang="en-GB" smtClean="0"/>
              <a:t>08/10/2019</a:t>
            </a:fld>
            <a:endParaRPr lang="en-GB"/>
          </a:p>
        </p:txBody>
      </p:sp>
      <p:sp>
        <p:nvSpPr>
          <p:cNvPr id="4" name="Slide Image Placeholder 3"/>
          <p:cNvSpPr>
            <a:spLocks noGrp="1" noRot="1" noChangeAspect="1"/>
          </p:cNvSpPr>
          <p:nvPr>
            <p:ph type="sldImg" idx="2"/>
          </p:nvPr>
        </p:nvSpPr>
        <p:spPr>
          <a:xfrm>
            <a:off x="866775" y="739775"/>
            <a:ext cx="4935538" cy="37020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6909" y="4689516"/>
            <a:ext cx="5335270" cy="444269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7317"/>
            <a:ext cx="2889938" cy="49363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777607" y="9377317"/>
            <a:ext cx="2889938" cy="493633"/>
          </a:xfrm>
          <a:prstGeom prst="rect">
            <a:avLst/>
          </a:prstGeom>
        </p:spPr>
        <p:txBody>
          <a:bodyPr vert="horz" lIns="91440" tIns="45720" rIns="91440" bIns="45720" rtlCol="0" anchor="b"/>
          <a:lstStyle>
            <a:lvl1pPr algn="r">
              <a:defRPr sz="1200"/>
            </a:lvl1pPr>
          </a:lstStyle>
          <a:p>
            <a:fld id="{85C994CC-CABD-4C8F-A88F-D537E795473D}" type="slidenum">
              <a:rPr lang="en-GB" smtClean="0"/>
              <a:t>‹#›</a:t>
            </a:fld>
            <a:endParaRPr lang="en-GB"/>
          </a:p>
        </p:txBody>
      </p:sp>
    </p:spTree>
    <p:extLst>
      <p:ext uri="{BB962C8B-B14F-4D97-AF65-F5344CB8AC3E}">
        <p14:creationId xmlns:p14="http://schemas.microsoft.com/office/powerpoint/2010/main" val="2490381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5C994CC-CABD-4C8F-A88F-D537E795473D}" type="slidenum">
              <a:rPr lang="en-GB" smtClean="0"/>
              <a:t>1</a:t>
            </a:fld>
            <a:endParaRPr lang="en-GB"/>
          </a:p>
        </p:txBody>
      </p:sp>
    </p:spTree>
    <p:extLst>
      <p:ext uri="{BB962C8B-B14F-4D97-AF65-F5344CB8AC3E}">
        <p14:creationId xmlns:p14="http://schemas.microsoft.com/office/powerpoint/2010/main" val="1285812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5C994CC-CABD-4C8F-A88F-D537E795473D}" type="slidenum">
              <a:rPr lang="en-GB" smtClean="0"/>
              <a:t>10</a:t>
            </a:fld>
            <a:endParaRPr lang="en-GB"/>
          </a:p>
        </p:txBody>
      </p:sp>
    </p:spTree>
    <p:extLst>
      <p:ext uri="{BB962C8B-B14F-4D97-AF65-F5344CB8AC3E}">
        <p14:creationId xmlns:p14="http://schemas.microsoft.com/office/powerpoint/2010/main" val="3830043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5C994CC-CABD-4C8F-A88F-D537E795473D}" type="slidenum">
              <a:rPr lang="en-GB" smtClean="0"/>
              <a:t>11</a:t>
            </a:fld>
            <a:endParaRPr lang="en-GB"/>
          </a:p>
        </p:txBody>
      </p:sp>
    </p:spTree>
    <p:extLst>
      <p:ext uri="{BB962C8B-B14F-4D97-AF65-F5344CB8AC3E}">
        <p14:creationId xmlns:p14="http://schemas.microsoft.com/office/powerpoint/2010/main" val="1918008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5C994CC-CABD-4C8F-A88F-D537E795473D}" type="slidenum">
              <a:rPr lang="en-GB" smtClean="0"/>
              <a:t>12</a:t>
            </a:fld>
            <a:endParaRPr lang="en-GB"/>
          </a:p>
        </p:txBody>
      </p:sp>
    </p:spTree>
    <p:extLst>
      <p:ext uri="{BB962C8B-B14F-4D97-AF65-F5344CB8AC3E}">
        <p14:creationId xmlns:p14="http://schemas.microsoft.com/office/powerpoint/2010/main" val="136202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5C994CC-CABD-4C8F-A88F-D537E795473D}" type="slidenum">
              <a:rPr lang="en-GB" smtClean="0"/>
              <a:t>13</a:t>
            </a:fld>
            <a:endParaRPr lang="en-GB"/>
          </a:p>
        </p:txBody>
      </p:sp>
    </p:spTree>
    <p:extLst>
      <p:ext uri="{BB962C8B-B14F-4D97-AF65-F5344CB8AC3E}">
        <p14:creationId xmlns:p14="http://schemas.microsoft.com/office/powerpoint/2010/main" val="2309797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5C994CC-CABD-4C8F-A88F-D537E795473D}" type="slidenum">
              <a:rPr lang="en-GB" smtClean="0"/>
              <a:t>14</a:t>
            </a:fld>
            <a:endParaRPr lang="en-GB"/>
          </a:p>
        </p:txBody>
      </p:sp>
    </p:spTree>
    <p:extLst>
      <p:ext uri="{BB962C8B-B14F-4D97-AF65-F5344CB8AC3E}">
        <p14:creationId xmlns:p14="http://schemas.microsoft.com/office/powerpoint/2010/main" val="2453385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5C994CC-CABD-4C8F-A88F-D537E795473D}" type="slidenum">
              <a:rPr lang="en-GB" smtClean="0"/>
              <a:t>16</a:t>
            </a:fld>
            <a:endParaRPr lang="en-GB"/>
          </a:p>
        </p:txBody>
      </p:sp>
    </p:spTree>
    <p:extLst>
      <p:ext uri="{BB962C8B-B14F-4D97-AF65-F5344CB8AC3E}">
        <p14:creationId xmlns:p14="http://schemas.microsoft.com/office/powerpoint/2010/main" val="18802179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5C994CC-CABD-4C8F-A88F-D537E795473D}" type="slidenum">
              <a:rPr lang="en-GB" smtClean="0"/>
              <a:t>18</a:t>
            </a:fld>
            <a:endParaRPr lang="en-GB"/>
          </a:p>
        </p:txBody>
      </p:sp>
    </p:spTree>
    <p:extLst>
      <p:ext uri="{BB962C8B-B14F-4D97-AF65-F5344CB8AC3E}">
        <p14:creationId xmlns:p14="http://schemas.microsoft.com/office/powerpoint/2010/main" val="2999926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750E7A0B-21A2-4049-BA0C-9CF6AE0F1A3B}" type="slidenum">
              <a:rPr lang="en-GB" smtClean="0"/>
              <a:pPr>
                <a:defRPr/>
              </a:pPr>
              <a:t>19</a:t>
            </a:fld>
            <a:endParaRPr lang="en-GB"/>
          </a:p>
        </p:txBody>
      </p:sp>
    </p:spTree>
    <p:extLst>
      <p:ext uri="{BB962C8B-B14F-4D97-AF65-F5344CB8AC3E}">
        <p14:creationId xmlns:p14="http://schemas.microsoft.com/office/powerpoint/2010/main" val="2994848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5C994CC-CABD-4C8F-A88F-D537E795473D}" type="slidenum">
              <a:rPr lang="en-GB" smtClean="0"/>
              <a:t>2</a:t>
            </a:fld>
            <a:endParaRPr lang="en-GB"/>
          </a:p>
        </p:txBody>
      </p:sp>
    </p:spTree>
    <p:extLst>
      <p:ext uri="{BB962C8B-B14F-4D97-AF65-F5344CB8AC3E}">
        <p14:creationId xmlns:p14="http://schemas.microsoft.com/office/powerpoint/2010/main" val="3101505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5C994CC-CABD-4C8F-A88F-D537E795473D}" type="slidenum">
              <a:rPr lang="en-GB" smtClean="0"/>
              <a:t>3</a:t>
            </a:fld>
            <a:endParaRPr lang="en-GB"/>
          </a:p>
        </p:txBody>
      </p:sp>
    </p:spTree>
    <p:extLst>
      <p:ext uri="{BB962C8B-B14F-4D97-AF65-F5344CB8AC3E}">
        <p14:creationId xmlns:p14="http://schemas.microsoft.com/office/powerpoint/2010/main" val="4055055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5C994CC-CABD-4C8F-A88F-D537E795473D}" type="slidenum">
              <a:rPr lang="en-GB" smtClean="0"/>
              <a:t>4</a:t>
            </a:fld>
            <a:endParaRPr lang="en-GB"/>
          </a:p>
        </p:txBody>
      </p:sp>
    </p:spTree>
    <p:extLst>
      <p:ext uri="{BB962C8B-B14F-4D97-AF65-F5344CB8AC3E}">
        <p14:creationId xmlns:p14="http://schemas.microsoft.com/office/powerpoint/2010/main" val="2265537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5C994CC-CABD-4C8F-A88F-D537E795473D}" type="slidenum">
              <a:rPr lang="en-GB" smtClean="0"/>
              <a:t>5</a:t>
            </a:fld>
            <a:endParaRPr lang="en-GB"/>
          </a:p>
        </p:txBody>
      </p:sp>
    </p:spTree>
    <p:extLst>
      <p:ext uri="{BB962C8B-B14F-4D97-AF65-F5344CB8AC3E}">
        <p14:creationId xmlns:p14="http://schemas.microsoft.com/office/powerpoint/2010/main" val="370867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5C994CC-CABD-4C8F-A88F-D537E795473D}" type="slidenum">
              <a:rPr lang="en-GB" smtClean="0"/>
              <a:t>6</a:t>
            </a:fld>
            <a:endParaRPr lang="en-GB"/>
          </a:p>
        </p:txBody>
      </p:sp>
    </p:spTree>
    <p:extLst>
      <p:ext uri="{BB962C8B-B14F-4D97-AF65-F5344CB8AC3E}">
        <p14:creationId xmlns:p14="http://schemas.microsoft.com/office/powerpoint/2010/main" val="3176747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5C994CC-CABD-4C8F-A88F-D537E795473D}" type="slidenum">
              <a:rPr lang="en-GB" smtClean="0"/>
              <a:t>7</a:t>
            </a:fld>
            <a:endParaRPr lang="en-GB"/>
          </a:p>
        </p:txBody>
      </p:sp>
    </p:spTree>
    <p:extLst>
      <p:ext uri="{BB962C8B-B14F-4D97-AF65-F5344CB8AC3E}">
        <p14:creationId xmlns:p14="http://schemas.microsoft.com/office/powerpoint/2010/main" val="3281878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5C994CC-CABD-4C8F-A88F-D537E795473D}" type="slidenum">
              <a:rPr lang="en-GB" smtClean="0"/>
              <a:t>8</a:t>
            </a:fld>
            <a:endParaRPr lang="en-GB"/>
          </a:p>
        </p:txBody>
      </p:sp>
    </p:spTree>
    <p:extLst>
      <p:ext uri="{BB962C8B-B14F-4D97-AF65-F5344CB8AC3E}">
        <p14:creationId xmlns:p14="http://schemas.microsoft.com/office/powerpoint/2010/main" val="327586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5C994CC-CABD-4C8F-A88F-D537E795473D}" type="slidenum">
              <a:rPr lang="en-GB" smtClean="0"/>
              <a:t>9</a:t>
            </a:fld>
            <a:endParaRPr lang="en-GB"/>
          </a:p>
        </p:txBody>
      </p:sp>
    </p:spTree>
    <p:extLst>
      <p:ext uri="{BB962C8B-B14F-4D97-AF65-F5344CB8AC3E}">
        <p14:creationId xmlns:p14="http://schemas.microsoft.com/office/powerpoint/2010/main" val="2132152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a:t>Click to edit Master title style</a:t>
            </a:r>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722F31A4-B608-4274-B9E1-28859D3FB8F1}" type="datetimeFigureOut">
              <a:rPr lang="en-GB" smtClean="0"/>
              <a:t>08/10/2019</a:t>
            </a:fld>
            <a:endParaRPr lang="en-GB"/>
          </a:p>
        </p:txBody>
      </p:sp>
      <p:sp>
        <p:nvSpPr>
          <p:cNvPr id="16" name="Slide Number Placeholder 15"/>
          <p:cNvSpPr>
            <a:spLocks noGrp="1"/>
          </p:cNvSpPr>
          <p:nvPr>
            <p:ph type="sldNum" sz="quarter" idx="11"/>
          </p:nvPr>
        </p:nvSpPr>
        <p:spPr/>
        <p:txBody>
          <a:bodyPr/>
          <a:lstStyle/>
          <a:p>
            <a:fld id="{8085C170-ABA2-4345-A67F-5343BE2A3EE7}" type="slidenum">
              <a:rPr lang="en-GB" smtClean="0"/>
              <a:t>‹#›</a:t>
            </a:fld>
            <a:endParaRPr lang="en-GB"/>
          </a:p>
        </p:txBody>
      </p:sp>
      <p:sp>
        <p:nvSpPr>
          <p:cNvPr id="17" name="Footer Placeholder 16"/>
          <p:cNvSpPr>
            <a:spLocks noGrp="1"/>
          </p:cNvSpPr>
          <p:nvPr>
            <p:ph type="ftr" sz="quarter" idx="12"/>
          </p:nvPr>
        </p:nvSpPr>
        <p:spPr/>
        <p:txBody>
          <a:bodyPr/>
          <a:lstStyle/>
          <a:p>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22F31A4-B608-4274-B9E1-28859D3FB8F1}" type="datetimeFigureOut">
              <a:rPr lang="en-GB" smtClean="0"/>
              <a:t>08/10/2019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85C170-ABA2-4345-A67F-5343BE2A3EE7}"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22F31A4-B608-4274-B9E1-28859D3FB8F1}" type="datetimeFigureOut">
              <a:rPr lang="en-GB" smtClean="0"/>
              <a:t>08/10/2019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85C170-ABA2-4345-A67F-5343BE2A3EE7}"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4" name="Date Placeholder 13"/>
          <p:cNvSpPr>
            <a:spLocks noGrp="1"/>
          </p:cNvSpPr>
          <p:nvPr>
            <p:ph type="dt" sz="half" idx="14"/>
          </p:nvPr>
        </p:nvSpPr>
        <p:spPr/>
        <p:txBody>
          <a:bodyPr/>
          <a:lstStyle/>
          <a:p>
            <a:fld id="{722F31A4-B608-4274-B9E1-28859D3FB8F1}" type="datetimeFigureOut">
              <a:rPr lang="en-GB" smtClean="0"/>
              <a:t>08/10/2019</a:t>
            </a:fld>
            <a:endParaRPr lang="en-GB"/>
          </a:p>
        </p:txBody>
      </p:sp>
      <p:sp>
        <p:nvSpPr>
          <p:cNvPr id="15" name="Slide Number Placeholder 14"/>
          <p:cNvSpPr>
            <a:spLocks noGrp="1"/>
          </p:cNvSpPr>
          <p:nvPr>
            <p:ph type="sldNum" sz="quarter" idx="15"/>
          </p:nvPr>
        </p:nvSpPr>
        <p:spPr/>
        <p:txBody>
          <a:bodyPr/>
          <a:lstStyle>
            <a:lvl1pPr algn="ctr">
              <a:defRPr/>
            </a:lvl1pPr>
          </a:lstStyle>
          <a:p>
            <a:fld id="{8085C170-ABA2-4345-A67F-5343BE2A3EE7}" type="slidenum">
              <a:rPr lang="en-GB" smtClean="0"/>
              <a:t>‹#›</a:t>
            </a:fld>
            <a:endParaRPr lang="en-GB"/>
          </a:p>
        </p:txBody>
      </p:sp>
      <p:sp>
        <p:nvSpPr>
          <p:cNvPr id="16" name="Footer Placeholder 15"/>
          <p:cNvSpPr>
            <a:spLocks noGrp="1"/>
          </p:cNvSpPr>
          <p:nvPr>
            <p:ph type="ftr" sz="quarter" idx="16"/>
          </p:nvPr>
        </p:nvSpPr>
        <p:spPr/>
        <p:txBody>
          <a:bodyPr/>
          <a:lstStyle/>
          <a:p>
            <a:endParaRPr lang="en-GB"/>
          </a:p>
        </p:txBody>
      </p:sp>
      <p:sp>
        <p:nvSpPr>
          <p:cNvPr id="17" name="Title 16"/>
          <p:cNvSpPr>
            <a:spLocks noGrp="1"/>
          </p:cNvSpPr>
          <p:nvPr>
            <p:ph type="title"/>
          </p:nvPr>
        </p:nvSpPr>
        <p:spPr/>
        <p:txBody>
          <a:bodyPr rtlCol="0" anchor="b" anchorCtr="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22F31A4-B608-4274-B9E1-28859D3FB8F1}" type="datetimeFigureOut">
              <a:rPr lang="en-GB" smtClean="0"/>
              <a:t>08/10/2019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085C170-ABA2-4345-A67F-5343BE2A3EE7}" type="slidenum">
              <a:rPr lang="en-GB" smtClean="0"/>
              <a:t>‹#›</a:t>
            </a:fld>
            <a:endParaRPr lang="en-GB"/>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a:t>Click to edit Master title style</a:t>
            </a:r>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22F31A4-B608-4274-B9E1-28859D3FB8F1}" type="datetimeFigureOut">
              <a:rPr lang="en-GB" smtClean="0"/>
              <a:t>08/10/2019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085C170-ABA2-4345-A67F-5343BE2A3EE7}" type="slidenum">
              <a:rPr lang="en-GB" smtClean="0"/>
              <a:t>‹#›</a:t>
            </a:fld>
            <a:endParaRPr lang="en-GB"/>
          </a:p>
        </p:txBody>
      </p:sp>
      <p:sp>
        <p:nvSpPr>
          <p:cNvPr id="2" name="Title 1"/>
          <p:cNvSpPr>
            <a:spLocks noGrp="1"/>
          </p:cNvSpPr>
          <p:nvPr>
            <p:ph type="title"/>
          </p:nvPr>
        </p:nvSpPr>
        <p:spPr/>
        <p:txBody>
          <a:bodyPr/>
          <a:lstStyle/>
          <a:p>
            <a:r>
              <a:rPr kumimoji="0" lang="en-US"/>
              <a:t>Click to edit Master title style</a:t>
            </a:r>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8085C170-ABA2-4345-A67F-5343BE2A3EE7}" type="slidenum">
              <a:rPr lang="en-GB" smtClean="0"/>
              <a:t>‹#›</a:t>
            </a:fld>
            <a:endParaRPr lang="en-GB"/>
          </a:p>
        </p:txBody>
      </p:sp>
      <p:sp>
        <p:nvSpPr>
          <p:cNvPr id="8" name="Footer Placeholder 7"/>
          <p:cNvSpPr>
            <a:spLocks noGrp="1"/>
          </p:cNvSpPr>
          <p:nvPr>
            <p:ph type="ftr" sz="quarter" idx="11"/>
          </p:nvPr>
        </p:nvSpPr>
        <p:spPr/>
        <p:txBody>
          <a:bodyPr/>
          <a:lstStyle/>
          <a:p>
            <a:endParaRPr lang="en-GB"/>
          </a:p>
        </p:txBody>
      </p:sp>
      <p:sp>
        <p:nvSpPr>
          <p:cNvPr id="7" name="Date Placeholder 6"/>
          <p:cNvSpPr>
            <a:spLocks noGrp="1"/>
          </p:cNvSpPr>
          <p:nvPr>
            <p:ph type="dt" sz="half" idx="10"/>
          </p:nvPr>
        </p:nvSpPr>
        <p:spPr/>
        <p:txBody>
          <a:bodyPr/>
          <a:lstStyle/>
          <a:p>
            <a:fld id="{722F31A4-B608-4274-B9E1-28859D3FB8F1}" type="datetimeFigureOut">
              <a:rPr lang="en-GB" smtClean="0"/>
              <a:t>08/10/2019</a:t>
            </a:fld>
            <a:endParaRPr lang="en-GB"/>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a:t>Click to edit Master title style</a:t>
            </a:r>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22F31A4-B608-4274-B9E1-28859D3FB8F1}" type="datetimeFigureOut">
              <a:rPr lang="en-GB" smtClean="0"/>
              <a:t>08/10/2019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085C170-ABA2-4345-A67F-5343BE2A3EE7}" type="slidenum">
              <a:rPr lang="en-GB" smtClean="0"/>
              <a:t>‹#›</a:t>
            </a:fld>
            <a:endParaRPr lang="en-GB"/>
          </a:p>
        </p:txBody>
      </p:sp>
      <p:sp>
        <p:nvSpPr>
          <p:cNvPr id="2" name="Title 1"/>
          <p:cNvSpPr>
            <a:spLocks noGrp="1"/>
          </p:cNvSpPr>
          <p:nvPr>
            <p:ph type="title"/>
          </p:nvPr>
        </p:nvSpPr>
        <p:spPr/>
        <p:txBody>
          <a:bodyPr/>
          <a:lstStyle/>
          <a:p>
            <a:r>
              <a:rPr kumimoji="0"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2F31A4-B608-4274-B9E1-28859D3FB8F1}" type="datetimeFigureOut">
              <a:rPr lang="en-GB" smtClean="0"/>
              <a:t>08/10/2019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085C170-ABA2-4345-A67F-5343BE2A3EE7}"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8" name="Date Placeholder 7"/>
          <p:cNvSpPr>
            <a:spLocks noGrp="1"/>
          </p:cNvSpPr>
          <p:nvPr>
            <p:ph type="dt" sz="half" idx="14"/>
          </p:nvPr>
        </p:nvSpPr>
        <p:spPr/>
        <p:txBody>
          <a:bodyPr/>
          <a:lstStyle/>
          <a:p>
            <a:fld id="{722F31A4-B608-4274-B9E1-28859D3FB8F1}" type="datetimeFigureOut">
              <a:rPr lang="en-GB" smtClean="0"/>
              <a:t>08/10/2019</a:t>
            </a:fld>
            <a:endParaRPr lang="en-GB"/>
          </a:p>
        </p:txBody>
      </p:sp>
      <p:sp>
        <p:nvSpPr>
          <p:cNvPr id="9" name="Slide Number Placeholder 8"/>
          <p:cNvSpPr>
            <a:spLocks noGrp="1"/>
          </p:cNvSpPr>
          <p:nvPr>
            <p:ph type="sldNum" sz="quarter" idx="15"/>
          </p:nvPr>
        </p:nvSpPr>
        <p:spPr/>
        <p:txBody>
          <a:bodyPr/>
          <a:lstStyle/>
          <a:p>
            <a:fld id="{8085C170-ABA2-4345-A67F-5343BE2A3EE7}" type="slidenum">
              <a:rPr lang="en-GB" smtClean="0"/>
              <a:t>‹#›</a:t>
            </a:fld>
            <a:endParaRPr lang="en-GB"/>
          </a:p>
        </p:txBody>
      </p:sp>
      <p:sp>
        <p:nvSpPr>
          <p:cNvPr id="10" name="Footer Placeholder 9"/>
          <p:cNvSpPr>
            <a:spLocks noGrp="1"/>
          </p:cNvSpPr>
          <p:nvPr>
            <p:ph type="ftr" sz="quarter" idx="16"/>
          </p:nvPr>
        </p:nvSpPr>
        <p:spPr/>
        <p:txBody>
          <a:bodyPr/>
          <a:lstStyle/>
          <a:p>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a:t>Click icon to add picture</a:t>
            </a:r>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8" name="Date Placeholder 7"/>
          <p:cNvSpPr>
            <a:spLocks noGrp="1"/>
          </p:cNvSpPr>
          <p:nvPr>
            <p:ph type="dt" sz="half" idx="10"/>
          </p:nvPr>
        </p:nvSpPr>
        <p:spPr/>
        <p:txBody>
          <a:bodyPr/>
          <a:lstStyle/>
          <a:p>
            <a:fld id="{722F31A4-B608-4274-B9E1-28859D3FB8F1}" type="datetimeFigureOut">
              <a:rPr lang="en-GB" smtClean="0"/>
              <a:t>08/10/2019</a:t>
            </a:fld>
            <a:endParaRPr lang="en-GB"/>
          </a:p>
        </p:txBody>
      </p:sp>
      <p:sp>
        <p:nvSpPr>
          <p:cNvPr id="9" name="Slide Number Placeholder 8"/>
          <p:cNvSpPr>
            <a:spLocks noGrp="1"/>
          </p:cNvSpPr>
          <p:nvPr>
            <p:ph type="sldNum" sz="quarter" idx="11"/>
          </p:nvPr>
        </p:nvSpPr>
        <p:spPr/>
        <p:txBody>
          <a:bodyPr/>
          <a:lstStyle/>
          <a:p>
            <a:fld id="{8085C170-ABA2-4345-A67F-5343BE2A3EE7}" type="slidenum">
              <a:rPr lang="en-GB" smtClean="0"/>
              <a:t>‹#›</a:t>
            </a:fld>
            <a:endParaRPr lang="en-GB"/>
          </a:p>
        </p:txBody>
      </p:sp>
      <p:sp>
        <p:nvSpPr>
          <p:cNvPr id="10" name="Footer Placeholder 9"/>
          <p:cNvSpPr>
            <a:spLocks noGrp="1"/>
          </p:cNvSpPr>
          <p:nvPr>
            <p:ph type="ftr" sz="quarter" idx="12"/>
          </p:nvPr>
        </p:nvSpPr>
        <p:spPr/>
        <p:txBody>
          <a:body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722F31A4-B608-4274-B9E1-28859D3FB8F1}" type="datetimeFigureOut">
              <a:rPr lang="en-GB" smtClean="0"/>
              <a:t>08/10/2019</a:t>
            </a:fld>
            <a:endParaRPr lang="en-GB"/>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GB"/>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8085C170-ABA2-4345-A67F-5343BE2A3EE7}" type="slidenum">
              <a:rPr lang="en-GB" smtClean="0"/>
              <a:t>‹#›</a:t>
            </a:fld>
            <a:endParaRPr lang="en-GB"/>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a:t>Click to edit Master title style</a:t>
            </a: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GB" dirty="0"/>
              <a:t>Virtu, Fortuna, and Power</a:t>
            </a:r>
          </a:p>
        </p:txBody>
      </p:sp>
      <p:sp>
        <p:nvSpPr>
          <p:cNvPr id="2" name="Title 1"/>
          <p:cNvSpPr>
            <a:spLocks noGrp="1"/>
          </p:cNvSpPr>
          <p:nvPr>
            <p:ph type="ctrTitle"/>
          </p:nvPr>
        </p:nvSpPr>
        <p:spPr/>
        <p:txBody>
          <a:bodyPr/>
          <a:lstStyle/>
          <a:p>
            <a:r>
              <a:rPr lang="en-GB" dirty="0">
                <a:solidFill>
                  <a:srgbClr val="FF0000"/>
                </a:solidFill>
              </a:rPr>
              <a:t>Machiavelli: </a:t>
            </a:r>
            <a:r>
              <a:rPr lang="en-GB" i="1" dirty="0">
                <a:solidFill>
                  <a:srgbClr val="FF0000"/>
                </a:solidFill>
              </a:rPr>
              <a:t>The Prince </a:t>
            </a:r>
            <a:r>
              <a:rPr lang="en-GB" dirty="0">
                <a:solidFill>
                  <a:srgbClr val="FF0000"/>
                </a:solidFill>
              </a:rPr>
              <a:t>2</a:t>
            </a:r>
          </a:p>
        </p:txBody>
      </p:sp>
    </p:spTree>
    <p:extLst>
      <p:ext uri="{BB962C8B-B14F-4D97-AF65-F5344CB8AC3E}">
        <p14:creationId xmlns:p14="http://schemas.microsoft.com/office/powerpoint/2010/main" val="2424151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solidFill>
                  <a:schemeClr val="bg1"/>
                </a:solidFill>
              </a:rPr>
              <a:t>Generosity /liberality – generosity, (especially at first) is to be avoided, and ultimately creates unpopularity  (taxation, expectations)  </a:t>
            </a:r>
          </a:p>
          <a:p>
            <a:r>
              <a:rPr lang="en-GB" dirty="0">
                <a:solidFill>
                  <a:schemeClr val="bg1"/>
                </a:solidFill>
              </a:rPr>
              <a:t>Mercy/magnanimity/clemency – Avoid creating a reputation for clemency, which seems weak and undermines respect</a:t>
            </a:r>
          </a:p>
          <a:p>
            <a:r>
              <a:rPr lang="en-GB" dirty="0">
                <a:solidFill>
                  <a:schemeClr val="bg1"/>
                </a:solidFill>
              </a:rPr>
              <a:t>‘ Better to be feared than loved’ Ideally both, but difficult to join them together. </a:t>
            </a:r>
          </a:p>
          <a:p>
            <a:r>
              <a:rPr lang="en-GB" dirty="0">
                <a:solidFill>
                  <a:schemeClr val="bg1"/>
                </a:solidFill>
              </a:rPr>
              <a:t>And finally – be prepared to be both a lion and a fox when necessary (Fierce and cunning)</a:t>
            </a:r>
          </a:p>
          <a:p>
            <a:endParaRPr lang="en-GB" dirty="0"/>
          </a:p>
        </p:txBody>
      </p:sp>
      <p:sp>
        <p:nvSpPr>
          <p:cNvPr id="3" name="Title 2"/>
          <p:cNvSpPr>
            <a:spLocks noGrp="1"/>
          </p:cNvSpPr>
          <p:nvPr>
            <p:ph type="title"/>
          </p:nvPr>
        </p:nvSpPr>
        <p:spPr/>
        <p:txBody>
          <a:bodyPr/>
          <a:lstStyle/>
          <a:p>
            <a:r>
              <a:rPr lang="en-GB" dirty="0">
                <a:solidFill>
                  <a:srgbClr val="C00000"/>
                </a:solidFill>
              </a:rPr>
              <a:t>In particular</a:t>
            </a:r>
          </a:p>
        </p:txBody>
      </p:sp>
    </p:spTree>
    <p:extLst>
      <p:ext uri="{BB962C8B-B14F-4D97-AF65-F5344CB8AC3E}">
        <p14:creationId xmlns:p14="http://schemas.microsoft.com/office/powerpoint/2010/main" val="3383512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29600" cy="5187280"/>
          </a:xfrm>
        </p:spPr>
        <p:txBody>
          <a:bodyPr>
            <a:normAutofit/>
          </a:bodyPr>
          <a:lstStyle/>
          <a:p>
            <a:r>
              <a:rPr lang="en-GB" dirty="0">
                <a:solidFill>
                  <a:schemeClr val="bg1"/>
                </a:solidFill>
              </a:rPr>
              <a:t>Honesty/fair dealing:</a:t>
            </a:r>
          </a:p>
          <a:p>
            <a:pPr marL="0" indent="0">
              <a:buNone/>
            </a:pPr>
            <a:r>
              <a:rPr lang="en-GB" dirty="0">
                <a:solidFill>
                  <a:schemeClr val="bg1"/>
                </a:solidFill>
              </a:rPr>
              <a:t>‘ </a:t>
            </a:r>
            <a:r>
              <a:rPr lang="en-GB" sz="2400" i="1" dirty="0">
                <a:solidFill>
                  <a:schemeClr val="bg1"/>
                </a:solidFill>
              </a:rPr>
              <a:t>A wise ruler, therefore, cannot and should not keep his word when such and observance of faith would be to his disadvantage and when the reasons which made him promise are removed.  And if men were all good, this rule would not be good; but since men are a sorry lot and will not keep their promises to you, you likewise need not keep yours to them</a:t>
            </a:r>
            <a:r>
              <a:rPr lang="en-GB" sz="2400" i="1" dirty="0"/>
              <a:t>’</a:t>
            </a:r>
          </a:p>
          <a:p>
            <a:r>
              <a:rPr lang="en-GB" dirty="0">
                <a:solidFill>
                  <a:schemeClr val="bg1"/>
                </a:solidFill>
              </a:rPr>
              <a:t>Personal vices: </a:t>
            </a:r>
          </a:p>
          <a:p>
            <a:pPr marL="0" indent="0">
              <a:buNone/>
            </a:pPr>
            <a:r>
              <a:rPr lang="en-GB" dirty="0">
                <a:solidFill>
                  <a:schemeClr val="bg1"/>
                </a:solidFill>
              </a:rPr>
              <a:t>‘</a:t>
            </a:r>
            <a:r>
              <a:rPr lang="en-GB" sz="2400" i="1" dirty="0">
                <a:solidFill>
                  <a:schemeClr val="bg1"/>
                </a:solidFill>
              </a:rPr>
              <a:t>A Prince must be prudent enough to know how to escape….those vices that would lose the state for him, and ……he need not concern himself unduly if he ignores these less serious vices</a:t>
            </a:r>
            <a:r>
              <a:rPr lang="en-GB" sz="2400" dirty="0">
                <a:solidFill>
                  <a:schemeClr val="bg1"/>
                </a:solidFill>
              </a:rPr>
              <a:t>.’ </a:t>
            </a:r>
          </a:p>
        </p:txBody>
      </p:sp>
      <p:sp>
        <p:nvSpPr>
          <p:cNvPr id="3" name="Title 2"/>
          <p:cNvSpPr>
            <a:spLocks noGrp="1"/>
          </p:cNvSpPr>
          <p:nvPr>
            <p:ph type="title"/>
          </p:nvPr>
        </p:nvSpPr>
        <p:spPr/>
        <p:txBody>
          <a:bodyPr/>
          <a:lstStyle/>
          <a:p>
            <a:endParaRPr lang="en-GB" dirty="0"/>
          </a:p>
        </p:txBody>
      </p:sp>
    </p:spTree>
    <p:extLst>
      <p:ext uri="{BB962C8B-B14F-4D97-AF65-F5344CB8AC3E}">
        <p14:creationId xmlns:p14="http://schemas.microsoft.com/office/powerpoint/2010/main" val="3490540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solidFill>
                  <a:schemeClr val="bg1"/>
                </a:solidFill>
              </a:rPr>
              <a:t>Traditional virtues (e.g. generosity, mercy, honesty)  rejected </a:t>
            </a:r>
          </a:p>
          <a:p>
            <a:endParaRPr lang="en-GB" dirty="0">
              <a:solidFill>
                <a:schemeClr val="bg1"/>
              </a:solidFill>
            </a:endParaRPr>
          </a:p>
          <a:p>
            <a:r>
              <a:rPr lang="en-GB" dirty="0">
                <a:solidFill>
                  <a:schemeClr val="bg1"/>
                </a:solidFill>
              </a:rPr>
              <a:t> Virtu has a fundamentally different character  -  adaptable rather than fixed (as in Aristotle)</a:t>
            </a:r>
          </a:p>
          <a:p>
            <a:endParaRPr lang="en-GB" dirty="0">
              <a:solidFill>
                <a:schemeClr val="bg1"/>
              </a:solidFill>
            </a:endParaRPr>
          </a:p>
          <a:p>
            <a:r>
              <a:rPr lang="en-GB" dirty="0">
                <a:solidFill>
                  <a:schemeClr val="bg1"/>
                </a:solidFill>
              </a:rPr>
              <a:t>Relationship with Fortuna distinctly different than either Roman or Christian views.  Virtu follows Fortuna</a:t>
            </a:r>
          </a:p>
          <a:p>
            <a:endParaRPr lang="en-GB" dirty="0"/>
          </a:p>
        </p:txBody>
      </p:sp>
      <p:sp>
        <p:nvSpPr>
          <p:cNvPr id="3" name="Title 2"/>
          <p:cNvSpPr>
            <a:spLocks noGrp="1"/>
          </p:cNvSpPr>
          <p:nvPr>
            <p:ph type="title"/>
          </p:nvPr>
        </p:nvSpPr>
        <p:spPr/>
        <p:txBody>
          <a:bodyPr/>
          <a:lstStyle/>
          <a:p>
            <a:r>
              <a:rPr lang="en-GB" dirty="0">
                <a:solidFill>
                  <a:srgbClr val="C00000"/>
                </a:solidFill>
              </a:rPr>
              <a:t>Virtue, </a:t>
            </a:r>
            <a:r>
              <a:rPr lang="en-GB" dirty="0" err="1">
                <a:solidFill>
                  <a:srgbClr val="C00000"/>
                </a:solidFill>
              </a:rPr>
              <a:t>virtu</a:t>
            </a:r>
            <a:r>
              <a:rPr lang="en-GB" dirty="0">
                <a:solidFill>
                  <a:srgbClr val="C00000"/>
                </a:solidFill>
              </a:rPr>
              <a:t>, and Fortuna</a:t>
            </a:r>
          </a:p>
        </p:txBody>
      </p:sp>
    </p:spTree>
    <p:extLst>
      <p:ext uri="{BB962C8B-B14F-4D97-AF65-F5344CB8AC3E}">
        <p14:creationId xmlns:p14="http://schemas.microsoft.com/office/powerpoint/2010/main" val="461745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GB" dirty="0">
                <a:solidFill>
                  <a:schemeClr val="bg1"/>
                </a:solidFill>
              </a:rPr>
              <a:t>Indiscriminate cruelty or cruelty for its own sake to be avoided.  Cruelty judiciously employed should be necessary, applied early and with minimal force.  Excessive cruelty precludes glory.</a:t>
            </a:r>
          </a:p>
          <a:p>
            <a:endParaRPr lang="en-GB" dirty="0">
              <a:solidFill>
                <a:schemeClr val="bg1"/>
              </a:solidFill>
            </a:endParaRPr>
          </a:p>
          <a:p>
            <a:r>
              <a:rPr lang="en-GB" dirty="0">
                <a:solidFill>
                  <a:schemeClr val="bg1"/>
                </a:solidFill>
              </a:rPr>
              <a:t>Must at all costs avoid the contempt and hatred of the people. Avoid the usurpation of property or women. Avoid being seen as ‘changeable, frivolous, effeminate, cowardly or irresolute.’</a:t>
            </a:r>
          </a:p>
          <a:p>
            <a:endParaRPr lang="en-GB" dirty="0">
              <a:solidFill>
                <a:schemeClr val="bg1"/>
              </a:solidFill>
            </a:endParaRPr>
          </a:p>
          <a:p>
            <a:r>
              <a:rPr lang="en-GB" dirty="0">
                <a:solidFill>
                  <a:schemeClr val="bg1"/>
                </a:solidFill>
              </a:rPr>
              <a:t>How?</a:t>
            </a:r>
          </a:p>
        </p:txBody>
      </p:sp>
      <p:sp>
        <p:nvSpPr>
          <p:cNvPr id="3" name="Title 2"/>
          <p:cNvSpPr>
            <a:spLocks noGrp="1"/>
          </p:cNvSpPr>
          <p:nvPr>
            <p:ph type="title"/>
          </p:nvPr>
        </p:nvSpPr>
        <p:spPr/>
        <p:txBody>
          <a:bodyPr/>
          <a:lstStyle/>
          <a:p>
            <a:r>
              <a:rPr lang="en-GB" dirty="0">
                <a:solidFill>
                  <a:srgbClr val="C00000"/>
                </a:solidFill>
              </a:rPr>
              <a:t>However…..</a:t>
            </a:r>
          </a:p>
        </p:txBody>
      </p:sp>
    </p:spTree>
    <p:extLst>
      <p:ext uri="{BB962C8B-B14F-4D97-AF65-F5344CB8AC3E}">
        <p14:creationId xmlns:p14="http://schemas.microsoft.com/office/powerpoint/2010/main" val="674652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solidFill>
                  <a:srgbClr val="C00000"/>
                </a:solidFill>
              </a:rPr>
              <a:t>New ‘political morality</a:t>
            </a:r>
            <a:r>
              <a:rPr lang="en-GB" dirty="0"/>
              <a:t>’</a:t>
            </a:r>
          </a:p>
        </p:txBody>
      </p:sp>
      <p:sp>
        <p:nvSpPr>
          <p:cNvPr id="5" name="Content Placeholder 4"/>
          <p:cNvSpPr>
            <a:spLocks noGrp="1"/>
          </p:cNvSpPr>
          <p:nvPr>
            <p:ph sz="half" idx="1"/>
          </p:nvPr>
        </p:nvSpPr>
        <p:spPr>
          <a:xfrm>
            <a:off x="457200" y="1484784"/>
            <a:ext cx="4114800" cy="5040560"/>
          </a:xfrm>
        </p:spPr>
        <p:txBody>
          <a:bodyPr>
            <a:normAutofit fontScale="85000" lnSpcReduction="10000"/>
          </a:bodyPr>
          <a:lstStyle/>
          <a:p>
            <a:r>
              <a:rPr lang="en-GB" dirty="0">
                <a:solidFill>
                  <a:schemeClr val="bg1"/>
                </a:solidFill>
              </a:rPr>
              <a:t>Crucial to  ‘ appear’ to be good and to ‘cunningly confuse men’</a:t>
            </a:r>
          </a:p>
          <a:p>
            <a:r>
              <a:rPr lang="en-GB" dirty="0">
                <a:solidFill>
                  <a:schemeClr val="bg1"/>
                </a:solidFill>
              </a:rPr>
              <a:t>‘Therefore it is not necessary to have these (virtues), but it is very necessary for him to appear to have them.’ (XVIII) </a:t>
            </a:r>
          </a:p>
          <a:p>
            <a:r>
              <a:rPr lang="en-GB" dirty="0">
                <a:solidFill>
                  <a:schemeClr val="bg1"/>
                </a:solidFill>
              </a:rPr>
              <a:t>‘Furthermore…having and practising them at all times is harmful, while appearing to have them is useful.’(XVIII)</a:t>
            </a:r>
            <a:endParaRPr lang="en-GB" dirty="0"/>
          </a:p>
          <a:p>
            <a:r>
              <a:rPr lang="en-GB" dirty="0">
                <a:solidFill>
                  <a:schemeClr val="bg1"/>
                </a:solidFill>
              </a:rPr>
              <a:t>First articulation of the nature and rationale for ‘Spin’</a:t>
            </a:r>
          </a:p>
          <a:p>
            <a:r>
              <a:rPr lang="en-GB" dirty="0">
                <a:solidFill>
                  <a:schemeClr val="bg1"/>
                </a:solidFill>
              </a:rPr>
              <a:t>- or ‘post-truth politics’</a:t>
            </a:r>
          </a:p>
          <a:p>
            <a:endParaRPr lang="en-GB" dirty="0">
              <a:solidFill>
                <a:schemeClr val="bg1"/>
              </a:solidFill>
            </a:endParaRPr>
          </a:p>
        </p:txBody>
      </p:sp>
      <p:pic>
        <p:nvPicPr>
          <p:cNvPr id="3074" name="Picture 2" descr="C:\Users\kmw8d\Pictures\PowellPrince.jp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076056" y="1484784"/>
            <a:ext cx="3240360" cy="4536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752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solidFill>
                  <a:srgbClr val="C00000"/>
                </a:solidFill>
              </a:rPr>
              <a:t>Fake news </a:t>
            </a:r>
          </a:p>
        </p:txBody>
      </p:sp>
      <p:pic>
        <p:nvPicPr>
          <p:cNvPr id="3074" name="Picture 2" descr="\\cfsk18.campus.gla.ac.uk\SSD_Home_Data_X\kmw8d\My Documents\My Pictures\#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576" y="1484784"/>
            <a:ext cx="7344816" cy="4896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471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GB" dirty="0"/>
              <a:t>Praised </a:t>
            </a:r>
          </a:p>
        </p:txBody>
      </p:sp>
      <p:sp>
        <p:nvSpPr>
          <p:cNvPr id="6" name="Content Placeholder 5"/>
          <p:cNvSpPr>
            <a:spLocks noGrp="1"/>
          </p:cNvSpPr>
          <p:nvPr>
            <p:ph sz="half" idx="2"/>
          </p:nvPr>
        </p:nvSpPr>
        <p:spPr/>
        <p:txBody>
          <a:bodyPr/>
          <a:lstStyle/>
          <a:p>
            <a:r>
              <a:rPr lang="en-GB" dirty="0">
                <a:solidFill>
                  <a:schemeClr val="bg1"/>
                </a:solidFill>
              </a:rPr>
              <a:t>Acts with </a:t>
            </a:r>
            <a:r>
              <a:rPr lang="en-GB" dirty="0" err="1">
                <a:solidFill>
                  <a:schemeClr val="bg1"/>
                </a:solidFill>
              </a:rPr>
              <a:t>virtu</a:t>
            </a:r>
            <a:r>
              <a:rPr lang="en-GB" dirty="0">
                <a:solidFill>
                  <a:schemeClr val="bg1"/>
                </a:solidFill>
              </a:rPr>
              <a:t> /appears to act with virtue</a:t>
            </a:r>
          </a:p>
          <a:p>
            <a:r>
              <a:rPr lang="en-GB" dirty="0">
                <a:solidFill>
                  <a:schemeClr val="bg1"/>
                </a:solidFill>
              </a:rPr>
              <a:t>Anticipates and adapts to fortune</a:t>
            </a:r>
          </a:p>
          <a:p>
            <a:r>
              <a:rPr lang="en-GB" dirty="0">
                <a:solidFill>
                  <a:schemeClr val="bg1"/>
                </a:solidFill>
              </a:rPr>
              <a:t>Feared and respected</a:t>
            </a:r>
          </a:p>
          <a:p>
            <a:r>
              <a:rPr lang="en-GB" dirty="0">
                <a:solidFill>
                  <a:schemeClr val="bg1"/>
                </a:solidFill>
              </a:rPr>
              <a:t>Judicious cruelty</a:t>
            </a:r>
          </a:p>
          <a:p>
            <a:endParaRPr lang="en-GB" dirty="0">
              <a:solidFill>
                <a:schemeClr val="bg1"/>
              </a:solidFill>
            </a:endParaRPr>
          </a:p>
          <a:p>
            <a:endParaRPr lang="en-GB" dirty="0">
              <a:solidFill>
                <a:schemeClr val="bg1"/>
              </a:solidFill>
            </a:endParaRPr>
          </a:p>
        </p:txBody>
      </p:sp>
      <p:sp>
        <p:nvSpPr>
          <p:cNvPr id="8" name="Content Placeholder 7"/>
          <p:cNvSpPr>
            <a:spLocks noGrp="1"/>
          </p:cNvSpPr>
          <p:nvPr>
            <p:ph sz="quarter" idx="4"/>
          </p:nvPr>
        </p:nvSpPr>
        <p:spPr/>
        <p:txBody>
          <a:bodyPr>
            <a:normAutofit fontScale="92500" lnSpcReduction="10000"/>
          </a:bodyPr>
          <a:lstStyle/>
          <a:p>
            <a:r>
              <a:rPr lang="en-GB" dirty="0">
                <a:solidFill>
                  <a:schemeClr val="bg1"/>
                </a:solidFill>
              </a:rPr>
              <a:t>Consistently acts with cruelty  </a:t>
            </a:r>
          </a:p>
          <a:p>
            <a:r>
              <a:rPr lang="en-GB" dirty="0">
                <a:solidFill>
                  <a:schemeClr val="bg1"/>
                </a:solidFill>
              </a:rPr>
              <a:t> Consistently acts with virtue.</a:t>
            </a:r>
          </a:p>
          <a:p>
            <a:r>
              <a:rPr lang="en-GB" dirty="0">
                <a:solidFill>
                  <a:schemeClr val="bg1"/>
                </a:solidFill>
              </a:rPr>
              <a:t>Hated/scorned</a:t>
            </a:r>
          </a:p>
          <a:p>
            <a:r>
              <a:rPr lang="en-GB" dirty="0">
                <a:solidFill>
                  <a:schemeClr val="bg1"/>
                </a:solidFill>
              </a:rPr>
              <a:t>Consistent behaviour regardless of circumstances</a:t>
            </a:r>
          </a:p>
          <a:p>
            <a:r>
              <a:rPr lang="en-GB" dirty="0">
                <a:solidFill>
                  <a:schemeClr val="bg1"/>
                </a:solidFill>
              </a:rPr>
              <a:t>Overly generous and/or merciful</a:t>
            </a:r>
          </a:p>
          <a:p>
            <a:endParaRPr lang="en-GB" dirty="0"/>
          </a:p>
        </p:txBody>
      </p:sp>
      <p:sp>
        <p:nvSpPr>
          <p:cNvPr id="4" name="Title 3"/>
          <p:cNvSpPr>
            <a:spLocks noGrp="1"/>
          </p:cNvSpPr>
          <p:nvPr>
            <p:ph type="title"/>
          </p:nvPr>
        </p:nvSpPr>
        <p:spPr>
          <a:xfrm>
            <a:off x="457200" y="332656"/>
            <a:ext cx="8229600" cy="1368152"/>
          </a:xfrm>
        </p:spPr>
        <p:txBody>
          <a:bodyPr>
            <a:normAutofit fontScale="90000"/>
          </a:bodyPr>
          <a:lstStyle/>
          <a:p>
            <a:r>
              <a:rPr lang="en-GB" dirty="0"/>
              <a:t>‘</a:t>
            </a:r>
            <a:r>
              <a:rPr lang="en-GB" i="1" dirty="0">
                <a:solidFill>
                  <a:srgbClr val="C00000"/>
                </a:solidFill>
              </a:rPr>
              <a:t>Those things for which rulers are praised or blamed’</a:t>
            </a:r>
          </a:p>
        </p:txBody>
      </p:sp>
      <p:sp>
        <p:nvSpPr>
          <p:cNvPr id="7" name="Text Placeholder 6"/>
          <p:cNvSpPr>
            <a:spLocks noGrp="1"/>
          </p:cNvSpPr>
          <p:nvPr>
            <p:ph type="body" idx="3"/>
          </p:nvPr>
        </p:nvSpPr>
        <p:spPr/>
        <p:txBody>
          <a:bodyPr/>
          <a:lstStyle/>
          <a:p>
            <a:r>
              <a:rPr lang="en-GB" dirty="0"/>
              <a:t>Blamed </a:t>
            </a:r>
          </a:p>
        </p:txBody>
      </p:sp>
    </p:spTree>
    <p:extLst>
      <p:ext uri="{BB962C8B-B14F-4D97-AF65-F5344CB8AC3E}">
        <p14:creationId xmlns:p14="http://schemas.microsoft.com/office/powerpoint/2010/main" val="2138927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GB" dirty="0"/>
          </a:p>
        </p:txBody>
      </p:sp>
      <p:pic>
        <p:nvPicPr>
          <p:cNvPr id="2050" name="Picture 2" descr="\\cfsk18.campus.gla.ac.uk\SSD_Home_Data_X\kmw8d\My Documents\My Pictures\85.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980728"/>
            <a:ext cx="8075239" cy="5184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9709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lnSpcReduction="10000"/>
          </a:bodyPr>
          <a:lstStyle/>
          <a:p>
            <a:r>
              <a:rPr lang="en-GB" dirty="0">
                <a:solidFill>
                  <a:schemeClr val="bg1"/>
                </a:solidFill>
              </a:rPr>
              <a:t>Practices </a:t>
            </a:r>
            <a:r>
              <a:rPr lang="en-GB" i="1" dirty="0" err="1">
                <a:solidFill>
                  <a:schemeClr val="bg1"/>
                </a:solidFill>
              </a:rPr>
              <a:t>virtu</a:t>
            </a:r>
            <a:r>
              <a:rPr lang="en-GB" dirty="0">
                <a:solidFill>
                  <a:schemeClr val="bg1"/>
                </a:solidFill>
              </a:rPr>
              <a:t> rather than virtue</a:t>
            </a:r>
          </a:p>
          <a:p>
            <a:endParaRPr lang="en-GB" dirty="0">
              <a:solidFill>
                <a:schemeClr val="bg1"/>
              </a:solidFill>
            </a:endParaRPr>
          </a:p>
          <a:p>
            <a:r>
              <a:rPr lang="en-GB" dirty="0">
                <a:solidFill>
                  <a:schemeClr val="bg1"/>
                </a:solidFill>
              </a:rPr>
              <a:t>Anticipates and prepares for changes in fortune</a:t>
            </a:r>
          </a:p>
          <a:p>
            <a:endParaRPr lang="en-GB" dirty="0">
              <a:solidFill>
                <a:schemeClr val="bg1"/>
              </a:solidFill>
            </a:endParaRPr>
          </a:p>
          <a:p>
            <a:r>
              <a:rPr lang="en-GB" dirty="0">
                <a:solidFill>
                  <a:schemeClr val="bg1"/>
                </a:solidFill>
              </a:rPr>
              <a:t>Prepared to do what is necessary to take advantage of </a:t>
            </a:r>
            <a:r>
              <a:rPr lang="en-GB" i="1" dirty="0" err="1">
                <a:solidFill>
                  <a:schemeClr val="bg1"/>
                </a:solidFill>
              </a:rPr>
              <a:t>occasionne</a:t>
            </a:r>
            <a:r>
              <a:rPr lang="en-GB" i="1" dirty="0">
                <a:solidFill>
                  <a:schemeClr val="bg1"/>
                </a:solidFill>
              </a:rPr>
              <a:t> </a:t>
            </a:r>
            <a:r>
              <a:rPr lang="en-GB" dirty="0">
                <a:solidFill>
                  <a:schemeClr val="bg1"/>
                </a:solidFill>
              </a:rPr>
              <a:t>and Fortuna’s favour</a:t>
            </a:r>
          </a:p>
          <a:p>
            <a:endParaRPr lang="en-GB" dirty="0">
              <a:solidFill>
                <a:schemeClr val="bg1"/>
              </a:solidFill>
            </a:endParaRPr>
          </a:p>
          <a:p>
            <a:r>
              <a:rPr lang="en-GB" dirty="0">
                <a:solidFill>
                  <a:schemeClr val="bg1"/>
                </a:solidFill>
              </a:rPr>
              <a:t>Acquires and maintains power</a:t>
            </a:r>
          </a:p>
          <a:p>
            <a:endParaRPr lang="en-GB" dirty="0">
              <a:solidFill>
                <a:schemeClr val="bg1"/>
              </a:solidFill>
            </a:endParaRPr>
          </a:p>
          <a:p>
            <a:r>
              <a:rPr lang="en-GB" dirty="0">
                <a:solidFill>
                  <a:schemeClr val="bg1"/>
                </a:solidFill>
              </a:rPr>
              <a:t>Leaves a legacy of glory ……and perhaps the founding of a great state.</a:t>
            </a:r>
          </a:p>
          <a:p>
            <a:endParaRPr lang="en-GB" dirty="0"/>
          </a:p>
          <a:p>
            <a:endParaRPr lang="en-GB" dirty="0"/>
          </a:p>
          <a:p>
            <a:endParaRPr lang="en-GB" dirty="0"/>
          </a:p>
        </p:txBody>
      </p:sp>
      <p:sp>
        <p:nvSpPr>
          <p:cNvPr id="2" name="Title 1"/>
          <p:cNvSpPr>
            <a:spLocks noGrp="1"/>
          </p:cNvSpPr>
          <p:nvPr>
            <p:ph type="title"/>
          </p:nvPr>
        </p:nvSpPr>
        <p:spPr/>
        <p:txBody>
          <a:bodyPr/>
          <a:lstStyle/>
          <a:p>
            <a:r>
              <a:rPr lang="en-GB" dirty="0">
                <a:solidFill>
                  <a:srgbClr val="C00000"/>
                </a:solidFill>
              </a:rPr>
              <a:t>The great prince</a:t>
            </a:r>
          </a:p>
        </p:txBody>
      </p:sp>
    </p:spTree>
    <p:extLst>
      <p:ext uri="{BB962C8B-B14F-4D97-AF65-F5344CB8AC3E}">
        <p14:creationId xmlns:p14="http://schemas.microsoft.com/office/powerpoint/2010/main" val="1861934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p:cNvSpPr>
            <a:spLocks noGrp="1"/>
          </p:cNvSpPr>
          <p:nvPr>
            <p:ph idx="1"/>
          </p:nvPr>
        </p:nvSpPr>
        <p:spPr/>
        <p:txBody>
          <a:bodyPr>
            <a:normAutofit lnSpcReduction="10000"/>
          </a:bodyPr>
          <a:lstStyle/>
          <a:p>
            <a:r>
              <a:rPr lang="en-GB" altLang="en-US">
                <a:solidFill>
                  <a:schemeClr val="bg1"/>
                </a:solidFill>
              </a:rPr>
              <a:t>Italy ‘ remains  without life and awaits the man who can heal her wounds ‘ …. ‘and redeem her from barbarian cruelties.’ </a:t>
            </a:r>
          </a:p>
          <a:p>
            <a:endParaRPr lang="en-GB" altLang="en-US">
              <a:solidFill>
                <a:schemeClr val="bg1"/>
              </a:solidFill>
            </a:endParaRPr>
          </a:p>
          <a:p>
            <a:r>
              <a:rPr lang="en-GB" altLang="en-US">
                <a:solidFill>
                  <a:schemeClr val="bg1"/>
                </a:solidFill>
              </a:rPr>
              <a:t>The times are suitable for a new Italian prince from an ‘illustrious house’ who can exercise skill and prudence and follow the examples and advice herein in taking up this mission’ </a:t>
            </a:r>
          </a:p>
          <a:p>
            <a:endParaRPr lang="en-GB" altLang="en-US">
              <a:solidFill>
                <a:schemeClr val="bg1"/>
              </a:solidFill>
            </a:endParaRPr>
          </a:p>
          <a:p>
            <a:r>
              <a:rPr lang="en-GB" altLang="en-US">
                <a:solidFill>
                  <a:schemeClr val="bg1"/>
                </a:solidFill>
              </a:rPr>
              <a:t>This opportunity for Italy to behold her redeemer must not pass by….</a:t>
            </a:r>
          </a:p>
          <a:p>
            <a:endParaRPr lang="en-GB" altLang="en-US">
              <a:solidFill>
                <a:schemeClr val="bg1"/>
              </a:solidFill>
            </a:endParaRPr>
          </a:p>
        </p:txBody>
      </p:sp>
      <p:sp>
        <p:nvSpPr>
          <p:cNvPr id="3" name="Title 2"/>
          <p:cNvSpPr>
            <a:spLocks noGrp="1"/>
          </p:cNvSpPr>
          <p:nvPr>
            <p:ph type="title"/>
          </p:nvPr>
        </p:nvSpPr>
        <p:spPr/>
        <p:txBody>
          <a:bodyPr/>
          <a:lstStyle/>
          <a:p>
            <a:pPr>
              <a:defRPr/>
            </a:pPr>
            <a:r>
              <a:rPr lang="en-GB">
                <a:solidFill>
                  <a:srgbClr val="C00000"/>
                </a:solidFill>
              </a:rPr>
              <a:t>The Liberation of Italy</a:t>
            </a:r>
          </a:p>
        </p:txBody>
      </p:sp>
    </p:spTree>
    <p:extLst>
      <p:ext uri="{BB962C8B-B14F-4D97-AF65-F5344CB8AC3E}">
        <p14:creationId xmlns:p14="http://schemas.microsoft.com/office/powerpoint/2010/main" val="1583127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GB" dirty="0">
                <a:solidFill>
                  <a:schemeClr val="bg1"/>
                </a:solidFill>
              </a:rPr>
              <a:t>Fortuna</a:t>
            </a:r>
          </a:p>
          <a:p>
            <a:r>
              <a:rPr lang="en-GB" dirty="0">
                <a:solidFill>
                  <a:schemeClr val="bg1"/>
                </a:solidFill>
              </a:rPr>
              <a:t>Virtu</a:t>
            </a:r>
          </a:p>
          <a:p>
            <a:r>
              <a:rPr lang="en-GB" dirty="0">
                <a:solidFill>
                  <a:schemeClr val="bg1"/>
                </a:solidFill>
              </a:rPr>
              <a:t>Constraints/power of the people</a:t>
            </a:r>
          </a:p>
          <a:p>
            <a:r>
              <a:rPr lang="en-GB" dirty="0">
                <a:solidFill>
                  <a:schemeClr val="bg1"/>
                </a:solidFill>
              </a:rPr>
              <a:t>New political morality</a:t>
            </a:r>
          </a:p>
          <a:p>
            <a:r>
              <a:rPr lang="en-GB" dirty="0">
                <a:solidFill>
                  <a:schemeClr val="bg1"/>
                </a:solidFill>
              </a:rPr>
              <a:t>Advice for princes</a:t>
            </a:r>
          </a:p>
          <a:p>
            <a:r>
              <a:rPr lang="en-GB" altLang="en-US" dirty="0">
                <a:solidFill>
                  <a:schemeClr val="bg1"/>
                </a:solidFill>
              </a:rPr>
              <a:t>The Liberation of Italy</a:t>
            </a:r>
          </a:p>
          <a:p>
            <a:endParaRPr lang="en-GB" dirty="0">
              <a:solidFill>
                <a:schemeClr val="bg1"/>
              </a:solidFill>
            </a:endParaRPr>
          </a:p>
          <a:p>
            <a:pPr marL="0" indent="0">
              <a:buNone/>
            </a:pPr>
            <a:endParaRPr lang="en-GB" dirty="0">
              <a:solidFill>
                <a:schemeClr val="bg1"/>
              </a:solidFill>
            </a:endParaRPr>
          </a:p>
          <a:p>
            <a:endParaRPr lang="en-GB" dirty="0">
              <a:solidFill>
                <a:schemeClr val="bg1"/>
              </a:solidFill>
            </a:endParaRPr>
          </a:p>
          <a:p>
            <a:r>
              <a:rPr lang="en-GB" i="1" dirty="0">
                <a:solidFill>
                  <a:schemeClr val="bg1"/>
                </a:solidFill>
              </a:rPr>
              <a:t>In all of these, watch for the presence and/or subversion of Roman and Christian ideas</a:t>
            </a:r>
          </a:p>
          <a:p>
            <a:endParaRPr lang="en-GB" dirty="0"/>
          </a:p>
        </p:txBody>
      </p:sp>
      <p:sp>
        <p:nvSpPr>
          <p:cNvPr id="3" name="Title 2"/>
          <p:cNvSpPr>
            <a:spLocks noGrp="1"/>
          </p:cNvSpPr>
          <p:nvPr>
            <p:ph type="title"/>
          </p:nvPr>
        </p:nvSpPr>
        <p:spPr/>
        <p:txBody>
          <a:bodyPr/>
          <a:lstStyle/>
          <a:p>
            <a:r>
              <a:rPr lang="en-GB" dirty="0">
                <a:solidFill>
                  <a:srgbClr val="FF0000"/>
                </a:solidFill>
              </a:rPr>
              <a:t>Today</a:t>
            </a:r>
          </a:p>
        </p:txBody>
      </p:sp>
    </p:spTree>
    <p:extLst>
      <p:ext uri="{BB962C8B-B14F-4D97-AF65-F5344CB8AC3E}">
        <p14:creationId xmlns:p14="http://schemas.microsoft.com/office/powerpoint/2010/main" val="689761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a:solidFill>
                  <a:srgbClr val="FF0000"/>
                </a:solidFill>
              </a:rPr>
              <a:t>Fortuna</a:t>
            </a:r>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662495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0000"/>
                </a:solidFill>
              </a:rPr>
              <a:t>Roman </a:t>
            </a:r>
            <a:r>
              <a:rPr lang="en-GB" i="1" dirty="0">
                <a:solidFill>
                  <a:srgbClr val="FF0000"/>
                </a:solidFill>
              </a:rPr>
              <a:t>Fortuna</a:t>
            </a:r>
          </a:p>
        </p:txBody>
      </p:sp>
      <p:sp>
        <p:nvSpPr>
          <p:cNvPr id="3" name="Content Placeholder 2"/>
          <p:cNvSpPr>
            <a:spLocks noGrp="1"/>
          </p:cNvSpPr>
          <p:nvPr>
            <p:ph sz="half" idx="1"/>
          </p:nvPr>
        </p:nvSpPr>
        <p:spPr/>
        <p:txBody>
          <a:bodyPr>
            <a:normAutofit lnSpcReduction="10000"/>
          </a:bodyPr>
          <a:lstStyle/>
          <a:p>
            <a:r>
              <a:rPr lang="en-GB" dirty="0">
                <a:solidFill>
                  <a:schemeClr val="bg1"/>
                </a:solidFill>
              </a:rPr>
              <a:t>Roman (and Greek) goddess of fate </a:t>
            </a:r>
          </a:p>
          <a:p>
            <a:r>
              <a:rPr lang="en-GB" dirty="0">
                <a:solidFill>
                  <a:schemeClr val="bg1"/>
                </a:solidFill>
              </a:rPr>
              <a:t> Depicted as large/larger than men, with cornucopia and rudder</a:t>
            </a:r>
          </a:p>
          <a:p>
            <a:r>
              <a:rPr lang="en-GB" dirty="0">
                <a:solidFill>
                  <a:schemeClr val="bg1"/>
                </a:solidFill>
              </a:rPr>
              <a:t>Dispenses wealth, power, and glory</a:t>
            </a:r>
          </a:p>
          <a:p>
            <a:r>
              <a:rPr lang="en-GB" dirty="0">
                <a:solidFill>
                  <a:schemeClr val="bg1"/>
                </a:solidFill>
              </a:rPr>
              <a:t>Changeable in her favours</a:t>
            </a:r>
          </a:p>
          <a:p>
            <a:r>
              <a:rPr lang="en-GB" dirty="0">
                <a:solidFill>
                  <a:schemeClr val="bg1"/>
                </a:solidFill>
              </a:rPr>
              <a:t>But favours the brave and those with courage</a:t>
            </a:r>
          </a:p>
          <a:p>
            <a:endParaRPr lang="en-GB" dirty="0">
              <a:solidFill>
                <a:schemeClr val="bg1"/>
              </a:solidFill>
            </a:endParaRPr>
          </a:p>
        </p:txBody>
      </p:sp>
      <p:pic>
        <p:nvPicPr>
          <p:cNvPr id="2051" name="Picture 3" descr="C:\Users\kmw8d\Pictures\Fortuna.jp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076056" y="1484784"/>
            <a:ext cx="3240360" cy="4752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245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0000"/>
                </a:solidFill>
              </a:rPr>
              <a:t>Christian</a:t>
            </a:r>
            <a:r>
              <a:rPr lang="en-GB" i="1" dirty="0">
                <a:solidFill>
                  <a:srgbClr val="FF0000"/>
                </a:solidFill>
              </a:rPr>
              <a:t> Fortuna </a:t>
            </a:r>
          </a:p>
        </p:txBody>
      </p:sp>
      <p:sp>
        <p:nvSpPr>
          <p:cNvPr id="3" name="Content Placeholder 2"/>
          <p:cNvSpPr>
            <a:spLocks noGrp="1"/>
          </p:cNvSpPr>
          <p:nvPr>
            <p:ph sz="half" idx="1"/>
          </p:nvPr>
        </p:nvSpPr>
        <p:spPr/>
        <p:txBody>
          <a:bodyPr/>
          <a:lstStyle/>
          <a:p>
            <a:r>
              <a:rPr lang="en-GB" dirty="0">
                <a:solidFill>
                  <a:schemeClr val="bg1"/>
                </a:solidFill>
              </a:rPr>
              <a:t>Wheel of fortune</a:t>
            </a:r>
          </a:p>
          <a:p>
            <a:r>
              <a:rPr lang="en-GB" dirty="0">
                <a:solidFill>
                  <a:schemeClr val="bg1"/>
                </a:solidFill>
              </a:rPr>
              <a:t>Capricious, fickle</a:t>
            </a:r>
          </a:p>
          <a:p>
            <a:r>
              <a:rPr lang="en-GB" dirty="0">
                <a:solidFill>
                  <a:schemeClr val="bg1"/>
                </a:solidFill>
              </a:rPr>
              <a:t>Cruel and without pity</a:t>
            </a:r>
          </a:p>
          <a:p>
            <a:r>
              <a:rPr lang="en-GB" dirty="0">
                <a:solidFill>
                  <a:schemeClr val="bg1"/>
                </a:solidFill>
              </a:rPr>
              <a:t>Dispenses worldly goods</a:t>
            </a:r>
          </a:p>
          <a:p>
            <a:r>
              <a:rPr lang="en-GB" dirty="0">
                <a:solidFill>
                  <a:schemeClr val="bg1"/>
                </a:solidFill>
              </a:rPr>
              <a:t>True aim – ignore fortune’s gifts and thefts, as they are transient and ultimately unimportant</a:t>
            </a:r>
          </a:p>
          <a:p>
            <a:endParaRPr lang="en-GB" dirty="0"/>
          </a:p>
        </p:txBody>
      </p:sp>
      <p:pic>
        <p:nvPicPr>
          <p:cNvPr id="1026" name="Picture 2" descr="C:\Users\kmw8d\Pictures\medival fortuna.jp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932040" y="1340768"/>
            <a:ext cx="3672408" cy="4863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504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40768"/>
            <a:ext cx="8229600" cy="5184576"/>
          </a:xfrm>
        </p:spPr>
        <p:txBody>
          <a:bodyPr>
            <a:normAutofit fontScale="85000" lnSpcReduction="20000"/>
          </a:bodyPr>
          <a:lstStyle/>
          <a:p>
            <a:r>
              <a:rPr lang="en-GB" dirty="0">
                <a:solidFill>
                  <a:schemeClr val="bg1"/>
                </a:solidFill>
              </a:rPr>
              <a:t>‘Fortuna is a woman’</a:t>
            </a:r>
          </a:p>
          <a:p>
            <a:endParaRPr lang="en-GB" dirty="0">
              <a:solidFill>
                <a:schemeClr val="bg1"/>
              </a:solidFill>
            </a:endParaRPr>
          </a:p>
          <a:p>
            <a:r>
              <a:rPr lang="en-GB" dirty="0">
                <a:solidFill>
                  <a:schemeClr val="bg1"/>
                </a:solidFill>
              </a:rPr>
              <a:t> Changeable – cannot rely on her favour over time (ex. Borgia)</a:t>
            </a:r>
          </a:p>
          <a:p>
            <a:endParaRPr lang="en-GB" dirty="0">
              <a:solidFill>
                <a:schemeClr val="bg1"/>
              </a:solidFill>
            </a:endParaRPr>
          </a:p>
          <a:p>
            <a:r>
              <a:rPr lang="en-GB" dirty="0">
                <a:solidFill>
                  <a:schemeClr val="bg1"/>
                </a:solidFill>
              </a:rPr>
              <a:t>Fortuna will ruin those of constant temperament, for they do not change as she requires.</a:t>
            </a:r>
          </a:p>
          <a:p>
            <a:endParaRPr lang="en-GB" dirty="0">
              <a:solidFill>
                <a:schemeClr val="bg1"/>
              </a:solidFill>
            </a:endParaRPr>
          </a:p>
          <a:p>
            <a:r>
              <a:rPr lang="en-GB" dirty="0">
                <a:solidFill>
                  <a:schemeClr val="bg1"/>
                </a:solidFill>
              </a:rPr>
              <a:t>How best to cope with Fortuna: </a:t>
            </a:r>
          </a:p>
          <a:p>
            <a:pPr marL="0" indent="0">
              <a:buNone/>
            </a:pPr>
            <a:r>
              <a:rPr lang="en-GB" dirty="0">
                <a:solidFill>
                  <a:schemeClr val="bg1"/>
                </a:solidFill>
              </a:rPr>
              <a:t>  - Can anticipate and prepare for changes in fortune , e.g. 	‘building embankments’ </a:t>
            </a:r>
          </a:p>
          <a:p>
            <a:pPr marL="0" indent="0">
              <a:buNone/>
            </a:pPr>
            <a:r>
              <a:rPr lang="en-GB" dirty="0">
                <a:solidFill>
                  <a:schemeClr val="bg1"/>
                </a:solidFill>
              </a:rPr>
              <a:t>  - Bold and impetuous action will more likely win her favour </a:t>
            </a:r>
          </a:p>
          <a:p>
            <a:pPr marL="0" indent="0">
              <a:buNone/>
            </a:pPr>
            <a:r>
              <a:rPr lang="en-GB" dirty="0">
                <a:solidFill>
                  <a:schemeClr val="bg1"/>
                </a:solidFill>
              </a:rPr>
              <a:t>  - ‘beat and struggle with her’  ‘command her with audacity’</a:t>
            </a:r>
          </a:p>
          <a:p>
            <a:pPr marL="0" indent="0">
              <a:buNone/>
            </a:pPr>
            <a:endParaRPr lang="en-GB" dirty="0">
              <a:solidFill>
                <a:schemeClr val="bg1"/>
              </a:solidFill>
            </a:endParaRPr>
          </a:p>
          <a:p>
            <a:r>
              <a:rPr lang="en-GB" dirty="0">
                <a:solidFill>
                  <a:schemeClr val="bg1"/>
                </a:solidFill>
              </a:rPr>
              <a:t>‘</a:t>
            </a:r>
            <a:r>
              <a:rPr lang="en-GB" b="1" i="1" dirty="0">
                <a:solidFill>
                  <a:schemeClr val="bg1"/>
                </a:solidFill>
              </a:rPr>
              <a:t>Fortuna is the arbiter of one half of our actions, but she leaves the control of the other half, or almost that, to us.’</a:t>
            </a:r>
          </a:p>
          <a:p>
            <a:pPr marL="0" indent="0">
              <a:buNone/>
            </a:pPr>
            <a:endParaRPr lang="en-GB" b="1" i="1" dirty="0">
              <a:solidFill>
                <a:schemeClr val="bg1"/>
              </a:solidFill>
            </a:endParaRPr>
          </a:p>
          <a:p>
            <a:endParaRPr lang="en-GB" dirty="0"/>
          </a:p>
          <a:p>
            <a:endParaRPr lang="en-GB" dirty="0"/>
          </a:p>
          <a:p>
            <a:endParaRPr lang="en-GB" dirty="0"/>
          </a:p>
        </p:txBody>
      </p:sp>
      <p:sp>
        <p:nvSpPr>
          <p:cNvPr id="3" name="Title 2"/>
          <p:cNvSpPr>
            <a:spLocks noGrp="1"/>
          </p:cNvSpPr>
          <p:nvPr>
            <p:ph type="title"/>
          </p:nvPr>
        </p:nvSpPr>
        <p:spPr/>
        <p:txBody>
          <a:bodyPr/>
          <a:lstStyle/>
          <a:p>
            <a:r>
              <a:rPr lang="en-GB" dirty="0">
                <a:solidFill>
                  <a:srgbClr val="FF0000"/>
                </a:solidFill>
              </a:rPr>
              <a:t>Machiavelli’s  </a:t>
            </a:r>
            <a:r>
              <a:rPr lang="en-GB" i="1" dirty="0">
                <a:solidFill>
                  <a:srgbClr val="FF0000"/>
                </a:solidFill>
              </a:rPr>
              <a:t>Fortuna</a:t>
            </a:r>
          </a:p>
        </p:txBody>
      </p:sp>
    </p:spTree>
    <p:extLst>
      <p:ext uri="{BB962C8B-B14F-4D97-AF65-F5344CB8AC3E}">
        <p14:creationId xmlns:p14="http://schemas.microsoft.com/office/powerpoint/2010/main" val="278728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solidFill>
                  <a:srgbClr val="C00000"/>
                </a:solidFill>
              </a:rPr>
              <a:t>Virtu</a:t>
            </a:r>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631715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GB" dirty="0"/>
          </a:p>
          <a:p>
            <a:r>
              <a:rPr lang="en-GB" dirty="0"/>
              <a:t>Roman </a:t>
            </a:r>
            <a:r>
              <a:rPr lang="en-GB" i="1" dirty="0" err="1"/>
              <a:t>virtus</a:t>
            </a:r>
            <a:endParaRPr lang="en-GB" dirty="0"/>
          </a:p>
        </p:txBody>
      </p:sp>
      <p:sp>
        <p:nvSpPr>
          <p:cNvPr id="3" name="Content Placeholder 2"/>
          <p:cNvSpPr>
            <a:spLocks noGrp="1"/>
          </p:cNvSpPr>
          <p:nvPr>
            <p:ph sz="half" idx="2"/>
          </p:nvPr>
        </p:nvSpPr>
        <p:spPr/>
        <p:txBody>
          <a:bodyPr/>
          <a:lstStyle/>
          <a:p>
            <a:r>
              <a:rPr lang="en-GB" sz="2400" dirty="0">
                <a:solidFill>
                  <a:schemeClr val="bg1"/>
                </a:solidFill>
              </a:rPr>
              <a:t>Manliness - in contrast to  the behaviour of beasts, in particular:</a:t>
            </a:r>
          </a:p>
          <a:p>
            <a:endParaRPr lang="en-GB" sz="2400" dirty="0">
              <a:solidFill>
                <a:schemeClr val="bg1"/>
              </a:solidFill>
            </a:endParaRPr>
          </a:p>
          <a:p>
            <a:pPr marL="0" indent="0">
              <a:buNone/>
            </a:pPr>
            <a:r>
              <a:rPr lang="en-GB" sz="2400" dirty="0">
                <a:solidFill>
                  <a:srgbClr val="C00000"/>
                </a:solidFill>
              </a:rPr>
              <a:t>    </a:t>
            </a:r>
            <a:r>
              <a:rPr lang="en-GB" sz="2400" i="1" dirty="0">
                <a:solidFill>
                  <a:srgbClr val="C00000"/>
                </a:solidFill>
              </a:rPr>
              <a:t>Lion</a:t>
            </a:r>
            <a:r>
              <a:rPr lang="en-GB" sz="2400" dirty="0">
                <a:solidFill>
                  <a:srgbClr val="C00000"/>
                </a:solidFill>
              </a:rPr>
              <a:t> </a:t>
            </a:r>
            <a:r>
              <a:rPr lang="en-GB" sz="2400" dirty="0">
                <a:solidFill>
                  <a:schemeClr val="bg1"/>
                </a:solidFill>
              </a:rPr>
              <a:t>– Force</a:t>
            </a:r>
          </a:p>
          <a:p>
            <a:pPr marL="0" indent="0">
              <a:buNone/>
            </a:pPr>
            <a:r>
              <a:rPr lang="en-GB" sz="2400" dirty="0">
                <a:solidFill>
                  <a:schemeClr val="bg1"/>
                </a:solidFill>
              </a:rPr>
              <a:t>    </a:t>
            </a:r>
            <a:r>
              <a:rPr lang="en-GB" sz="2400" i="1" dirty="0">
                <a:solidFill>
                  <a:srgbClr val="C00000"/>
                </a:solidFill>
              </a:rPr>
              <a:t>Fox</a:t>
            </a:r>
            <a:r>
              <a:rPr lang="en-GB" sz="2400" dirty="0">
                <a:solidFill>
                  <a:schemeClr val="bg1"/>
                </a:solidFill>
              </a:rPr>
              <a:t>   - Fraud</a:t>
            </a:r>
          </a:p>
          <a:p>
            <a:pPr marL="0" indent="0">
              <a:buNone/>
            </a:pPr>
            <a:endParaRPr lang="en-GB" sz="2400" dirty="0">
              <a:solidFill>
                <a:schemeClr val="bg1"/>
              </a:solidFill>
            </a:endParaRPr>
          </a:p>
          <a:p>
            <a:pPr marL="0" indent="0">
              <a:buNone/>
            </a:pPr>
            <a:r>
              <a:rPr lang="en-GB" sz="2400" dirty="0">
                <a:solidFill>
                  <a:schemeClr val="bg1"/>
                </a:solidFill>
              </a:rPr>
              <a:t>	</a:t>
            </a:r>
            <a:r>
              <a:rPr lang="en-GB" sz="2400" i="1" dirty="0">
                <a:solidFill>
                  <a:schemeClr val="bg1"/>
                </a:solidFill>
              </a:rPr>
              <a:t>(Cicero, De </a:t>
            </a:r>
            <a:r>
              <a:rPr lang="en-GB" sz="2400" i="1" dirty="0" err="1">
                <a:solidFill>
                  <a:schemeClr val="bg1"/>
                </a:solidFill>
              </a:rPr>
              <a:t>Officiis</a:t>
            </a:r>
            <a:r>
              <a:rPr lang="en-GB" sz="2400" i="1" dirty="0">
                <a:solidFill>
                  <a:schemeClr val="bg1"/>
                </a:solidFill>
              </a:rPr>
              <a:t>)</a:t>
            </a:r>
          </a:p>
          <a:p>
            <a:endParaRPr lang="en-GB" dirty="0"/>
          </a:p>
        </p:txBody>
      </p:sp>
      <p:sp>
        <p:nvSpPr>
          <p:cNvPr id="4" name="Content Placeholder 3"/>
          <p:cNvSpPr>
            <a:spLocks noGrp="1"/>
          </p:cNvSpPr>
          <p:nvPr>
            <p:ph sz="quarter" idx="4"/>
          </p:nvPr>
        </p:nvSpPr>
        <p:spPr/>
        <p:txBody>
          <a:bodyPr>
            <a:normAutofit fontScale="92500" lnSpcReduction="10000"/>
          </a:bodyPr>
          <a:lstStyle/>
          <a:p>
            <a:pPr lvl="0">
              <a:buClr>
                <a:srgbClr val="F3A447"/>
              </a:buClr>
            </a:pPr>
            <a:r>
              <a:rPr lang="en-GB" sz="2000" dirty="0">
                <a:solidFill>
                  <a:prstClr val="black"/>
                </a:solidFill>
              </a:rPr>
              <a:t>Cardinal virtues: wisdom, justice, courage, temperance (Cicero</a:t>
            </a:r>
            <a:r>
              <a:rPr lang="en-GB" sz="1800" dirty="0">
                <a:solidFill>
                  <a:prstClr val="black"/>
                </a:solidFill>
              </a:rPr>
              <a:t>)</a:t>
            </a:r>
          </a:p>
          <a:p>
            <a:pPr lvl="0">
              <a:buClr>
                <a:srgbClr val="F3A447"/>
              </a:buClr>
            </a:pPr>
            <a:endParaRPr lang="en-GB" sz="1800" dirty="0">
              <a:solidFill>
                <a:prstClr val="black"/>
              </a:solidFill>
            </a:endParaRPr>
          </a:p>
          <a:p>
            <a:pPr lvl="0">
              <a:buClr>
                <a:srgbClr val="F3A447"/>
              </a:buClr>
            </a:pPr>
            <a:r>
              <a:rPr lang="en-GB" sz="2000" dirty="0">
                <a:solidFill>
                  <a:prstClr val="black"/>
                </a:solidFill>
              </a:rPr>
              <a:t>‘Princely’ virtues:  honesty/fair dealing, magnanimity  and liberality (Cicero &amp; Seneca)</a:t>
            </a:r>
          </a:p>
          <a:p>
            <a:pPr lvl="0">
              <a:buClr>
                <a:srgbClr val="F3A447"/>
              </a:buClr>
            </a:pPr>
            <a:endParaRPr lang="en-GB" sz="1800" dirty="0">
              <a:solidFill>
                <a:prstClr val="black"/>
              </a:solidFill>
            </a:endParaRPr>
          </a:p>
          <a:p>
            <a:pPr lvl="0">
              <a:buClr>
                <a:srgbClr val="F3A447"/>
              </a:buClr>
            </a:pPr>
            <a:r>
              <a:rPr lang="en-GB" sz="2000" dirty="0">
                <a:solidFill>
                  <a:prstClr val="black"/>
                </a:solidFill>
              </a:rPr>
              <a:t>Honour and glory results from consistent virtuous behaviour</a:t>
            </a:r>
          </a:p>
          <a:p>
            <a:pPr lvl="0">
              <a:buClr>
                <a:srgbClr val="F3A447"/>
              </a:buClr>
            </a:pPr>
            <a:endParaRPr lang="en-GB" sz="1800" dirty="0">
              <a:solidFill>
                <a:prstClr val="black"/>
              </a:solidFill>
            </a:endParaRPr>
          </a:p>
          <a:p>
            <a:pPr lvl="0">
              <a:buClr>
                <a:srgbClr val="F3A447"/>
              </a:buClr>
            </a:pPr>
            <a:r>
              <a:rPr lang="en-GB" sz="2000" dirty="0">
                <a:solidFill>
                  <a:prstClr val="black"/>
                </a:solidFill>
              </a:rPr>
              <a:t>Ultimately all rational behaviour must be moral.  (non-moral expediency is an illusion)</a:t>
            </a:r>
          </a:p>
          <a:p>
            <a:pPr lvl="0">
              <a:buClr>
                <a:srgbClr val="F3A447"/>
              </a:buClr>
            </a:pPr>
            <a:endParaRPr lang="en-GB" sz="1800" dirty="0">
              <a:solidFill>
                <a:prstClr val="black"/>
              </a:solidFill>
            </a:endParaRPr>
          </a:p>
          <a:p>
            <a:endParaRPr lang="en-GB" dirty="0"/>
          </a:p>
        </p:txBody>
      </p:sp>
      <p:sp>
        <p:nvSpPr>
          <p:cNvPr id="5" name="Title 4"/>
          <p:cNvSpPr>
            <a:spLocks noGrp="1"/>
          </p:cNvSpPr>
          <p:nvPr>
            <p:ph type="title"/>
          </p:nvPr>
        </p:nvSpPr>
        <p:spPr/>
        <p:txBody>
          <a:bodyPr/>
          <a:lstStyle/>
          <a:p>
            <a:r>
              <a:rPr lang="en-GB" dirty="0">
                <a:solidFill>
                  <a:srgbClr val="FF0000"/>
                </a:solidFill>
              </a:rPr>
              <a:t>Roman ideas of </a:t>
            </a:r>
            <a:r>
              <a:rPr lang="en-GB" i="1" dirty="0" err="1">
                <a:solidFill>
                  <a:srgbClr val="FF0000"/>
                </a:solidFill>
              </a:rPr>
              <a:t>virtus</a:t>
            </a:r>
            <a:r>
              <a:rPr lang="en-GB" i="1" dirty="0">
                <a:solidFill>
                  <a:srgbClr val="FF0000"/>
                </a:solidFill>
              </a:rPr>
              <a:t> (</a:t>
            </a:r>
            <a:r>
              <a:rPr lang="en-GB" i="1" dirty="0" err="1">
                <a:solidFill>
                  <a:srgbClr val="FF0000"/>
                </a:solidFill>
              </a:rPr>
              <a:t>vir</a:t>
            </a:r>
            <a:r>
              <a:rPr lang="en-GB" i="1" dirty="0">
                <a:solidFill>
                  <a:srgbClr val="FF0000"/>
                </a:solidFill>
              </a:rPr>
              <a:t>)</a:t>
            </a:r>
            <a:endParaRPr lang="en-GB" dirty="0"/>
          </a:p>
        </p:txBody>
      </p:sp>
      <p:sp>
        <p:nvSpPr>
          <p:cNvPr id="6" name="Text Placeholder 5"/>
          <p:cNvSpPr>
            <a:spLocks noGrp="1"/>
          </p:cNvSpPr>
          <p:nvPr>
            <p:ph type="body" idx="3"/>
          </p:nvPr>
        </p:nvSpPr>
        <p:spPr/>
        <p:txBody>
          <a:bodyPr/>
          <a:lstStyle/>
          <a:p>
            <a:r>
              <a:rPr lang="en-GB" dirty="0"/>
              <a:t>Roman princely </a:t>
            </a:r>
            <a:r>
              <a:rPr lang="en-GB" i="1" dirty="0" err="1"/>
              <a:t>virtus</a:t>
            </a:r>
            <a:r>
              <a:rPr lang="en-GB" dirty="0"/>
              <a:t> </a:t>
            </a:r>
            <a:endParaRPr lang="en-GB" i="1" dirty="0"/>
          </a:p>
        </p:txBody>
      </p:sp>
    </p:spTree>
    <p:extLst>
      <p:ext uri="{BB962C8B-B14F-4D97-AF65-F5344CB8AC3E}">
        <p14:creationId xmlns:p14="http://schemas.microsoft.com/office/powerpoint/2010/main" val="1104200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GB" dirty="0">
                <a:solidFill>
                  <a:schemeClr val="bg1"/>
                </a:solidFill>
              </a:rPr>
              <a:t>Virtue on its head, subverted</a:t>
            </a:r>
          </a:p>
          <a:p>
            <a:endParaRPr lang="en-GB" dirty="0">
              <a:solidFill>
                <a:schemeClr val="bg1"/>
              </a:solidFill>
            </a:endParaRPr>
          </a:p>
          <a:p>
            <a:r>
              <a:rPr lang="en-GB" dirty="0">
                <a:solidFill>
                  <a:schemeClr val="bg1"/>
                </a:solidFill>
              </a:rPr>
              <a:t>‘Well aware that others have written on this subject…[but] what I have to say differs from the precepts offered by others’</a:t>
            </a:r>
          </a:p>
          <a:p>
            <a:pPr marL="0" indent="0">
              <a:buNone/>
            </a:pPr>
            <a:endParaRPr lang="en-GB" dirty="0">
              <a:solidFill>
                <a:schemeClr val="bg1"/>
              </a:solidFill>
            </a:endParaRPr>
          </a:p>
          <a:p>
            <a:r>
              <a:rPr lang="en-GB" dirty="0">
                <a:solidFill>
                  <a:schemeClr val="bg1"/>
                </a:solidFill>
              </a:rPr>
              <a:t>No official definition but generally taken to be political skill or effectiveness, strategic thinking, forcefulness, foresight, decisiveness, ruthlessness .  </a:t>
            </a:r>
          </a:p>
          <a:p>
            <a:endParaRPr lang="en-GB" dirty="0">
              <a:solidFill>
                <a:schemeClr val="bg1"/>
              </a:solidFill>
            </a:endParaRPr>
          </a:p>
          <a:p>
            <a:r>
              <a:rPr lang="en-GB" dirty="0">
                <a:solidFill>
                  <a:schemeClr val="bg1"/>
                </a:solidFill>
              </a:rPr>
              <a:t>A wise prince does good when he can, but </a:t>
            </a:r>
            <a:r>
              <a:rPr lang="en-GB" i="1" dirty="0">
                <a:solidFill>
                  <a:schemeClr val="bg1"/>
                </a:solidFill>
              </a:rPr>
              <a:t>when necessary </a:t>
            </a:r>
            <a:r>
              <a:rPr lang="en-GB" dirty="0">
                <a:solidFill>
                  <a:schemeClr val="bg1"/>
                </a:solidFill>
              </a:rPr>
              <a:t>‘ he must be prepared to act in the opposite way.’</a:t>
            </a:r>
          </a:p>
          <a:p>
            <a:endParaRPr lang="en-GB" dirty="0"/>
          </a:p>
        </p:txBody>
      </p:sp>
      <p:sp>
        <p:nvSpPr>
          <p:cNvPr id="3" name="Title 2"/>
          <p:cNvSpPr>
            <a:spLocks noGrp="1"/>
          </p:cNvSpPr>
          <p:nvPr>
            <p:ph type="title"/>
          </p:nvPr>
        </p:nvSpPr>
        <p:spPr/>
        <p:txBody>
          <a:bodyPr/>
          <a:lstStyle/>
          <a:p>
            <a:r>
              <a:rPr lang="en-GB" dirty="0">
                <a:solidFill>
                  <a:srgbClr val="C00000"/>
                </a:solidFill>
              </a:rPr>
              <a:t>Machiavelli’s </a:t>
            </a:r>
            <a:r>
              <a:rPr lang="en-GB" i="1" dirty="0" err="1">
                <a:solidFill>
                  <a:srgbClr val="C00000"/>
                </a:solidFill>
              </a:rPr>
              <a:t>virtu</a:t>
            </a:r>
            <a:endParaRPr lang="en-GB" i="1" dirty="0">
              <a:solidFill>
                <a:srgbClr val="C00000"/>
              </a:solidFill>
            </a:endParaRPr>
          </a:p>
        </p:txBody>
      </p:sp>
    </p:spTree>
    <p:extLst>
      <p:ext uri="{BB962C8B-B14F-4D97-AF65-F5344CB8AC3E}">
        <p14:creationId xmlns:p14="http://schemas.microsoft.com/office/powerpoint/2010/main" val="269455758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2101</TotalTime>
  <Words>969</Words>
  <Application>Microsoft Office PowerPoint</Application>
  <PresentationFormat>On-screen Show (4:3)</PresentationFormat>
  <Paragraphs>141</Paragraphs>
  <Slides>19</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Calibri</vt:lpstr>
      <vt:lpstr>Constantia</vt:lpstr>
      <vt:lpstr>Wingdings 2</vt:lpstr>
      <vt:lpstr>Paper</vt:lpstr>
      <vt:lpstr>Machiavelli: The Prince 2</vt:lpstr>
      <vt:lpstr>Today</vt:lpstr>
      <vt:lpstr>Fortuna</vt:lpstr>
      <vt:lpstr>Roman Fortuna</vt:lpstr>
      <vt:lpstr>Christian Fortuna </vt:lpstr>
      <vt:lpstr>Machiavelli’s  Fortuna</vt:lpstr>
      <vt:lpstr>Virtu</vt:lpstr>
      <vt:lpstr>Roman ideas of virtus (vir)</vt:lpstr>
      <vt:lpstr>Machiavelli’s virtu</vt:lpstr>
      <vt:lpstr>In particular</vt:lpstr>
      <vt:lpstr>PowerPoint Presentation</vt:lpstr>
      <vt:lpstr>Virtue, virtu, and Fortuna</vt:lpstr>
      <vt:lpstr>However…..</vt:lpstr>
      <vt:lpstr>New ‘political morality’</vt:lpstr>
      <vt:lpstr>Fake news </vt:lpstr>
      <vt:lpstr>‘Those things for which rulers are praised or blamed’</vt:lpstr>
      <vt:lpstr>PowerPoint Presentation</vt:lpstr>
      <vt:lpstr>The great prince</vt:lpstr>
      <vt:lpstr>The Liberation of Italy</vt:lpstr>
    </vt:vector>
  </TitlesOfParts>
  <Company>University of Glasgow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Machiavelli</dc:title>
  <dc:creator>Karen Wright</dc:creator>
  <cp:lastModifiedBy>Karen Wright</cp:lastModifiedBy>
  <cp:revision>57</cp:revision>
  <cp:lastPrinted>2015-10-07T23:04:28Z</cp:lastPrinted>
  <dcterms:created xsi:type="dcterms:W3CDTF">2013-10-09T17:45:36Z</dcterms:created>
  <dcterms:modified xsi:type="dcterms:W3CDTF">2019-10-08T13:17:42Z</dcterms:modified>
</cp:coreProperties>
</file>