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256" r:id="rId2"/>
    <p:sldId id="257" r:id="rId3"/>
    <p:sldId id="265" r:id="rId4"/>
    <p:sldId id="268" r:id="rId5"/>
    <p:sldId id="266" r:id="rId6"/>
    <p:sldId id="267" r:id="rId7"/>
    <p:sldId id="258" r:id="rId8"/>
    <p:sldId id="261" r:id="rId9"/>
    <p:sldId id="259" r:id="rId10"/>
    <p:sldId id="264" r:id="rId11"/>
    <p:sldId id="262" r:id="rId12"/>
    <p:sldId id="260" r:id="rId13"/>
    <p:sldId id="263" r:id="rId14"/>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3633"/>
          </a:xfrm>
          <a:prstGeom prst="rect">
            <a:avLst/>
          </a:prstGeom>
        </p:spPr>
        <p:txBody>
          <a:bodyPr vert="horz" lIns="91440" tIns="45720" rIns="91440" bIns="45720" rtlCol="0"/>
          <a:lstStyle>
            <a:lvl1pPr algn="r">
              <a:defRPr sz="1200"/>
            </a:lvl1pPr>
          </a:lstStyle>
          <a:p>
            <a:fld id="{5DA29A64-0D79-45C8-AC9B-57CDA0BF3450}" type="datetimeFigureOut">
              <a:rPr lang="en-GB" smtClean="0"/>
              <a:t>09/10/2019</a:t>
            </a:fld>
            <a:endParaRPr lang="en-GB"/>
          </a:p>
        </p:txBody>
      </p:sp>
      <p:sp>
        <p:nvSpPr>
          <p:cNvPr id="4" name="Footer Placeholder 3"/>
          <p:cNvSpPr>
            <a:spLocks noGrp="1"/>
          </p:cNvSpPr>
          <p:nvPr>
            <p:ph type="ftr" sz="quarter" idx="2"/>
          </p:nvPr>
        </p:nvSpPr>
        <p:spPr>
          <a:xfrm>
            <a:off x="0" y="9377317"/>
            <a:ext cx="2889938"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377317"/>
            <a:ext cx="2889938" cy="493633"/>
          </a:xfrm>
          <a:prstGeom prst="rect">
            <a:avLst/>
          </a:prstGeom>
        </p:spPr>
        <p:txBody>
          <a:bodyPr vert="horz" lIns="91440" tIns="45720" rIns="91440" bIns="45720" rtlCol="0" anchor="b"/>
          <a:lstStyle>
            <a:lvl1pPr algn="r">
              <a:defRPr sz="1200"/>
            </a:lvl1pPr>
          </a:lstStyle>
          <a:p>
            <a:fld id="{BC767DC8-9B63-427D-9853-EB6CD5FCE6E4}" type="slidenum">
              <a:rPr lang="en-GB" smtClean="0"/>
              <a:t>‹#›</a:t>
            </a:fld>
            <a:endParaRPr lang="en-GB"/>
          </a:p>
        </p:txBody>
      </p:sp>
    </p:spTree>
    <p:extLst>
      <p:ext uri="{BB962C8B-B14F-4D97-AF65-F5344CB8AC3E}">
        <p14:creationId xmlns:p14="http://schemas.microsoft.com/office/powerpoint/2010/main" val="355205930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10F54C4-872D-4DB1-9345-0CEF73EB9521}" type="datetimeFigureOut">
              <a:rPr lang="en-GB" smtClean="0"/>
              <a:t>09/10/2019</a:t>
            </a:fld>
            <a:endParaRPr lang="en-GB"/>
          </a:p>
        </p:txBody>
      </p:sp>
      <p:sp>
        <p:nvSpPr>
          <p:cNvPr id="16" name="Slide Number Placeholder 15"/>
          <p:cNvSpPr>
            <a:spLocks noGrp="1"/>
          </p:cNvSpPr>
          <p:nvPr>
            <p:ph type="sldNum" sz="quarter" idx="11"/>
          </p:nvPr>
        </p:nvSpPr>
        <p:spPr/>
        <p:txBody>
          <a:bodyPr/>
          <a:lstStyle/>
          <a:p>
            <a:fld id="{AB884894-7C90-46F1-A42C-5525641F1041}"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0F54C4-872D-4DB1-9345-0CEF73EB9521}"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884894-7C90-46F1-A42C-5525641F104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0F54C4-872D-4DB1-9345-0CEF73EB9521}"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884894-7C90-46F1-A42C-5525641F104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010F54C4-872D-4DB1-9345-0CEF73EB9521}" type="datetimeFigureOut">
              <a:rPr lang="en-GB" smtClean="0"/>
              <a:t>09/10/2019</a:t>
            </a:fld>
            <a:endParaRPr lang="en-GB"/>
          </a:p>
        </p:txBody>
      </p:sp>
      <p:sp>
        <p:nvSpPr>
          <p:cNvPr id="15" name="Slide Number Placeholder 14"/>
          <p:cNvSpPr>
            <a:spLocks noGrp="1"/>
          </p:cNvSpPr>
          <p:nvPr>
            <p:ph type="sldNum" sz="quarter" idx="15"/>
          </p:nvPr>
        </p:nvSpPr>
        <p:spPr/>
        <p:txBody>
          <a:bodyPr/>
          <a:lstStyle>
            <a:lvl1pPr algn="ctr">
              <a:defRPr/>
            </a:lvl1pPr>
          </a:lstStyle>
          <a:p>
            <a:fld id="{AB884894-7C90-46F1-A42C-5525641F1041}" type="slidenum">
              <a:rPr lang="en-GB" smtClean="0"/>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0F54C4-872D-4DB1-9345-0CEF73EB9521}"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884894-7C90-46F1-A42C-5525641F1041}" type="slidenum">
              <a:rPr lang="en-GB" smtClean="0"/>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10F54C4-872D-4DB1-9345-0CEF73EB9521}"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884894-7C90-46F1-A42C-5525641F1041}"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B884894-7C90-46F1-A42C-5525641F1041}"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010F54C4-872D-4DB1-9345-0CEF73EB9521}" type="datetimeFigureOut">
              <a:rPr lang="en-GB" smtClean="0"/>
              <a:t>09/10/2019</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F54C4-872D-4DB1-9345-0CEF73EB9521}" type="datetimeFigureOut">
              <a:rPr lang="en-GB" smtClean="0"/>
              <a:t>09/10/2019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884894-7C90-46F1-A42C-5525641F1041}"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F54C4-872D-4DB1-9345-0CEF73EB9521}" type="datetimeFigureOut">
              <a:rPr lang="en-GB" smtClean="0"/>
              <a:t>09/10/2019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884894-7C90-46F1-A42C-5525641F104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010F54C4-872D-4DB1-9345-0CEF73EB9521}" type="datetimeFigureOut">
              <a:rPr lang="en-GB" smtClean="0"/>
              <a:t>09/10/2019</a:t>
            </a:fld>
            <a:endParaRPr lang="en-GB"/>
          </a:p>
        </p:txBody>
      </p:sp>
      <p:sp>
        <p:nvSpPr>
          <p:cNvPr id="9" name="Slide Number Placeholder 8"/>
          <p:cNvSpPr>
            <a:spLocks noGrp="1"/>
          </p:cNvSpPr>
          <p:nvPr>
            <p:ph type="sldNum" sz="quarter" idx="15"/>
          </p:nvPr>
        </p:nvSpPr>
        <p:spPr/>
        <p:txBody>
          <a:bodyPr/>
          <a:lstStyle/>
          <a:p>
            <a:fld id="{AB884894-7C90-46F1-A42C-5525641F1041}" type="slidenum">
              <a:rPr lang="en-GB" smtClean="0"/>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010F54C4-872D-4DB1-9345-0CEF73EB9521}" type="datetimeFigureOut">
              <a:rPr lang="en-GB" smtClean="0"/>
              <a:t>09/10/2019</a:t>
            </a:fld>
            <a:endParaRPr lang="en-GB"/>
          </a:p>
        </p:txBody>
      </p:sp>
      <p:sp>
        <p:nvSpPr>
          <p:cNvPr id="9" name="Slide Number Placeholder 8"/>
          <p:cNvSpPr>
            <a:spLocks noGrp="1"/>
          </p:cNvSpPr>
          <p:nvPr>
            <p:ph type="sldNum" sz="quarter" idx="11"/>
          </p:nvPr>
        </p:nvSpPr>
        <p:spPr/>
        <p:txBody>
          <a:bodyPr/>
          <a:lstStyle/>
          <a:p>
            <a:fld id="{AB884894-7C90-46F1-A42C-5525641F1041}"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10F54C4-872D-4DB1-9345-0CEF73EB9521}" type="datetimeFigureOut">
              <a:rPr lang="en-GB" smtClean="0"/>
              <a:t>09/10/2019</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B884894-7C90-46F1-A42C-5525641F1041}" type="slidenum">
              <a:rPr lang="en-GB" smtClean="0"/>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t>Republican or strategist for tyranny?</a:t>
            </a:r>
            <a:endParaRPr lang="en-GB" i="1" dirty="0"/>
          </a:p>
        </p:txBody>
      </p:sp>
      <p:sp>
        <p:nvSpPr>
          <p:cNvPr id="2" name="Title 1"/>
          <p:cNvSpPr>
            <a:spLocks noGrp="1"/>
          </p:cNvSpPr>
          <p:nvPr>
            <p:ph type="ctrTitle"/>
          </p:nvPr>
        </p:nvSpPr>
        <p:spPr/>
        <p:txBody>
          <a:bodyPr/>
          <a:lstStyle/>
          <a:p>
            <a:r>
              <a:rPr lang="en-GB" dirty="0">
                <a:solidFill>
                  <a:srgbClr val="C00000"/>
                </a:solidFill>
              </a:rPr>
              <a:t>The Paradox of Machiavelli</a:t>
            </a:r>
          </a:p>
        </p:txBody>
      </p:sp>
    </p:spTree>
    <p:extLst>
      <p:ext uri="{BB962C8B-B14F-4D97-AF65-F5344CB8AC3E}">
        <p14:creationId xmlns:p14="http://schemas.microsoft.com/office/powerpoint/2010/main" val="346665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i="1" dirty="0">
                <a:solidFill>
                  <a:srgbClr val="252525"/>
                </a:solidFill>
                <a:latin typeface="Arial"/>
              </a:rPr>
              <a:t>“Machiavelli was a proper man and a good citizen; but, being attached to the court of the Medici, he could not help veiling his love of liberty in the midst of his country's oppression. The choice of his detestable hero, </a:t>
            </a:r>
            <a:r>
              <a:rPr lang="en-GB" i="1" dirty="0">
                <a:solidFill>
                  <a:schemeClr val="bg1"/>
                </a:solidFill>
                <a:latin typeface="Arial"/>
              </a:rPr>
              <a:t>Caesar Borgia</a:t>
            </a:r>
            <a:r>
              <a:rPr lang="en-GB" i="1" dirty="0">
                <a:solidFill>
                  <a:srgbClr val="252525"/>
                </a:solidFill>
                <a:latin typeface="Arial"/>
              </a:rPr>
              <a:t>, clearly enough shows his hidden aim; and the contradiction between the teaching of the Prince and that of the Discourses on Livy and the History of Florence shows that this profound political thinker has so far been studied only by superficial or corrupt readers. The Court of Rome sternly prohibited his book. I can well believe it; for it is that Court it most clearly portrays.”</a:t>
            </a:r>
          </a:p>
          <a:p>
            <a:pPr algn="r"/>
            <a:r>
              <a:rPr lang="en-GB" dirty="0">
                <a:solidFill>
                  <a:srgbClr val="252525"/>
                </a:solidFill>
                <a:latin typeface="Arial"/>
              </a:rPr>
              <a:t>— </a:t>
            </a:r>
            <a:r>
              <a:rPr lang="en-GB" i="1" dirty="0">
                <a:solidFill>
                  <a:schemeClr val="bg1"/>
                </a:solidFill>
                <a:latin typeface="Arial"/>
              </a:rPr>
              <a:t>Social Contract</a:t>
            </a:r>
            <a:r>
              <a:rPr lang="en-GB" dirty="0">
                <a:solidFill>
                  <a:schemeClr val="bg1"/>
                </a:solidFill>
                <a:latin typeface="Arial"/>
              </a:rPr>
              <a:t>, Book 3, n. 23</a:t>
            </a:r>
          </a:p>
          <a:p>
            <a:endParaRPr lang="en-GB" dirty="0">
              <a:solidFill>
                <a:schemeClr val="bg1"/>
              </a:solidFill>
            </a:endParaRPr>
          </a:p>
        </p:txBody>
      </p:sp>
      <p:sp>
        <p:nvSpPr>
          <p:cNvPr id="3" name="Title 2"/>
          <p:cNvSpPr>
            <a:spLocks noGrp="1"/>
          </p:cNvSpPr>
          <p:nvPr>
            <p:ph type="title"/>
          </p:nvPr>
        </p:nvSpPr>
        <p:spPr/>
        <p:txBody>
          <a:bodyPr/>
          <a:lstStyle/>
          <a:p>
            <a:r>
              <a:rPr lang="en-GB" dirty="0"/>
              <a:t>Rousseau’s view:</a:t>
            </a:r>
          </a:p>
        </p:txBody>
      </p:sp>
    </p:spTree>
    <p:extLst>
      <p:ext uri="{BB962C8B-B14F-4D97-AF65-F5344CB8AC3E}">
        <p14:creationId xmlns:p14="http://schemas.microsoft.com/office/powerpoint/2010/main" val="115428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solidFill>
                  <a:schemeClr val="bg1"/>
                </a:solidFill>
              </a:rPr>
              <a:t>Might there be a coherent story to be found?</a:t>
            </a:r>
          </a:p>
          <a:p>
            <a:endParaRPr lang="en-GB" dirty="0">
              <a:solidFill>
                <a:schemeClr val="bg1"/>
              </a:solidFill>
            </a:endParaRPr>
          </a:p>
          <a:p>
            <a:r>
              <a:rPr lang="en-GB" dirty="0">
                <a:solidFill>
                  <a:schemeClr val="bg1"/>
                </a:solidFill>
              </a:rPr>
              <a:t>‘Machiavelli is actually seeking in </a:t>
            </a:r>
            <a:r>
              <a:rPr lang="en-GB" i="1" dirty="0">
                <a:solidFill>
                  <a:schemeClr val="bg1"/>
                </a:solidFill>
              </a:rPr>
              <a:t>The Prince </a:t>
            </a:r>
            <a:r>
              <a:rPr lang="en-GB" dirty="0">
                <a:solidFill>
                  <a:schemeClr val="bg1"/>
                </a:solidFill>
              </a:rPr>
              <a:t>to teach an absolute ruler how to use his power to reform a corrupt and feeble state and thereby to lay the foundation for the emergence of a viable republic’ (Langton)  </a:t>
            </a:r>
          </a:p>
          <a:p>
            <a:endParaRPr lang="en-GB" dirty="0">
              <a:solidFill>
                <a:schemeClr val="bg1"/>
              </a:solidFill>
            </a:endParaRPr>
          </a:p>
          <a:p>
            <a:r>
              <a:rPr lang="en-GB" dirty="0">
                <a:solidFill>
                  <a:schemeClr val="bg1"/>
                </a:solidFill>
              </a:rPr>
              <a:t> Langton’s further view: Machiavelli was not only a republican, but an Italian nationalist, which influenced his perceptions of a desirable ruler. </a:t>
            </a:r>
          </a:p>
          <a:p>
            <a:endParaRPr lang="en-GB" dirty="0">
              <a:solidFill>
                <a:schemeClr val="bg1"/>
              </a:solidFill>
            </a:endParaRPr>
          </a:p>
          <a:p>
            <a:pPr marL="0" indent="0">
              <a:buNone/>
            </a:pPr>
            <a:endParaRPr lang="en-GB" dirty="0">
              <a:solidFill>
                <a:schemeClr val="bg1"/>
              </a:solidFill>
            </a:endParaRPr>
          </a:p>
          <a:p>
            <a:pPr marL="0" indent="0">
              <a:buNone/>
            </a:pPr>
            <a:endParaRPr lang="en-GB" i="1" dirty="0"/>
          </a:p>
        </p:txBody>
      </p:sp>
      <p:sp>
        <p:nvSpPr>
          <p:cNvPr id="3" name="Title 2"/>
          <p:cNvSpPr>
            <a:spLocks noGrp="1"/>
          </p:cNvSpPr>
          <p:nvPr>
            <p:ph type="title"/>
          </p:nvPr>
        </p:nvSpPr>
        <p:spPr/>
        <p:txBody>
          <a:bodyPr/>
          <a:lstStyle/>
          <a:p>
            <a:r>
              <a:rPr lang="en-GB" dirty="0">
                <a:solidFill>
                  <a:srgbClr val="C00000"/>
                </a:solidFill>
              </a:rPr>
              <a:t>Or..</a:t>
            </a:r>
          </a:p>
        </p:txBody>
      </p:sp>
    </p:spTree>
    <p:extLst>
      <p:ext uri="{BB962C8B-B14F-4D97-AF65-F5344CB8AC3E}">
        <p14:creationId xmlns:p14="http://schemas.microsoft.com/office/powerpoint/2010/main" val="263155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a:t>
            </a:r>
            <a:r>
              <a:rPr lang="en-GB" dirty="0">
                <a:solidFill>
                  <a:schemeClr val="bg1"/>
                </a:solidFill>
              </a:rPr>
              <a:t>Who can form a republic and when can it be formed?</a:t>
            </a:r>
          </a:p>
          <a:p>
            <a:pPr marL="0" indent="0">
              <a:buNone/>
            </a:pPr>
            <a:r>
              <a:rPr lang="en-GB" dirty="0">
                <a:solidFill>
                  <a:schemeClr val="bg1"/>
                </a:solidFill>
              </a:rPr>
              <a:t>  </a:t>
            </a:r>
          </a:p>
          <a:p>
            <a:r>
              <a:rPr lang="en-GB" dirty="0">
                <a:solidFill>
                  <a:schemeClr val="bg1"/>
                </a:solidFill>
              </a:rPr>
              <a:t>  Armies and war</a:t>
            </a:r>
          </a:p>
          <a:p>
            <a:pPr marL="0" indent="0">
              <a:buNone/>
            </a:pPr>
            <a:endParaRPr lang="en-GB" dirty="0">
              <a:solidFill>
                <a:schemeClr val="bg1"/>
              </a:solidFill>
            </a:endParaRPr>
          </a:p>
          <a:p>
            <a:r>
              <a:rPr lang="en-GB" dirty="0">
                <a:solidFill>
                  <a:schemeClr val="bg1"/>
                </a:solidFill>
              </a:rPr>
              <a:t> Corruption and political culture </a:t>
            </a:r>
          </a:p>
          <a:p>
            <a:endParaRPr lang="en-GB" dirty="0">
              <a:solidFill>
                <a:schemeClr val="bg1"/>
              </a:solidFill>
            </a:endParaRPr>
          </a:p>
          <a:p>
            <a:r>
              <a:rPr lang="en-GB" dirty="0">
                <a:solidFill>
                  <a:schemeClr val="bg1"/>
                </a:solidFill>
              </a:rPr>
              <a:t> Virtu</a:t>
            </a:r>
          </a:p>
          <a:p>
            <a:endParaRPr lang="en-GB" dirty="0">
              <a:solidFill>
                <a:schemeClr val="bg1"/>
              </a:solidFill>
            </a:endParaRPr>
          </a:p>
          <a:p>
            <a:r>
              <a:rPr lang="en-GB" dirty="0">
                <a:solidFill>
                  <a:schemeClr val="bg1"/>
                </a:solidFill>
              </a:rPr>
              <a:t> Fortuna and history</a:t>
            </a:r>
          </a:p>
          <a:p>
            <a:endParaRPr lang="en-GB" dirty="0">
              <a:solidFill>
                <a:schemeClr val="bg1"/>
              </a:solidFill>
            </a:endParaRPr>
          </a:p>
        </p:txBody>
      </p:sp>
      <p:sp>
        <p:nvSpPr>
          <p:cNvPr id="3" name="Title 2"/>
          <p:cNvSpPr>
            <a:spLocks noGrp="1"/>
          </p:cNvSpPr>
          <p:nvPr>
            <p:ph type="title"/>
          </p:nvPr>
        </p:nvSpPr>
        <p:spPr/>
        <p:txBody>
          <a:bodyPr/>
          <a:lstStyle/>
          <a:p>
            <a:r>
              <a:rPr lang="en-GB" dirty="0">
                <a:solidFill>
                  <a:srgbClr val="C00000"/>
                </a:solidFill>
              </a:rPr>
              <a:t>Points of intersection?</a:t>
            </a:r>
          </a:p>
        </p:txBody>
      </p:sp>
    </p:spTree>
    <p:extLst>
      <p:ext uri="{BB962C8B-B14F-4D97-AF65-F5344CB8AC3E}">
        <p14:creationId xmlns:p14="http://schemas.microsoft.com/office/powerpoint/2010/main" val="162882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556792"/>
            <a:ext cx="8229600" cy="4572000"/>
          </a:xfrm>
        </p:spPr>
        <p:txBody>
          <a:bodyPr/>
          <a:lstStyle/>
          <a:p>
            <a:pPr>
              <a:buClr>
                <a:srgbClr val="F3A447"/>
              </a:buClr>
            </a:pPr>
            <a:r>
              <a:rPr lang="en-GB" dirty="0"/>
              <a:t> </a:t>
            </a:r>
            <a:r>
              <a:rPr lang="en-GB" i="1" dirty="0">
                <a:solidFill>
                  <a:schemeClr val="bg1"/>
                </a:solidFill>
              </a:rPr>
              <a:t>Despite the ambiguities and disputes about his particular aims, it is nevertheless clear that what </a:t>
            </a:r>
            <a:r>
              <a:rPr lang="en-GB" i="1" dirty="0">
                <a:solidFill>
                  <a:prstClr val="black"/>
                </a:solidFill>
              </a:rPr>
              <a:t>is commonly referred to as ‘Machiavellian’</a:t>
            </a:r>
            <a:r>
              <a:rPr lang="en-GB" i="1" dirty="0">
                <a:solidFill>
                  <a:schemeClr val="bg1"/>
                </a:solidFill>
              </a:rPr>
              <a:t> bears little resemblance to Machiavelli’s actual views.</a:t>
            </a:r>
          </a:p>
        </p:txBody>
      </p:sp>
      <p:sp>
        <p:nvSpPr>
          <p:cNvPr id="3" name="Title 2"/>
          <p:cNvSpPr>
            <a:spLocks noGrp="1"/>
          </p:cNvSpPr>
          <p:nvPr>
            <p:ph type="title"/>
          </p:nvPr>
        </p:nvSpPr>
        <p:spPr/>
        <p:txBody>
          <a:bodyPr/>
          <a:lstStyle/>
          <a:p>
            <a:r>
              <a:rPr lang="en-GB" dirty="0">
                <a:solidFill>
                  <a:srgbClr val="C00000"/>
                </a:solidFill>
              </a:rPr>
              <a:t>Finally</a:t>
            </a:r>
          </a:p>
        </p:txBody>
      </p:sp>
    </p:spTree>
    <p:extLst>
      <p:ext uri="{BB962C8B-B14F-4D97-AF65-F5344CB8AC3E}">
        <p14:creationId xmlns:p14="http://schemas.microsoft.com/office/powerpoint/2010/main" val="14063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040560"/>
          </a:xfrm>
        </p:spPr>
        <p:txBody>
          <a:bodyPr>
            <a:normAutofit lnSpcReduction="10000"/>
          </a:bodyPr>
          <a:lstStyle/>
          <a:p>
            <a:pPr marL="0" indent="0">
              <a:buNone/>
            </a:pPr>
            <a:endParaRPr lang="en-GB" dirty="0">
              <a:solidFill>
                <a:schemeClr val="bg1"/>
              </a:solidFill>
            </a:endParaRPr>
          </a:p>
          <a:p>
            <a:r>
              <a:rPr lang="en-GB" i="1" dirty="0">
                <a:solidFill>
                  <a:schemeClr val="bg1"/>
                </a:solidFill>
              </a:rPr>
              <a:t>The Discourses (on the First Ten Books of Titus </a:t>
            </a:r>
            <a:r>
              <a:rPr lang="en-GB" i="1" dirty="0" err="1">
                <a:solidFill>
                  <a:schemeClr val="bg1"/>
                </a:solidFill>
              </a:rPr>
              <a:t>Livius</a:t>
            </a:r>
            <a:r>
              <a:rPr lang="en-GB" i="1" dirty="0">
                <a:solidFill>
                  <a:schemeClr val="bg1"/>
                </a:solidFill>
              </a:rPr>
              <a:t>)</a:t>
            </a:r>
          </a:p>
          <a:p>
            <a:endParaRPr lang="en-GB" dirty="0">
              <a:solidFill>
                <a:schemeClr val="bg1"/>
              </a:solidFill>
            </a:endParaRPr>
          </a:p>
          <a:p>
            <a:r>
              <a:rPr lang="en-GB" dirty="0">
                <a:solidFill>
                  <a:schemeClr val="bg1"/>
                </a:solidFill>
              </a:rPr>
              <a:t>Constitutions</a:t>
            </a:r>
          </a:p>
          <a:p>
            <a:endParaRPr lang="en-GB" dirty="0">
              <a:solidFill>
                <a:schemeClr val="bg1"/>
              </a:solidFill>
            </a:endParaRPr>
          </a:p>
          <a:p>
            <a:r>
              <a:rPr lang="en-GB" dirty="0">
                <a:solidFill>
                  <a:schemeClr val="bg1"/>
                </a:solidFill>
              </a:rPr>
              <a:t>Republics</a:t>
            </a:r>
          </a:p>
          <a:p>
            <a:endParaRPr lang="en-GB" dirty="0">
              <a:solidFill>
                <a:schemeClr val="bg1"/>
              </a:solidFill>
            </a:endParaRPr>
          </a:p>
          <a:p>
            <a:r>
              <a:rPr lang="en-GB" dirty="0">
                <a:solidFill>
                  <a:schemeClr val="bg1"/>
                </a:solidFill>
              </a:rPr>
              <a:t>Corruption</a:t>
            </a:r>
          </a:p>
          <a:p>
            <a:endParaRPr lang="en-GB" dirty="0">
              <a:solidFill>
                <a:schemeClr val="bg1"/>
              </a:solidFill>
            </a:endParaRPr>
          </a:p>
          <a:p>
            <a:r>
              <a:rPr lang="en-GB" dirty="0">
                <a:solidFill>
                  <a:schemeClr val="bg1"/>
                </a:solidFill>
              </a:rPr>
              <a:t>Paradox of </a:t>
            </a:r>
            <a:r>
              <a:rPr lang="en-GB" i="1" dirty="0">
                <a:solidFill>
                  <a:schemeClr val="bg1"/>
                </a:solidFill>
              </a:rPr>
              <a:t>The Prince </a:t>
            </a:r>
            <a:r>
              <a:rPr lang="en-GB" dirty="0">
                <a:solidFill>
                  <a:schemeClr val="bg1"/>
                </a:solidFill>
              </a:rPr>
              <a:t>and </a:t>
            </a:r>
            <a:r>
              <a:rPr lang="en-GB" i="1" dirty="0">
                <a:solidFill>
                  <a:schemeClr val="bg1"/>
                </a:solidFill>
              </a:rPr>
              <a:t>Discourses</a:t>
            </a:r>
          </a:p>
          <a:p>
            <a:pPr marL="0" indent="0">
              <a:buNone/>
            </a:pPr>
            <a:r>
              <a:rPr lang="en-GB" i="1" dirty="0">
                <a:solidFill>
                  <a:schemeClr val="bg1"/>
                </a:solidFill>
              </a:rPr>
              <a:t> </a:t>
            </a:r>
          </a:p>
          <a:p>
            <a:pPr marL="0" indent="0">
              <a:buNone/>
            </a:pPr>
            <a:endParaRPr lang="en-GB" dirty="0">
              <a:solidFill>
                <a:srgbClr val="C00000"/>
              </a:solidFill>
            </a:endParaRPr>
          </a:p>
        </p:txBody>
      </p:sp>
      <p:sp>
        <p:nvSpPr>
          <p:cNvPr id="3" name="Title 2"/>
          <p:cNvSpPr>
            <a:spLocks noGrp="1"/>
          </p:cNvSpPr>
          <p:nvPr>
            <p:ph type="title"/>
          </p:nvPr>
        </p:nvSpPr>
        <p:spPr/>
        <p:txBody>
          <a:bodyPr/>
          <a:lstStyle/>
          <a:p>
            <a:r>
              <a:rPr lang="en-GB" dirty="0">
                <a:solidFill>
                  <a:srgbClr val="C00000"/>
                </a:solidFill>
              </a:rPr>
              <a:t>Today</a:t>
            </a:r>
          </a:p>
        </p:txBody>
      </p:sp>
    </p:spTree>
    <p:extLst>
      <p:ext uri="{BB962C8B-B14F-4D97-AF65-F5344CB8AC3E}">
        <p14:creationId xmlns:p14="http://schemas.microsoft.com/office/powerpoint/2010/main" val="282354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62766C-3A4A-4DE8-91EF-A2E22A6A83B9}"/>
              </a:ext>
            </a:extLst>
          </p:cNvPr>
          <p:cNvSpPr>
            <a:spLocks noGrp="1"/>
          </p:cNvSpPr>
          <p:nvPr>
            <p:ph idx="1"/>
          </p:nvPr>
        </p:nvSpPr>
        <p:spPr/>
        <p:txBody>
          <a:bodyPr/>
          <a:lstStyle/>
          <a:p>
            <a:r>
              <a:rPr lang="en-GB" dirty="0">
                <a:solidFill>
                  <a:schemeClr val="bg1"/>
                </a:solidFill>
              </a:rPr>
              <a:t>Aim: Systematic historical study of the principles that contributed to the greatness of the Roman republic. </a:t>
            </a:r>
          </a:p>
          <a:p>
            <a:pPr marL="0" indent="0">
              <a:buNone/>
            </a:pPr>
            <a:r>
              <a:rPr lang="en-GB" dirty="0">
                <a:solidFill>
                  <a:schemeClr val="bg1"/>
                </a:solidFill>
              </a:rPr>
              <a:t>  </a:t>
            </a:r>
            <a:r>
              <a:rPr lang="en-GB" i="1" dirty="0">
                <a:solidFill>
                  <a:schemeClr val="bg1"/>
                </a:solidFill>
              </a:rPr>
              <a:t>Also:</a:t>
            </a:r>
            <a:r>
              <a:rPr lang="en-GB" dirty="0">
                <a:solidFill>
                  <a:schemeClr val="bg1"/>
                </a:solidFill>
              </a:rPr>
              <a:t> the creation and maintenance of a self-sustaining constitutional order in a republic (Ryan) </a:t>
            </a:r>
          </a:p>
          <a:p>
            <a:r>
              <a:rPr lang="en-GB" dirty="0">
                <a:solidFill>
                  <a:schemeClr val="bg1"/>
                </a:solidFill>
              </a:rPr>
              <a:t>Structure:</a:t>
            </a:r>
          </a:p>
          <a:p>
            <a:pPr lvl="1"/>
            <a:r>
              <a:rPr lang="en-GB" dirty="0"/>
              <a:t>Book 1: Development of Rome’s Constitution  ( General principles of governing)</a:t>
            </a:r>
          </a:p>
          <a:p>
            <a:pPr lvl="1"/>
            <a:r>
              <a:rPr lang="en-GB" dirty="0"/>
              <a:t>Book 2: The Growth of Rome’s Empire  (Expansion, War, Armies, the administration of colonies) </a:t>
            </a:r>
          </a:p>
          <a:p>
            <a:pPr lvl="1"/>
            <a:r>
              <a:rPr lang="en-GB" dirty="0"/>
              <a:t>Book 3:  The Example of Rome’s Great men (Reform, Rivals, Conspiracies)</a:t>
            </a:r>
          </a:p>
          <a:p>
            <a:endParaRPr lang="en-GB" dirty="0"/>
          </a:p>
          <a:p>
            <a:pPr marL="0" indent="0">
              <a:buNone/>
            </a:pPr>
            <a:endParaRPr lang="en-GB" dirty="0"/>
          </a:p>
          <a:p>
            <a:endParaRPr lang="en-GB" dirty="0"/>
          </a:p>
        </p:txBody>
      </p:sp>
      <p:sp>
        <p:nvSpPr>
          <p:cNvPr id="3" name="Title 2">
            <a:extLst>
              <a:ext uri="{FF2B5EF4-FFF2-40B4-BE49-F238E27FC236}">
                <a16:creationId xmlns:a16="http://schemas.microsoft.com/office/drawing/2014/main" id="{1BDA9FB6-C635-492E-A071-48776606B574}"/>
              </a:ext>
            </a:extLst>
          </p:cNvPr>
          <p:cNvSpPr>
            <a:spLocks noGrp="1"/>
          </p:cNvSpPr>
          <p:nvPr>
            <p:ph type="title"/>
          </p:nvPr>
        </p:nvSpPr>
        <p:spPr/>
        <p:txBody>
          <a:bodyPr>
            <a:normAutofit/>
          </a:bodyPr>
          <a:lstStyle/>
          <a:p>
            <a:r>
              <a:rPr lang="en-GB" sz="3600" i="1" dirty="0">
                <a:solidFill>
                  <a:srgbClr val="C00000"/>
                </a:solidFill>
              </a:rPr>
              <a:t>The Discourses (on the First Ten Books Titus </a:t>
            </a:r>
            <a:r>
              <a:rPr lang="en-GB" sz="3600" i="1" dirty="0" err="1">
                <a:solidFill>
                  <a:srgbClr val="C00000"/>
                </a:solidFill>
              </a:rPr>
              <a:t>Livius</a:t>
            </a:r>
            <a:r>
              <a:rPr lang="en-GB" sz="3600" i="1" dirty="0">
                <a:solidFill>
                  <a:srgbClr val="C00000"/>
                </a:solidFill>
              </a:rPr>
              <a:t>) </a:t>
            </a:r>
          </a:p>
        </p:txBody>
      </p:sp>
    </p:spTree>
    <p:extLst>
      <p:ext uri="{BB962C8B-B14F-4D97-AF65-F5344CB8AC3E}">
        <p14:creationId xmlns:p14="http://schemas.microsoft.com/office/powerpoint/2010/main" val="378969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661541-9BDB-4448-8A6A-B80191F20598}"/>
              </a:ext>
            </a:extLst>
          </p:cNvPr>
          <p:cNvSpPr>
            <a:spLocks noGrp="1"/>
          </p:cNvSpPr>
          <p:nvPr>
            <p:ph idx="1"/>
          </p:nvPr>
        </p:nvSpPr>
        <p:spPr/>
        <p:txBody>
          <a:bodyPr/>
          <a:lstStyle/>
          <a:p>
            <a:r>
              <a:rPr lang="en-GB" dirty="0"/>
              <a:t>Advocates a tripartite mixed constitution: ‘principalities,  aristocracies and democracies keep watch over one another’. Adaptability</a:t>
            </a:r>
          </a:p>
          <a:p>
            <a:endParaRPr lang="en-GB" dirty="0"/>
          </a:p>
          <a:p>
            <a:r>
              <a:rPr lang="en-GB" dirty="0"/>
              <a:t>Rome developed into this mixture over time </a:t>
            </a:r>
          </a:p>
          <a:p>
            <a:endParaRPr lang="en-GB" dirty="0"/>
          </a:p>
          <a:p>
            <a:r>
              <a:rPr lang="en-GB" dirty="0"/>
              <a:t>Class conflict is unavoidable, ‘friction between the plebeians and the Senate’ cause of Roman liberty</a:t>
            </a:r>
          </a:p>
        </p:txBody>
      </p:sp>
      <p:sp>
        <p:nvSpPr>
          <p:cNvPr id="3" name="Title 2">
            <a:extLst>
              <a:ext uri="{FF2B5EF4-FFF2-40B4-BE49-F238E27FC236}">
                <a16:creationId xmlns:a16="http://schemas.microsoft.com/office/drawing/2014/main" id="{772B4B75-BD73-410F-9DDF-E14DC1787639}"/>
              </a:ext>
            </a:extLst>
          </p:cNvPr>
          <p:cNvSpPr>
            <a:spLocks noGrp="1"/>
          </p:cNvSpPr>
          <p:nvPr>
            <p:ph type="title"/>
          </p:nvPr>
        </p:nvSpPr>
        <p:spPr/>
        <p:txBody>
          <a:bodyPr/>
          <a:lstStyle/>
          <a:p>
            <a:r>
              <a:rPr lang="en-GB" dirty="0">
                <a:solidFill>
                  <a:srgbClr val="C00000"/>
                </a:solidFill>
              </a:rPr>
              <a:t>Constitutions</a:t>
            </a:r>
          </a:p>
        </p:txBody>
      </p:sp>
    </p:spTree>
    <p:extLst>
      <p:ext uri="{BB962C8B-B14F-4D97-AF65-F5344CB8AC3E}">
        <p14:creationId xmlns:p14="http://schemas.microsoft.com/office/powerpoint/2010/main" val="100874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481A74-3C2F-4A16-B5F1-A09B9EC83341}"/>
              </a:ext>
            </a:extLst>
          </p:cNvPr>
          <p:cNvSpPr>
            <a:spLocks noGrp="1"/>
          </p:cNvSpPr>
          <p:nvPr>
            <p:ph idx="1"/>
          </p:nvPr>
        </p:nvSpPr>
        <p:spPr/>
        <p:txBody>
          <a:bodyPr>
            <a:normAutofit fontScale="77500" lnSpcReduction="20000"/>
          </a:bodyPr>
          <a:lstStyle/>
          <a:p>
            <a:r>
              <a:rPr lang="en-GB" dirty="0">
                <a:solidFill>
                  <a:schemeClr val="bg1"/>
                </a:solidFill>
              </a:rPr>
              <a:t>Republics are to be desired for their stability, reliability, liberty, military might and political judgement.</a:t>
            </a:r>
          </a:p>
          <a:p>
            <a:endParaRPr lang="en-GB" dirty="0">
              <a:solidFill>
                <a:schemeClr val="bg1"/>
              </a:solidFill>
            </a:endParaRPr>
          </a:p>
          <a:p>
            <a:r>
              <a:rPr lang="en-GB" dirty="0">
                <a:solidFill>
                  <a:schemeClr val="bg1"/>
                </a:solidFill>
              </a:rPr>
              <a:t>Republics created in Time ….by?  (ex Romulus)</a:t>
            </a:r>
          </a:p>
          <a:p>
            <a:endParaRPr lang="en-GB" dirty="0">
              <a:solidFill>
                <a:schemeClr val="bg1"/>
              </a:solidFill>
            </a:endParaRPr>
          </a:p>
          <a:p>
            <a:r>
              <a:rPr lang="en-GB" dirty="0">
                <a:solidFill>
                  <a:schemeClr val="bg1"/>
                </a:solidFill>
              </a:rPr>
              <a:t>Republics can be (only)  constituted with there is notable equality, respect for customs and traditions, civic spirit, popular power must be institutionalised, and this must be known.</a:t>
            </a:r>
          </a:p>
          <a:p>
            <a:endParaRPr lang="en-GB" dirty="0">
              <a:solidFill>
                <a:schemeClr val="bg1"/>
              </a:solidFill>
            </a:endParaRPr>
          </a:p>
          <a:p>
            <a:r>
              <a:rPr lang="en-GB" dirty="0">
                <a:solidFill>
                  <a:schemeClr val="bg1"/>
                </a:solidFill>
              </a:rPr>
              <a:t>Can be established either all at once or evolve over time like Rome </a:t>
            </a:r>
          </a:p>
          <a:p>
            <a:endParaRPr lang="en-GB" dirty="0">
              <a:solidFill>
                <a:schemeClr val="bg1"/>
              </a:solidFill>
            </a:endParaRPr>
          </a:p>
          <a:p>
            <a:r>
              <a:rPr lang="en-GB" dirty="0">
                <a:solidFill>
                  <a:schemeClr val="bg1"/>
                </a:solidFill>
              </a:rPr>
              <a:t>Defensive vs. expansive republics (longevity or glory)</a:t>
            </a:r>
          </a:p>
          <a:p>
            <a:endParaRPr lang="en-GB" dirty="0">
              <a:solidFill>
                <a:schemeClr val="bg1"/>
              </a:solidFill>
            </a:endParaRPr>
          </a:p>
          <a:p>
            <a:r>
              <a:rPr lang="en-GB" dirty="0">
                <a:solidFill>
                  <a:schemeClr val="bg1"/>
                </a:solidFill>
              </a:rPr>
              <a:t>Republics are ruled by Laws not Men</a:t>
            </a:r>
          </a:p>
          <a:p>
            <a:endParaRPr lang="en-GB" dirty="0"/>
          </a:p>
          <a:p>
            <a:endParaRPr lang="en-GB" dirty="0"/>
          </a:p>
          <a:p>
            <a:endParaRPr lang="en-GB" dirty="0"/>
          </a:p>
        </p:txBody>
      </p:sp>
      <p:sp>
        <p:nvSpPr>
          <p:cNvPr id="3" name="Title 2">
            <a:extLst>
              <a:ext uri="{FF2B5EF4-FFF2-40B4-BE49-F238E27FC236}">
                <a16:creationId xmlns:a16="http://schemas.microsoft.com/office/drawing/2014/main" id="{13879F27-EB99-4F1B-987D-CF4C77F5A232}"/>
              </a:ext>
            </a:extLst>
          </p:cNvPr>
          <p:cNvSpPr>
            <a:spLocks noGrp="1"/>
          </p:cNvSpPr>
          <p:nvPr>
            <p:ph type="title"/>
          </p:nvPr>
        </p:nvSpPr>
        <p:spPr/>
        <p:txBody>
          <a:bodyPr/>
          <a:lstStyle/>
          <a:p>
            <a:r>
              <a:rPr lang="en-GB" dirty="0">
                <a:solidFill>
                  <a:srgbClr val="C00000"/>
                </a:solidFill>
              </a:rPr>
              <a:t>Republics</a:t>
            </a:r>
          </a:p>
        </p:txBody>
      </p:sp>
    </p:spTree>
    <p:extLst>
      <p:ext uri="{BB962C8B-B14F-4D97-AF65-F5344CB8AC3E}">
        <p14:creationId xmlns:p14="http://schemas.microsoft.com/office/powerpoint/2010/main" val="107046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26FE20-A50F-40B6-AC39-5A91F60C66FA}"/>
              </a:ext>
            </a:extLst>
          </p:cNvPr>
          <p:cNvSpPr>
            <a:spLocks noGrp="1"/>
          </p:cNvSpPr>
          <p:nvPr>
            <p:ph idx="1"/>
          </p:nvPr>
        </p:nvSpPr>
        <p:spPr/>
        <p:txBody>
          <a:bodyPr>
            <a:normAutofit fontScale="92500" lnSpcReduction="10000"/>
          </a:bodyPr>
          <a:lstStyle/>
          <a:p>
            <a:r>
              <a:rPr lang="en-GB" dirty="0">
                <a:solidFill>
                  <a:schemeClr val="bg1"/>
                </a:solidFill>
              </a:rPr>
              <a:t>The amount of ‘goodness or evil’ is constant.  Men very rarely are wholly good or bad.</a:t>
            </a:r>
          </a:p>
          <a:p>
            <a:endParaRPr lang="en-GB" dirty="0">
              <a:solidFill>
                <a:schemeClr val="bg1"/>
              </a:solidFill>
            </a:endParaRPr>
          </a:p>
          <a:p>
            <a:r>
              <a:rPr lang="en-GB" dirty="0">
                <a:solidFill>
                  <a:schemeClr val="bg1"/>
                </a:solidFill>
              </a:rPr>
              <a:t> But the cycle of corruption and regeneration has a different character in different nations.</a:t>
            </a:r>
          </a:p>
          <a:p>
            <a:endParaRPr lang="en-GB" dirty="0">
              <a:solidFill>
                <a:schemeClr val="bg1"/>
              </a:solidFill>
            </a:endParaRPr>
          </a:p>
          <a:p>
            <a:r>
              <a:rPr lang="en-GB" dirty="0">
                <a:solidFill>
                  <a:schemeClr val="bg1"/>
                </a:solidFill>
              </a:rPr>
              <a:t>A people accustomed to live under a Prince, who become free – or those who are corrupted -  will maintain freedom with difficulty (more than a lifetime is required)</a:t>
            </a:r>
          </a:p>
          <a:p>
            <a:endParaRPr lang="en-GB" dirty="0">
              <a:solidFill>
                <a:schemeClr val="bg1"/>
              </a:solidFill>
            </a:endParaRPr>
          </a:p>
          <a:p>
            <a:r>
              <a:rPr lang="en-GB" dirty="0">
                <a:solidFill>
                  <a:schemeClr val="bg1"/>
                </a:solidFill>
              </a:rPr>
              <a:t>When a people are corrupt Republican institutions become impossible.</a:t>
            </a:r>
          </a:p>
        </p:txBody>
      </p:sp>
      <p:sp>
        <p:nvSpPr>
          <p:cNvPr id="3" name="Title 2">
            <a:extLst>
              <a:ext uri="{FF2B5EF4-FFF2-40B4-BE49-F238E27FC236}">
                <a16:creationId xmlns:a16="http://schemas.microsoft.com/office/drawing/2014/main" id="{1C141F51-7DA8-4351-8EBD-FA8A86A4B332}"/>
              </a:ext>
            </a:extLst>
          </p:cNvPr>
          <p:cNvSpPr>
            <a:spLocks noGrp="1"/>
          </p:cNvSpPr>
          <p:nvPr>
            <p:ph type="title"/>
          </p:nvPr>
        </p:nvSpPr>
        <p:spPr/>
        <p:txBody>
          <a:bodyPr/>
          <a:lstStyle/>
          <a:p>
            <a:r>
              <a:rPr lang="en-GB" dirty="0">
                <a:solidFill>
                  <a:srgbClr val="C00000"/>
                </a:solidFill>
              </a:rPr>
              <a:t>Corruption</a:t>
            </a:r>
          </a:p>
        </p:txBody>
      </p:sp>
    </p:spTree>
    <p:extLst>
      <p:ext uri="{BB962C8B-B14F-4D97-AF65-F5344CB8AC3E}">
        <p14:creationId xmlns:p14="http://schemas.microsoft.com/office/powerpoint/2010/main" val="221021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chemeClr val="bg1"/>
                </a:solidFill>
              </a:rPr>
              <a:t>1. A ‘realpolitik’ handbook on power for rulers and a radical shift to a modern non-normative (non-virtue based)political science?  </a:t>
            </a:r>
            <a:r>
              <a:rPr lang="en-GB" i="1" dirty="0">
                <a:solidFill>
                  <a:srgbClr val="C00000"/>
                </a:solidFill>
              </a:rPr>
              <a:t>Or</a:t>
            </a:r>
          </a:p>
          <a:p>
            <a:r>
              <a:rPr lang="en-GB" dirty="0">
                <a:solidFill>
                  <a:schemeClr val="bg1"/>
                </a:solidFill>
              </a:rPr>
              <a:t>2. A personal strategy for returning to a position of influence in the </a:t>
            </a:r>
            <a:r>
              <a:rPr lang="en-GB" dirty="0" err="1">
                <a:solidFill>
                  <a:schemeClr val="bg1"/>
                </a:solidFill>
              </a:rPr>
              <a:t>Medician</a:t>
            </a:r>
            <a:r>
              <a:rPr lang="en-GB" dirty="0">
                <a:solidFill>
                  <a:schemeClr val="bg1"/>
                </a:solidFill>
              </a:rPr>
              <a:t> government?  </a:t>
            </a:r>
            <a:r>
              <a:rPr lang="en-GB" i="1" dirty="0">
                <a:solidFill>
                  <a:srgbClr val="C00000"/>
                </a:solidFill>
              </a:rPr>
              <a:t>Or</a:t>
            </a:r>
          </a:p>
          <a:p>
            <a:r>
              <a:rPr lang="en-GB" dirty="0">
                <a:solidFill>
                  <a:schemeClr val="bg1"/>
                </a:solidFill>
              </a:rPr>
              <a:t>3.  A clever satire of the excesses of authoritarian rule by a Prince written by a Florentine republican, and/or</a:t>
            </a:r>
          </a:p>
          <a:p>
            <a:r>
              <a:rPr lang="en-GB" dirty="0">
                <a:solidFill>
                  <a:schemeClr val="bg1"/>
                </a:solidFill>
              </a:rPr>
              <a:t> a satire of similar handbooks for rulers written by neo-</a:t>
            </a:r>
            <a:r>
              <a:rPr lang="en-GB" dirty="0" err="1">
                <a:solidFill>
                  <a:schemeClr val="bg1"/>
                </a:solidFill>
              </a:rPr>
              <a:t>Ciceronians</a:t>
            </a:r>
            <a:r>
              <a:rPr lang="en-GB" dirty="0">
                <a:solidFill>
                  <a:schemeClr val="bg1"/>
                </a:solidFill>
              </a:rPr>
              <a:t> stressing the importance of virtuous behaviour?</a:t>
            </a:r>
          </a:p>
          <a:p>
            <a:endParaRPr lang="en-GB" i="1" dirty="0">
              <a:solidFill>
                <a:srgbClr val="C00000"/>
              </a:solidFill>
            </a:endParaRPr>
          </a:p>
          <a:p>
            <a:endParaRPr lang="en-GB" dirty="0">
              <a:solidFill>
                <a:schemeClr val="bg1"/>
              </a:solidFill>
            </a:endParaRPr>
          </a:p>
          <a:p>
            <a:endParaRPr lang="en-GB" dirty="0">
              <a:solidFill>
                <a:schemeClr val="bg1"/>
              </a:solidFill>
            </a:endParaRPr>
          </a:p>
          <a:p>
            <a:endParaRPr lang="en-GB" dirty="0"/>
          </a:p>
        </p:txBody>
      </p:sp>
      <p:sp>
        <p:nvSpPr>
          <p:cNvPr id="3" name="Title 2"/>
          <p:cNvSpPr>
            <a:spLocks noGrp="1"/>
          </p:cNvSpPr>
          <p:nvPr>
            <p:ph type="title"/>
          </p:nvPr>
        </p:nvSpPr>
        <p:spPr/>
        <p:txBody>
          <a:bodyPr/>
          <a:lstStyle/>
          <a:p>
            <a:r>
              <a:rPr lang="en-GB" dirty="0">
                <a:solidFill>
                  <a:srgbClr val="C00000"/>
                </a:solidFill>
              </a:rPr>
              <a:t>Riddle: Is </a:t>
            </a:r>
            <a:r>
              <a:rPr lang="en-GB" i="1" dirty="0">
                <a:solidFill>
                  <a:srgbClr val="C00000"/>
                </a:solidFill>
              </a:rPr>
              <a:t>The Prince</a:t>
            </a:r>
          </a:p>
        </p:txBody>
      </p:sp>
    </p:spTree>
    <p:extLst>
      <p:ext uri="{BB962C8B-B14F-4D97-AF65-F5344CB8AC3E}">
        <p14:creationId xmlns:p14="http://schemas.microsoft.com/office/powerpoint/2010/main" val="378401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chemeClr val="bg1"/>
                </a:solidFill>
              </a:rPr>
              <a:t>In his most considered work (</a:t>
            </a:r>
            <a:r>
              <a:rPr lang="en-GB" i="1" dirty="0">
                <a:solidFill>
                  <a:schemeClr val="bg1"/>
                </a:solidFill>
              </a:rPr>
              <a:t>Discourses</a:t>
            </a:r>
            <a:r>
              <a:rPr lang="en-GB" dirty="0">
                <a:solidFill>
                  <a:schemeClr val="bg1"/>
                </a:solidFill>
              </a:rPr>
              <a:t>) Machiavelli appears to defend the ideals of republican government by arguing on historical evidence from Rome and elsewhere that republics are to be desired for their stability, reliability, liberty, military might and political judgement.  Yet in his most powerful and well known  work (</a:t>
            </a:r>
            <a:r>
              <a:rPr lang="en-GB" i="1" dirty="0">
                <a:solidFill>
                  <a:schemeClr val="bg1"/>
                </a:solidFill>
              </a:rPr>
              <a:t>The Prince</a:t>
            </a:r>
            <a:r>
              <a:rPr lang="en-GB" dirty="0">
                <a:solidFill>
                  <a:schemeClr val="bg1"/>
                </a:solidFill>
              </a:rPr>
              <a:t>) he appears to advise an autocratic ruler on maintaining his power through cunning, duplicity and ruthlessness. </a:t>
            </a:r>
          </a:p>
        </p:txBody>
      </p:sp>
      <p:sp>
        <p:nvSpPr>
          <p:cNvPr id="3" name="Title 2"/>
          <p:cNvSpPr>
            <a:spLocks noGrp="1"/>
          </p:cNvSpPr>
          <p:nvPr>
            <p:ph type="title"/>
          </p:nvPr>
        </p:nvSpPr>
        <p:spPr/>
        <p:txBody>
          <a:bodyPr/>
          <a:lstStyle/>
          <a:p>
            <a:r>
              <a:rPr lang="en-GB" dirty="0">
                <a:solidFill>
                  <a:srgbClr val="C00000"/>
                </a:solidFill>
              </a:rPr>
              <a:t>The Paradox</a:t>
            </a:r>
          </a:p>
        </p:txBody>
      </p:sp>
    </p:spTree>
    <p:extLst>
      <p:ext uri="{BB962C8B-B14F-4D97-AF65-F5344CB8AC3E}">
        <p14:creationId xmlns:p14="http://schemas.microsoft.com/office/powerpoint/2010/main" val="32051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GB" dirty="0">
                <a:solidFill>
                  <a:schemeClr val="bg1"/>
                </a:solidFill>
              </a:rPr>
              <a:t> </a:t>
            </a:r>
            <a:r>
              <a:rPr lang="en-GB" sz="3800" dirty="0">
                <a:solidFill>
                  <a:schemeClr val="bg1"/>
                </a:solidFill>
              </a:rPr>
              <a:t>Machiavelli’s views evolved and changed between the writing of </a:t>
            </a:r>
            <a:r>
              <a:rPr lang="en-GB" sz="3800" i="1" dirty="0">
                <a:solidFill>
                  <a:schemeClr val="bg1"/>
                </a:solidFill>
              </a:rPr>
              <a:t>The Prince </a:t>
            </a:r>
            <a:r>
              <a:rPr lang="en-GB" sz="3800" dirty="0">
                <a:solidFill>
                  <a:schemeClr val="bg1"/>
                </a:solidFill>
              </a:rPr>
              <a:t>and </a:t>
            </a:r>
            <a:r>
              <a:rPr lang="en-GB" sz="3800" i="1" dirty="0">
                <a:solidFill>
                  <a:schemeClr val="bg1"/>
                </a:solidFill>
              </a:rPr>
              <a:t>Discourses  </a:t>
            </a:r>
            <a:endParaRPr lang="en-GB" sz="3800" i="1" dirty="0">
              <a:solidFill>
                <a:srgbClr val="C00000"/>
              </a:solidFill>
            </a:endParaRPr>
          </a:p>
          <a:p>
            <a:pPr marL="365760" lvl="1" indent="0" algn="ctr">
              <a:buNone/>
            </a:pPr>
            <a:r>
              <a:rPr lang="en-GB" sz="3800" dirty="0">
                <a:solidFill>
                  <a:srgbClr val="C00000"/>
                </a:solidFill>
              </a:rPr>
              <a:t>OR</a:t>
            </a:r>
          </a:p>
          <a:p>
            <a:pPr marL="365760" lvl="1" indent="0" algn="ctr">
              <a:buNone/>
            </a:pPr>
            <a:endParaRPr lang="en-GB" sz="3800" dirty="0">
              <a:solidFill>
                <a:srgbClr val="C00000"/>
              </a:solidFill>
            </a:endParaRPr>
          </a:p>
          <a:p>
            <a:r>
              <a:rPr lang="en-GB" sz="3800" dirty="0">
                <a:solidFill>
                  <a:schemeClr val="bg1"/>
                </a:solidFill>
              </a:rPr>
              <a:t>The </a:t>
            </a:r>
            <a:r>
              <a:rPr lang="en-GB" sz="3800" i="1" dirty="0">
                <a:solidFill>
                  <a:schemeClr val="bg1"/>
                </a:solidFill>
              </a:rPr>
              <a:t>Discourses</a:t>
            </a:r>
            <a:r>
              <a:rPr lang="en-GB" sz="3800" dirty="0">
                <a:solidFill>
                  <a:schemeClr val="bg1"/>
                </a:solidFill>
              </a:rPr>
              <a:t> (and republicanism) represent Machiavelli’s true views, and </a:t>
            </a:r>
            <a:r>
              <a:rPr lang="en-GB" sz="3800" i="1" dirty="0">
                <a:solidFill>
                  <a:schemeClr val="bg1"/>
                </a:solidFill>
              </a:rPr>
              <a:t>The Prince </a:t>
            </a:r>
            <a:r>
              <a:rPr lang="en-GB" sz="3800" dirty="0">
                <a:solidFill>
                  <a:schemeClr val="bg1"/>
                </a:solidFill>
              </a:rPr>
              <a:t>can be seen as either a: </a:t>
            </a:r>
          </a:p>
          <a:p>
            <a:endParaRPr lang="en-GB" sz="3800" dirty="0">
              <a:solidFill>
                <a:schemeClr val="bg1"/>
              </a:solidFill>
            </a:endParaRPr>
          </a:p>
          <a:p>
            <a:pPr marL="0" indent="0">
              <a:buNone/>
            </a:pPr>
            <a:r>
              <a:rPr lang="en-GB" sz="3800" dirty="0">
                <a:solidFill>
                  <a:schemeClr val="bg1"/>
                </a:solidFill>
              </a:rPr>
              <a:t>	 - desperate and duplicitous effort to court influence </a:t>
            </a:r>
            <a:r>
              <a:rPr lang="en-GB" sz="3800">
                <a:solidFill>
                  <a:schemeClr val="bg1"/>
                </a:solidFill>
              </a:rPr>
              <a:t>with rulers </a:t>
            </a:r>
            <a:r>
              <a:rPr lang="en-GB" sz="3800" dirty="0">
                <a:solidFill>
                  <a:schemeClr val="bg1"/>
                </a:solidFill>
              </a:rPr>
              <a:t>	</a:t>
            </a:r>
            <a:r>
              <a:rPr lang="en-GB" sz="3800">
                <a:solidFill>
                  <a:schemeClr val="bg1"/>
                </a:solidFill>
              </a:rPr>
              <a:t>of 	whom </a:t>
            </a:r>
            <a:r>
              <a:rPr lang="en-GB" sz="3800" dirty="0">
                <a:solidFill>
                  <a:schemeClr val="bg1"/>
                </a:solidFill>
              </a:rPr>
              <a:t>Machiavelli disapproves </a:t>
            </a:r>
            <a:r>
              <a:rPr lang="en-GB" sz="3800" dirty="0">
                <a:solidFill>
                  <a:srgbClr val="C00000"/>
                </a:solidFill>
              </a:rPr>
              <a:t>or</a:t>
            </a:r>
          </a:p>
          <a:p>
            <a:pPr marL="0" indent="0">
              <a:buNone/>
            </a:pPr>
            <a:endParaRPr lang="en-GB" sz="3800" dirty="0">
              <a:solidFill>
                <a:srgbClr val="C00000"/>
              </a:solidFill>
            </a:endParaRPr>
          </a:p>
          <a:p>
            <a:pPr marL="0" indent="0">
              <a:buNone/>
            </a:pPr>
            <a:r>
              <a:rPr lang="en-GB" sz="3800" dirty="0">
                <a:solidFill>
                  <a:schemeClr val="bg1"/>
                </a:solidFill>
              </a:rPr>
              <a:t>	- biting satire on the excesses of autocratic rule </a:t>
            </a:r>
            <a:r>
              <a:rPr lang="en-GB" sz="3800" dirty="0">
                <a:solidFill>
                  <a:srgbClr val="C00000"/>
                </a:solidFill>
              </a:rPr>
              <a:t>or</a:t>
            </a:r>
          </a:p>
          <a:p>
            <a:pPr marL="0" indent="0">
              <a:buNone/>
            </a:pPr>
            <a:endParaRPr lang="en-GB" sz="3800" dirty="0">
              <a:solidFill>
                <a:srgbClr val="C00000"/>
              </a:solidFill>
            </a:endParaRPr>
          </a:p>
          <a:p>
            <a:pPr marL="0" indent="0">
              <a:buNone/>
            </a:pPr>
            <a:r>
              <a:rPr lang="en-GB" sz="3800" dirty="0">
                <a:solidFill>
                  <a:schemeClr val="bg1"/>
                </a:solidFill>
              </a:rPr>
              <a:t>	- cunning attempt to trick Lorenzo de Medici into choices that would 	undermine his power and destroy his rule (Dietz)  </a:t>
            </a:r>
            <a:endParaRPr lang="en-GB" sz="3800" i="1" dirty="0">
              <a:solidFill>
                <a:srgbClr val="C00000"/>
              </a:solidFill>
            </a:endParaRPr>
          </a:p>
          <a:p>
            <a:pPr marL="0" indent="0">
              <a:buNone/>
            </a:pPr>
            <a:endParaRPr lang="en-GB" sz="3800" dirty="0"/>
          </a:p>
          <a:p>
            <a:pPr marL="0" indent="0">
              <a:buNone/>
            </a:pPr>
            <a:r>
              <a:rPr lang="en-GB" sz="3800" i="1" dirty="0"/>
              <a:t>	</a:t>
            </a:r>
          </a:p>
        </p:txBody>
      </p:sp>
      <p:sp>
        <p:nvSpPr>
          <p:cNvPr id="3" name="Title 2"/>
          <p:cNvSpPr>
            <a:spLocks noGrp="1"/>
          </p:cNvSpPr>
          <p:nvPr>
            <p:ph type="title"/>
          </p:nvPr>
        </p:nvSpPr>
        <p:spPr/>
        <p:txBody>
          <a:bodyPr/>
          <a:lstStyle/>
          <a:p>
            <a:r>
              <a:rPr lang="en-GB" dirty="0">
                <a:solidFill>
                  <a:srgbClr val="C00000"/>
                </a:solidFill>
              </a:rPr>
              <a:t>What to make of this?</a:t>
            </a:r>
          </a:p>
        </p:txBody>
      </p:sp>
    </p:spTree>
    <p:extLst>
      <p:ext uri="{BB962C8B-B14F-4D97-AF65-F5344CB8AC3E}">
        <p14:creationId xmlns:p14="http://schemas.microsoft.com/office/powerpoint/2010/main" val="1248220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1093</TotalTime>
  <Words>758</Words>
  <Application>Microsoft Office PowerPoint</Application>
  <PresentationFormat>On-screen Show (4:3)</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Constantia</vt:lpstr>
      <vt:lpstr>Wingdings 2</vt:lpstr>
      <vt:lpstr>Paper</vt:lpstr>
      <vt:lpstr>The Paradox of Machiavelli</vt:lpstr>
      <vt:lpstr>Today</vt:lpstr>
      <vt:lpstr>The Discourses (on the First Ten Books Titus Livius) </vt:lpstr>
      <vt:lpstr>Constitutions</vt:lpstr>
      <vt:lpstr>Republics</vt:lpstr>
      <vt:lpstr>Corruption</vt:lpstr>
      <vt:lpstr>Riddle: Is The Prince</vt:lpstr>
      <vt:lpstr>The Paradox</vt:lpstr>
      <vt:lpstr>What to make of this?</vt:lpstr>
      <vt:lpstr>Rousseau’s view:</vt:lpstr>
      <vt:lpstr>Or..</vt:lpstr>
      <vt:lpstr>Points of intersection?</vt:lpstr>
      <vt:lpstr>Finally</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Machiavelli’s Paradox</dc:title>
  <dc:creator>Karen Wright</dc:creator>
  <cp:lastModifiedBy>Karen Wright</cp:lastModifiedBy>
  <cp:revision>34</cp:revision>
  <cp:lastPrinted>2014-10-14T14:06:32Z</cp:lastPrinted>
  <dcterms:created xsi:type="dcterms:W3CDTF">2013-10-15T18:03:37Z</dcterms:created>
  <dcterms:modified xsi:type="dcterms:W3CDTF">2019-10-09T21:14:33Z</dcterms:modified>
</cp:coreProperties>
</file>