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57" r:id="rId3"/>
    <p:sldId id="291" r:id="rId4"/>
    <p:sldId id="294" r:id="rId5"/>
    <p:sldId id="262" r:id="rId6"/>
    <p:sldId id="263" r:id="rId7"/>
    <p:sldId id="276" r:id="rId8"/>
    <p:sldId id="277" r:id="rId9"/>
    <p:sldId id="267" r:id="rId10"/>
    <p:sldId id="286" r:id="rId11"/>
    <p:sldId id="281" r:id="rId12"/>
    <p:sldId id="288" r:id="rId13"/>
    <p:sldId id="289" r:id="rId14"/>
    <p:sldId id="292" r:id="rId15"/>
    <p:sldId id="295" r:id="rId16"/>
    <p:sldId id="293" r:id="rId17"/>
    <p:sldId id="284" r:id="rId18"/>
    <p:sldId id="283" r:id="rId19"/>
  </p:sldIdLst>
  <p:sldSz cx="9144000" cy="6858000" type="screen4x3"/>
  <p:notesSz cx="6742113"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000080"/>
    <a:srgbClr val="804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70" autoAdjust="0"/>
    <p:restoredTop sz="75510" autoAdjust="0"/>
  </p:normalViewPr>
  <p:slideViewPr>
    <p:cSldViewPr snapToGrid="0">
      <p:cViewPr varScale="1">
        <p:scale>
          <a:sx n="95" d="100"/>
          <a:sy n="95" d="100"/>
        </p:scale>
        <p:origin x="1272" y="176"/>
      </p:cViewPr>
      <p:guideLst>
        <p:guide orient="horz" pos="2160"/>
        <p:guide pos="2880"/>
      </p:guideLst>
    </p:cSldViewPr>
  </p:slideViewPr>
  <p:notesTextViewPr>
    <p:cViewPr>
      <p:scale>
        <a:sx n="1" d="1"/>
        <a:sy n="1" d="1"/>
      </p:scale>
      <p:origin x="0" y="0"/>
    </p:cViewPr>
  </p:notesTextViewPr>
  <p:sorterViewPr>
    <p:cViewPr>
      <p:scale>
        <a:sx n="128" d="100"/>
        <a:sy n="128"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18971" y="1"/>
            <a:ext cx="2921582" cy="495348"/>
          </a:xfrm>
          <a:prstGeom prst="rect">
            <a:avLst/>
          </a:prstGeom>
        </p:spPr>
        <p:txBody>
          <a:bodyPr vert="horz" lIns="91440" tIns="45720" rIns="91440" bIns="45720" rtlCol="0"/>
          <a:lstStyle>
            <a:lvl1pPr algn="r">
              <a:defRPr sz="1200"/>
            </a:lvl1pPr>
          </a:lstStyle>
          <a:p>
            <a:fld id="{256C12E8-2F49-3046-B82C-1004DA7B4D56}" type="datetime1">
              <a:rPr lang="en-GB" smtClean="0"/>
              <a:t>04/01/2021</a:t>
            </a:fld>
            <a:endParaRPr lang="en-GB"/>
          </a:p>
        </p:txBody>
      </p:sp>
      <p:sp>
        <p:nvSpPr>
          <p:cNvPr id="4" name="Footer Placeholder 3"/>
          <p:cNvSpPr>
            <a:spLocks noGrp="1"/>
          </p:cNvSpPr>
          <p:nvPr>
            <p:ph type="ftr" sz="quarter" idx="2"/>
          </p:nvPr>
        </p:nvSpPr>
        <p:spPr>
          <a:xfrm>
            <a:off x="0" y="9377318"/>
            <a:ext cx="2921582" cy="49534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18971" y="9377318"/>
            <a:ext cx="2921582" cy="495347"/>
          </a:xfrm>
          <a:prstGeom prst="rect">
            <a:avLst/>
          </a:prstGeom>
        </p:spPr>
        <p:txBody>
          <a:bodyPr vert="horz" lIns="91440" tIns="45720" rIns="91440" bIns="45720" rtlCol="0" anchor="b"/>
          <a:lstStyle>
            <a:lvl1pPr algn="r">
              <a:defRPr sz="1200"/>
            </a:lvl1pPr>
          </a:lstStyle>
          <a:p>
            <a:fld id="{1C289552-7867-4C0B-B066-6526F9B0AC97}" type="slidenum">
              <a:rPr lang="en-GB" smtClean="0"/>
              <a:t>‹#›</a:t>
            </a:fld>
            <a:endParaRPr lang="en-GB"/>
          </a:p>
        </p:txBody>
      </p:sp>
    </p:spTree>
    <p:extLst>
      <p:ext uri="{BB962C8B-B14F-4D97-AF65-F5344CB8AC3E}">
        <p14:creationId xmlns:p14="http://schemas.microsoft.com/office/powerpoint/2010/main" val="42799998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1"/>
            <a:ext cx="2921582" cy="495348"/>
          </a:xfrm>
          <a:prstGeom prst="rect">
            <a:avLst/>
          </a:prstGeom>
        </p:spPr>
        <p:txBody>
          <a:bodyPr vert="horz" lIns="91440" tIns="45720" rIns="91440" bIns="45720" rtlCol="0"/>
          <a:lstStyle>
            <a:lvl1pPr algn="r">
              <a:defRPr sz="1200"/>
            </a:lvl1pPr>
          </a:lstStyle>
          <a:p>
            <a:fld id="{4F9C6C04-8A79-2B47-AFA1-0CF77858A997}" type="datetime1">
              <a:rPr lang="en-GB" smtClean="0"/>
              <a:t>04/01/2021</a:t>
            </a:fld>
            <a:endParaRPr lang="en-GB"/>
          </a:p>
        </p:txBody>
      </p:sp>
      <p:sp>
        <p:nvSpPr>
          <p:cNvPr id="4" name="Slide Image Placeholder 3"/>
          <p:cNvSpPr>
            <a:spLocks noGrp="1" noRot="1" noChangeAspect="1"/>
          </p:cNvSpPr>
          <p:nvPr>
            <p:ph type="sldImg" idx="2"/>
          </p:nvPr>
        </p:nvSpPr>
        <p:spPr>
          <a:xfrm>
            <a:off x="1150938" y="1235075"/>
            <a:ext cx="4440237" cy="3330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21"/>
            <a:ext cx="5393690" cy="388736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8"/>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8"/>
            <a:ext cx="2921582" cy="495347"/>
          </a:xfrm>
          <a:prstGeom prst="rect">
            <a:avLst/>
          </a:prstGeom>
        </p:spPr>
        <p:txBody>
          <a:bodyPr vert="horz" lIns="91440" tIns="45720" rIns="91440" bIns="45720" rtlCol="0" anchor="b"/>
          <a:lstStyle>
            <a:lvl1pPr algn="r">
              <a:defRPr sz="1200"/>
            </a:lvl1pPr>
          </a:lstStyle>
          <a:p>
            <a:fld id="{993E69D1-F73C-4D1D-A3AF-AD85E3209B28}" type="slidenum">
              <a:rPr lang="en-GB" smtClean="0"/>
              <a:t>‹#›</a:t>
            </a:fld>
            <a:endParaRPr lang="en-GB"/>
          </a:p>
        </p:txBody>
      </p:sp>
    </p:spTree>
    <p:extLst>
      <p:ext uri="{BB962C8B-B14F-4D97-AF65-F5344CB8AC3E}">
        <p14:creationId xmlns:p14="http://schemas.microsoft.com/office/powerpoint/2010/main" val="145174828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1235075"/>
            <a:ext cx="4440237" cy="3330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93E69D1-F73C-4D1D-A3AF-AD85E3209B28}" type="slidenum">
              <a:rPr lang="en-GB" smtClean="0"/>
              <a:t>1</a:t>
            </a:fld>
            <a:endParaRPr lang="en-GB"/>
          </a:p>
        </p:txBody>
      </p:sp>
    </p:spTree>
    <p:extLst>
      <p:ext uri="{BB962C8B-B14F-4D97-AF65-F5344CB8AC3E}">
        <p14:creationId xmlns:p14="http://schemas.microsoft.com/office/powerpoint/2010/main" val="2817745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1235075"/>
            <a:ext cx="4440237" cy="3330575"/>
          </a:xfrm>
        </p:spPr>
      </p:sp>
      <p:sp>
        <p:nvSpPr>
          <p:cNvPr id="3" name="Notes Placeholder 2"/>
          <p:cNvSpPr>
            <a:spLocks noGrp="1"/>
          </p:cNvSpPr>
          <p:nvPr>
            <p:ph type="body" idx="1"/>
          </p:nvPr>
        </p:nvSpPr>
        <p:spPr/>
        <p:txBody>
          <a:bodyPr/>
          <a:lstStyle/>
          <a:p>
            <a:r>
              <a:rPr lang="en-GB" dirty="0"/>
              <a:t>overview and taster</a:t>
            </a:r>
          </a:p>
        </p:txBody>
      </p:sp>
      <p:sp>
        <p:nvSpPr>
          <p:cNvPr id="4" name="Slide Number Placeholder 3"/>
          <p:cNvSpPr>
            <a:spLocks noGrp="1"/>
          </p:cNvSpPr>
          <p:nvPr>
            <p:ph type="sldNum" sz="quarter" idx="10"/>
          </p:nvPr>
        </p:nvSpPr>
        <p:spPr/>
        <p:txBody>
          <a:bodyPr/>
          <a:lstStyle/>
          <a:p>
            <a:fld id="{993E69D1-F73C-4D1D-A3AF-AD85E3209B28}" type="slidenum">
              <a:rPr lang="en-GB" smtClean="0"/>
              <a:t>2</a:t>
            </a:fld>
            <a:endParaRPr lang="en-GB"/>
          </a:p>
        </p:txBody>
      </p:sp>
    </p:spTree>
    <p:extLst>
      <p:ext uri="{BB962C8B-B14F-4D97-AF65-F5344CB8AC3E}">
        <p14:creationId xmlns:p14="http://schemas.microsoft.com/office/powerpoint/2010/main" val="806049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1235075"/>
            <a:ext cx="4440237" cy="3330575"/>
          </a:xfrm>
        </p:spPr>
      </p:sp>
      <p:sp>
        <p:nvSpPr>
          <p:cNvPr id="3" name="Notes Placeholder 2"/>
          <p:cNvSpPr>
            <a:spLocks noGrp="1"/>
          </p:cNvSpPr>
          <p:nvPr>
            <p:ph type="body" idx="1"/>
          </p:nvPr>
        </p:nvSpPr>
        <p:spPr/>
        <p:txBody>
          <a:bodyPr/>
          <a:lstStyle/>
          <a:p>
            <a:r>
              <a:rPr lang="en-GB" dirty="0"/>
              <a:t>In black: words shared with all</a:t>
            </a:r>
            <a:r>
              <a:rPr lang="en-GB" baseline="0" dirty="0"/>
              <a:t> English dialects (incl. </a:t>
            </a:r>
            <a:r>
              <a:rPr lang="en-GB" dirty="0"/>
              <a:t>standard English)</a:t>
            </a:r>
          </a:p>
          <a:p>
            <a:r>
              <a:rPr lang="en-GB" dirty="0"/>
              <a:t>In green: words shared with northern</a:t>
            </a:r>
            <a:r>
              <a:rPr lang="en-GB" baseline="0" dirty="0"/>
              <a:t> English dialects</a:t>
            </a:r>
          </a:p>
          <a:p>
            <a:r>
              <a:rPr lang="en-GB" baseline="0" dirty="0"/>
              <a:t>In blue: words/senses marked as Sc. in the OED (or supported only by quotations from Scottish authors) </a:t>
            </a:r>
          </a:p>
          <a:p>
            <a:endParaRPr lang="en-GB" baseline="0" dirty="0"/>
          </a:p>
          <a:p>
            <a:r>
              <a:rPr lang="en-GB" baseline="0" dirty="0"/>
              <a:t>Notice how the English spelling convention &lt;</a:t>
            </a:r>
            <a:r>
              <a:rPr lang="en-GB" baseline="0" dirty="0" err="1"/>
              <a:t>ou</a:t>
            </a:r>
            <a:r>
              <a:rPr lang="en-GB" baseline="0" dirty="0"/>
              <a:t>&gt; (in red) conceals Scots pronunciations (and bear in mind that it is often the case in post-1700 Scottish texts!)</a:t>
            </a:r>
            <a:endParaRPr lang="en-GB" dirty="0"/>
          </a:p>
        </p:txBody>
      </p:sp>
      <p:sp>
        <p:nvSpPr>
          <p:cNvPr id="4" name="Slide Number Placeholder 3"/>
          <p:cNvSpPr>
            <a:spLocks noGrp="1"/>
          </p:cNvSpPr>
          <p:nvPr>
            <p:ph type="sldNum" sz="quarter" idx="10"/>
          </p:nvPr>
        </p:nvSpPr>
        <p:spPr/>
        <p:txBody>
          <a:bodyPr/>
          <a:lstStyle/>
          <a:p>
            <a:fld id="{993E69D1-F73C-4D1D-A3AF-AD85E3209B28}" type="slidenum">
              <a:rPr lang="en-GB" smtClean="0"/>
              <a:t>5</a:t>
            </a:fld>
            <a:endParaRPr lang="en-GB"/>
          </a:p>
        </p:txBody>
      </p:sp>
    </p:spTree>
    <p:extLst>
      <p:ext uri="{BB962C8B-B14F-4D97-AF65-F5344CB8AC3E}">
        <p14:creationId xmlns:p14="http://schemas.microsoft.com/office/powerpoint/2010/main" val="1530058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xfrm>
            <a:off x="1150938" y="1235075"/>
            <a:ext cx="4440237" cy="3330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GB">
              <a:latin typeface="Calibri" charset="0"/>
            </a:endParaRPr>
          </a:p>
        </p:txBody>
      </p:sp>
      <p:sp>
        <p:nvSpPr>
          <p:cNvPr id="440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fld id="{7271E730-FB77-904E-A4FB-0D0B9D04D969}" type="slidenum">
              <a:rPr lang="en-US" sz="1200"/>
              <a:pPr eaLnBrk="1" hangingPunct="1"/>
              <a:t>9</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1235075"/>
            <a:ext cx="4440237" cy="3330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93E69D1-F73C-4D1D-A3AF-AD85E3209B28}" type="slidenum">
              <a:rPr lang="en-GB" smtClean="0"/>
              <a:t>14</a:t>
            </a:fld>
            <a:endParaRPr lang="en-GB"/>
          </a:p>
        </p:txBody>
      </p:sp>
    </p:spTree>
    <p:extLst>
      <p:ext uri="{BB962C8B-B14F-4D97-AF65-F5344CB8AC3E}">
        <p14:creationId xmlns:p14="http://schemas.microsoft.com/office/powerpoint/2010/main" val="1692044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1235075"/>
            <a:ext cx="4440237" cy="3330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go back to </a:t>
            </a:r>
            <a:r>
              <a:rPr lang="en-GB" dirty="0" err="1"/>
              <a:t>slido</a:t>
            </a:r>
            <a:r>
              <a:rPr lang="en-GB" dirty="0"/>
              <a:t> questions which came up during the lecture</a:t>
            </a:r>
          </a:p>
          <a:p>
            <a:endParaRPr lang="en-GB" dirty="0"/>
          </a:p>
        </p:txBody>
      </p:sp>
      <p:sp>
        <p:nvSpPr>
          <p:cNvPr id="4" name="Slide Number Placeholder 3"/>
          <p:cNvSpPr>
            <a:spLocks noGrp="1"/>
          </p:cNvSpPr>
          <p:nvPr>
            <p:ph type="sldNum" sz="quarter" idx="10"/>
          </p:nvPr>
        </p:nvSpPr>
        <p:spPr/>
        <p:txBody>
          <a:bodyPr/>
          <a:lstStyle/>
          <a:p>
            <a:fld id="{993E69D1-F73C-4D1D-A3AF-AD85E3209B28}" type="slidenum">
              <a:rPr lang="en-GB" smtClean="0"/>
              <a:t>17</a:t>
            </a:fld>
            <a:endParaRPr lang="en-GB"/>
          </a:p>
        </p:txBody>
      </p:sp>
    </p:spTree>
    <p:extLst>
      <p:ext uri="{BB962C8B-B14F-4D97-AF65-F5344CB8AC3E}">
        <p14:creationId xmlns:p14="http://schemas.microsoft.com/office/powerpoint/2010/main" val="110352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93E69D1-F73C-4D1D-A3AF-AD85E3209B28}" type="slidenum">
              <a:rPr lang="en-GB" smtClean="0"/>
              <a:t>18</a:t>
            </a:fld>
            <a:endParaRPr lang="en-GB"/>
          </a:p>
        </p:txBody>
      </p:sp>
    </p:spTree>
    <p:extLst>
      <p:ext uri="{BB962C8B-B14F-4D97-AF65-F5344CB8AC3E}">
        <p14:creationId xmlns:p14="http://schemas.microsoft.com/office/powerpoint/2010/main" val="429600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4"/>
            <a:ext cx="7772400" cy="2387600"/>
          </a:xfrm>
        </p:spPr>
        <p:txBody>
          <a:bodyPr anchor="b">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38937BF-3047-9945-8BE7-50FB76D13183}" type="datetime1">
              <a:rPr lang="en-GB" smtClean="0"/>
              <a:t>04/01/2021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28D4CF-E359-4B81-8322-37C3A96151AC}" type="slidenum">
              <a:rPr lang="en-GB" smtClean="0"/>
              <a:t>‹#›</a:t>
            </a:fld>
            <a:endParaRPr lang="en-GB"/>
          </a:p>
        </p:txBody>
      </p:sp>
    </p:spTree>
    <p:extLst>
      <p:ext uri="{BB962C8B-B14F-4D97-AF65-F5344CB8AC3E}">
        <p14:creationId xmlns:p14="http://schemas.microsoft.com/office/powerpoint/2010/main" val="1243956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EEB66-EF1D-4D49-B2FD-7283838B53E9}" type="datetime1">
              <a:rPr lang="en-GB" smtClean="0"/>
              <a:t>04/01/2021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28D4CF-E359-4B81-8322-37C3A96151AC}" type="slidenum">
              <a:rPr lang="en-GB" smtClean="0"/>
              <a:t>‹#›</a:t>
            </a:fld>
            <a:endParaRPr lang="en-GB"/>
          </a:p>
        </p:txBody>
      </p:sp>
    </p:spTree>
    <p:extLst>
      <p:ext uri="{BB962C8B-B14F-4D97-AF65-F5344CB8AC3E}">
        <p14:creationId xmlns:p14="http://schemas.microsoft.com/office/powerpoint/2010/main" val="2204344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6"/>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81C987-762B-9D4B-AAAB-A768D2C86E7D}" type="datetime1">
              <a:rPr lang="en-GB" smtClean="0"/>
              <a:t>04/01/2021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28D4CF-E359-4B81-8322-37C3A96151AC}" type="slidenum">
              <a:rPr lang="en-GB" smtClean="0"/>
              <a:t>‹#›</a:t>
            </a:fld>
            <a:endParaRPr lang="en-GB"/>
          </a:p>
        </p:txBody>
      </p:sp>
    </p:spTree>
    <p:extLst>
      <p:ext uri="{BB962C8B-B14F-4D97-AF65-F5344CB8AC3E}">
        <p14:creationId xmlns:p14="http://schemas.microsoft.com/office/powerpoint/2010/main" val="243651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43D406-7316-9B4E-86E4-5DD4F9053415}" type="datetime1">
              <a:rPr lang="en-GB" smtClean="0"/>
              <a:t>04/01/2021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28D4CF-E359-4B81-8322-37C3A96151AC}" type="slidenum">
              <a:rPr lang="en-GB" smtClean="0"/>
              <a:t>‹#›</a:t>
            </a:fld>
            <a:endParaRPr lang="en-GB"/>
          </a:p>
        </p:txBody>
      </p:sp>
    </p:spTree>
    <p:extLst>
      <p:ext uri="{BB962C8B-B14F-4D97-AF65-F5344CB8AC3E}">
        <p14:creationId xmlns:p14="http://schemas.microsoft.com/office/powerpoint/2010/main" val="162238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40"/>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9" y="4589465"/>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CA34C2-2490-0C49-8306-B4EC3957EB0D}" type="datetime1">
              <a:rPr lang="en-GB" smtClean="0"/>
              <a:t>04/01/2021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28D4CF-E359-4B81-8322-37C3A96151AC}" type="slidenum">
              <a:rPr lang="en-GB" smtClean="0"/>
              <a:t>‹#›</a:t>
            </a:fld>
            <a:endParaRPr lang="en-GB"/>
          </a:p>
        </p:txBody>
      </p:sp>
    </p:spTree>
    <p:extLst>
      <p:ext uri="{BB962C8B-B14F-4D97-AF65-F5344CB8AC3E}">
        <p14:creationId xmlns:p14="http://schemas.microsoft.com/office/powerpoint/2010/main" val="501260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1"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5D7AC4-052A-274D-BC70-4646796A0B39}" type="datetime1">
              <a:rPr lang="en-GB" smtClean="0"/>
              <a:t>04/01/2021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28D4CF-E359-4B81-8322-37C3A96151AC}" type="slidenum">
              <a:rPr lang="en-GB" smtClean="0"/>
              <a:t>‹#›</a:t>
            </a:fld>
            <a:endParaRPr lang="en-GB"/>
          </a:p>
        </p:txBody>
      </p:sp>
    </p:spTree>
    <p:extLst>
      <p:ext uri="{BB962C8B-B14F-4D97-AF65-F5344CB8AC3E}">
        <p14:creationId xmlns:p14="http://schemas.microsoft.com/office/powerpoint/2010/main" val="332746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7"/>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4"/>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4"/>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EF5D59-FEDF-7B45-A37C-D5A22EE19A11}" type="datetime1">
              <a:rPr lang="en-GB" smtClean="0"/>
              <a:t>04/01/2021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C28D4CF-E359-4B81-8322-37C3A96151AC}" type="slidenum">
              <a:rPr lang="en-GB" smtClean="0"/>
              <a:t>‹#›</a:t>
            </a:fld>
            <a:endParaRPr lang="en-GB"/>
          </a:p>
        </p:txBody>
      </p:sp>
    </p:spTree>
    <p:extLst>
      <p:ext uri="{BB962C8B-B14F-4D97-AF65-F5344CB8AC3E}">
        <p14:creationId xmlns:p14="http://schemas.microsoft.com/office/powerpoint/2010/main" val="3976213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404608-3E6E-454F-8CEE-AF6EA66095A3}" type="datetime1">
              <a:rPr lang="en-GB" smtClean="0"/>
              <a:t>04/01/2021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C28D4CF-E359-4B81-8322-37C3A96151AC}" type="slidenum">
              <a:rPr lang="en-GB" smtClean="0"/>
              <a:t>‹#›</a:t>
            </a:fld>
            <a:endParaRPr lang="en-GB"/>
          </a:p>
        </p:txBody>
      </p:sp>
    </p:spTree>
    <p:extLst>
      <p:ext uri="{BB962C8B-B14F-4D97-AF65-F5344CB8AC3E}">
        <p14:creationId xmlns:p14="http://schemas.microsoft.com/office/powerpoint/2010/main" val="186048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519ADC-984D-A04A-95E1-A32C4AEB2C47}" type="datetime1">
              <a:rPr lang="en-GB" smtClean="0"/>
              <a:t>04/01/2021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C28D4CF-E359-4B81-8322-37C3A96151AC}" type="slidenum">
              <a:rPr lang="en-GB" smtClean="0"/>
              <a:t>‹#›</a:t>
            </a:fld>
            <a:endParaRPr lang="en-GB"/>
          </a:p>
        </p:txBody>
      </p:sp>
    </p:spTree>
    <p:extLst>
      <p:ext uri="{BB962C8B-B14F-4D97-AF65-F5344CB8AC3E}">
        <p14:creationId xmlns:p14="http://schemas.microsoft.com/office/powerpoint/2010/main" val="1899857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9"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7"/>
            <a:ext cx="462915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E16DC0-1341-124F-B29D-7F433A49C35D}" type="datetime1">
              <a:rPr lang="en-GB" smtClean="0"/>
              <a:t>04/01/2021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28D4CF-E359-4B81-8322-37C3A96151AC}" type="slidenum">
              <a:rPr lang="en-GB" smtClean="0"/>
              <a:t>‹#›</a:t>
            </a:fld>
            <a:endParaRPr lang="en-GB"/>
          </a:p>
        </p:txBody>
      </p:sp>
    </p:spTree>
    <p:extLst>
      <p:ext uri="{BB962C8B-B14F-4D97-AF65-F5344CB8AC3E}">
        <p14:creationId xmlns:p14="http://schemas.microsoft.com/office/powerpoint/2010/main" val="3893441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9"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7"/>
            <a:ext cx="4629151"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F7F595-3E3B-9041-AB4E-D0AE8CE353FF}" type="datetime1">
              <a:rPr lang="en-GB" smtClean="0"/>
              <a:t>04/01/2021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28D4CF-E359-4B81-8322-37C3A96151AC}" type="slidenum">
              <a:rPr lang="en-GB" smtClean="0"/>
              <a:t>‹#›</a:t>
            </a:fld>
            <a:endParaRPr lang="en-GB"/>
          </a:p>
        </p:txBody>
      </p:sp>
    </p:spTree>
    <p:extLst>
      <p:ext uri="{BB962C8B-B14F-4D97-AF65-F5344CB8AC3E}">
        <p14:creationId xmlns:p14="http://schemas.microsoft.com/office/powerpoint/2010/main" val="275231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44573"/>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1"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1"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C895B-7CE3-834A-9D55-EB65D3F7BDC9}" type="datetime1">
              <a:rPr lang="en-GB" smtClean="0"/>
              <a:t>04/01/2021</a:t>
            </a:fld>
            <a:endParaRPr lang="en-GB"/>
          </a:p>
        </p:txBody>
      </p:sp>
      <p:sp>
        <p:nvSpPr>
          <p:cNvPr id="5" name="Footer Placeholder 4"/>
          <p:cNvSpPr>
            <a:spLocks noGrp="1"/>
          </p:cNvSpPr>
          <p:nvPr>
            <p:ph type="ftr" sz="quarter" idx="3"/>
          </p:nvPr>
        </p:nvSpPr>
        <p:spPr>
          <a:xfrm>
            <a:off x="3028951"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1"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8D4CF-E359-4B81-8322-37C3A96151AC}" type="slidenum">
              <a:rPr lang="en-GB" smtClean="0"/>
              <a:t>‹#›</a:t>
            </a:fld>
            <a:endParaRPr lang="en-GB"/>
          </a:p>
        </p:txBody>
      </p:sp>
    </p:spTree>
    <p:extLst>
      <p:ext uri="{BB962C8B-B14F-4D97-AF65-F5344CB8AC3E}">
        <p14:creationId xmlns:p14="http://schemas.microsoft.com/office/powerpoint/2010/main" val="15386199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anna.kopaczyk@glasgow.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en.wikipedia.org/wiki/Old_English_poetry%23Old_English_poetry" TargetMode="External"/><Relationship Id="rId5" Type="http://schemas.openxmlformats.org/officeDocument/2006/relationships/hyperlink" Target="https://en.wikipedia.org/wiki/Scots_language" TargetMode="Externa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youtu.be/pBb_jKKCcC8"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abdn.ac.uk/pfrlsu/documents/Kopaczyk,%20Rethinking%20the%20traditional%20periodisation.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dsl.ac.uk/about-scots/history-of-scots/origin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bc.co.uk/arts/robertburn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eprints.gla.ac.uk/149713/1/149713.pdf"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925" y="1768566"/>
            <a:ext cx="7772400" cy="1150859"/>
          </a:xfrm>
        </p:spPr>
        <p:txBody>
          <a:bodyPr/>
          <a:lstStyle/>
          <a:p>
            <a:r>
              <a:rPr lang="en-GB" dirty="0"/>
              <a:t>Week 1 (Tue): Historical Scots</a:t>
            </a:r>
          </a:p>
        </p:txBody>
      </p:sp>
      <p:sp>
        <p:nvSpPr>
          <p:cNvPr id="3" name="Subtitle 2"/>
          <p:cNvSpPr>
            <a:spLocks noGrp="1"/>
          </p:cNvSpPr>
          <p:nvPr>
            <p:ph type="subTitle" idx="1"/>
          </p:nvPr>
        </p:nvSpPr>
        <p:spPr>
          <a:xfrm>
            <a:off x="1169125" y="3602038"/>
            <a:ext cx="6858000" cy="1655762"/>
          </a:xfrm>
        </p:spPr>
        <p:txBody>
          <a:bodyPr/>
          <a:lstStyle/>
          <a:p>
            <a:r>
              <a:rPr lang="en-GB" dirty="0"/>
              <a:t>Joanna Kopaczyk</a:t>
            </a:r>
          </a:p>
          <a:p>
            <a:r>
              <a:rPr lang="en-GB" sz="2000" dirty="0">
                <a:hlinkClick r:id="rId3"/>
              </a:rPr>
              <a:t>joanna.kopaczyk@glasgow.ac.uk</a:t>
            </a:r>
            <a:endParaRPr lang="en-GB" sz="2000" dirty="0"/>
          </a:p>
          <a:p>
            <a:r>
              <a:rPr lang="en-GB" dirty="0"/>
              <a:t>Drop-in hours: Tue 4-5pm, Zoom link on Moodle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89066"/>
            <a:ext cx="9144000" cy="1079500"/>
          </a:xfrm>
          <a:prstGeom prst="rect">
            <a:avLst/>
          </a:prstGeom>
        </p:spPr>
      </p:pic>
      <p:sp>
        <p:nvSpPr>
          <p:cNvPr id="5" name="TextBox 4"/>
          <p:cNvSpPr txBox="1"/>
          <p:nvPr/>
        </p:nvSpPr>
        <p:spPr>
          <a:xfrm>
            <a:off x="801377" y="5848920"/>
            <a:ext cx="7635751" cy="738664"/>
          </a:xfrm>
          <a:prstGeom prst="rect">
            <a:avLst/>
          </a:prstGeom>
          <a:noFill/>
          <a:ln w="3175">
            <a:solidFill>
              <a:schemeClr val="tx1"/>
            </a:solidFill>
          </a:ln>
        </p:spPr>
        <p:txBody>
          <a:bodyPr wrap="square" rtlCol="0">
            <a:spAutoFit/>
          </a:bodyPr>
          <a:lstStyle/>
          <a:p>
            <a:r>
              <a:rPr lang="en-GB" sz="2100" dirty="0"/>
              <a:t>ENGLANG1003</a:t>
            </a:r>
          </a:p>
          <a:p>
            <a:r>
              <a:rPr lang="en-GB" sz="2100" b="1" dirty="0"/>
              <a:t>English Language and Linguistics 1B: Language, Society and Change</a:t>
            </a:r>
          </a:p>
        </p:txBody>
      </p:sp>
      <p:sp>
        <p:nvSpPr>
          <p:cNvPr id="6" name="TextBox 5"/>
          <p:cNvSpPr txBox="1"/>
          <p:nvPr/>
        </p:nvSpPr>
        <p:spPr>
          <a:xfrm>
            <a:off x="3268089" y="3140374"/>
            <a:ext cx="2660072" cy="461665"/>
          </a:xfrm>
          <a:prstGeom prst="rect">
            <a:avLst/>
          </a:prstGeom>
          <a:noFill/>
        </p:spPr>
        <p:txBody>
          <a:bodyPr wrap="square" rtlCol="0">
            <a:spAutoFit/>
          </a:bodyPr>
          <a:lstStyle/>
          <a:p>
            <a:pPr algn="ctr"/>
            <a:r>
              <a:rPr lang="en-GB" sz="2400" dirty="0"/>
              <a:t>/</a:t>
            </a:r>
            <a:r>
              <a:rPr lang="en-GB" sz="2400" dirty="0" err="1"/>
              <a:t>joan</a:t>
            </a:r>
            <a:r>
              <a:rPr lang="en-US" altLang="en-US" sz="2400" dirty="0"/>
              <a:t>ː</a:t>
            </a:r>
            <a:r>
              <a:rPr lang="en-GB" sz="2400" dirty="0"/>
              <a:t>a </a:t>
            </a:r>
            <a:r>
              <a:rPr lang="en-GB" sz="2400" dirty="0" err="1"/>
              <a:t>koˈpa</a:t>
            </a:r>
            <a:r>
              <a:rPr lang="en-GB" sz="2400" dirty="0" err="1">
                <a:cs typeface="Times New Roman" panose="02020603050405020304" pitchFamily="18" charset="0"/>
              </a:rPr>
              <a:t>ʧɪk</a:t>
            </a:r>
            <a:r>
              <a:rPr lang="en-GB" sz="2400" dirty="0">
                <a:cs typeface="Times New Roman" panose="02020603050405020304" pitchFamily="18" charset="0"/>
              </a:rPr>
              <a:t>/</a:t>
            </a:r>
            <a:endParaRPr lang="en-GB" sz="2400" dirty="0"/>
          </a:p>
        </p:txBody>
      </p:sp>
    </p:spTree>
    <p:extLst>
      <p:ext uri="{BB962C8B-B14F-4D97-AF65-F5344CB8AC3E}">
        <p14:creationId xmlns:p14="http://schemas.microsoft.com/office/powerpoint/2010/main" val="3565853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224451"/>
            <a:ext cx="7886700" cy="898066"/>
          </a:xfrm>
        </p:spPr>
        <p:txBody>
          <a:bodyPr>
            <a:normAutofit/>
          </a:bodyPr>
          <a:lstStyle/>
          <a:p>
            <a:r>
              <a:rPr lang="en-GB" sz="3600">
                <a:latin typeface="Calibri Light" panose="020F0302020204030204" pitchFamily="34" charset="0"/>
                <a:cs typeface="Calibri Light" panose="020F0302020204030204" pitchFamily="34" charset="0"/>
              </a:rPr>
              <a:t>Dialect areas of Old vs Middle English</a:t>
            </a:r>
          </a:p>
        </p:txBody>
      </p:sp>
      <p:pic>
        <p:nvPicPr>
          <p:cNvPr id="3" name="Picture 2" descr="A comparison between the map of Old English and Middle English dialect areas."/>
          <p:cNvPicPr>
            <a:picLocks noChangeAspect="1"/>
          </p:cNvPicPr>
          <p:nvPr/>
        </p:nvPicPr>
        <p:blipFill rotWithShape="1">
          <a:blip r:embed="rId2"/>
          <a:srcRect l="25884" t="17651" r="22899" b="16509"/>
          <a:stretch/>
        </p:blipFill>
        <p:spPr>
          <a:xfrm>
            <a:off x="1979630" y="1263194"/>
            <a:ext cx="5184743" cy="4998742"/>
          </a:xfrm>
          <a:prstGeom prst="rect">
            <a:avLst/>
          </a:prstGeom>
          <a:ln>
            <a:solidFill>
              <a:schemeClr val="tx1"/>
            </a:solidFill>
          </a:ln>
        </p:spPr>
      </p:pic>
      <p:sp>
        <p:nvSpPr>
          <p:cNvPr id="4" name="TextBox 3"/>
          <p:cNvSpPr txBox="1"/>
          <p:nvPr/>
        </p:nvSpPr>
        <p:spPr>
          <a:xfrm>
            <a:off x="4958499" y="2243581"/>
            <a:ext cx="565608" cy="246221"/>
          </a:xfrm>
          <a:prstGeom prst="rect">
            <a:avLst/>
          </a:prstGeom>
          <a:solidFill>
            <a:schemeClr val="bg1"/>
          </a:solidFill>
          <a:ln>
            <a:solidFill>
              <a:schemeClr val="tx1"/>
            </a:solidFill>
          </a:ln>
        </p:spPr>
        <p:txBody>
          <a:bodyPr wrap="square" rtlCol="0">
            <a:spAutoFit/>
          </a:bodyPr>
          <a:lstStyle/>
          <a:p>
            <a:pPr algn="ctr"/>
            <a:r>
              <a:rPr lang="en-GB" sz="1000" b="1"/>
              <a:t>SCOTS</a:t>
            </a:r>
          </a:p>
        </p:txBody>
      </p:sp>
      <p:sp>
        <p:nvSpPr>
          <p:cNvPr id="5" name="TextBox 4"/>
          <p:cNvSpPr txBox="1"/>
          <p:nvPr/>
        </p:nvSpPr>
        <p:spPr>
          <a:xfrm>
            <a:off x="426563" y="1254400"/>
            <a:ext cx="1068227" cy="1077218"/>
          </a:xfrm>
          <a:prstGeom prst="rect">
            <a:avLst/>
          </a:prstGeom>
          <a:noFill/>
          <a:ln w="9525">
            <a:solidFill>
              <a:schemeClr val="tx1"/>
            </a:solidFill>
          </a:ln>
        </p:spPr>
        <p:txBody>
          <a:bodyPr wrap="square" rtlCol="0">
            <a:spAutoFit/>
          </a:bodyPr>
          <a:lstStyle/>
          <a:p>
            <a:pPr algn="ctr"/>
            <a:r>
              <a:rPr lang="en-GB" sz="3200"/>
              <a:t>450-1100</a:t>
            </a:r>
          </a:p>
        </p:txBody>
      </p:sp>
      <p:sp>
        <p:nvSpPr>
          <p:cNvPr id="6" name="TextBox 5"/>
          <p:cNvSpPr txBox="1"/>
          <p:nvPr/>
        </p:nvSpPr>
        <p:spPr>
          <a:xfrm>
            <a:off x="7556854" y="1166363"/>
            <a:ext cx="1160585" cy="1077218"/>
          </a:xfrm>
          <a:prstGeom prst="rect">
            <a:avLst/>
          </a:prstGeom>
          <a:noFill/>
          <a:ln>
            <a:solidFill>
              <a:schemeClr val="tx1"/>
            </a:solidFill>
          </a:ln>
        </p:spPr>
        <p:txBody>
          <a:bodyPr wrap="square" rtlCol="0">
            <a:spAutoFit/>
          </a:bodyPr>
          <a:lstStyle/>
          <a:p>
            <a:pPr algn="ctr"/>
            <a:r>
              <a:rPr lang="en-GB" sz="3200"/>
              <a:t>1100-1450</a:t>
            </a:r>
          </a:p>
        </p:txBody>
      </p:sp>
      <p:sp>
        <p:nvSpPr>
          <p:cNvPr id="8" name="Oval 7"/>
          <p:cNvSpPr/>
          <p:nvPr/>
        </p:nvSpPr>
        <p:spPr>
          <a:xfrm>
            <a:off x="2294793" y="4325816"/>
            <a:ext cx="1301263" cy="483577"/>
          </a:xfrm>
          <a:prstGeom prst="ellipse">
            <a:avLst/>
          </a:prstGeom>
          <a:noFill/>
          <a:ln w="38100">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TextBox 8"/>
          <p:cNvSpPr txBox="1"/>
          <p:nvPr/>
        </p:nvSpPr>
        <p:spPr>
          <a:xfrm>
            <a:off x="426564" y="3077339"/>
            <a:ext cx="1160585" cy="1569660"/>
          </a:xfrm>
          <a:prstGeom prst="rect">
            <a:avLst/>
          </a:prstGeom>
          <a:noFill/>
          <a:ln w="9525">
            <a:solidFill>
              <a:schemeClr val="tx1"/>
            </a:solidFill>
          </a:ln>
        </p:spPr>
        <p:txBody>
          <a:bodyPr wrap="square" rtlCol="0">
            <a:spAutoFit/>
          </a:bodyPr>
          <a:lstStyle/>
          <a:p>
            <a:pPr algn="ctr"/>
            <a:r>
              <a:rPr lang="en-GB" sz="3200" b="1">
                <a:solidFill>
                  <a:srgbClr val="0070C0"/>
                </a:solidFill>
              </a:rPr>
              <a:t>700</a:t>
            </a:r>
          </a:p>
          <a:p>
            <a:pPr algn="ctr"/>
            <a:endParaRPr lang="en-GB" sz="3200"/>
          </a:p>
          <a:p>
            <a:pPr algn="ctr"/>
            <a:r>
              <a:rPr lang="en-GB" sz="3200" b="1">
                <a:solidFill>
                  <a:schemeClr val="accent6">
                    <a:lumMod val="75000"/>
                  </a:schemeClr>
                </a:solidFill>
              </a:rPr>
              <a:t>1100</a:t>
            </a:r>
          </a:p>
        </p:txBody>
      </p:sp>
      <p:sp>
        <p:nvSpPr>
          <p:cNvPr id="10" name="Oval 9"/>
          <p:cNvSpPr/>
          <p:nvPr/>
        </p:nvSpPr>
        <p:spPr>
          <a:xfrm>
            <a:off x="2294793" y="2310927"/>
            <a:ext cx="1529863" cy="947620"/>
          </a:xfrm>
          <a:prstGeom prst="ellipse">
            <a:avLst/>
          </a:prstGeom>
          <a:noFill/>
          <a:ln w="381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Rounded Rectangle 10"/>
          <p:cNvSpPr/>
          <p:nvPr/>
        </p:nvSpPr>
        <p:spPr>
          <a:xfrm>
            <a:off x="5926015" y="3596054"/>
            <a:ext cx="720971" cy="817684"/>
          </a:xfrm>
          <a:prstGeom prst="round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385539" y="3258547"/>
            <a:ext cx="1441939" cy="523220"/>
          </a:xfrm>
          <a:prstGeom prst="rect">
            <a:avLst/>
          </a:prstGeom>
          <a:noFill/>
          <a:ln>
            <a:solidFill>
              <a:schemeClr val="tx1"/>
            </a:solidFill>
          </a:ln>
        </p:spPr>
        <p:txBody>
          <a:bodyPr wrap="square" rtlCol="0">
            <a:spAutoFit/>
          </a:bodyPr>
          <a:lstStyle/>
          <a:p>
            <a:pPr algn="ctr"/>
            <a:r>
              <a:rPr lang="en-GB" sz="2800" b="1">
                <a:solidFill>
                  <a:srgbClr val="FF0000"/>
                </a:solidFill>
              </a:rPr>
              <a:t>Chaucer</a:t>
            </a:r>
          </a:p>
        </p:txBody>
      </p:sp>
    </p:spTree>
    <p:extLst>
      <p:ext uri="{BB962C8B-B14F-4D97-AF65-F5344CB8AC3E}">
        <p14:creationId xmlns:p14="http://schemas.microsoft.com/office/powerpoint/2010/main" val="379629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hoto of the Ruthwell Cross."/>
          <p:cNvPicPr>
            <a:picLocks noChangeAspect="1"/>
          </p:cNvPicPr>
          <p:nvPr/>
        </p:nvPicPr>
        <p:blipFill rotWithShape="1">
          <a:blip r:embed="rId2" cstate="print">
            <a:extLst>
              <a:ext uri="{28A0092B-C50C-407E-A947-70E740481C1C}">
                <a14:useLocalDpi xmlns:a14="http://schemas.microsoft.com/office/drawing/2010/main" val="0"/>
              </a:ext>
            </a:extLst>
          </a:blip>
          <a:srcRect l="15350"/>
          <a:stretch/>
        </p:blipFill>
        <p:spPr>
          <a:xfrm>
            <a:off x="4963129" y="2638405"/>
            <a:ext cx="2494363" cy="3871303"/>
          </a:xfrm>
          <a:prstGeom prst="rect">
            <a:avLst/>
          </a:prstGeom>
        </p:spPr>
      </p:pic>
      <p:pic>
        <p:nvPicPr>
          <p:cNvPr id="5" name="Picture 4" descr="A line drawing of the runic inscription around the Ruthwell Cross sculptu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9383" y="821919"/>
            <a:ext cx="1377315" cy="4097512"/>
          </a:xfrm>
          <a:prstGeom prst="rect">
            <a:avLst/>
          </a:prstGeom>
        </p:spPr>
      </p:pic>
      <p:sp>
        <p:nvSpPr>
          <p:cNvPr id="6" name="Rectangle 5"/>
          <p:cNvSpPr/>
          <p:nvPr/>
        </p:nvSpPr>
        <p:spPr>
          <a:xfrm rot="5400000">
            <a:off x="5722137" y="3260449"/>
            <a:ext cx="6582118" cy="261610"/>
          </a:xfrm>
          <a:prstGeom prst="rect">
            <a:avLst/>
          </a:prstGeom>
        </p:spPr>
        <p:txBody>
          <a:bodyPr wrap="square">
            <a:spAutoFit/>
          </a:bodyPr>
          <a:lstStyle/>
          <a:p>
            <a:r>
              <a:rPr lang="en-GB" sz="1100" dirty="0"/>
              <a:t>By G. F. Browne - Alcuin of Yorkhttp://books.google.com/books?id=ho8QGIF5py8C, Public Domain</a:t>
            </a:r>
          </a:p>
        </p:txBody>
      </p:sp>
      <p:pic>
        <p:nvPicPr>
          <p:cNvPr id="7" name="Picture 6" descr="A Google map with Ruthwell Cross and Glasgow marked."/>
          <p:cNvPicPr>
            <a:picLocks noChangeAspect="1"/>
          </p:cNvPicPr>
          <p:nvPr/>
        </p:nvPicPr>
        <p:blipFill rotWithShape="1">
          <a:blip r:embed="rId4">
            <a:extLst>
              <a:ext uri="{28A0092B-C50C-407E-A947-70E740481C1C}">
                <a14:useLocalDpi xmlns:a14="http://schemas.microsoft.com/office/drawing/2010/main" val="0"/>
              </a:ext>
            </a:extLst>
          </a:blip>
          <a:srcRect l="24936" r="5642"/>
          <a:stretch/>
        </p:blipFill>
        <p:spPr>
          <a:xfrm>
            <a:off x="1" y="0"/>
            <a:ext cx="4290729" cy="6858000"/>
          </a:xfrm>
          <a:prstGeom prst="rect">
            <a:avLst/>
          </a:prstGeom>
        </p:spPr>
      </p:pic>
      <p:sp>
        <p:nvSpPr>
          <p:cNvPr id="2" name="Title 1"/>
          <p:cNvSpPr>
            <a:spLocks noGrp="1"/>
          </p:cNvSpPr>
          <p:nvPr>
            <p:ph type="title"/>
          </p:nvPr>
        </p:nvSpPr>
        <p:spPr>
          <a:xfrm>
            <a:off x="542507" y="1"/>
            <a:ext cx="7151215" cy="1325563"/>
          </a:xfrm>
        </p:spPr>
        <p:txBody>
          <a:bodyPr>
            <a:normAutofit fontScale="90000"/>
          </a:bodyPr>
          <a:lstStyle/>
          <a:p>
            <a:r>
              <a:rPr lang="en-GB" dirty="0"/>
              <a:t>Evidence for the earliest </a:t>
            </a:r>
            <a:r>
              <a:rPr lang="en-GB" b="1" dirty="0">
                <a:solidFill>
                  <a:srgbClr val="0000FF"/>
                </a:solidFill>
              </a:rPr>
              <a:t>Germanic</a:t>
            </a:r>
            <a:r>
              <a:rPr lang="en-GB" dirty="0"/>
              <a:t> language of the North: Old Northumbrian</a:t>
            </a:r>
          </a:p>
        </p:txBody>
      </p:sp>
      <p:sp>
        <p:nvSpPr>
          <p:cNvPr id="3" name="Content Placeholder 2"/>
          <p:cNvSpPr>
            <a:spLocks noGrp="1"/>
          </p:cNvSpPr>
          <p:nvPr>
            <p:ph idx="1"/>
          </p:nvPr>
        </p:nvSpPr>
        <p:spPr>
          <a:xfrm>
            <a:off x="2983783" y="1689021"/>
            <a:ext cx="4099284" cy="752122"/>
          </a:xfrm>
          <a:solidFill>
            <a:srgbClr val="FFFFFF"/>
          </a:solidFill>
          <a:ln>
            <a:solidFill>
              <a:srgbClr val="262626"/>
            </a:solidFill>
          </a:ln>
        </p:spPr>
        <p:txBody>
          <a:bodyPr>
            <a:normAutofit/>
          </a:bodyPr>
          <a:lstStyle/>
          <a:p>
            <a:pPr marL="0" indent="0" algn="ctr">
              <a:buNone/>
            </a:pPr>
            <a:r>
              <a:rPr lang="en-GB" sz="2400" dirty="0"/>
              <a:t>The </a:t>
            </a:r>
            <a:r>
              <a:rPr lang="en-GB" sz="2400" dirty="0" err="1"/>
              <a:t>Ruthwell</a:t>
            </a:r>
            <a:r>
              <a:rPr lang="en-GB" sz="2400" dirty="0"/>
              <a:t> Cross in Dumfriesshire </a:t>
            </a:r>
            <a:r>
              <a:rPr lang="en-GB" sz="2400" b="1" dirty="0"/>
              <a:t>(early 8</a:t>
            </a:r>
            <a:r>
              <a:rPr lang="en-GB" sz="2400" b="1" baseline="30000" dirty="0"/>
              <a:t>th</a:t>
            </a:r>
            <a:r>
              <a:rPr lang="en-GB" sz="2400" b="1" dirty="0"/>
              <a:t> c.)</a:t>
            </a:r>
          </a:p>
        </p:txBody>
      </p:sp>
      <p:sp>
        <p:nvSpPr>
          <p:cNvPr id="4" name="Rectangle 3"/>
          <p:cNvSpPr/>
          <p:nvPr/>
        </p:nvSpPr>
        <p:spPr>
          <a:xfrm>
            <a:off x="728822" y="5076745"/>
            <a:ext cx="7920991" cy="1569660"/>
          </a:xfrm>
          <a:prstGeom prst="rect">
            <a:avLst/>
          </a:prstGeom>
          <a:solidFill>
            <a:srgbClr val="FFFFFF"/>
          </a:solidFill>
          <a:ln>
            <a:solidFill>
              <a:srgbClr val="262626"/>
            </a:solidFill>
          </a:ln>
        </p:spPr>
        <p:txBody>
          <a:bodyPr wrap="square">
            <a:spAutoFit/>
          </a:bodyPr>
          <a:lstStyle/>
          <a:p>
            <a:pPr algn="just"/>
            <a:r>
              <a:rPr lang="en-US" sz="2400" dirty="0"/>
              <a:t>“It is both the most famous and elaborate Anglo-Saxon monumental sculpture,</a:t>
            </a:r>
            <a:r>
              <a:rPr lang="en-US" sz="2400" baseline="30000" dirty="0"/>
              <a:t> </a:t>
            </a:r>
            <a:r>
              <a:rPr lang="en-US" sz="2400" dirty="0"/>
              <a:t>and possibly the oldest surviving "text" of </a:t>
            </a:r>
            <a:r>
              <a:rPr lang="en-US" sz="2400" dirty="0">
                <a:hlinkClick r:id="rId5" tooltip="Scots language"/>
              </a:rPr>
              <a:t>Scots</a:t>
            </a:r>
            <a:r>
              <a:rPr lang="en-US" sz="2400" dirty="0"/>
              <a:t> poetry, predating any manuscripts containing </a:t>
            </a:r>
            <a:r>
              <a:rPr lang="en-US" sz="2400" dirty="0">
                <a:hlinkClick r:id="rId6" tooltip="Old English poetry"/>
              </a:rPr>
              <a:t>Old English poetry</a:t>
            </a:r>
            <a:r>
              <a:rPr lang="en-US" sz="2400" dirty="0"/>
              <a:t>.” (Wikipedia: </a:t>
            </a:r>
            <a:r>
              <a:rPr lang="en-US" sz="2400" dirty="0" err="1"/>
              <a:t>Ruthwell</a:t>
            </a:r>
            <a:r>
              <a:rPr lang="en-US" sz="2400" dirty="0"/>
              <a:t> Cross) </a:t>
            </a:r>
            <a:r>
              <a:rPr lang="en-US" sz="2400" dirty="0">
                <a:sym typeface="Wingdings"/>
              </a:rPr>
              <a:t></a:t>
            </a:r>
            <a:endParaRPr lang="en-GB" sz="2400" dirty="0"/>
          </a:p>
        </p:txBody>
      </p:sp>
    </p:spTree>
    <p:extLst>
      <p:ext uri="{BB962C8B-B14F-4D97-AF65-F5344CB8AC3E}">
        <p14:creationId xmlns:p14="http://schemas.microsoft.com/office/powerpoint/2010/main" val="194842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15" y="1"/>
            <a:ext cx="7886700" cy="1325563"/>
          </a:xfrm>
        </p:spPr>
        <p:txBody>
          <a:bodyPr/>
          <a:lstStyle/>
          <a:p>
            <a:r>
              <a:rPr lang="en-GB" dirty="0"/>
              <a:t>Multilingual Scotland</a:t>
            </a:r>
          </a:p>
        </p:txBody>
      </p:sp>
      <p:sp>
        <p:nvSpPr>
          <p:cNvPr id="3" name="Content Placeholder 2"/>
          <p:cNvSpPr>
            <a:spLocks noGrp="1"/>
          </p:cNvSpPr>
          <p:nvPr>
            <p:ph idx="1"/>
          </p:nvPr>
        </p:nvSpPr>
        <p:spPr>
          <a:xfrm>
            <a:off x="4253024" y="1036931"/>
            <a:ext cx="4602587" cy="1060229"/>
          </a:xfrm>
        </p:spPr>
        <p:txBody>
          <a:bodyPr>
            <a:normAutofit/>
          </a:bodyPr>
          <a:lstStyle/>
          <a:p>
            <a:pPr marL="0" indent="0" algn="ctr">
              <a:buNone/>
            </a:pPr>
            <a:r>
              <a:rPr lang="en-GB" b="1" dirty="0"/>
              <a:t>Who came when to Scotland?</a:t>
            </a:r>
          </a:p>
          <a:p>
            <a:pPr marL="0" indent="0" algn="ctr">
              <a:buNone/>
            </a:pPr>
            <a:r>
              <a:rPr lang="en-GB" dirty="0"/>
              <a:t>Arrange in a chronological order:</a:t>
            </a:r>
          </a:p>
        </p:txBody>
      </p:sp>
      <p:pic>
        <p:nvPicPr>
          <p:cNvPr id="4" name="Picture 13" descr="A line map of the British Is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24346"/>
            <a:ext cx="3652896" cy="5139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p:nvPr/>
        </p:nvSpPr>
        <p:spPr>
          <a:xfrm>
            <a:off x="4123592" y="2482760"/>
            <a:ext cx="3727939" cy="2308324"/>
          </a:xfrm>
          <a:prstGeom prst="rect">
            <a:avLst/>
          </a:prstGeom>
          <a:noFill/>
        </p:spPr>
        <p:txBody>
          <a:bodyPr wrap="square" rtlCol="0">
            <a:spAutoFit/>
          </a:bodyPr>
          <a:lstStyle/>
          <a:p>
            <a:pPr marL="342900" indent="-342900">
              <a:buAutoNum type="alphaUcPeriod"/>
            </a:pPr>
            <a:r>
              <a:rPr lang="en-GB" sz="2400"/>
              <a:t>Normans</a:t>
            </a:r>
          </a:p>
          <a:p>
            <a:pPr marL="342900" indent="-342900">
              <a:buAutoNum type="alphaUcPeriod"/>
            </a:pPr>
            <a:r>
              <a:rPr lang="en-GB" sz="2400"/>
              <a:t>Vikings</a:t>
            </a:r>
          </a:p>
          <a:p>
            <a:pPr marL="342900" indent="-342900">
              <a:buAutoNum type="alphaUcPeriod"/>
            </a:pPr>
            <a:r>
              <a:rPr lang="en-GB" sz="2400"/>
              <a:t>Romans</a:t>
            </a:r>
          </a:p>
          <a:p>
            <a:pPr marL="342900" indent="-342900">
              <a:buAutoNum type="alphaUcPeriod"/>
            </a:pPr>
            <a:r>
              <a:rPr lang="en-GB" sz="2400"/>
              <a:t>Anglo-Saxons</a:t>
            </a:r>
          </a:p>
          <a:p>
            <a:pPr marL="342900" indent="-342900">
              <a:buAutoNum type="alphaUcPeriod"/>
            </a:pPr>
            <a:r>
              <a:rPr lang="en-GB" sz="2400"/>
              <a:t>Celts</a:t>
            </a:r>
          </a:p>
          <a:p>
            <a:pPr marL="342900" indent="-342900">
              <a:buAutoNum type="alphaUcPeriod"/>
            </a:pPr>
            <a:r>
              <a:rPr lang="en-GB" sz="2400"/>
              <a:t>northern English migrants</a:t>
            </a:r>
          </a:p>
        </p:txBody>
      </p:sp>
      <p:sp>
        <p:nvSpPr>
          <p:cNvPr id="8" name="Rectangle 7"/>
          <p:cNvSpPr/>
          <p:nvPr/>
        </p:nvSpPr>
        <p:spPr>
          <a:xfrm>
            <a:off x="5034718" y="6017244"/>
            <a:ext cx="3082895" cy="369332"/>
          </a:xfrm>
          <a:prstGeom prst="rect">
            <a:avLst/>
          </a:prstGeom>
        </p:spPr>
        <p:txBody>
          <a:bodyPr wrap="none">
            <a:spAutoFit/>
          </a:bodyPr>
          <a:lstStyle/>
          <a:p>
            <a:r>
              <a:rPr lang="en-GB" dirty="0">
                <a:hlinkClick r:id="rId3"/>
              </a:rPr>
              <a:t>https://</a:t>
            </a:r>
            <a:r>
              <a:rPr lang="en-GB" dirty="0" err="1">
                <a:hlinkClick r:id="rId3"/>
              </a:rPr>
              <a:t>youtu.be</a:t>
            </a:r>
            <a:r>
              <a:rPr lang="en-GB" dirty="0">
                <a:hlinkClick r:id="rId3"/>
              </a:rPr>
              <a:t>/pBb_jKKCcC8</a:t>
            </a:r>
            <a:endParaRPr lang="en-GB" dirty="0"/>
          </a:p>
        </p:txBody>
      </p:sp>
    </p:spTree>
    <p:extLst>
      <p:ext uri="{BB962C8B-B14F-4D97-AF65-F5344CB8AC3E}">
        <p14:creationId xmlns:p14="http://schemas.microsoft.com/office/powerpoint/2010/main" val="632364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Above the </a:t>
            </a:r>
            <a:r>
              <a:rPr lang="en-GB" dirty="0">
                <a:solidFill>
                  <a:srgbClr val="0000FF"/>
                </a:solidFill>
              </a:rPr>
              <a:t>Solway Firth – Tyne </a:t>
            </a:r>
            <a:r>
              <a:rPr lang="en-GB" dirty="0"/>
              <a:t>line</a:t>
            </a:r>
          </a:p>
        </p:txBody>
      </p:sp>
      <p:pic>
        <p:nvPicPr>
          <p:cNvPr id="4" name="Screen Shot 2014-03-04 at 14.png" descr="A map showing the distribution of Scots, Gaelic, Norn and English c.1400."/>
          <p:cNvPicPr/>
          <p:nvPr/>
        </p:nvPicPr>
        <p:blipFill>
          <a:blip r:embed="rId2" cstate="print"/>
          <a:stretch>
            <a:fillRect/>
          </a:stretch>
        </p:blipFill>
        <p:spPr>
          <a:xfrm>
            <a:off x="888025" y="1477109"/>
            <a:ext cx="3013479" cy="4121332"/>
          </a:xfrm>
          <a:prstGeom prst="rect">
            <a:avLst/>
          </a:prstGeom>
          <a:ln w="12700">
            <a:miter lim="400000"/>
          </a:ln>
        </p:spPr>
      </p:pic>
      <p:cxnSp>
        <p:nvCxnSpPr>
          <p:cNvPr id="6" name="Straight Connector 5"/>
          <p:cNvCxnSpPr/>
          <p:nvPr/>
        </p:nvCxnSpPr>
        <p:spPr>
          <a:xfrm flipV="1">
            <a:off x="2178948" y="4287526"/>
            <a:ext cx="2085729" cy="1852489"/>
          </a:xfrm>
          <a:prstGeom prst="line">
            <a:avLst/>
          </a:prstGeom>
          <a:ln w="38100">
            <a:solidFill>
              <a:srgbClr val="0000FF"/>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548697" y="2173780"/>
            <a:ext cx="4369777" cy="3139321"/>
          </a:xfrm>
          <a:prstGeom prst="rect">
            <a:avLst/>
          </a:prstGeom>
          <a:noFill/>
        </p:spPr>
        <p:txBody>
          <a:bodyPr wrap="square" rtlCol="0">
            <a:spAutoFit/>
          </a:bodyPr>
          <a:lstStyle/>
          <a:p>
            <a:pPr marL="285750" indent="-285750">
              <a:buFont typeface="Arial" panose="020B0604020202020204" pitchFamily="34" charset="0"/>
              <a:buChar char="•"/>
            </a:pPr>
            <a:r>
              <a:rPr lang="en-GB" sz="2400" b="1" dirty="0">
                <a:solidFill>
                  <a:schemeClr val="accent6">
                    <a:lumMod val="75000"/>
                  </a:schemeClr>
                </a:solidFill>
              </a:rPr>
              <a:t>Gaelic</a:t>
            </a:r>
            <a:r>
              <a:rPr lang="en-GB" sz="2400" dirty="0">
                <a:solidFill>
                  <a:schemeClr val="accent6">
                    <a:lumMod val="75000"/>
                  </a:schemeClr>
                </a:solidFill>
              </a:rPr>
              <a:t> </a:t>
            </a:r>
            <a:r>
              <a:rPr lang="en-GB" sz="2400" dirty="0"/>
              <a:t>= the language of the </a:t>
            </a:r>
            <a:r>
              <a:rPr lang="en-GB" sz="2400" dirty="0" err="1"/>
              <a:t>Scoti</a:t>
            </a:r>
            <a:r>
              <a:rPr lang="en-GB" sz="2400" dirty="0"/>
              <a:t> (the Celtic-speaking Scottish kingdom) </a:t>
            </a:r>
          </a:p>
          <a:p>
            <a:endParaRPr lang="en-GB" dirty="0"/>
          </a:p>
          <a:p>
            <a:endParaRPr lang="en-GB" dirty="0"/>
          </a:p>
          <a:p>
            <a:endParaRPr lang="en-GB" dirty="0"/>
          </a:p>
          <a:p>
            <a:pPr marL="285750" indent="-285750">
              <a:buFont typeface="Arial" panose="020B0604020202020204" pitchFamily="34" charset="0"/>
              <a:buChar char="•"/>
            </a:pPr>
            <a:r>
              <a:rPr lang="en-GB" sz="2400" dirty="0"/>
              <a:t>northern </a:t>
            </a:r>
            <a:r>
              <a:rPr lang="en-GB" sz="2400" b="1" dirty="0">
                <a:solidFill>
                  <a:srgbClr val="FF0000"/>
                </a:solidFill>
              </a:rPr>
              <a:t>Germanic dialects </a:t>
            </a:r>
            <a:r>
              <a:rPr lang="en-GB" sz="2400" dirty="0"/>
              <a:t>(Anglian / Old Northumbrian) across the two kingdoms</a:t>
            </a:r>
          </a:p>
        </p:txBody>
      </p:sp>
    </p:spTree>
    <p:extLst>
      <p:ext uri="{BB962C8B-B14F-4D97-AF65-F5344CB8AC3E}">
        <p14:creationId xmlns:p14="http://schemas.microsoft.com/office/powerpoint/2010/main" val="3551847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Lexicographic resources</a:t>
            </a:r>
          </a:p>
        </p:txBody>
      </p:sp>
      <p:sp>
        <p:nvSpPr>
          <p:cNvPr id="5" name="TextBox 4"/>
          <p:cNvSpPr txBox="1"/>
          <p:nvPr/>
        </p:nvSpPr>
        <p:spPr>
          <a:xfrm>
            <a:off x="346389" y="2597649"/>
            <a:ext cx="8672527" cy="3416320"/>
          </a:xfrm>
          <a:prstGeom prst="rect">
            <a:avLst/>
          </a:prstGeom>
          <a:noFill/>
        </p:spPr>
        <p:txBody>
          <a:bodyPr wrap="square" rtlCol="0">
            <a:spAutoFit/>
          </a:bodyPr>
          <a:lstStyle/>
          <a:p>
            <a:r>
              <a:rPr lang="en-GB" sz="2400" dirty="0"/>
              <a:t>Scots enjoys a long lexicographic tradition:</a:t>
            </a:r>
          </a:p>
          <a:p>
            <a:r>
              <a:rPr lang="en-GB" sz="2400" i="1" dirty="0">
                <a:solidFill>
                  <a:srgbClr val="0000FF"/>
                </a:solidFill>
              </a:rPr>
              <a:t>Dictionary of the Older Scottish Tongue</a:t>
            </a:r>
            <a:r>
              <a:rPr lang="en-GB" sz="2400" i="1" dirty="0"/>
              <a:t>, </a:t>
            </a:r>
            <a:r>
              <a:rPr lang="en-GB" sz="2400" dirty="0"/>
              <a:t>up to 1700 = DOST (1931-2002) </a:t>
            </a:r>
          </a:p>
          <a:p>
            <a:r>
              <a:rPr lang="en-GB" sz="2400" dirty="0"/>
              <a:t>+ </a:t>
            </a:r>
          </a:p>
          <a:p>
            <a:r>
              <a:rPr lang="en-GB" sz="2400" i="1" dirty="0">
                <a:solidFill>
                  <a:srgbClr val="0000FF"/>
                </a:solidFill>
              </a:rPr>
              <a:t>Scottish National Dictionary</a:t>
            </a:r>
            <a:r>
              <a:rPr lang="en-GB" sz="2400" i="1" dirty="0"/>
              <a:t>, </a:t>
            </a:r>
            <a:r>
              <a:rPr lang="en-GB" sz="2400" dirty="0"/>
              <a:t>1700-1945 = SND (1931-1976)</a:t>
            </a:r>
          </a:p>
          <a:p>
            <a:endParaRPr lang="en-GB" sz="2400" dirty="0"/>
          </a:p>
          <a:p>
            <a:pPr marL="342900" indent="-342900">
              <a:buFont typeface="Arial"/>
              <a:buChar char="•"/>
            </a:pPr>
            <a:r>
              <a:rPr lang="en-GB" sz="2400" dirty="0"/>
              <a:t>John Jamieson (1808) </a:t>
            </a:r>
            <a:r>
              <a:rPr lang="en-GB" sz="2400" i="1" dirty="0"/>
              <a:t>Etymological Dictionary of the Scottish Language </a:t>
            </a:r>
            <a:r>
              <a:rPr lang="en-GB" sz="2400" dirty="0"/>
              <a:t>&gt; the first historical dictionary of Scots </a:t>
            </a:r>
          </a:p>
          <a:p>
            <a:endParaRPr lang="en-GB" sz="2400" dirty="0"/>
          </a:p>
        </p:txBody>
      </p:sp>
      <p:sp>
        <p:nvSpPr>
          <p:cNvPr id="6" name="TextBox 5"/>
          <p:cNvSpPr txBox="1"/>
          <p:nvPr/>
        </p:nvSpPr>
        <p:spPr>
          <a:xfrm>
            <a:off x="137230" y="5777383"/>
            <a:ext cx="4827665" cy="830997"/>
          </a:xfrm>
          <a:prstGeom prst="rect">
            <a:avLst/>
          </a:prstGeom>
          <a:noFill/>
          <a:ln>
            <a:solidFill>
              <a:srgbClr val="ED7D31"/>
            </a:solidFill>
          </a:ln>
        </p:spPr>
        <p:txBody>
          <a:bodyPr wrap="square" rtlCol="0">
            <a:spAutoFit/>
          </a:bodyPr>
          <a:lstStyle/>
          <a:p>
            <a:r>
              <a:rPr lang="en-GB" sz="2400" dirty="0"/>
              <a:t>for cross-checks with reference to English historical words and senses:</a:t>
            </a:r>
          </a:p>
        </p:txBody>
      </p:sp>
      <p:pic>
        <p:nvPicPr>
          <p:cNvPr id="3" name="Picture 2" descr="Oxford English Dictionary bann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4471" y="5767281"/>
            <a:ext cx="4310103" cy="843281"/>
          </a:xfrm>
          <a:prstGeom prst="rect">
            <a:avLst/>
          </a:prstGeom>
        </p:spPr>
      </p:pic>
      <p:sp>
        <p:nvSpPr>
          <p:cNvPr id="8" name="Curved Left Arrow 7"/>
          <p:cNvSpPr/>
          <p:nvPr/>
        </p:nvSpPr>
        <p:spPr>
          <a:xfrm>
            <a:off x="8108045" y="1936981"/>
            <a:ext cx="744092" cy="1757393"/>
          </a:xfrm>
          <a:prstGeom prst="curvedLeftArrow">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pic>
        <p:nvPicPr>
          <p:cNvPr id="7" name="Picture 6" descr="Dictionary of the Scots Language banne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118" y="1245316"/>
            <a:ext cx="6974631" cy="1329997"/>
          </a:xfrm>
          <a:prstGeom prst="rect">
            <a:avLst/>
          </a:prstGeom>
        </p:spPr>
      </p:pic>
    </p:spTree>
    <p:extLst>
      <p:ext uri="{BB962C8B-B14F-4D97-AF65-F5344CB8AC3E}">
        <p14:creationId xmlns:p14="http://schemas.microsoft.com/office/powerpoint/2010/main" val="3356627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DSL and the OED</a:t>
            </a:r>
          </a:p>
        </p:txBody>
      </p:sp>
      <p:sp>
        <p:nvSpPr>
          <p:cNvPr id="3" name="Content Placeholder 2"/>
          <p:cNvSpPr>
            <a:spLocks noGrp="1"/>
          </p:cNvSpPr>
          <p:nvPr>
            <p:ph idx="1"/>
          </p:nvPr>
        </p:nvSpPr>
        <p:spPr/>
        <p:txBody>
          <a:bodyPr/>
          <a:lstStyle/>
          <a:p>
            <a:pPr marL="457200" indent="-457200">
              <a:buAutoNum type="arabicPeriod"/>
            </a:pPr>
            <a:r>
              <a:rPr lang="en-GB" dirty="0"/>
              <a:t>How to access the dictionaries?</a:t>
            </a:r>
          </a:p>
          <a:p>
            <a:pPr marL="457200" indent="-457200">
              <a:buAutoNum type="arabicPeriod"/>
            </a:pPr>
            <a:r>
              <a:rPr lang="en-GB" dirty="0"/>
              <a:t>How to interpret dictionary information?</a:t>
            </a:r>
          </a:p>
          <a:p>
            <a:pPr marL="457200" indent="-457200">
              <a:buAutoNum type="arabicPeriod"/>
            </a:pPr>
            <a:r>
              <a:rPr lang="en-GB" dirty="0"/>
              <a:t>How to use this information to understand language history?</a:t>
            </a:r>
          </a:p>
          <a:p>
            <a:pPr marL="457200" indent="-457200">
              <a:buAutoNum type="arabicPeriod"/>
            </a:pPr>
            <a:endParaRPr lang="en-GB" dirty="0"/>
          </a:p>
          <a:p>
            <a:r>
              <a:rPr lang="en-GB" i="1" dirty="0" err="1"/>
              <a:t>ganye</a:t>
            </a:r>
            <a:r>
              <a:rPr lang="en-GB" i="1" dirty="0"/>
              <a:t> / </a:t>
            </a:r>
            <a:r>
              <a:rPr lang="en-GB" i="1" dirty="0" err="1"/>
              <a:t>ganʒe</a:t>
            </a:r>
            <a:endParaRPr lang="en-GB" i="1" dirty="0"/>
          </a:p>
          <a:p>
            <a:r>
              <a:rPr lang="en-GB" i="1" dirty="0"/>
              <a:t>bairn </a:t>
            </a:r>
          </a:p>
          <a:p>
            <a:r>
              <a:rPr lang="en-GB" i="1" dirty="0"/>
              <a:t>fashion </a:t>
            </a:r>
          </a:p>
          <a:p>
            <a:r>
              <a:rPr lang="en-GB" i="1" dirty="0"/>
              <a:t>janitor </a:t>
            </a:r>
          </a:p>
          <a:p>
            <a:endParaRPr lang="en-GB" dirty="0"/>
          </a:p>
          <a:p>
            <a:endParaRPr lang="en-GB" dirty="0"/>
          </a:p>
        </p:txBody>
      </p:sp>
      <p:sp>
        <p:nvSpPr>
          <p:cNvPr id="4" name="TextBox 3">
            <a:extLst>
              <a:ext uri="{FF2B5EF4-FFF2-40B4-BE49-F238E27FC236}">
                <a16:creationId xmlns:a16="http://schemas.microsoft.com/office/drawing/2014/main" id="{C8DF1775-DA00-0E44-8D8E-1DFC8B9F4BA5}"/>
              </a:ext>
            </a:extLst>
          </p:cNvPr>
          <p:cNvSpPr txBox="1"/>
          <p:nvPr/>
        </p:nvSpPr>
        <p:spPr>
          <a:xfrm>
            <a:off x="4356845" y="4114800"/>
            <a:ext cx="4356847" cy="1569660"/>
          </a:xfrm>
          <a:prstGeom prst="rect">
            <a:avLst/>
          </a:prstGeom>
          <a:solidFill>
            <a:srgbClr val="002060"/>
          </a:solidFill>
          <a:ln>
            <a:solidFill>
              <a:schemeClr val="tx1"/>
            </a:solidFill>
          </a:ln>
        </p:spPr>
        <p:txBody>
          <a:bodyPr wrap="square" rtlCol="0">
            <a:spAutoFit/>
          </a:bodyPr>
          <a:lstStyle/>
          <a:p>
            <a:pPr algn="ctr"/>
            <a:r>
              <a:rPr lang="en-US" sz="2400" dirty="0">
                <a:solidFill>
                  <a:schemeClr val="bg1"/>
                </a:solidFill>
              </a:rPr>
              <a:t>Watch the videos on Moodle where I show how to use the DSL and the OED using these examples!</a:t>
            </a:r>
          </a:p>
        </p:txBody>
      </p:sp>
      <p:sp>
        <p:nvSpPr>
          <p:cNvPr id="5" name="Right Arrow 4">
            <a:extLst>
              <a:ext uri="{FF2B5EF4-FFF2-40B4-BE49-F238E27FC236}">
                <a16:creationId xmlns:a16="http://schemas.microsoft.com/office/drawing/2014/main" id="{317C939A-5FC4-B94A-A0D8-9F8949BF389C}"/>
              </a:ext>
            </a:extLst>
          </p:cNvPr>
          <p:cNvSpPr/>
          <p:nvPr/>
        </p:nvSpPr>
        <p:spPr>
          <a:xfrm rot="10800000">
            <a:off x="3244104" y="4675372"/>
            <a:ext cx="914400" cy="448516"/>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751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use the DSL and the OED?</a:t>
            </a:r>
          </a:p>
        </p:txBody>
      </p:sp>
      <p:sp>
        <p:nvSpPr>
          <p:cNvPr id="3" name="Content Placeholder 2"/>
          <p:cNvSpPr>
            <a:spLocks noGrp="1"/>
          </p:cNvSpPr>
          <p:nvPr>
            <p:ph idx="1"/>
          </p:nvPr>
        </p:nvSpPr>
        <p:spPr/>
        <p:txBody>
          <a:bodyPr/>
          <a:lstStyle/>
          <a:p>
            <a:pPr marL="0" indent="0">
              <a:buNone/>
            </a:pPr>
            <a:r>
              <a:rPr lang="en-GB" i="1" dirty="0"/>
              <a:t>ANSWERS</a:t>
            </a:r>
          </a:p>
          <a:p>
            <a:pPr marL="0" indent="0">
              <a:buNone/>
            </a:pPr>
            <a:endParaRPr lang="en-GB" i="1" dirty="0"/>
          </a:p>
          <a:p>
            <a:r>
              <a:rPr lang="en-GB" i="1" dirty="0" err="1"/>
              <a:t>ganye</a:t>
            </a:r>
            <a:r>
              <a:rPr lang="en-GB" i="1" dirty="0"/>
              <a:t> / </a:t>
            </a:r>
            <a:r>
              <a:rPr lang="en-GB" i="1" dirty="0" err="1"/>
              <a:t>ganʒe</a:t>
            </a:r>
            <a:r>
              <a:rPr lang="en-GB" i="1" dirty="0"/>
              <a:t> </a:t>
            </a:r>
            <a:r>
              <a:rPr lang="mr-IN" dirty="0"/>
              <a:t>–</a:t>
            </a:r>
            <a:r>
              <a:rPr lang="en-GB" dirty="0"/>
              <a:t> a Scots word from Gaelic</a:t>
            </a:r>
          </a:p>
          <a:p>
            <a:r>
              <a:rPr lang="en-GB" i="1" dirty="0"/>
              <a:t>bairn</a:t>
            </a:r>
            <a:r>
              <a:rPr lang="en-GB" dirty="0"/>
              <a:t> </a:t>
            </a:r>
            <a:r>
              <a:rPr lang="mr-IN" dirty="0"/>
              <a:t>–</a:t>
            </a:r>
            <a:r>
              <a:rPr lang="en-GB" dirty="0"/>
              <a:t> a northern dialectal word as well as Scots</a:t>
            </a:r>
          </a:p>
          <a:p>
            <a:r>
              <a:rPr lang="en-GB" i="1" dirty="0"/>
              <a:t>fashion</a:t>
            </a:r>
            <a:r>
              <a:rPr lang="en-GB" dirty="0"/>
              <a:t> </a:t>
            </a:r>
            <a:r>
              <a:rPr lang="mr-IN" dirty="0"/>
              <a:t>–</a:t>
            </a:r>
            <a:r>
              <a:rPr lang="en-GB" dirty="0"/>
              <a:t> a general English word as well as Scots</a:t>
            </a:r>
          </a:p>
          <a:p>
            <a:r>
              <a:rPr lang="en-GB" i="1" dirty="0"/>
              <a:t>janitor</a:t>
            </a:r>
            <a:r>
              <a:rPr lang="en-GB" dirty="0"/>
              <a:t> </a:t>
            </a:r>
            <a:r>
              <a:rPr lang="mr-IN" dirty="0"/>
              <a:t>–</a:t>
            </a:r>
            <a:r>
              <a:rPr lang="en-GB" dirty="0"/>
              <a:t> a general English word today BUT used earlier in Scots (borrowed directly from Latin)</a:t>
            </a:r>
          </a:p>
          <a:p>
            <a:endParaRPr lang="en-GB" dirty="0"/>
          </a:p>
          <a:p>
            <a:endParaRPr lang="en-GB" dirty="0"/>
          </a:p>
        </p:txBody>
      </p:sp>
    </p:spTree>
    <p:extLst>
      <p:ext uri="{BB962C8B-B14F-4D97-AF65-F5344CB8AC3E}">
        <p14:creationId xmlns:p14="http://schemas.microsoft.com/office/powerpoint/2010/main" val="3159023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 recap</a:t>
            </a:r>
          </a:p>
        </p:txBody>
      </p:sp>
      <p:sp>
        <p:nvSpPr>
          <p:cNvPr id="3" name="Content Placeholder 2"/>
          <p:cNvSpPr>
            <a:spLocks noGrp="1"/>
          </p:cNvSpPr>
          <p:nvPr>
            <p:ph idx="1"/>
          </p:nvPr>
        </p:nvSpPr>
        <p:spPr>
          <a:xfrm>
            <a:off x="628651" y="1386455"/>
            <a:ext cx="7886700" cy="5359405"/>
          </a:xfrm>
        </p:spPr>
        <p:txBody>
          <a:bodyPr>
            <a:normAutofit/>
          </a:bodyPr>
          <a:lstStyle/>
          <a:p>
            <a:r>
              <a:rPr lang="en-GB" dirty="0"/>
              <a:t>Scots has a long history, comparable in terms of depth to that of English.</a:t>
            </a:r>
          </a:p>
          <a:p>
            <a:r>
              <a:rPr lang="en-GB" dirty="0"/>
              <a:t>We can study the history of Scots through literature and documents available since 1375.</a:t>
            </a:r>
          </a:p>
          <a:p>
            <a:r>
              <a:rPr lang="en-GB" dirty="0"/>
              <a:t>For the period traditionally called ‘Old English’, the Germanic language of Scotland is Old Northumbrian.</a:t>
            </a:r>
          </a:p>
          <a:p>
            <a:r>
              <a:rPr lang="en-GB" dirty="0"/>
              <a:t>For the period between Old Northumbrian and 1375, we rely on linguistic reconstruction, snippets embedded in Latin texts, and place-names.</a:t>
            </a:r>
          </a:p>
          <a:p>
            <a:r>
              <a:rPr lang="en-GB" dirty="0"/>
              <a:t>The history of migrations is different for Scotland and England and has produced different linguistic outcomes.</a:t>
            </a:r>
          </a:p>
          <a:p>
            <a:r>
              <a:rPr lang="en-GB" dirty="0"/>
              <a:t>The DSL and the OED give us insight into the histories of shared and unique vocabulary of Scots and English.</a:t>
            </a:r>
          </a:p>
        </p:txBody>
      </p:sp>
    </p:spTree>
    <p:extLst>
      <p:ext uri="{BB962C8B-B14F-4D97-AF65-F5344CB8AC3E}">
        <p14:creationId xmlns:p14="http://schemas.microsoft.com/office/powerpoint/2010/main" val="3829012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Selected references</a:t>
            </a:r>
          </a:p>
        </p:txBody>
      </p:sp>
      <p:sp>
        <p:nvSpPr>
          <p:cNvPr id="3" name="Content Placeholder 2"/>
          <p:cNvSpPr>
            <a:spLocks noGrp="1"/>
          </p:cNvSpPr>
          <p:nvPr>
            <p:ph idx="1"/>
          </p:nvPr>
        </p:nvSpPr>
        <p:spPr>
          <a:xfrm>
            <a:off x="456200" y="1283150"/>
            <a:ext cx="8285545" cy="4351338"/>
          </a:xfrm>
        </p:spPr>
        <p:txBody>
          <a:bodyPr>
            <a:normAutofit/>
          </a:bodyPr>
          <a:lstStyle/>
          <a:p>
            <a:pPr marL="0" indent="0" defTabSz="616127">
              <a:lnSpc>
                <a:spcPct val="110000"/>
              </a:lnSpc>
              <a:spcBef>
                <a:spcPts val="1200"/>
              </a:spcBef>
              <a:buNone/>
              <a:defRPr sz="1800"/>
            </a:pPr>
            <a:r>
              <a:rPr lang="en-GB" sz="1600" dirty="0">
                <a:ea typeface="Helvetica Neue Light"/>
                <a:cs typeface="Helvetica Neue"/>
                <a:sym typeface="Helvetica Neue Light"/>
              </a:rPr>
              <a:t>Aitken, A.J. 2017 (1985) Introduction [with revisions], in M. Robinson ed. </a:t>
            </a:r>
            <a:r>
              <a:rPr lang="en-GB" sz="1600" i="1" dirty="0">
                <a:ea typeface="Helvetica Neue Light"/>
                <a:cs typeface="Helvetica Neue"/>
                <a:sym typeface="Helvetica Neue Light"/>
              </a:rPr>
              <a:t>The Concise Scots Dictionary</a:t>
            </a:r>
            <a:r>
              <a:rPr lang="en-GB" sz="1600" dirty="0">
                <a:ea typeface="Helvetica Neue Light"/>
                <a:cs typeface="Helvetica Neue"/>
                <a:sym typeface="Helvetica Neue Light"/>
              </a:rPr>
              <a:t>. Edinburgh: EUP. ix-xxii.</a:t>
            </a:r>
          </a:p>
          <a:p>
            <a:pPr marL="0" indent="0" defTabSz="616127">
              <a:lnSpc>
                <a:spcPct val="110000"/>
              </a:lnSpc>
              <a:spcBef>
                <a:spcPts val="1200"/>
              </a:spcBef>
              <a:buNone/>
              <a:defRPr sz="1800"/>
            </a:pPr>
            <a:r>
              <a:rPr lang="en-GB" sz="1600" dirty="0">
                <a:ea typeface="Helvetica Neue Light"/>
                <a:cs typeface="Helvetica Neue"/>
                <a:sym typeface="Helvetica Neue Light"/>
              </a:rPr>
              <a:t>Corbett, J. et al. 2003. A Brief History of Scots, in J. Corbett et al. </a:t>
            </a:r>
            <a:r>
              <a:rPr lang="en-GB" sz="1600" dirty="0" err="1">
                <a:ea typeface="Helvetica Neue Light"/>
                <a:cs typeface="Helvetica Neue"/>
                <a:sym typeface="Helvetica Neue Light"/>
              </a:rPr>
              <a:t>eds</a:t>
            </a:r>
            <a:r>
              <a:rPr lang="en-GB" sz="1600" dirty="0">
                <a:ea typeface="Helvetica Neue Light"/>
                <a:cs typeface="Helvetica Neue"/>
                <a:sym typeface="Helvetica Neue Light"/>
              </a:rPr>
              <a:t>, </a:t>
            </a:r>
            <a:r>
              <a:rPr lang="en-GB" sz="1600" i="1" dirty="0">
                <a:ea typeface="Helvetica Neue Light"/>
                <a:cs typeface="Helvetica Neue"/>
                <a:sym typeface="Helvetica Neue Light"/>
              </a:rPr>
              <a:t>Edinburgh Companion to Scots. </a:t>
            </a:r>
            <a:r>
              <a:rPr lang="en-GB" sz="1600" dirty="0">
                <a:ea typeface="Helvetica Neue Light"/>
                <a:cs typeface="Helvetica Neue"/>
                <a:sym typeface="Helvetica Neue Light"/>
              </a:rPr>
              <a:t>Edinburgh: EUP. 1-16.</a:t>
            </a:r>
            <a:r>
              <a:rPr lang="en-GB" sz="1600" dirty="0">
                <a:cs typeface="Helvetica Neue"/>
              </a:rPr>
              <a:t> </a:t>
            </a:r>
          </a:p>
          <a:p>
            <a:pPr marL="0" indent="0">
              <a:lnSpc>
                <a:spcPct val="110000"/>
              </a:lnSpc>
              <a:spcBef>
                <a:spcPts val="1200"/>
              </a:spcBef>
              <a:buNone/>
            </a:pPr>
            <a:r>
              <a:rPr lang="en-GB" sz="1600" dirty="0"/>
              <a:t>Kopaczyk, Joanna. 2013. Rethinking the traditional </a:t>
            </a:r>
            <a:r>
              <a:rPr lang="en-GB" sz="1600" dirty="0" err="1"/>
              <a:t>periodisation</a:t>
            </a:r>
            <a:r>
              <a:rPr lang="en-GB" sz="1600" dirty="0"/>
              <a:t> of the Scots Language. In Robert McColl Millar and Janet Cruickshank (eds.) After the Storm: Papers from the Forum for Research on the Languages of Scotland and Ulster. University of Aberdeen. [</a:t>
            </a:r>
            <a:r>
              <a:rPr lang="en-GB" sz="1600" dirty="0">
                <a:hlinkClick r:id="rId3"/>
              </a:rPr>
              <a:t>online</a:t>
            </a:r>
            <a:r>
              <a:rPr lang="en-GB" sz="1600" dirty="0"/>
              <a:t>]</a:t>
            </a:r>
          </a:p>
          <a:p>
            <a:pPr marL="0" indent="0">
              <a:lnSpc>
                <a:spcPct val="110000"/>
              </a:lnSpc>
              <a:spcBef>
                <a:spcPts val="1200"/>
              </a:spcBef>
              <a:buNone/>
            </a:pPr>
            <a:r>
              <a:rPr lang="en-GB" sz="1600" dirty="0" err="1">
                <a:cs typeface="Helvetica Neue"/>
              </a:rPr>
              <a:t>Macafee</a:t>
            </a:r>
            <a:r>
              <a:rPr lang="en-GB" sz="1600" dirty="0">
                <a:cs typeface="Helvetica Neue"/>
              </a:rPr>
              <a:t>, C. and A. J. Aitken, ‘A history of Scots to 1700’, in </a:t>
            </a:r>
            <a:r>
              <a:rPr lang="en-GB" sz="1600" i="1" dirty="0">
                <a:cs typeface="Helvetica Neue"/>
              </a:rPr>
              <a:t>A Dictionary of the Older Scottish Tongue </a:t>
            </a:r>
            <a:r>
              <a:rPr lang="en-GB" sz="1600" dirty="0">
                <a:cs typeface="Helvetica Neue"/>
              </a:rPr>
              <a:t>vol. XII (2002), xxix-clvii. </a:t>
            </a:r>
            <a:r>
              <a:rPr lang="en-GB" sz="1600" u="sng" dirty="0">
                <a:cs typeface="Helvetica Neue"/>
                <a:hlinkClick r:id="rId4"/>
              </a:rPr>
              <a:t>http://dsl.ac.uk/about-scots/history-of-scots/origins/</a:t>
            </a:r>
            <a:endParaRPr lang="en-GB" sz="1600" dirty="0">
              <a:ea typeface="Helvetica Neue Light"/>
              <a:cs typeface="Helvetica Neue"/>
              <a:sym typeface="Helvetica Neue Light"/>
            </a:endParaRPr>
          </a:p>
          <a:p>
            <a:pPr marL="0" indent="0" defTabSz="616127">
              <a:lnSpc>
                <a:spcPct val="110000"/>
              </a:lnSpc>
              <a:spcBef>
                <a:spcPts val="1200"/>
              </a:spcBef>
              <a:buNone/>
              <a:defRPr sz="1800"/>
            </a:pPr>
            <a:r>
              <a:rPr lang="en-GB" sz="1600" dirty="0" err="1">
                <a:ea typeface="Helvetica Neue Light"/>
                <a:cs typeface="Helvetica Neue"/>
                <a:sym typeface="Helvetica Neue Light"/>
              </a:rPr>
              <a:t>Murison</a:t>
            </a:r>
            <a:r>
              <a:rPr lang="en-GB" sz="1600" dirty="0">
                <a:ea typeface="Helvetica Neue Light"/>
                <a:cs typeface="Helvetica Neue"/>
                <a:sym typeface="Helvetica Neue Light"/>
              </a:rPr>
              <a:t>, D. 1979. The Historical Background, in A.J. Aitken &amp; T. McArthur </a:t>
            </a:r>
            <a:r>
              <a:rPr lang="en-GB" sz="1600" dirty="0" err="1">
                <a:ea typeface="Helvetica Neue Light"/>
                <a:cs typeface="Helvetica Neue"/>
                <a:sym typeface="Helvetica Neue Light"/>
              </a:rPr>
              <a:t>eds</a:t>
            </a:r>
            <a:r>
              <a:rPr lang="en-GB" sz="1600" dirty="0">
                <a:ea typeface="Helvetica Neue Light"/>
                <a:cs typeface="Helvetica Neue"/>
                <a:sym typeface="Helvetica Neue Light"/>
              </a:rPr>
              <a:t>, </a:t>
            </a:r>
            <a:r>
              <a:rPr lang="en-GB" sz="1600" i="1" dirty="0">
                <a:ea typeface="Helvetica Neue Light"/>
                <a:cs typeface="Helvetica Neue"/>
                <a:sym typeface="Helvetica Neue Light"/>
              </a:rPr>
              <a:t>Languages of Scotland</a:t>
            </a:r>
            <a:r>
              <a:rPr lang="en-GB" sz="1600" dirty="0">
                <a:ea typeface="Helvetica Neue Light"/>
                <a:cs typeface="Helvetica Neue"/>
                <a:sym typeface="Helvetica Neue Light"/>
              </a:rPr>
              <a:t>. Edinburgh: Chambers. 2-13.</a:t>
            </a:r>
            <a:endParaRPr lang="en-GB" sz="1600" i="1" dirty="0">
              <a:ea typeface="Helvetica Neue Light"/>
              <a:cs typeface="Helvetica Neue"/>
              <a:sym typeface="Helvetica Neue Light"/>
            </a:endParaRPr>
          </a:p>
          <a:p>
            <a:pPr marL="0" indent="0" defTabSz="616127">
              <a:lnSpc>
                <a:spcPct val="110000"/>
              </a:lnSpc>
              <a:spcBef>
                <a:spcPts val="1200"/>
              </a:spcBef>
              <a:buNone/>
              <a:defRPr sz="1800"/>
            </a:pPr>
            <a:r>
              <a:rPr lang="en-GB" sz="1600" dirty="0">
                <a:ea typeface="Helvetica Neue Light"/>
                <a:cs typeface="Helvetica Neue"/>
                <a:sym typeface="Helvetica Neue Light"/>
              </a:rPr>
              <a:t>Smith, J.J. 2012. About Older Scots, in </a:t>
            </a:r>
            <a:r>
              <a:rPr lang="en-GB" sz="1600" i="1" dirty="0">
                <a:ea typeface="Helvetica Neue Light"/>
                <a:cs typeface="Helvetica Neue"/>
                <a:sym typeface="Helvetica Neue Light"/>
              </a:rPr>
              <a:t>Older Scots: A Linguistic Reader. </a:t>
            </a:r>
            <a:r>
              <a:rPr lang="en-GB" sz="1600" dirty="0">
                <a:ea typeface="Helvetica Neue Light"/>
                <a:cs typeface="Helvetica Neue"/>
                <a:sym typeface="Helvetica Neue Light"/>
              </a:rPr>
              <a:t>Edinburgh: Scottish Text Society. 1-17.</a:t>
            </a:r>
          </a:p>
          <a:p>
            <a:pPr marL="0" indent="0">
              <a:buNone/>
            </a:pPr>
            <a:endParaRPr lang="en-GB" sz="1600" dirty="0"/>
          </a:p>
        </p:txBody>
      </p:sp>
    </p:spTree>
    <p:extLst>
      <p:ext uri="{BB962C8B-B14F-4D97-AF65-F5344CB8AC3E}">
        <p14:creationId xmlns:p14="http://schemas.microsoft.com/office/powerpoint/2010/main" val="195992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Scots then and now: What’s the plan?</a:t>
            </a:r>
          </a:p>
        </p:txBody>
      </p:sp>
      <p:sp>
        <p:nvSpPr>
          <p:cNvPr id="3" name="Content Placeholder 2"/>
          <p:cNvSpPr>
            <a:spLocks noGrp="1"/>
          </p:cNvSpPr>
          <p:nvPr>
            <p:ph idx="1"/>
          </p:nvPr>
        </p:nvSpPr>
        <p:spPr>
          <a:xfrm>
            <a:off x="391696" y="2130111"/>
            <a:ext cx="8451115" cy="2511132"/>
          </a:xfrm>
        </p:spPr>
        <p:txBody>
          <a:bodyPr/>
          <a:lstStyle/>
          <a:p>
            <a:r>
              <a:rPr lang="en-GB" b="1" dirty="0">
                <a:solidFill>
                  <a:srgbClr val="0000FF"/>
                </a:solidFill>
              </a:rPr>
              <a:t>Week 1 </a:t>
            </a:r>
            <a:r>
              <a:rPr lang="en-GB" dirty="0"/>
              <a:t>	</a:t>
            </a:r>
            <a:r>
              <a:rPr lang="en-GB" b="1" dirty="0">
                <a:solidFill>
                  <a:srgbClr val="0000FF"/>
                </a:solidFill>
              </a:rPr>
              <a:t>Introduction +</a:t>
            </a:r>
            <a:r>
              <a:rPr lang="en-GB" dirty="0"/>
              <a:t> </a:t>
            </a:r>
            <a:r>
              <a:rPr lang="en-GB" b="1" dirty="0">
                <a:solidFill>
                  <a:srgbClr val="0000FF"/>
                </a:solidFill>
              </a:rPr>
              <a:t>Myth 1: Scots has no history</a:t>
            </a:r>
          </a:p>
          <a:p>
            <a:r>
              <a:rPr lang="en-GB" dirty="0"/>
              <a:t>Week 2 	Myth 2: Scots is a dialect of English </a:t>
            </a:r>
          </a:p>
          <a:p>
            <a:r>
              <a:rPr lang="en-GB" dirty="0"/>
              <a:t>Week 3 	Myth 3: Scots is used by uneducated people </a:t>
            </a:r>
          </a:p>
          <a:p>
            <a:r>
              <a:rPr lang="en-GB" dirty="0"/>
              <a:t>Week 4 	Myth 4: Scots is only good for banter </a:t>
            </a:r>
          </a:p>
          <a:p>
            <a:r>
              <a:rPr lang="en-GB" dirty="0"/>
              <a:t>Week 5 	What happened to Older Scots? </a:t>
            </a:r>
          </a:p>
        </p:txBody>
      </p:sp>
      <p:sp>
        <p:nvSpPr>
          <p:cNvPr id="4" name="TextBox 3"/>
          <p:cNvSpPr txBox="1"/>
          <p:nvPr/>
        </p:nvSpPr>
        <p:spPr>
          <a:xfrm>
            <a:off x="391697" y="5009220"/>
            <a:ext cx="8592087" cy="461665"/>
          </a:xfrm>
          <a:prstGeom prst="rect">
            <a:avLst/>
          </a:prstGeom>
          <a:noFill/>
        </p:spPr>
        <p:txBody>
          <a:bodyPr wrap="square" rtlCol="0">
            <a:spAutoFit/>
          </a:bodyPr>
          <a:lstStyle/>
          <a:p>
            <a:pPr marL="342900" indent="-342900">
              <a:buFont typeface="Arial"/>
              <a:buChar char="•"/>
            </a:pPr>
            <a:r>
              <a:rPr lang="en-GB" sz="2400" dirty="0"/>
              <a:t>Weeks 7-11	 Modern Scots with Jennifer Smith</a:t>
            </a:r>
          </a:p>
        </p:txBody>
      </p:sp>
    </p:spTree>
    <p:extLst>
      <p:ext uri="{BB962C8B-B14F-4D97-AF65-F5344CB8AC3E}">
        <p14:creationId xmlns:p14="http://schemas.microsoft.com/office/powerpoint/2010/main" val="88357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During the lecture: </a:t>
            </a:r>
            <a:r>
              <a:rPr lang="en-GB" dirty="0" err="1"/>
              <a:t>Mentimeter</a:t>
            </a:r>
            <a:r>
              <a:rPr lang="en-GB" dirty="0"/>
              <a:t> poll</a:t>
            </a:r>
          </a:p>
        </p:txBody>
      </p:sp>
      <p:sp>
        <p:nvSpPr>
          <p:cNvPr id="3" name="Content Placeholder 2"/>
          <p:cNvSpPr>
            <a:spLocks noGrp="1"/>
          </p:cNvSpPr>
          <p:nvPr>
            <p:ph idx="1"/>
          </p:nvPr>
        </p:nvSpPr>
        <p:spPr>
          <a:xfrm>
            <a:off x="628651" y="1825625"/>
            <a:ext cx="7242135" cy="4351338"/>
          </a:xfrm>
        </p:spPr>
        <p:txBody>
          <a:bodyPr/>
          <a:lstStyle/>
          <a:p>
            <a:pPr marL="0" indent="0">
              <a:buNone/>
            </a:pPr>
            <a:r>
              <a:rPr lang="en-GB" sz="3200" dirty="0"/>
              <a:t>What issues and topics would you like me to address in this lecture strand?</a:t>
            </a:r>
          </a:p>
          <a:p>
            <a:pPr marL="0" indent="0">
              <a:buNone/>
            </a:pPr>
            <a:endParaRPr lang="en-GB" dirty="0"/>
          </a:p>
          <a:p>
            <a:pPr marL="0" indent="0">
              <a:buNone/>
            </a:pPr>
            <a:r>
              <a:rPr lang="en-GB" b="1" dirty="0"/>
              <a:t>On your device, go to: </a:t>
            </a:r>
            <a:r>
              <a:rPr lang="en-GB" b="1" dirty="0" err="1">
                <a:solidFill>
                  <a:srgbClr val="0000FF"/>
                </a:solidFill>
              </a:rPr>
              <a:t>www.menti.com</a:t>
            </a:r>
            <a:endParaRPr lang="en-GB" b="1" dirty="0">
              <a:solidFill>
                <a:srgbClr val="0000FF"/>
              </a:solidFill>
            </a:endParaRPr>
          </a:p>
          <a:p>
            <a:pPr marL="0" indent="0">
              <a:buNone/>
            </a:pPr>
            <a:r>
              <a:rPr lang="en-GB" b="1" dirty="0"/>
              <a:t>Enter event code: </a:t>
            </a:r>
            <a:r>
              <a:rPr lang="pl-PL" b="1" dirty="0"/>
              <a:t>27 62 89</a:t>
            </a:r>
            <a:endParaRPr lang="is-IS" b="1" dirty="0"/>
          </a:p>
          <a:p>
            <a:pPr marL="0" indent="0">
              <a:buNone/>
            </a:pPr>
            <a:endParaRPr lang="is-IS" dirty="0"/>
          </a:p>
        </p:txBody>
      </p:sp>
    </p:spTree>
    <p:extLst>
      <p:ext uri="{BB962C8B-B14F-4D97-AF65-F5344CB8AC3E}">
        <p14:creationId xmlns:p14="http://schemas.microsoft.com/office/powerpoint/2010/main" val="10363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738" y="1658609"/>
            <a:ext cx="7886700" cy="1325563"/>
          </a:xfrm>
        </p:spPr>
        <p:txBody>
          <a:bodyPr/>
          <a:lstStyle/>
          <a:p>
            <a:r>
              <a:rPr lang="en-GB" dirty="0"/>
              <a:t>Myth 1</a:t>
            </a:r>
          </a:p>
        </p:txBody>
      </p:sp>
      <p:sp>
        <p:nvSpPr>
          <p:cNvPr id="3" name="Content Placeholder 2"/>
          <p:cNvSpPr>
            <a:spLocks noGrp="1"/>
          </p:cNvSpPr>
          <p:nvPr>
            <p:ph idx="1"/>
          </p:nvPr>
        </p:nvSpPr>
        <p:spPr>
          <a:xfrm>
            <a:off x="621727" y="3056086"/>
            <a:ext cx="7893624" cy="3120878"/>
          </a:xfrm>
        </p:spPr>
        <p:txBody>
          <a:bodyPr>
            <a:normAutofit/>
          </a:bodyPr>
          <a:lstStyle/>
          <a:p>
            <a:pPr marL="0" indent="0">
              <a:buNone/>
            </a:pPr>
            <a:r>
              <a:rPr lang="en-GB" sz="3600" dirty="0"/>
              <a:t>Scots has no history</a:t>
            </a:r>
          </a:p>
        </p:txBody>
      </p:sp>
    </p:spTree>
    <p:extLst>
      <p:ext uri="{BB962C8B-B14F-4D97-AF65-F5344CB8AC3E}">
        <p14:creationId xmlns:p14="http://schemas.microsoft.com/office/powerpoint/2010/main" val="23270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Robert Burns?</a:t>
            </a:r>
          </a:p>
        </p:txBody>
      </p:sp>
      <p:pic>
        <p:nvPicPr>
          <p:cNvPr id="5" name="Picture 4" descr="A picture of Robert Burns"/>
          <p:cNvPicPr>
            <a:picLocks noChangeAspect="1"/>
          </p:cNvPicPr>
          <p:nvPr/>
        </p:nvPicPr>
        <p:blipFill>
          <a:blip r:embed="rId3"/>
          <a:stretch>
            <a:fillRect/>
          </a:stretch>
        </p:blipFill>
        <p:spPr>
          <a:xfrm>
            <a:off x="3661916" y="355430"/>
            <a:ext cx="5292065" cy="2975730"/>
          </a:xfrm>
          <a:prstGeom prst="rect">
            <a:avLst/>
          </a:prstGeom>
        </p:spPr>
      </p:pic>
      <p:sp>
        <p:nvSpPr>
          <p:cNvPr id="4" name="Rectangle 3"/>
          <p:cNvSpPr/>
          <p:nvPr/>
        </p:nvSpPr>
        <p:spPr>
          <a:xfrm>
            <a:off x="511787" y="1668298"/>
            <a:ext cx="4572000" cy="4708981"/>
          </a:xfrm>
          <a:prstGeom prst="rect">
            <a:avLst/>
          </a:prstGeom>
        </p:spPr>
        <p:txBody>
          <a:bodyPr>
            <a:spAutoFit/>
          </a:bodyPr>
          <a:lstStyle/>
          <a:p>
            <a:r>
              <a:rPr lang="en-GB" sz="2000" i="1" dirty="0"/>
              <a:t>To a Mouse</a:t>
            </a:r>
          </a:p>
          <a:p>
            <a:endParaRPr lang="en-GB" sz="2000" dirty="0"/>
          </a:p>
          <a:p>
            <a:r>
              <a:rPr lang="en-GB" sz="2000" dirty="0">
                <a:solidFill>
                  <a:srgbClr val="008000"/>
                </a:solidFill>
              </a:rPr>
              <a:t>Wee</a:t>
            </a:r>
            <a:r>
              <a:rPr lang="en-GB" sz="2000" dirty="0"/>
              <a:t>, </a:t>
            </a:r>
            <a:r>
              <a:rPr lang="en-GB" sz="2000" dirty="0" err="1">
                <a:solidFill>
                  <a:srgbClr val="0000FF"/>
                </a:solidFill>
              </a:rPr>
              <a:t>sleekit</a:t>
            </a:r>
            <a:r>
              <a:rPr lang="en-GB" sz="2000" dirty="0"/>
              <a:t>, </a:t>
            </a:r>
            <a:r>
              <a:rPr lang="en-GB" sz="2000" dirty="0" err="1"/>
              <a:t>cow’rin</a:t>
            </a:r>
            <a:r>
              <a:rPr lang="en-GB" sz="2000" dirty="0"/>
              <a:t>, </a:t>
            </a:r>
            <a:r>
              <a:rPr lang="en-GB" sz="2000" dirty="0" err="1"/>
              <a:t>tim’rous</a:t>
            </a:r>
            <a:r>
              <a:rPr lang="en-GB" sz="2000" dirty="0"/>
              <a:t> </a:t>
            </a:r>
            <a:r>
              <a:rPr lang="en-GB" sz="2000" dirty="0">
                <a:solidFill>
                  <a:srgbClr val="0000FF"/>
                </a:solidFill>
              </a:rPr>
              <a:t>beastie</a:t>
            </a:r>
            <a:r>
              <a:rPr lang="en-GB" sz="2000" dirty="0"/>
              <a:t>,</a:t>
            </a:r>
          </a:p>
          <a:p>
            <a:r>
              <a:rPr lang="en-GB" sz="2000" dirty="0"/>
              <a:t>O, what a panic’s in thy </a:t>
            </a:r>
            <a:r>
              <a:rPr lang="en-GB" sz="2000" dirty="0" err="1">
                <a:solidFill>
                  <a:srgbClr val="0000FF"/>
                </a:solidFill>
              </a:rPr>
              <a:t>breastie</a:t>
            </a:r>
            <a:r>
              <a:rPr lang="en-GB" sz="2000" dirty="0"/>
              <a:t>!</a:t>
            </a:r>
          </a:p>
          <a:p>
            <a:r>
              <a:rPr lang="en-GB" sz="2000" dirty="0"/>
              <a:t>Thou need </a:t>
            </a:r>
            <a:r>
              <a:rPr lang="en-GB" sz="2000" dirty="0" err="1">
                <a:solidFill>
                  <a:srgbClr val="008000"/>
                </a:solidFill>
              </a:rPr>
              <a:t>na</a:t>
            </a:r>
            <a:r>
              <a:rPr lang="en-GB" sz="2000" dirty="0">
                <a:solidFill>
                  <a:srgbClr val="008000"/>
                </a:solidFill>
              </a:rPr>
              <a:t> </a:t>
            </a:r>
            <a:r>
              <a:rPr lang="en-GB" sz="2000" dirty="0"/>
              <a:t>start </a:t>
            </a:r>
            <a:r>
              <a:rPr lang="en-GB" sz="2000" dirty="0" err="1">
                <a:solidFill>
                  <a:srgbClr val="0000FF"/>
                </a:solidFill>
              </a:rPr>
              <a:t>awa</a:t>
            </a:r>
            <a:r>
              <a:rPr lang="en-GB" sz="2000" dirty="0">
                <a:solidFill>
                  <a:srgbClr val="0000FF"/>
                </a:solidFill>
              </a:rPr>
              <a:t> sae</a:t>
            </a:r>
            <a:r>
              <a:rPr lang="en-GB" sz="2000" dirty="0"/>
              <a:t> hasty,</a:t>
            </a:r>
          </a:p>
          <a:p>
            <a:r>
              <a:rPr lang="en-GB" sz="2000" dirty="0"/>
              <a:t>Wi’ </a:t>
            </a:r>
            <a:r>
              <a:rPr lang="en-GB" sz="2000" dirty="0">
                <a:solidFill>
                  <a:srgbClr val="0000FF"/>
                </a:solidFill>
              </a:rPr>
              <a:t>bickering</a:t>
            </a:r>
            <a:r>
              <a:rPr lang="en-GB" sz="2000" dirty="0"/>
              <a:t> </a:t>
            </a:r>
            <a:r>
              <a:rPr lang="en-GB" sz="2000" dirty="0">
                <a:solidFill>
                  <a:srgbClr val="0000FF"/>
                </a:solidFill>
              </a:rPr>
              <a:t>brattle</a:t>
            </a:r>
            <a:r>
              <a:rPr lang="en-GB" sz="2000" dirty="0"/>
              <a:t>!</a:t>
            </a:r>
          </a:p>
          <a:p>
            <a:r>
              <a:rPr lang="en-GB" sz="2000" dirty="0"/>
              <a:t>I </a:t>
            </a:r>
            <a:r>
              <a:rPr lang="en-GB" sz="2000" dirty="0">
                <a:solidFill>
                  <a:srgbClr val="008000"/>
                </a:solidFill>
              </a:rPr>
              <a:t>wad</a:t>
            </a:r>
            <a:r>
              <a:rPr lang="en-GB" sz="2000" dirty="0"/>
              <a:t> be </a:t>
            </a:r>
            <a:r>
              <a:rPr lang="en-GB" sz="2000" dirty="0" err="1">
                <a:solidFill>
                  <a:srgbClr val="008000"/>
                </a:solidFill>
              </a:rPr>
              <a:t>laith</a:t>
            </a:r>
            <a:r>
              <a:rPr lang="en-GB" sz="2000" dirty="0">
                <a:solidFill>
                  <a:srgbClr val="008000"/>
                </a:solidFill>
              </a:rPr>
              <a:t> </a:t>
            </a:r>
            <a:r>
              <a:rPr lang="en-GB" sz="2000" dirty="0"/>
              <a:t>to </a:t>
            </a:r>
            <a:r>
              <a:rPr lang="en-GB" sz="2000" dirty="0" err="1">
                <a:solidFill>
                  <a:srgbClr val="0000FF"/>
                </a:solidFill>
              </a:rPr>
              <a:t>rin</a:t>
            </a:r>
            <a:r>
              <a:rPr lang="en-GB" sz="2000" dirty="0">
                <a:solidFill>
                  <a:srgbClr val="0000FF"/>
                </a:solidFill>
              </a:rPr>
              <a:t> </a:t>
            </a:r>
            <a:r>
              <a:rPr lang="en-GB" sz="2000" dirty="0"/>
              <a:t>an’ chase thee,</a:t>
            </a:r>
          </a:p>
          <a:p>
            <a:r>
              <a:rPr lang="en-GB" sz="2000" dirty="0"/>
              <a:t>Wi’ </a:t>
            </a:r>
            <a:r>
              <a:rPr lang="en-GB" sz="2000" dirty="0" err="1"/>
              <a:t>murd’ring</a:t>
            </a:r>
            <a:r>
              <a:rPr lang="en-GB" sz="2000" dirty="0"/>
              <a:t> </a:t>
            </a:r>
            <a:r>
              <a:rPr lang="en-GB" sz="2000" dirty="0" err="1">
                <a:solidFill>
                  <a:srgbClr val="008000"/>
                </a:solidFill>
              </a:rPr>
              <a:t>pattle</a:t>
            </a:r>
            <a:r>
              <a:rPr lang="en-GB" sz="2000" dirty="0"/>
              <a:t>!</a:t>
            </a:r>
          </a:p>
          <a:p>
            <a:r>
              <a:rPr lang="is-IS" sz="2000" dirty="0"/>
              <a:t>…</a:t>
            </a:r>
          </a:p>
          <a:p>
            <a:r>
              <a:rPr lang="en-US" sz="2000" dirty="0"/>
              <a:t>That </a:t>
            </a:r>
            <a:r>
              <a:rPr lang="en-US" sz="2000" dirty="0">
                <a:solidFill>
                  <a:srgbClr val="008000"/>
                </a:solidFill>
              </a:rPr>
              <a:t>wee</a:t>
            </a:r>
            <a:r>
              <a:rPr lang="en-US" sz="2000" dirty="0"/>
              <a:t> bit heap </a:t>
            </a:r>
            <a:r>
              <a:rPr lang="en-US" sz="2000" dirty="0" err="1"/>
              <a:t>o’leave</a:t>
            </a:r>
            <a:r>
              <a:rPr lang="en-US" sz="2000" dirty="0"/>
              <a:t> an’ </a:t>
            </a:r>
            <a:r>
              <a:rPr lang="en-US" sz="2000" dirty="0" err="1"/>
              <a:t>stibble</a:t>
            </a:r>
            <a:r>
              <a:rPr lang="en-US" sz="2000" dirty="0"/>
              <a:t>,</a:t>
            </a:r>
          </a:p>
          <a:p>
            <a:r>
              <a:rPr lang="en-US" sz="2000" dirty="0"/>
              <a:t>Has cost thee </a:t>
            </a:r>
            <a:r>
              <a:rPr lang="en-US" sz="2000" dirty="0" err="1">
                <a:solidFill>
                  <a:srgbClr val="008000"/>
                </a:solidFill>
              </a:rPr>
              <a:t>mony</a:t>
            </a:r>
            <a:r>
              <a:rPr lang="en-US" sz="2000" dirty="0">
                <a:solidFill>
                  <a:srgbClr val="008000"/>
                </a:solidFill>
              </a:rPr>
              <a:t> </a:t>
            </a:r>
            <a:r>
              <a:rPr lang="en-US" sz="2000" dirty="0"/>
              <a:t>a weary nibble!</a:t>
            </a:r>
          </a:p>
          <a:p>
            <a:r>
              <a:rPr lang="en-US" sz="2000" dirty="0"/>
              <a:t>N</a:t>
            </a:r>
            <a:r>
              <a:rPr lang="en-US" sz="2000" dirty="0">
                <a:solidFill>
                  <a:srgbClr val="FF0000"/>
                </a:solidFill>
              </a:rPr>
              <a:t>ow</a:t>
            </a:r>
            <a:r>
              <a:rPr lang="en-US" sz="2000" dirty="0"/>
              <a:t> </a:t>
            </a:r>
            <a:r>
              <a:rPr lang="en-US" sz="2000" dirty="0" err="1"/>
              <a:t>th</a:t>
            </a:r>
            <a:r>
              <a:rPr lang="en-US" sz="2000" dirty="0" err="1">
                <a:solidFill>
                  <a:srgbClr val="FF0000"/>
                </a:solidFill>
              </a:rPr>
              <a:t>ou</a:t>
            </a:r>
            <a:r>
              <a:rPr lang="en-US" sz="2000" dirty="0" err="1"/>
              <a:t>’s</a:t>
            </a:r>
            <a:r>
              <a:rPr lang="en-US" sz="2000" dirty="0"/>
              <a:t> </a:t>
            </a:r>
            <a:r>
              <a:rPr lang="en-US" sz="2000" dirty="0" err="1"/>
              <a:t>turn’d</a:t>
            </a:r>
            <a:r>
              <a:rPr lang="en-US" sz="2000" dirty="0"/>
              <a:t> </a:t>
            </a:r>
            <a:r>
              <a:rPr lang="en-US" sz="2000" dirty="0">
                <a:solidFill>
                  <a:srgbClr val="FF0000"/>
                </a:solidFill>
              </a:rPr>
              <a:t>ou</a:t>
            </a:r>
            <a:r>
              <a:rPr lang="en-US" sz="2000" dirty="0"/>
              <a:t>t, for a’ thy tr</a:t>
            </a:r>
            <a:r>
              <a:rPr lang="en-US" sz="2000" dirty="0">
                <a:solidFill>
                  <a:srgbClr val="FF0000"/>
                </a:solidFill>
              </a:rPr>
              <a:t>ou</a:t>
            </a:r>
            <a:r>
              <a:rPr lang="en-US" sz="2000" dirty="0"/>
              <a:t>ble,</a:t>
            </a:r>
          </a:p>
          <a:p>
            <a:r>
              <a:rPr lang="en-US" sz="2000" dirty="0"/>
              <a:t>But h</a:t>
            </a:r>
            <a:r>
              <a:rPr lang="en-US" sz="2000" dirty="0">
                <a:solidFill>
                  <a:srgbClr val="FF0000"/>
                </a:solidFill>
              </a:rPr>
              <a:t>ou</a:t>
            </a:r>
            <a:r>
              <a:rPr lang="en-US" sz="2000" dirty="0"/>
              <a:t>se or </a:t>
            </a:r>
            <a:r>
              <a:rPr lang="en-US" sz="2000" dirty="0" err="1">
                <a:solidFill>
                  <a:srgbClr val="0000FF"/>
                </a:solidFill>
              </a:rPr>
              <a:t>hald</a:t>
            </a:r>
            <a:r>
              <a:rPr lang="en-US" sz="2000" dirty="0"/>
              <a:t>,</a:t>
            </a:r>
          </a:p>
          <a:p>
            <a:r>
              <a:rPr lang="en-US" sz="2000" dirty="0"/>
              <a:t>To </a:t>
            </a:r>
            <a:r>
              <a:rPr lang="en-US" sz="2000" dirty="0" err="1">
                <a:solidFill>
                  <a:srgbClr val="008000"/>
                </a:solidFill>
              </a:rPr>
              <a:t>thole</a:t>
            </a:r>
            <a:r>
              <a:rPr lang="en-US" sz="2000" dirty="0">
                <a:solidFill>
                  <a:srgbClr val="008000"/>
                </a:solidFill>
              </a:rPr>
              <a:t> </a:t>
            </a:r>
            <a:r>
              <a:rPr lang="en-US" sz="2000" dirty="0"/>
              <a:t>the winter’s sleety dribble.</a:t>
            </a:r>
          </a:p>
          <a:p>
            <a:r>
              <a:rPr lang="en-US" sz="2000" dirty="0"/>
              <a:t>An’ </a:t>
            </a:r>
            <a:r>
              <a:rPr lang="en-US" sz="2000" dirty="0" err="1">
                <a:solidFill>
                  <a:srgbClr val="0000FF"/>
                </a:solidFill>
              </a:rPr>
              <a:t>cranreuch</a:t>
            </a:r>
            <a:r>
              <a:rPr lang="en-US" sz="2000" dirty="0">
                <a:solidFill>
                  <a:srgbClr val="0000FF"/>
                </a:solidFill>
              </a:rPr>
              <a:t> </a:t>
            </a:r>
            <a:r>
              <a:rPr lang="en-US" sz="2000" dirty="0" err="1">
                <a:solidFill>
                  <a:srgbClr val="0000FF"/>
                </a:solidFill>
              </a:rPr>
              <a:t>cauld</a:t>
            </a:r>
            <a:r>
              <a:rPr lang="en-US" sz="2000" dirty="0"/>
              <a:t>!</a:t>
            </a:r>
            <a:endParaRPr lang="en-GB" sz="2000" dirty="0"/>
          </a:p>
        </p:txBody>
      </p:sp>
      <p:sp>
        <p:nvSpPr>
          <p:cNvPr id="6" name="TextBox 5"/>
          <p:cNvSpPr txBox="1"/>
          <p:nvPr/>
        </p:nvSpPr>
        <p:spPr>
          <a:xfrm>
            <a:off x="7360822" y="3069919"/>
            <a:ext cx="1689167" cy="461665"/>
          </a:xfrm>
          <a:prstGeom prst="rect">
            <a:avLst/>
          </a:prstGeom>
          <a:solidFill>
            <a:schemeClr val="bg1"/>
          </a:solidFill>
          <a:ln>
            <a:solidFill>
              <a:srgbClr val="660066"/>
            </a:solidFill>
          </a:ln>
        </p:spPr>
        <p:txBody>
          <a:bodyPr wrap="square" rtlCol="0">
            <a:spAutoFit/>
          </a:bodyPr>
          <a:lstStyle/>
          <a:p>
            <a:pPr algn="ctr"/>
            <a:r>
              <a:rPr lang="en-GB" sz="2400" b="1" dirty="0">
                <a:solidFill>
                  <a:srgbClr val="660066"/>
                </a:solidFill>
              </a:rPr>
              <a:t>1759-1796</a:t>
            </a:r>
          </a:p>
        </p:txBody>
      </p:sp>
      <p:sp>
        <p:nvSpPr>
          <p:cNvPr id="7" name="Rectangle 6"/>
          <p:cNvSpPr/>
          <p:nvPr/>
        </p:nvSpPr>
        <p:spPr>
          <a:xfrm>
            <a:off x="3629382" y="6363568"/>
            <a:ext cx="5404043" cy="338554"/>
          </a:xfrm>
          <a:prstGeom prst="rect">
            <a:avLst/>
          </a:prstGeom>
        </p:spPr>
        <p:txBody>
          <a:bodyPr wrap="none">
            <a:spAutoFit/>
          </a:bodyPr>
          <a:lstStyle/>
          <a:p>
            <a:r>
              <a:rPr lang="en-GB" sz="1600" dirty="0"/>
              <a:t>image and text from: </a:t>
            </a:r>
            <a:r>
              <a:rPr lang="en-GB" sz="1600" dirty="0">
                <a:hlinkClick r:id="rId4"/>
              </a:rPr>
              <a:t>http://</a:t>
            </a:r>
            <a:r>
              <a:rPr lang="en-GB" sz="1600" dirty="0" err="1">
                <a:hlinkClick r:id="rId4"/>
              </a:rPr>
              <a:t>www.bbc.co.uk</a:t>
            </a:r>
            <a:r>
              <a:rPr lang="en-GB" sz="1600" dirty="0">
                <a:hlinkClick r:id="rId4"/>
              </a:rPr>
              <a:t>/arts/</a:t>
            </a:r>
            <a:r>
              <a:rPr lang="en-GB" sz="1600" dirty="0" err="1">
                <a:hlinkClick r:id="rId4"/>
              </a:rPr>
              <a:t>robertburns</a:t>
            </a:r>
            <a:r>
              <a:rPr lang="en-GB" sz="1600" dirty="0">
                <a:hlinkClick r:id="rId4"/>
              </a:rPr>
              <a:t>/</a:t>
            </a:r>
            <a:endParaRPr lang="en-GB" sz="1600" dirty="0"/>
          </a:p>
        </p:txBody>
      </p:sp>
    </p:spTree>
    <p:extLst>
      <p:ext uri="{BB962C8B-B14F-4D97-AF65-F5344CB8AC3E}">
        <p14:creationId xmlns:p14="http://schemas.microsoft.com/office/powerpoint/2010/main" val="313299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00" y="377456"/>
            <a:ext cx="4623795" cy="1325563"/>
          </a:xfrm>
        </p:spPr>
        <p:txBody>
          <a:bodyPr/>
          <a:lstStyle/>
          <a:p>
            <a:r>
              <a:rPr lang="en-GB" dirty="0"/>
              <a:t>“Not Burns: Dunbar!”</a:t>
            </a:r>
          </a:p>
        </p:txBody>
      </p:sp>
      <p:pic>
        <p:nvPicPr>
          <p:cNvPr id="5" name="Picture 4" descr="A photo of Hugh MacDiarmi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851" y="2010053"/>
            <a:ext cx="2997741" cy="2658153"/>
          </a:xfrm>
          <a:prstGeom prst="rect">
            <a:avLst/>
          </a:prstGeom>
        </p:spPr>
      </p:pic>
      <p:sp>
        <p:nvSpPr>
          <p:cNvPr id="9" name="TextBox 8"/>
          <p:cNvSpPr txBox="1"/>
          <p:nvPr/>
        </p:nvSpPr>
        <p:spPr>
          <a:xfrm>
            <a:off x="180565" y="4404074"/>
            <a:ext cx="2815548" cy="1046440"/>
          </a:xfrm>
          <a:prstGeom prst="rect">
            <a:avLst/>
          </a:prstGeom>
          <a:solidFill>
            <a:schemeClr val="bg1"/>
          </a:solidFill>
          <a:ln>
            <a:solidFill>
              <a:srgbClr val="660066"/>
            </a:solidFill>
          </a:ln>
        </p:spPr>
        <p:txBody>
          <a:bodyPr wrap="square" rtlCol="0">
            <a:spAutoFit/>
          </a:bodyPr>
          <a:lstStyle/>
          <a:p>
            <a:r>
              <a:rPr lang="en-GB" sz="2400" dirty="0">
                <a:solidFill>
                  <a:srgbClr val="660066"/>
                </a:solidFill>
              </a:rPr>
              <a:t>Hugh MacDiarmid</a:t>
            </a:r>
          </a:p>
          <a:p>
            <a:r>
              <a:rPr lang="en-GB" dirty="0">
                <a:solidFill>
                  <a:srgbClr val="660066"/>
                </a:solidFill>
              </a:rPr>
              <a:t>(Christopher Murray Grieve) </a:t>
            </a:r>
          </a:p>
          <a:p>
            <a:r>
              <a:rPr lang="en-GB" sz="2000" b="1" dirty="0">
                <a:solidFill>
                  <a:srgbClr val="660066"/>
                </a:solidFill>
              </a:rPr>
              <a:t>1892-1978</a:t>
            </a:r>
          </a:p>
        </p:txBody>
      </p:sp>
      <p:sp>
        <p:nvSpPr>
          <p:cNvPr id="3" name="Rectangle 2"/>
          <p:cNvSpPr/>
          <p:nvPr/>
        </p:nvSpPr>
        <p:spPr>
          <a:xfrm>
            <a:off x="4135453" y="1683048"/>
            <a:ext cx="4572000" cy="4247317"/>
          </a:xfrm>
          <a:prstGeom prst="rect">
            <a:avLst/>
          </a:prstGeom>
        </p:spPr>
        <p:txBody>
          <a:bodyPr>
            <a:spAutoFit/>
          </a:bodyPr>
          <a:lstStyle/>
          <a:p>
            <a:r>
              <a:rPr lang="en-GB" sz="2400" dirty="0"/>
              <a:t>“In MacDiarmid’s beautiful poem, </a:t>
            </a:r>
            <a:r>
              <a:rPr lang="en-GB" sz="2400" i="1" dirty="0"/>
              <a:t>Homage to Dunbar</a:t>
            </a:r>
            <a:r>
              <a:rPr lang="en-GB" sz="2400" dirty="0"/>
              <a:t>, he notes that anyone can visit the graves of Burns or Walter Scott, but nobody knows where Dunbar is buried, lost in an older Scotland, abandoned, unexplored. Like Atlantis drowned beneath the ocean, </a:t>
            </a:r>
            <a:r>
              <a:rPr lang="en-GB" sz="2400" dirty="0">
                <a:solidFill>
                  <a:srgbClr val="0000FF"/>
                </a:solidFill>
              </a:rPr>
              <a:t>Dunbar and his Scotland remain almost unknown</a:t>
            </a:r>
            <a:r>
              <a:rPr lang="en-GB" sz="2400" dirty="0"/>
              <a:t>.” </a:t>
            </a:r>
          </a:p>
          <a:p>
            <a:endParaRPr lang="en-GB" dirty="0"/>
          </a:p>
          <a:p>
            <a:r>
              <a:rPr lang="en-GB" dirty="0"/>
              <a:t>(Alan </a:t>
            </a:r>
            <a:r>
              <a:rPr lang="en-GB" dirty="0" err="1"/>
              <a:t>Riach</a:t>
            </a:r>
            <a:r>
              <a:rPr lang="en-GB" dirty="0"/>
              <a:t>, </a:t>
            </a:r>
            <a:r>
              <a:rPr lang="en-GB" i="1" dirty="0"/>
              <a:t>The National</a:t>
            </a:r>
            <a:r>
              <a:rPr lang="en-GB" dirty="0"/>
              <a:t>, 22 January 2016 </a:t>
            </a:r>
            <a:r>
              <a:rPr lang="en-US" dirty="0">
                <a:hlinkClick r:id="rId3"/>
              </a:rPr>
              <a:t>http://</a:t>
            </a:r>
            <a:r>
              <a:rPr lang="en-US" dirty="0" err="1">
                <a:hlinkClick r:id="rId3"/>
              </a:rPr>
              <a:t>eprints.gla.ac.uk</a:t>
            </a:r>
            <a:r>
              <a:rPr lang="en-US" dirty="0">
                <a:hlinkClick r:id="rId3"/>
              </a:rPr>
              <a:t>/149713/1/149713.pdf</a:t>
            </a:r>
            <a:r>
              <a:rPr lang="en-GB" dirty="0"/>
              <a:t>)</a:t>
            </a:r>
          </a:p>
        </p:txBody>
      </p:sp>
      <p:sp>
        <p:nvSpPr>
          <p:cNvPr id="10" name="TextBox 9"/>
          <p:cNvSpPr txBox="1"/>
          <p:nvPr/>
        </p:nvSpPr>
        <p:spPr>
          <a:xfrm>
            <a:off x="221937" y="6250798"/>
            <a:ext cx="8162249" cy="430887"/>
          </a:xfrm>
          <a:prstGeom prst="rect">
            <a:avLst/>
          </a:prstGeom>
          <a:noFill/>
        </p:spPr>
        <p:txBody>
          <a:bodyPr wrap="square" rtlCol="0">
            <a:spAutoFit/>
          </a:bodyPr>
          <a:lstStyle/>
          <a:p>
            <a:r>
              <a:rPr lang="en-GB" sz="2200" dirty="0"/>
              <a:t>the main figure of the Scottish Renaissance in the early 20</a:t>
            </a:r>
            <a:r>
              <a:rPr lang="en-GB" sz="2200" baseline="30000" dirty="0"/>
              <a:t>th</a:t>
            </a:r>
            <a:r>
              <a:rPr lang="en-GB" sz="2200" dirty="0"/>
              <a:t> century</a:t>
            </a:r>
          </a:p>
        </p:txBody>
      </p:sp>
      <p:sp>
        <p:nvSpPr>
          <p:cNvPr id="11" name="Up Arrow 10"/>
          <p:cNvSpPr/>
          <p:nvPr/>
        </p:nvSpPr>
        <p:spPr>
          <a:xfrm>
            <a:off x="1380926" y="5609691"/>
            <a:ext cx="345231" cy="554804"/>
          </a:xfrm>
          <a:prstGeom prst="upArrow">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9978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William Dunbar?</a:t>
            </a:r>
          </a:p>
        </p:txBody>
      </p:sp>
      <p:pic>
        <p:nvPicPr>
          <p:cNvPr id="5" name="Picture 4" descr="Chepman and Myllar printing device, the opening page of the Golden Targe by William Dunbar."/>
          <p:cNvPicPr>
            <a:picLocks noChangeAspect="1"/>
          </p:cNvPicPr>
          <p:nvPr/>
        </p:nvPicPr>
        <p:blipFill>
          <a:blip r:embed="rId2"/>
          <a:stretch>
            <a:fillRect/>
          </a:stretch>
        </p:blipFill>
        <p:spPr>
          <a:xfrm>
            <a:off x="486167" y="1269887"/>
            <a:ext cx="3423188" cy="5252149"/>
          </a:xfrm>
          <a:prstGeom prst="rect">
            <a:avLst/>
          </a:prstGeom>
        </p:spPr>
      </p:pic>
      <p:sp>
        <p:nvSpPr>
          <p:cNvPr id="6" name="TextBox 5"/>
          <p:cNvSpPr txBox="1"/>
          <p:nvPr/>
        </p:nvSpPr>
        <p:spPr>
          <a:xfrm>
            <a:off x="147956" y="1935652"/>
            <a:ext cx="2441277" cy="830997"/>
          </a:xfrm>
          <a:prstGeom prst="rect">
            <a:avLst/>
          </a:prstGeom>
          <a:solidFill>
            <a:srgbClr val="FFFFFF"/>
          </a:solidFill>
          <a:ln>
            <a:solidFill>
              <a:srgbClr val="262626"/>
            </a:solidFill>
          </a:ln>
        </p:spPr>
        <p:txBody>
          <a:bodyPr wrap="square" rtlCol="0">
            <a:spAutoFit/>
          </a:bodyPr>
          <a:lstStyle/>
          <a:p>
            <a:pPr algn="ctr"/>
            <a:r>
              <a:rPr lang="en-GB" sz="2400" dirty="0"/>
              <a:t>Scottish </a:t>
            </a:r>
            <a:r>
              <a:rPr lang="en-GB" sz="2400" i="1" dirty="0" err="1"/>
              <a:t>makar</a:t>
            </a:r>
            <a:endParaRPr lang="en-GB" sz="2400" i="1" dirty="0"/>
          </a:p>
          <a:p>
            <a:pPr algn="ctr"/>
            <a:r>
              <a:rPr lang="en-GB" sz="2400" dirty="0"/>
              <a:t>1459/60 – c.1530 </a:t>
            </a:r>
          </a:p>
        </p:txBody>
      </p:sp>
      <p:sp>
        <p:nvSpPr>
          <p:cNvPr id="7" name="TextBox 6"/>
          <p:cNvSpPr txBox="1"/>
          <p:nvPr/>
        </p:nvSpPr>
        <p:spPr>
          <a:xfrm>
            <a:off x="4179761" y="3840895"/>
            <a:ext cx="4118115" cy="2616101"/>
          </a:xfrm>
          <a:prstGeom prst="rect">
            <a:avLst/>
          </a:prstGeom>
          <a:noFill/>
        </p:spPr>
        <p:txBody>
          <a:bodyPr wrap="square" rtlCol="0">
            <a:spAutoFit/>
          </a:bodyPr>
          <a:lstStyle/>
          <a:p>
            <a:r>
              <a:rPr lang="en-GB" sz="2400" dirty="0"/>
              <a:t>a wide range of genres:</a:t>
            </a:r>
          </a:p>
          <a:p>
            <a:pPr marL="285750" indent="-285750">
              <a:buFontTx/>
              <a:buChar char="-"/>
            </a:pPr>
            <a:r>
              <a:rPr lang="en-GB" sz="2000" dirty="0"/>
              <a:t>celebratory</a:t>
            </a:r>
          </a:p>
          <a:p>
            <a:pPr marL="285750" indent="-285750">
              <a:buFontTx/>
              <a:buChar char="-"/>
            </a:pPr>
            <a:r>
              <a:rPr lang="en-GB" sz="2000" dirty="0"/>
              <a:t>political</a:t>
            </a:r>
          </a:p>
          <a:p>
            <a:pPr marL="285750" indent="-285750">
              <a:buFontTx/>
              <a:buChar char="-"/>
            </a:pPr>
            <a:r>
              <a:rPr lang="en-GB" sz="2000" dirty="0"/>
              <a:t>religious and moral</a:t>
            </a:r>
          </a:p>
          <a:p>
            <a:pPr marL="285750" indent="-285750">
              <a:buFontTx/>
              <a:buChar char="-"/>
            </a:pPr>
            <a:r>
              <a:rPr lang="en-GB" sz="2000" dirty="0"/>
              <a:t>satirical / courtly entertainment</a:t>
            </a:r>
          </a:p>
          <a:p>
            <a:pPr marL="285750" indent="-285750">
              <a:buFontTx/>
              <a:buChar char="-"/>
            </a:pPr>
            <a:r>
              <a:rPr lang="en-GB" sz="2000" dirty="0"/>
              <a:t>personal</a:t>
            </a:r>
          </a:p>
          <a:p>
            <a:r>
              <a:rPr lang="en-GB" sz="2000" dirty="0"/>
              <a:t>etc.</a:t>
            </a:r>
          </a:p>
          <a:p>
            <a:pPr marL="285750" indent="-285750">
              <a:buFontTx/>
              <a:buChar char="-"/>
            </a:pPr>
            <a:endParaRPr lang="en-GB" sz="2000" dirty="0"/>
          </a:p>
        </p:txBody>
      </p:sp>
      <p:sp>
        <p:nvSpPr>
          <p:cNvPr id="8" name="TextBox 7"/>
          <p:cNvSpPr txBox="1"/>
          <p:nvPr/>
        </p:nvSpPr>
        <p:spPr>
          <a:xfrm>
            <a:off x="4081126" y="1380847"/>
            <a:ext cx="4931873" cy="1938992"/>
          </a:xfrm>
          <a:prstGeom prst="rect">
            <a:avLst/>
          </a:prstGeom>
          <a:noFill/>
        </p:spPr>
        <p:txBody>
          <a:bodyPr wrap="square" rtlCol="0">
            <a:spAutoFit/>
          </a:bodyPr>
          <a:lstStyle/>
          <a:p>
            <a:r>
              <a:rPr lang="en-US" sz="2400" i="1" dirty="0"/>
              <a:t>My </a:t>
            </a:r>
            <a:r>
              <a:rPr lang="en-US" sz="2400" i="1" dirty="0" err="1"/>
              <a:t>heid</a:t>
            </a:r>
            <a:r>
              <a:rPr lang="en-US" sz="2400" i="1" dirty="0"/>
              <a:t> did yak yester </a:t>
            </a:r>
            <a:r>
              <a:rPr lang="en-US" sz="2400" i="1" dirty="0" err="1"/>
              <a:t>nicht</a:t>
            </a:r>
            <a:r>
              <a:rPr lang="en-US" sz="2400" i="1" dirty="0"/>
              <a:t>, </a:t>
            </a:r>
          </a:p>
          <a:p>
            <a:r>
              <a:rPr lang="en-US" sz="2400" i="1" dirty="0"/>
              <a:t>This day to </a:t>
            </a:r>
            <a:r>
              <a:rPr lang="en-US" sz="2400" i="1" dirty="0" err="1"/>
              <a:t>mak</a:t>
            </a:r>
            <a:r>
              <a:rPr lang="en-US" sz="2400" i="1" dirty="0"/>
              <a:t> that I </a:t>
            </a:r>
            <a:r>
              <a:rPr lang="en-US" sz="2400" i="1" dirty="0" err="1"/>
              <a:t>na</a:t>
            </a:r>
            <a:r>
              <a:rPr lang="en-US" sz="2400" i="1" dirty="0"/>
              <a:t> </a:t>
            </a:r>
            <a:r>
              <a:rPr lang="en-US" sz="2400" i="1" dirty="0" err="1"/>
              <a:t>micht</a:t>
            </a:r>
            <a:r>
              <a:rPr lang="en-US" sz="2400" i="1" dirty="0"/>
              <a:t>. </a:t>
            </a:r>
          </a:p>
          <a:p>
            <a:r>
              <a:rPr lang="en-US" sz="2400" i="1" dirty="0"/>
              <a:t>So </a:t>
            </a:r>
            <a:r>
              <a:rPr lang="en-US" sz="2400" i="1" dirty="0" err="1"/>
              <a:t>sair</a:t>
            </a:r>
            <a:r>
              <a:rPr lang="en-US" sz="2400" i="1" dirty="0"/>
              <a:t> the </a:t>
            </a:r>
            <a:r>
              <a:rPr lang="en-US" sz="2400" i="1" dirty="0" err="1"/>
              <a:t>magryme</a:t>
            </a:r>
            <a:r>
              <a:rPr lang="en-US" sz="2400" i="1" dirty="0"/>
              <a:t> </a:t>
            </a:r>
            <a:r>
              <a:rPr lang="en-US" sz="2400" i="1" dirty="0" err="1"/>
              <a:t>dois</a:t>
            </a:r>
            <a:r>
              <a:rPr lang="en-US" sz="2400" i="1" dirty="0"/>
              <a:t> me </a:t>
            </a:r>
            <a:r>
              <a:rPr lang="en-US" sz="2400" i="1" dirty="0" err="1"/>
              <a:t>menyie</a:t>
            </a:r>
            <a:r>
              <a:rPr lang="en-US" sz="2400" i="1" dirty="0"/>
              <a:t>, </a:t>
            </a:r>
          </a:p>
          <a:p>
            <a:r>
              <a:rPr lang="en-US" sz="2400" i="1" dirty="0" err="1"/>
              <a:t>Perseing</a:t>
            </a:r>
            <a:r>
              <a:rPr lang="en-US" sz="2400" i="1" dirty="0"/>
              <a:t> my brow as </a:t>
            </a:r>
            <a:r>
              <a:rPr lang="en-US" sz="2400" i="1" dirty="0" err="1"/>
              <a:t>ony</a:t>
            </a:r>
            <a:r>
              <a:rPr lang="en-US" sz="2400" i="1" dirty="0"/>
              <a:t> </a:t>
            </a:r>
            <a:r>
              <a:rPr lang="en-US" sz="2400" i="1" dirty="0" err="1"/>
              <a:t>ganyie</a:t>
            </a:r>
            <a:r>
              <a:rPr lang="en-US" sz="2400" i="1" dirty="0"/>
              <a:t>, </a:t>
            </a:r>
          </a:p>
          <a:p>
            <a:r>
              <a:rPr lang="en-US" sz="2400" i="1" dirty="0"/>
              <a:t>That scant I </a:t>
            </a:r>
            <a:r>
              <a:rPr lang="en-US" sz="2400" i="1" dirty="0" err="1"/>
              <a:t>luik</a:t>
            </a:r>
            <a:r>
              <a:rPr lang="en-US" sz="2400" i="1" dirty="0"/>
              <a:t> may on the </a:t>
            </a:r>
            <a:r>
              <a:rPr lang="en-US" sz="2400" i="1" dirty="0" err="1"/>
              <a:t>licht</a:t>
            </a:r>
            <a:r>
              <a:rPr lang="en-US" sz="2400" i="1" dirty="0"/>
              <a:t>.</a:t>
            </a:r>
            <a:endParaRPr lang="en-GB" sz="2400" i="1" dirty="0"/>
          </a:p>
        </p:txBody>
      </p:sp>
    </p:spTree>
    <p:extLst>
      <p:ext uri="{BB962C8B-B14F-4D97-AF65-F5344CB8AC3E}">
        <p14:creationId xmlns:p14="http://schemas.microsoft.com/office/powerpoint/2010/main" val="277154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Literature</a:t>
            </a:r>
            <a:r>
              <a:rPr lang="pl-PL" dirty="0"/>
              <a:t> in </a:t>
            </a:r>
            <a:r>
              <a:rPr lang="pl-PL" dirty="0" err="1"/>
              <a:t>Scots</a:t>
            </a:r>
            <a:r>
              <a:rPr lang="pl-PL" dirty="0"/>
              <a:t> (1375 – </a:t>
            </a:r>
            <a:r>
              <a:rPr lang="pl-PL" dirty="0" err="1"/>
              <a:t>onwards</a:t>
            </a:r>
            <a:r>
              <a:rPr lang="pl-PL" dirty="0"/>
              <a:t>)</a:t>
            </a:r>
            <a:endParaRPr lang="en-GB" dirty="0"/>
          </a:p>
        </p:txBody>
      </p:sp>
      <p:sp>
        <p:nvSpPr>
          <p:cNvPr id="3" name="Content Placeholder 2"/>
          <p:cNvSpPr>
            <a:spLocks noGrp="1"/>
          </p:cNvSpPr>
          <p:nvPr>
            <p:ph idx="1"/>
          </p:nvPr>
        </p:nvSpPr>
        <p:spPr>
          <a:xfrm>
            <a:off x="4104270" y="1267318"/>
            <a:ext cx="4594860" cy="1987536"/>
          </a:xfrm>
        </p:spPr>
        <p:txBody>
          <a:bodyPr>
            <a:normAutofit lnSpcReduction="10000"/>
          </a:bodyPr>
          <a:lstStyle/>
          <a:p>
            <a:r>
              <a:rPr lang="pl-PL" sz="2400" i="1" dirty="0"/>
              <a:t>The Brus </a:t>
            </a:r>
            <a:r>
              <a:rPr lang="pl-PL" sz="2400" dirty="0"/>
              <a:t>(1375) by</a:t>
            </a:r>
            <a:r>
              <a:rPr lang="pl-PL" sz="2400" b="1" dirty="0"/>
              <a:t> </a:t>
            </a:r>
            <a:r>
              <a:rPr lang="pl-PL" sz="2400" b="1" dirty="0">
                <a:solidFill>
                  <a:srgbClr val="7030A0"/>
                </a:solidFill>
              </a:rPr>
              <a:t>John Barbour</a:t>
            </a:r>
            <a:r>
              <a:rPr lang="pl-PL" sz="2400" dirty="0">
                <a:solidFill>
                  <a:srgbClr val="7030A0"/>
                </a:solidFill>
              </a:rPr>
              <a:t> </a:t>
            </a:r>
          </a:p>
          <a:p>
            <a:endParaRPr lang="en-GB" sz="2400" dirty="0"/>
          </a:p>
          <a:p>
            <a:r>
              <a:rPr lang="pl-PL" sz="2400" dirty="0"/>
              <a:t>A 14,000-line poem about the Scottish Wars of Independence (1274-1329)</a:t>
            </a:r>
            <a:endParaRPr lang="en-GB" sz="2400" dirty="0"/>
          </a:p>
        </p:txBody>
      </p:sp>
      <p:pic>
        <p:nvPicPr>
          <p:cNvPr id="4" name="Picture 3" descr="A photo of the manuscript of The Brus by John Barbour."/>
          <p:cNvPicPr>
            <a:picLocks noChangeAspect="1"/>
          </p:cNvPicPr>
          <p:nvPr/>
        </p:nvPicPr>
        <p:blipFill rotWithShape="1">
          <a:blip r:embed="rId2">
            <a:extLst>
              <a:ext uri="{28A0092B-C50C-407E-A947-70E740481C1C}">
                <a14:useLocalDpi xmlns:a14="http://schemas.microsoft.com/office/drawing/2010/main" val="0"/>
              </a:ext>
            </a:extLst>
          </a:blip>
          <a:srcRect t="2497" r="29122" b="33326"/>
          <a:stretch/>
        </p:blipFill>
        <p:spPr>
          <a:xfrm>
            <a:off x="295749" y="1281557"/>
            <a:ext cx="3575771" cy="5018557"/>
          </a:xfrm>
          <a:prstGeom prst="rect">
            <a:avLst/>
          </a:prstGeom>
        </p:spPr>
      </p:pic>
      <p:sp>
        <p:nvSpPr>
          <p:cNvPr id="5" name="Rectangle 4"/>
          <p:cNvSpPr/>
          <p:nvPr/>
        </p:nvSpPr>
        <p:spPr>
          <a:xfrm>
            <a:off x="4036815" y="3470750"/>
            <a:ext cx="4852885" cy="2554545"/>
          </a:xfrm>
          <a:prstGeom prst="rect">
            <a:avLst/>
          </a:prstGeom>
        </p:spPr>
        <p:txBody>
          <a:bodyPr wrap="square">
            <a:spAutoFit/>
          </a:bodyPr>
          <a:lstStyle/>
          <a:p>
            <a:r>
              <a:rPr lang="en-GB" sz="1400" dirty="0"/>
              <a:t>l. 225</a:t>
            </a:r>
            <a:r>
              <a:rPr lang="en-GB" sz="2000" dirty="0"/>
              <a:t>	</a:t>
            </a:r>
            <a:r>
              <a:rPr lang="en-GB" sz="2000" i="1" dirty="0"/>
              <a:t>A! </a:t>
            </a:r>
            <a:r>
              <a:rPr lang="en-GB" sz="2000" i="1" dirty="0" err="1"/>
              <a:t>Fredome</a:t>
            </a:r>
            <a:r>
              <a:rPr lang="en-GB" sz="2000" i="1" dirty="0"/>
              <a:t> is a noble thing</a:t>
            </a:r>
          </a:p>
          <a:p>
            <a:r>
              <a:rPr lang="en-GB" sz="2000" i="1" dirty="0"/>
              <a:t>	</a:t>
            </a:r>
            <a:r>
              <a:rPr lang="en-GB" sz="2000" i="1" dirty="0" err="1"/>
              <a:t>Fredome</a:t>
            </a:r>
            <a:r>
              <a:rPr lang="en-GB" sz="2000" i="1" dirty="0"/>
              <a:t> mays man to </a:t>
            </a:r>
            <a:r>
              <a:rPr lang="en-GB" sz="2000" i="1" dirty="0" err="1"/>
              <a:t>haiff</a:t>
            </a:r>
            <a:r>
              <a:rPr lang="en-GB" sz="2000" i="1" dirty="0"/>
              <a:t> liking.</a:t>
            </a:r>
          </a:p>
          <a:p>
            <a:r>
              <a:rPr lang="en-GB" sz="2000" i="1" dirty="0"/>
              <a:t>	</a:t>
            </a:r>
            <a:r>
              <a:rPr lang="en-GB" sz="2000" i="1" dirty="0" err="1"/>
              <a:t>Fredome</a:t>
            </a:r>
            <a:r>
              <a:rPr lang="en-GB" sz="2000" i="1" dirty="0"/>
              <a:t> all solace to man </a:t>
            </a:r>
            <a:r>
              <a:rPr lang="en-GB" sz="2000" i="1" dirty="0" err="1"/>
              <a:t>giffis</a:t>
            </a:r>
            <a:r>
              <a:rPr lang="en-GB" sz="2000" i="1" dirty="0"/>
              <a:t>,</a:t>
            </a:r>
          </a:p>
          <a:p>
            <a:r>
              <a:rPr lang="en-GB" sz="2000" i="1" dirty="0"/>
              <a:t>	He </a:t>
            </a:r>
            <a:r>
              <a:rPr lang="en-GB" sz="2000" i="1" dirty="0" err="1"/>
              <a:t>levys</a:t>
            </a:r>
            <a:r>
              <a:rPr lang="en-GB" sz="2000" i="1" dirty="0"/>
              <a:t> at </a:t>
            </a:r>
            <a:r>
              <a:rPr lang="en-GB" sz="2000" i="1" dirty="0" err="1"/>
              <a:t>es</a:t>
            </a:r>
            <a:r>
              <a:rPr lang="en-GB" sz="2000" i="1" dirty="0"/>
              <a:t> that </a:t>
            </a:r>
            <a:r>
              <a:rPr lang="en-GB" sz="2000" i="1" dirty="0" err="1"/>
              <a:t>frely</a:t>
            </a:r>
            <a:r>
              <a:rPr lang="en-GB" sz="2000" i="1" dirty="0"/>
              <a:t> </a:t>
            </a:r>
            <a:r>
              <a:rPr lang="en-GB" sz="2000" i="1" dirty="0" err="1"/>
              <a:t>levys</a:t>
            </a:r>
            <a:r>
              <a:rPr lang="en-GB" sz="2000" i="1" dirty="0"/>
              <a:t>.</a:t>
            </a:r>
          </a:p>
          <a:p>
            <a:r>
              <a:rPr lang="en-GB" sz="2000" i="1" dirty="0"/>
              <a:t>	A noble hart may </a:t>
            </a:r>
            <a:r>
              <a:rPr lang="en-GB" sz="2000" i="1" dirty="0" err="1"/>
              <a:t>haiff</a:t>
            </a:r>
            <a:r>
              <a:rPr lang="en-GB" sz="2000" i="1" dirty="0"/>
              <a:t> </a:t>
            </a:r>
            <a:r>
              <a:rPr lang="en-GB" sz="2000" i="1" dirty="0" err="1"/>
              <a:t>nane</a:t>
            </a:r>
            <a:r>
              <a:rPr lang="en-GB" sz="2000" i="1" dirty="0"/>
              <a:t> </a:t>
            </a:r>
            <a:r>
              <a:rPr lang="en-GB" sz="2000" i="1" dirty="0" err="1"/>
              <a:t>es</a:t>
            </a:r>
            <a:endParaRPr lang="en-GB" sz="2000" i="1" dirty="0"/>
          </a:p>
          <a:p>
            <a:r>
              <a:rPr lang="en-GB" sz="1400" dirty="0"/>
              <a:t>l. 230</a:t>
            </a:r>
            <a:r>
              <a:rPr lang="en-GB" sz="2000" dirty="0"/>
              <a:t>	</a:t>
            </a:r>
            <a:r>
              <a:rPr lang="en-GB" sz="2000" i="1" dirty="0"/>
              <a:t>Na </a:t>
            </a:r>
            <a:r>
              <a:rPr lang="en-GB" sz="2000" i="1" dirty="0" err="1"/>
              <a:t>ellys</a:t>
            </a:r>
            <a:r>
              <a:rPr lang="en-GB" sz="2000" i="1" dirty="0"/>
              <a:t> </a:t>
            </a:r>
            <a:r>
              <a:rPr lang="en-GB" sz="2000" i="1" dirty="0" err="1"/>
              <a:t>nocht</a:t>
            </a:r>
            <a:r>
              <a:rPr lang="en-GB" sz="2000" i="1" dirty="0"/>
              <a:t> that may him </a:t>
            </a:r>
            <a:r>
              <a:rPr lang="en-GB" sz="2000" i="1" dirty="0" err="1"/>
              <a:t>ples</a:t>
            </a:r>
            <a:endParaRPr lang="en-GB" sz="2000" i="1" dirty="0"/>
          </a:p>
          <a:p>
            <a:r>
              <a:rPr lang="en-GB" sz="2000" i="1" dirty="0"/>
              <a:t>	</a:t>
            </a:r>
            <a:r>
              <a:rPr lang="en-GB" sz="2000" i="1" dirty="0" err="1"/>
              <a:t>Gyff</a:t>
            </a:r>
            <a:r>
              <a:rPr lang="en-GB" sz="2000" i="1" dirty="0"/>
              <a:t> </a:t>
            </a:r>
            <a:r>
              <a:rPr lang="en-GB" sz="2000" i="1" dirty="0" err="1"/>
              <a:t>fredome</a:t>
            </a:r>
            <a:r>
              <a:rPr lang="en-GB" sz="2000" i="1" dirty="0"/>
              <a:t> </a:t>
            </a:r>
            <a:r>
              <a:rPr lang="en-GB" sz="2000" i="1" dirty="0" err="1"/>
              <a:t>failyhe</a:t>
            </a:r>
            <a:r>
              <a:rPr lang="en-GB" sz="2000" i="1" dirty="0"/>
              <a:t>, for </a:t>
            </a:r>
            <a:r>
              <a:rPr lang="en-GB" sz="2000" i="1" dirty="0" err="1"/>
              <a:t>fre</a:t>
            </a:r>
            <a:r>
              <a:rPr lang="en-GB" sz="2000" i="1" dirty="0"/>
              <a:t> liking</a:t>
            </a:r>
          </a:p>
          <a:p>
            <a:r>
              <a:rPr lang="en-GB" sz="2000" i="1" dirty="0"/>
              <a:t>	Is </a:t>
            </a:r>
            <a:r>
              <a:rPr lang="en-GB" sz="2000" i="1" dirty="0" err="1"/>
              <a:t>yharnyt</a:t>
            </a:r>
            <a:r>
              <a:rPr lang="en-GB" sz="2000" i="1" dirty="0"/>
              <a:t> our all other thing.</a:t>
            </a:r>
          </a:p>
        </p:txBody>
      </p:sp>
      <p:sp>
        <p:nvSpPr>
          <p:cNvPr id="6" name="Rectangle 5"/>
          <p:cNvSpPr/>
          <p:nvPr/>
        </p:nvSpPr>
        <p:spPr>
          <a:xfrm>
            <a:off x="3676851" y="6237398"/>
            <a:ext cx="5338844" cy="523220"/>
          </a:xfrm>
          <a:prstGeom prst="rect">
            <a:avLst/>
          </a:prstGeom>
        </p:spPr>
        <p:txBody>
          <a:bodyPr wrap="square">
            <a:spAutoFit/>
          </a:bodyPr>
          <a:lstStyle/>
          <a:p>
            <a:r>
              <a:rPr lang="en-GB" sz="1400" dirty="0"/>
              <a:t>edited by </a:t>
            </a:r>
            <a:r>
              <a:rPr lang="en-GB" sz="1400" dirty="0" err="1"/>
              <a:t>Prof.</a:t>
            </a:r>
            <a:r>
              <a:rPr lang="en-GB" sz="1400" dirty="0"/>
              <a:t> A.A. Duncan https://</a:t>
            </a:r>
            <a:r>
              <a:rPr lang="en-GB" sz="1400" dirty="0" err="1"/>
              <a:t>www.arts.gla.ac.uk</a:t>
            </a:r>
            <a:r>
              <a:rPr lang="en-GB" sz="1400" dirty="0"/>
              <a:t>/STELLA/STARN/poetry/BRUS/</a:t>
            </a:r>
            <a:r>
              <a:rPr lang="en-GB" sz="1400" dirty="0" err="1"/>
              <a:t>contents.htm</a:t>
            </a:r>
            <a:endParaRPr lang="en-GB" sz="1400" dirty="0"/>
          </a:p>
        </p:txBody>
      </p:sp>
    </p:spTree>
    <p:extLst>
      <p:ext uri="{BB962C8B-B14F-4D97-AF65-F5344CB8AC3E}">
        <p14:creationId xmlns:p14="http://schemas.microsoft.com/office/powerpoint/2010/main" val="465116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1"/>
          <p:cNvSpPr txBox="1">
            <a:spLocks noChangeArrowheads="1"/>
          </p:cNvSpPr>
          <p:nvPr/>
        </p:nvSpPr>
        <p:spPr bwMode="auto">
          <a:xfrm>
            <a:off x="579537" y="1823313"/>
            <a:ext cx="5251451" cy="26468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defRPr/>
            </a:pPr>
            <a:r>
              <a:rPr lang="en-US" sz="2800" dirty="0"/>
              <a:t>“</a:t>
            </a:r>
            <a:r>
              <a:rPr lang="en-US" altLang="ja-JP" sz="2800" dirty="0"/>
              <a:t>The history of the Northern dialect… from the year 1000 to nearly 1300, with few insignificant exceptions, is </a:t>
            </a:r>
            <a:r>
              <a:rPr lang="en-US" altLang="ja-JP" sz="2800" dirty="0">
                <a:solidFill>
                  <a:srgbClr val="0000FF"/>
                </a:solidFill>
              </a:rPr>
              <a:t>a total blank</a:t>
            </a:r>
            <a:r>
              <a:rPr lang="en-US" altLang="ja-JP" sz="2800" dirty="0"/>
              <a:t>.</a:t>
            </a:r>
            <a:r>
              <a:rPr lang="en-US" sz="2800" dirty="0"/>
              <a:t>”</a:t>
            </a:r>
            <a:endParaRPr lang="en-US" altLang="ja-JP" sz="2800" dirty="0"/>
          </a:p>
          <a:p>
            <a:pPr eaLnBrk="1" hangingPunct="1">
              <a:defRPr/>
            </a:pPr>
            <a:endParaRPr lang="en-US" sz="1800" dirty="0"/>
          </a:p>
          <a:p>
            <a:pPr eaLnBrk="1" hangingPunct="1">
              <a:defRPr/>
            </a:pPr>
            <a:r>
              <a:rPr lang="en-US" sz="1800" dirty="0">
                <a:solidFill>
                  <a:schemeClr val="bg1">
                    <a:lumMod val="50000"/>
                  </a:schemeClr>
                </a:solidFill>
              </a:rPr>
              <a:t>Rev. W.W. Skeat</a:t>
            </a:r>
            <a:r>
              <a:rPr lang="en-US" sz="1800" i="1" dirty="0">
                <a:solidFill>
                  <a:schemeClr val="bg1">
                    <a:lumMod val="50000"/>
                  </a:schemeClr>
                </a:solidFill>
              </a:rPr>
              <a:t>, The English Dialects from the Eighth Century to the Present Day</a:t>
            </a:r>
            <a:r>
              <a:rPr lang="en-US" sz="1800" dirty="0">
                <a:solidFill>
                  <a:schemeClr val="bg1">
                    <a:lumMod val="50000"/>
                  </a:schemeClr>
                </a:solidFill>
              </a:rPr>
              <a:t>, </a:t>
            </a:r>
            <a:r>
              <a:rPr lang="en-US" sz="1800" b="1" dirty="0">
                <a:solidFill>
                  <a:srgbClr val="0000FF"/>
                </a:solidFill>
              </a:rPr>
              <a:t>1912</a:t>
            </a:r>
          </a:p>
        </p:txBody>
      </p:sp>
      <p:pic>
        <p:nvPicPr>
          <p:cNvPr id="43011" name="Picture 2" descr="Portrait_of_Walter_William_Skeat.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0864" y="1173637"/>
            <a:ext cx="2660971" cy="36665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1"/>
          <p:cNvSpPr txBox="1">
            <a:spLocks/>
          </p:cNvSpPr>
          <p:nvPr/>
        </p:nvSpPr>
        <p:spPr>
          <a:xfrm>
            <a:off x="567003" y="217179"/>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pl-PL" dirty="0" err="1"/>
              <a:t>Earlier</a:t>
            </a:r>
            <a:r>
              <a:rPr lang="pl-PL" dirty="0"/>
              <a:t> </a:t>
            </a:r>
            <a:r>
              <a:rPr lang="pl-PL" dirty="0" err="1"/>
              <a:t>evidence</a:t>
            </a:r>
            <a:r>
              <a:rPr lang="pl-PL" dirty="0"/>
              <a:t>?</a:t>
            </a:r>
            <a:endParaRPr lang="en-GB" dirty="0"/>
          </a:p>
        </p:txBody>
      </p:sp>
      <p:sp>
        <p:nvSpPr>
          <p:cNvPr id="3" name="TextBox 2"/>
          <p:cNvSpPr txBox="1"/>
          <p:nvPr/>
        </p:nvSpPr>
        <p:spPr>
          <a:xfrm>
            <a:off x="665805" y="5548046"/>
            <a:ext cx="7804689" cy="830997"/>
          </a:xfrm>
          <a:prstGeom prst="rect">
            <a:avLst/>
          </a:prstGeom>
          <a:noFill/>
          <a:ln w="28575">
            <a:solidFill>
              <a:srgbClr val="7030A0"/>
            </a:solidFill>
          </a:ln>
        </p:spPr>
        <p:txBody>
          <a:bodyPr wrap="square" rtlCol="0">
            <a:spAutoFit/>
          </a:bodyPr>
          <a:lstStyle/>
          <a:p>
            <a:r>
              <a:rPr lang="en-GB" sz="2400" dirty="0"/>
              <a:t>Until quite recently, the linguistic history of the British Isles was focussed primarily on the </a:t>
            </a:r>
            <a:r>
              <a:rPr lang="en-GB" sz="2400" b="1" dirty="0"/>
              <a:t>history of Standard English</a:t>
            </a:r>
            <a:r>
              <a:rPr lang="en-GB" sz="2400" dirty="0"/>
              <a:t>.</a:t>
            </a:r>
          </a:p>
        </p:txBody>
      </p:sp>
    </p:spTree>
    <p:extLst>
      <p:ext uri="{BB962C8B-B14F-4D97-AF65-F5344CB8AC3E}">
        <p14:creationId xmlns:p14="http://schemas.microsoft.com/office/powerpoint/2010/main" val="398560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9199</TotalTime>
  <Words>1444</Words>
  <Application>Microsoft Macintosh PowerPoint</Application>
  <PresentationFormat>On-screen Show (4:3)</PresentationFormat>
  <Paragraphs>161</Paragraphs>
  <Slides>18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Week 1 (Tue): Historical Scots</vt:lpstr>
      <vt:lpstr>Scots then and now: What’s the plan?</vt:lpstr>
      <vt:lpstr>During the lecture: Mentimeter poll</vt:lpstr>
      <vt:lpstr>Myth 1</vt:lpstr>
      <vt:lpstr>Robert Burns?</vt:lpstr>
      <vt:lpstr>“Not Burns: Dunbar!”</vt:lpstr>
      <vt:lpstr>William Dunbar?</vt:lpstr>
      <vt:lpstr>Literature in Scots (1375 – onwards)</vt:lpstr>
      <vt:lpstr>PowerPoint Presentation</vt:lpstr>
      <vt:lpstr>Dialect areas of Old vs Middle English</vt:lpstr>
      <vt:lpstr>Evidence for the earliest Germanic language of the North: Old Northumbrian</vt:lpstr>
      <vt:lpstr>Multilingual Scotland</vt:lpstr>
      <vt:lpstr>Above the Solway Firth – Tyne line</vt:lpstr>
      <vt:lpstr>Lexicographic resources</vt:lpstr>
      <vt:lpstr>The DSL and the OED</vt:lpstr>
      <vt:lpstr>How to use the DSL and the OED?</vt:lpstr>
      <vt:lpstr>To recap</vt:lpstr>
      <vt:lpstr>Selected references</vt:lpstr>
    </vt:vector>
  </TitlesOfParts>
  <Company>University Of Glasgow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Scots Language (1)</dc:title>
  <dc:creator>Joanna Kopaczyk</dc:creator>
  <cp:lastModifiedBy>Joanna Kopaczyk</cp:lastModifiedBy>
  <cp:revision>101</cp:revision>
  <cp:lastPrinted>2020-01-10T13:45:32Z</cp:lastPrinted>
  <dcterms:created xsi:type="dcterms:W3CDTF">2018-02-13T12:20:25Z</dcterms:created>
  <dcterms:modified xsi:type="dcterms:W3CDTF">2021-01-04T17:51:15Z</dcterms:modified>
</cp:coreProperties>
</file>