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0" r:id="rId2"/>
    <p:sldId id="271" r:id="rId3"/>
    <p:sldId id="264" r:id="rId4"/>
    <p:sldId id="273" r:id="rId5"/>
    <p:sldId id="294" r:id="rId6"/>
    <p:sldId id="259" r:id="rId7"/>
    <p:sldId id="289" r:id="rId8"/>
    <p:sldId id="261" r:id="rId9"/>
    <p:sldId id="276" r:id="rId10"/>
    <p:sldId id="290" r:id="rId11"/>
    <p:sldId id="263" r:id="rId12"/>
    <p:sldId id="291" r:id="rId13"/>
    <p:sldId id="262" r:id="rId14"/>
    <p:sldId id="278" r:id="rId15"/>
    <p:sldId id="296" r:id="rId16"/>
    <p:sldId id="287" r:id="rId17"/>
    <p:sldId id="288" r:id="rId18"/>
    <p:sldId id="295" r:id="rId19"/>
    <p:sldId id="297" r:id="rId20"/>
    <p:sldId id="299" r:id="rId21"/>
    <p:sldId id="301" r:id="rId22"/>
    <p:sldId id="279" r:id="rId23"/>
    <p:sldId id="302" r:id="rId24"/>
    <p:sldId id="303" r:id="rId25"/>
    <p:sldId id="280" r:id="rId26"/>
  </p:sldIdLst>
  <p:sldSz cx="9906000" cy="6858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8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192" y="472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0" y="1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F641-8ACB-4464-97A9-062A4FF14DCB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0" y="9377316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E03AD-4D7A-44E9-8250-50EAC49B8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1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0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CFFA-92A3-BA46-9552-FF664D147A8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5113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0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00C9-333F-8147-9FEB-0B0D09BDC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1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45113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9D1-F73C-4D1D-A3AF-AD85E3209B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4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45113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l-PL"/>
              <a:t>dr Joanna Kopaczyk, IFA UAM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History and Modernity of the English Language,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EEFA-64FD-C445-A82F-37E7C53D7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45113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do/does for negation had not developed yet!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00C9-333F-8147-9FEB-0B0D09BDC2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738616"/>
          </a:xfrm>
        </p:spPr>
        <p:txBody>
          <a:bodyPr>
            <a:normAutofit/>
          </a:bodyPr>
          <a:lstStyle>
            <a:lvl1pPr>
              <a:defRPr sz="36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4741"/>
            <a:ext cx="8915400" cy="5171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pl-PL" dirty="0"/>
              <a:t>Click to edit Master text styles</a:t>
            </a:r>
          </a:p>
          <a:p>
            <a:pPr lvl="1"/>
            <a:r>
              <a:rPr lang="pl-PL" dirty="0"/>
              <a:t>Second level</a:t>
            </a:r>
          </a:p>
          <a:p>
            <a:pPr lvl="2"/>
            <a:r>
              <a:rPr lang="pl-PL" dirty="0"/>
              <a:t>Third level</a:t>
            </a:r>
          </a:p>
          <a:p>
            <a:pPr lvl="3"/>
            <a:r>
              <a:rPr lang="pl-PL" dirty="0"/>
              <a:t>Fourth level</a:t>
            </a:r>
          </a:p>
          <a:p>
            <a:pPr lvl="4"/>
            <a:r>
              <a:rPr lang="pl-PL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8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7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80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386B-8212-F443-A82D-3A3BEBF9B629}" type="datetimeFigureOut">
              <a:rPr lang="en-US" smtClean="0"/>
              <a:t>1/15/21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195D-E075-6E45-A833-3C787BE0E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nna.kopaczyk@glasgow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e-windaes.nls.u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e-windaes.nls.u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e-windaes.nls.u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e-windaes.nls.u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53" y="1768565"/>
            <a:ext cx="8420100" cy="1899046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/>
                <a:cs typeface="Calibri Light"/>
              </a:rPr>
              <a:t>Week 2 (Tue): Historical Scots</a:t>
            </a:r>
            <a:br>
              <a:rPr lang="en-GB" dirty="0"/>
            </a:br>
            <a:r>
              <a:rPr lang="en-GB" sz="4000" dirty="0"/>
              <a:t>Myth 2: Scots is a dialect of English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553" y="4129276"/>
            <a:ext cx="7429500" cy="16557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Joanna Kopaczyk</a:t>
            </a:r>
          </a:p>
          <a:p>
            <a:r>
              <a:rPr lang="en-GB" sz="2000" dirty="0">
                <a:hlinkClick r:id="rId3"/>
              </a:rPr>
              <a:t>joanna.kopaczyk@glasgow.ac.uk</a:t>
            </a:r>
            <a:endParaRPr lang="en-GB" sz="2000" dirty="0"/>
          </a:p>
          <a:p>
            <a:r>
              <a:rPr lang="en-GB" dirty="0"/>
              <a:t>Drop-in hours: Tue 4pm-5pm</a:t>
            </a:r>
          </a:p>
        </p:txBody>
      </p:sp>
      <p:pic>
        <p:nvPicPr>
          <p:cNvPr id="4" name="Picture 3" descr="University 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65"/>
            <a:ext cx="9906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157" y="5848919"/>
            <a:ext cx="827206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ENGLANG1003</a:t>
            </a:r>
          </a:p>
          <a:p>
            <a:r>
              <a:rPr lang="en-GB" sz="2100" b="1" dirty="0"/>
              <a:t>English Language and Linguistics 1B: Language, Society and Change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0431" y="3850219"/>
            <a:ext cx="288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joan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ː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koˈpa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ʧɪk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/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1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Consider this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6433"/>
            <a:ext cx="8915400" cy="51713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grat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grysl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grim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ȝ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oule</a:t>
            </a:r>
            <a:endParaRPr lang="en-GB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Hedand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chydand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w(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churliche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“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Quh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is my face”, q(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uoth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fyle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“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fa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ss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on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</a:t>
            </a:r>
            <a:r>
              <a:rPr lang="en-GB" u="sng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foule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forme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feth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eren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v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nfr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but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neb is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nyther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nok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am bot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Owle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Aganis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natur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ni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 walk in to w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r;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dare 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do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on the day, 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but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droupe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as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ov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for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of my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schai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p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rt 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till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app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.”</a:t>
            </a:r>
          </a:p>
        </p:txBody>
      </p:sp>
      <p:pic>
        <p:nvPicPr>
          <p:cNvPr id="4" name="Picture 3" descr="Wee windaes logo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4" y="75143"/>
            <a:ext cx="2151117" cy="170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" y="5679831"/>
            <a:ext cx="17335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spelling</a:t>
            </a:r>
          </a:p>
        </p:txBody>
      </p:sp>
    </p:spTree>
    <p:extLst>
      <p:ext uri="{BB962C8B-B14F-4D97-AF65-F5344CB8AC3E}">
        <p14:creationId xmlns:p14="http://schemas.microsoft.com/office/powerpoint/2010/main" val="388613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738616"/>
          </a:xfrm>
        </p:spPr>
        <p:txBody>
          <a:bodyPr/>
          <a:lstStyle/>
          <a:p>
            <a:r>
              <a:rPr lang="en-GB"/>
              <a:t>Diagnostic variants: Grammar</a:t>
            </a:r>
          </a:p>
        </p:txBody>
      </p:sp>
      <p:graphicFrame>
        <p:nvGraphicFramePr>
          <p:cNvPr id="8" name="Content Placeholder 4" descr="Table with diagnostic variants: Grammar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4057"/>
              </p:ext>
            </p:extLst>
          </p:nvPr>
        </p:nvGraphicFramePr>
        <p:xfrm>
          <a:off x="530225" y="924033"/>
          <a:ext cx="89154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21798685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1302339676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7862674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64871152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15140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MSc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Example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Example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9904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GB" b="1"/>
                        <a:t>pronouns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70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indicative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i="1" dirty="0" err="1"/>
                        <a:t>thir</a:t>
                      </a:r>
                      <a:r>
                        <a:rPr lang="en-GB" i="1" dirty="0"/>
                        <a:t> – </a:t>
                      </a:r>
                      <a:r>
                        <a:rPr lang="en-GB" i="1" dirty="0" err="1"/>
                        <a:t>tha</a:t>
                      </a:r>
                      <a:r>
                        <a:rPr lang="en-GB" i="1" dirty="0"/>
                        <a:t> – </a:t>
                      </a:r>
                      <a:r>
                        <a:rPr lang="en-GB" b="1" i="1" dirty="0">
                          <a:solidFill>
                            <a:srgbClr val="0070C0"/>
                          </a:solidFill>
                        </a:rPr>
                        <a:t>yon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i="1"/>
                        <a:t>these - those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6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3sg feminine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i="1" err="1"/>
                        <a:t>scho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i="1"/>
                        <a:t>she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70703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GB" b="1"/>
                        <a:t>inflection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5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possessive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-is/-</a:t>
                      </a:r>
                      <a:r>
                        <a:rPr lang="en-GB" err="1"/>
                        <a:t>ys</a:t>
                      </a:r>
                      <a:r>
                        <a:rPr lang="en-GB"/>
                        <a:t>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kingis</a:t>
                      </a:r>
                      <a:r>
                        <a:rPr lang="en-GB" i="1"/>
                        <a:t> </a:t>
                      </a:r>
                      <a:r>
                        <a:rPr lang="en-GB" i="1" err="1"/>
                        <a:t>quair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</a:t>
                      </a:r>
                      <a:r>
                        <a:rPr lang="en-GB" err="1"/>
                        <a:t>es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kinges</a:t>
                      </a:r>
                      <a:r>
                        <a:rPr lang="en-GB" i="1"/>
                        <a:t> </a:t>
                      </a:r>
                      <a:r>
                        <a:rPr lang="en-GB" i="1" err="1"/>
                        <a:t>booke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35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plural nouns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-is/-</a:t>
                      </a:r>
                      <a:r>
                        <a:rPr lang="en-GB" err="1"/>
                        <a:t>ys</a:t>
                      </a:r>
                      <a:r>
                        <a:rPr lang="en-GB"/>
                        <a:t>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kirkis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tounis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r>
                        <a:rPr lang="en-GB" err="1"/>
                        <a:t>es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churches, </a:t>
                      </a:r>
                      <a:r>
                        <a:rPr lang="en-GB" i="1" err="1"/>
                        <a:t>townes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62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present tense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-is/-</a:t>
                      </a:r>
                      <a:r>
                        <a:rPr lang="en-GB" err="1"/>
                        <a:t>ys</a:t>
                      </a:r>
                      <a:r>
                        <a:rPr lang="en-GB"/>
                        <a:t>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cummis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leiffis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-eth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cometh, </a:t>
                      </a:r>
                      <a:r>
                        <a:rPr lang="en-GB" i="1" err="1"/>
                        <a:t>leaveth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present participle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-and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luikkand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lefand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</a:t>
                      </a:r>
                      <a:r>
                        <a:rPr lang="en-GB" err="1"/>
                        <a:t>ing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looking, living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past tense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-it/-</a:t>
                      </a:r>
                      <a:r>
                        <a:rPr lang="en-GB" err="1"/>
                        <a:t>yt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lukkit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presentit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r>
                        <a:rPr lang="en-GB" err="1"/>
                        <a:t>ed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looked,</a:t>
                      </a:r>
                      <a:r>
                        <a:rPr lang="en-GB" i="1" baseline="0" dirty="0"/>
                        <a:t> presented</a:t>
                      </a:r>
                      <a:endParaRPr lang="en-GB" i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6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past</a:t>
                      </a:r>
                      <a:r>
                        <a:rPr lang="en-GB" baseline="0"/>
                        <a:t> participle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-it/-</a:t>
                      </a:r>
                      <a:r>
                        <a:rPr lang="en-GB" err="1"/>
                        <a:t>yt</a:t>
                      </a:r>
                      <a:endParaRPr lang="en-GB"/>
                    </a:p>
                    <a:p>
                      <a:r>
                        <a:rPr lang="en-GB"/>
                        <a:t>-in/-</a:t>
                      </a:r>
                      <a:r>
                        <a:rPr lang="en-GB" err="1"/>
                        <a:t>yn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ordanit</a:t>
                      </a:r>
                      <a:r>
                        <a:rPr lang="en-GB" i="1" baseline="0"/>
                        <a:t> and</a:t>
                      </a:r>
                      <a:r>
                        <a:rPr lang="en-GB" i="1"/>
                        <a:t> </a:t>
                      </a:r>
                      <a:r>
                        <a:rPr lang="en-GB" i="1" err="1"/>
                        <a:t>haldyn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r>
                        <a:rPr lang="en-GB" err="1"/>
                        <a:t>ed</a:t>
                      </a:r>
                      <a:endParaRPr lang="en-GB"/>
                    </a:p>
                    <a:p>
                      <a:r>
                        <a:rPr lang="en-GB"/>
                        <a:t>-</a:t>
                      </a:r>
                      <a:r>
                        <a:rPr lang="en-GB" err="1"/>
                        <a:t>en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ordained and </a:t>
                      </a:r>
                      <a:r>
                        <a:rPr lang="en-GB" i="1" err="1"/>
                        <a:t>holden</a:t>
                      </a:r>
                      <a:r>
                        <a:rPr lang="en-GB" i="1"/>
                        <a:t> (held)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1777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GB" b="1"/>
                        <a:t>syntax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0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negation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/>
                        <a:t>He </a:t>
                      </a:r>
                      <a:r>
                        <a:rPr lang="en-GB" b="1" err="1"/>
                        <a:t>na</a:t>
                      </a:r>
                      <a:r>
                        <a:rPr lang="en-GB"/>
                        <a:t> </a:t>
                      </a:r>
                      <a:r>
                        <a:rPr lang="en-GB" b="1" err="1">
                          <a:solidFill>
                            <a:srgbClr val="0070C0"/>
                          </a:solidFill>
                        </a:rPr>
                        <a:t>sal</a:t>
                      </a:r>
                      <a:r>
                        <a:rPr lang="en-GB" baseline="0"/>
                        <a:t> </a:t>
                      </a:r>
                      <a:r>
                        <a:rPr lang="en-GB" baseline="0" err="1"/>
                        <a:t>lyff</a:t>
                      </a:r>
                      <a:r>
                        <a:rPr lang="en-GB" baseline="0"/>
                        <a:t>.</a:t>
                      </a:r>
                    </a:p>
                    <a:p>
                      <a:r>
                        <a:rPr lang="en-GB" baseline="0" err="1"/>
                        <a:t>Scho</a:t>
                      </a:r>
                      <a:r>
                        <a:rPr lang="en-GB" baseline="0"/>
                        <a:t> </a:t>
                      </a:r>
                      <a:r>
                        <a:rPr lang="en-GB" baseline="0" err="1"/>
                        <a:t>consentis</a:t>
                      </a:r>
                      <a:r>
                        <a:rPr lang="en-GB" baseline="0"/>
                        <a:t> </a:t>
                      </a:r>
                      <a:r>
                        <a:rPr lang="en-GB" b="1" baseline="0" err="1"/>
                        <a:t>nocht</a:t>
                      </a:r>
                      <a:r>
                        <a:rPr lang="en-GB" baseline="0"/>
                        <a:t>.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He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>
                          <a:solidFill>
                            <a:srgbClr val="FF0000"/>
                          </a:solidFill>
                        </a:rPr>
                        <a:t>shal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leve</a:t>
                      </a:r>
                      <a:r>
                        <a:rPr lang="en-GB" baseline="0" dirty="0"/>
                        <a:t> </a:t>
                      </a:r>
                      <a:r>
                        <a:rPr lang="en-GB" b="1" baseline="0" dirty="0"/>
                        <a:t>not</a:t>
                      </a:r>
                      <a:r>
                        <a:rPr lang="en-GB" baseline="0" dirty="0"/>
                        <a:t>.</a:t>
                      </a:r>
                      <a:endParaRPr lang="en-GB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1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Consider this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6433"/>
            <a:ext cx="8915400" cy="51713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grat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grysl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grim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ȝ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oule</a:t>
            </a:r>
            <a:endParaRPr lang="en-GB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Hed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and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chyd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and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w(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churliche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“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Quh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is my face”, q(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uoth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fyle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“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fa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ss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on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s</a:t>
            </a:r>
            <a:r>
              <a:rPr lang="en-GB" u="sng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foule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forme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fether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en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v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nfr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but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</a:t>
            </a:r>
            <a:r>
              <a:rPr lang="en-GB" dirty="0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neb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is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nyther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nok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I am bot 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Owle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Agan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is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natur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ni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 walk in to w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r;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dare do 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on the day, but </a:t>
            </a:r>
            <a:r>
              <a:rPr lang="en-GB" dirty="0" err="1">
                <a:solidFill>
                  <a:srgbClr val="00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droupe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ov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for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of my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schai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pert </a:t>
            </a:r>
            <a:r>
              <a:rPr lang="en-GB" dirty="0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till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app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.”</a:t>
            </a:r>
          </a:p>
        </p:txBody>
      </p:sp>
      <p:pic>
        <p:nvPicPr>
          <p:cNvPr id="4" name="Picture 3" descr="Wee Windaes logo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4" y="75143"/>
            <a:ext cx="2151117" cy="170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" y="5679831"/>
            <a:ext cx="17335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spelling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3174" y="5679831"/>
            <a:ext cx="1733550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141590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738616"/>
          </a:xfrm>
        </p:spPr>
        <p:txBody>
          <a:bodyPr/>
          <a:lstStyle/>
          <a:p>
            <a:r>
              <a:rPr lang="en-GB"/>
              <a:t>Diagnostic variants: Lexis</a:t>
            </a:r>
          </a:p>
        </p:txBody>
      </p:sp>
      <p:graphicFrame>
        <p:nvGraphicFramePr>
          <p:cNvPr id="6" name="Content Placeholder 4" descr="Table with diagnostic variants: Lexi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228456"/>
              </p:ext>
            </p:extLst>
          </p:nvPr>
        </p:nvGraphicFramePr>
        <p:xfrm>
          <a:off x="495300" y="2621452"/>
          <a:ext cx="8915401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1">
                  <a:extLst>
                    <a:ext uri="{9D8B030D-6E8A-4147-A177-3AD203B41FA5}">
                      <a16:colId xmlns:a16="http://schemas.microsoft.com/office/drawing/2014/main" val="130233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Middle</a:t>
                      </a:r>
                      <a:r>
                        <a:rPr lang="en-GB" baseline="0"/>
                        <a:t> </a:t>
                      </a:r>
                      <a:r>
                        <a:rPr lang="en-GB"/>
                        <a:t>Scots  - lexis shared with Northern Middle English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15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/>
                        <a:t>from Old Northumbrian roots, e.g. </a:t>
                      </a:r>
                      <a:r>
                        <a:rPr lang="en-GB" i="1" baseline="0"/>
                        <a:t>wee, burn, bairn, neb, </a:t>
                      </a:r>
                      <a:r>
                        <a:rPr lang="en-GB" i="1" baseline="0" err="1"/>
                        <a:t>tae</a:t>
                      </a:r>
                      <a:r>
                        <a:rPr lang="en-GB" i="1" baseline="0"/>
                        <a:t> bide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4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Old Norse borrowings,</a:t>
                      </a:r>
                      <a:r>
                        <a:rPr lang="en-GB" baseline="0"/>
                        <a:t> e.g. </a:t>
                      </a:r>
                      <a:r>
                        <a:rPr lang="en-GB" i="1" baseline="0"/>
                        <a:t>gar</a:t>
                      </a:r>
                      <a:r>
                        <a:rPr lang="en-GB" baseline="0"/>
                        <a:t> ‘to cause’, </a:t>
                      </a:r>
                      <a:r>
                        <a:rPr lang="en-GB" i="1" baseline="0"/>
                        <a:t>till big </a:t>
                      </a:r>
                      <a:r>
                        <a:rPr lang="en-GB" baseline="0"/>
                        <a:t>‘to build’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8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Middle Scots  - unique borrowings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unique French borrowings,</a:t>
                      </a:r>
                      <a:r>
                        <a:rPr lang="en-GB" baseline="0" dirty="0"/>
                        <a:t> e.g.</a:t>
                      </a:r>
                    </a:p>
                    <a:p>
                      <a:r>
                        <a:rPr lang="en-GB" i="1" dirty="0" err="1"/>
                        <a:t>chemis</a:t>
                      </a:r>
                      <a:r>
                        <a:rPr lang="en-GB" baseline="0" dirty="0"/>
                        <a:t> ‘principle house’ </a:t>
                      </a:r>
                      <a:r>
                        <a:rPr lang="en-GB" baseline="0" dirty="0" err="1"/>
                        <a:t>OFr</a:t>
                      </a:r>
                      <a:r>
                        <a:rPr lang="en-GB" baseline="0" dirty="0"/>
                        <a:t> </a:t>
                      </a:r>
                      <a:r>
                        <a:rPr lang="en-GB" i="1" baseline="0" dirty="0"/>
                        <a:t>chef </a:t>
                      </a:r>
                      <a:r>
                        <a:rPr lang="en-GB" i="1" baseline="0" dirty="0" err="1"/>
                        <a:t>més</a:t>
                      </a:r>
                      <a:endParaRPr lang="en-GB" i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6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unique Latin borrowings, e.g.</a:t>
                      </a:r>
                    </a:p>
                    <a:p>
                      <a:r>
                        <a:rPr lang="en-GB" i="1" err="1"/>
                        <a:t>depone</a:t>
                      </a:r>
                      <a:r>
                        <a:rPr lang="en-GB"/>
                        <a:t> ‘testify’, </a:t>
                      </a:r>
                      <a:r>
                        <a:rPr lang="en-GB" i="1" err="1"/>
                        <a:t>cedent</a:t>
                      </a:r>
                      <a:r>
                        <a:rPr lang="en-GB"/>
                        <a:t> ‘the person who yields property’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9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unique Dutch/Flemish borrowings, e.g.</a:t>
                      </a:r>
                    </a:p>
                    <a:p>
                      <a:r>
                        <a:rPr lang="en-GB" i="1" err="1"/>
                        <a:t>calland</a:t>
                      </a:r>
                      <a:r>
                        <a:rPr lang="en-GB"/>
                        <a:t> ‘a customer &gt; a young man’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unique Gaelic borrowings, e.g.</a:t>
                      </a:r>
                    </a:p>
                    <a:p>
                      <a:r>
                        <a:rPr lang="en-GB" i="1" dirty="0"/>
                        <a:t>cairn</a:t>
                      </a:r>
                      <a:r>
                        <a:rPr lang="en-GB" dirty="0"/>
                        <a:t> ‘a heap of stones’, </a:t>
                      </a:r>
                      <a:r>
                        <a:rPr lang="en-GB" i="1" dirty="0" err="1"/>
                        <a:t>capercailȝe</a:t>
                      </a:r>
                      <a:r>
                        <a:rPr lang="en-GB" dirty="0"/>
                        <a:t> ‘the wood grouse’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26563"/>
                  </a:ext>
                </a:extLst>
              </a:tr>
            </a:tbl>
          </a:graphicData>
        </a:graphic>
      </p:graphicFrame>
      <p:graphicFrame>
        <p:nvGraphicFramePr>
          <p:cNvPr id="8" name="Table 7" descr="Table with diagnostic variants: Lexi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87104"/>
              </p:ext>
            </p:extLst>
          </p:nvPr>
        </p:nvGraphicFramePr>
        <p:xfrm>
          <a:off x="495300" y="952757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55566816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95587530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59204515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56444748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121281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MSc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Example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Example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3385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GB" b="1" dirty="0"/>
                        <a:t>derivation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54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err="1"/>
                        <a:t>deverbal</a:t>
                      </a:r>
                      <a:r>
                        <a:rPr lang="en-GB" baseline="0"/>
                        <a:t> noun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r>
                        <a:rPr lang="en-GB" err="1"/>
                        <a:t>ar</a:t>
                      </a:r>
                      <a:r>
                        <a:rPr lang="en-GB"/>
                        <a:t>(e)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makar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baxtar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r>
                        <a:rPr lang="en-GB" err="1"/>
                        <a:t>er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maker, </a:t>
                      </a:r>
                      <a:r>
                        <a:rPr lang="en-GB" i="1" err="1"/>
                        <a:t>baxter</a:t>
                      </a:r>
                      <a:r>
                        <a:rPr lang="en-GB" i="1"/>
                        <a:t> ‘baker’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adjectives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r>
                        <a:rPr lang="en-GB" err="1"/>
                        <a:t>abill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delitabill</a:t>
                      </a:r>
                      <a:r>
                        <a:rPr lang="en-GB" i="1"/>
                        <a:t>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-able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 err="1"/>
                        <a:t>delightable</a:t>
                      </a:r>
                      <a:endParaRPr lang="en-GB" i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20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1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Consider this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6433"/>
            <a:ext cx="8915400" cy="51713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 </a:t>
            </a:r>
            <a:r>
              <a:rPr lang="en-GB" dirty="0" err="1">
                <a:solidFill>
                  <a:srgbClr val="00B05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grat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grysl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grim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ȝ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oule</a:t>
            </a:r>
            <a:endParaRPr lang="en-GB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Hed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and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chyd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and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w(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churliche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“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Quh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is my face”, q(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uoth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fyle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“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fasson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s</a:t>
            </a:r>
            <a:r>
              <a:rPr lang="en-GB" u="sng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foule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forme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fether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en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v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nfr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but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</a:t>
            </a:r>
            <a:r>
              <a:rPr lang="en-GB" dirty="0">
                <a:solidFill>
                  <a:srgbClr val="00B05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neb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is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nyther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solidFill>
                  <a:srgbClr val="00B05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nok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I am bot 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Owle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Agan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is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natur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ni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 walk in to w</a:t>
            </a:r>
            <a:r>
              <a:rPr lang="en-GB" dirty="0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r;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dare do </a:t>
            </a: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on the day, but </a:t>
            </a:r>
            <a:r>
              <a:rPr lang="en-GB" dirty="0" err="1">
                <a:solidFill>
                  <a:srgbClr val="00B05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droupe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ov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for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of my 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schai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pert </a:t>
            </a:r>
            <a:r>
              <a:rPr lang="en-GB" dirty="0">
                <a:solidFill>
                  <a:srgbClr val="00B0F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till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app</a:t>
            </a:r>
            <a:r>
              <a:rPr lang="en-GB" dirty="0" err="1">
                <a:solidFill>
                  <a:srgbClr val="FF0000"/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ei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.”</a:t>
            </a:r>
          </a:p>
        </p:txBody>
      </p:sp>
      <p:pic>
        <p:nvPicPr>
          <p:cNvPr id="4" name="Picture 3" descr="Wee windaes logo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4" y="75143"/>
            <a:ext cx="2151117" cy="1708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" y="5679831"/>
            <a:ext cx="173355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spelling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3174" y="5679831"/>
            <a:ext cx="1733550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grammar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6900" y="5679831"/>
            <a:ext cx="173355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lexis</a:t>
            </a:r>
          </a:p>
        </p:txBody>
      </p:sp>
    </p:spTree>
    <p:extLst>
      <p:ext uri="{BB962C8B-B14F-4D97-AF65-F5344CB8AC3E}">
        <p14:creationId xmlns:p14="http://schemas.microsoft.com/office/powerpoint/2010/main" val="189108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1809192"/>
          </a:xfrm>
        </p:spPr>
        <p:txBody>
          <a:bodyPr>
            <a:normAutofit/>
          </a:bodyPr>
          <a:lstStyle/>
          <a:p>
            <a:r>
              <a:rPr lang="en-GB" dirty="0"/>
              <a:t>Let’s look at some contemporary texts </a:t>
            </a:r>
            <a:br>
              <a:rPr lang="en-GB" dirty="0"/>
            </a:br>
            <a:r>
              <a:rPr lang="en-GB" dirty="0"/>
              <a:t>and see how they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349501"/>
            <a:ext cx="8915400" cy="388654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National histories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John Bellenden’s translation of Hector </a:t>
            </a:r>
            <a:r>
              <a:rPr lang="en-GB" sz="2400" dirty="0" err="1"/>
              <a:t>Boece’s</a:t>
            </a:r>
            <a:r>
              <a:rPr lang="en-GB" sz="2400" dirty="0"/>
              <a:t> </a:t>
            </a:r>
            <a:r>
              <a:rPr lang="en-GB" sz="2400" i="1" dirty="0" err="1"/>
              <a:t>Scotorum</a:t>
            </a:r>
            <a:r>
              <a:rPr lang="en-GB" sz="2400" i="1" dirty="0"/>
              <a:t> </a:t>
            </a:r>
            <a:r>
              <a:rPr lang="en-GB" sz="2400" i="1" dirty="0" err="1"/>
              <a:t>historiae</a:t>
            </a:r>
            <a:r>
              <a:rPr lang="en-GB" sz="2400" i="1" dirty="0"/>
              <a:t> </a:t>
            </a:r>
            <a:r>
              <a:rPr lang="en-GB" sz="2400" dirty="0"/>
              <a:t>(printed in Edinburgh in 1540)</a:t>
            </a:r>
          </a:p>
          <a:p>
            <a:r>
              <a:rPr lang="en-GB" sz="2400" dirty="0"/>
              <a:t>Author unknown, </a:t>
            </a:r>
            <a:r>
              <a:rPr lang="en-GB" sz="2400" i="1" dirty="0" err="1"/>
              <a:t>Cronycles</a:t>
            </a:r>
            <a:r>
              <a:rPr lang="en-GB" sz="2400" i="1" dirty="0"/>
              <a:t> of the </a:t>
            </a:r>
            <a:r>
              <a:rPr lang="en-GB" sz="2400" i="1" dirty="0" err="1"/>
              <a:t>londe</a:t>
            </a:r>
            <a:r>
              <a:rPr lang="en-GB" sz="2400" i="1" dirty="0"/>
              <a:t> of </a:t>
            </a:r>
            <a:r>
              <a:rPr lang="en-GB" sz="2400" i="1" dirty="0" err="1"/>
              <a:t>Englond</a:t>
            </a:r>
            <a:r>
              <a:rPr lang="en-GB" sz="2400" i="1" dirty="0"/>
              <a:t> </a:t>
            </a:r>
            <a:r>
              <a:rPr lang="en-GB" sz="2400" dirty="0"/>
              <a:t>(printed in Antwerp in 1493)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[both available through Early English Books Online, access: Glasgow University Library]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3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of the early print of Scotorum historiae, 15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9" y="1859529"/>
            <a:ext cx="7106178" cy="47075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61409" y="204738"/>
            <a:ext cx="913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Author: </a:t>
            </a:r>
            <a:r>
              <a:rPr lang="en-US" sz="2000" b="1" dirty="0"/>
              <a:t>Hector </a:t>
            </a:r>
            <a:r>
              <a:rPr lang="en-US" sz="2000" b="1" dirty="0" err="1"/>
              <a:t>Boece</a:t>
            </a:r>
            <a:r>
              <a:rPr lang="en-US" sz="2000" b="1" dirty="0"/>
              <a:t> (1465?-1536)</a:t>
            </a:r>
            <a:endParaRPr lang="en-GB" sz="2000" b="1" dirty="0"/>
          </a:p>
          <a:p>
            <a:r>
              <a:rPr lang="en-US" sz="2000" dirty="0"/>
              <a:t>Original title: </a:t>
            </a:r>
            <a:r>
              <a:rPr lang="en-US" sz="2000" b="1" i="1" dirty="0" err="1"/>
              <a:t>Scotorum</a:t>
            </a:r>
            <a:r>
              <a:rPr lang="en-US" sz="2000" b="1" i="1" dirty="0"/>
              <a:t> </a:t>
            </a:r>
            <a:r>
              <a:rPr lang="en-US" sz="2000" b="1" i="1" dirty="0" err="1"/>
              <a:t>historiae</a:t>
            </a:r>
            <a:endParaRPr lang="en-GB" sz="2000" b="1" dirty="0"/>
          </a:p>
          <a:p>
            <a:r>
              <a:rPr lang="en-GB" sz="2000" dirty="0"/>
              <a:t>Translated by: </a:t>
            </a:r>
            <a:r>
              <a:rPr lang="en-GB" sz="2000" b="1" dirty="0"/>
              <a:t>John Bellenden</a:t>
            </a:r>
          </a:p>
          <a:p>
            <a:r>
              <a:rPr lang="en-GB" sz="2000" dirty="0"/>
              <a:t>Title: </a:t>
            </a:r>
            <a:r>
              <a:rPr lang="en-GB" sz="2000" b="1" i="1" dirty="0"/>
              <a:t>Heir </a:t>
            </a:r>
            <a:r>
              <a:rPr lang="en-GB" sz="2000" b="1" i="1" dirty="0" err="1"/>
              <a:t>beginnis</a:t>
            </a:r>
            <a:r>
              <a:rPr lang="en-GB" sz="2000" b="1" i="1" dirty="0"/>
              <a:t> the </a:t>
            </a:r>
            <a:r>
              <a:rPr lang="en-GB" sz="2000" b="1" i="1" dirty="0" err="1"/>
              <a:t>hystory</a:t>
            </a:r>
            <a:r>
              <a:rPr lang="en-GB" sz="2000" b="1" i="1" dirty="0"/>
              <a:t> and </a:t>
            </a:r>
            <a:r>
              <a:rPr lang="en-GB" sz="2000" b="1" i="1" dirty="0" err="1"/>
              <a:t>croniklis</a:t>
            </a:r>
            <a:r>
              <a:rPr lang="en-GB" sz="2000" b="1" i="1" dirty="0"/>
              <a:t> of Scotland</a:t>
            </a:r>
            <a:endParaRPr lang="en-GB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505171" y="4935835"/>
            <a:ext cx="20706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Printed by Thomas </a:t>
            </a:r>
            <a:r>
              <a:rPr lang="en-US" sz="2000" dirty="0" err="1"/>
              <a:t>Dauidson</a:t>
            </a:r>
            <a:endParaRPr lang="en-GB" sz="2000" dirty="0"/>
          </a:p>
          <a:p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1540? </a:t>
            </a:r>
            <a:r>
              <a:rPr lang="en-US" sz="2000" dirty="0"/>
              <a:t>in Edinburgh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367585" y="204738"/>
            <a:ext cx="2373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From: </a:t>
            </a:r>
            <a:r>
              <a:rPr lang="en-US" i="1" dirty="0"/>
              <a:t>Early English Books Online </a:t>
            </a:r>
            <a:r>
              <a:rPr lang="en-US" dirty="0"/>
              <a:t>(EEBO) through Glasgow University Library electronic resources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56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25256"/>
            <a:ext cx="9699625" cy="604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b="1" dirty="0"/>
              <a:t>The </a:t>
            </a:r>
            <a:r>
              <a:rPr lang="en-US" sz="2000" b="1" dirty="0" err="1">
                <a:solidFill>
                  <a:srgbClr val="0000FF"/>
                </a:solidFill>
              </a:rPr>
              <a:t>contentis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of this </a:t>
            </a:r>
            <a:r>
              <a:rPr lang="en-US" sz="2000" b="1" dirty="0" err="1"/>
              <a:t>buke</a:t>
            </a:r>
            <a:r>
              <a:rPr lang="en-US" sz="2000" b="1" dirty="0"/>
              <a:t>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IN the first the </a:t>
            </a:r>
            <a:r>
              <a:rPr lang="en-US" sz="2000" dirty="0" err="1"/>
              <a:t>proheme</a:t>
            </a:r>
            <a:r>
              <a:rPr lang="en-US" sz="2000" dirty="0"/>
              <a:t> </a:t>
            </a:r>
            <a:r>
              <a:rPr lang="en-US" sz="2000" dirty="0" err="1"/>
              <a:t>apon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0000FF"/>
                </a:solidFill>
              </a:rPr>
              <a:t>cosmographie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schawand</a:t>
            </a:r>
            <a:r>
              <a:rPr lang="en-US" sz="2000" dirty="0">
                <a:solidFill>
                  <a:srgbClr val="0000FF"/>
                </a:solidFill>
              </a:rPr>
              <a:t> ye </a:t>
            </a:r>
            <a:r>
              <a:rPr lang="en-US" sz="2000" dirty="0" err="1"/>
              <a:t>fyne</a:t>
            </a:r>
            <a:r>
              <a:rPr lang="en-US" sz="2000" dirty="0"/>
              <a:t> of </a:t>
            </a:r>
            <a:r>
              <a:rPr lang="en-US" sz="2000" dirty="0" err="1"/>
              <a:t>vicius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00FF"/>
                </a:solidFill>
              </a:rPr>
              <a:t>virtewis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leiffing</a:t>
            </a:r>
            <a:r>
              <a:rPr lang="en-US" sz="2000" dirty="0"/>
              <a:t>. And </a:t>
            </a:r>
            <a:r>
              <a:rPr lang="en-US" sz="2000" dirty="0" err="1">
                <a:solidFill>
                  <a:srgbClr val="0000FF"/>
                </a:solidFill>
              </a:rPr>
              <a:t>causis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quhy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the </a:t>
            </a:r>
            <a:r>
              <a:rPr lang="en-US" sz="2000" dirty="0" err="1"/>
              <a:t>translatoure</a:t>
            </a:r>
            <a:r>
              <a:rPr lang="en-US" sz="2000" dirty="0"/>
              <a:t> </a:t>
            </a:r>
            <a:r>
              <a:rPr lang="en-US" sz="2000" dirty="0" err="1"/>
              <a:t>tuke</a:t>
            </a:r>
            <a:r>
              <a:rPr lang="en-US" sz="2000" dirty="0"/>
              <a:t> this </a:t>
            </a:r>
            <a:r>
              <a:rPr lang="en-US" sz="2000" dirty="0" err="1">
                <a:solidFill>
                  <a:srgbClr val="0000FF"/>
                </a:solidFill>
              </a:rPr>
              <a:t>werk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on hand.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¶The </a:t>
            </a:r>
            <a:r>
              <a:rPr lang="en-US" sz="2000" dirty="0" err="1"/>
              <a:t>discriptioun</a:t>
            </a:r>
            <a:r>
              <a:rPr lang="en-US" sz="2000" dirty="0"/>
              <a:t> of Scotla</a:t>
            </a:r>
            <a:r>
              <a:rPr lang="en-US" sz="2000" i="1" dirty="0"/>
              <a:t>n</a:t>
            </a:r>
            <a:r>
              <a:rPr lang="en-US" sz="2000" dirty="0"/>
              <a:t>d </a:t>
            </a:r>
            <a:r>
              <a:rPr lang="en-US" sz="2000" dirty="0" err="1">
                <a:solidFill>
                  <a:srgbClr val="0000FF"/>
                </a:solidFill>
              </a:rPr>
              <a:t>deuidit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dirty="0" err="1">
                <a:solidFill>
                  <a:srgbClr val="0000FF"/>
                </a:solidFill>
              </a:rPr>
              <a:t>rubrikis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 err="1">
                <a:solidFill>
                  <a:srgbClr val="0000FF"/>
                </a:solidFill>
              </a:rPr>
              <a:t>cheptouris</a:t>
            </a:r>
            <a:r>
              <a:rPr lang="en-US" sz="2000" dirty="0"/>
              <a:t>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</a:t>
            </a:r>
            <a:r>
              <a:rPr lang="en-US" sz="2000" dirty="0" err="1">
                <a:solidFill>
                  <a:srgbClr val="0000FF"/>
                </a:solidFill>
              </a:rPr>
              <a:t>Ane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compendious </a:t>
            </a:r>
            <a:r>
              <a:rPr lang="en-US" sz="2000" dirty="0" err="1"/>
              <a:t>narratioun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0000FF"/>
                </a:solidFill>
              </a:rPr>
              <a:t>auld </a:t>
            </a:r>
            <a:r>
              <a:rPr lang="en-US" sz="2000" dirty="0" err="1">
                <a:solidFill>
                  <a:srgbClr val="0000FF"/>
                </a:solidFill>
              </a:rPr>
              <a:t>institutionis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maneris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 err="1"/>
              <a:t>leuing</a:t>
            </a:r>
            <a:r>
              <a:rPr lang="en-US" sz="2000" dirty="0"/>
              <a:t> of </a:t>
            </a:r>
            <a:r>
              <a:rPr lang="en-US" sz="2000" dirty="0" err="1">
                <a:solidFill>
                  <a:srgbClr val="0000FF"/>
                </a:solidFill>
              </a:rPr>
              <a:t>scottis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with </a:t>
            </a:r>
            <a:r>
              <a:rPr lang="en-US" sz="2000" dirty="0" err="1">
                <a:solidFill>
                  <a:srgbClr val="0000FF"/>
                </a:solidFill>
              </a:rPr>
              <a:t>ane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morall</a:t>
            </a:r>
            <a:r>
              <a:rPr lang="en-US" sz="2000" dirty="0"/>
              <a:t> </a:t>
            </a:r>
            <a:r>
              <a:rPr lang="en-US" sz="2000" dirty="0" err="1"/>
              <a:t>doctryne</a:t>
            </a:r>
            <a:r>
              <a:rPr lang="en-US" sz="2000" dirty="0"/>
              <a:t> deplor</a:t>
            </a:r>
            <a:r>
              <a:rPr lang="en-US" sz="2000" dirty="0">
                <a:solidFill>
                  <a:srgbClr val="FF0000"/>
                </a:solidFill>
              </a:rPr>
              <a:t>ing</a:t>
            </a:r>
            <a:r>
              <a:rPr lang="en-US" sz="2000" dirty="0"/>
              <a:t> </a:t>
            </a:r>
            <a:r>
              <a:rPr lang="en-US" sz="2000" dirty="0" err="1"/>
              <a:t>sindry</a:t>
            </a:r>
            <a:r>
              <a:rPr lang="en-US" sz="2000" dirty="0"/>
              <a:t> recent and </a:t>
            </a:r>
            <a:r>
              <a:rPr lang="en-US" sz="2000" dirty="0" err="1"/>
              <a:t>euill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conswe</a:t>
            </a:r>
            <a:r>
              <a:rPr lang="en-US" sz="2000" dirty="0">
                <a:solidFill>
                  <a:srgbClr val="0000FF"/>
                </a:solidFill>
              </a:rPr>
              <a:t>[=]</a:t>
            </a:r>
            <a:r>
              <a:rPr lang="en-US" sz="2000" dirty="0" err="1">
                <a:solidFill>
                  <a:srgbClr val="0000FF"/>
                </a:solidFill>
              </a:rPr>
              <a:t>tudis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brocht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in this </a:t>
            </a:r>
            <a:r>
              <a:rPr lang="en-US" sz="2000" dirty="0" err="1"/>
              <a:t>realme</a:t>
            </a:r>
            <a:r>
              <a:rPr lang="en-US" sz="2000" dirty="0"/>
              <a:t>, to the </a:t>
            </a:r>
            <a:r>
              <a:rPr lang="en-US" sz="2000" dirty="0" err="1">
                <a:solidFill>
                  <a:srgbClr val="0000FF"/>
                </a:solidFill>
              </a:rPr>
              <a:t>gret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difformite</a:t>
            </a:r>
            <a:r>
              <a:rPr lang="en-US" sz="2000" dirty="0"/>
              <a:t> of the </a:t>
            </a:r>
            <a:r>
              <a:rPr lang="en-US" sz="2000" dirty="0" err="1"/>
              <a:t>pepill</a:t>
            </a:r>
            <a:r>
              <a:rPr lang="en-US" sz="2000" dirty="0"/>
              <a:t> now present in the </a:t>
            </a:r>
            <a:r>
              <a:rPr lang="en-US" sz="2000" dirty="0" err="1"/>
              <a:t>samyn</a:t>
            </a:r>
            <a:r>
              <a:rPr lang="en-US" sz="2000" dirty="0"/>
              <a:t>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</a:t>
            </a:r>
            <a:r>
              <a:rPr lang="en-US" sz="2000" dirty="0" err="1">
                <a:solidFill>
                  <a:srgbClr val="0000FF"/>
                </a:solidFill>
              </a:rPr>
              <a:t>Ane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schort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recapitulation of all </a:t>
            </a:r>
            <a:r>
              <a:rPr lang="en-US" sz="2000" dirty="0" err="1">
                <a:solidFill>
                  <a:srgbClr val="0000FF"/>
                </a:solidFill>
              </a:rPr>
              <a:t>kyngis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of </a:t>
            </a:r>
            <a:r>
              <a:rPr lang="en-US" sz="2000" dirty="0" err="1"/>
              <a:t>Britane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fra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the first beginning </a:t>
            </a:r>
            <a:r>
              <a:rPr lang="en-US" sz="2000" dirty="0" err="1">
                <a:solidFill>
                  <a:srgbClr val="0000FF"/>
                </a:solidFill>
              </a:rPr>
              <a:t>thairof</a:t>
            </a:r>
            <a:r>
              <a:rPr lang="en-US" sz="2000" dirty="0"/>
              <a:t>, to the empire of </a:t>
            </a:r>
            <a:r>
              <a:rPr lang="en-US" sz="2000" dirty="0" err="1"/>
              <a:t>kyng</a:t>
            </a:r>
            <a:r>
              <a:rPr lang="en-US" sz="2000" dirty="0"/>
              <a:t> </a:t>
            </a:r>
            <a:r>
              <a:rPr lang="en-US" sz="2000" dirty="0" err="1"/>
              <a:t>Hary</a:t>
            </a:r>
            <a:r>
              <a:rPr lang="en-US" sz="2000" dirty="0"/>
              <a:t> the .viii. </a:t>
            </a:r>
            <a:r>
              <a:rPr lang="en-US" sz="2000" dirty="0" err="1">
                <a:solidFill>
                  <a:srgbClr val="0000FF"/>
                </a:solidFill>
              </a:rPr>
              <a:t>regnand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now with </a:t>
            </a:r>
            <a:r>
              <a:rPr lang="en-US" sz="2000" dirty="0" err="1">
                <a:solidFill>
                  <a:srgbClr val="0000FF"/>
                </a:solidFill>
              </a:rPr>
              <a:t>gret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felicite</a:t>
            </a:r>
            <a:r>
              <a:rPr lang="en-US" sz="2000" dirty="0"/>
              <a:t> </a:t>
            </a:r>
            <a:r>
              <a:rPr lang="en-US" sz="2000" dirty="0" err="1"/>
              <a:t>aboue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Inglismen</a:t>
            </a:r>
            <a:r>
              <a:rPr lang="en-US" sz="2000" dirty="0"/>
              <a:t>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¶The table of </a:t>
            </a:r>
            <a:r>
              <a:rPr lang="en-US" sz="2000" dirty="0">
                <a:solidFill>
                  <a:srgbClr val="0000FF"/>
                </a:solidFill>
              </a:rPr>
              <a:t>ye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historie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contenand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euery</a:t>
            </a:r>
            <a:r>
              <a:rPr lang="en-US" sz="2000" dirty="0"/>
              <a:t> </a:t>
            </a:r>
            <a:r>
              <a:rPr lang="en-US" sz="2000" dirty="0" err="1"/>
              <a:t>buke</a:t>
            </a:r>
            <a:r>
              <a:rPr lang="en-US" sz="2000" dirty="0"/>
              <a:t> &amp; </a:t>
            </a:r>
            <a:r>
              <a:rPr lang="en-US" sz="2000" dirty="0" err="1"/>
              <a:t>cheptour</a:t>
            </a:r>
            <a:r>
              <a:rPr lang="en-US" sz="2000" dirty="0"/>
              <a:t>, </a:t>
            </a:r>
            <a:r>
              <a:rPr lang="en-US" sz="2000" dirty="0" err="1"/>
              <a:t>craftely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seuerit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be </a:t>
            </a:r>
            <a:r>
              <a:rPr lang="en-US" sz="2000" dirty="0" err="1">
                <a:solidFill>
                  <a:srgbClr val="0000FF"/>
                </a:solidFill>
              </a:rPr>
              <a:t>thaym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self.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¶The nam</a:t>
            </a:r>
            <a:r>
              <a:rPr lang="en-US" sz="2000" dirty="0">
                <a:solidFill>
                  <a:srgbClr val="FF0000"/>
                </a:solidFill>
              </a:rPr>
              <a:t>es</a:t>
            </a:r>
            <a:r>
              <a:rPr lang="en-US" sz="2000" dirty="0"/>
              <a:t> of all </a:t>
            </a:r>
            <a:r>
              <a:rPr lang="en-US" sz="2000" dirty="0" err="1">
                <a:solidFill>
                  <a:srgbClr val="0000FF"/>
                </a:solidFill>
              </a:rPr>
              <a:t>kyngis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rgbClr val="0000FF"/>
                </a:solidFill>
              </a:rPr>
              <a:t>gouernouris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of Scotland </a:t>
            </a:r>
            <a:r>
              <a:rPr lang="en-US" sz="2000" dirty="0" err="1">
                <a:solidFill>
                  <a:srgbClr val="0000FF"/>
                </a:solidFill>
              </a:rPr>
              <a:t>sen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the </a:t>
            </a:r>
            <a:r>
              <a:rPr lang="en-US" sz="2000" dirty="0" err="1"/>
              <a:t>realme</a:t>
            </a:r>
            <a:r>
              <a:rPr lang="en-US" sz="2000" dirty="0"/>
              <a:t> began. </a:t>
            </a:r>
            <a:r>
              <a:rPr lang="en-US" sz="2000" dirty="0" err="1">
                <a:solidFill>
                  <a:srgbClr val="0000FF"/>
                </a:solidFill>
              </a:rPr>
              <a:t>Schaw</a:t>
            </a:r>
            <a:r>
              <a:rPr lang="en-US" sz="2000" dirty="0" err="1">
                <a:solidFill>
                  <a:srgbClr val="FF0000"/>
                </a:solidFill>
              </a:rPr>
              <a:t>ing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dirty="0" err="1">
                <a:solidFill>
                  <a:srgbClr val="0000FF"/>
                </a:solidFill>
              </a:rPr>
              <a:t>quhat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bukis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rgbClr val="0000FF"/>
                </a:solidFill>
              </a:rPr>
              <a:t>cheptouris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of the </a:t>
            </a:r>
            <a:r>
              <a:rPr lang="en-US" sz="2000" dirty="0" err="1">
                <a:solidFill>
                  <a:srgbClr val="0000FF"/>
                </a:solidFill>
              </a:rPr>
              <a:t>historie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follow</a:t>
            </a:r>
            <a:r>
              <a:rPr lang="en-US" sz="2000" dirty="0" err="1">
                <a:solidFill>
                  <a:srgbClr val="FF0000"/>
                </a:solidFill>
              </a:rPr>
              <a:t>yng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thair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lyui</a:t>
            </a:r>
            <a:r>
              <a:rPr lang="en-US" sz="2000" dirty="0" err="1"/>
              <a:t>s</a:t>
            </a:r>
            <a:r>
              <a:rPr lang="en-US" sz="2000" dirty="0"/>
              <a:t> and </a:t>
            </a:r>
            <a:r>
              <a:rPr lang="en-US" sz="2000" dirty="0" err="1"/>
              <a:t>marciall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dedis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salbe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esalie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foundin</a:t>
            </a:r>
            <a:r>
              <a:rPr lang="en-US" sz="2000" dirty="0"/>
              <a:t>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¶The </a:t>
            </a:r>
            <a:r>
              <a:rPr lang="en-US" sz="2000" dirty="0" err="1"/>
              <a:t>proheme</a:t>
            </a:r>
            <a:r>
              <a:rPr lang="en-US" sz="2000" dirty="0"/>
              <a:t> </a:t>
            </a:r>
            <a:r>
              <a:rPr lang="en-US" sz="2000" dirty="0" err="1"/>
              <a:t>apon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0000FF"/>
                </a:solidFill>
              </a:rPr>
              <a:t>historie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schawand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breiffelie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0000FF"/>
                </a:solidFill>
              </a:rPr>
              <a:t>contentis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 err="1">
                <a:solidFill>
                  <a:srgbClr val="0000FF"/>
                </a:solidFill>
              </a:rPr>
              <a:t>maist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notable </a:t>
            </a:r>
            <a:r>
              <a:rPr lang="en-US" sz="2000" dirty="0" err="1">
                <a:solidFill>
                  <a:srgbClr val="0000FF"/>
                </a:solidFill>
              </a:rPr>
              <a:t>thingis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in this </a:t>
            </a:r>
            <a:r>
              <a:rPr lang="en-US" sz="2000" dirty="0" err="1"/>
              <a:t>buke</a:t>
            </a:r>
            <a:r>
              <a:rPr lang="en-US" sz="2000" dirty="0"/>
              <a:t>.</a:t>
            </a:r>
            <a:endParaRPr lang="en-GB" sz="2000" dirty="0"/>
          </a:p>
          <a:p>
            <a:pPr>
              <a:spcAft>
                <a:spcPts val="400"/>
              </a:spcAft>
            </a:pPr>
            <a:r>
              <a:rPr lang="en-US" sz="2000" dirty="0"/>
              <a:t>¶The </a:t>
            </a:r>
            <a:r>
              <a:rPr lang="en-US" sz="2000" dirty="0" err="1"/>
              <a:t>beginnyng</a:t>
            </a:r>
            <a:r>
              <a:rPr lang="en-US" sz="2000" dirty="0"/>
              <a:t> of </a:t>
            </a:r>
            <a:r>
              <a:rPr lang="en-US" sz="2000" dirty="0" err="1">
                <a:solidFill>
                  <a:srgbClr val="0000FF"/>
                </a:solidFill>
              </a:rPr>
              <a:t>Scottis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 err="1">
                <a:solidFill>
                  <a:srgbClr val="0000FF"/>
                </a:solidFill>
              </a:rPr>
              <a:t>quhy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thay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wer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callit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with that name, </a:t>
            </a:r>
            <a:r>
              <a:rPr lang="en-US" sz="2000" dirty="0" err="1">
                <a:solidFill>
                  <a:srgbClr val="0000FF"/>
                </a:solidFill>
              </a:rPr>
              <a:t>thair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happy </a:t>
            </a:r>
            <a:r>
              <a:rPr lang="en-US" sz="2000" dirty="0" err="1"/>
              <a:t>cumyng</a:t>
            </a:r>
            <a:r>
              <a:rPr lang="en-US" sz="2000" dirty="0"/>
              <a:t> out of </a:t>
            </a:r>
            <a:r>
              <a:rPr lang="en-US" sz="2000" dirty="0" err="1"/>
              <a:t>Egipt</a:t>
            </a:r>
            <a:r>
              <a:rPr lang="en-US" sz="2000" dirty="0"/>
              <a:t> to </a:t>
            </a:r>
            <a:r>
              <a:rPr lang="en-US" sz="2000" dirty="0" err="1"/>
              <a:t>Spanye</a:t>
            </a:r>
            <a:r>
              <a:rPr lang="en-US" sz="2000" dirty="0"/>
              <a:t>, Ireland, the </a:t>
            </a:r>
            <a:r>
              <a:rPr lang="en-US" sz="2000" dirty="0" err="1">
                <a:solidFill>
                  <a:srgbClr val="0000FF"/>
                </a:solidFill>
              </a:rPr>
              <a:t>Ilis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of Albion, and to that </a:t>
            </a:r>
            <a:r>
              <a:rPr lang="en-US" sz="2000" dirty="0" err="1"/>
              <a:t>regioun</a:t>
            </a:r>
            <a:r>
              <a:rPr lang="en-US" sz="2000" dirty="0"/>
              <a:t> that </a:t>
            </a:r>
            <a:r>
              <a:rPr lang="en-US" sz="2000" dirty="0" err="1">
                <a:solidFill>
                  <a:srgbClr val="0000FF"/>
                </a:solidFill>
              </a:rPr>
              <a:t>wes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callit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be </a:t>
            </a:r>
            <a:r>
              <a:rPr lang="en-US" sz="2000" dirty="0" err="1">
                <a:solidFill>
                  <a:srgbClr val="0000FF"/>
                </a:solidFill>
              </a:rPr>
              <a:t>thaym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Scotland.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3391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of the early print of Croncycles of the londe of Englond, 149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9" y="241935"/>
            <a:ext cx="3208100" cy="6438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141258" y="1159640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Author: Unknown</a:t>
            </a:r>
            <a:endParaRPr lang="en-GB" dirty="0"/>
          </a:p>
          <a:p>
            <a:r>
              <a:rPr lang="en-GB" dirty="0"/>
              <a:t>Title: </a:t>
            </a:r>
            <a:r>
              <a:rPr lang="en-GB" i="1" dirty="0" err="1"/>
              <a:t>Cronycles</a:t>
            </a:r>
            <a:r>
              <a:rPr lang="en-GB" i="1" dirty="0"/>
              <a:t> of the </a:t>
            </a:r>
            <a:r>
              <a:rPr lang="en-GB" i="1" dirty="0" err="1"/>
              <a:t>londe</a:t>
            </a:r>
            <a:r>
              <a:rPr lang="en-GB" i="1" dirty="0"/>
              <a:t> of </a:t>
            </a:r>
            <a:r>
              <a:rPr lang="en-GB" i="1" dirty="0" err="1"/>
              <a:t>Englond</a:t>
            </a:r>
            <a:endParaRPr lang="en-GB" dirty="0"/>
          </a:p>
          <a:p>
            <a:r>
              <a:rPr lang="en-US" dirty="0"/>
              <a:t>Printer: Gerard de </a:t>
            </a:r>
            <a:r>
              <a:rPr lang="en-US" dirty="0" err="1"/>
              <a:t>Leew</a:t>
            </a:r>
            <a:endParaRPr lang="en-GB" dirty="0"/>
          </a:p>
          <a:p>
            <a:r>
              <a:rPr lang="en-US" dirty="0"/>
              <a:t>Publication date: </a:t>
            </a:r>
            <a:r>
              <a:rPr lang="en-US" dirty="0">
                <a:solidFill>
                  <a:srgbClr val="FF0000"/>
                </a:solidFill>
              </a:rPr>
              <a:t>1493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/>
              <a:t>Place of publication: Antwerp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Available from: Early English Books Online (EEBO) through Glasgow University Library electronic resources (abbreviations expanded in italics)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38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" y="262198"/>
            <a:ext cx="52144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Here </a:t>
            </a:r>
            <a:r>
              <a:rPr lang="en-US" sz="2000" b="1" dirty="0" err="1">
                <a:solidFill>
                  <a:srgbClr val="FF0000"/>
                </a:solidFill>
              </a:rPr>
              <a:t>begy</a:t>
            </a:r>
            <a:r>
              <a:rPr lang="en-US" sz="2000" b="1" i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>
                <a:solidFill>
                  <a:srgbClr val="FF0000"/>
                </a:solidFill>
              </a:rPr>
              <a:t>neth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the table of </a:t>
            </a:r>
            <a:r>
              <a:rPr lang="en-US" sz="2000" b="1" dirty="0" err="1"/>
              <a:t>thys</a:t>
            </a:r>
            <a:r>
              <a:rPr lang="en-US" sz="2000" b="1" dirty="0"/>
              <a:t> </a:t>
            </a:r>
            <a:endParaRPr lang="en-GB" sz="2000" b="1" dirty="0"/>
          </a:p>
          <a:p>
            <a:r>
              <a:rPr lang="en-US" sz="2000" b="1" dirty="0" err="1"/>
              <a:t>boke</a:t>
            </a:r>
            <a:r>
              <a:rPr lang="en-US" sz="2000" b="1" dirty="0"/>
              <a:t> / that men </a:t>
            </a:r>
            <a:r>
              <a:rPr lang="en-US" sz="2000" b="1" dirty="0" err="1">
                <a:solidFill>
                  <a:srgbClr val="FF0000"/>
                </a:solidFill>
              </a:rPr>
              <a:t>kalled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Cronycles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of the </a:t>
            </a:r>
            <a:r>
              <a:rPr lang="en-US" sz="2000" b="1" dirty="0" err="1">
                <a:solidFill>
                  <a:srgbClr val="FF0000"/>
                </a:solidFill>
              </a:rPr>
              <a:t>lo</a:t>
            </a:r>
            <a:r>
              <a:rPr lang="en-US" sz="2000" b="1" i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>
                <a:solidFill>
                  <a:srgbClr val="FF0000"/>
                </a:solidFill>
              </a:rPr>
              <a:t>de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of </a:t>
            </a:r>
            <a:r>
              <a:rPr lang="en-US" sz="2000" b="1" dirty="0" err="1">
                <a:solidFill>
                  <a:srgbClr val="FF0000"/>
                </a:solidFill>
              </a:rPr>
              <a:t>Englond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en-US" sz="2000" dirty="0" err="1"/>
              <a:t>FIrst</a:t>
            </a:r>
            <a:r>
              <a:rPr lang="en-US" sz="2000" dirty="0"/>
              <a:t> in the prologue is </a:t>
            </a:r>
            <a:r>
              <a:rPr lang="en-US" sz="2000" dirty="0">
                <a:solidFill>
                  <a:srgbClr val="FF0000"/>
                </a:solidFill>
              </a:rPr>
              <a:t>co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teyned</a:t>
            </a:r>
            <a:r>
              <a:rPr lang="en-US" sz="2000" dirty="0"/>
              <a:t>. how </a:t>
            </a:r>
            <a:r>
              <a:rPr lang="en-US" sz="2000" dirty="0" err="1"/>
              <a:t>Albyne</a:t>
            </a:r>
            <a:r>
              <a:rPr lang="en-US" sz="2000" dirty="0"/>
              <a:t> </a:t>
            </a:r>
            <a:r>
              <a:rPr lang="en-US" sz="2000" dirty="0" err="1"/>
              <a:t>wy</a:t>
            </a:r>
            <a:r>
              <a:rPr lang="en-US" sz="2000" i="1" dirty="0" err="1"/>
              <a:t>t</a:t>
            </a:r>
            <a:endParaRPr lang="en-GB" sz="2000" dirty="0"/>
          </a:p>
          <a:p>
            <a:r>
              <a:rPr lang="en-US" sz="2000" dirty="0" err="1"/>
              <a:t>hir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sustres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err="1">
                <a:solidFill>
                  <a:srgbClr val="FF0000"/>
                </a:solidFill>
              </a:rPr>
              <a:t>trid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into this </a:t>
            </a:r>
            <a:endParaRPr lang="en-GB" sz="2000" dirty="0"/>
          </a:p>
          <a:p>
            <a:r>
              <a:rPr lang="en-US" sz="2000" dirty="0"/>
              <a:t>Ile. &amp; </a:t>
            </a:r>
            <a:r>
              <a:rPr lang="en-US" sz="2000" dirty="0">
                <a:solidFill>
                  <a:srgbClr val="FF0000"/>
                </a:solidFill>
              </a:rPr>
              <a:t>named</a:t>
            </a:r>
            <a:r>
              <a:rPr lang="en-US" sz="2000" dirty="0"/>
              <a:t> it </a:t>
            </a:r>
            <a:r>
              <a:rPr lang="en-US" sz="2000" dirty="0" err="1"/>
              <a:t>Albyon</a:t>
            </a:r>
            <a:r>
              <a:rPr lang="en-US" sz="2000" dirty="0"/>
              <a:t> </a:t>
            </a:r>
            <a:endParaRPr lang="en-GB" sz="2000" dirty="0"/>
          </a:p>
          <a:p>
            <a:r>
              <a:rPr lang="en-US" sz="2000" dirty="0"/>
              <a:t>¶The </a:t>
            </a:r>
            <a:r>
              <a:rPr lang="en-US" sz="2000" dirty="0" err="1"/>
              <a:t>begynny</a:t>
            </a:r>
            <a:r>
              <a:rPr lang="en-US" sz="2000" i="1" dirty="0" err="1"/>
              <a:t>n</a:t>
            </a:r>
            <a:r>
              <a:rPr lang="en-US" sz="2000" dirty="0" err="1"/>
              <a:t>g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FF0000"/>
                </a:solidFill>
              </a:rPr>
              <a:t>book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teyneth</a:t>
            </a:r>
            <a:r>
              <a:rPr lang="en-US" sz="2000" dirty="0"/>
              <a:t> how brute was </a:t>
            </a:r>
            <a:r>
              <a:rPr lang="en-US" sz="2000" dirty="0" err="1">
                <a:solidFill>
                  <a:srgbClr val="FF0000"/>
                </a:solidFill>
              </a:rPr>
              <a:t>enge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err="1">
                <a:solidFill>
                  <a:srgbClr val="FF0000"/>
                </a:solidFill>
              </a:rPr>
              <a:t>dred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them</a:t>
            </a:r>
            <a:r>
              <a:rPr lang="en-US" sz="2000" dirty="0"/>
              <a:t> of </a:t>
            </a:r>
            <a:r>
              <a:rPr lang="en-US" sz="2000" dirty="0" err="1"/>
              <a:t>Troye</a:t>
            </a:r>
            <a:r>
              <a:rPr lang="en-US" sz="2000" dirty="0"/>
              <a:t>. &amp; how he slew</a:t>
            </a:r>
            <a:endParaRPr lang="en-GB" sz="2000" dirty="0"/>
          </a:p>
          <a:p>
            <a:r>
              <a:rPr lang="fr-FR" sz="2000" dirty="0" err="1"/>
              <a:t>his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FF0000"/>
                </a:solidFill>
              </a:rPr>
              <a:t>fadre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&amp; </a:t>
            </a:r>
            <a:r>
              <a:rPr lang="fr-FR" sz="2000" dirty="0" err="1">
                <a:solidFill>
                  <a:srgbClr val="FF0000"/>
                </a:solidFill>
              </a:rPr>
              <a:t>modre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Cap. j</a:t>
            </a:r>
            <a:endParaRPr lang="en-GB" sz="2000" dirty="0"/>
          </a:p>
          <a:p>
            <a:r>
              <a:rPr lang="en-US" sz="2000" dirty="0"/>
              <a:t>How Brute </a:t>
            </a:r>
            <a:r>
              <a:rPr lang="en-US" sz="2000" dirty="0">
                <a:solidFill>
                  <a:srgbClr val="FF0000"/>
                </a:solidFill>
              </a:rPr>
              <a:t>was </a:t>
            </a:r>
            <a:r>
              <a:rPr lang="en-US" sz="2000" dirty="0" err="1">
                <a:solidFill>
                  <a:srgbClr val="FF0000"/>
                </a:solidFill>
              </a:rPr>
              <a:t>dryuen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oute</a:t>
            </a:r>
            <a:r>
              <a:rPr lang="en-US" sz="2000" dirty="0"/>
              <a:t> of </a:t>
            </a:r>
            <a:endParaRPr lang="en-GB" sz="2000" dirty="0"/>
          </a:p>
          <a:p>
            <a:r>
              <a:rPr lang="en-US" sz="2000" dirty="0"/>
              <a:t>his </a:t>
            </a:r>
            <a:r>
              <a:rPr lang="en-US" sz="2000" dirty="0" err="1"/>
              <a:t>lande</a:t>
            </a:r>
            <a:r>
              <a:rPr lang="en-US" sz="2000" dirty="0"/>
              <a:t>: &amp; how he </a:t>
            </a:r>
            <a:r>
              <a:rPr lang="en-US" sz="2000" dirty="0" err="1"/>
              <a:t>helde</a:t>
            </a:r>
            <a:r>
              <a:rPr lang="en-US" sz="2000" dirty="0"/>
              <a:t> </a:t>
            </a:r>
            <a:r>
              <a:rPr lang="en-US" sz="2000" dirty="0" err="1"/>
              <a:t>hym</a:t>
            </a:r>
            <a:r>
              <a:rPr lang="en-US" sz="2000" dirty="0"/>
              <a:t> in </a:t>
            </a:r>
            <a:endParaRPr lang="en-GB" sz="2000" dirty="0"/>
          </a:p>
          <a:p>
            <a:r>
              <a:rPr lang="en-US" sz="2000" dirty="0" err="1"/>
              <a:t>grece</a:t>
            </a:r>
            <a:r>
              <a:rPr lang="en-US" sz="2000" dirty="0"/>
              <a:t> / a</a:t>
            </a:r>
            <a:r>
              <a:rPr lang="en-US" sz="2000" i="1" dirty="0"/>
              <a:t>n</a:t>
            </a:r>
            <a:r>
              <a:rPr lang="en-US" sz="2000" dirty="0"/>
              <a:t>d </a:t>
            </a:r>
            <a:r>
              <a:rPr lang="en-US" sz="2000" dirty="0" err="1">
                <a:solidFill>
                  <a:srgbClr val="FF0000"/>
                </a:solidFill>
              </a:rPr>
              <a:t>delyuered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</a:t>
            </a:r>
            <a:r>
              <a:rPr lang="en-US" sz="2000" dirty="0" err="1"/>
              <a:t>Troyans</a:t>
            </a:r>
            <a:r>
              <a:rPr lang="en-US" sz="2000" dirty="0"/>
              <a:t> </a:t>
            </a:r>
            <a:endParaRPr lang="en-GB" sz="2000" dirty="0"/>
          </a:p>
          <a:p>
            <a:r>
              <a:rPr lang="en-US" sz="2000" dirty="0"/>
              <a:t>there out of bondage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4664075" y="262197"/>
            <a:ext cx="4953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	Ca. </a:t>
            </a:r>
            <a:r>
              <a:rPr lang="en-US" sz="2000" dirty="0" err="1"/>
              <a:t>ij</a:t>
            </a:r>
            <a:endParaRPr lang="en-GB" sz="2000" dirty="0"/>
          </a:p>
          <a:p>
            <a:r>
              <a:rPr lang="en-US" sz="2000" dirty="0"/>
              <a:t>How </a:t>
            </a:r>
            <a:r>
              <a:rPr lang="en-US" sz="2000" dirty="0" err="1"/>
              <a:t>Coryn</a:t>
            </a:r>
            <a:r>
              <a:rPr lang="en-US" sz="2000" dirty="0"/>
              <a:t> </a:t>
            </a:r>
            <a:r>
              <a:rPr lang="en-US" sz="2000" dirty="0" err="1"/>
              <a:t>becam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brutes</a:t>
            </a:r>
            <a:r>
              <a:rPr lang="en-US" sz="2000" dirty="0"/>
              <a:t> man </a:t>
            </a:r>
            <a:endParaRPr lang="en-GB" sz="2000" dirty="0"/>
          </a:p>
          <a:p>
            <a:r>
              <a:rPr lang="en-US" sz="2000" dirty="0"/>
              <a:t>&amp; how </a:t>
            </a:r>
            <a:r>
              <a:rPr lang="en-US" sz="2000" dirty="0" err="1"/>
              <a:t>ky</a:t>
            </a:r>
            <a:r>
              <a:rPr lang="en-US" sz="2000" i="1" dirty="0" err="1"/>
              <a:t>n</a:t>
            </a:r>
            <a:r>
              <a:rPr lang="en-US" sz="2000" dirty="0" err="1"/>
              <a:t>g</a:t>
            </a:r>
            <a:r>
              <a:rPr lang="en-US" sz="2000" dirty="0"/>
              <a:t> </a:t>
            </a:r>
            <a:r>
              <a:rPr lang="en-US" sz="2000" dirty="0" err="1"/>
              <a:t>Goffar</a:t>
            </a:r>
            <a:r>
              <a:rPr lang="en-US" sz="2000" dirty="0"/>
              <a:t> was </a:t>
            </a:r>
            <a:r>
              <a:rPr lang="en-US" sz="2000" dirty="0" err="1">
                <a:solidFill>
                  <a:srgbClr val="FF0000"/>
                </a:solidFill>
              </a:rPr>
              <a:t>disco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err="1">
                <a:solidFill>
                  <a:srgbClr val="FF0000"/>
                </a:solidFill>
              </a:rPr>
              <a:t>fited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US" sz="2000" dirty="0"/>
              <a:t>&amp; of the </a:t>
            </a:r>
            <a:r>
              <a:rPr lang="en-US" sz="2000" dirty="0" err="1"/>
              <a:t>foundacyon</a:t>
            </a:r>
            <a:r>
              <a:rPr lang="en-US" sz="2000" dirty="0"/>
              <a:t> of Tours in </a:t>
            </a:r>
            <a:endParaRPr lang="en-GB" sz="2000" dirty="0"/>
          </a:p>
          <a:p>
            <a:r>
              <a:rPr lang="en-US" sz="2000" dirty="0" err="1"/>
              <a:t>Torayne</a:t>
            </a:r>
            <a:r>
              <a:rPr lang="en-US" sz="2000" dirty="0"/>
              <a:t> 	</a:t>
            </a:r>
            <a:r>
              <a:rPr lang="en-US" sz="2000" dirty="0" err="1"/>
              <a:t>capit</a:t>
            </a:r>
            <a:r>
              <a:rPr lang="en-US" sz="2000" dirty="0"/>
              <a:t>. </a:t>
            </a:r>
            <a:r>
              <a:rPr lang="en-US" sz="2000" dirty="0" err="1"/>
              <a:t>iij</a:t>
            </a:r>
            <a:r>
              <a:rPr lang="en-US" sz="2000" dirty="0"/>
              <a:t> / </a:t>
            </a:r>
            <a:endParaRPr lang="en-GB" sz="2000" dirty="0"/>
          </a:p>
          <a:p>
            <a:r>
              <a:rPr lang="en-US" sz="2000" dirty="0"/>
              <a:t>How brute </a:t>
            </a:r>
            <a:r>
              <a:rPr lang="en-US" sz="2000" dirty="0" err="1">
                <a:solidFill>
                  <a:srgbClr val="FF0000"/>
                </a:solidFill>
              </a:rPr>
              <a:t>arryued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atte</a:t>
            </a:r>
            <a:r>
              <a:rPr lang="en-US" sz="2000" dirty="0"/>
              <a:t> </a:t>
            </a:r>
            <a:r>
              <a:rPr lang="en-US" sz="2000" dirty="0" err="1"/>
              <a:t>Totte</a:t>
            </a:r>
            <a:r>
              <a:rPr lang="en-US" sz="2000" dirty="0"/>
              <a:t>-</a:t>
            </a:r>
            <a:endParaRPr lang="en-GB" sz="2000" dirty="0"/>
          </a:p>
          <a:p>
            <a:r>
              <a:rPr lang="en-US" sz="2000" dirty="0" err="1"/>
              <a:t>nesse</a:t>
            </a:r>
            <a:r>
              <a:rPr lang="en-US" sz="2000" dirty="0"/>
              <a:t> in the Ile of </a:t>
            </a:r>
            <a:r>
              <a:rPr lang="en-US" sz="2000" dirty="0" err="1"/>
              <a:t>Albyo</a:t>
            </a:r>
            <a:r>
              <a:rPr lang="en-US" sz="2000" i="1" dirty="0" err="1"/>
              <a:t>n</a:t>
            </a:r>
            <a:r>
              <a:rPr lang="en-US" sz="2000" dirty="0"/>
              <a:t>. &amp; of the </a:t>
            </a:r>
            <a:endParaRPr lang="en-GB" sz="2000" dirty="0"/>
          </a:p>
          <a:p>
            <a:r>
              <a:rPr lang="en-US" sz="2000" dirty="0" err="1"/>
              <a:t>bataill</a:t>
            </a:r>
            <a:r>
              <a:rPr lang="en-US" sz="2000" dirty="0"/>
              <a:t> </a:t>
            </a:r>
            <a:r>
              <a:rPr lang="en-US" sz="2000" dirty="0" err="1"/>
              <a:t>bitwen</a:t>
            </a:r>
            <a:r>
              <a:rPr lang="en-US" sz="2000" i="1" dirty="0" err="1"/>
              <a:t>n</a:t>
            </a:r>
            <a:r>
              <a:rPr lang="en-US" sz="2000" dirty="0"/>
              <a:t> </a:t>
            </a:r>
            <a:r>
              <a:rPr lang="en-US" sz="2000" dirty="0" err="1"/>
              <a:t>Coryn</a:t>
            </a:r>
            <a:r>
              <a:rPr lang="en-US" sz="2000" dirty="0"/>
              <a:t> &amp; </a:t>
            </a:r>
            <a:r>
              <a:rPr lang="en-US" sz="2000" dirty="0" err="1"/>
              <a:t>Gogma</a:t>
            </a:r>
            <a:endParaRPr lang="en-GB" sz="2000" dirty="0"/>
          </a:p>
          <a:p>
            <a:r>
              <a:rPr lang="en-US" sz="2000" dirty="0" err="1"/>
              <a:t>gog</a:t>
            </a:r>
            <a:r>
              <a:rPr lang="en-US" sz="2000" dirty="0"/>
              <a:t> / 	</a:t>
            </a:r>
            <a:r>
              <a:rPr lang="en-US" sz="2000" dirty="0" err="1"/>
              <a:t>capitu</a:t>
            </a:r>
            <a:r>
              <a:rPr lang="en-US" sz="2000" dirty="0"/>
              <a:t>. </a:t>
            </a:r>
            <a:r>
              <a:rPr lang="en-US" sz="2000" dirty="0" err="1"/>
              <a:t>iiij</a:t>
            </a:r>
            <a:endParaRPr lang="en-GB" sz="2000" dirty="0"/>
          </a:p>
          <a:p>
            <a:r>
              <a:rPr lang="en-US" sz="2000" dirty="0"/>
              <a:t>How Brute made Londo</a:t>
            </a:r>
            <a:r>
              <a:rPr lang="en-US" sz="2000" i="1" dirty="0"/>
              <a:t>n</a:t>
            </a:r>
            <a:r>
              <a:rPr lang="en-US" sz="2000" dirty="0"/>
              <a:t>: &amp; </a:t>
            </a:r>
            <a:r>
              <a:rPr lang="en-US" sz="2000" dirty="0" err="1">
                <a:solidFill>
                  <a:srgbClr val="FF0000"/>
                </a:solidFill>
              </a:rPr>
              <a:t>na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med</a:t>
            </a:r>
            <a:r>
              <a:rPr lang="en-US" sz="2000" dirty="0"/>
              <a:t> this </a:t>
            </a:r>
            <a:r>
              <a:rPr lang="en-US" sz="2000" dirty="0" err="1">
                <a:solidFill>
                  <a:srgbClr val="FF0000"/>
                </a:solidFill>
              </a:rPr>
              <a:t>lo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err="1">
                <a:solidFill>
                  <a:srgbClr val="FF0000"/>
                </a:solidFill>
              </a:rPr>
              <a:t>de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britaigne</a:t>
            </a:r>
            <a:r>
              <a:rPr lang="en-US" sz="2000" dirty="0"/>
              <a:t>. &amp; </a:t>
            </a:r>
            <a:r>
              <a:rPr lang="en-US" sz="2000" dirty="0" err="1"/>
              <a:t>scotla</a:t>
            </a:r>
            <a:r>
              <a:rPr lang="en-US" sz="2000" i="1" dirty="0" err="1"/>
              <a:t>n</a:t>
            </a:r>
            <a:r>
              <a:rPr lang="en-US" sz="2000" dirty="0" err="1"/>
              <a:t>d</a:t>
            </a:r>
            <a:r>
              <a:rPr lang="en-US" sz="2000" dirty="0"/>
              <a:t> </a:t>
            </a:r>
            <a:endParaRPr lang="en-GB" sz="2000" dirty="0"/>
          </a:p>
          <a:p>
            <a:r>
              <a:rPr lang="en-US" sz="2000" dirty="0" err="1"/>
              <a:t>albanye</a:t>
            </a:r>
            <a:r>
              <a:rPr lang="en-US" sz="2000" dirty="0"/>
              <a:t>: &amp; </a:t>
            </a:r>
            <a:r>
              <a:rPr lang="en-US" sz="2000" dirty="0" err="1"/>
              <a:t>Walys</a:t>
            </a:r>
            <a:r>
              <a:rPr lang="en-US" sz="2000" dirty="0"/>
              <a:t> </a:t>
            </a:r>
            <a:r>
              <a:rPr lang="en-US" sz="2000" dirty="0" err="1"/>
              <a:t>Cambre</a:t>
            </a:r>
            <a:r>
              <a:rPr lang="en-US" sz="2000" dirty="0"/>
              <a:t>. &amp; of </a:t>
            </a:r>
            <a:endParaRPr lang="en-GB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deuysio</a:t>
            </a:r>
            <a:r>
              <a:rPr lang="en-US" sz="2000" i="1" dirty="0" err="1"/>
              <a:t>n</a:t>
            </a:r>
            <a:r>
              <a:rPr lang="en-US" sz="2000" dirty="0"/>
              <a:t> of the </a:t>
            </a:r>
            <a:r>
              <a:rPr lang="en-US" sz="2000" dirty="0" err="1">
                <a:solidFill>
                  <a:srgbClr val="FF0000"/>
                </a:solidFill>
              </a:rPr>
              <a:t>lo</a:t>
            </a:r>
            <a:r>
              <a:rPr lang="en-US" sz="2000" i="1" dirty="0" err="1">
                <a:solidFill>
                  <a:srgbClr val="FF0000"/>
                </a:solidFill>
              </a:rPr>
              <a:t>n</a:t>
            </a:r>
            <a:r>
              <a:rPr lang="en-US" sz="2000" dirty="0" err="1">
                <a:solidFill>
                  <a:srgbClr val="FF0000"/>
                </a:solidFill>
              </a:rPr>
              <a:t>de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his </a:t>
            </a:r>
            <a:r>
              <a:rPr lang="en-US" sz="2000" dirty="0" err="1"/>
              <a:t>thre</a:t>
            </a:r>
            <a:endParaRPr lang="en-GB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sones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	</a:t>
            </a:r>
            <a:r>
              <a:rPr lang="en-US" sz="2000" dirty="0" err="1"/>
              <a:t>Capit</a:t>
            </a:r>
            <a:r>
              <a:rPr lang="en-US" sz="2000" dirty="0"/>
              <a:t>. v.</a:t>
            </a:r>
            <a:endParaRPr lang="en-GB" sz="2000" dirty="0"/>
          </a:p>
          <a:p>
            <a:r>
              <a:rPr lang="en-US" sz="2000" dirty="0"/>
              <a:t>How </a:t>
            </a:r>
            <a:r>
              <a:rPr lang="en-US" sz="2000" dirty="0" err="1"/>
              <a:t>kyng</a:t>
            </a:r>
            <a:r>
              <a:rPr lang="en-US" sz="2000" dirty="0"/>
              <a:t> </a:t>
            </a:r>
            <a:r>
              <a:rPr lang="en-US" sz="2000" dirty="0" err="1"/>
              <a:t>Madan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regned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 </a:t>
            </a:r>
            <a:endParaRPr lang="en-GB" sz="2000" dirty="0"/>
          </a:p>
          <a:p>
            <a:r>
              <a:rPr lang="en-US" sz="2000" dirty="0">
                <a:solidFill>
                  <a:srgbClr val="FF0000"/>
                </a:solidFill>
              </a:rPr>
              <a:t>pees</a:t>
            </a:r>
            <a:r>
              <a:rPr lang="en-US" sz="2000" dirty="0"/>
              <a:t>. &amp; of the </a:t>
            </a:r>
            <a:r>
              <a:rPr lang="en-US" sz="2000" dirty="0" err="1">
                <a:solidFill>
                  <a:srgbClr val="0000FF"/>
                </a:solidFill>
              </a:rPr>
              <a:t>deth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of his </a:t>
            </a:r>
            <a:r>
              <a:rPr lang="en-US" sz="2000" dirty="0" err="1">
                <a:solidFill>
                  <a:srgbClr val="FF0000"/>
                </a:solidFill>
              </a:rPr>
              <a:t>sones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/ &amp; </a:t>
            </a:r>
            <a:endParaRPr lang="en-GB" sz="2000" dirty="0"/>
          </a:p>
          <a:p>
            <a:r>
              <a:rPr lang="en-US" sz="2000" dirty="0"/>
              <a:t>how that </a:t>
            </a:r>
            <a:r>
              <a:rPr lang="en-US" sz="2000" dirty="0">
                <a:solidFill>
                  <a:srgbClr val="FF0000"/>
                </a:solidFill>
              </a:rPr>
              <a:t>one</a:t>
            </a:r>
            <a:r>
              <a:rPr lang="en-US" sz="2000" dirty="0"/>
              <a:t> slow that </a:t>
            </a:r>
            <a:r>
              <a:rPr lang="en-US" sz="2000" dirty="0" err="1">
                <a:solidFill>
                  <a:srgbClr val="0000FF"/>
                </a:solidFill>
              </a:rPr>
              <a:t>othir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/ a</a:t>
            </a:r>
            <a:r>
              <a:rPr lang="en-US" sz="2000" i="1" dirty="0"/>
              <a:t>n</a:t>
            </a:r>
            <a:r>
              <a:rPr lang="en-US" sz="2000" dirty="0"/>
              <a:t>d </a:t>
            </a:r>
            <a:endParaRPr lang="en-GB" sz="2000" dirty="0"/>
          </a:p>
          <a:p>
            <a:r>
              <a:rPr lang="en-US" sz="2000" dirty="0"/>
              <a:t>how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the </a:t>
            </a:r>
            <a:r>
              <a:rPr lang="en-US" sz="2000" dirty="0" err="1">
                <a:solidFill>
                  <a:srgbClr val="FF0000"/>
                </a:solidFill>
              </a:rPr>
              <a:t>wulfes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slewe</a:t>
            </a:r>
            <a:r>
              <a:rPr lang="en-US" sz="2000" dirty="0"/>
              <a:t> </a:t>
            </a:r>
            <a:r>
              <a:rPr lang="en-US" sz="2000" dirty="0" err="1"/>
              <a:t>hym</a:t>
            </a:r>
            <a:r>
              <a:rPr lang="en-US" sz="2000" dirty="0"/>
              <a:t> </a:t>
            </a:r>
            <a:endParaRPr lang="en-GB" sz="2000" dirty="0"/>
          </a:p>
          <a:p>
            <a:r>
              <a:rPr lang="en-US" sz="2000" dirty="0"/>
              <a:t>that had </a:t>
            </a:r>
            <a:r>
              <a:rPr lang="en-US" sz="2000" dirty="0" err="1"/>
              <a:t>slayne</a:t>
            </a:r>
            <a:r>
              <a:rPr lang="en-US" sz="2000" dirty="0"/>
              <a:t> his </a:t>
            </a:r>
            <a:r>
              <a:rPr lang="en-US" sz="2000" dirty="0">
                <a:solidFill>
                  <a:srgbClr val="FF0000"/>
                </a:solidFill>
              </a:rPr>
              <a:t>brother</a:t>
            </a:r>
            <a:r>
              <a:rPr lang="en-US" sz="2000" dirty="0"/>
              <a:t>. ca. </a:t>
            </a:r>
            <a:r>
              <a:rPr lang="en-US" sz="2000" dirty="0" err="1"/>
              <a:t>vj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99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5300" y="1099039"/>
            <a:ext cx="8915400" cy="817685"/>
          </a:xfrm>
        </p:spPr>
        <p:txBody>
          <a:bodyPr/>
          <a:lstStyle/>
          <a:p>
            <a:r>
              <a:rPr lang="en-GB" dirty="0"/>
              <a:t>Monday lectures in Weeks 7-11: </a:t>
            </a:r>
            <a:r>
              <a:rPr lang="en-GB" b="1" dirty="0"/>
              <a:t>Varieties</a:t>
            </a:r>
            <a:r>
              <a:rPr lang="en-GB" dirty="0"/>
              <a:t> of English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738616"/>
          </a:xfrm>
        </p:spPr>
        <p:txBody>
          <a:bodyPr/>
          <a:lstStyle/>
          <a:p>
            <a:r>
              <a:rPr lang="en-GB"/>
              <a:t>Dialects and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1" y="1953978"/>
            <a:ext cx="8972189" cy="181588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The intelligibility criterion: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sz="2400" dirty="0"/>
              <a:t>English </a:t>
            </a:r>
            <a:r>
              <a:rPr lang="en-GB" sz="2400" dirty="0" err="1"/>
              <a:t>vs</a:t>
            </a:r>
            <a:r>
              <a:rPr lang="en-GB" sz="2400" dirty="0"/>
              <a:t> Dutch </a:t>
            </a:r>
            <a:r>
              <a:rPr lang="en-GB" sz="2400" dirty="0" err="1"/>
              <a:t>vs</a:t>
            </a:r>
            <a:r>
              <a:rPr lang="en-GB" sz="2400" dirty="0"/>
              <a:t> Spanish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Cockney </a:t>
            </a:r>
            <a:r>
              <a:rPr lang="en-GB" sz="2400" dirty="0" err="1"/>
              <a:t>vs</a:t>
            </a:r>
            <a:r>
              <a:rPr lang="en-GB" sz="2400" dirty="0"/>
              <a:t> Geordie </a:t>
            </a:r>
            <a:r>
              <a:rPr lang="en-GB" sz="2400" dirty="0" err="1"/>
              <a:t>vs</a:t>
            </a:r>
            <a:r>
              <a:rPr lang="en-GB" sz="2400" dirty="0"/>
              <a:t> </a:t>
            </a:r>
            <a:r>
              <a:rPr lang="en-GB" sz="2400" dirty="0" err="1"/>
              <a:t>Scouse</a:t>
            </a:r>
            <a:endParaRPr lang="en-GB" sz="2400" dirty="0"/>
          </a:p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95301" y="4036536"/>
            <a:ext cx="8972189" cy="2308324"/>
          </a:xfrm>
          <a:prstGeom prst="rect">
            <a:avLst/>
          </a:prstGeom>
          <a:ln w="19050" cmpd="sng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</a:rPr>
              <a:t>BUT</a:t>
            </a:r>
          </a:p>
          <a:p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Dutch </a:t>
            </a:r>
            <a:r>
              <a:rPr lang="en-GB" sz="2400" dirty="0" err="1"/>
              <a:t>vs</a:t>
            </a:r>
            <a:r>
              <a:rPr lang="en-GB" sz="2400" dirty="0"/>
              <a:t> Flemish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Danish </a:t>
            </a:r>
            <a:r>
              <a:rPr lang="en-GB" sz="2400" dirty="0" err="1"/>
              <a:t>vs</a:t>
            </a:r>
            <a:r>
              <a:rPr lang="en-GB" sz="2400" dirty="0"/>
              <a:t> Norwegian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Czech </a:t>
            </a:r>
            <a:r>
              <a:rPr lang="en-GB" sz="2400" dirty="0" err="1"/>
              <a:t>vs</a:t>
            </a:r>
            <a:r>
              <a:rPr lang="en-GB" sz="2400" dirty="0"/>
              <a:t> Slovak</a:t>
            </a:r>
          </a:p>
          <a:p>
            <a:pPr marL="285750" indent="-285750">
              <a:buFontTx/>
              <a:buChar char="-"/>
            </a:pPr>
            <a:r>
              <a:rPr lang="en-GB" sz="2400" b="1" dirty="0"/>
              <a:t>English </a:t>
            </a:r>
            <a:r>
              <a:rPr lang="en-GB" sz="2400" b="1" dirty="0" err="1"/>
              <a:t>vs</a:t>
            </a:r>
            <a:r>
              <a:rPr lang="en-GB" sz="2400" b="1" dirty="0"/>
              <a:t> Scots </a:t>
            </a:r>
          </a:p>
        </p:txBody>
      </p:sp>
    </p:spTree>
    <p:extLst>
      <p:ext uri="{BB962C8B-B14F-4D97-AF65-F5344CB8AC3E}">
        <p14:creationId xmlns:p14="http://schemas.microsoft.com/office/powerpoint/2010/main" val="36084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78955"/>
              </p:ext>
            </p:extLst>
          </p:nvPr>
        </p:nvGraphicFramePr>
        <p:xfrm>
          <a:off x="419365" y="2153302"/>
          <a:ext cx="9088908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5372100" imgH="2057400" progId="Word.Document.12">
                  <p:embed/>
                </p:oleObj>
              </mc:Choice>
              <mc:Fallback>
                <p:oleObj name="Document" r:id="rId3" imgW="5372100" imgH="205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365" y="2153302"/>
                        <a:ext cx="9088908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1809192"/>
          </a:xfrm>
        </p:spPr>
        <p:txBody>
          <a:bodyPr>
            <a:normAutofit/>
          </a:bodyPr>
          <a:lstStyle/>
          <a:p>
            <a:r>
              <a:rPr lang="en-GB" dirty="0"/>
              <a:t>This is how they differ in terms of selected diagnostic variants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3209" y="5177136"/>
            <a:ext cx="244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Middle Scots!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7692" y="5189836"/>
            <a:ext cx="244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Middle English!</a:t>
            </a:r>
          </a:p>
        </p:txBody>
      </p:sp>
    </p:spTree>
    <p:extLst>
      <p:ext uri="{BB962C8B-B14F-4D97-AF65-F5344CB8AC3E}">
        <p14:creationId xmlns:p14="http://schemas.microsoft.com/office/powerpoint/2010/main" val="13957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ainbow."/>
          <p:cNvPicPr>
            <a:picLocks noChangeAspect="1"/>
          </p:cNvPicPr>
          <p:nvPr/>
        </p:nvPicPr>
        <p:blipFill rotWithShape="1">
          <a:blip r:embed="rId2"/>
          <a:srcRect l="4183" b="52315"/>
          <a:stretch/>
        </p:blipFill>
        <p:spPr>
          <a:xfrm rot="16200000">
            <a:off x="979736" y="2221736"/>
            <a:ext cx="5130800" cy="2236728"/>
          </a:xfrm>
          <a:prstGeom prst="rect">
            <a:avLst/>
          </a:prstGeom>
        </p:spPr>
      </p:pic>
      <p:pic>
        <p:nvPicPr>
          <p:cNvPr id="5" name="Picture 4" descr="A rainbow."/>
          <p:cNvPicPr>
            <a:picLocks noChangeAspect="1"/>
          </p:cNvPicPr>
          <p:nvPr/>
        </p:nvPicPr>
        <p:blipFill rotWithShape="1">
          <a:blip r:embed="rId3">
            <a:alphaModFix amt="32000"/>
          </a:blip>
          <a:srcRect t="4101" b="4288"/>
          <a:stretch/>
        </p:blipFill>
        <p:spPr>
          <a:xfrm rot="10800000">
            <a:off x="5205143" y="774700"/>
            <a:ext cx="2198091" cy="513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9058" y="1409700"/>
            <a:ext cx="153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00FF"/>
                </a:solidFill>
              </a:rPr>
              <a:t>Middle</a:t>
            </a:r>
          </a:p>
          <a:p>
            <a:pPr algn="ctr"/>
            <a:r>
              <a:rPr lang="en-GB" sz="3200" b="1" dirty="0">
                <a:solidFill>
                  <a:srgbClr val="0000FF"/>
                </a:solidFill>
              </a:rPr>
              <a:t>Scots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21" y="4553515"/>
            <a:ext cx="231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Middle</a:t>
            </a:r>
          </a:p>
          <a:p>
            <a:pPr algn="ctr"/>
            <a:r>
              <a:rPr lang="en-GB" sz="3200" b="1" dirty="0">
                <a:solidFill>
                  <a:srgbClr val="FF0000"/>
                </a:solidFill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395240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Take-away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7639"/>
            <a:ext cx="8915400" cy="49084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Middle Scots and Middle English are found at different points of a dialect continuum...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But they are </a:t>
            </a:r>
            <a:r>
              <a:rPr lang="en-GB" i="1" dirty="0">
                <a:solidFill>
                  <a:srgbClr val="00B0F0"/>
                </a:solidFill>
              </a:rPr>
              <a:t>different enough linguistically </a:t>
            </a:r>
          </a:p>
          <a:p>
            <a:pPr marL="0" indent="0">
              <a:buNone/>
            </a:pPr>
            <a:r>
              <a:rPr lang="en-GB" dirty="0"/>
              <a:t>&gt; we can assign an unknown text to either on the basis of </a:t>
            </a:r>
            <a:r>
              <a:rPr lang="en-GB" b="1" dirty="0"/>
              <a:t>diagnostic variants </a:t>
            </a:r>
            <a:r>
              <a:rPr lang="en-GB" sz="2000" dirty="0"/>
              <a:t>(in the majority of cases)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So they both merit a label of a separate language.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12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ainbow."/>
          <p:cNvPicPr>
            <a:picLocks noChangeAspect="1"/>
          </p:cNvPicPr>
          <p:nvPr/>
        </p:nvPicPr>
        <p:blipFill rotWithShape="1">
          <a:blip r:embed="rId2"/>
          <a:srcRect l="4183" b="52315"/>
          <a:stretch/>
        </p:blipFill>
        <p:spPr>
          <a:xfrm rot="16200000">
            <a:off x="979736" y="2221736"/>
            <a:ext cx="5130800" cy="2236728"/>
          </a:xfrm>
          <a:prstGeom prst="rect">
            <a:avLst/>
          </a:prstGeom>
        </p:spPr>
      </p:pic>
      <p:pic>
        <p:nvPicPr>
          <p:cNvPr id="5" name="Picture 4" descr="A rainbow."/>
          <p:cNvPicPr>
            <a:picLocks noChangeAspect="1"/>
          </p:cNvPicPr>
          <p:nvPr/>
        </p:nvPicPr>
        <p:blipFill rotWithShape="1">
          <a:blip r:embed="rId3"/>
          <a:srcRect t="4101" b="4288"/>
          <a:stretch/>
        </p:blipFill>
        <p:spPr>
          <a:xfrm rot="10800000">
            <a:off x="5205143" y="774700"/>
            <a:ext cx="2198091" cy="513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7717" y="1498601"/>
            <a:ext cx="1685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Modern Scots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3233" y="5092124"/>
            <a:ext cx="231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(Standard)</a:t>
            </a:r>
          </a:p>
          <a:p>
            <a:pPr algn="ctr"/>
            <a:r>
              <a:rPr lang="en-GB" sz="3200" b="1" dirty="0">
                <a:solidFill>
                  <a:srgbClr val="FF0000"/>
                </a:solidFill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4524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Take-away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7639"/>
            <a:ext cx="8915400" cy="4908405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4. Scots is NOCHT a dialect of English because: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Scots dialects and English dialects </a:t>
            </a:r>
            <a:r>
              <a:rPr lang="en-GB" b="1" dirty="0"/>
              <a:t>developed in parallel </a:t>
            </a:r>
            <a:r>
              <a:rPr lang="en-GB" dirty="0"/>
              <a:t>in different locations, from different – albeit related – Germanic dialects;</a:t>
            </a:r>
          </a:p>
          <a:p>
            <a:r>
              <a:rPr lang="en-GB" dirty="0"/>
              <a:t>They became </a:t>
            </a:r>
            <a:r>
              <a:rPr lang="en-GB" b="1" dirty="0"/>
              <a:t>recognised as separate entities </a:t>
            </a:r>
            <a:r>
              <a:rPr lang="en-GB" dirty="0"/>
              <a:t>in their respective geographic, cultural, ethnic, social and political environments.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Take-away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CORRECTION: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FF"/>
                </a:solidFill>
              </a:rPr>
              <a:t>Scots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is a </a:t>
            </a:r>
            <a:r>
              <a:rPr lang="en-GB" dirty="0">
                <a:solidFill>
                  <a:srgbClr val="00B0F0"/>
                </a:solidFill>
              </a:rPr>
              <a:t>Germanic</a:t>
            </a:r>
            <a:r>
              <a:rPr lang="en-GB" dirty="0"/>
              <a:t> (collection of dialects / cultural, and ethnic phenomenon) &gt; </a:t>
            </a:r>
            <a:r>
              <a:rPr lang="en-GB" dirty="0">
                <a:solidFill>
                  <a:srgbClr val="00B0F0"/>
                </a:solidFill>
              </a:rPr>
              <a:t>language</a:t>
            </a:r>
            <a:r>
              <a:rPr lang="en-GB" dirty="0"/>
              <a:t> developed in the </a:t>
            </a:r>
            <a:r>
              <a:rPr lang="en-GB" dirty="0">
                <a:solidFill>
                  <a:srgbClr val="0000FF"/>
                </a:solidFill>
              </a:rPr>
              <a:t>North</a:t>
            </a:r>
            <a:r>
              <a:rPr lang="en-GB" dirty="0"/>
              <a:t>, closely related to English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JUST LIKE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English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a </a:t>
            </a:r>
            <a:r>
              <a:rPr lang="en-GB" dirty="0">
                <a:solidFill>
                  <a:srgbClr val="00B0F0"/>
                </a:solidFill>
              </a:rPr>
              <a:t>Germanic</a:t>
            </a:r>
            <a:r>
              <a:rPr lang="en-GB" dirty="0"/>
              <a:t> (collection of dialects / cultural and ethnic phenomenon) &gt; </a:t>
            </a:r>
            <a:r>
              <a:rPr lang="en-GB" dirty="0">
                <a:solidFill>
                  <a:srgbClr val="00B0F0"/>
                </a:solidFill>
              </a:rPr>
              <a:t>language</a:t>
            </a:r>
            <a:r>
              <a:rPr lang="en-GB" dirty="0"/>
              <a:t> developed in the </a:t>
            </a:r>
            <a:r>
              <a:rPr lang="en-GB" dirty="0">
                <a:solidFill>
                  <a:srgbClr val="FF0000"/>
                </a:solidFill>
              </a:rPr>
              <a:t>South</a:t>
            </a:r>
            <a:r>
              <a:rPr lang="en-GB" dirty="0"/>
              <a:t>, closely related to Scots</a:t>
            </a:r>
          </a:p>
        </p:txBody>
      </p:sp>
    </p:spTree>
    <p:extLst>
      <p:ext uri="{BB962C8B-B14F-4D97-AF65-F5344CB8AC3E}">
        <p14:creationId xmlns:p14="http://schemas.microsoft.com/office/powerpoint/2010/main" val="7457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“A language...”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147950"/>
            <a:ext cx="8915400" cy="3468013"/>
          </a:xfrm>
        </p:spPr>
        <p:txBody>
          <a:bodyPr/>
          <a:lstStyle/>
          <a:p>
            <a:r>
              <a:rPr lang="en-GB" dirty="0"/>
              <a:t>“is a dialect with an army and a navy”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ALSO</a:t>
            </a:r>
          </a:p>
          <a:p>
            <a:r>
              <a:rPr lang="en-GB" dirty="0"/>
              <a:t>is a variety which has a </a:t>
            </a:r>
            <a:r>
              <a:rPr lang="en-GB" b="1" dirty="0">
                <a:solidFill>
                  <a:srgbClr val="0000FF"/>
                </a:solidFill>
              </a:rPr>
              <a:t>cultural, ethnic and historical significance</a:t>
            </a:r>
          </a:p>
          <a:p>
            <a:r>
              <a:rPr lang="en-GB" dirty="0"/>
              <a:t>which makes it different enough from surrounding - potentially intelligible - varieties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4865988"/>
            <a:ext cx="9077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and a useful shortcut label: </a:t>
            </a:r>
          </a:p>
          <a:p>
            <a:r>
              <a:rPr lang="en-GB" sz="2800"/>
              <a:t>cf. Old English, Middle English, Early Modern English... </a:t>
            </a:r>
          </a:p>
          <a:p>
            <a:pPr algn="r"/>
            <a:r>
              <a:rPr lang="en-GB" sz="2800"/>
              <a:t>... ENGLISH</a:t>
            </a:r>
          </a:p>
        </p:txBody>
      </p:sp>
    </p:spTree>
    <p:extLst>
      <p:ext uri="{BB962C8B-B14F-4D97-AF65-F5344CB8AC3E}">
        <p14:creationId xmlns:p14="http://schemas.microsoft.com/office/powerpoint/2010/main" val="23408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mily tree of Scot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1296240"/>
            <a:ext cx="8580087" cy="4016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5868237"/>
            <a:ext cx="8863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From: Caroline </a:t>
            </a:r>
            <a:r>
              <a:rPr lang="en-GB" sz="1400" err="1"/>
              <a:t>Macafee</a:t>
            </a:r>
            <a:r>
              <a:rPr lang="en-GB" sz="1400"/>
              <a:t> and </a:t>
            </a:r>
            <a:r>
              <a:rPr lang="en-GB" sz="1400">
                <a:cs typeface="Times New Roman" panose="02020603050405020304" pitchFamily="18" charset="0"/>
              </a:rPr>
              <a:t>†A.J. Aitken (2002) ‘A history of Scots to 1700’ in </a:t>
            </a:r>
            <a:r>
              <a:rPr lang="en-GB" sz="1400" i="1">
                <a:cs typeface="Times New Roman" panose="02020603050405020304" pitchFamily="18" charset="0"/>
              </a:rPr>
              <a:t>A Dictionary of the Older Scottish Tongue</a:t>
            </a:r>
            <a:r>
              <a:rPr lang="en-GB" sz="1400">
                <a:cs typeface="Times New Roman" panose="02020603050405020304" pitchFamily="18" charset="0"/>
              </a:rPr>
              <a:t> </a:t>
            </a:r>
            <a:r>
              <a:rPr lang="en-GB" sz="1400" err="1">
                <a:cs typeface="Times New Roman" panose="02020603050405020304" pitchFamily="18" charset="0"/>
              </a:rPr>
              <a:t>vol.xii</a:t>
            </a:r>
            <a:r>
              <a:rPr lang="en-GB" sz="1400">
                <a:cs typeface="Times New Roman" panose="02020603050405020304" pitchFamily="18" charset="0"/>
              </a:rPr>
              <a:t>, xxix-clvii. Online: </a:t>
            </a:r>
            <a:r>
              <a:rPr lang="en-GB" sz="1400"/>
              <a:t>http://www.dsl.ac.uk/about-scots/history-of-scots/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128" y="401935"/>
            <a:ext cx="4517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The family tree of Scots</a:t>
            </a:r>
          </a:p>
        </p:txBody>
      </p:sp>
      <p:sp>
        <p:nvSpPr>
          <p:cNvPr id="7" name="Oval 6"/>
          <p:cNvSpPr/>
          <p:nvPr/>
        </p:nvSpPr>
        <p:spPr>
          <a:xfrm>
            <a:off x="567128" y="4451420"/>
            <a:ext cx="1185472" cy="4622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736265" y="340379"/>
            <a:ext cx="20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00B050"/>
                </a:solidFill>
              </a:rPr>
              <a:t>more branches, not included here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528931" y="986709"/>
            <a:ext cx="334039" cy="30953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8134E-CF62-F64D-883B-F98957FC22CF}"/>
              </a:ext>
            </a:extLst>
          </p:cNvPr>
          <p:cNvSpPr txBox="1"/>
          <p:nvPr/>
        </p:nvSpPr>
        <p:spPr>
          <a:xfrm>
            <a:off x="5736265" y="3614057"/>
            <a:ext cx="377999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do English and Scots sit on a timeline?</a:t>
            </a:r>
          </a:p>
        </p:txBody>
      </p:sp>
    </p:spTree>
    <p:extLst>
      <p:ext uri="{BB962C8B-B14F-4D97-AF65-F5344CB8AC3E}">
        <p14:creationId xmlns:p14="http://schemas.microsoft.com/office/powerpoint/2010/main" val="23809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s 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6" y="1255212"/>
            <a:ext cx="9531386" cy="1814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72" y="246581"/>
            <a:ext cx="93633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traditional division into periods, </a:t>
            </a:r>
            <a:r>
              <a:rPr lang="en-GB" sz="2200" dirty="0"/>
              <a:t>based on the </a:t>
            </a:r>
            <a:r>
              <a:rPr lang="en-GB" sz="2200" dirty="0">
                <a:solidFill>
                  <a:srgbClr val="0000FF"/>
                </a:solidFill>
              </a:rPr>
              <a:t>history of literature </a:t>
            </a:r>
            <a:r>
              <a:rPr lang="en-GB" sz="2200" dirty="0"/>
              <a:t>in Scots</a:t>
            </a:r>
            <a:r>
              <a:rPr lang="en-GB" dirty="0"/>
              <a:t>, from a mid-20</a:t>
            </a:r>
            <a:r>
              <a:rPr lang="en-GB" baseline="30000" dirty="0"/>
              <a:t>th</a:t>
            </a:r>
            <a:r>
              <a:rPr lang="en-GB" dirty="0"/>
              <a:t> century perspective</a:t>
            </a:r>
          </a:p>
          <a:p>
            <a:pPr algn="r"/>
            <a:r>
              <a:rPr lang="en-GB" dirty="0"/>
              <a:t>(Aitken 1985)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4977" y="3637052"/>
            <a:ext cx="9701023" cy="2490456"/>
            <a:chOff x="189210" y="3637052"/>
            <a:chExt cx="8954790" cy="2490456"/>
          </a:xfrm>
        </p:grpSpPr>
        <p:pic>
          <p:nvPicPr>
            <p:cNvPr id="4" name="Picture 3" descr="timelines Fi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10" y="4674398"/>
              <a:ext cx="8954790" cy="145311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8923" y="3637052"/>
              <a:ext cx="859378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revised timeline of the history of Scots, </a:t>
              </a:r>
            </a:p>
            <a:p>
              <a:r>
                <a:rPr lang="en-GB" sz="2200" dirty="0"/>
                <a:t>based on </a:t>
              </a:r>
              <a:r>
                <a:rPr lang="en-GB" sz="2200" dirty="0">
                  <a:solidFill>
                    <a:srgbClr val="0000FF"/>
                  </a:solidFill>
                </a:rPr>
                <a:t>linguistic and </a:t>
              </a:r>
              <a:r>
                <a:rPr lang="en-GB" sz="2200" dirty="0" err="1">
                  <a:solidFill>
                    <a:srgbClr val="0000FF"/>
                  </a:solidFill>
                </a:rPr>
                <a:t>extralinguistic</a:t>
              </a:r>
              <a:r>
                <a:rPr lang="en-GB" sz="2200" dirty="0">
                  <a:solidFill>
                    <a:srgbClr val="0000FF"/>
                  </a:solidFill>
                </a:rPr>
                <a:t> criteria </a:t>
              </a:r>
            </a:p>
            <a:p>
              <a:pPr algn="r"/>
              <a:r>
                <a:rPr lang="en-GB" dirty="0"/>
                <a:t>(Kopaczyk 2013)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3213A84-2139-C049-9C46-820A7915A201}"/>
              </a:ext>
            </a:extLst>
          </p:cNvPr>
          <p:cNvSpPr/>
          <p:nvPr/>
        </p:nvSpPr>
        <p:spPr>
          <a:xfrm>
            <a:off x="4844143" y="4674398"/>
            <a:ext cx="2188028" cy="172640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308"/>
            <a:ext cx="8915400" cy="1335384"/>
          </a:xfrm>
        </p:spPr>
        <p:txBody>
          <a:bodyPr>
            <a:normAutofit/>
          </a:bodyPr>
          <a:lstStyle/>
          <a:p>
            <a:r>
              <a:rPr lang="en-GB"/>
              <a:t>How different are Middle Scots </a:t>
            </a:r>
            <a:r>
              <a:rPr lang="en-GB" sz="2400"/>
              <a:t>(dialects) </a:t>
            </a:r>
            <a:r>
              <a:rPr lang="en-GB"/>
              <a:t>and Middle English </a:t>
            </a:r>
            <a:r>
              <a:rPr lang="en-GB" sz="2400"/>
              <a:t>(dialects) </a:t>
            </a:r>
            <a:r>
              <a:rPr lang="en-GB"/>
              <a:t>linguistically?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723292"/>
            <a:ext cx="9248774" cy="451275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 linguistic variable </a:t>
            </a:r>
          </a:p>
          <a:p>
            <a:pPr marL="0" indent="0">
              <a:buNone/>
            </a:pPr>
            <a:r>
              <a:rPr lang="en-GB" sz="2400" dirty="0"/>
              <a:t>&gt; the same feature which can have multiple realisations in different related varieties (languages / dialects)</a:t>
            </a:r>
          </a:p>
          <a:p>
            <a:endParaRPr lang="en-GB" sz="2400" dirty="0"/>
          </a:p>
          <a:p>
            <a:r>
              <a:rPr lang="en-GB" sz="2400" dirty="0"/>
              <a:t>orthographic: &lt;</a:t>
            </a:r>
            <a:r>
              <a:rPr lang="en-GB" sz="2400" dirty="0" err="1"/>
              <a:t>sch</a:t>
            </a:r>
            <a:r>
              <a:rPr lang="en-GB" sz="2400" dirty="0"/>
              <a:t>&gt; in the north ~ &lt;</a:t>
            </a:r>
            <a:r>
              <a:rPr lang="en-GB" sz="2400" dirty="0" err="1"/>
              <a:t>sh</a:t>
            </a:r>
            <a:r>
              <a:rPr lang="en-GB" sz="2400" dirty="0"/>
              <a:t>&gt; in the south</a:t>
            </a:r>
          </a:p>
          <a:p>
            <a:r>
              <a:rPr lang="en-GB" sz="2400" dirty="0"/>
              <a:t>phonological: /u/ in the north ~ /au/ in the south, cf. </a:t>
            </a:r>
            <a:r>
              <a:rPr lang="en-GB" sz="2400" i="1" dirty="0"/>
              <a:t>house</a:t>
            </a:r>
            <a:r>
              <a:rPr lang="en-GB" sz="2400" dirty="0"/>
              <a:t>, </a:t>
            </a:r>
            <a:r>
              <a:rPr lang="en-GB" sz="2400" i="1" dirty="0" err="1"/>
              <a:t>toun</a:t>
            </a:r>
            <a:r>
              <a:rPr lang="en-GB" sz="2400" dirty="0"/>
              <a:t> </a:t>
            </a:r>
          </a:p>
          <a:p>
            <a:r>
              <a:rPr lang="en-GB" sz="2400" dirty="0"/>
              <a:t>grammatical: </a:t>
            </a:r>
            <a:r>
              <a:rPr lang="en-GB" sz="2400" i="1" dirty="0" err="1"/>
              <a:t>speik</a:t>
            </a:r>
            <a:r>
              <a:rPr lang="en-GB" sz="2400" b="1" i="1" dirty="0" err="1">
                <a:solidFill>
                  <a:srgbClr val="0070C0"/>
                </a:solidFill>
              </a:rPr>
              <a:t>and</a:t>
            </a:r>
            <a:r>
              <a:rPr lang="en-GB" sz="2400" dirty="0"/>
              <a:t> in the north ~ </a:t>
            </a:r>
            <a:r>
              <a:rPr lang="en-GB" sz="2400" i="1" dirty="0" err="1"/>
              <a:t>speik</a:t>
            </a:r>
            <a:r>
              <a:rPr lang="en-GB" sz="2400" b="1" i="1" dirty="0" err="1">
                <a:solidFill>
                  <a:srgbClr val="FF0000"/>
                </a:solidFill>
              </a:rPr>
              <a:t>ing</a:t>
            </a:r>
            <a:r>
              <a:rPr lang="en-GB" sz="2400" dirty="0"/>
              <a:t> in the south</a:t>
            </a:r>
          </a:p>
          <a:p>
            <a:r>
              <a:rPr lang="en-GB" sz="2400" dirty="0"/>
              <a:t>lexical: </a:t>
            </a:r>
            <a:r>
              <a:rPr lang="en-GB" sz="2400" i="1" dirty="0"/>
              <a:t>burn</a:t>
            </a:r>
            <a:r>
              <a:rPr lang="en-GB" sz="2400" dirty="0"/>
              <a:t> in the north ~ </a:t>
            </a:r>
            <a:r>
              <a:rPr lang="en-GB" sz="2400" i="1" dirty="0"/>
              <a:t>stream</a:t>
            </a:r>
            <a:r>
              <a:rPr lang="en-GB" sz="2400" dirty="0"/>
              <a:t> in the south</a:t>
            </a:r>
          </a:p>
          <a:p>
            <a:pPr marL="0" indent="0">
              <a:buNone/>
            </a:pPr>
            <a:r>
              <a:rPr lang="en-GB" sz="2400" dirty="0"/>
              <a:t>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0" y="5941423"/>
            <a:ext cx="3790951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&gt; diagnostic variants</a:t>
            </a:r>
            <a:r>
              <a:rPr lang="en-GB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11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Consider this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235094"/>
            <a:ext cx="8915400" cy="431615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grat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gryslie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grim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gaif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gret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ȝoule</a:t>
            </a:r>
            <a:endParaRPr lang="en-GB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Hedand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chydand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w(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churliche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cheir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“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Quhy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is my face”, q(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uoth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) ye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fyle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“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fassonit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so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foule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forme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and 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fetheren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vnfrelie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but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feir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My neb is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nytherit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nok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I am bot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ane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Owle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Aganis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natur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ye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nicht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 walk in to weir;</a:t>
            </a:r>
          </a:p>
          <a:p>
            <a:pPr marL="0" indent="0">
              <a:buNone/>
            </a:pP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dare do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on the day, but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droupe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as a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dovle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</a:t>
            </a:r>
          </a:p>
          <a:p>
            <a:pPr marL="0" indent="0">
              <a:buNone/>
            </a:pP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Nocht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for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schame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of my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schaip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in pert till </a:t>
            </a:r>
            <a:r>
              <a:rPr lang="en-GB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appeir</a:t>
            </a:r>
            <a:r>
              <a:rPr lang="en-GB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.”</a:t>
            </a:r>
          </a:p>
        </p:txBody>
      </p:sp>
      <p:pic>
        <p:nvPicPr>
          <p:cNvPr id="6" name="Picture 5" descr="Wee windaes logo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4" y="75143"/>
            <a:ext cx="2151117" cy="1708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66" y="1001587"/>
            <a:ext cx="6928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Richard Holland, </a:t>
            </a:r>
            <a:r>
              <a:rPr lang="en-GB" sz="2800" i="1" dirty="0"/>
              <a:t>The </a:t>
            </a:r>
            <a:r>
              <a:rPr lang="en-GB" sz="2800" i="1" dirty="0" err="1"/>
              <a:t>Buke</a:t>
            </a:r>
            <a:r>
              <a:rPr lang="en-GB" sz="2800" i="1" dirty="0"/>
              <a:t> of the </a:t>
            </a:r>
            <a:r>
              <a:rPr lang="en-GB" sz="2800" i="1" dirty="0" err="1"/>
              <a:t>Howlat</a:t>
            </a:r>
            <a:endParaRPr lang="en-GB" sz="2800" dirty="0"/>
          </a:p>
          <a:p>
            <a:pPr algn="ctr"/>
            <a:r>
              <a:rPr lang="en-GB" sz="2800" dirty="0"/>
              <a:t>1440s </a:t>
            </a:r>
            <a:r>
              <a:rPr lang="en-GB" sz="2000" dirty="0"/>
              <a:t>(printed in 1507)</a:t>
            </a:r>
          </a:p>
        </p:txBody>
      </p:sp>
    </p:spTree>
    <p:extLst>
      <p:ext uri="{BB962C8B-B14F-4D97-AF65-F5344CB8AC3E}">
        <p14:creationId xmlns:p14="http://schemas.microsoft.com/office/powerpoint/2010/main" val="286321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variants: Spelling</a:t>
            </a:r>
          </a:p>
        </p:txBody>
      </p:sp>
      <p:graphicFrame>
        <p:nvGraphicFramePr>
          <p:cNvPr id="5" name="Content Placeholder 4" descr="Table with diagnostic variants: Spelling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594045"/>
              </p:ext>
            </p:extLst>
          </p:nvPr>
        </p:nvGraphicFramePr>
        <p:xfrm>
          <a:off x="530225" y="1081186"/>
          <a:ext cx="89154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6">
                  <a:extLst>
                    <a:ext uri="{9D8B030D-6E8A-4147-A177-3AD203B41FA5}">
                      <a16:colId xmlns:a16="http://schemas.microsoft.com/office/drawing/2014/main" val="1302339676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178626742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16487115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40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Middle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Scots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Middle English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&lt;</a:t>
                      </a:r>
                      <a:r>
                        <a:rPr lang="en-GB" b="1" noProof="1"/>
                        <a:t>i</a:t>
                      </a:r>
                      <a:r>
                        <a:rPr lang="en-GB" b="1" dirty="0"/>
                        <a:t>&gt;-digraphs </a:t>
                      </a:r>
                      <a:r>
                        <a:rPr lang="en-GB" dirty="0"/>
                        <a:t>for long </a:t>
                      </a:r>
                      <a:r>
                        <a:rPr lang="en-GB" dirty="0" err="1"/>
                        <a:t>Vs</a:t>
                      </a:r>
                      <a:r>
                        <a:rPr lang="en-GB" dirty="0"/>
                        <a:t> (also &lt;y&gt;)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deid</a:t>
                      </a:r>
                      <a:r>
                        <a:rPr lang="en-GB" i="1" baseline="0"/>
                        <a:t> (deyd), deil, </a:t>
                      </a:r>
                      <a:r>
                        <a:rPr lang="en-GB" i="1" baseline="0" err="1"/>
                        <a:t>befoir</a:t>
                      </a:r>
                      <a:endParaRPr lang="en-GB" i="1" baseline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/>
                        <a:t>double vowels,</a:t>
                      </a:r>
                      <a:r>
                        <a:rPr lang="en-GB" baseline="0"/>
                        <a:t> V+&lt;a&gt;</a:t>
                      </a:r>
                      <a:endParaRPr lang="en-GB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deed, deal, before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62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r>
                        <a:rPr lang="en-GB" baseline="0" dirty="0"/>
                        <a:t> additional marking for long </a:t>
                      </a:r>
                      <a:r>
                        <a:rPr lang="en-GB" baseline="0" dirty="0" err="1"/>
                        <a:t>Vs</a:t>
                      </a:r>
                      <a:endParaRPr lang="en-GB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baseline="0"/>
                        <a:t>ded, del, befor, gret, throt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throat, great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0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ch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dochtir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nocht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gh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daughter, naught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quh</a:t>
                      </a:r>
                      <a:r>
                        <a:rPr lang="en-GB"/>
                        <a:t>&gt; &lt;</a:t>
                      </a:r>
                      <a:r>
                        <a:rPr lang="en-GB" err="1"/>
                        <a:t>qhw</a:t>
                      </a:r>
                      <a:r>
                        <a:rPr lang="en-GB"/>
                        <a:t>&gt;</a:t>
                      </a:r>
                      <a:r>
                        <a:rPr lang="en-GB" baseline="0"/>
                        <a:t> etc.</a:t>
                      </a:r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quhene</a:t>
                      </a:r>
                      <a:r>
                        <a:rPr lang="en-GB" i="1"/>
                        <a:t>,</a:t>
                      </a:r>
                      <a:r>
                        <a:rPr lang="en-GB" i="1" baseline="0"/>
                        <a:t> </a:t>
                      </a:r>
                      <a:r>
                        <a:rPr lang="en-GB" i="1" baseline="0" err="1"/>
                        <a:t>qhwyte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wh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whene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whyte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6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sch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scho</a:t>
                      </a:r>
                      <a:r>
                        <a:rPr lang="en-GB" i="1"/>
                        <a:t>,</a:t>
                      </a:r>
                      <a:r>
                        <a:rPr lang="en-GB" i="1" baseline="0"/>
                        <a:t> </a:t>
                      </a:r>
                      <a:r>
                        <a:rPr lang="en-GB" i="1" baseline="0" err="1"/>
                        <a:t>schip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sh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she, ship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9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&lt;y&gt;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yat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oyir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th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that, other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91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&lt;u&gt; ~ &lt;v&gt; ~ &lt;w&gt;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leue, vyir, ws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&lt;u&gt; ~ &lt;v&gt;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 err="1"/>
                        <a:t>leaue</a:t>
                      </a:r>
                      <a:r>
                        <a:rPr lang="en-GB" i="1" dirty="0"/>
                        <a:t>, </a:t>
                      </a:r>
                      <a:r>
                        <a:rPr lang="en-GB" i="1" dirty="0" err="1"/>
                        <a:t>comvne</a:t>
                      </a:r>
                      <a:r>
                        <a:rPr lang="en-GB" i="1" dirty="0"/>
                        <a:t>,</a:t>
                      </a:r>
                      <a:r>
                        <a:rPr lang="en-GB" i="1" baseline="0" dirty="0"/>
                        <a:t> us</a:t>
                      </a:r>
                      <a:endParaRPr lang="en-GB" i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01436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3425" y="5020409"/>
            <a:ext cx="8712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+ shared variants!</a:t>
            </a:r>
          </a:p>
          <a:p>
            <a:r>
              <a:rPr lang="en-GB" dirty="0"/>
              <a:t>e.g.</a:t>
            </a:r>
          </a:p>
          <a:p>
            <a:r>
              <a:rPr lang="en-GB" sz="2400" dirty="0"/>
              <a:t>&lt;</a:t>
            </a:r>
            <a:r>
              <a:rPr lang="en-GB" sz="2400" dirty="0" err="1"/>
              <a:t>VCe</a:t>
            </a:r>
            <a:r>
              <a:rPr lang="en-GB" sz="2400" dirty="0"/>
              <a:t>&gt; for long vowels:		</a:t>
            </a:r>
            <a:r>
              <a:rPr lang="en-GB" sz="2400" i="1" dirty="0"/>
              <a:t>time, </a:t>
            </a:r>
            <a:r>
              <a:rPr lang="en-GB" sz="2400" i="1" dirty="0" err="1"/>
              <a:t>dede</a:t>
            </a:r>
            <a:r>
              <a:rPr lang="en-GB" sz="2400" i="1" dirty="0"/>
              <a:t>, dele, </a:t>
            </a:r>
            <a:r>
              <a:rPr lang="en-GB" sz="2400" i="1" dirty="0" err="1"/>
              <a:t>gude</a:t>
            </a:r>
            <a:r>
              <a:rPr lang="en-GB" sz="2400" i="1" dirty="0"/>
              <a:t>, late</a:t>
            </a:r>
          </a:p>
        </p:txBody>
      </p:sp>
    </p:spTree>
    <p:extLst>
      <p:ext uri="{BB962C8B-B14F-4D97-AF65-F5344CB8AC3E}">
        <p14:creationId xmlns:p14="http://schemas.microsoft.com/office/powerpoint/2010/main" val="29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Diagnostic variants: Spelling</a:t>
            </a:r>
          </a:p>
        </p:txBody>
      </p:sp>
      <p:graphicFrame>
        <p:nvGraphicFramePr>
          <p:cNvPr id="6" name="Content Placeholder 4" descr="Table with diagnostic variants: Spelling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542338"/>
              </p:ext>
            </p:extLst>
          </p:nvPr>
        </p:nvGraphicFramePr>
        <p:xfrm>
          <a:off x="530225" y="2490513"/>
          <a:ext cx="89154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30233967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524337224"/>
                    </a:ext>
                  </a:extLst>
                </a:gridCol>
                <a:gridCol w="2060576">
                  <a:extLst>
                    <a:ext uri="{9D8B030D-6E8A-4147-A177-3AD203B41FA5}">
                      <a16:colId xmlns:a16="http://schemas.microsoft.com/office/drawing/2014/main" val="2164871152"/>
                    </a:ext>
                  </a:extLst>
                </a:gridCol>
                <a:gridCol w="2397124">
                  <a:extLst>
                    <a:ext uri="{9D8B030D-6E8A-4147-A177-3AD203B41FA5}">
                      <a16:colId xmlns:a16="http://schemas.microsoft.com/office/drawing/2014/main" val="389152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Middle</a:t>
                      </a:r>
                      <a:r>
                        <a:rPr lang="en-GB" baseline="0"/>
                        <a:t> </a:t>
                      </a:r>
                      <a:r>
                        <a:rPr lang="en-GB"/>
                        <a:t>Scots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Middle English 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ui</a:t>
                      </a:r>
                      <a:r>
                        <a:rPr lang="en-GB"/>
                        <a:t>&gt; &lt;u&gt;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guid</a:t>
                      </a:r>
                      <a:r>
                        <a:rPr lang="en-GB" i="1"/>
                        <a:t>, buke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</a:t>
                      </a:r>
                      <a:r>
                        <a:rPr lang="en-GB" err="1"/>
                        <a:t>oo</a:t>
                      </a:r>
                      <a:r>
                        <a:rPr lang="en-GB"/>
                        <a:t>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good, book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62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&lt;a&gt;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stane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hame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&lt;o&gt;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stone, home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&lt;aw&gt;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knaw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&lt;ow&gt;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know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</a:t>
                      </a:r>
                      <a:r>
                        <a:rPr lang="en-GB" dirty="0" err="1"/>
                        <a:t>lȝ</a:t>
                      </a:r>
                      <a:r>
                        <a:rPr lang="en-GB" dirty="0"/>
                        <a:t>&gt; &lt;</a:t>
                      </a:r>
                      <a:r>
                        <a:rPr lang="en-GB" dirty="0" err="1"/>
                        <a:t>nȝ</a:t>
                      </a:r>
                      <a:r>
                        <a:rPr lang="en-GB" dirty="0"/>
                        <a:t>&gt; in French and Gaelic borrowings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err="1"/>
                        <a:t>spulȝe</a:t>
                      </a:r>
                      <a:r>
                        <a:rPr lang="en-GB" i="1"/>
                        <a:t>, </a:t>
                      </a:r>
                      <a:r>
                        <a:rPr lang="en-GB" i="1" err="1"/>
                        <a:t>batailȝe</a:t>
                      </a:r>
                      <a:endParaRPr lang="en-GB" i="1"/>
                    </a:p>
                    <a:p>
                      <a:r>
                        <a:rPr lang="en-GB" i="1" err="1"/>
                        <a:t>ganȝe</a:t>
                      </a:r>
                      <a:r>
                        <a:rPr lang="en-GB" i="1"/>
                        <a:t> </a:t>
                      </a:r>
                      <a:r>
                        <a:rPr lang="en-GB" i="0"/>
                        <a:t>‘arrow’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no such sounds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/>
                        <a:t>spoil, </a:t>
                      </a:r>
                      <a:r>
                        <a:rPr lang="en-GB" i="1" err="1"/>
                        <a:t>batalle</a:t>
                      </a:r>
                      <a:endParaRPr lang="en-GB" i="1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8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0"/>
                        <a:t>/k/ /g/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kirk, </a:t>
                      </a:r>
                      <a:r>
                        <a:rPr lang="en-GB" i="1" dirty="0" err="1"/>
                        <a:t>kist</a:t>
                      </a:r>
                      <a:r>
                        <a:rPr lang="en-GB" i="1" dirty="0"/>
                        <a:t>, brig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/ʧ/ /ʤ/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church, chest, bridge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3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&gt; in unstressed syllables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 err="1"/>
                        <a:t>matteris</a:t>
                      </a:r>
                      <a:r>
                        <a:rPr lang="en-GB" i="1" dirty="0"/>
                        <a:t>, </a:t>
                      </a:r>
                      <a:r>
                        <a:rPr lang="en-GB" i="1" dirty="0" err="1"/>
                        <a:t>haldin</a:t>
                      </a:r>
                      <a:endParaRPr lang="en-GB" i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&lt;e&gt; in unstressed syllables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 err="1"/>
                        <a:t>matteres</a:t>
                      </a:r>
                      <a:r>
                        <a:rPr lang="en-GB" i="1" dirty="0"/>
                        <a:t>,</a:t>
                      </a:r>
                      <a:r>
                        <a:rPr lang="en-GB" i="1" baseline="0" dirty="0"/>
                        <a:t> </a:t>
                      </a:r>
                      <a:r>
                        <a:rPr lang="en-GB" i="1" baseline="0" dirty="0" err="1"/>
                        <a:t>holden</a:t>
                      </a:r>
                      <a:endParaRPr lang="en-GB" i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1" y="1211766"/>
            <a:ext cx="898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with phonological implications – different sound changes on the way from Germanic dialects to medieval Scots and English, or the effects of borrowing!</a:t>
            </a:r>
          </a:p>
        </p:txBody>
      </p:sp>
    </p:spTree>
    <p:extLst>
      <p:ext uri="{BB962C8B-B14F-4D97-AF65-F5344CB8AC3E}">
        <p14:creationId xmlns:p14="http://schemas.microsoft.com/office/powerpoint/2010/main" val="32500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2214</Words>
  <Application>Microsoft Macintosh PowerPoint</Application>
  <PresentationFormat>A4 Paper (210x297 mm)</PresentationFormat>
  <Paragraphs>335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Doulos SIL</vt:lpstr>
      <vt:lpstr>Office Theme</vt:lpstr>
      <vt:lpstr>Document</vt:lpstr>
      <vt:lpstr>Week 2 (Tue): Historical Scots Myth 2: Scots is a dialect of English</vt:lpstr>
      <vt:lpstr>Dialects and languages</vt:lpstr>
      <vt:lpstr>“A language...”</vt:lpstr>
      <vt:lpstr>PowerPoint Presentation</vt:lpstr>
      <vt:lpstr>PowerPoint Presentation</vt:lpstr>
      <vt:lpstr>How different are Middle Scots (dialects) and Middle English (dialects) linguistically?</vt:lpstr>
      <vt:lpstr>Consider this text</vt:lpstr>
      <vt:lpstr>Diagnostic variants: Spelling</vt:lpstr>
      <vt:lpstr>Diagnostic variants: Spelling</vt:lpstr>
      <vt:lpstr>Consider this text</vt:lpstr>
      <vt:lpstr>Diagnostic variants: Grammar</vt:lpstr>
      <vt:lpstr>Consider this text</vt:lpstr>
      <vt:lpstr>Diagnostic variants: Lexis</vt:lpstr>
      <vt:lpstr>Consider this text</vt:lpstr>
      <vt:lpstr>Let’s look at some contemporary texts  and see how they differ</vt:lpstr>
      <vt:lpstr>PowerPoint Presentation</vt:lpstr>
      <vt:lpstr>PowerPoint Presentation</vt:lpstr>
      <vt:lpstr>PowerPoint Presentation</vt:lpstr>
      <vt:lpstr>PowerPoint Presentation</vt:lpstr>
      <vt:lpstr>This is how they differ in terms of selected diagnostic variants</vt:lpstr>
      <vt:lpstr>PowerPoint Presentation</vt:lpstr>
      <vt:lpstr>Take-away points</vt:lpstr>
      <vt:lpstr>PowerPoint Presentation</vt:lpstr>
      <vt:lpstr>Take-away points</vt:lpstr>
      <vt:lpstr>Take-away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y</dc:creator>
  <cp:lastModifiedBy>Joanna Kopaczyk</cp:lastModifiedBy>
  <cp:revision>75</cp:revision>
  <cp:lastPrinted>2020-01-18T11:26:22Z</cp:lastPrinted>
  <dcterms:created xsi:type="dcterms:W3CDTF">2019-02-15T16:07:05Z</dcterms:created>
  <dcterms:modified xsi:type="dcterms:W3CDTF">2021-01-15T09:21:25Z</dcterms:modified>
</cp:coreProperties>
</file>