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300" r:id="rId3"/>
    <p:sldId id="301" r:id="rId4"/>
    <p:sldId id="302" r:id="rId5"/>
    <p:sldId id="291" r:id="rId6"/>
    <p:sldId id="292" r:id="rId7"/>
    <p:sldId id="293" r:id="rId8"/>
    <p:sldId id="280" r:id="rId9"/>
    <p:sldId id="305" r:id="rId10"/>
    <p:sldId id="306" r:id="rId11"/>
    <p:sldId id="288" r:id="rId12"/>
    <p:sldId id="264" r:id="rId13"/>
    <p:sldId id="265" r:id="rId14"/>
    <p:sldId id="269" r:id="rId15"/>
    <p:sldId id="270" r:id="rId16"/>
    <p:sldId id="272" r:id="rId17"/>
    <p:sldId id="273" r:id="rId18"/>
    <p:sldId id="287" r:id="rId19"/>
    <p:sldId id="297" r:id="rId20"/>
    <p:sldId id="256" r:id="rId21"/>
    <p:sldId id="298" r:id="rId22"/>
  </p:sldIdLst>
  <p:sldSz cx="9144000" cy="6858000" type="screen4x3"/>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8"/>
    <p:restoredTop sz="95504" autoAdjust="0"/>
  </p:normalViewPr>
  <p:slideViewPr>
    <p:cSldViewPr snapToGrid="0" snapToObjects="1">
      <p:cViewPr varScale="1">
        <p:scale>
          <a:sx n="93" d="100"/>
          <a:sy n="93" d="100"/>
        </p:scale>
        <p:origin x="200" y="48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0" y="1"/>
            <a:ext cx="2921582" cy="495348"/>
          </a:xfrm>
          <a:prstGeom prst="rect">
            <a:avLst/>
          </a:prstGeom>
        </p:spPr>
        <p:txBody>
          <a:bodyPr vert="horz" lIns="91440" tIns="45720" rIns="91440" bIns="45720" rtlCol="0"/>
          <a:lstStyle>
            <a:lvl1pPr algn="r">
              <a:defRPr sz="1200"/>
            </a:lvl1pPr>
          </a:lstStyle>
          <a:p>
            <a:fld id="{C5A76A17-1049-4D33-A310-8F3923F370BE}" type="datetimeFigureOut">
              <a:rPr lang="en-GB" smtClean="0"/>
              <a:t>24/01/2021</a:t>
            </a:fld>
            <a:endParaRPr lang="en-GB"/>
          </a:p>
        </p:txBody>
      </p:sp>
      <p:sp>
        <p:nvSpPr>
          <p:cNvPr id="4" name="Footer Placeholder 3"/>
          <p:cNvSpPr>
            <a:spLocks noGrp="1"/>
          </p:cNvSpPr>
          <p:nvPr>
            <p:ph type="ftr" sz="quarter" idx="2"/>
          </p:nvPr>
        </p:nvSpPr>
        <p:spPr>
          <a:xfrm>
            <a:off x="0" y="9377316"/>
            <a:ext cx="2921582" cy="49534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0" y="9377316"/>
            <a:ext cx="2921582" cy="495347"/>
          </a:xfrm>
          <a:prstGeom prst="rect">
            <a:avLst/>
          </a:prstGeom>
        </p:spPr>
        <p:txBody>
          <a:bodyPr vert="horz" lIns="91440" tIns="45720" rIns="91440" bIns="45720" rtlCol="0" anchor="b"/>
          <a:lstStyle>
            <a:lvl1pPr algn="r">
              <a:defRPr sz="1200"/>
            </a:lvl1pPr>
          </a:lstStyle>
          <a:p>
            <a:fld id="{4D77996A-380B-485B-B0CC-26E16E59D782}" type="slidenum">
              <a:rPr lang="en-GB" smtClean="0"/>
              <a:t>‹#›</a:t>
            </a:fld>
            <a:endParaRPr lang="en-GB"/>
          </a:p>
        </p:txBody>
      </p:sp>
    </p:spTree>
    <p:extLst>
      <p:ext uri="{BB962C8B-B14F-4D97-AF65-F5344CB8AC3E}">
        <p14:creationId xmlns:p14="http://schemas.microsoft.com/office/powerpoint/2010/main" val="2156933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0" y="0"/>
            <a:ext cx="2921582" cy="493634"/>
          </a:xfrm>
          <a:prstGeom prst="rect">
            <a:avLst/>
          </a:prstGeom>
        </p:spPr>
        <p:txBody>
          <a:bodyPr vert="horz" lIns="91440" tIns="45720" rIns="91440" bIns="45720" rtlCol="0"/>
          <a:lstStyle>
            <a:lvl1pPr algn="r">
              <a:defRPr sz="1200"/>
            </a:lvl1pPr>
          </a:lstStyle>
          <a:p>
            <a:fld id="{AC3BA77E-039C-D549-93DC-D3F5B55F5F5E}" type="datetimeFigureOut">
              <a:rPr lang="en-US" smtClean="0"/>
              <a:t>1/24/21</a:t>
            </a:fld>
            <a:endParaRPr lang="en-GB"/>
          </a:p>
        </p:txBody>
      </p:sp>
      <p:sp>
        <p:nvSpPr>
          <p:cNvPr id="4" name="Slide Image Placeholder 3"/>
          <p:cNvSpPr>
            <a:spLocks noGrp="1" noRot="1" noChangeAspect="1"/>
          </p:cNvSpPr>
          <p:nvPr>
            <p:ph type="sldImg" idx="2"/>
          </p:nvPr>
        </p:nvSpPr>
        <p:spPr>
          <a:xfrm>
            <a:off x="904875" y="741363"/>
            <a:ext cx="4932363" cy="37004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689516"/>
            <a:ext cx="5393690" cy="4442699"/>
          </a:xfrm>
          <a:prstGeom prst="rect">
            <a:avLst/>
          </a:prstGeom>
        </p:spPr>
        <p:txBody>
          <a:bodyPr vert="horz" lIns="91440" tIns="45720" rIns="91440" bIns="45720" rtlCol="0"/>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6" name="Footer Placeholder 5"/>
          <p:cNvSpPr>
            <a:spLocks noGrp="1"/>
          </p:cNvSpPr>
          <p:nvPr>
            <p:ph type="ftr" sz="quarter" idx="4"/>
          </p:nvPr>
        </p:nvSpPr>
        <p:spPr>
          <a:xfrm>
            <a:off x="0" y="9377316"/>
            <a:ext cx="2921582" cy="4936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0" y="9377316"/>
            <a:ext cx="2921582" cy="493634"/>
          </a:xfrm>
          <a:prstGeom prst="rect">
            <a:avLst/>
          </a:prstGeom>
        </p:spPr>
        <p:txBody>
          <a:bodyPr vert="horz" lIns="91440" tIns="45720" rIns="91440" bIns="45720" rtlCol="0" anchor="b"/>
          <a:lstStyle>
            <a:lvl1pPr algn="r">
              <a:defRPr sz="1200"/>
            </a:lvl1pPr>
          </a:lstStyle>
          <a:p>
            <a:fld id="{2E9C68D2-0A2F-8F46-8924-13C7230C451B}" type="slidenum">
              <a:rPr lang="en-GB" smtClean="0"/>
              <a:t>‹#›</a:t>
            </a:fld>
            <a:endParaRPr lang="en-GB"/>
          </a:p>
        </p:txBody>
      </p:sp>
    </p:spTree>
    <p:extLst>
      <p:ext uri="{BB962C8B-B14F-4D97-AF65-F5344CB8AC3E}">
        <p14:creationId xmlns:p14="http://schemas.microsoft.com/office/powerpoint/2010/main" val="37922751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1</a:t>
            </a:fld>
            <a:endParaRPr lang="en-GB"/>
          </a:p>
        </p:txBody>
      </p:sp>
    </p:spTree>
    <p:extLst>
      <p:ext uri="{BB962C8B-B14F-4D97-AF65-F5344CB8AC3E}">
        <p14:creationId xmlns:p14="http://schemas.microsoft.com/office/powerpoint/2010/main" val="281774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tLang="en-US"/>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fld id="{96ED813E-204B-47C6-B8CE-6030901CCF3B}" type="slidenum">
              <a:rPr lang="en-GB" altLang="en-US" sz="1200"/>
              <a:pPr/>
              <a:t>19</a:t>
            </a:fld>
            <a:endParaRPr lang="en-GB" altLang="en-US" sz="1200"/>
          </a:p>
        </p:txBody>
      </p:sp>
    </p:spTree>
    <p:extLst>
      <p:ext uri="{BB962C8B-B14F-4D97-AF65-F5344CB8AC3E}">
        <p14:creationId xmlns:p14="http://schemas.microsoft.com/office/powerpoint/2010/main" val="395242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 possessed nine languages so thoroughly that each appeared to be her native tongue; five of these were the languages of peoples governed by her, English, Welsh, Cornish, Scottish, for that part of her possessions where they are still savage, and Irish. All of them are so different, that it is impossible for those who speak the one to understand any of the others. Besides this, she spoke perfectly Latin, French, Spanish, and Italian extremely well.</a:t>
            </a:r>
          </a:p>
          <a:p>
            <a:endParaRPr lang="en-US" dirty="0"/>
          </a:p>
          <a:p>
            <a:r>
              <a:rPr lang="en-US" dirty="0"/>
              <a:t>Giovanni Carlo </a:t>
            </a:r>
            <a:r>
              <a:rPr lang="en-US" dirty="0" err="1"/>
              <a:t>Scaramelli</a:t>
            </a:r>
            <a:r>
              <a:rPr lang="en-US" dirty="0"/>
              <a:t>, Venetian Ambassador in England, to the Doge and Senate. (7 April 1603)</a:t>
            </a:r>
          </a:p>
          <a:p>
            <a:endParaRPr lang="en-US" dirty="0"/>
          </a:p>
          <a:p>
            <a:r>
              <a:rPr lang="en-US" dirty="0"/>
              <a:t>'Venice: April 1603', in </a:t>
            </a:r>
            <a:r>
              <a:rPr lang="en-US" i="1" dirty="0"/>
              <a:t>Calendar of State Papers Relating To English Affairs in the Archives of Venice, Volume 9, 1592-1603</a:t>
            </a:r>
            <a:r>
              <a:rPr lang="en-US" dirty="0"/>
              <a:t>, ed. Horatio F Brown (London, 1897), pp. 562-570. </a:t>
            </a:r>
            <a:r>
              <a:rPr lang="en-US" i="1" dirty="0"/>
              <a:t>British History Online</a:t>
            </a:r>
            <a:r>
              <a:rPr lang="en-US" dirty="0"/>
              <a:t> http://</a:t>
            </a:r>
            <a:r>
              <a:rPr lang="en-US" dirty="0" err="1"/>
              <a:t>www.british-history.ac.uk</a:t>
            </a:r>
            <a:r>
              <a:rPr lang="en-US" dirty="0"/>
              <a:t>/</a:t>
            </a:r>
            <a:r>
              <a:rPr lang="en-US" dirty="0" err="1"/>
              <a:t>cal</a:t>
            </a:r>
            <a:r>
              <a:rPr lang="en-US" dirty="0"/>
              <a:t>-state-papers/</a:t>
            </a:r>
            <a:r>
              <a:rPr lang="en-US" dirty="0" err="1"/>
              <a:t>venice</a:t>
            </a:r>
            <a:r>
              <a:rPr lang="en-US" dirty="0"/>
              <a:t>/vol9/pp562-570 [accessed 17 February 2019].</a:t>
            </a:r>
            <a:endParaRPr lang="en-GB" dirty="0"/>
          </a:p>
        </p:txBody>
      </p:sp>
      <p:sp>
        <p:nvSpPr>
          <p:cNvPr id="4" name="Slide Number Placeholder 3"/>
          <p:cNvSpPr>
            <a:spLocks noGrp="1"/>
          </p:cNvSpPr>
          <p:nvPr>
            <p:ph type="sldNum" sz="quarter" idx="10"/>
          </p:nvPr>
        </p:nvSpPr>
        <p:spPr/>
        <p:txBody>
          <a:bodyPr/>
          <a:lstStyle/>
          <a:p>
            <a:fld id="{2E9C68D2-0A2F-8F46-8924-13C7230C451B}" type="slidenum">
              <a:rPr lang="en-GB" smtClean="0"/>
              <a:t>20</a:t>
            </a:fld>
            <a:endParaRPr lang="en-GB"/>
          </a:p>
        </p:txBody>
      </p:sp>
    </p:spTree>
    <p:extLst>
      <p:ext uri="{BB962C8B-B14F-4D97-AF65-F5344CB8AC3E}">
        <p14:creationId xmlns:p14="http://schemas.microsoft.com/office/powerpoint/2010/main" val="32458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E9C68D2-0A2F-8F46-8924-13C7230C451B}" type="slidenum">
              <a:rPr lang="en-GB" smtClean="0"/>
              <a:t>2</a:t>
            </a:fld>
            <a:endParaRPr lang="en-GB"/>
          </a:p>
        </p:txBody>
      </p:sp>
    </p:spTree>
    <p:extLst>
      <p:ext uri="{BB962C8B-B14F-4D97-AF65-F5344CB8AC3E}">
        <p14:creationId xmlns:p14="http://schemas.microsoft.com/office/powerpoint/2010/main" val="385737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1) What does the term ‘</a:t>
            </a:r>
            <a:r>
              <a:rPr lang="en-US" altLang="ja-JP">
                <a:latin typeface="Calibri" charset="0"/>
              </a:rPr>
              <a:t>Inglis</a:t>
            </a:r>
            <a:r>
              <a:rPr lang="en-US">
                <a:latin typeface="Calibri" charset="0"/>
              </a:rPr>
              <a:t>’</a:t>
            </a:r>
            <a:r>
              <a:rPr lang="en-US" altLang="ja-JP">
                <a:latin typeface="Calibri" charset="0"/>
              </a:rPr>
              <a:t> mean?</a:t>
            </a:r>
          </a:p>
          <a:p>
            <a:pPr eaLnBrk="1" hangingPunct="1">
              <a:spcBef>
                <a:spcPct val="0"/>
              </a:spcBef>
            </a:pPr>
            <a:r>
              <a:rPr lang="en-US">
                <a:latin typeface="Calibri" charset="0"/>
              </a:rPr>
              <a:t>From the beginning of the extant records in the medieval Scottish vernacular, this is the label used to refer to that language</a:t>
            </a:r>
          </a:p>
          <a:p>
            <a:pPr eaLnBrk="1" hangingPunct="1">
              <a:spcBef>
                <a:spcPct val="0"/>
              </a:spcBef>
            </a:pPr>
            <a:endParaRPr lang="en-US">
              <a:latin typeface="Calibri" charset="0"/>
            </a:endParaRPr>
          </a:p>
          <a:p>
            <a:pPr eaLnBrk="1" hangingPunct="1">
              <a:spcBef>
                <a:spcPct val="0"/>
              </a:spcBef>
            </a:pPr>
            <a:r>
              <a:rPr lang="en-US">
                <a:latin typeface="Calibri" charset="0"/>
              </a:rPr>
              <a:t>as in this quotation from Androw of Wyntoun’s Chronicle:</a:t>
            </a:r>
          </a:p>
          <a:p>
            <a:pPr eaLnBrk="1" hangingPunct="1">
              <a:spcBef>
                <a:spcPct val="0"/>
              </a:spcBef>
            </a:pPr>
            <a:endParaRPr lang="en-US">
              <a:latin typeface="Calibri" charset="0"/>
            </a:endParaRPr>
          </a:p>
          <a:p>
            <a:pPr eaLnBrk="1" hangingPunct="1">
              <a:spcBef>
                <a:spcPct val="0"/>
              </a:spcBef>
            </a:pPr>
            <a:r>
              <a:rPr lang="en-US">
                <a:latin typeface="Calibri" charset="0"/>
              </a:rPr>
              <a:t>2) where we read about the language of the Britons, the language of the Inglis, Picts, Scots – so the Gaelic-speaking population, and Latin.</a:t>
            </a:r>
          </a:p>
          <a:p>
            <a:pPr eaLnBrk="1" hangingPunct="1">
              <a:spcBef>
                <a:spcPct val="0"/>
              </a:spcBef>
            </a:pPr>
            <a:endParaRPr lang="en-US">
              <a:latin typeface="Calibri" charset="0"/>
            </a:endParaRPr>
          </a:p>
          <a:p>
            <a:pPr eaLnBrk="1" hangingPunct="1">
              <a:spcBef>
                <a:spcPct val="0"/>
              </a:spcBef>
            </a:pPr>
            <a:r>
              <a:rPr lang="en-US">
                <a:latin typeface="Calibri" charset="0"/>
              </a:rPr>
              <a:t>3) Note that the English of the south and Inglis of the north would be mutually intelligible in the l.14</a:t>
            </a:r>
            <a:r>
              <a:rPr lang="en-US" baseline="30000">
                <a:latin typeface="Calibri" charset="0"/>
              </a:rPr>
              <a:t>th</a:t>
            </a:r>
            <a:r>
              <a:rPr lang="en-US">
                <a:latin typeface="Calibri" charset="0"/>
              </a:rPr>
              <a:t> c. – hence the common label for both.</a:t>
            </a: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3B8104DF-0224-B142-9117-E06C11BD2CF6}" type="slidenum">
              <a:rPr lang="en-US" sz="1200"/>
              <a:pPr eaLnBrk="1" hangingPunct="1"/>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But with the growing separate Scottish identity, there was a need to appropriate a label which would distinguish the language of Scotland from its relative in the South.</a:t>
            </a:r>
          </a:p>
          <a:p>
            <a:pPr eaLnBrk="1" hangingPunct="1">
              <a:spcBef>
                <a:spcPct val="0"/>
              </a:spcBef>
            </a:pPr>
            <a:endParaRPr lang="en-US">
              <a:latin typeface="Calibri" charset="0"/>
            </a:endParaRPr>
          </a:p>
          <a:p>
            <a:pPr eaLnBrk="1" hangingPunct="1">
              <a:spcBef>
                <a:spcPct val="0"/>
              </a:spcBef>
            </a:pPr>
            <a:r>
              <a:rPr lang="en-US">
                <a:latin typeface="Calibri" charset="0"/>
              </a:rPr>
              <a:t>This early 16</a:t>
            </a:r>
            <a:r>
              <a:rPr lang="en-US" baseline="30000">
                <a:latin typeface="Calibri" charset="0"/>
              </a:rPr>
              <a:t>th</a:t>
            </a:r>
            <a:r>
              <a:rPr lang="en-US">
                <a:latin typeface="Calibri" charset="0"/>
              </a:rPr>
              <a:t> c. quotation is one of the earliest employments of ‘</a:t>
            </a:r>
            <a:r>
              <a:rPr lang="en-US" altLang="ja-JP" err="1">
                <a:latin typeface="Calibri" charset="0"/>
              </a:rPr>
              <a:t>Scottis</a:t>
            </a:r>
            <a:r>
              <a:rPr lang="en-US">
                <a:latin typeface="Calibri" charset="0"/>
              </a:rPr>
              <a:t>’</a:t>
            </a:r>
            <a:r>
              <a:rPr lang="en-US" altLang="ja-JP">
                <a:latin typeface="Calibri" charset="0"/>
              </a:rPr>
              <a:t>  in this sense: it</a:t>
            </a:r>
            <a:r>
              <a:rPr lang="en-US">
                <a:latin typeface="Calibri" charset="0"/>
              </a:rPr>
              <a:t>’</a:t>
            </a:r>
            <a:r>
              <a:rPr lang="en-US" altLang="ja-JP">
                <a:latin typeface="Calibri" charset="0"/>
              </a:rPr>
              <a:t>s the title page from Gavin Douglas</a:t>
            </a:r>
            <a:r>
              <a:rPr lang="en-US">
                <a:latin typeface="Calibri" charset="0"/>
              </a:rPr>
              <a:t>’</a:t>
            </a:r>
            <a:r>
              <a:rPr lang="en-US" altLang="ja-JP">
                <a:latin typeface="Calibri" charset="0"/>
              </a:rPr>
              <a:t>s translation of the Aeneid, and the same term is used in the text where he apologizes for sprinkling his text with borrowings where </a:t>
            </a:r>
            <a:r>
              <a:rPr lang="en-US">
                <a:latin typeface="Calibri" charset="0"/>
              </a:rPr>
              <a:t>‘</a:t>
            </a:r>
            <a:r>
              <a:rPr lang="en-US" altLang="ja-JP" err="1">
                <a:latin typeface="Calibri" charset="0"/>
              </a:rPr>
              <a:t>Scottis</a:t>
            </a:r>
            <a:r>
              <a:rPr lang="en-US">
                <a:latin typeface="Calibri" charset="0"/>
              </a:rPr>
              <a:t>’</a:t>
            </a:r>
            <a:r>
              <a:rPr lang="en-US" altLang="ja-JP">
                <a:latin typeface="Calibri" charset="0"/>
              </a:rPr>
              <a:t> lacks appropriate terms. </a:t>
            </a:r>
          </a:p>
          <a:p>
            <a:pPr eaLnBrk="1" hangingPunct="1">
              <a:spcBef>
                <a:spcPct val="0"/>
              </a:spcBef>
            </a:pPr>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2833A812-8A37-E640-B7F0-221CDA7B8723}" type="slidenum">
              <a:rPr lang="en-US" sz="1200"/>
              <a:pPr eaLnBrk="1" hangingPunct="1"/>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a:t>just as an example </a:t>
            </a:r>
            <a:r>
              <a:rPr lang="en-GB" altLang="en-US">
                <a:sym typeface="Wingdings" panose="05000000000000000000" pitchFamily="2" charset="2"/>
              </a:rPr>
              <a:t></a:t>
            </a:r>
          </a:p>
          <a:p>
            <a:r>
              <a:rPr lang="en-GB" altLang="en-US">
                <a:sym typeface="Wingdings" panose="05000000000000000000" pitchFamily="2" charset="2"/>
              </a:rPr>
              <a:t>but we already recognise some offensive language we saw in the court records – but this time it</a:t>
            </a:r>
            <a:r>
              <a:rPr lang="en-GB" altLang="en-GB">
                <a:sym typeface="Wingdings" panose="05000000000000000000" pitchFamily="2" charset="2"/>
              </a:rPr>
              <a:t>’</a:t>
            </a:r>
            <a:r>
              <a:rPr lang="en-GB" altLang="en-US">
                <a:sym typeface="Wingdings" panose="05000000000000000000" pitchFamily="2" charset="2"/>
              </a:rPr>
              <a:t>s recognised as playful and not harmful to reputation</a:t>
            </a:r>
          </a:p>
          <a:p>
            <a:endParaRPr lang="en-GB" altLang="en-US">
              <a:sym typeface="Wingdings" panose="05000000000000000000" pitchFamily="2" charset="2"/>
            </a:endParaRPr>
          </a:p>
          <a:p>
            <a:r>
              <a:rPr lang="en-GB" altLang="en-US">
                <a:sym typeface="Wingdings" panose="05000000000000000000" pitchFamily="2" charset="2"/>
              </a:rPr>
              <a:t>In order to harm reputation and provoke a reply, attacks on the poetic skill &gt; see some examples</a:t>
            </a:r>
            <a:endParaRPr lang="en-GB" altLang="en-US"/>
          </a:p>
          <a:p>
            <a:endParaRPr lang="en-GB"/>
          </a:p>
        </p:txBody>
      </p:sp>
      <p:sp>
        <p:nvSpPr>
          <p:cNvPr id="4" name="Slide Number Placeholder 3"/>
          <p:cNvSpPr>
            <a:spLocks noGrp="1"/>
          </p:cNvSpPr>
          <p:nvPr>
            <p:ph type="sldNum" sz="quarter" idx="10"/>
          </p:nvPr>
        </p:nvSpPr>
        <p:spPr/>
        <p:txBody>
          <a:bodyPr/>
          <a:lstStyle/>
          <a:p>
            <a:fld id="{2E9C68D2-0A2F-8F46-8924-13C7230C451B}" type="slidenum">
              <a:rPr lang="en-GB" smtClean="0"/>
              <a:t>11</a:t>
            </a:fld>
            <a:endParaRPr lang="en-GB"/>
          </a:p>
        </p:txBody>
      </p:sp>
    </p:spTree>
    <p:extLst>
      <p:ext uri="{BB962C8B-B14F-4D97-AF65-F5344CB8AC3E}">
        <p14:creationId xmlns:p14="http://schemas.microsoft.com/office/powerpoint/2010/main" val="329038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James wanted to refashion Scottish literary production under his own guidance (and patronage)</a:t>
            </a:r>
          </a:p>
          <a:p>
            <a:pPr eaLnBrk="1" hangingPunct="1">
              <a:spcBef>
                <a:spcPct val="0"/>
              </a:spcBef>
            </a:pPr>
            <a:r>
              <a:rPr lang="en-GB" altLang="en-US"/>
              <a:t>The </a:t>
            </a:r>
            <a:r>
              <a:rPr lang="en-GB" altLang="en-US" i="1"/>
              <a:t>Essayis</a:t>
            </a:r>
            <a:r>
              <a:rPr lang="en-GB" altLang="en-US"/>
              <a:t>, for all their occasional naiveté as literary criticism, are a bid by James for credibility as head of a courtly renaissance; they were thus a significant component in his self-fashioning as a new kind of ruler for Scotland, comparable to other contemporary humanist magnates.</a:t>
            </a:r>
          </a:p>
          <a:p>
            <a:pPr eaLnBrk="1" hangingPunct="1">
              <a:spcBef>
                <a:spcPct val="0"/>
              </a:spcBef>
            </a:pPr>
            <a:endParaRPr lang="en-GB" altLang="en-US"/>
          </a:p>
          <a:p>
            <a:pPr eaLnBrk="1" hangingPunct="1">
              <a:spcBef>
                <a:spcPct val="0"/>
              </a:spcBef>
            </a:pPr>
            <a:r>
              <a:rPr lang="en-GB" altLang="en-US"/>
              <a:t>The book was also a political statement – a French printer who was a religious exile, first in London, then also opened business in Edinburgh</a:t>
            </a:r>
          </a:p>
          <a:p>
            <a:pPr eaLnBrk="1" hangingPunct="1">
              <a:spcBef>
                <a:spcPct val="0"/>
              </a:spcBef>
            </a:pPr>
            <a:endParaRPr lang="en-GB"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1F9FDB-36D7-41C7-ABBC-892F20AC9C62}" type="slidenum">
              <a:rPr lang="en-GB" altLang="en-US"/>
              <a:pPr/>
              <a:t>12</a:t>
            </a:fld>
            <a:endParaRPr lang="en-GB" altLang="en-US"/>
          </a:p>
        </p:txBody>
      </p:sp>
    </p:spTree>
    <p:extLst>
      <p:ext uri="{BB962C8B-B14F-4D97-AF65-F5344CB8AC3E}">
        <p14:creationId xmlns:p14="http://schemas.microsoft.com/office/powerpoint/2010/main" val="79545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He also finds that the world is changing and has changed and that the old rules of poetry may not be valid anymore.</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208290-7859-4B8C-B6AB-1FCB34505F91}" type="slidenum">
              <a:rPr lang="en-GB" altLang="en-US"/>
              <a:pPr/>
              <a:t>13</a:t>
            </a:fld>
            <a:endParaRPr lang="en-GB" altLang="en-US"/>
          </a:p>
        </p:txBody>
      </p:sp>
    </p:spTree>
    <p:extLst>
      <p:ext uri="{BB962C8B-B14F-4D97-AF65-F5344CB8AC3E}">
        <p14:creationId xmlns:p14="http://schemas.microsoft.com/office/powerpoint/2010/main" val="1863511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Vplandis wordis – uncouth, unsophisticated, from the countryside &gt; so dialectal words for topics to do with country living</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99F6CD-A5A9-422A-B4CA-2A58D9891EA5}" type="slidenum">
              <a:rPr lang="en-GB" altLang="en-US"/>
              <a:pPr/>
              <a:t>14</a:t>
            </a:fld>
            <a:endParaRPr lang="en-GB" altLang="en-US"/>
          </a:p>
        </p:txBody>
      </p:sp>
    </p:spTree>
    <p:extLst>
      <p:ext uri="{BB962C8B-B14F-4D97-AF65-F5344CB8AC3E}">
        <p14:creationId xmlns:p14="http://schemas.microsoft.com/office/powerpoint/2010/main" val="313200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a:t>The expression </a:t>
            </a:r>
            <a:r>
              <a:rPr lang="en-GB" altLang="en-US" b="1" i="1"/>
              <a:t>moylie and coylie</a:t>
            </a:r>
            <a:r>
              <a:rPr lang="en-GB" altLang="en-US"/>
              <a:t> ‘meekly and coyly’ might be an example of James’s liking for proverbial sayings, as witnessed in his letters; the form </a:t>
            </a:r>
            <a:r>
              <a:rPr lang="en-GB" altLang="en-US" b="1" i="1"/>
              <a:t>moylie</a:t>
            </a:r>
            <a:r>
              <a:rPr lang="en-GB" altLang="en-US"/>
              <a:t> (derived according to OED from Middle Dutch) seems to be a Scottish/Northern English expression</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AF1F1B-3059-4DAF-B7FE-111690A6C7FA}" type="slidenum">
              <a:rPr lang="en-GB" altLang="en-US"/>
              <a:pPr/>
              <a:t>17</a:t>
            </a:fld>
            <a:endParaRPr lang="en-GB" altLang="en-US"/>
          </a:p>
        </p:txBody>
      </p:sp>
    </p:spTree>
    <p:extLst>
      <p:ext uri="{BB962C8B-B14F-4D97-AF65-F5344CB8AC3E}">
        <p14:creationId xmlns:p14="http://schemas.microsoft.com/office/powerpoint/2010/main" val="255395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Click to edit Master subtitle style</a:t>
            </a:r>
            <a:endParaRPr lang="en-GB"/>
          </a:p>
        </p:txBody>
      </p:sp>
      <p:sp>
        <p:nvSpPr>
          <p:cNvPr id="4" name="Date Placeholder 3"/>
          <p:cNvSpPr>
            <a:spLocks noGrp="1"/>
          </p:cNvSpPr>
          <p:nvPr>
            <p:ph type="dt" sz="half" idx="10"/>
          </p:nvPr>
        </p:nvSpPr>
        <p:spPr/>
        <p:txBody>
          <a:bodyPr/>
          <a:lstStyle/>
          <a:p>
            <a:fld id="{C9796F7B-5328-BF4A-8B10-17DA724C0749}" type="datetimeFigureOut">
              <a:rPr lang="en-US" smtClean="0"/>
              <a:t>1/24/21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13400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Date Placeholder 3"/>
          <p:cNvSpPr>
            <a:spLocks noGrp="1"/>
          </p:cNvSpPr>
          <p:nvPr>
            <p:ph type="dt" sz="half" idx="10"/>
          </p:nvPr>
        </p:nvSpPr>
        <p:spPr/>
        <p:txBody>
          <a:bodyPr/>
          <a:lstStyle/>
          <a:p>
            <a:fld id="{C9796F7B-5328-BF4A-8B10-17DA724C0749}" type="datetimeFigureOut">
              <a:rPr lang="en-US" smtClean="0"/>
              <a:t>1/24/21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51157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Date Placeholder 3"/>
          <p:cNvSpPr>
            <a:spLocks noGrp="1"/>
          </p:cNvSpPr>
          <p:nvPr>
            <p:ph type="dt" sz="half" idx="10"/>
          </p:nvPr>
        </p:nvSpPr>
        <p:spPr/>
        <p:txBody>
          <a:bodyPr/>
          <a:lstStyle/>
          <a:p>
            <a:fld id="{C9796F7B-5328-BF4A-8B10-17DA724C0749}" type="datetimeFigureOut">
              <a:rPr lang="en-US" smtClean="0"/>
              <a:t>1/24/21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48686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GB"/>
          </a:p>
        </p:txBody>
      </p:sp>
      <p:sp>
        <p:nvSpPr>
          <p:cNvPr id="3" name="Content Placeholder 2"/>
          <p:cNvSpPr>
            <a:spLocks noGrp="1"/>
          </p:cNvSpPr>
          <p:nvPr>
            <p:ph idx="1"/>
          </p:nvPr>
        </p:nvSpPr>
        <p:spPr/>
        <p:txBody>
          <a:body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Date Placeholder 3"/>
          <p:cNvSpPr>
            <a:spLocks noGrp="1"/>
          </p:cNvSpPr>
          <p:nvPr>
            <p:ph type="dt" sz="half" idx="10"/>
          </p:nvPr>
        </p:nvSpPr>
        <p:spPr/>
        <p:txBody>
          <a:bodyPr/>
          <a:lstStyle/>
          <a:p>
            <a:fld id="{C9796F7B-5328-BF4A-8B10-17DA724C0749}" type="datetimeFigureOut">
              <a:rPr lang="en-US" smtClean="0"/>
              <a:t>1/24/21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71463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Click to edit Master text styles</a:t>
            </a:r>
          </a:p>
        </p:txBody>
      </p:sp>
      <p:sp>
        <p:nvSpPr>
          <p:cNvPr id="4" name="Date Placeholder 3"/>
          <p:cNvSpPr>
            <a:spLocks noGrp="1"/>
          </p:cNvSpPr>
          <p:nvPr>
            <p:ph type="dt" sz="half" idx="10"/>
          </p:nvPr>
        </p:nvSpPr>
        <p:spPr/>
        <p:txBody>
          <a:bodyPr/>
          <a:lstStyle/>
          <a:p>
            <a:fld id="{C9796F7B-5328-BF4A-8B10-17DA724C0749}" type="datetimeFigureOut">
              <a:rPr lang="en-US" smtClean="0"/>
              <a:t>1/24/21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542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5" name="Date Placeholder 4"/>
          <p:cNvSpPr>
            <a:spLocks noGrp="1"/>
          </p:cNvSpPr>
          <p:nvPr>
            <p:ph type="dt" sz="half" idx="10"/>
          </p:nvPr>
        </p:nvSpPr>
        <p:spPr/>
        <p:txBody>
          <a:bodyPr/>
          <a:lstStyle/>
          <a:p>
            <a:fld id="{C9796F7B-5328-BF4A-8B10-17DA724C0749}" type="datetimeFigureOut">
              <a:rPr lang="en-US" smtClean="0"/>
              <a:t>1/24/21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274757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7" name="Date Placeholder 6"/>
          <p:cNvSpPr>
            <a:spLocks noGrp="1"/>
          </p:cNvSpPr>
          <p:nvPr>
            <p:ph type="dt" sz="half" idx="10"/>
          </p:nvPr>
        </p:nvSpPr>
        <p:spPr/>
        <p:txBody>
          <a:bodyPr/>
          <a:lstStyle/>
          <a:p>
            <a:fld id="{C9796F7B-5328-BF4A-8B10-17DA724C0749}" type="datetimeFigureOut">
              <a:rPr lang="en-US" smtClean="0"/>
              <a:t>1/24/21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03164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GB"/>
          </a:p>
        </p:txBody>
      </p:sp>
      <p:sp>
        <p:nvSpPr>
          <p:cNvPr id="3" name="Date Placeholder 2"/>
          <p:cNvSpPr>
            <a:spLocks noGrp="1"/>
          </p:cNvSpPr>
          <p:nvPr>
            <p:ph type="dt" sz="half" idx="10"/>
          </p:nvPr>
        </p:nvSpPr>
        <p:spPr/>
        <p:txBody>
          <a:bodyPr/>
          <a:lstStyle/>
          <a:p>
            <a:fld id="{C9796F7B-5328-BF4A-8B10-17DA724C0749}" type="datetimeFigureOut">
              <a:rPr lang="en-US" smtClean="0"/>
              <a:t>1/24/21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395121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96F7B-5328-BF4A-8B10-17DA724C0749}" type="datetimeFigureOut">
              <a:rPr lang="en-US" smtClean="0"/>
              <a:t>1/24/21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298189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Click to edit Master text styles</a:t>
            </a:r>
          </a:p>
        </p:txBody>
      </p:sp>
      <p:sp>
        <p:nvSpPr>
          <p:cNvPr id="5" name="Date Placeholder 4"/>
          <p:cNvSpPr>
            <a:spLocks noGrp="1"/>
          </p:cNvSpPr>
          <p:nvPr>
            <p:ph type="dt" sz="half" idx="10"/>
          </p:nvPr>
        </p:nvSpPr>
        <p:spPr/>
        <p:txBody>
          <a:bodyPr/>
          <a:lstStyle/>
          <a:p>
            <a:fld id="{C9796F7B-5328-BF4A-8B10-17DA724C0749}" type="datetimeFigureOut">
              <a:rPr lang="en-US" smtClean="0"/>
              <a:t>1/24/21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165623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Click to edit Master text styles</a:t>
            </a:r>
          </a:p>
        </p:txBody>
      </p:sp>
      <p:sp>
        <p:nvSpPr>
          <p:cNvPr id="5" name="Date Placeholder 4"/>
          <p:cNvSpPr>
            <a:spLocks noGrp="1"/>
          </p:cNvSpPr>
          <p:nvPr>
            <p:ph type="dt" sz="half" idx="10"/>
          </p:nvPr>
        </p:nvSpPr>
        <p:spPr/>
        <p:txBody>
          <a:bodyPr/>
          <a:lstStyle/>
          <a:p>
            <a:fld id="{C9796F7B-5328-BF4A-8B10-17DA724C0749}" type="datetimeFigureOut">
              <a:rPr lang="en-US" smtClean="0"/>
              <a:t>1/24/21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0F1DE-40DC-4543-82E2-A16062AED478}" type="slidenum">
              <a:rPr lang="en-GB" smtClean="0"/>
              <a:t>‹#›</a:t>
            </a:fld>
            <a:endParaRPr lang="en-GB"/>
          </a:p>
        </p:txBody>
      </p:sp>
    </p:spTree>
    <p:extLst>
      <p:ext uri="{BB962C8B-B14F-4D97-AF65-F5344CB8AC3E}">
        <p14:creationId xmlns:p14="http://schemas.microsoft.com/office/powerpoint/2010/main" val="27471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96F7B-5328-BF4A-8B10-17DA724C0749}" type="datetimeFigureOut">
              <a:rPr lang="en-US" smtClean="0"/>
              <a:t>1/24/21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F1DE-40DC-4543-82E2-A16062AED478}" type="slidenum">
              <a:rPr lang="en-GB" smtClean="0"/>
              <a:t>‹#›</a:t>
            </a:fld>
            <a:endParaRPr lang="en-GB"/>
          </a:p>
        </p:txBody>
      </p:sp>
    </p:spTree>
    <p:extLst>
      <p:ext uri="{BB962C8B-B14F-4D97-AF65-F5344CB8AC3E}">
        <p14:creationId xmlns:p14="http://schemas.microsoft.com/office/powerpoint/2010/main" val="350820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anna.kopaczyk@glasgow.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731" y="1768565"/>
            <a:ext cx="8560465" cy="1899046"/>
          </a:xfrm>
        </p:spPr>
        <p:txBody>
          <a:bodyPr>
            <a:normAutofit fontScale="90000"/>
          </a:bodyPr>
          <a:lstStyle/>
          <a:p>
            <a:r>
              <a:rPr lang="en-GB" dirty="0">
                <a:latin typeface="Calibri Light"/>
                <a:cs typeface="Calibri Light"/>
              </a:rPr>
              <a:t>Week 3 (Tue): Historical Scots</a:t>
            </a:r>
            <a:br>
              <a:rPr lang="en-GB" dirty="0"/>
            </a:br>
            <a:r>
              <a:rPr lang="en-GB" sz="4000" dirty="0"/>
              <a:t>Myth 3: Scots is used by uneducated people</a:t>
            </a:r>
          </a:p>
        </p:txBody>
      </p:sp>
      <p:sp>
        <p:nvSpPr>
          <p:cNvPr id="3" name="Subtitle 2"/>
          <p:cNvSpPr>
            <a:spLocks noGrp="1"/>
          </p:cNvSpPr>
          <p:nvPr>
            <p:ph type="subTitle" idx="1"/>
          </p:nvPr>
        </p:nvSpPr>
        <p:spPr>
          <a:xfrm>
            <a:off x="1169126" y="4129276"/>
            <a:ext cx="6858000" cy="1655762"/>
          </a:xfrm>
        </p:spPr>
        <p:txBody>
          <a:bodyPr/>
          <a:lstStyle/>
          <a:p>
            <a:r>
              <a:rPr lang="en-GB" dirty="0"/>
              <a:t>Joanna Kopaczyk</a:t>
            </a:r>
          </a:p>
          <a:p>
            <a:r>
              <a:rPr lang="en-GB" sz="2000" dirty="0">
                <a:hlinkClick r:id="rId3"/>
              </a:rPr>
              <a:t>joanna.kopaczyk@glasgow.ac.uk</a:t>
            </a:r>
            <a:endParaRPr lang="en-GB" sz="2000" dirty="0"/>
          </a:p>
          <a:p>
            <a:r>
              <a:rPr lang="en-GB" dirty="0"/>
              <a:t>Drop-in hours: Tue 4pm-5pm</a:t>
            </a:r>
          </a:p>
        </p:txBody>
      </p:sp>
      <p:pic>
        <p:nvPicPr>
          <p:cNvPr id="4" name="Picture 3" descr="University of Glasgow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400"/>
            <a:ext cx="9144000" cy="1079500"/>
          </a:xfrm>
          <a:prstGeom prst="rect">
            <a:avLst/>
          </a:prstGeom>
        </p:spPr>
      </p:pic>
      <p:sp>
        <p:nvSpPr>
          <p:cNvPr id="5" name="TextBox 4"/>
          <p:cNvSpPr txBox="1"/>
          <p:nvPr/>
        </p:nvSpPr>
        <p:spPr>
          <a:xfrm>
            <a:off x="801376" y="5848919"/>
            <a:ext cx="7635750" cy="738664"/>
          </a:xfrm>
          <a:prstGeom prst="rect">
            <a:avLst/>
          </a:prstGeom>
          <a:noFill/>
          <a:ln w="3175">
            <a:solidFill>
              <a:schemeClr val="tx1"/>
            </a:solidFill>
          </a:ln>
        </p:spPr>
        <p:txBody>
          <a:bodyPr wrap="square" rtlCol="0">
            <a:spAutoFit/>
          </a:bodyPr>
          <a:lstStyle/>
          <a:p>
            <a:r>
              <a:rPr lang="en-GB" sz="2100" dirty="0"/>
              <a:t>ENGLANG1003</a:t>
            </a:r>
          </a:p>
          <a:p>
            <a:r>
              <a:rPr lang="en-GB" sz="2100" b="1" dirty="0"/>
              <a:t>English Language and Linguistics 1B: Language, Society and Change</a:t>
            </a:r>
          </a:p>
        </p:txBody>
      </p:sp>
      <p:sp>
        <p:nvSpPr>
          <p:cNvPr id="6" name="TextBox 5"/>
          <p:cNvSpPr txBox="1"/>
          <p:nvPr/>
        </p:nvSpPr>
        <p:spPr>
          <a:xfrm>
            <a:off x="3268090" y="3850218"/>
            <a:ext cx="2660072" cy="461665"/>
          </a:xfrm>
          <a:prstGeom prst="rect">
            <a:avLst/>
          </a:prstGeom>
          <a:noFill/>
        </p:spPr>
        <p:txBody>
          <a:bodyPr wrap="square" rtlCol="0">
            <a:spAutoFit/>
          </a:bodyPr>
          <a:lstStyle/>
          <a:p>
            <a:pPr algn="ctr"/>
            <a:r>
              <a:rPr lang="en-GB" sz="2400" dirty="0"/>
              <a:t>/</a:t>
            </a:r>
            <a:r>
              <a:rPr lang="en-GB" sz="2400" dirty="0" err="1"/>
              <a:t>joan</a:t>
            </a:r>
            <a:r>
              <a:rPr lang="en-US" altLang="en-US" sz="2400" dirty="0"/>
              <a:t>ː</a:t>
            </a:r>
            <a:r>
              <a:rPr lang="en-GB" sz="2400" dirty="0"/>
              <a:t>a </a:t>
            </a:r>
            <a:r>
              <a:rPr lang="en-GB" sz="2400" dirty="0" err="1"/>
              <a:t>koˈpa</a:t>
            </a:r>
            <a:r>
              <a:rPr lang="en-GB" sz="2400" dirty="0" err="1">
                <a:cs typeface="Times New Roman" panose="02020603050405020304" pitchFamily="18" charset="0"/>
              </a:rPr>
              <a:t>ʧɪk</a:t>
            </a:r>
            <a:r>
              <a:rPr lang="en-GB" sz="2400" dirty="0">
                <a:cs typeface="Times New Roman" panose="02020603050405020304" pitchFamily="18" charset="0"/>
              </a:rPr>
              <a:t>/</a:t>
            </a:r>
            <a:endParaRPr lang="en-GB" sz="2400" dirty="0"/>
          </a:p>
        </p:txBody>
      </p:sp>
    </p:spTree>
    <p:extLst>
      <p:ext uri="{BB962C8B-B14F-4D97-AF65-F5344CB8AC3E}">
        <p14:creationId xmlns:p14="http://schemas.microsoft.com/office/powerpoint/2010/main" val="257804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729"/>
            <a:ext cx="8229600" cy="1143000"/>
          </a:xfrm>
        </p:spPr>
        <p:txBody>
          <a:bodyPr>
            <a:normAutofit/>
          </a:bodyPr>
          <a:lstStyle/>
          <a:p>
            <a:r>
              <a:rPr lang="en-GB" sz="3600" dirty="0">
                <a:latin typeface="Calibri Light"/>
                <a:cs typeface="Calibri Light"/>
              </a:rPr>
              <a:t>Dunbar’s opening challenge </a:t>
            </a:r>
            <a:r>
              <a:rPr lang="en-GB" altLang="en-US" sz="2000" dirty="0">
                <a:latin typeface="Calibri Light" panose="020F0302020204030204" pitchFamily="34" charset="0"/>
                <a:cs typeface="Calibri Light" panose="020F0302020204030204" pitchFamily="34" charset="0"/>
              </a:rPr>
              <a:t>(fragment, ll.49-64)</a:t>
            </a:r>
          </a:p>
        </p:txBody>
      </p:sp>
      <p:sp>
        <p:nvSpPr>
          <p:cNvPr id="13315" name="Rectangle 3"/>
          <p:cNvSpPr>
            <a:spLocks noGrp="1" noChangeArrowheads="1"/>
          </p:cNvSpPr>
          <p:nvPr>
            <p:ph type="body" idx="1"/>
          </p:nvPr>
        </p:nvSpPr>
        <p:spPr>
          <a:xfrm>
            <a:off x="457200" y="1304304"/>
            <a:ext cx="8229600" cy="5291705"/>
          </a:xfrm>
        </p:spPr>
        <p:txBody>
          <a:bodyPr>
            <a:noAutofit/>
          </a:bodyPr>
          <a:lstStyle/>
          <a:p>
            <a:pPr marL="0" indent="0" eaLnBrk="1" hangingPunct="1">
              <a:spcBef>
                <a:spcPts val="0"/>
              </a:spcBef>
              <a:buNone/>
            </a:pPr>
            <a:r>
              <a:rPr lang="en-GB" altLang="en-US" sz="2000" dirty="0" err="1">
                <a:solidFill>
                  <a:srgbClr val="0000FF"/>
                </a:solidFill>
              </a:rPr>
              <a:t>Iersche</a:t>
            </a:r>
            <a:r>
              <a:rPr lang="en-GB" altLang="en-US" sz="2000" dirty="0">
                <a:solidFill>
                  <a:srgbClr val="0000FF"/>
                </a:solidFill>
              </a:rPr>
              <a:t> </a:t>
            </a:r>
            <a:r>
              <a:rPr lang="en-GB" altLang="en-US" sz="2000" dirty="0" err="1"/>
              <a:t>brybour</a:t>
            </a:r>
            <a:r>
              <a:rPr lang="en-GB" altLang="en-US" sz="2000" dirty="0"/>
              <a:t> </a:t>
            </a:r>
            <a:r>
              <a:rPr lang="en-GB" altLang="en-US" sz="2000" dirty="0" err="1">
                <a:solidFill>
                  <a:srgbClr val="0000FF"/>
                </a:solidFill>
              </a:rPr>
              <a:t>baird</a:t>
            </a:r>
            <a:r>
              <a:rPr lang="en-GB" altLang="en-US" sz="2000" dirty="0">
                <a:solidFill>
                  <a:srgbClr val="0000FF"/>
                </a:solidFill>
              </a:rPr>
              <a:t> </a:t>
            </a:r>
            <a:r>
              <a:rPr lang="en-GB" altLang="en-US" sz="2000" dirty="0" err="1"/>
              <a:t>wyle</a:t>
            </a:r>
            <a:r>
              <a:rPr lang="en-GB" altLang="en-US" sz="2000" dirty="0"/>
              <a:t> beggar with thy </a:t>
            </a:r>
            <a:r>
              <a:rPr lang="en-GB" altLang="en-US" sz="2000" dirty="0" err="1">
                <a:solidFill>
                  <a:srgbClr val="0000FF"/>
                </a:solidFill>
              </a:rPr>
              <a:t>brattis</a:t>
            </a:r>
            <a:r>
              <a:rPr lang="en-GB" altLang="en-US" sz="2000" dirty="0">
                <a:solidFill>
                  <a:srgbClr val="0000FF"/>
                </a:solidFill>
              </a:rPr>
              <a:t> </a:t>
            </a:r>
            <a:br>
              <a:rPr lang="en-GB" altLang="en-US" sz="2000" dirty="0"/>
            </a:br>
            <a:r>
              <a:rPr lang="en-GB" altLang="en-US" sz="2000" dirty="0" err="1">
                <a:solidFill>
                  <a:srgbClr val="0000FF"/>
                </a:solidFill>
              </a:rPr>
              <a:t>Cuntbittin</a:t>
            </a:r>
            <a:r>
              <a:rPr lang="en-GB" altLang="en-US" sz="2000" dirty="0">
                <a:solidFill>
                  <a:srgbClr val="0000FF"/>
                </a:solidFill>
              </a:rPr>
              <a:t> </a:t>
            </a:r>
            <a:r>
              <a:rPr lang="en-GB" altLang="en-US" sz="2000" dirty="0" err="1"/>
              <a:t>crawdoun</a:t>
            </a:r>
            <a:r>
              <a:rPr lang="en-GB" altLang="en-US" sz="2000" dirty="0"/>
              <a:t> </a:t>
            </a:r>
            <a:r>
              <a:rPr lang="en-GB" altLang="en-US" sz="2000" dirty="0" err="1"/>
              <a:t>kennedy</a:t>
            </a:r>
            <a:r>
              <a:rPr lang="en-GB" altLang="en-US" sz="2000" dirty="0"/>
              <a:t> coward of </a:t>
            </a:r>
            <a:r>
              <a:rPr lang="en-GB" altLang="en-US" sz="2000" dirty="0" err="1"/>
              <a:t>kynd</a:t>
            </a:r>
            <a:br>
              <a:rPr lang="en-GB" altLang="en-US" sz="2000" dirty="0"/>
            </a:br>
            <a:r>
              <a:rPr lang="en-GB" altLang="en-US" sz="2000" dirty="0" err="1"/>
              <a:t>Evill</a:t>
            </a:r>
            <a:r>
              <a:rPr lang="en-GB" altLang="en-US" sz="2000" dirty="0"/>
              <a:t> </a:t>
            </a:r>
            <a:r>
              <a:rPr lang="en-GB" altLang="en-US" sz="2000" dirty="0" err="1">
                <a:solidFill>
                  <a:srgbClr val="0000FF"/>
                </a:solidFill>
              </a:rPr>
              <a:t>farit</a:t>
            </a:r>
            <a:r>
              <a:rPr lang="en-GB" altLang="en-US" sz="2000" dirty="0">
                <a:solidFill>
                  <a:srgbClr val="0000FF"/>
                </a:solidFill>
              </a:rPr>
              <a:t> </a:t>
            </a:r>
            <a:r>
              <a:rPr lang="en-GB" altLang="en-US" sz="2000" dirty="0"/>
              <a:t>and </a:t>
            </a:r>
            <a:r>
              <a:rPr lang="en-GB" altLang="en-US" sz="2000" dirty="0" err="1">
                <a:solidFill>
                  <a:srgbClr val="0000FF"/>
                </a:solidFill>
              </a:rPr>
              <a:t>dryit</a:t>
            </a:r>
            <a:r>
              <a:rPr lang="en-GB" altLang="en-US" sz="2000" dirty="0">
                <a:solidFill>
                  <a:srgbClr val="0000FF"/>
                </a:solidFill>
              </a:rPr>
              <a:t> </a:t>
            </a:r>
            <a:r>
              <a:rPr lang="en-GB" altLang="en-US" sz="2000" dirty="0"/>
              <a:t>as </a:t>
            </a:r>
            <a:r>
              <a:rPr lang="en-GB" altLang="en-US" sz="2000" dirty="0" err="1"/>
              <a:t>denseman</a:t>
            </a:r>
            <a:r>
              <a:rPr lang="en-GB" altLang="en-US" sz="2000" dirty="0"/>
              <a:t> on ye </a:t>
            </a:r>
            <a:r>
              <a:rPr lang="en-GB" altLang="en-US" sz="2000" dirty="0" err="1">
                <a:solidFill>
                  <a:srgbClr val="0000FF"/>
                </a:solidFill>
              </a:rPr>
              <a:t>rattis</a:t>
            </a:r>
            <a:br>
              <a:rPr lang="en-GB" altLang="en-US" sz="2000" dirty="0"/>
            </a:br>
            <a:r>
              <a:rPr lang="en-GB" altLang="en-US" sz="2000" dirty="0" err="1"/>
              <a:t>Lyk</a:t>
            </a:r>
            <a:r>
              <a:rPr lang="en-GB" altLang="en-US" sz="2000" dirty="0"/>
              <a:t> as the </a:t>
            </a:r>
            <a:r>
              <a:rPr lang="en-GB" altLang="en-US" sz="2000" dirty="0" err="1">
                <a:solidFill>
                  <a:srgbClr val="0000FF"/>
                </a:solidFill>
              </a:rPr>
              <a:t>gleddis</a:t>
            </a:r>
            <a:r>
              <a:rPr lang="en-GB" altLang="en-US" sz="2000" dirty="0">
                <a:solidFill>
                  <a:srgbClr val="0000FF"/>
                </a:solidFill>
              </a:rPr>
              <a:t> </a:t>
            </a:r>
            <a:r>
              <a:rPr lang="en-GB" altLang="en-US" sz="2000" dirty="0"/>
              <a:t>had on thy </a:t>
            </a:r>
            <a:r>
              <a:rPr lang="en-GB" altLang="en-US" sz="2000" dirty="0" err="1">
                <a:solidFill>
                  <a:srgbClr val="0000FF"/>
                </a:solidFill>
              </a:rPr>
              <a:t>gulesnowt</a:t>
            </a:r>
            <a:r>
              <a:rPr lang="en-GB" altLang="en-US" sz="2000" dirty="0">
                <a:solidFill>
                  <a:srgbClr val="0000FF"/>
                </a:solidFill>
              </a:rPr>
              <a:t> </a:t>
            </a:r>
            <a:r>
              <a:rPr lang="en-GB" altLang="en-US" sz="2000" dirty="0" err="1"/>
              <a:t>dynd</a:t>
            </a:r>
            <a:br>
              <a:rPr lang="en-GB" altLang="en-US" sz="2000" dirty="0"/>
            </a:br>
            <a:r>
              <a:rPr lang="en-GB" altLang="en-US" sz="2000" dirty="0" err="1">
                <a:solidFill>
                  <a:srgbClr val="0000FF"/>
                </a:solidFill>
              </a:rPr>
              <a:t>Mismaid</a:t>
            </a:r>
            <a:r>
              <a:rPr lang="en-GB" altLang="en-US" sz="2000" dirty="0">
                <a:solidFill>
                  <a:srgbClr val="0000FF"/>
                </a:solidFill>
              </a:rPr>
              <a:t> </a:t>
            </a:r>
            <a:r>
              <a:rPr lang="en-GB" altLang="en-US" sz="2000" dirty="0" err="1"/>
              <a:t>monstour</a:t>
            </a:r>
            <a:r>
              <a:rPr lang="en-GB" altLang="en-US" sz="2000" dirty="0"/>
              <a:t> </a:t>
            </a:r>
            <a:r>
              <a:rPr lang="en-GB" altLang="en-US" sz="2000" dirty="0">
                <a:solidFill>
                  <a:srgbClr val="0000FF"/>
                </a:solidFill>
              </a:rPr>
              <a:t>ilk</a:t>
            </a:r>
            <a:r>
              <a:rPr lang="en-GB" altLang="en-US" sz="2000" dirty="0"/>
              <a:t> </a:t>
            </a:r>
            <a:r>
              <a:rPr lang="en-GB" altLang="en-US" sz="2000" dirty="0" err="1">
                <a:solidFill>
                  <a:srgbClr val="0000FF"/>
                </a:solidFill>
              </a:rPr>
              <a:t>mone</a:t>
            </a:r>
            <a:r>
              <a:rPr lang="en-GB" altLang="en-US" sz="2000" dirty="0">
                <a:solidFill>
                  <a:srgbClr val="0000FF"/>
                </a:solidFill>
              </a:rPr>
              <a:t> </a:t>
            </a:r>
            <a:r>
              <a:rPr lang="en-GB" altLang="en-US" sz="2000" dirty="0" err="1">
                <a:solidFill>
                  <a:srgbClr val="0000FF"/>
                </a:solidFill>
              </a:rPr>
              <a:t>owt</a:t>
            </a:r>
            <a:r>
              <a:rPr lang="en-GB" altLang="en-US" sz="2000" dirty="0">
                <a:solidFill>
                  <a:srgbClr val="0000FF"/>
                </a:solidFill>
              </a:rPr>
              <a:t> </a:t>
            </a:r>
            <a:r>
              <a:rPr lang="en-GB" altLang="en-US" sz="2000" dirty="0"/>
              <a:t>of thy </a:t>
            </a:r>
            <a:r>
              <a:rPr lang="en-GB" altLang="en-US" sz="2000" dirty="0" err="1"/>
              <a:t>mynd</a:t>
            </a:r>
            <a:br>
              <a:rPr lang="en-GB" altLang="en-US" sz="2000" dirty="0"/>
            </a:br>
            <a:r>
              <a:rPr lang="en-GB" altLang="en-US" sz="2000" dirty="0" err="1"/>
              <a:t>Renunce</a:t>
            </a:r>
            <a:r>
              <a:rPr lang="en-GB" altLang="en-US" sz="2000" dirty="0"/>
              <a:t> </a:t>
            </a:r>
            <a:r>
              <a:rPr lang="en-GB" altLang="en-US" sz="2000" dirty="0" err="1"/>
              <a:t>rebald</a:t>
            </a:r>
            <a:r>
              <a:rPr lang="en-GB" altLang="en-US" sz="2000" dirty="0"/>
              <a:t> thy </a:t>
            </a:r>
            <a:r>
              <a:rPr lang="en-GB" altLang="en-US" sz="2000" dirty="0" err="1"/>
              <a:t>rymyng</a:t>
            </a:r>
            <a:r>
              <a:rPr lang="en-GB" altLang="en-US" sz="2000" dirty="0"/>
              <a:t> </a:t>
            </a:r>
            <a:r>
              <a:rPr lang="en-GB" altLang="en-US" sz="2000" dirty="0" err="1"/>
              <a:t>thow</a:t>
            </a:r>
            <a:r>
              <a:rPr lang="en-GB" altLang="en-US" sz="2000" dirty="0"/>
              <a:t> bot </a:t>
            </a:r>
            <a:r>
              <a:rPr lang="en-GB" altLang="en-US" sz="2000" dirty="0" err="1">
                <a:solidFill>
                  <a:srgbClr val="0000FF"/>
                </a:solidFill>
              </a:rPr>
              <a:t>royis</a:t>
            </a:r>
            <a:br>
              <a:rPr lang="en-GB" altLang="en-US" sz="2000" dirty="0"/>
            </a:br>
            <a:r>
              <a:rPr lang="en-GB" altLang="en-US" sz="2000" dirty="0"/>
              <a:t>Thy </a:t>
            </a:r>
            <a:r>
              <a:rPr lang="en-GB" altLang="en-US" sz="2000" dirty="0" err="1"/>
              <a:t>trechour</a:t>
            </a:r>
            <a:r>
              <a:rPr lang="en-GB" altLang="en-US" sz="2000" dirty="0"/>
              <a:t> </a:t>
            </a:r>
            <a:r>
              <a:rPr lang="en-GB" altLang="en-US" sz="2000" dirty="0" err="1"/>
              <a:t>tung</a:t>
            </a:r>
            <a:r>
              <a:rPr lang="en-GB" altLang="en-US" sz="2000" dirty="0"/>
              <a:t> </a:t>
            </a:r>
            <a:r>
              <a:rPr lang="en-GB" altLang="en-US" sz="2000" dirty="0" err="1">
                <a:solidFill>
                  <a:srgbClr val="0000FF"/>
                </a:solidFill>
              </a:rPr>
              <a:t>hes</a:t>
            </a:r>
            <a:r>
              <a:rPr lang="en-GB" altLang="en-US" sz="2000" dirty="0">
                <a:solidFill>
                  <a:srgbClr val="0000FF"/>
                </a:solidFill>
              </a:rPr>
              <a:t> </a:t>
            </a:r>
            <a:r>
              <a:rPr lang="en-GB" altLang="en-US" sz="2000" dirty="0" err="1">
                <a:solidFill>
                  <a:srgbClr val="0000FF"/>
                </a:solidFill>
              </a:rPr>
              <a:t>tane</a:t>
            </a:r>
            <a:r>
              <a:rPr lang="en-GB" altLang="en-US" sz="2000" dirty="0">
                <a:solidFill>
                  <a:srgbClr val="0000FF"/>
                </a:solidFill>
              </a:rPr>
              <a:t> </a:t>
            </a:r>
            <a:r>
              <a:rPr lang="en-GB" altLang="en-US" sz="2000" dirty="0" err="1">
                <a:solidFill>
                  <a:srgbClr val="0000FF"/>
                </a:solidFill>
              </a:rPr>
              <a:t>ane</a:t>
            </a:r>
            <a:r>
              <a:rPr lang="en-GB" altLang="en-US" sz="2000" dirty="0">
                <a:solidFill>
                  <a:srgbClr val="0000FF"/>
                </a:solidFill>
              </a:rPr>
              <a:t> </a:t>
            </a:r>
            <a:r>
              <a:rPr lang="en-GB" altLang="en-US" sz="2000" dirty="0" err="1">
                <a:solidFill>
                  <a:srgbClr val="0000FF"/>
                </a:solidFill>
              </a:rPr>
              <a:t>heland</a:t>
            </a:r>
            <a:r>
              <a:rPr lang="en-GB" altLang="en-US" sz="2000" dirty="0">
                <a:solidFill>
                  <a:srgbClr val="0000FF"/>
                </a:solidFill>
              </a:rPr>
              <a:t> </a:t>
            </a:r>
            <a:r>
              <a:rPr lang="en-GB" altLang="en-US" sz="2000" dirty="0" err="1"/>
              <a:t>strynd</a:t>
            </a:r>
            <a:br>
              <a:rPr lang="en-GB" altLang="en-US" sz="2000" dirty="0"/>
            </a:br>
            <a:r>
              <a:rPr lang="en-GB" altLang="en-US" sz="2000" dirty="0" err="1">
                <a:solidFill>
                  <a:srgbClr val="0000FF"/>
                </a:solidFill>
              </a:rPr>
              <a:t>Ane</a:t>
            </a:r>
            <a:r>
              <a:rPr lang="en-GB" altLang="en-US" sz="2000" dirty="0">
                <a:solidFill>
                  <a:srgbClr val="0000FF"/>
                </a:solidFill>
              </a:rPr>
              <a:t> </a:t>
            </a:r>
            <a:r>
              <a:rPr lang="en-GB" altLang="en-US" sz="2000" dirty="0" err="1">
                <a:solidFill>
                  <a:srgbClr val="0000FF"/>
                </a:solidFill>
              </a:rPr>
              <a:t>lawland</a:t>
            </a:r>
            <a:r>
              <a:rPr lang="en-GB" altLang="en-US" sz="2000" dirty="0">
                <a:solidFill>
                  <a:srgbClr val="0000FF"/>
                </a:solidFill>
              </a:rPr>
              <a:t> </a:t>
            </a:r>
            <a:r>
              <a:rPr lang="en-GB" altLang="en-US" sz="2000" dirty="0" err="1">
                <a:solidFill>
                  <a:srgbClr val="0000FF"/>
                </a:solidFill>
              </a:rPr>
              <a:t>ers</a:t>
            </a:r>
            <a:r>
              <a:rPr lang="en-GB" altLang="en-US" sz="2000" dirty="0">
                <a:solidFill>
                  <a:srgbClr val="0000FF"/>
                </a:solidFill>
              </a:rPr>
              <a:t> </a:t>
            </a:r>
            <a:r>
              <a:rPr lang="en-GB" altLang="en-US" sz="2000" dirty="0" err="1">
                <a:solidFill>
                  <a:srgbClr val="0000FF"/>
                </a:solidFill>
              </a:rPr>
              <a:t>wald</a:t>
            </a:r>
            <a:r>
              <a:rPr lang="en-GB" altLang="en-US" sz="2000" dirty="0">
                <a:solidFill>
                  <a:srgbClr val="0000FF"/>
                </a:solidFill>
              </a:rPr>
              <a:t> </a:t>
            </a:r>
            <a:r>
              <a:rPr lang="en-GB" altLang="en-US" sz="2000" dirty="0" err="1"/>
              <a:t>mak</a:t>
            </a:r>
            <a:r>
              <a:rPr lang="en-GB" altLang="en-US" sz="2000" dirty="0"/>
              <a:t> a </a:t>
            </a:r>
            <a:r>
              <a:rPr lang="en-GB" altLang="en-US" sz="2000" dirty="0" err="1">
                <a:solidFill>
                  <a:srgbClr val="0000FF"/>
                </a:solidFill>
              </a:rPr>
              <a:t>bettir</a:t>
            </a:r>
            <a:r>
              <a:rPr lang="en-GB" altLang="en-US" sz="2000" dirty="0">
                <a:solidFill>
                  <a:srgbClr val="0000FF"/>
                </a:solidFill>
              </a:rPr>
              <a:t> </a:t>
            </a:r>
            <a:r>
              <a:rPr lang="en-GB" altLang="en-US" sz="2000" dirty="0" err="1">
                <a:solidFill>
                  <a:srgbClr val="0000FF"/>
                </a:solidFill>
              </a:rPr>
              <a:t>noyis</a:t>
            </a:r>
            <a:r>
              <a:rPr lang="en-GB" altLang="en-US" sz="2000" dirty="0"/>
              <a:t>.</a:t>
            </a:r>
          </a:p>
          <a:p>
            <a:pPr marL="0" indent="0">
              <a:spcBef>
                <a:spcPts val="0"/>
              </a:spcBef>
              <a:buNone/>
            </a:pPr>
            <a:endParaRPr lang="en-GB" altLang="en-US" sz="2000" dirty="0"/>
          </a:p>
          <a:p>
            <a:pPr marL="0" indent="0">
              <a:spcBef>
                <a:spcPts val="0"/>
              </a:spcBef>
              <a:buNone/>
            </a:pPr>
            <a:r>
              <a:rPr lang="en-GB" sz="2000" dirty="0" err="1">
                <a:solidFill>
                  <a:srgbClr val="0000FF"/>
                </a:solidFill>
              </a:rPr>
              <a:t>Revin</a:t>
            </a:r>
            <a:r>
              <a:rPr lang="en-GB" sz="2000" dirty="0">
                <a:solidFill>
                  <a:srgbClr val="0000FF"/>
                </a:solidFill>
              </a:rPr>
              <a:t>, </a:t>
            </a:r>
            <a:r>
              <a:rPr lang="en-GB" sz="2000" dirty="0" err="1">
                <a:solidFill>
                  <a:srgbClr val="0000FF"/>
                </a:solidFill>
              </a:rPr>
              <a:t>raggit</a:t>
            </a:r>
            <a:r>
              <a:rPr lang="en-GB" sz="2000" dirty="0">
                <a:solidFill>
                  <a:srgbClr val="0000FF"/>
                </a:solidFill>
              </a:rPr>
              <a:t> </a:t>
            </a:r>
            <a:r>
              <a:rPr lang="en-GB" sz="2000" dirty="0" err="1"/>
              <a:t>ruke</a:t>
            </a:r>
            <a:r>
              <a:rPr lang="en-GB" sz="2000" dirty="0"/>
              <a:t>, and full of </a:t>
            </a:r>
            <a:r>
              <a:rPr lang="en-GB" sz="2000" dirty="0" err="1">
                <a:solidFill>
                  <a:srgbClr val="0000FF"/>
                </a:solidFill>
              </a:rPr>
              <a:t>rebaldrie</a:t>
            </a:r>
            <a:r>
              <a:rPr lang="en-GB" sz="2000" dirty="0"/>
              <a:t>,</a:t>
            </a:r>
          </a:p>
          <a:p>
            <a:pPr marL="0" indent="0">
              <a:spcBef>
                <a:spcPts val="0"/>
              </a:spcBef>
              <a:buNone/>
            </a:pPr>
            <a:r>
              <a:rPr lang="en-GB" sz="2000" dirty="0" err="1"/>
              <a:t>Scarth</a:t>
            </a:r>
            <a:r>
              <a:rPr lang="en-GB" sz="2000" dirty="0"/>
              <a:t> </a:t>
            </a:r>
            <a:r>
              <a:rPr lang="en-GB" sz="2000" dirty="0" err="1">
                <a:solidFill>
                  <a:srgbClr val="0000FF"/>
                </a:solidFill>
              </a:rPr>
              <a:t>fra</a:t>
            </a:r>
            <a:r>
              <a:rPr lang="en-GB" sz="2000" dirty="0">
                <a:solidFill>
                  <a:srgbClr val="0000FF"/>
                </a:solidFill>
              </a:rPr>
              <a:t> </a:t>
            </a:r>
            <a:r>
              <a:rPr lang="en-GB" sz="2000" dirty="0" err="1"/>
              <a:t>scorpione</a:t>
            </a:r>
            <a:r>
              <a:rPr lang="en-GB" sz="2000" dirty="0"/>
              <a:t>, </a:t>
            </a:r>
            <a:r>
              <a:rPr lang="en-GB" sz="2000" dirty="0" err="1">
                <a:solidFill>
                  <a:srgbClr val="0000FF"/>
                </a:solidFill>
              </a:rPr>
              <a:t>scaldit</a:t>
            </a:r>
            <a:r>
              <a:rPr lang="en-GB" sz="2000" dirty="0">
                <a:solidFill>
                  <a:srgbClr val="0000FF"/>
                </a:solidFill>
              </a:rPr>
              <a:t> </a:t>
            </a:r>
            <a:r>
              <a:rPr lang="en-GB" sz="2000" dirty="0"/>
              <a:t>in </a:t>
            </a:r>
            <a:r>
              <a:rPr lang="en-GB" sz="2000" dirty="0" err="1">
                <a:solidFill>
                  <a:srgbClr val="0000FF"/>
                </a:solidFill>
              </a:rPr>
              <a:t>scurrilitie</a:t>
            </a:r>
            <a:r>
              <a:rPr lang="en-GB" sz="2000" dirty="0"/>
              <a:t>,</a:t>
            </a:r>
          </a:p>
          <a:p>
            <a:pPr marL="0" indent="0">
              <a:spcBef>
                <a:spcPts val="0"/>
              </a:spcBef>
              <a:buNone/>
            </a:pPr>
            <a:r>
              <a:rPr lang="en-GB" sz="2000" dirty="0"/>
              <a:t>I </a:t>
            </a:r>
            <a:r>
              <a:rPr lang="en-GB" sz="2000" dirty="0">
                <a:solidFill>
                  <a:srgbClr val="0000FF"/>
                </a:solidFill>
              </a:rPr>
              <a:t>se</a:t>
            </a:r>
            <a:r>
              <a:rPr lang="en-GB" sz="2000" dirty="0"/>
              <a:t> the </a:t>
            </a:r>
            <a:r>
              <a:rPr lang="en-GB" sz="2000" dirty="0" err="1"/>
              <a:t>haltane</a:t>
            </a:r>
            <a:r>
              <a:rPr lang="en-GB" sz="2000" dirty="0"/>
              <a:t> in thy </a:t>
            </a:r>
            <a:r>
              <a:rPr lang="en-GB" sz="2000" dirty="0" err="1">
                <a:solidFill>
                  <a:srgbClr val="0000FF"/>
                </a:solidFill>
              </a:rPr>
              <a:t>harlotrie</a:t>
            </a:r>
            <a:endParaRPr lang="en-GB" sz="2000" dirty="0">
              <a:solidFill>
                <a:srgbClr val="0000FF"/>
              </a:solidFill>
            </a:endParaRPr>
          </a:p>
          <a:p>
            <a:pPr marL="0" indent="0">
              <a:spcBef>
                <a:spcPts val="0"/>
              </a:spcBef>
              <a:buNone/>
            </a:pPr>
            <a:r>
              <a:rPr lang="en-GB" sz="2000" dirty="0"/>
              <a:t>And in to </a:t>
            </a:r>
            <a:r>
              <a:rPr lang="en-GB" sz="2000" dirty="0" err="1">
                <a:solidFill>
                  <a:srgbClr val="0000FF"/>
                </a:solidFill>
              </a:rPr>
              <a:t>uthir</a:t>
            </a:r>
            <a:r>
              <a:rPr lang="en-GB" sz="2000" dirty="0">
                <a:solidFill>
                  <a:srgbClr val="0000FF"/>
                </a:solidFill>
              </a:rPr>
              <a:t> </a:t>
            </a:r>
            <a:r>
              <a:rPr lang="en-GB" sz="2000" dirty="0"/>
              <a:t>science no thing </a:t>
            </a:r>
            <a:r>
              <a:rPr lang="en-GB" sz="2000" dirty="0" err="1">
                <a:solidFill>
                  <a:srgbClr val="0000FF"/>
                </a:solidFill>
              </a:rPr>
              <a:t>slie</a:t>
            </a:r>
            <a:r>
              <a:rPr lang="en-GB" sz="2000" dirty="0"/>
              <a:t>,</a:t>
            </a:r>
          </a:p>
          <a:p>
            <a:pPr marL="0" indent="0">
              <a:spcBef>
                <a:spcPts val="0"/>
              </a:spcBef>
              <a:buNone/>
            </a:pPr>
            <a:r>
              <a:rPr lang="en-GB" sz="2000" dirty="0"/>
              <a:t>Of every </a:t>
            </a:r>
            <a:r>
              <a:rPr lang="en-GB" sz="2000" dirty="0" err="1">
                <a:solidFill>
                  <a:srgbClr val="0000FF"/>
                </a:solidFill>
              </a:rPr>
              <a:t>vertew</a:t>
            </a:r>
            <a:r>
              <a:rPr lang="en-GB" sz="2000" dirty="0">
                <a:solidFill>
                  <a:srgbClr val="0000FF"/>
                </a:solidFill>
              </a:rPr>
              <a:t> </a:t>
            </a:r>
            <a:r>
              <a:rPr lang="en-GB" sz="2000" dirty="0"/>
              <a:t>void, as men may </a:t>
            </a:r>
            <a:r>
              <a:rPr lang="en-GB" sz="2000" dirty="0" err="1">
                <a:solidFill>
                  <a:srgbClr val="0000FF"/>
                </a:solidFill>
              </a:rPr>
              <a:t>sie</a:t>
            </a:r>
            <a:r>
              <a:rPr lang="en-GB" sz="2000" dirty="0"/>
              <a:t>;</a:t>
            </a:r>
          </a:p>
          <a:p>
            <a:pPr marL="0" indent="0">
              <a:spcBef>
                <a:spcPts val="0"/>
              </a:spcBef>
              <a:buNone/>
            </a:pPr>
            <a:r>
              <a:rPr lang="en-GB" sz="2000" dirty="0" err="1">
                <a:solidFill>
                  <a:srgbClr val="0000FF"/>
                </a:solidFill>
              </a:rPr>
              <a:t>Quytclame</a:t>
            </a:r>
            <a:r>
              <a:rPr lang="en-GB" sz="2000" dirty="0">
                <a:solidFill>
                  <a:srgbClr val="0000FF"/>
                </a:solidFill>
              </a:rPr>
              <a:t> </a:t>
            </a:r>
            <a:r>
              <a:rPr lang="en-GB" sz="2000" dirty="0" err="1"/>
              <a:t>clergie</a:t>
            </a:r>
            <a:r>
              <a:rPr lang="en-GB" sz="2000" dirty="0"/>
              <a:t> and </a:t>
            </a:r>
            <a:r>
              <a:rPr lang="en-GB" sz="2000" dirty="0" err="1">
                <a:solidFill>
                  <a:srgbClr val="0000FF"/>
                </a:solidFill>
              </a:rPr>
              <a:t>cleik</a:t>
            </a:r>
            <a:r>
              <a:rPr lang="en-GB" sz="2000" dirty="0">
                <a:solidFill>
                  <a:srgbClr val="0000FF"/>
                </a:solidFill>
              </a:rPr>
              <a:t> </a:t>
            </a:r>
            <a:r>
              <a:rPr lang="en-GB" sz="2000" dirty="0"/>
              <a:t>to the </a:t>
            </a:r>
            <a:r>
              <a:rPr lang="en-GB" sz="2000" dirty="0" err="1">
                <a:solidFill>
                  <a:srgbClr val="0000FF"/>
                </a:solidFill>
              </a:rPr>
              <a:t>ane</a:t>
            </a:r>
            <a:r>
              <a:rPr lang="en-GB" sz="2000" dirty="0">
                <a:solidFill>
                  <a:srgbClr val="0000FF"/>
                </a:solidFill>
              </a:rPr>
              <a:t> </a:t>
            </a:r>
            <a:r>
              <a:rPr lang="en-GB" sz="2000" dirty="0"/>
              <a:t>club,</a:t>
            </a:r>
          </a:p>
          <a:p>
            <a:pPr marL="0" indent="0">
              <a:spcBef>
                <a:spcPts val="0"/>
              </a:spcBef>
              <a:buNone/>
            </a:pPr>
            <a:r>
              <a:rPr lang="en-GB" sz="2000" dirty="0" err="1">
                <a:solidFill>
                  <a:srgbClr val="0000FF"/>
                </a:solidFill>
              </a:rPr>
              <a:t>Ane</a:t>
            </a:r>
            <a:r>
              <a:rPr lang="en-GB" sz="2000" dirty="0">
                <a:solidFill>
                  <a:srgbClr val="0000FF"/>
                </a:solidFill>
              </a:rPr>
              <a:t> </a:t>
            </a:r>
            <a:r>
              <a:rPr lang="en-GB" sz="2000" dirty="0" err="1">
                <a:solidFill>
                  <a:srgbClr val="0000FF"/>
                </a:solidFill>
              </a:rPr>
              <a:t>baird</a:t>
            </a:r>
            <a:r>
              <a:rPr lang="en-GB" sz="2000" dirty="0">
                <a:solidFill>
                  <a:srgbClr val="0000FF"/>
                </a:solidFill>
              </a:rPr>
              <a:t> </a:t>
            </a:r>
            <a:r>
              <a:rPr lang="en-GB" sz="2000" dirty="0" err="1">
                <a:solidFill>
                  <a:srgbClr val="0000FF"/>
                </a:solidFill>
              </a:rPr>
              <a:t>blasphemar</a:t>
            </a:r>
            <a:r>
              <a:rPr lang="en-GB" sz="2000" dirty="0">
                <a:solidFill>
                  <a:srgbClr val="0000FF"/>
                </a:solidFill>
              </a:rPr>
              <a:t> </a:t>
            </a:r>
            <a:r>
              <a:rPr lang="en-GB" sz="2000" dirty="0"/>
              <a:t>in </a:t>
            </a:r>
            <a:r>
              <a:rPr lang="en-GB" sz="2000" dirty="0" err="1">
                <a:solidFill>
                  <a:srgbClr val="0000FF"/>
                </a:solidFill>
              </a:rPr>
              <a:t>brybrie</a:t>
            </a:r>
            <a:r>
              <a:rPr lang="en-GB" sz="2000" dirty="0">
                <a:solidFill>
                  <a:srgbClr val="0000FF"/>
                </a:solidFill>
              </a:rPr>
              <a:t> ay </a:t>
            </a:r>
            <a:r>
              <a:rPr lang="en-GB" sz="2000" dirty="0"/>
              <a:t>to be;</a:t>
            </a:r>
          </a:p>
          <a:p>
            <a:pPr marL="0" indent="0">
              <a:spcBef>
                <a:spcPts val="0"/>
              </a:spcBef>
              <a:buNone/>
            </a:pPr>
            <a:r>
              <a:rPr lang="en-GB" sz="2000" dirty="0"/>
              <a:t>For wit and </a:t>
            </a:r>
            <a:r>
              <a:rPr lang="en-GB" sz="2000" dirty="0" err="1">
                <a:solidFill>
                  <a:srgbClr val="0000FF"/>
                </a:solidFill>
              </a:rPr>
              <a:t>woisdome</a:t>
            </a:r>
            <a:r>
              <a:rPr lang="en-GB" sz="2000" dirty="0">
                <a:solidFill>
                  <a:srgbClr val="0000FF"/>
                </a:solidFill>
              </a:rPr>
              <a:t> </a:t>
            </a:r>
            <a:r>
              <a:rPr lang="en-GB" sz="2000" dirty="0" err="1">
                <a:solidFill>
                  <a:srgbClr val="0000FF"/>
                </a:solidFill>
              </a:rPr>
              <a:t>ane</a:t>
            </a:r>
            <a:r>
              <a:rPr lang="en-GB" sz="2000" dirty="0">
                <a:solidFill>
                  <a:srgbClr val="0000FF"/>
                </a:solidFill>
              </a:rPr>
              <a:t> </a:t>
            </a:r>
            <a:r>
              <a:rPr lang="en-GB" sz="2000" dirty="0"/>
              <a:t>wisp </a:t>
            </a:r>
            <a:r>
              <a:rPr lang="en-GB" sz="2000" dirty="0" err="1">
                <a:solidFill>
                  <a:srgbClr val="0000FF"/>
                </a:solidFill>
              </a:rPr>
              <a:t>fra</a:t>
            </a:r>
            <a:r>
              <a:rPr lang="en-GB" sz="2000" dirty="0">
                <a:solidFill>
                  <a:srgbClr val="0000FF"/>
                </a:solidFill>
              </a:rPr>
              <a:t> </a:t>
            </a:r>
            <a:r>
              <a:rPr lang="en-GB" sz="2000" dirty="0"/>
              <a:t>the may rub.</a:t>
            </a:r>
            <a:endParaRPr lang="en-GB" altLang="en-US" sz="2000" dirty="0"/>
          </a:p>
        </p:txBody>
      </p:sp>
      <p:sp>
        <p:nvSpPr>
          <p:cNvPr id="4" name="TextBox 3"/>
          <p:cNvSpPr txBox="1"/>
          <p:nvPr/>
        </p:nvSpPr>
        <p:spPr>
          <a:xfrm>
            <a:off x="7151077" y="2728282"/>
            <a:ext cx="1664677" cy="2677656"/>
          </a:xfrm>
          <a:prstGeom prst="rect">
            <a:avLst/>
          </a:prstGeom>
          <a:noFill/>
          <a:ln w="19050">
            <a:solidFill>
              <a:srgbClr val="0000FF"/>
            </a:solidFill>
          </a:ln>
          <a:effectLst/>
        </p:spPr>
        <p:txBody>
          <a:bodyPr wrap="square" rtlCol="0">
            <a:spAutoFit/>
          </a:bodyPr>
          <a:lstStyle/>
          <a:p>
            <a:pPr algn="ctr"/>
            <a:r>
              <a:rPr lang="en-GB" sz="2400"/>
              <a:t>notice diagnostic variants in spelling, grammar and vocabulary!</a:t>
            </a:r>
          </a:p>
        </p:txBody>
      </p:sp>
    </p:spTree>
    <p:extLst>
      <p:ext uri="{BB962C8B-B14F-4D97-AF65-F5344CB8AC3E}">
        <p14:creationId xmlns:p14="http://schemas.microsoft.com/office/powerpoint/2010/main" val="88451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4526" y="1472218"/>
            <a:ext cx="7555583" cy="1938992"/>
          </a:xfrm>
          <a:prstGeom prst="rect">
            <a:avLst/>
          </a:prstGeom>
        </p:spPr>
        <p:txBody>
          <a:bodyPr wrap="square">
            <a:spAutoFit/>
          </a:bodyPr>
          <a:lstStyle/>
          <a:p>
            <a:r>
              <a:rPr lang="en-GB" sz="2400" dirty="0"/>
              <a:t>P:</a:t>
            </a:r>
          </a:p>
          <a:p>
            <a:r>
              <a:rPr lang="en-GB" sz="2400" dirty="0"/>
              <a:t>Thy </a:t>
            </a:r>
            <a:r>
              <a:rPr lang="en-GB" sz="2400" dirty="0" err="1"/>
              <a:t>raggit</a:t>
            </a:r>
            <a:r>
              <a:rPr lang="en-GB" sz="2400" dirty="0"/>
              <a:t> </a:t>
            </a:r>
            <a:r>
              <a:rPr lang="en-GB" sz="2400" dirty="0" err="1"/>
              <a:t>roundaillis</a:t>
            </a:r>
            <a:r>
              <a:rPr lang="en-GB" sz="2400" dirty="0"/>
              <a:t>, </a:t>
            </a:r>
            <a:r>
              <a:rPr lang="en-GB" sz="2400" dirty="0" err="1"/>
              <a:t>reifand</a:t>
            </a:r>
            <a:r>
              <a:rPr lang="en-GB" sz="2400" dirty="0"/>
              <a:t> </a:t>
            </a:r>
            <a:r>
              <a:rPr lang="en-GB" sz="2400" dirty="0" err="1"/>
              <a:t>royt</a:t>
            </a:r>
            <a:r>
              <a:rPr lang="en-GB" sz="2400" dirty="0"/>
              <a:t>,</a:t>
            </a:r>
          </a:p>
          <a:p>
            <a:r>
              <a:rPr lang="en-GB" sz="2400" dirty="0"/>
              <a:t>Sum </a:t>
            </a:r>
            <a:r>
              <a:rPr lang="en-GB" sz="2400" dirty="0" err="1"/>
              <a:t>schort</a:t>
            </a:r>
            <a:r>
              <a:rPr lang="en-GB" sz="2400" dirty="0"/>
              <a:t>, sum </a:t>
            </a:r>
            <a:r>
              <a:rPr lang="en-GB" sz="2400" dirty="0" err="1"/>
              <a:t>lang</a:t>
            </a:r>
            <a:r>
              <a:rPr lang="en-GB" sz="2400" dirty="0"/>
              <a:t> and out of </a:t>
            </a:r>
            <a:r>
              <a:rPr lang="en-GB" sz="2400" dirty="0" err="1"/>
              <a:t>lyne</a:t>
            </a:r>
            <a:endParaRPr lang="en-GB" sz="2400" dirty="0"/>
          </a:p>
          <a:p>
            <a:r>
              <a:rPr lang="en-GB" sz="2400" dirty="0"/>
              <a:t>With </a:t>
            </a:r>
            <a:r>
              <a:rPr lang="en-GB" sz="2400" dirty="0" err="1"/>
              <a:t>skabrous</a:t>
            </a:r>
            <a:r>
              <a:rPr lang="en-GB" sz="2400" dirty="0"/>
              <a:t> </a:t>
            </a:r>
            <a:r>
              <a:rPr lang="en-GB" sz="2400" dirty="0" err="1"/>
              <a:t>collouris</a:t>
            </a:r>
            <a:r>
              <a:rPr lang="en-GB" sz="2400" dirty="0"/>
              <a:t>, </a:t>
            </a:r>
            <a:r>
              <a:rPr lang="en-GB" sz="2400" dirty="0" err="1"/>
              <a:t>fowsome</a:t>
            </a:r>
            <a:r>
              <a:rPr lang="en-GB" sz="2400" dirty="0"/>
              <a:t> </a:t>
            </a:r>
            <a:r>
              <a:rPr lang="en-GB" sz="2400" dirty="0" err="1"/>
              <a:t>floyt</a:t>
            </a:r>
            <a:endParaRPr lang="en-GB" sz="2400" dirty="0"/>
          </a:p>
          <a:p>
            <a:r>
              <a:rPr lang="en-GB" sz="2400" b="1" dirty="0" err="1"/>
              <a:t>Proceiding</a:t>
            </a:r>
            <a:r>
              <a:rPr lang="en-GB" sz="2400" b="1" dirty="0"/>
              <a:t> from </a:t>
            </a:r>
            <a:r>
              <a:rPr lang="en-GB" sz="2400" b="1" dirty="0" err="1"/>
              <a:t>ane</a:t>
            </a:r>
            <a:r>
              <a:rPr lang="en-GB" sz="2400" b="1" dirty="0"/>
              <a:t> </a:t>
            </a:r>
            <a:r>
              <a:rPr lang="en-GB" sz="2400" b="1" dirty="0" err="1"/>
              <a:t>pynt</a:t>
            </a:r>
            <a:r>
              <a:rPr lang="en-GB" sz="2400" b="1" dirty="0"/>
              <a:t> of </a:t>
            </a:r>
            <a:r>
              <a:rPr lang="en-GB" sz="2400" b="1" dirty="0" err="1"/>
              <a:t>wyne</a:t>
            </a:r>
            <a:r>
              <a:rPr lang="en-GB" sz="2400" dirty="0"/>
              <a:t>...</a:t>
            </a:r>
          </a:p>
        </p:txBody>
      </p:sp>
      <p:sp>
        <p:nvSpPr>
          <p:cNvPr id="9" name="Rectangle 8"/>
          <p:cNvSpPr/>
          <p:nvPr/>
        </p:nvSpPr>
        <p:spPr>
          <a:xfrm>
            <a:off x="628649" y="165989"/>
            <a:ext cx="7894027" cy="1077218"/>
          </a:xfrm>
          <a:prstGeom prst="rect">
            <a:avLst/>
          </a:prstGeom>
        </p:spPr>
        <p:txBody>
          <a:bodyPr wrap="square">
            <a:spAutoFit/>
          </a:bodyPr>
          <a:lstStyle/>
          <a:p>
            <a:r>
              <a:rPr lang="en-US" sz="3600" i="1" dirty="0">
                <a:latin typeface="Calibri Light" panose="020F0302020204030204" pitchFamily="34" charset="0"/>
                <a:cs typeface="Calibri Light" panose="020F0302020204030204" pitchFamily="34" charset="0"/>
              </a:rPr>
              <a:t>The Flyting of </a:t>
            </a:r>
            <a:r>
              <a:rPr lang="en-US" sz="3600" i="1" dirty="0" err="1">
                <a:latin typeface="Calibri Light" panose="020F0302020204030204" pitchFamily="34" charset="0"/>
                <a:cs typeface="Calibri Light" panose="020F0302020204030204" pitchFamily="34" charset="0"/>
              </a:rPr>
              <a:t>Montgomerie</a:t>
            </a:r>
            <a:r>
              <a:rPr lang="en-US" sz="3600" i="1" dirty="0">
                <a:latin typeface="Calibri Light" panose="020F0302020204030204" pitchFamily="34" charset="0"/>
                <a:cs typeface="Calibri Light" panose="020F0302020204030204" pitchFamily="34" charset="0"/>
              </a:rPr>
              <a:t> and </a:t>
            </a:r>
            <a:r>
              <a:rPr lang="en-US" sz="3600" i="1" dirty="0" err="1">
                <a:latin typeface="Calibri Light" panose="020F0302020204030204" pitchFamily="34" charset="0"/>
                <a:cs typeface="Calibri Light" panose="020F0302020204030204" pitchFamily="34" charset="0"/>
              </a:rPr>
              <a:t>Polwart</a:t>
            </a:r>
            <a:r>
              <a:rPr lang="en-US" sz="3600" dirty="0">
                <a:latin typeface="Calibri Light" panose="020F0302020204030204" pitchFamily="34" charset="0"/>
                <a:cs typeface="Calibri Light" panose="020F0302020204030204" pitchFamily="34" charset="0"/>
              </a:rPr>
              <a:t> </a:t>
            </a:r>
          </a:p>
          <a:p>
            <a:r>
              <a:rPr lang="en-US" sz="2800" dirty="0">
                <a:latin typeface="Calibri Light" panose="020F0302020204030204" pitchFamily="34" charset="0"/>
                <a:cs typeface="Calibri Light" panose="020F0302020204030204" pitchFamily="34" charset="0"/>
              </a:rPr>
              <a:t>(circa 1585, JVI’s court)</a:t>
            </a:r>
            <a:r>
              <a:rPr lang="en-GB" sz="2800" dirty="0">
                <a:latin typeface="Calibri Light" panose="020F0302020204030204" pitchFamily="34" charset="0"/>
                <a:cs typeface="Calibri Light" panose="020F0302020204030204" pitchFamily="34" charset="0"/>
              </a:rPr>
              <a:t> </a:t>
            </a:r>
            <a:endParaRPr lang="en-US" sz="2800" dirty="0">
              <a:latin typeface="Calibri Light" panose="020F0302020204030204" pitchFamily="34" charset="0"/>
              <a:cs typeface="Calibri Light" panose="020F0302020204030204" pitchFamily="34" charset="0"/>
            </a:endParaRPr>
          </a:p>
        </p:txBody>
      </p:sp>
      <p:sp>
        <p:nvSpPr>
          <p:cNvPr id="10" name="Content Placeholder 2"/>
          <p:cNvSpPr>
            <a:spLocks noGrp="1"/>
          </p:cNvSpPr>
          <p:nvPr>
            <p:ph idx="1"/>
          </p:nvPr>
        </p:nvSpPr>
        <p:spPr>
          <a:xfrm>
            <a:off x="464526" y="3833565"/>
            <a:ext cx="7886700" cy="3095196"/>
          </a:xfrm>
        </p:spPr>
        <p:txBody>
          <a:bodyPr>
            <a:noAutofit/>
          </a:bodyPr>
          <a:lstStyle/>
          <a:p>
            <a:pPr marL="0" indent="0">
              <a:buFont typeface="Arial" panose="020B0604020202020204" pitchFamily="34" charset="0"/>
              <a:buNone/>
            </a:pPr>
            <a:r>
              <a:rPr lang="en-GB" altLang="en-US" sz="2400" dirty="0"/>
              <a:t>M:</a:t>
            </a:r>
          </a:p>
          <a:p>
            <a:pPr marL="0" indent="0">
              <a:buFont typeface="Arial" panose="020B0604020202020204" pitchFamily="34" charset="0"/>
              <a:buNone/>
            </a:pPr>
            <a:r>
              <a:rPr lang="en-GB" altLang="en-US" sz="2400" dirty="0" err="1"/>
              <a:t>Fonnd</a:t>
            </a:r>
            <a:r>
              <a:rPr lang="en-GB" altLang="en-US" sz="2400" dirty="0"/>
              <a:t> </a:t>
            </a:r>
            <a:r>
              <a:rPr lang="en-GB" altLang="en-US" sz="2400" dirty="0" err="1"/>
              <a:t>flytter</a:t>
            </a:r>
            <a:r>
              <a:rPr lang="en-GB" altLang="en-US" sz="2400" dirty="0"/>
              <a:t>, </a:t>
            </a:r>
            <a:r>
              <a:rPr lang="en-GB" altLang="en-US" sz="2400" dirty="0" err="1"/>
              <a:t>scheitt</a:t>
            </a:r>
            <a:r>
              <a:rPr lang="en-GB" altLang="en-US" sz="2400" dirty="0"/>
              <a:t> </a:t>
            </a:r>
            <a:r>
              <a:rPr lang="en-GB" altLang="en-US" sz="2400" dirty="0" err="1"/>
              <a:t>schytter</a:t>
            </a:r>
            <a:r>
              <a:rPr lang="en-GB" altLang="en-US" sz="2400" dirty="0"/>
              <a:t>, </a:t>
            </a:r>
            <a:r>
              <a:rPr lang="en-GB" altLang="en-US" sz="2400" dirty="0" err="1"/>
              <a:t>baccoun</a:t>
            </a:r>
            <a:r>
              <a:rPr lang="en-GB" altLang="en-US" sz="2400" dirty="0"/>
              <a:t> </a:t>
            </a:r>
            <a:r>
              <a:rPr lang="en-GB" altLang="en-US" sz="2400" dirty="0" err="1"/>
              <a:t>bytter</a:t>
            </a:r>
            <a:r>
              <a:rPr lang="en-GB" altLang="en-US" sz="2400" dirty="0"/>
              <a:t>, </a:t>
            </a:r>
            <a:r>
              <a:rPr lang="en-GB" altLang="en-US" sz="2400" dirty="0" err="1"/>
              <a:t>befyld</a:t>
            </a:r>
            <a:r>
              <a:rPr lang="en-GB" altLang="en-US" sz="2400" dirty="0"/>
              <a:t>! </a:t>
            </a:r>
            <a:br>
              <a:rPr lang="en-GB" altLang="en-US" sz="2400" dirty="0"/>
            </a:br>
            <a:r>
              <a:rPr lang="en-GB" altLang="en-US" sz="2400" dirty="0"/>
              <a:t>blunt </a:t>
            </a:r>
            <a:r>
              <a:rPr lang="en-GB" altLang="en-US" sz="2400" dirty="0" err="1"/>
              <a:t>bleitter</a:t>
            </a:r>
            <a:r>
              <a:rPr lang="en-GB" altLang="en-US" sz="2400" dirty="0"/>
              <a:t>, </a:t>
            </a:r>
            <a:r>
              <a:rPr lang="en-GB" altLang="en-US" sz="2400" dirty="0" err="1"/>
              <a:t>padok</a:t>
            </a:r>
            <a:r>
              <a:rPr lang="en-GB" altLang="en-US" sz="2400" dirty="0"/>
              <a:t> </a:t>
            </a:r>
            <a:r>
              <a:rPr lang="en-GB" altLang="en-US" sz="2400" dirty="0" err="1"/>
              <a:t>speitter</a:t>
            </a:r>
            <a:r>
              <a:rPr lang="en-GB" altLang="en-US" sz="2400" dirty="0"/>
              <a:t>, pudding </a:t>
            </a:r>
            <a:r>
              <a:rPr lang="en-GB" altLang="en-US" sz="2400" dirty="0" err="1"/>
              <a:t>eitter</a:t>
            </a:r>
            <a:r>
              <a:rPr lang="en-GB" altLang="en-US" sz="2400" dirty="0"/>
              <a:t>, </a:t>
            </a:r>
            <a:r>
              <a:rPr lang="en-GB" altLang="en-US" sz="2400" dirty="0" err="1"/>
              <a:t>perverss</a:t>
            </a:r>
            <a:r>
              <a:rPr lang="en-GB" altLang="en-US" sz="2400" dirty="0"/>
              <a:t>! </a:t>
            </a:r>
            <a:br>
              <a:rPr lang="en-GB" altLang="en-US" sz="2400" dirty="0"/>
            </a:br>
            <a:r>
              <a:rPr lang="en-GB" altLang="en-US" sz="2400" dirty="0"/>
              <a:t>hen </a:t>
            </a:r>
            <a:r>
              <a:rPr lang="en-GB" altLang="en-US" sz="2400" dirty="0" err="1"/>
              <a:t>pluker</a:t>
            </a:r>
            <a:r>
              <a:rPr lang="en-GB" altLang="en-US" sz="2400" dirty="0"/>
              <a:t>, closet </a:t>
            </a:r>
            <a:r>
              <a:rPr lang="en-GB" altLang="en-US" sz="2400" dirty="0" err="1"/>
              <a:t>muker</a:t>
            </a:r>
            <a:r>
              <a:rPr lang="en-GB" altLang="en-US" sz="2400" dirty="0"/>
              <a:t>, </a:t>
            </a:r>
            <a:r>
              <a:rPr lang="en-GB" altLang="en-US" sz="2400" dirty="0" err="1"/>
              <a:t>hous</a:t>
            </a:r>
            <a:r>
              <a:rPr lang="en-GB" altLang="en-US" sz="2400" dirty="0"/>
              <a:t> </a:t>
            </a:r>
            <a:r>
              <a:rPr lang="en-GB" altLang="en-US" sz="2400" dirty="0" err="1"/>
              <a:t>cukker</a:t>
            </a:r>
            <a:r>
              <a:rPr lang="en-GB" altLang="en-US" sz="2400" dirty="0"/>
              <a:t>, </a:t>
            </a:r>
            <a:r>
              <a:rPr lang="en-GB" altLang="en-US" sz="2400" dirty="0" err="1"/>
              <a:t>vere</a:t>
            </a:r>
            <a:r>
              <a:rPr lang="en-GB" altLang="en-US" sz="2400" dirty="0"/>
              <a:t> </a:t>
            </a:r>
            <a:r>
              <a:rPr lang="en-GB" altLang="en-US" sz="2400" dirty="0" err="1"/>
              <a:t>vyld</a:t>
            </a:r>
            <a:r>
              <a:rPr lang="en-GB" altLang="en-US" sz="2400" dirty="0"/>
              <a:t>! </a:t>
            </a:r>
            <a:br>
              <a:rPr lang="en-GB" altLang="en-US" sz="2400" dirty="0"/>
            </a:br>
            <a:r>
              <a:rPr lang="en-GB" altLang="en-US" sz="2400" dirty="0" err="1"/>
              <a:t>Tanny</a:t>
            </a:r>
            <a:r>
              <a:rPr lang="en-GB" altLang="en-US" sz="2400" dirty="0"/>
              <a:t> </a:t>
            </a:r>
            <a:r>
              <a:rPr lang="en-GB" altLang="en-US" sz="2400" dirty="0" err="1"/>
              <a:t>cheikis</a:t>
            </a:r>
            <a:r>
              <a:rPr lang="en-GB" altLang="en-US" sz="2400" dirty="0"/>
              <a:t>, </a:t>
            </a:r>
            <a:r>
              <a:rPr lang="en-GB" altLang="en-US" sz="2400" b="1" dirty="0"/>
              <a:t>I think </a:t>
            </a:r>
            <a:r>
              <a:rPr lang="en-GB" altLang="en-US" sz="2400" b="1" dirty="0" err="1"/>
              <a:t>þow</a:t>
            </a:r>
            <a:r>
              <a:rPr lang="en-GB" altLang="en-US" sz="2400" b="1" dirty="0"/>
              <a:t> </a:t>
            </a:r>
            <a:r>
              <a:rPr lang="en-GB" altLang="en-US" sz="2400" b="1" dirty="0" err="1"/>
              <a:t>speikis</a:t>
            </a:r>
            <a:r>
              <a:rPr lang="en-GB" altLang="en-US" sz="2400" b="1" dirty="0"/>
              <a:t> with thy </a:t>
            </a:r>
            <a:r>
              <a:rPr lang="en-GB" altLang="en-US" sz="2400" b="1" dirty="0" err="1"/>
              <a:t>breikis</a:t>
            </a:r>
            <a:r>
              <a:rPr lang="en-GB" altLang="en-US" sz="2400" dirty="0"/>
              <a:t>, foul </a:t>
            </a:r>
            <a:r>
              <a:rPr lang="en-GB" altLang="en-US" sz="2400" dirty="0" err="1"/>
              <a:t>erss</a:t>
            </a:r>
            <a:r>
              <a:rPr lang="en-GB" altLang="en-US" sz="2400" dirty="0"/>
              <a:t>! </a:t>
            </a:r>
            <a:r>
              <a:rPr lang="en-GB" altLang="en-US" sz="2400" dirty="0" err="1"/>
              <a:t>Woodelyk</a:t>
            </a:r>
            <a:r>
              <a:rPr lang="en-GB" altLang="en-US" sz="2400" dirty="0"/>
              <a:t> </a:t>
            </a:r>
            <a:r>
              <a:rPr lang="en-GB" altLang="en-US" sz="2400" dirty="0" err="1"/>
              <a:t>hudepyk</a:t>
            </a:r>
            <a:r>
              <a:rPr lang="en-GB" altLang="en-US" sz="2400" dirty="0"/>
              <a:t>, ay </a:t>
            </a:r>
            <a:r>
              <a:rPr lang="en-GB" altLang="en-US" sz="2400" dirty="0" err="1"/>
              <a:t>lyk</a:t>
            </a:r>
            <a:r>
              <a:rPr lang="en-GB" altLang="en-US" sz="2400" dirty="0"/>
              <a:t> to live in </a:t>
            </a:r>
            <a:r>
              <a:rPr lang="en-GB" altLang="en-US" sz="2400" dirty="0" err="1"/>
              <a:t>lak</a:t>
            </a:r>
            <a:r>
              <a:rPr lang="en-GB" altLang="en-US" sz="2400" dirty="0"/>
              <a:t>! </a:t>
            </a:r>
            <a:br>
              <a:rPr lang="en-GB" altLang="en-US" sz="2400" dirty="0"/>
            </a:br>
            <a:r>
              <a:rPr lang="en-GB" altLang="en-US" sz="2400" dirty="0"/>
              <a:t>flour </a:t>
            </a:r>
            <a:r>
              <a:rPr lang="en-GB" altLang="en-US" sz="2400" dirty="0" err="1"/>
              <a:t>þe</a:t>
            </a:r>
            <a:r>
              <a:rPr lang="en-GB" altLang="en-US" sz="2400" dirty="0"/>
              <a:t> pin, </a:t>
            </a:r>
            <a:r>
              <a:rPr lang="en-GB" altLang="en-US" sz="2400" dirty="0" err="1"/>
              <a:t>scabbit</a:t>
            </a:r>
            <a:r>
              <a:rPr lang="en-GB" altLang="en-US" sz="2400" dirty="0"/>
              <a:t> skin! </a:t>
            </a:r>
            <a:r>
              <a:rPr lang="en-GB" altLang="en-US" sz="2400" dirty="0" err="1"/>
              <a:t>eit</a:t>
            </a:r>
            <a:r>
              <a:rPr lang="en-GB" altLang="en-US" sz="2400" dirty="0"/>
              <a:t> it in </a:t>
            </a:r>
            <a:r>
              <a:rPr lang="en-GB" altLang="en-US" sz="2400" dirty="0" err="1"/>
              <a:t>þat</a:t>
            </a:r>
            <a:r>
              <a:rPr lang="en-GB" altLang="en-US" sz="2400" dirty="0"/>
              <a:t> </a:t>
            </a:r>
            <a:r>
              <a:rPr lang="en-GB" altLang="en-US" sz="2400" dirty="0" err="1"/>
              <a:t>þow</a:t>
            </a:r>
            <a:r>
              <a:rPr lang="en-GB" altLang="en-US" sz="2400" dirty="0"/>
              <a:t> </a:t>
            </a:r>
            <a:r>
              <a:rPr lang="en-GB" altLang="en-US" sz="2400" dirty="0" err="1"/>
              <a:t>spak</a:t>
            </a:r>
            <a:r>
              <a:rPr lang="en-GB" altLang="en-US" sz="2400" dirty="0"/>
              <a:t>. </a:t>
            </a:r>
          </a:p>
        </p:txBody>
      </p:sp>
      <p:pic>
        <p:nvPicPr>
          <p:cNvPr id="11" name="Picture 2" descr="A portrait of James VI (1567-1625), aged c.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3984" y="901313"/>
            <a:ext cx="2181940" cy="320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a:spLocks noChangeArrowheads="1"/>
          </p:cNvSpPr>
          <p:nvPr/>
        </p:nvSpPr>
        <p:spPr bwMode="auto">
          <a:xfrm rot="5400000">
            <a:off x="6857136" y="2335961"/>
            <a:ext cx="3629018" cy="584776"/>
          </a:xfrm>
          <a:prstGeom prst="rect">
            <a:avLst/>
          </a:prstGeom>
          <a:solidFill>
            <a:schemeClr val="bg1"/>
          </a:solidFill>
          <a:ln>
            <a:solidFill>
              <a:schemeClr val="bg2">
                <a:lumMod val="25000"/>
              </a:schemeClr>
            </a:solidFill>
          </a:ln>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600"/>
              <a:t>portrait by unknown artist, 1586</a:t>
            </a:r>
          </a:p>
          <a:p>
            <a:pPr>
              <a:spcBef>
                <a:spcPct val="0"/>
              </a:spcBef>
              <a:buFontTx/>
              <a:buNone/>
            </a:pPr>
            <a:r>
              <a:rPr lang="en-GB" altLang="en-US" sz="1600"/>
              <a:t>(to be seen in Falkland Palace in Fife)</a:t>
            </a:r>
          </a:p>
        </p:txBody>
      </p:sp>
      <p:sp>
        <p:nvSpPr>
          <p:cNvPr id="8" name="Title 1"/>
          <p:cNvSpPr>
            <a:spLocks noGrp="1"/>
          </p:cNvSpPr>
          <p:nvPr>
            <p:ph type="title"/>
          </p:nvPr>
        </p:nvSpPr>
        <p:spPr>
          <a:xfrm>
            <a:off x="5683984" y="2959326"/>
            <a:ext cx="2181940" cy="1143000"/>
          </a:xfrm>
        </p:spPr>
        <p:txBody>
          <a:bodyPr/>
          <a:lstStyle/>
          <a:p>
            <a:r>
              <a:rPr lang="en-GB" altLang="en-US" sz="3200" b="1" dirty="0">
                <a:solidFill>
                  <a:schemeClr val="accent6">
                    <a:lumMod val="20000"/>
                    <a:lumOff val="80000"/>
                  </a:schemeClr>
                </a:solidFill>
              </a:rPr>
              <a:t>James VI</a:t>
            </a:r>
            <a:br>
              <a:rPr lang="en-GB" altLang="en-US" sz="3200" dirty="0">
                <a:solidFill>
                  <a:schemeClr val="accent6">
                    <a:lumMod val="20000"/>
                    <a:lumOff val="80000"/>
                  </a:schemeClr>
                </a:solidFill>
              </a:rPr>
            </a:br>
            <a:r>
              <a:rPr lang="en-GB" altLang="en-US" sz="2400" dirty="0">
                <a:solidFill>
                  <a:schemeClr val="accent6">
                    <a:lumMod val="20000"/>
                    <a:lumOff val="80000"/>
                  </a:schemeClr>
                </a:solidFill>
              </a:rPr>
              <a:t>(1567-1625) </a:t>
            </a:r>
            <a:endParaRPr lang="en-US" altLang="en-US" sz="2400" dirty="0">
              <a:solidFill>
                <a:schemeClr val="accent6">
                  <a:lumMod val="20000"/>
                  <a:lumOff val="80000"/>
                </a:schemeClr>
              </a:solidFill>
            </a:endParaRPr>
          </a:p>
        </p:txBody>
      </p:sp>
    </p:spTree>
    <p:extLst>
      <p:ext uri="{BB962C8B-B14F-4D97-AF65-F5344CB8AC3E}">
        <p14:creationId xmlns:p14="http://schemas.microsoft.com/office/powerpoint/2010/main" val="115986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descr="Title page of The Essayes of A Prentise in the Divine Art of Poesie (158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0"/>
            <a:ext cx="8370887" cy="640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5" name="Rectangle 3"/>
          <p:cNvSpPr>
            <a:spLocks noGrp="1" noChangeArrowheads="1"/>
          </p:cNvSpPr>
          <p:nvPr>
            <p:ph type="body" idx="1"/>
          </p:nvPr>
        </p:nvSpPr>
        <p:spPr>
          <a:xfrm>
            <a:off x="250825" y="5013325"/>
            <a:ext cx="8364538" cy="1617663"/>
          </a:xfrm>
          <a:solidFill>
            <a:schemeClr val="bg1"/>
          </a:solidFill>
          <a:ln w="28575" cmpd="sng">
            <a:solidFill>
              <a:schemeClr val="accent6">
                <a:lumMod val="60000"/>
                <a:lumOff val="40000"/>
              </a:schemeClr>
            </a:solidFill>
          </a:ln>
        </p:spPr>
        <p:txBody>
          <a:bodyPr/>
          <a:lstStyle/>
          <a:p>
            <a:pPr marL="0" indent="0" eaLnBrk="1" hangingPunct="1">
              <a:buFontTx/>
              <a:buNone/>
            </a:pPr>
            <a:r>
              <a:rPr lang="en-GB" altLang="en-US" sz="2800">
                <a:latin typeface="Calibri" panose="020F0502020204030204" pitchFamily="34" charset="0"/>
                <a:cs typeface="Calibri" panose="020F0502020204030204" pitchFamily="34" charset="0"/>
              </a:rPr>
              <a:t>James VI (1584) </a:t>
            </a:r>
          </a:p>
          <a:p>
            <a:pPr marL="0" indent="0" eaLnBrk="1" hangingPunct="1">
              <a:buFontTx/>
              <a:buNone/>
            </a:pPr>
            <a:r>
              <a:rPr lang="en-GB" altLang="en-US" sz="2800" i="1">
                <a:latin typeface="Calibri" panose="020F0502020204030204" pitchFamily="34" charset="0"/>
                <a:cs typeface="Calibri" panose="020F0502020204030204" pitchFamily="34" charset="0"/>
              </a:rPr>
              <a:t>Ane Schort Treatise Conteining some Revlis and Cautelis to be obseruit and eschewit in Scottis Poesie</a:t>
            </a:r>
            <a:endParaRPr lang="en-GB" altLang="en-US" sz="2800">
              <a:latin typeface="Calibri" panose="020F0502020204030204" pitchFamily="34" charset="0"/>
              <a:cs typeface="Calibri" panose="020F0502020204030204" pitchFamily="34" charset="0"/>
            </a:endParaRPr>
          </a:p>
        </p:txBody>
      </p:sp>
      <p:pic>
        <p:nvPicPr>
          <p:cNvPr id="3" name="Picture 2" descr="Table of contents of The Essayes of A Prentise in the Divine Art of Poesie (1584)"/>
          <p:cNvPicPr>
            <a:picLocks noChangeAspect="1"/>
          </p:cNvPicPr>
          <p:nvPr/>
        </p:nvPicPr>
        <p:blipFill rotWithShape="1">
          <a:blip r:embed="rId4"/>
          <a:srcRect l="6583" t="9050" r="47589" b="34250"/>
          <a:stretch/>
        </p:blipFill>
        <p:spPr>
          <a:xfrm>
            <a:off x="303213" y="476250"/>
            <a:ext cx="4408487" cy="4176713"/>
          </a:xfrm>
          <a:prstGeom prst="rect">
            <a:avLst/>
          </a:prstGeom>
          <a:ln>
            <a:solidFill>
              <a:schemeClr val="tx1">
                <a:lumMod val="75000"/>
                <a:lumOff val="25000"/>
              </a:schemeClr>
            </a:solidFill>
          </a:ln>
        </p:spPr>
      </p:pic>
      <p:cxnSp>
        <p:nvCxnSpPr>
          <p:cNvPr id="5" name="Straight Arrow Connector 4"/>
          <p:cNvCxnSpPr/>
          <p:nvPr/>
        </p:nvCxnSpPr>
        <p:spPr>
          <a:xfrm>
            <a:off x="107950" y="3141663"/>
            <a:ext cx="576263" cy="0"/>
          </a:xfrm>
          <a:prstGeom prst="straightConnector1">
            <a:avLst/>
          </a:prstGeom>
          <a:ln w="28575" cmpd="sng">
            <a:solidFill>
              <a:srgbClr val="FF6600"/>
            </a:solidFill>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H="1" flipV="1">
            <a:off x="7596188" y="4076700"/>
            <a:ext cx="576262" cy="215900"/>
          </a:xfrm>
          <a:prstGeom prst="straightConnector1">
            <a:avLst/>
          </a:prstGeom>
          <a:ln>
            <a:solidFill>
              <a:srgbClr val="FF66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147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8931" y="787523"/>
            <a:ext cx="8229600" cy="1143000"/>
          </a:xfrm>
        </p:spPr>
        <p:txBody>
          <a:bodyPr/>
          <a:lstStyle/>
          <a:p>
            <a:pPr eaLnBrk="1" hangingPunct="1"/>
            <a:r>
              <a:rPr lang="en-US" altLang="en-US" sz="4000">
                <a:latin typeface="Calibri" panose="020F0502020204030204" pitchFamily="34" charset="0"/>
                <a:cs typeface="Calibri" panose="020F0502020204030204" pitchFamily="34" charset="0"/>
              </a:rPr>
              <a:t>James VI’ view on </a:t>
            </a:r>
            <a:r>
              <a:rPr lang="pl-PL" altLang="en-US" sz="4000">
                <a:latin typeface="Calibri" panose="020F0502020204030204" pitchFamily="34" charset="0"/>
                <a:cs typeface="Calibri" panose="020F0502020204030204" pitchFamily="34" charset="0"/>
              </a:rPr>
              <a:t>writing in </a:t>
            </a:r>
            <a:r>
              <a:rPr lang="en-US" altLang="en-US" sz="4000">
                <a:latin typeface="Calibri" panose="020F0502020204030204" pitchFamily="34" charset="0"/>
                <a:cs typeface="Calibri" panose="020F0502020204030204" pitchFamily="34" charset="0"/>
              </a:rPr>
              <a:t>Scots</a:t>
            </a:r>
          </a:p>
        </p:txBody>
      </p:sp>
      <p:sp>
        <p:nvSpPr>
          <p:cNvPr id="11267" name="Rectangle 3"/>
          <p:cNvSpPr>
            <a:spLocks noGrp="1" noChangeArrowheads="1"/>
          </p:cNvSpPr>
          <p:nvPr>
            <p:ph type="body" idx="1"/>
          </p:nvPr>
        </p:nvSpPr>
        <p:spPr>
          <a:xfrm>
            <a:off x="457200" y="1877452"/>
            <a:ext cx="8229600" cy="2476500"/>
          </a:xfrm>
        </p:spPr>
        <p:txBody>
          <a:bodyPr/>
          <a:lstStyle/>
          <a:p>
            <a:pPr marL="0" indent="0" eaLnBrk="1" hangingPunct="1">
              <a:buFontTx/>
              <a:buNone/>
            </a:pPr>
            <a:r>
              <a:rPr lang="en-GB" altLang="en-US" sz="2800">
                <a:latin typeface="Calibri" panose="020F0502020204030204" pitchFamily="34" charset="0"/>
                <a:cs typeface="Calibri" panose="020F0502020204030204" pitchFamily="34" charset="0"/>
              </a:rPr>
              <a:t>For albeit sindrie hes written of it in English, </a:t>
            </a:r>
            <a:r>
              <a:rPr lang="en-GB" altLang="en-US" sz="2800" b="1" i="1">
                <a:solidFill>
                  <a:srgbClr val="00B050"/>
                </a:solidFill>
                <a:latin typeface="Calibri" panose="020F0502020204030204" pitchFamily="34" charset="0"/>
                <a:cs typeface="Calibri" panose="020F0502020204030204" pitchFamily="34" charset="0"/>
              </a:rPr>
              <a:t>quhilk is lykest to our language</a:t>
            </a:r>
            <a:r>
              <a:rPr lang="en-GB" altLang="en-US" sz="2800">
                <a:solidFill>
                  <a:srgbClr val="6B6BCF"/>
                </a:solidFill>
                <a:latin typeface="Calibri" panose="020F0502020204030204" pitchFamily="34" charset="0"/>
                <a:cs typeface="Calibri" panose="020F0502020204030204" pitchFamily="34" charset="0"/>
              </a:rPr>
              <a:t> </a:t>
            </a:r>
            <a:r>
              <a:rPr lang="en-GB" altLang="en-US" sz="2800">
                <a:latin typeface="Calibri" panose="020F0502020204030204" pitchFamily="34" charset="0"/>
                <a:cs typeface="Calibri" panose="020F0502020204030204" pitchFamily="34" charset="0"/>
              </a:rPr>
              <a:t>[emphasis added], </a:t>
            </a:r>
            <a:r>
              <a:rPr lang="en-GB" altLang="en-US" sz="2800" b="1">
                <a:solidFill>
                  <a:srgbClr val="0070C0"/>
                </a:solidFill>
                <a:latin typeface="Calibri" panose="020F0502020204030204" pitchFamily="34" charset="0"/>
                <a:cs typeface="Calibri" panose="020F0502020204030204" pitchFamily="34" charset="0"/>
              </a:rPr>
              <a:t>zit</a:t>
            </a:r>
            <a:r>
              <a:rPr lang="en-GB" altLang="en-US" sz="2800">
                <a:latin typeface="Calibri" panose="020F0502020204030204" pitchFamily="34" charset="0"/>
                <a:cs typeface="Calibri" panose="020F0502020204030204" pitchFamily="34" charset="0"/>
              </a:rPr>
              <a:t> </a:t>
            </a:r>
            <a:r>
              <a:rPr lang="en-GB" altLang="en-US" sz="2800" b="1">
                <a:latin typeface="Calibri" panose="020F0502020204030204" pitchFamily="34" charset="0"/>
                <a:cs typeface="Calibri" panose="020F0502020204030204" pitchFamily="34" charset="0"/>
              </a:rPr>
              <a:t>we differ from thame in sindrie reulis of Poesie</a:t>
            </a:r>
            <a:r>
              <a:rPr lang="en-GB" altLang="en-US" sz="2800">
                <a:latin typeface="Calibri" panose="020F0502020204030204" pitchFamily="34" charset="0"/>
                <a:cs typeface="Calibri" panose="020F0502020204030204" pitchFamily="34" charset="0"/>
              </a:rPr>
              <a:t>, as </a:t>
            </a:r>
            <a:r>
              <a:rPr lang="en-GB" altLang="en-US" sz="2800" b="1">
                <a:solidFill>
                  <a:srgbClr val="0070C0"/>
                </a:solidFill>
                <a:latin typeface="Calibri" panose="020F0502020204030204" pitchFamily="34" charset="0"/>
                <a:cs typeface="Calibri" panose="020F0502020204030204" pitchFamily="34" charset="0"/>
              </a:rPr>
              <a:t>ze</a:t>
            </a:r>
            <a:r>
              <a:rPr lang="en-GB" altLang="en-US" sz="2800">
                <a:latin typeface="Calibri" panose="020F0502020204030204" pitchFamily="34" charset="0"/>
                <a:cs typeface="Calibri" panose="020F0502020204030204" pitchFamily="34" charset="0"/>
              </a:rPr>
              <a:t> will find be experience. </a:t>
            </a:r>
          </a:p>
        </p:txBody>
      </p:sp>
      <p:sp>
        <p:nvSpPr>
          <p:cNvPr id="11268" name="TextBox 1"/>
          <p:cNvSpPr txBox="1">
            <a:spLocks noChangeArrowheads="1"/>
          </p:cNvSpPr>
          <p:nvPr/>
        </p:nvSpPr>
        <p:spPr bwMode="auto">
          <a:xfrm>
            <a:off x="457200" y="3891989"/>
            <a:ext cx="7993062"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a:t>“Albeit many have written about it [poetry] in English, which is most similar to our language, yet we differ from them in many rules of poetry, as you will find by experience”</a:t>
            </a:r>
          </a:p>
        </p:txBody>
      </p:sp>
      <p:sp>
        <p:nvSpPr>
          <p:cNvPr id="5" name="Rectangle 4"/>
          <p:cNvSpPr/>
          <p:nvPr/>
        </p:nvSpPr>
        <p:spPr>
          <a:xfrm>
            <a:off x="457200" y="190616"/>
            <a:ext cx="8417169"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6796" b="36713"/>
          <a:stretch/>
        </p:blipFill>
        <p:spPr>
          <a:xfrm>
            <a:off x="6528159" y="5059086"/>
            <a:ext cx="840875" cy="927965"/>
          </a:xfrm>
          <a:prstGeom prst="rect">
            <a:avLst/>
          </a:prstGeom>
        </p:spPr>
      </p:pic>
      <p:pic>
        <p:nvPicPr>
          <p:cNvPr id="7" name="Picture 6" descr="Manuscript sample with a spelling of 'year' containing yogh."/>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3705" t="6223" b="10543"/>
          <a:stretch/>
        </p:blipFill>
        <p:spPr>
          <a:xfrm>
            <a:off x="4829550" y="5059086"/>
            <a:ext cx="1172665" cy="767236"/>
          </a:xfrm>
          <a:prstGeom prst="rect">
            <a:avLst/>
          </a:prstGeom>
        </p:spPr>
      </p:pic>
      <p:cxnSp>
        <p:nvCxnSpPr>
          <p:cNvPr id="3" name="Straight Arrow Connector 2"/>
          <p:cNvCxnSpPr/>
          <p:nvPr/>
        </p:nvCxnSpPr>
        <p:spPr>
          <a:xfrm>
            <a:off x="6154615" y="5448388"/>
            <a:ext cx="433754"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54730" y="5961475"/>
            <a:ext cx="924438" cy="707886"/>
          </a:xfrm>
          <a:prstGeom prst="rect">
            <a:avLst/>
          </a:prstGeom>
          <a:solidFill>
            <a:schemeClr val="bg1"/>
          </a:solidFill>
          <a:ln>
            <a:solidFill>
              <a:schemeClr val="tx1"/>
            </a:solidFill>
          </a:ln>
          <a:effectLst/>
        </p:spPr>
        <p:txBody>
          <a:bodyPr wrap="square" rtlCol="0">
            <a:spAutoFit/>
          </a:bodyPr>
          <a:lstStyle/>
          <a:p>
            <a:pPr algn="ctr"/>
            <a:r>
              <a:rPr lang="en-GB" sz="2000" b="1"/>
              <a:t>ʒ</a:t>
            </a:r>
            <a:r>
              <a:rPr lang="en-GB" sz="2000"/>
              <a:t>er</a:t>
            </a:r>
            <a:r>
              <a:rPr lang="en-GB" sz="2000" baseline="30000"/>
              <a:t>e </a:t>
            </a:r>
            <a:r>
              <a:rPr lang="en-GB" sz="2000"/>
              <a:t>‘year’</a:t>
            </a:r>
            <a:endParaRPr lang="en-GB" sz="2000" baseline="30000" dirty="0"/>
          </a:p>
        </p:txBody>
      </p:sp>
      <p:cxnSp>
        <p:nvCxnSpPr>
          <p:cNvPr id="12" name="Straight Arrow Connector 11"/>
          <p:cNvCxnSpPr/>
          <p:nvPr/>
        </p:nvCxnSpPr>
        <p:spPr>
          <a:xfrm>
            <a:off x="7369034" y="5448388"/>
            <a:ext cx="433754"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963730" y="4902992"/>
            <a:ext cx="797169" cy="923330"/>
          </a:xfrm>
          <a:prstGeom prst="rect">
            <a:avLst/>
          </a:prstGeom>
          <a:noFill/>
        </p:spPr>
        <p:txBody>
          <a:bodyPr wrap="square" rtlCol="0">
            <a:spAutoFit/>
          </a:bodyPr>
          <a:lstStyle/>
          <a:p>
            <a:r>
              <a:rPr lang="en-GB" sz="5400">
                <a:latin typeface="Book Antiqua" panose="02040602050305030304" pitchFamily="18" charset="0"/>
              </a:rPr>
              <a:t>z</a:t>
            </a:r>
          </a:p>
        </p:txBody>
      </p:sp>
      <p:sp>
        <p:nvSpPr>
          <p:cNvPr id="14" name="TextBox 13"/>
          <p:cNvSpPr txBox="1"/>
          <p:nvPr/>
        </p:nvSpPr>
        <p:spPr>
          <a:xfrm>
            <a:off x="7785808" y="5935013"/>
            <a:ext cx="924438" cy="707886"/>
          </a:xfrm>
          <a:prstGeom prst="rect">
            <a:avLst/>
          </a:prstGeom>
          <a:solidFill>
            <a:schemeClr val="bg1"/>
          </a:solidFill>
          <a:ln>
            <a:solidFill>
              <a:schemeClr val="tx1"/>
            </a:solidFill>
          </a:ln>
          <a:effectLst/>
        </p:spPr>
        <p:txBody>
          <a:bodyPr wrap="square" rtlCol="0">
            <a:spAutoFit/>
          </a:bodyPr>
          <a:lstStyle/>
          <a:p>
            <a:pPr algn="ctr"/>
            <a:r>
              <a:rPr lang="en-GB" sz="2000" b="1"/>
              <a:t>z</a:t>
            </a:r>
            <a:r>
              <a:rPr lang="en-GB" sz="2000"/>
              <a:t>ere</a:t>
            </a:r>
          </a:p>
          <a:p>
            <a:pPr algn="ctr"/>
            <a:r>
              <a:rPr lang="en-GB" sz="2000"/>
              <a:t>‘year’</a:t>
            </a:r>
            <a:endParaRPr lang="en-GB" sz="2000" baseline="30000" dirty="0"/>
          </a:p>
        </p:txBody>
      </p:sp>
      <p:sp>
        <p:nvSpPr>
          <p:cNvPr id="2" name="TextBox 1"/>
          <p:cNvSpPr txBox="1"/>
          <p:nvPr/>
        </p:nvSpPr>
        <p:spPr>
          <a:xfrm>
            <a:off x="3822201" y="5704180"/>
            <a:ext cx="1007349" cy="461665"/>
          </a:xfrm>
          <a:prstGeom prst="rect">
            <a:avLst/>
          </a:prstGeom>
          <a:noFill/>
        </p:spPr>
        <p:txBody>
          <a:bodyPr wrap="square" rtlCol="0">
            <a:spAutoFit/>
          </a:bodyPr>
          <a:lstStyle/>
          <a:p>
            <a:pPr algn="ctr"/>
            <a:r>
              <a:rPr lang="en-GB" sz="2400" i="1" dirty="0"/>
              <a:t>yogh</a:t>
            </a:r>
          </a:p>
        </p:txBody>
      </p:sp>
    </p:spTree>
    <p:extLst>
      <p:ext uri="{BB962C8B-B14F-4D97-AF65-F5344CB8AC3E}">
        <p14:creationId xmlns:p14="http://schemas.microsoft.com/office/powerpoint/2010/main" val="418283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95288" y="1748696"/>
            <a:ext cx="8424862" cy="4867517"/>
          </a:xfrm>
        </p:spPr>
        <p:txBody>
          <a:bodyPr/>
          <a:lstStyle/>
          <a:p>
            <a:pPr marL="0" indent="0">
              <a:buFontTx/>
              <a:buNone/>
            </a:pPr>
            <a:r>
              <a:rPr lang="en-GB" altLang="en-US" sz="2400" dirty="0" err="1">
                <a:solidFill>
                  <a:srgbClr val="0000FF"/>
                </a:solidFill>
                <a:latin typeface="Calibri" panose="020F0502020204030204" pitchFamily="34" charset="0"/>
                <a:cs typeface="Calibri" panose="020F0502020204030204" pitchFamily="34" charset="0"/>
              </a:rPr>
              <a:t>Ze</a:t>
            </a:r>
            <a:r>
              <a:rPr lang="en-GB" altLang="en-US" sz="2400" dirty="0">
                <a:solidFill>
                  <a:srgbClr val="0000FF"/>
                </a:solidFill>
                <a:latin typeface="Calibri" panose="020F0502020204030204" pitchFamily="34" charset="0"/>
                <a:cs typeface="Calibri" panose="020F0502020204030204" pitchFamily="34" charset="0"/>
              </a:rPr>
              <a:t> man </a:t>
            </a:r>
            <a:r>
              <a:rPr lang="en-GB" altLang="en-US" sz="2400" dirty="0" err="1">
                <a:solidFill>
                  <a:srgbClr val="0000FF"/>
                </a:solidFill>
                <a:latin typeface="Calibri" panose="020F0502020204030204" pitchFamily="34" charset="0"/>
                <a:cs typeface="Calibri" panose="020F0502020204030204" pitchFamily="34" charset="0"/>
              </a:rPr>
              <a:t>lykewayis</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tak</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heid</a:t>
            </a:r>
            <a:r>
              <a:rPr lang="en-GB" altLang="en-US" sz="2400" dirty="0">
                <a:latin typeface="Calibri" panose="020F0502020204030204" pitchFamily="34" charset="0"/>
                <a:cs typeface="Calibri" panose="020F0502020204030204" pitchFamily="34" charset="0"/>
              </a:rPr>
              <a:t>, that </a:t>
            </a:r>
            <a:r>
              <a:rPr lang="en-GB" altLang="en-US" sz="2400" dirty="0" err="1">
                <a:solidFill>
                  <a:srgbClr val="0000FF"/>
                </a:solidFill>
                <a:latin typeface="Calibri" panose="020F0502020204030204" pitchFamily="34" charset="0"/>
                <a:cs typeface="Calibri" panose="020F0502020204030204" pitchFamily="34" charset="0"/>
              </a:rPr>
              <a:t>ze</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waill</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zour</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wordis</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according to the purpose:  As, in </a:t>
            </a:r>
            <a:r>
              <a:rPr lang="en-GB" altLang="en-US" sz="2400" dirty="0" err="1">
                <a:solidFill>
                  <a:srgbClr val="0000FF"/>
                </a:solidFill>
                <a:latin typeface="Calibri" panose="020F0502020204030204" pitchFamily="34" charset="0"/>
                <a:cs typeface="Calibri" panose="020F0502020204030204" pitchFamily="34" charset="0"/>
              </a:rPr>
              <a:t>ane</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heich</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and </a:t>
            </a:r>
            <a:r>
              <a:rPr lang="en-GB" altLang="en-US" sz="2400" dirty="0" err="1">
                <a:solidFill>
                  <a:srgbClr val="0000FF"/>
                </a:solidFill>
                <a:latin typeface="Calibri" panose="020F0502020204030204" pitchFamily="34" charset="0"/>
                <a:cs typeface="Calibri" panose="020F0502020204030204" pitchFamily="34" charset="0"/>
              </a:rPr>
              <a:t>learnit</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purpose, to </a:t>
            </a:r>
            <a:r>
              <a:rPr lang="en-GB" altLang="en-US" sz="2400" dirty="0" err="1">
                <a:latin typeface="Calibri" panose="020F0502020204030204" pitchFamily="34" charset="0"/>
                <a:cs typeface="Calibri" panose="020F0502020204030204" pitchFamily="34" charset="0"/>
              </a:rPr>
              <a:t>vse</a:t>
            </a:r>
            <a:r>
              <a:rPr lang="en-GB" altLang="en-US" sz="2400" dirty="0">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heich</a:t>
            </a:r>
            <a:r>
              <a:rPr lang="en-GB" altLang="en-US" sz="2400" dirty="0">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pithie</a:t>
            </a:r>
            <a:r>
              <a:rPr lang="en-GB" altLang="en-US" sz="2400" dirty="0">
                <a:latin typeface="Calibri" panose="020F0502020204030204" pitchFamily="34" charset="0"/>
                <a:cs typeface="Calibri" panose="020F0502020204030204" pitchFamily="34" charset="0"/>
              </a:rPr>
              <a:t>, and </a:t>
            </a:r>
            <a:r>
              <a:rPr lang="en-GB" altLang="en-US" sz="2400" dirty="0" err="1">
                <a:solidFill>
                  <a:srgbClr val="0000FF"/>
                </a:solidFill>
                <a:latin typeface="Calibri" panose="020F0502020204030204" pitchFamily="34" charset="0"/>
                <a:cs typeface="Calibri" panose="020F0502020204030204" pitchFamily="34" charset="0"/>
              </a:rPr>
              <a:t>learnit</a:t>
            </a:r>
            <a:r>
              <a:rPr lang="en-GB" altLang="en-US" sz="2400" dirty="0">
                <a:solidFill>
                  <a:srgbClr val="0000FF"/>
                </a:solidFill>
                <a:latin typeface="Calibri" panose="020F0502020204030204" pitchFamily="34" charset="0"/>
                <a:cs typeface="Calibri" panose="020F0502020204030204" pitchFamily="34" charset="0"/>
              </a:rPr>
              <a:t> </a:t>
            </a:r>
            <a:r>
              <a:rPr lang="en-GB" altLang="en-US" sz="2400" dirty="0" err="1">
                <a:solidFill>
                  <a:srgbClr val="0000FF"/>
                </a:solidFill>
                <a:latin typeface="Calibri" panose="020F0502020204030204" pitchFamily="34" charset="0"/>
                <a:cs typeface="Calibri" panose="020F0502020204030204" pitchFamily="34" charset="0"/>
              </a:rPr>
              <a:t>wordis</a:t>
            </a:r>
            <a:r>
              <a:rPr lang="en-GB" altLang="en-US" sz="2400" dirty="0">
                <a:latin typeface="Calibri" panose="020F0502020204030204" pitchFamily="34" charset="0"/>
                <a:cs typeface="Calibri" panose="020F0502020204030204" pitchFamily="34" charset="0"/>
              </a:rPr>
              <a:t>. </a:t>
            </a:r>
            <a:endParaRPr lang="pl-PL" altLang="en-US" sz="2400" dirty="0">
              <a:latin typeface="Calibri" panose="020F0502020204030204" pitchFamily="34" charset="0"/>
              <a:cs typeface="Calibri" panose="020F0502020204030204" pitchFamily="34" charset="0"/>
            </a:endParaRPr>
          </a:p>
          <a:p>
            <a:pPr marL="0" indent="0">
              <a:buFontTx/>
              <a:buNone/>
            </a:pPr>
            <a:r>
              <a:rPr lang="en-GB" altLang="en-US" sz="2400" dirty="0">
                <a:latin typeface="Calibri" panose="020F0502020204030204" pitchFamily="34" charset="0"/>
                <a:cs typeface="Calibri" panose="020F0502020204030204" pitchFamily="34" charset="0"/>
              </a:rPr>
              <a:t>Gif </a:t>
            </a:r>
            <a:r>
              <a:rPr lang="en-GB" altLang="en-US" sz="2400" dirty="0" err="1">
                <a:latin typeface="Calibri" panose="020F0502020204030204" pitchFamily="34" charset="0"/>
                <a:cs typeface="Calibri" panose="020F0502020204030204" pitchFamily="34" charset="0"/>
              </a:rPr>
              <a:t>zour</a:t>
            </a:r>
            <a:r>
              <a:rPr lang="en-GB" altLang="en-US" sz="2400" dirty="0">
                <a:latin typeface="Calibri" panose="020F0502020204030204" pitchFamily="34" charset="0"/>
                <a:cs typeface="Calibri" panose="020F0502020204030204" pitchFamily="34" charset="0"/>
              </a:rPr>
              <a:t> purpose be of </a:t>
            </a:r>
            <a:r>
              <a:rPr lang="en-GB" altLang="en-US" sz="2400" dirty="0" err="1">
                <a:latin typeface="Calibri" panose="020F0502020204030204" pitchFamily="34" charset="0"/>
                <a:cs typeface="Calibri" panose="020F0502020204030204" pitchFamily="34" charset="0"/>
              </a:rPr>
              <a:t>loue</a:t>
            </a:r>
            <a:r>
              <a:rPr lang="en-GB" altLang="en-US" sz="2400" dirty="0">
                <a:latin typeface="Calibri" panose="020F0502020204030204" pitchFamily="34" charset="0"/>
                <a:cs typeface="Calibri" panose="020F0502020204030204" pitchFamily="34" charset="0"/>
              </a:rPr>
              <a:t>, To </a:t>
            </a:r>
            <a:r>
              <a:rPr lang="en-GB" altLang="en-US" sz="2400" dirty="0" err="1">
                <a:latin typeface="Calibri" panose="020F0502020204030204" pitchFamily="34" charset="0"/>
                <a:cs typeface="Calibri" panose="020F0502020204030204" pitchFamily="34" charset="0"/>
              </a:rPr>
              <a:t>vse</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commoun</a:t>
            </a:r>
            <a:r>
              <a:rPr lang="en-GB" altLang="en-US" sz="2400" dirty="0">
                <a:latin typeface="Calibri" panose="020F0502020204030204" pitchFamily="34" charset="0"/>
                <a:cs typeface="Calibri" panose="020F0502020204030204" pitchFamily="34" charset="0"/>
              </a:rPr>
              <a:t> language, with some passionate </a:t>
            </a:r>
            <a:r>
              <a:rPr lang="en-GB" altLang="en-US" sz="2400" dirty="0" err="1">
                <a:latin typeface="Calibri" panose="020F0502020204030204" pitchFamily="34" charset="0"/>
                <a:cs typeface="Calibri" panose="020F0502020204030204" pitchFamily="34" charset="0"/>
              </a:rPr>
              <a:t>wordis</a:t>
            </a:r>
            <a:r>
              <a:rPr lang="en-GB" altLang="en-US" sz="2400" dirty="0">
                <a:latin typeface="Calibri" panose="020F0502020204030204" pitchFamily="34" charset="0"/>
                <a:cs typeface="Calibri" panose="020F0502020204030204" pitchFamily="34" charset="0"/>
              </a:rPr>
              <a:t>. </a:t>
            </a:r>
            <a:endParaRPr lang="pl-PL" altLang="en-US" sz="2400" dirty="0">
              <a:latin typeface="Calibri" panose="020F0502020204030204" pitchFamily="34" charset="0"/>
              <a:cs typeface="Calibri" panose="020F0502020204030204" pitchFamily="34" charset="0"/>
            </a:endParaRPr>
          </a:p>
          <a:p>
            <a:pPr marL="0" indent="0">
              <a:buFontTx/>
              <a:buNone/>
            </a:pPr>
            <a:r>
              <a:rPr lang="en-GB" altLang="en-US" sz="2400" dirty="0">
                <a:latin typeface="Calibri" panose="020F0502020204030204" pitchFamily="34" charset="0"/>
                <a:cs typeface="Calibri" panose="020F0502020204030204" pitchFamily="34" charset="0"/>
              </a:rPr>
              <a:t>Gif </a:t>
            </a:r>
            <a:r>
              <a:rPr lang="en-GB" altLang="en-US" sz="2400" dirty="0" err="1">
                <a:latin typeface="Calibri" panose="020F0502020204030204" pitchFamily="34" charset="0"/>
                <a:cs typeface="Calibri" panose="020F0502020204030204" pitchFamily="34" charset="0"/>
              </a:rPr>
              <a:t>zour</a:t>
            </a:r>
            <a:r>
              <a:rPr lang="en-GB" altLang="en-US" sz="2400" dirty="0">
                <a:latin typeface="Calibri" panose="020F0502020204030204" pitchFamily="34" charset="0"/>
                <a:cs typeface="Calibri" panose="020F0502020204030204" pitchFamily="34" charset="0"/>
              </a:rPr>
              <a:t> purpose be of </a:t>
            </a:r>
            <a:r>
              <a:rPr lang="en-GB" altLang="en-US" sz="2400" dirty="0" err="1">
                <a:latin typeface="Calibri" panose="020F0502020204030204" pitchFamily="34" charset="0"/>
                <a:cs typeface="Calibri" panose="020F0502020204030204" pitchFamily="34" charset="0"/>
              </a:rPr>
              <a:t>tragicall</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materis</a:t>
            </a:r>
            <a:r>
              <a:rPr lang="en-GB" altLang="en-US" sz="2400" dirty="0">
                <a:latin typeface="Calibri" panose="020F0502020204030204" pitchFamily="34" charset="0"/>
                <a:cs typeface="Calibri" panose="020F0502020204030204" pitchFamily="34" charset="0"/>
              </a:rPr>
              <a:t>, To use lamentable </a:t>
            </a:r>
            <a:r>
              <a:rPr lang="en-GB" altLang="en-US" sz="2400" dirty="0" err="1">
                <a:latin typeface="Calibri" panose="020F0502020204030204" pitchFamily="34" charset="0"/>
                <a:cs typeface="Calibri" panose="020F0502020204030204" pitchFamily="34" charset="0"/>
              </a:rPr>
              <a:t>wordis</a:t>
            </a:r>
            <a:r>
              <a:rPr lang="en-GB" altLang="en-US" sz="2400" dirty="0">
                <a:latin typeface="Calibri" panose="020F0502020204030204" pitchFamily="34" charset="0"/>
                <a:cs typeface="Calibri" panose="020F0502020204030204" pitchFamily="34" charset="0"/>
              </a:rPr>
              <a:t>, with some </a:t>
            </a:r>
            <a:r>
              <a:rPr lang="en-GB" altLang="en-US" sz="2400" dirty="0" err="1">
                <a:latin typeface="Calibri" panose="020F0502020204030204" pitchFamily="34" charset="0"/>
                <a:cs typeface="Calibri" panose="020F0502020204030204" pitchFamily="34" charset="0"/>
              </a:rPr>
              <a:t>heich</a:t>
            </a:r>
            <a:r>
              <a:rPr lang="en-GB" altLang="en-US" sz="2400" dirty="0">
                <a:latin typeface="Calibri" panose="020F0502020204030204" pitchFamily="34" charset="0"/>
                <a:cs typeface="Calibri" panose="020F0502020204030204" pitchFamily="34" charset="0"/>
              </a:rPr>
              <a:t>, as </a:t>
            </a:r>
            <a:r>
              <a:rPr lang="en-GB" altLang="en-US" sz="2400" dirty="0" err="1">
                <a:latin typeface="Calibri" panose="020F0502020204030204" pitchFamily="34" charset="0"/>
                <a:cs typeface="Calibri" panose="020F0502020204030204" pitchFamily="34" charset="0"/>
              </a:rPr>
              <a:t>rauishit</a:t>
            </a:r>
            <a:r>
              <a:rPr lang="en-GB" altLang="en-US" sz="2400" dirty="0">
                <a:latin typeface="Calibri" panose="020F0502020204030204" pitchFamily="34" charset="0"/>
                <a:cs typeface="Calibri" panose="020F0502020204030204" pitchFamily="34" charset="0"/>
              </a:rPr>
              <a:t> in </a:t>
            </a:r>
            <a:r>
              <a:rPr lang="en-GB" altLang="en-US" sz="2400" dirty="0" err="1">
                <a:latin typeface="Calibri" panose="020F0502020204030204" pitchFamily="34" charset="0"/>
                <a:cs typeface="Calibri" panose="020F0502020204030204" pitchFamily="34" charset="0"/>
              </a:rPr>
              <a:t>admiratioun</a:t>
            </a:r>
            <a:r>
              <a:rPr lang="en-GB" altLang="en-US" sz="2400" dirty="0">
                <a:latin typeface="Calibri" panose="020F0502020204030204" pitchFamily="34" charset="0"/>
                <a:cs typeface="Calibri" panose="020F0502020204030204" pitchFamily="34" charset="0"/>
              </a:rPr>
              <a:t>. </a:t>
            </a:r>
            <a:endParaRPr lang="pl-PL" altLang="en-US" sz="2400" dirty="0">
              <a:latin typeface="Calibri" panose="020F0502020204030204" pitchFamily="34" charset="0"/>
              <a:cs typeface="Calibri" panose="020F0502020204030204" pitchFamily="34" charset="0"/>
            </a:endParaRPr>
          </a:p>
          <a:p>
            <a:pPr marL="0" indent="0">
              <a:buFontTx/>
              <a:buNone/>
            </a:pPr>
            <a:r>
              <a:rPr lang="en-GB" altLang="en-US" sz="2400" dirty="0">
                <a:latin typeface="Calibri" panose="020F0502020204030204" pitchFamily="34" charset="0"/>
                <a:cs typeface="Calibri" panose="020F0502020204030204" pitchFamily="34" charset="0"/>
              </a:rPr>
              <a:t>Gif </a:t>
            </a:r>
            <a:r>
              <a:rPr lang="en-GB" altLang="en-US" sz="2400" dirty="0" err="1">
                <a:latin typeface="Calibri" panose="020F0502020204030204" pitchFamily="34" charset="0"/>
                <a:cs typeface="Calibri" panose="020F0502020204030204" pitchFamily="34" charset="0"/>
              </a:rPr>
              <a:t>zour</a:t>
            </a:r>
            <a:r>
              <a:rPr lang="en-GB" altLang="en-US" sz="2400" dirty="0">
                <a:latin typeface="Calibri" panose="020F0502020204030204" pitchFamily="34" charset="0"/>
                <a:cs typeface="Calibri" panose="020F0502020204030204" pitchFamily="34" charset="0"/>
              </a:rPr>
              <a:t> purpose be of </a:t>
            </a:r>
            <a:r>
              <a:rPr lang="en-GB" altLang="en-US" sz="2400" dirty="0" err="1">
                <a:latin typeface="Calibri" panose="020F0502020204030204" pitchFamily="34" charset="0"/>
                <a:cs typeface="Calibri" panose="020F0502020204030204" pitchFamily="34" charset="0"/>
              </a:rPr>
              <a:t>landwart</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effairis</a:t>
            </a:r>
            <a:r>
              <a:rPr lang="en-GB" altLang="en-US" sz="2400" dirty="0">
                <a:latin typeface="Calibri" panose="020F0502020204030204" pitchFamily="34" charset="0"/>
                <a:cs typeface="Calibri" panose="020F0502020204030204" pitchFamily="34" charset="0"/>
              </a:rPr>
              <a:t>, To </a:t>
            </a:r>
            <a:r>
              <a:rPr lang="en-GB" altLang="en-US" sz="2400" dirty="0" err="1">
                <a:latin typeface="Calibri" panose="020F0502020204030204" pitchFamily="34" charset="0"/>
                <a:cs typeface="Calibri" panose="020F0502020204030204" pitchFamily="34" charset="0"/>
              </a:rPr>
              <a:t>vse</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corruptit</a:t>
            </a:r>
            <a:r>
              <a:rPr lang="en-GB" altLang="en-US" sz="2400" dirty="0">
                <a:latin typeface="Calibri" panose="020F0502020204030204" pitchFamily="34" charset="0"/>
                <a:cs typeface="Calibri" panose="020F0502020204030204" pitchFamily="34" charset="0"/>
              </a:rPr>
              <a:t>, and </a:t>
            </a:r>
            <a:r>
              <a:rPr lang="en-GB" altLang="en-US" sz="2400" dirty="0" err="1">
                <a:latin typeface="Calibri" panose="020F0502020204030204" pitchFamily="34" charset="0"/>
                <a:cs typeface="Calibri" panose="020F0502020204030204" pitchFamily="34" charset="0"/>
              </a:rPr>
              <a:t>vplandis</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wordis</a:t>
            </a:r>
            <a:r>
              <a:rPr lang="en-GB" altLang="en-US" sz="2400" dirty="0">
                <a:latin typeface="Calibri" panose="020F0502020204030204" pitchFamily="34" charset="0"/>
                <a:cs typeface="Calibri" panose="020F0502020204030204" pitchFamily="34" charset="0"/>
              </a:rPr>
              <a:t>.</a:t>
            </a:r>
            <a:endParaRPr lang="pl-PL" altLang="en-US" sz="2400" dirty="0">
              <a:latin typeface="Calibri" panose="020F0502020204030204" pitchFamily="34" charset="0"/>
              <a:cs typeface="Calibri" panose="020F0502020204030204" pitchFamily="34" charset="0"/>
            </a:endParaRPr>
          </a:p>
          <a:p>
            <a:pPr marL="0" indent="0">
              <a:buFontTx/>
              <a:buNone/>
            </a:pPr>
            <a:r>
              <a:rPr lang="en-GB" altLang="en-US" sz="2400" dirty="0">
                <a:latin typeface="Calibri" panose="020F0502020204030204" pitchFamily="34" charset="0"/>
                <a:cs typeface="Calibri" panose="020F0502020204030204" pitchFamily="34" charset="0"/>
              </a:rPr>
              <a:t>And finally, </a:t>
            </a:r>
            <a:r>
              <a:rPr lang="en-GB" altLang="en-US" sz="2400" dirty="0" err="1">
                <a:latin typeface="Calibri" panose="020F0502020204030204" pitchFamily="34" charset="0"/>
                <a:cs typeface="Calibri" panose="020F0502020204030204" pitchFamily="34" charset="0"/>
              </a:rPr>
              <a:t>quhatsumeuer</a:t>
            </a:r>
            <a:r>
              <a:rPr lang="en-GB" altLang="en-US" sz="2400" dirty="0">
                <a:latin typeface="Calibri" panose="020F0502020204030204" pitchFamily="34" charset="0"/>
                <a:cs typeface="Calibri" panose="020F0502020204030204" pitchFamily="34" charset="0"/>
              </a:rPr>
              <a:t> be </a:t>
            </a:r>
            <a:r>
              <a:rPr lang="en-GB" altLang="en-US" sz="2400" dirty="0" err="1">
                <a:latin typeface="Calibri" panose="020F0502020204030204" pitchFamily="34" charset="0"/>
                <a:cs typeface="Calibri" panose="020F0502020204030204" pitchFamily="34" charset="0"/>
              </a:rPr>
              <a:t>zour</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subiect</a:t>
            </a:r>
            <a:r>
              <a:rPr lang="en-GB" altLang="en-US" sz="2400" dirty="0">
                <a:latin typeface="Calibri" panose="020F0502020204030204" pitchFamily="34" charset="0"/>
                <a:cs typeface="Calibri" panose="020F0502020204030204" pitchFamily="34" charset="0"/>
              </a:rPr>
              <a:t>, to </a:t>
            </a:r>
            <a:r>
              <a:rPr lang="en-GB" altLang="en-US" sz="2400" dirty="0" err="1">
                <a:latin typeface="Calibri" panose="020F0502020204030204" pitchFamily="34" charset="0"/>
                <a:cs typeface="Calibri" panose="020F0502020204030204" pitchFamily="34" charset="0"/>
              </a:rPr>
              <a:t>vse</a:t>
            </a:r>
            <a:r>
              <a:rPr lang="en-GB" altLang="en-US" sz="2400" dirty="0">
                <a:latin typeface="Calibri" panose="020F0502020204030204" pitchFamily="34" charset="0"/>
                <a:cs typeface="Calibri" panose="020F0502020204030204" pitchFamily="34" charset="0"/>
              </a:rPr>
              <a:t> </a:t>
            </a:r>
            <a:r>
              <a:rPr lang="en-GB" altLang="en-US" sz="2400" i="1" dirty="0" err="1">
                <a:latin typeface="Calibri" panose="020F0502020204030204" pitchFamily="34" charset="0"/>
                <a:cs typeface="Calibri" panose="020F0502020204030204" pitchFamily="34" charset="0"/>
              </a:rPr>
              <a:t>vocabula</a:t>
            </a:r>
            <a:r>
              <a:rPr lang="en-GB" altLang="en-US" sz="2400" i="1" dirty="0">
                <a:latin typeface="Calibri" panose="020F0502020204030204" pitchFamily="34" charset="0"/>
                <a:cs typeface="Calibri" panose="020F0502020204030204" pitchFamily="34" charset="0"/>
              </a:rPr>
              <a:t> </a:t>
            </a:r>
            <a:r>
              <a:rPr lang="en-GB" altLang="en-US" sz="2400" i="1" dirty="0" err="1">
                <a:latin typeface="Calibri" panose="020F0502020204030204" pitchFamily="34" charset="0"/>
                <a:cs typeface="Calibri" panose="020F0502020204030204" pitchFamily="34" charset="0"/>
              </a:rPr>
              <a:t>artis</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quhairby</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ze</a:t>
            </a:r>
            <a:r>
              <a:rPr lang="en-GB" altLang="en-US" sz="2400" dirty="0">
                <a:latin typeface="Calibri" panose="020F0502020204030204" pitchFamily="34" charset="0"/>
                <a:cs typeface="Calibri" panose="020F0502020204030204" pitchFamily="34" charset="0"/>
              </a:rPr>
              <a:t> may the </a:t>
            </a:r>
            <a:r>
              <a:rPr lang="en-GB" altLang="en-US" sz="2400" dirty="0" err="1">
                <a:latin typeface="Calibri" panose="020F0502020204030204" pitchFamily="34" charset="0"/>
                <a:cs typeface="Calibri" panose="020F0502020204030204" pitchFamily="34" charset="0"/>
              </a:rPr>
              <a:t>mair</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viuelie</a:t>
            </a:r>
            <a:r>
              <a:rPr lang="en-GB" altLang="en-US" sz="2400" dirty="0">
                <a:latin typeface="Calibri" panose="020F0502020204030204" pitchFamily="34" charset="0"/>
                <a:cs typeface="Calibri" panose="020F0502020204030204" pitchFamily="34" charset="0"/>
              </a:rPr>
              <a:t> represent that person, </a:t>
            </a:r>
            <a:r>
              <a:rPr lang="en-GB" altLang="en-US" sz="2400" dirty="0" err="1">
                <a:latin typeface="Calibri" panose="020F0502020204030204" pitchFamily="34" charset="0"/>
                <a:cs typeface="Calibri" panose="020F0502020204030204" pitchFamily="34" charset="0"/>
              </a:rPr>
              <a:t>quhais</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pairt</a:t>
            </a:r>
            <a:r>
              <a:rPr lang="en-GB" altLang="en-US" sz="2400" dirty="0">
                <a:latin typeface="Calibri" panose="020F0502020204030204" pitchFamily="34" charset="0"/>
                <a:cs typeface="Calibri" panose="020F0502020204030204" pitchFamily="34" charset="0"/>
              </a:rPr>
              <a:t> </a:t>
            </a:r>
            <a:r>
              <a:rPr lang="en-GB" altLang="en-US" sz="2400" dirty="0" err="1">
                <a:latin typeface="Calibri" panose="020F0502020204030204" pitchFamily="34" charset="0"/>
                <a:cs typeface="Calibri" panose="020F0502020204030204" pitchFamily="34" charset="0"/>
              </a:rPr>
              <a:t>ze</a:t>
            </a:r>
            <a:r>
              <a:rPr lang="en-GB" altLang="en-US" sz="2400" dirty="0">
                <a:latin typeface="Calibri" panose="020F0502020204030204" pitchFamily="34" charset="0"/>
                <a:cs typeface="Calibri" panose="020F0502020204030204" pitchFamily="34" charset="0"/>
              </a:rPr>
              <a:t> paint out. </a:t>
            </a:r>
            <a:endParaRPr lang="pl-PL" altLang="en-US" sz="2400" dirty="0">
              <a:latin typeface="Calibri" panose="020F0502020204030204" pitchFamily="34" charset="0"/>
              <a:cs typeface="Calibri" panose="020F0502020204030204" pitchFamily="34" charset="0"/>
            </a:endParaRPr>
          </a:p>
          <a:p>
            <a:pPr marL="0" indent="0">
              <a:buFontTx/>
              <a:buNone/>
            </a:pPr>
            <a:endParaRPr lang="en-GB" altLang="en-US" sz="2400" b="1" dirty="0">
              <a:latin typeface="Calibri" panose="020F0502020204030204" pitchFamily="34" charset="0"/>
              <a:cs typeface="Calibri" panose="020F0502020204030204" pitchFamily="34" charset="0"/>
            </a:endParaRPr>
          </a:p>
        </p:txBody>
      </p:sp>
      <p:sp>
        <p:nvSpPr>
          <p:cNvPr id="16387" name="TextBox 2"/>
          <p:cNvSpPr txBox="1">
            <a:spLocks noChangeArrowheads="1"/>
          </p:cNvSpPr>
          <p:nvPr/>
        </p:nvSpPr>
        <p:spPr bwMode="auto">
          <a:xfrm>
            <a:off x="395288" y="826447"/>
            <a:ext cx="8229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l-PL" altLang="en-US" sz="3600">
                <a:latin typeface="Calibri" panose="020F0502020204030204" pitchFamily="34" charset="0"/>
                <a:cs typeface="Calibri" panose="020F0502020204030204" pitchFamily="34" charset="0"/>
              </a:rPr>
              <a:t>On </a:t>
            </a:r>
            <a:r>
              <a:rPr lang="en-GB" altLang="en-US" sz="3600">
                <a:latin typeface="Calibri" panose="020F0502020204030204" pitchFamily="34" charset="0"/>
                <a:cs typeface="Calibri" panose="020F0502020204030204" pitchFamily="34" charset="0"/>
              </a:rPr>
              <a:t>the </a:t>
            </a:r>
            <a:r>
              <a:rPr lang="pl-PL" altLang="en-US" sz="3600">
                <a:latin typeface="Calibri" panose="020F0502020204030204" pitchFamily="34" charset="0"/>
                <a:cs typeface="Calibri" panose="020F0502020204030204" pitchFamily="34" charset="0"/>
              </a:rPr>
              <a:t>choice of words</a:t>
            </a:r>
            <a:endParaRPr lang="en-GB" altLang="en-US" sz="3600">
              <a:latin typeface="Calibri" panose="020F0502020204030204" pitchFamily="34" charset="0"/>
              <a:cs typeface="Calibri" panose="020F0502020204030204" pitchFamily="34" charset="0"/>
            </a:endParaRPr>
          </a:p>
        </p:txBody>
      </p:sp>
      <p:sp>
        <p:nvSpPr>
          <p:cNvPr id="4" name="Rectangle 3"/>
          <p:cNvSpPr/>
          <p:nvPr/>
        </p:nvSpPr>
        <p:spPr>
          <a:xfrm>
            <a:off x="395288" y="148000"/>
            <a:ext cx="8424862"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sp>
        <p:nvSpPr>
          <p:cNvPr id="2" name="TextBox 1"/>
          <p:cNvSpPr txBox="1"/>
          <p:nvPr/>
        </p:nvSpPr>
        <p:spPr>
          <a:xfrm>
            <a:off x="6353908" y="855886"/>
            <a:ext cx="2051538" cy="646331"/>
          </a:xfrm>
          <a:prstGeom prst="rect">
            <a:avLst/>
          </a:prstGeom>
          <a:noFill/>
          <a:ln w="19050">
            <a:solidFill>
              <a:srgbClr val="0000FF"/>
            </a:solidFill>
          </a:ln>
        </p:spPr>
        <p:txBody>
          <a:bodyPr wrap="square" rtlCol="0">
            <a:spAutoFit/>
          </a:bodyPr>
          <a:lstStyle/>
          <a:p>
            <a:pPr algn="ctr"/>
            <a:r>
              <a:rPr lang="en-GB"/>
              <a:t>find your diagnostic variants!</a:t>
            </a:r>
          </a:p>
        </p:txBody>
      </p:sp>
      <p:sp>
        <p:nvSpPr>
          <p:cNvPr id="6" name="TextBox 5"/>
          <p:cNvSpPr txBox="1"/>
          <p:nvPr/>
        </p:nvSpPr>
        <p:spPr>
          <a:xfrm>
            <a:off x="266313" y="1503126"/>
            <a:ext cx="1515574" cy="369332"/>
          </a:xfrm>
          <a:prstGeom prst="rect">
            <a:avLst/>
          </a:prstGeom>
          <a:noFill/>
        </p:spPr>
        <p:txBody>
          <a:bodyPr wrap="square" rtlCol="0">
            <a:spAutoFit/>
          </a:bodyPr>
          <a:lstStyle/>
          <a:p>
            <a:r>
              <a:rPr lang="en-GB"/>
              <a:t>= ‘you must’</a:t>
            </a:r>
          </a:p>
        </p:txBody>
      </p:sp>
      <p:sp>
        <p:nvSpPr>
          <p:cNvPr id="8" name="TextBox 7"/>
          <p:cNvSpPr txBox="1"/>
          <p:nvPr/>
        </p:nvSpPr>
        <p:spPr>
          <a:xfrm>
            <a:off x="4205265" y="1498578"/>
            <a:ext cx="1750057" cy="369332"/>
          </a:xfrm>
          <a:prstGeom prst="rect">
            <a:avLst/>
          </a:prstGeom>
          <a:noFill/>
        </p:spPr>
        <p:txBody>
          <a:bodyPr wrap="square" rtlCol="0">
            <a:spAutoFit/>
          </a:bodyPr>
          <a:lstStyle/>
          <a:p>
            <a:r>
              <a:rPr lang="en-GB"/>
              <a:t>= ‘you choose’</a:t>
            </a:r>
          </a:p>
        </p:txBody>
      </p:sp>
    </p:spTree>
    <p:extLst>
      <p:ext uri="{BB962C8B-B14F-4D97-AF65-F5344CB8AC3E}">
        <p14:creationId xmlns:p14="http://schemas.microsoft.com/office/powerpoint/2010/main" val="188638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68313" y="2332038"/>
            <a:ext cx="8229600" cy="4525962"/>
          </a:xfrm>
        </p:spPr>
        <p:txBody>
          <a:bodyPr/>
          <a:lstStyle/>
          <a:p>
            <a:pPr marL="0" indent="0" eaLnBrk="1" hangingPunct="1">
              <a:buFontTx/>
              <a:buNone/>
            </a:pPr>
            <a:r>
              <a:rPr lang="en-GB" altLang="en-US" sz="2800">
                <a:latin typeface="Calibri" panose="020F0502020204030204" pitchFamily="34" charset="0"/>
                <a:cs typeface="Calibri" panose="020F0502020204030204" pitchFamily="34" charset="0"/>
              </a:rPr>
              <a:t>Let all zour verse be </a:t>
            </a:r>
            <a:r>
              <a:rPr lang="en-GB" altLang="en-US" sz="2800" i="1">
                <a:latin typeface="Calibri" panose="020F0502020204030204" pitchFamily="34" charset="0"/>
                <a:cs typeface="Calibri" panose="020F0502020204030204" pitchFamily="34" charset="0"/>
              </a:rPr>
              <a:t>Literall</a:t>
            </a:r>
            <a:r>
              <a:rPr lang="en-GB" altLang="en-US" sz="2800">
                <a:latin typeface="Calibri" panose="020F0502020204030204" pitchFamily="34" charset="0"/>
                <a:cs typeface="Calibri" panose="020F0502020204030204" pitchFamily="34" charset="0"/>
              </a:rPr>
              <a:t>, sa far as may be, quhatsumeuer kynde thay be of, bot speciallie </a:t>
            </a:r>
            <a:r>
              <a:rPr lang="en-GB" altLang="en-US" sz="2800" i="1">
                <a:latin typeface="Calibri" panose="020F0502020204030204" pitchFamily="34" charset="0"/>
                <a:cs typeface="Calibri" panose="020F0502020204030204" pitchFamily="34" charset="0"/>
              </a:rPr>
              <a:t>Tumbling</a:t>
            </a:r>
            <a:r>
              <a:rPr lang="en-GB" altLang="en-US" sz="2800">
                <a:latin typeface="Calibri" panose="020F0502020204030204" pitchFamily="34" charset="0"/>
                <a:cs typeface="Calibri" panose="020F0502020204030204" pitchFamily="34" charset="0"/>
              </a:rPr>
              <a:t> verse for flyting.   By </a:t>
            </a:r>
            <a:r>
              <a:rPr lang="en-GB" altLang="en-US" sz="2800" i="1">
                <a:latin typeface="Calibri" panose="020F0502020204030204" pitchFamily="34" charset="0"/>
                <a:cs typeface="Calibri" panose="020F0502020204030204" pitchFamily="34" charset="0"/>
              </a:rPr>
              <a:t>Literall</a:t>
            </a:r>
            <a:r>
              <a:rPr lang="en-GB" altLang="en-US" sz="2800">
                <a:latin typeface="Calibri" panose="020F0502020204030204" pitchFamily="34" charset="0"/>
                <a:cs typeface="Calibri" panose="020F0502020204030204" pitchFamily="34" charset="0"/>
              </a:rPr>
              <a:t> I meane, that the maist pairt of zour lyne, sall rynne vpon a letter, as this tumbling lyne rynnis vpon F.</a:t>
            </a:r>
            <a:endParaRPr lang="pl-PL" altLang="en-US" sz="2800">
              <a:latin typeface="Calibri" panose="020F0502020204030204" pitchFamily="34" charset="0"/>
              <a:cs typeface="Calibri" panose="020F0502020204030204" pitchFamily="34" charset="0"/>
            </a:endParaRPr>
          </a:p>
          <a:p>
            <a:pPr marL="0" indent="0" eaLnBrk="1" hangingPunct="1">
              <a:buFontTx/>
              <a:buNone/>
            </a:pPr>
            <a:endParaRPr lang="en-GB" altLang="en-US" sz="2800" i="1">
              <a:latin typeface="Calibri" panose="020F0502020204030204" pitchFamily="34" charset="0"/>
              <a:cs typeface="Calibri" panose="020F0502020204030204" pitchFamily="34" charset="0"/>
            </a:endParaRPr>
          </a:p>
          <a:p>
            <a:pPr marL="0" indent="0" eaLnBrk="1" hangingPunct="1">
              <a:buFontTx/>
              <a:buNone/>
            </a:pPr>
            <a:r>
              <a:rPr lang="en-GB" altLang="en-US" sz="2800" i="1">
                <a:latin typeface="Calibri" panose="020F0502020204030204" pitchFamily="34" charset="0"/>
                <a:cs typeface="Calibri" panose="020F0502020204030204" pitchFamily="34" charset="0"/>
              </a:rPr>
              <a:t>Fetching fude for to feid it fast furth of the Farie.</a:t>
            </a:r>
            <a:endParaRPr lang="pl-PL" altLang="en-US" sz="2800" i="1">
              <a:latin typeface="Calibri" panose="020F0502020204030204" pitchFamily="34" charset="0"/>
              <a:cs typeface="Calibri" panose="020F0502020204030204" pitchFamily="34" charset="0"/>
            </a:endParaRPr>
          </a:p>
          <a:p>
            <a:pPr marL="0" indent="0" eaLnBrk="1" hangingPunct="1">
              <a:buFontTx/>
              <a:buNone/>
            </a:pPr>
            <a:endParaRPr lang="pl-PL" altLang="en-US" sz="2800" i="1">
              <a:latin typeface="Calibri" panose="020F0502020204030204" pitchFamily="34" charset="0"/>
              <a:cs typeface="Calibri" panose="020F0502020204030204" pitchFamily="34" charset="0"/>
            </a:endParaRPr>
          </a:p>
        </p:txBody>
      </p:sp>
      <p:sp>
        <p:nvSpPr>
          <p:cNvPr id="18435" name="TextBox 2"/>
          <p:cNvSpPr txBox="1">
            <a:spLocks noChangeArrowheads="1"/>
          </p:cNvSpPr>
          <p:nvPr/>
        </p:nvSpPr>
        <p:spPr bwMode="auto">
          <a:xfrm>
            <a:off x="395288" y="1440229"/>
            <a:ext cx="8229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l-PL" altLang="en-US" sz="3600">
                <a:latin typeface="Calibri" panose="020F0502020204030204" pitchFamily="34" charset="0"/>
                <a:cs typeface="Calibri" panose="020F0502020204030204" pitchFamily="34" charset="0"/>
              </a:rPr>
              <a:t>On alliteration</a:t>
            </a:r>
            <a:endParaRPr lang="en-GB" altLang="en-US" sz="3600">
              <a:latin typeface="Calibri" panose="020F0502020204030204" pitchFamily="34" charset="0"/>
              <a:cs typeface="Calibri" panose="020F0502020204030204" pitchFamily="34" charset="0"/>
            </a:endParaRPr>
          </a:p>
        </p:txBody>
      </p:sp>
      <p:sp>
        <p:nvSpPr>
          <p:cNvPr id="5" name="Rectangle 4"/>
          <p:cNvSpPr/>
          <p:nvPr/>
        </p:nvSpPr>
        <p:spPr>
          <a:xfrm>
            <a:off x="395288" y="148000"/>
            <a:ext cx="8424862"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spTree>
    <p:extLst>
      <p:ext uri="{BB962C8B-B14F-4D97-AF65-F5344CB8AC3E}">
        <p14:creationId xmlns:p14="http://schemas.microsoft.com/office/powerpoint/2010/main" val="86116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2795954"/>
            <a:ext cx="8002588" cy="2908300"/>
          </a:xfrm>
        </p:spPr>
        <p:txBody>
          <a:bodyPr/>
          <a:lstStyle/>
          <a:p>
            <a:pPr marL="0" indent="0">
              <a:buFontTx/>
              <a:buNone/>
              <a:defRPr/>
            </a:pPr>
            <a:r>
              <a:rPr lang="en-GB" altLang="en-US" sz="2800" dirty="0">
                <a:latin typeface="Calibri" panose="020F0502020204030204" pitchFamily="34" charset="0"/>
                <a:cs typeface="Calibri" panose="020F0502020204030204" pitchFamily="34" charset="0"/>
              </a:rPr>
              <a:t>For compendious </a:t>
            </a:r>
            <a:r>
              <a:rPr lang="en-GB" altLang="en-US" sz="2800" dirty="0" err="1">
                <a:latin typeface="Calibri" panose="020F0502020204030204" pitchFamily="34" charset="0"/>
                <a:cs typeface="Calibri" panose="020F0502020204030204" pitchFamily="34" charset="0"/>
              </a:rPr>
              <a:t>praysing</a:t>
            </a:r>
            <a:r>
              <a:rPr lang="en-GB" altLang="en-US" sz="2800" dirty="0">
                <a:latin typeface="Calibri" panose="020F0502020204030204" pitchFamily="34" charset="0"/>
                <a:cs typeface="Calibri" panose="020F0502020204030204" pitchFamily="34" charset="0"/>
              </a:rPr>
              <a:t> of any bukes, or the </a:t>
            </a:r>
            <a:r>
              <a:rPr lang="en-GB" altLang="en-US" sz="2800" dirty="0" err="1">
                <a:latin typeface="Calibri" panose="020F0502020204030204" pitchFamily="34" charset="0"/>
                <a:cs typeface="Calibri" panose="020F0502020204030204" pitchFamily="34" charset="0"/>
              </a:rPr>
              <a:t>authouris</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thairof</a:t>
            </a:r>
            <a:r>
              <a:rPr lang="en-GB" altLang="en-US" sz="2800" dirty="0">
                <a:latin typeface="Calibri" panose="020F0502020204030204" pitchFamily="34" charset="0"/>
                <a:cs typeface="Calibri" panose="020F0502020204030204" pitchFamily="34" charset="0"/>
              </a:rPr>
              <a:t>, or </a:t>
            </a:r>
            <a:r>
              <a:rPr lang="en-GB" altLang="en-US" sz="2800" dirty="0" err="1">
                <a:latin typeface="Calibri" panose="020F0502020204030204" pitchFamily="34" charset="0"/>
                <a:cs typeface="Calibri" panose="020F0502020204030204" pitchFamily="34" charset="0"/>
              </a:rPr>
              <a:t>ony</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argumentis</a:t>
            </a:r>
            <a:r>
              <a:rPr lang="en-GB" altLang="en-US" sz="2800" dirty="0">
                <a:latin typeface="Calibri" panose="020F0502020204030204" pitchFamily="34" charset="0"/>
                <a:cs typeface="Calibri" panose="020F0502020204030204" pitchFamily="34" charset="0"/>
              </a:rPr>
              <a:t> of </a:t>
            </a:r>
            <a:r>
              <a:rPr lang="en-GB" altLang="en-US" sz="2800" dirty="0" err="1">
                <a:latin typeface="Calibri" panose="020F0502020204030204" pitchFamily="34" charset="0"/>
                <a:cs typeface="Calibri" panose="020F0502020204030204" pitchFamily="34" charset="0"/>
              </a:rPr>
              <a:t>vther</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historeis</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quhair</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sindrie</a:t>
            </a:r>
            <a:r>
              <a:rPr lang="en-GB" altLang="en-US" sz="2800" dirty="0">
                <a:latin typeface="Calibri" panose="020F0502020204030204" pitchFamily="34" charset="0"/>
                <a:cs typeface="Calibri" panose="020F0502020204030204" pitchFamily="34" charset="0"/>
              </a:rPr>
              <a:t> sentences, and change of </a:t>
            </a:r>
            <a:r>
              <a:rPr lang="en-GB" altLang="en-US" sz="2800" dirty="0" err="1">
                <a:latin typeface="Calibri" panose="020F0502020204030204" pitchFamily="34" charset="0"/>
                <a:cs typeface="Calibri" panose="020F0502020204030204" pitchFamily="34" charset="0"/>
              </a:rPr>
              <a:t>purposis</a:t>
            </a:r>
            <a:r>
              <a:rPr lang="en-GB" altLang="en-US" sz="2800" dirty="0">
                <a:latin typeface="Calibri" panose="020F0502020204030204" pitchFamily="34" charset="0"/>
                <a:cs typeface="Calibri" panose="020F0502020204030204" pitchFamily="34" charset="0"/>
              </a:rPr>
              <a:t> are </a:t>
            </a:r>
            <a:r>
              <a:rPr lang="en-GB" altLang="en-US" sz="2800" dirty="0" err="1">
                <a:latin typeface="Calibri" panose="020F0502020204030204" pitchFamily="34" charset="0"/>
                <a:cs typeface="Calibri" panose="020F0502020204030204" pitchFamily="34" charset="0"/>
              </a:rPr>
              <a:t>requyrit</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vse</a:t>
            </a:r>
            <a:r>
              <a:rPr lang="en-GB" altLang="en-US" sz="2800" dirty="0">
                <a:latin typeface="Calibri" panose="020F0502020204030204" pitchFamily="34" charset="0"/>
                <a:cs typeface="Calibri" panose="020F0502020204030204" pitchFamily="34" charset="0"/>
              </a:rPr>
              <a:t> </a:t>
            </a:r>
            <a:r>
              <a:rPr lang="en-GB" altLang="en-US" sz="2800" b="1" i="1" dirty="0" err="1">
                <a:latin typeface="Calibri" panose="020F0502020204030204" pitchFamily="34" charset="0"/>
                <a:cs typeface="Calibri" panose="020F0502020204030204" pitchFamily="34" charset="0"/>
              </a:rPr>
              <a:t>Sonet</a:t>
            </a:r>
            <a:r>
              <a:rPr lang="en-GB" altLang="en-US" sz="2800" dirty="0">
                <a:latin typeface="Calibri" panose="020F0502020204030204" pitchFamily="34" charset="0"/>
                <a:cs typeface="Calibri" panose="020F0502020204030204" pitchFamily="34" charset="0"/>
              </a:rPr>
              <a:t> verse, of </a:t>
            </a:r>
            <a:r>
              <a:rPr lang="en-GB" altLang="en-US" sz="2800" dirty="0" err="1">
                <a:latin typeface="Calibri" panose="020F0502020204030204" pitchFamily="34" charset="0"/>
                <a:cs typeface="Calibri" panose="020F0502020204030204" pitchFamily="34" charset="0"/>
              </a:rPr>
              <a:t>fourtene</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lynis</a:t>
            </a:r>
            <a:r>
              <a:rPr lang="en-GB" altLang="en-US" sz="2800" dirty="0">
                <a:latin typeface="Calibri" panose="020F0502020204030204" pitchFamily="34" charset="0"/>
                <a:cs typeface="Calibri" panose="020F0502020204030204" pitchFamily="34" charset="0"/>
              </a:rPr>
              <a:t>, and ten fete in </a:t>
            </a:r>
            <a:r>
              <a:rPr lang="en-GB" altLang="en-US" sz="2800" dirty="0" err="1">
                <a:latin typeface="Calibri" panose="020F0502020204030204" pitchFamily="34" charset="0"/>
                <a:cs typeface="Calibri" panose="020F0502020204030204" pitchFamily="34" charset="0"/>
              </a:rPr>
              <a:t>euery</a:t>
            </a:r>
            <a:r>
              <a:rPr lang="en-GB" altLang="en-US" sz="2800" dirty="0">
                <a:latin typeface="Calibri" panose="020F0502020204030204" pitchFamily="34" charset="0"/>
                <a:cs typeface="Calibri" panose="020F0502020204030204" pitchFamily="34" charset="0"/>
              </a:rPr>
              <a:t> </a:t>
            </a:r>
            <a:r>
              <a:rPr lang="en-GB" altLang="en-US" sz="2800" dirty="0" err="1">
                <a:latin typeface="Calibri" panose="020F0502020204030204" pitchFamily="34" charset="0"/>
                <a:cs typeface="Calibri" panose="020F0502020204030204" pitchFamily="34" charset="0"/>
              </a:rPr>
              <a:t>lyne</a:t>
            </a:r>
            <a:r>
              <a:rPr lang="en-GB" altLang="en-US" sz="2800" dirty="0">
                <a:latin typeface="Calibri" panose="020F0502020204030204" pitchFamily="34" charset="0"/>
                <a:cs typeface="Calibri" panose="020F0502020204030204" pitchFamily="34" charset="0"/>
              </a:rPr>
              <a:t>.  </a:t>
            </a:r>
          </a:p>
        </p:txBody>
      </p:sp>
      <p:sp>
        <p:nvSpPr>
          <p:cNvPr id="4" name="TextBox 2"/>
          <p:cNvSpPr txBox="1">
            <a:spLocks noChangeArrowheads="1"/>
          </p:cNvSpPr>
          <p:nvPr/>
        </p:nvSpPr>
        <p:spPr bwMode="auto">
          <a:xfrm>
            <a:off x="395288" y="1440229"/>
            <a:ext cx="8229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l-PL" altLang="en-US" sz="3600">
                <a:latin typeface="Calibri" panose="020F0502020204030204" pitchFamily="34" charset="0"/>
                <a:cs typeface="Calibri" panose="020F0502020204030204" pitchFamily="34" charset="0"/>
              </a:rPr>
              <a:t>On </a:t>
            </a:r>
            <a:r>
              <a:rPr lang="en-GB" altLang="en-US" sz="3600">
                <a:latin typeface="Calibri" panose="020F0502020204030204" pitchFamily="34" charset="0"/>
                <a:cs typeface="Calibri" panose="020F0502020204030204" pitchFamily="34" charset="0"/>
              </a:rPr>
              <a:t>poetic form</a:t>
            </a:r>
          </a:p>
        </p:txBody>
      </p:sp>
      <p:sp>
        <p:nvSpPr>
          <p:cNvPr id="5" name="Rectangle 4"/>
          <p:cNvSpPr/>
          <p:nvPr/>
        </p:nvSpPr>
        <p:spPr>
          <a:xfrm>
            <a:off x="395288" y="148000"/>
            <a:ext cx="8424862"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spTree>
    <p:extLst>
      <p:ext uri="{BB962C8B-B14F-4D97-AF65-F5344CB8AC3E}">
        <p14:creationId xmlns:p14="http://schemas.microsoft.com/office/powerpoint/2010/main" val="160040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68313" y="1230922"/>
            <a:ext cx="8229600" cy="5366727"/>
          </a:xfrm>
        </p:spPr>
        <p:txBody>
          <a:bodyPr>
            <a:normAutofit lnSpcReduction="10000"/>
          </a:bodyPr>
          <a:lstStyle/>
          <a:p>
            <a:pPr marL="0" indent="0">
              <a:buFontTx/>
              <a:buNone/>
            </a:pPr>
            <a:r>
              <a:rPr lang="en-GB" altLang="en-US" sz="2800">
                <a:latin typeface="Calibri" panose="020F0502020204030204" pitchFamily="34" charset="0"/>
                <a:cs typeface="Calibri" panose="020F0502020204030204" pitchFamily="34" charset="0"/>
              </a:rPr>
              <a:t>Lyke verse of ten fete, ... ze may vse lykewayis in loue materis: as also of all kyndis of cuttit and brokin verse, quhairof new formes are daylie inuentit according to the Poetis pleasour, as ...</a:t>
            </a:r>
            <a:endParaRPr lang="pl-PL" altLang="en-US" sz="2800">
              <a:latin typeface="Calibri" panose="020F0502020204030204" pitchFamily="34" charset="0"/>
              <a:cs typeface="Calibri" panose="020F0502020204030204" pitchFamily="34" charset="0"/>
            </a:endParaRPr>
          </a:p>
          <a:p>
            <a:pPr marL="0" indent="0">
              <a:buFontTx/>
              <a:buNone/>
            </a:pP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Lo! hovv that lytill God of loue</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Before me then appeard,</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So myld-lyke</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And chyld-lyke</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VVith bovv thre quarters skant</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So moylie</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And coylie</a:t>
            </a:r>
            <a:endParaRPr lang="en-GB" altLang="en-US" sz="2800">
              <a:latin typeface="Calibri" panose="020F0502020204030204" pitchFamily="34" charset="0"/>
              <a:cs typeface="Calibri" panose="020F0502020204030204" pitchFamily="34" charset="0"/>
            </a:endParaRPr>
          </a:p>
          <a:p>
            <a:pPr marL="0" indent="0" algn="ctr">
              <a:spcBef>
                <a:spcPct val="0"/>
              </a:spcBef>
              <a:buFontTx/>
              <a:buNone/>
            </a:pPr>
            <a:r>
              <a:rPr lang="en-GB" altLang="en-US" sz="2800" i="1">
                <a:latin typeface="Calibri" panose="020F0502020204030204" pitchFamily="34" charset="0"/>
                <a:cs typeface="Calibri" panose="020F0502020204030204" pitchFamily="34" charset="0"/>
              </a:rPr>
              <a:t>He luckit lyke a Sant.</a:t>
            </a:r>
            <a:endParaRPr lang="en-GB" altLang="en-US" sz="2800">
              <a:latin typeface="Calibri" panose="020F0502020204030204" pitchFamily="34" charset="0"/>
              <a:cs typeface="Calibri" panose="020F0502020204030204" pitchFamily="34" charset="0"/>
            </a:endParaRPr>
          </a:p>
          <a:p>
            <a:pPr marL="0" indent="0">
              <a:buFontTx/>
              <a:buNone/>
            </a:pPr>
            <a:endParaRPr lang="en-GB" altLang="en-US" sz="2800">
              <a:latin typeface="Calibri" panose="020F0502020204030204" pitchFamily="34" charset="0"/>
              <a:cs typeface="Calibri" panose="020F0502020204030204" pitchFamily="34" charset="0"/>
            </a:endParaRPr>
          </a:p>
        </p:txBody>
      </p:sp>
      <p:sp>
        <p:nvSpPr>
          <p:cNvPr id="4" name="Rectangle 3"/>
          <p:cNvSpPr/>
          <p:nvPr/>
        </p:nvSpPr>
        <p:spPr>
          <a:xfrm>
            <a:off x="395288" y="148000"/>
            <a:ext cx="8424862"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spTree>
    <p:extLst>
      <p:ext uri="{BB962C8B-B14F-4D97-AF65-F5344CB8AC3E}">
        <p14:creationId xmlns:p14="http://schemas.microsoft.com/office/powerpoint/2010/main" val="207660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42" y="1432296"/>
            <a:ext cx="8230211" cy="1831975"/>
          </a:xfrm>
        </p:spPr>
        <p:txBody>
          <a:bodyPr>
            <a:normAutofit/>
          </a:bodyPr>
          <a:lstStyle/>
          <a:p>
            <a:pPr marL="0" indent="0">
              <a:buNone/>
            </a:pPr>
            <a:r>
              <a:rPr lang="en-US" sz="2800" dirty="0"/>
              <a:t>“</a:t>
            </a:r>
            <a:r>
              <a:rPr lang="en-US" sz="2800" dirty="0" err="1"/>
              <a:t>Ze</a:t>
            </a:r>
            <a:r>
              <a:rPr lang="en-US" sz="2800" dirty="0"/>
              <a:t> man also take </a:t>
            </a:r>
            <a:r>
              <a:rPr lang="en-US" sz="2800" dirty="0" err="1"/>
              <a:t>heid</a:t>
            </a:r>
            <a:r>
              <a:rPr lang="en-US" sz="2800" dirty="0"/>
              <a:t> to frame </a:t>
            </a:r>
            <a:r>
              <a:rPr lang="en-US" sz="2800" dirty="0" err="1"/>
              <a:t>zour</a:t>
            </a:r>
            <a:r>
              <a:rPr lang="en-US" sz="2800" dirty="0"/>
              <a:t> </a:t>
            </a:r>
            <a:r>
              <a:rPr lang="en-US" sz="2800" dirty="0" err="1"/>
              <a:t>wordis</a:t>
            </a:r>
            <a:r>
              <a:rPr lang="en-US" sz="2800" dirty="0"/>
              <a:t> and </a:t>
            </a:r>
            <a:r>
              <a:rPr lang="en-US" sz="2800" dirty="0" err="1"/>
              <a:t>sentencis</a:t>
            </a:r>
            <a:r>
              <a:rPr lang="en-US" sz="2800" dirty="0"/>
              <a:t> according to the mater: As in </a:t>
            </a:r>
            <a:r>
              <a:rPr lang="en-US" sz="2800" b="1" dirty="0">
                <a:solidFill>
                  <a:srgbClr val="00B050"/>
                </a:solidFill>
              </a:rPr>
              <a:t>Flyting</a:t>
            </a:r>
            <a:r>
              <a:rPr lang="en-US" sz="2800" dirty="0"/>
              <a:t> and </a:t>
            </a:r>
            <a:r>
              <a:rPr lang="en-US" sz="2800" dirty="0" err="1"/>
              <a:t>Inuectiues</a:t>
            </a:r>
            <a:r>
              <a:rPr lang="en-US" sz="2800" dirty="0"/>
              <a:t>, </a:t>
            </a:r>
            <a:r>
              <a:rPr lang="en-US" sz="2800" dirty="0" err="1"/>
              <a:t>zour</a:t>
            </a:r>
            <a:r>
              <a:rPr lang="en-US" sz="2800" dirty="0"/>
              <a:t> </a:t>
            </a:r>
            <a:r>
              <a:rPr lang="en-US" sz="2800" dirty="0" err="1"/>
              <a:t>wordis</a:t>
            </a:r>
            <a:r>
              <a:rPr lang="en-US" sz="2800" dirty="0"/>
              <a:t> to be </a:t>
            </a:r>
            <a:r>
              <a:rPr lang="en-US" sz="2800" dirty="0" err="1"/>
              <a:t>cuttit</a:t>
            </a:r>
            <a:r>
              <a:rPr lang="en-US" sz="2800" dirty="0"/>
              <a:t> short, and </a:t>
            </a:r>
            <a:r>
              <a:rPr lang="en-US" sz="2800" dirty="0" err="1"/>
              <a:t>hurland</a:t>
            </a:r>
            <a:r>
              <a:rPr lang="en-US" sz="2800" dirty="0"/>
              <a:t> </a:t>
            </a:r>
            <a:r>
              <a:rPr lang="en-US" sz="2800" dirty="0" err="1"/>
              <a:t>ouer</a:t>
            </a:r>
            <a:r>
              <a:rPr lang="en-US" sz="2800" dirty="0"/>
              <a:t> </a:t>
            </a:r>
            <a:r>
              <a:rPr lang="en-US" sz="2800" u="sng" dirty="0" err="1"/>
              <a:t>heuch</a:t>
            </a:r>
            <a:r>
              <a:rPr lang="en-US" sz="2800" dirty="0"/>
              <a:t>.”</a:t>
            </a:r>
            <a:endParaRPr lang="en-GB" sz="2800" dirty="0"/>
          </a:p>
          <a:p>
            <a:endParaRPr lang="en-US" sz="2800" dirty="0"/>
          </a:p>
        </p:txBody>
      </p:sp>
      <p:pic>
        <p:nvPicPr>
          <p:cNvPr id="7" name="Picture 6" descr="A cartoon showing two people shouting across a valley."/>
          <p:cNvPicPr>
            <a:picLocks noChangeAspect="1"/>
          </p:cNvPicPr>
          <p:nvPr/>
        </p:nvPicPr>
        <p:blipFill>
          <a:blip r:embed="rId2"/>
          <a:stretch>
            <a:fillRect/>
          </a:stretch>
        </p:blipFill>
        <p:spPr>
          <a:xfrm>
            <a:off x="2123145" y="3840681"/>
            <a:ext cx="2807813" cy="2807813"/>
          </a:xfrm>
          <a:prstGeom prst="rect">
            <a:avLst/>
          </a:prstGeom>
        </p:spPr>
      </p:pic>
      <p:cxnSp>
        <p:nvCxnSpPr>
          <p:cNvPr id="9" name="Straight Arrow Connector 8"/>
          <p:cNvCxnSpPr/>
          <p:nvPr/>
        </p:nvCxnSpPr>
        <p:spPr>
          <a:xfrm>
            <a:off x="2426677" y="3264270"/>
            <a:ext cx="1255916" cy="19965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07719" y="3274717"/>
            <a:ext cx="4345070" cy="830997"/>
          </a:xfrm>
          <a:prstGeom prst="rect">
            <a:avLst/>
          </a:prstGeom>
        </p:spPr>
        <p:txBody>
          <a:bodyPr wrap="square">
            <a:spAutoFit/>
          </a:bodyPr>
          <a:lstStyle/>
          <a:p>
            <a:r>
              <a:rPr lang="en-US" sz="2400" dirty="0"/>
              <a:t>“For flyting, or </a:t>
            </a:r>
            <a:r>
              <a:rPr lang="en-US" sz="2400" dirty="0" err="1"/>
              <a:t>Inuectiues</a:t>
            </a:r>
            <a:r>
              <a:rPr lang="en-US" sz="2400" dirty="0"/>
              <a:t>, </a:t>
            </a:r>
            <a:r>
              <a:rPr lang="en-US" sz="2400" dirty="0" err="1"/>
              <a:t>vse</a:t>
            </a:r>
            <a:r>
              <a:rPr lang="en-US" sz="2400" dirty="0"/>
              <a:t> ... </a:t>
            </a:r>
            <a:r>
              <a:rPr lang="en-US" sz="2400" i="1" dirty="0" err="1"/>
              <a:t>Rouncefallis</a:t>
            </a:r>
            <a:r>
              <a:rPr lang="en-US" sz="2400" dirty="0"/>
              <a:t> or </a:t>
            </a:r>
            <a:r>
              <a:rPr lang="en-US" sz="2400" i="1" dirty="0"/>
              <a:t>Tumbling</a:t>
            </a:r>
            <a:r>
              <a:rPr lang="en-US" sz="2400" dirty="0"/>
              <a:t> verse.”</a:t>
            </a:r>
            <a:endParaRPr lang="en-GB" sz="2400" dirty="0"/>
          </a:p>
        </p:txBody>
      </p:sp>
      <p:sp>
        <p:nvSpPr>
          <p:cNvPr id="8" name="Rectangle 7"/>
          <p:cNvSpPr/>
          <p:nvPr/>
        </p:nvSpPr>
        <p:spPr>
          <a:xfrm>
            <a:off x="395288" y="148000"/>
            <a:ext cx="8424862" cy="707886"/>
          </a:xfrm>
          <a:prstGeom prst="rect">
            <a:avLst/>
          </a:prstGeom>
        </p:spPr>
        <p:txBody>
          <a:bodyPr wrap="square">
            <a:spAutoFit/>
          </a:bodyPr>
          <a:lstStyle/>
          <a:p>
            <a:r>
              <a:rPr lang="en-US" sz="2000" dirty="0"/>
              <a:t>James VI: </a:t>
            </a:r>
            <a:r>
              <a:rPr lang="en-US" sz="2000" i="1" dirty="0" err="1"/>
              <a:t>Ane</a:t>
            </a:r>
            <a:r>
              <a:rPr lang="en-US" sz="2000" i="1" dirty="0"/>
              <a:t> </a:t>
            </a:r>
            <a:r>
              <a:rPr lang="en-US" sz="2000" i="1" dirty="0" err="1"/>
              <a:t>Schort</a:t>
            </a:r>
            <a:r>
              <a:rPr lang="en-US" sz="2000" i="1" dirty="0"/>
              <a:t> Treatise </a:t>
            </a:r>
            <a:r>
              <a:rPr lang="en-US" sz="2000" i="1" dirty="0" err="1"/>
              <a:t>Conteining</a:t>
            </a:r>
            <a:r>
              <a:rPr lang="en-US" sz="2000" i="1" dirty="0"/>
              <a:t> some </a:t>
            </a:r>
            <a:r>
              <a:rPr lang="en-US" sz="2000" i="1" dirty="0" err="1"/>
              <a:t>Revlis</a:t>
            </a:r>
            <a:r>
              <a:rPr lang="en-US" sz="2000" i="1" dirty="0"/>
              <a:t> and </a:t>
            </a:r>
            <a:r>
              <a:rPr lang="en-US" sz="2000" i="1" dirty="0" err="1"/>
              <a:t>Cautelis</a:t>
            </a:r>
            <a:r>
              <a:rPr lang="en-US" sz="2000" i="1" dirty="0"/>
              <a:t> to be </a:t>
            </a:r>
            <a:r>
              <a:rPr lang="en-US" sz="2000" i="1" dirty="0" err="1"/>
              <a:t>obseruit</a:t>
            </a:r>
            <a:r>
              <a:rPr lang="en-US" sz="2000" i="1" dirty="0"/>
              <a:t> and </a:t>
            </a:r>
            <a:r>
              <a:rPr lang="en-US" sz="2000" i="1" dirty="0" err="1"/>
              <a:t>eschewit</a:t>
            </a:r>
            <a:r>
              <a:rPr lang="en-US" sz="2000" i="1" dirty="0"/>
              <a:t> in </a:t>
            </a:r>
            <a:r>
              <a:rPr lang="en-US" sz="2000" i="1" dirty="0" err="1"/>
              <a:t>Scottis</a:t>
            </a:r>
            <a:r>
              <a:rPr lang="en-US" sz="2000" i="1" dirty="0"/>
              <a:t> </a:t>
            </a:r>
            <a:r>
              <a:rPr lang="en-US" sz="2000" i="1" dirty="0" err="1"/>
              <a:t>Poesie</a:t>
            </a:r>
            <a:r>
              <a:rPr lang="en-US" sz="2000" dirty="0"/>
              <a:t> (1584)</a:t>
            </a:r>
          </a:p>
        </p:txBody>
      </p:sp>
    </p:spTree>
    <p:extLst>
      <p:ext uri="{BB962C8B-B14F-4D97-AF65-F5344CB8AC3E}">
        <p14:creationId xmlns:p14="http://schemas.microsoft.com/office/powerpoint/2010/main" val="344230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54528" y="560633"/>
            <a:ext cx="5616575"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GB" altLang="en-GB"/>
              <a:t>“</a:t>
            </a:r>
            <a:r>
              <a:rPr lang="en-US" altLang="ja-JP"/>
              <a:t>Allusions in the poems of Montgomerie, Polwart, and James VI suggest that </a:t>
            </a:r>
            <a:r>
              <a:rPr lang="en-US" altLang="ja-JP" b="1"/>
              <a:t>verse flyting was carried on </a:t>
            </a:r>
            <a:r>
              <a:rPr lang="en-US" altLang="ja-JP" b="1">
                <a:solidFill>
                  <a:srgbClr val="00B050"/>
                </a:solidFill>
              </a:rPr>
              <a:t>in public</a:t>
            </a:r>
            <a:r>
              <a:rPr lang="en-US" altLang="ja-JP"/>
              <a:t>, on winter nights, in the presence of one's opponent and the king” </a:t>
            </a:r>
            <a:r>
              <a:rPr lang="en-GB" altLang="ja-JP" sz="2000"/>
              <a:t>(Bawcutt 1992: 233) </a:t>
            </a:r>
            <a:endParaRPr lang="en-GB" altLang="en-US" sz="2000"/>
          </a:p>
        </p:txBody>
      </p:sp>
      <p:pic>
        <p:nvPicPr>
          <p:cNvPr id="4" name="Picture 3" descr="The Great Hall of the Stirling Cast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887" y="829073"/>
            <a:ext cx="2686742" cy="4030112"/>
          </a:xfrm>
          <a:prstGeom prst="rect">
            <a:avLst/>
          </a:prstGeom>
        </p:spPr>
      </p:pic>
      <p:sp>
        <p:nvSpPr>
          <p:cNvPr id="5" name="TextBox 4"/>
          <p:cNvSpPr txBox="1"/>
          <p:nvPr/>
        </p:nvSpPr>
        <p:spPr>
          <a:xfrm>
            <a:off x="6457825" y="4650212"/>
            <a:ext cx="2450123" cy="830997"/>
          </a:xfrm>
          <a:prstGeom prst="rect">
            <a:avLst/>
          </a:prstGeom>
          <a:solidFill>
            <a:schemeClr val="bg1"/>
          </a:solidFill>
          <a:ln>
            <a:solidFill>
              <a:srgbClr val="0070C0"/>
            </a:solidFill>
          </a:ln>
        </p:spPr>
        <p:txBody>
          <a:bodyPr wrap="square" rtlCol="0">
            <a:spAutoFit/>
          </a:bodyPr>
          <a:lstStyle/>
          <a:p>
            <a:pPr algn="ctr"/>
            <a:r>
              <a:rPr lang="en-GB" sz="2400"/>
              <a:t>Stirling Castle</a:t>
            </a:r>
          </a:p>
          <a:p>
            <a:pPr algn="ctr"/>
            <a:r>
              <a:rPr lang="en-GB" sz="2400"/>
              <a:t>The Great Hall</a:t>
            </a:r>
          </a:p>
        </p:txBody>
      </p:sp>
      <p:pic>
        <p:nvPicPr>
          <p:cNvPr id="6" name="Picture 5" descr="Inside the Holyrood Pala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76" y="2844129"/>
            <a:ext cx="4443228" cy="2955263"/>
          </a:xfrm>
          <a:prstGeom prst="rect">
            <a:avLst/>
          </a:prstGeom>
        </p:spPr>
      </p:pic>
      <p:sp>
        <p:nvSpPr>
          <p:cNvPr id="11" name="TextBox 10"/>
          <p:cNvSpPr txBox="1"/>
          <p:nvPr/>
        </p:nvSpPr>
        <p:spPr>
          <a:xfrm>
            <a:off x="2819490" y="5628418"/>
            <a:ext cx="2450123" cy="461665"/>
          </a:xfrm>
          <a:prstGeom prst="rect">
            <a:avLst/>
          </a:prstGeom>
          <a:solidFill>
            <a:schemeClr val="bg1"/>
          </a:solidFill>
          <a:ln>
            <a:solidFill>
              <a:srgbClr val="0070C0"/>
            </a:solidFill>
          </a:ln>
        </p:spPr>
        <p:txBody>
          <a:bodyPr wrap="square" rtlCol="0">
            <a:spAutoFit/>
          </a:bodyPr>
          <a:lstStyle/>
          <a:p>
            <a:pPr algn="ctr"/>
            <a:r>
              <a:rPr lang="en-GB" sz="2400"/>
              <a:t>Holyrood Palace</a:t>
            </a:r>
          </a:p>
        </p:txBody>
      </p:sp>
    </p:spTree>
    <p:extLst>
      <p:ext uri="{BB962C8B-B14F-4D97-AF65-F5344CB8AC3E}">
        <p14:creationId xmlns:p14="http://schemas.microsoft.com/office/powerpoint/2010/main" val="186008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Above the </a:t>
            </a:r>
            <a:r>
              <a:rPr lang="en-GB" dirty="0">
                <a:solidFill>
                  <a:srgbClr val="0000FF"/>
                </a:solidFill>
              </a:rPr>
              <a:t>Solway Firth – Tyne </a:t>
            </a:r>
            <a:r>
              <a:rPr lang="en-GB" dirty="0"/>
              <a:t>line</a:t>
            </a:r>
          </a:p>
        </p:txBody>
      </p:sp>
      <p:pic>
        <p:nvPicPr>
          <p:cNvPr id="4" name="Screen Shot 2014-03-04 at 14.png" descr="Map of Scotland c.1400"/>
          <p:cNvPicPr/>
          <p:nvPr/>
        </p:nvPicPr>
        <p:blipFill>
          <a:blip r:embed="rId3" cstate="print"/>
          <a:stretch>
            <a:fillRect/>
          </a:stretch>
        </p:blipFill>
        <p:spPr>
          <a:xfrm>
            <a:off x="888023" y="1477108"/>
            <a:ext cx="3013479" cy="4121332"/>
          </a:xfrm>
          <a:prstGeom prst="rect">
            <a:avLst/>
          </a:prstGeom>
          <a:ln w="12700">
            <a:miter lim="400000"/>
          </a:ln>
        </p:spPr>
      </p:pic>
      <p:cxnSp>
        <p:nvCxnSpPr>
          <p:cNvPr id="6" name="Straight Connector 5"/>
          <p:cNvCxnSpPr/>
          <p:nvPr/>
        </p:nvCxnSpPr>
        <p:spPr>
          <a:xfrm flipV="1">
            <a:off x="2178946" y="4287525"/>
            <a:ext cx="2085729" cy="1852489"/>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72000" y="1090247"/>
            <a:ext cx="4369777" cy="4247317"/>
          </a:xfrm>
          <a:prstGeom prst="rect">
            <a:avLst/>
          </a:prstGeom>
          <a:noFill/>
        </p:spPr>
        <p:txBody>
          <a:bodyPr wrap="square" rtlCol="0">
            <a:spAutoFit/>
          </a:bodyPr>
          <a:lstStyle/>
          <a:p>
            <a:pPr marL="285750" indent="-285750">
              <a:buFont typeface="Arial" panose="020B0604020202020204" pitchFamily="34" charset="0"/>
              <a:buChar char="•"/>
            </a:pPr>
            <a:r>
              <a:rPr lang="en-GB" sz="2400" b="1" dirty="0">
                <a:solidFill>
                  <a:srgbClr val="008000"/>
                </a:solidFill>
              </a:rPr>
              <a:t>Gaelic</a:t>
            </a:r>
            <a:r>
              <a:rPr lang="en-GB" sz="2400" dirty="0">
                <a:solidFill>
                  <a:srgbClr val="008000"/>
                </a:solidFill>
              </a:rPr>
              <a:t> </a:t>
            </a:r>
            <a:r>
              <a:rPr lang="en-GB" sz="2400" dirty="0"/>
              <a:t>= the language of the </a:t>
            </a:r>
            <a:r>
              <a:rPr lang="en-GB" sz="2400" dirty="0" err="1"/>
              <a:t>Scoti</a:t>
            </a:r>
            <a:r>
              <a:rPr lang="en-GB" sz="2400" dirty="0"/>
              <a:t> (the Celtic-speaking Scottish kingdom) </a:t>
            </a:r>
          </a:p>
          <a:p>
            <a:pPr marL="742950" lvl="1" indent="-285750">
              <a:buFont typeface="Wingdings" panose="05000000000000000000" pitchFamily="2" charset="2"/>
              <a:buChar char="Ø"/>
            </a:pPr>
            <a:r>
              <a:rPr lang="en-GB" sz="2400" dirty="0">
                <a:solidFill>
                  <a:srgbClr val="008000"/>
                </a:solidFill>
              </a:rPr>
              <a:t>“</a:t>
            </a:r>
            <a:r>
              <a:rPr lang="en-GB" sz="2400" dirty="0" err="1">
                <a:solidFill>
                  <a:srgbClr val="008000"/>
                </a:solidFill>
              </a:rPr>
              <a:t>Scottis</a:t>
            </a:r>
            <a:r>
              <a:rPr lang="en-GB" sz="2400" dirty="0">
                <a:solidFill>
                  <a:srgbClr val="008000"/>
                </a:solidFill>
              </a:rPr>
              <a:t>” </a:t>
            </a:r>
          </a:p>
          <a:p>
            <a:endParaRPr lang="en-GB" dirty="0"/>
          </a:p>
          <a:p>
            <a:endParaRPr lang="en-GB" dirty="0"/>
          </a:p>
          <a:p>
            <a:endParaRPr lang="en-GB" dirty="0"/>
          </a:p>
          <a:p>
            <a:pPr marL="285750" indent="-285750">
              <a:buFont typeface="Arial" panose="020B0604020202020204" pitchFamily="34" charset="0"/>
              <a:buChar char="•"/>
            </a:pPr>
            <a:r>
              <a:rPr lang="en-GB" sz="2400" dirty="0"/>
              <a:t>northern </a:t>
            </a:r>
            <a:r>
              <a:rPr lang="en-GB" sz="2400" b="1" dirty="0">
                <a:solidFill>
                  <a:srgbClr val="FF0000"/>
                </a:solidFill>
              </a:rPr>
              <a:t>Germanic dialects </a:t>
            </a:r>
            <a:r>
              <a:rPr lang="en-GB" sz="2400" dirty="0"/>
              <a:t>(Anglian / Old Northumbrian) across the two kingdoms</a:t>
            </a:r>
          </a:p>
          <a:p>
            <a:pPr marL="742950" lvl="1" indent="-285750">
              <a:buFont typeface="Wingdings" panose="05000000000000000000" pitchFamily="2" charset="2"/>
              <a:buChar char="Ø"/>
            </a:pPr>
            <a:r>
              <a:rPr lang="en-GB" sz="2400" dirty="0" err="1">
                <a:solidFill>
                  <a:srgbClr val="FF0000"/>
                </a:solidFill>
              </a:rPr>
              <a:t>Inglis</a:t>
            </a:r>
            <a:r>
              <a:rPr lang="en-GB" sz="2400" dirty="0">
                <a:solidFill>
                  <a:srgbClr val="FF0000"/>
                </a:solidFill>
              </a:rPr>
              <a:t> </a:t>
            </a:r>
          </a:p>
          <a:p>
            <a:pPr marL="742950" lvl="1" indent="-285750">
              <a:buFont typeface="Wingdings" panose="05000000000000000000" pitchFamily="2" charset="2"/>
              <a:buChar char="Ø"/>
            </a:pPr>
            <a:r>
              <a:rPr lang="en-GB" sz="2400" dirty="0" err="1">
                <a:solidFill>
                  <a:schemeClr val="accent2">
                    <a:lumMod val="60000"/>
                    <a:lumOff val="40000"/>
                  </a:schemeClr>
                </a:solidFill>
              </a:rPr>
              <a:t>Englishe</a:t>
            </a:r>
            <a:endParaRPr lang="en-GB" sz="2400" dirty="0">
              <a:solidFill>
                <a:schemeClr val="accent2">
                  <a:lumMod val="60000"/>
                  <a:lumOff val="40000"/>
                </a:schemeClr>
              </a:solidFill>
            </a:endParaRPr>
          </a:p>
        </p:txBody>
      </p:sp>
    </p:spTree>
    <p:extLst>
      <p:ext uri="{BB962C8B-B14F-4D97-AF65-F5344CB8AC3E}">
        <p14:creationId xmlns:p14="http://schemas.microsoft.com/office/powerpoint/2010/main" val="157169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2448" y="509199"/>
            <a:ext cx="3023810" cy="4425758"/>
          </a:xfrm>
          <a:prstGeom prst="rect">
            <a:avLst/>
          </a:prstGeom>
        </p:spPr>
      </p:pic>
      <p:sp>
        <p:nvSpPr>
          <p:cNvPr id="5" name="TextBox 4"/>
          <p:cNvSpPr txBox="1"/>
          <p:nvPr/>
        </p:nvSpPr>
        <p:spPr>
          <a:xfrm>
            <a:off x="196346" y="4629408"/>
            <a:ext cx="2229556" cy="584776"/>
          </a:xfrm>
          <a:prstGeom prst="rect">
            <a:avLst/>
          </a:prstGeom>
          <a:solidFill>
            <a:srgbClr val="FFFFFF"/>
          </a:solidFill>
          <a:ln>
            <a:solidFill>
              <a:srgbClr val="262626"/>
            </a:solidFill>
          </a:ln>
        </p:spPr>
        <p:txBody>
          <a:bodyPr wrap="square" rtlCol="0">
            <a:spAutoFit/>
          </a:bodyPr>
          <a:lstStyle/>
          <a:p>
            <a:pPr algn="ctr"/>
            <a:r>
              <a:rPr lang="en-GB" sz="3200" dirty="0"/>
              <a:t>1558-1603</a:t>
            </a:r>
          </a:p>
        </p:txBody>
      </p:sp>
      <p:pic>
        <p:nvPicPr>
          <p:cNvPr id="6" name="Picture 5"/>
          <p:cNvPicPr>
            <a:picLocks noChangeAspect="1"/>
          </p:cNvPicPr>
          <p:nvPr/>
        </p:nvPicPr>
        <p:blipFill>
          <a:blip r:embed="rId4"/>
          <a:stretch>
            <a:fillRect/>
          </a:stretch>
        </p:blipFill>
        <p:spPr>
          <a:xfrm>
            <a:off x="2797229" y="692037"/>
            <a:ext cx="2759728" cy="942907"/>
          </a:xfrm>
          <a:prstGeom prst="rect">
            <a:avLst/>
          </a:prstGeom>
          <a:solidFill>
            <a:srgbClr val="FFFFFF"/>
          </a:solidFill>
          <a:ln>
            <a:solidFill>
              <a:srgbClr val="262626"/>
            </a:solidFill>
          </a:ln>
        </p:spPr>
      </p:pic>
      <p:sp>
        <p:nvSpPr>
          <p:cNvPr id="7" name="TextBox 6"/>
          <p:cNvSpPr txBox="1"/>
          <p:nvPr/>
        </p:nvSpPr>
        <p:spPr>
          <a:xfrm>
            <a:off x="2770216" y="2923528"/>
            <a:ext cx="6266139" cy="830997"/>
          </a:xfrm>
          <a:prstGeom prst="rect">
            <a:avLst/>
          </a:prstGeom>
          <a:solidFill>
            <a:schemeClr val="bg1"/>
          </a:solidFill>
          <a:ln>
            <a:solidFill>
              <a:schemeClr val="tx1"/>
            </a:solidFill>
          </a:ln>
        </p:spPr>
        <p:txBody>
          <a:bodyPr wrap="square" rtlCol="0">
            <a:spAutoFit/>
          </a:bodyPr>
          <a:lstStyle/>
          <a:p>
            <a:r>
              <a:rPr lang="en-GB" sz="2400" dirty="0"/>
              <a:t>“She possessed nine languages so thoroughly that each appeared to be her native tongue...”</a:t>
            </a:r>
          </a:p>
        </p:txBody>
      </p:sp>
      <p:sp>
        <p:nvSpPr>
          <p:cNvPr id="8" name="Rectangle 7"/>
          <p:cNvSpPr/>
          <p:nvPr/>
        </p:nvSpPr>
        <p:spPr>
          <a:xfrm>
            <a:off x="6439101" y="3754525"/>
            <a:ext cx="2624667" cy="923330"/>
          </a:xfrm>
          <a:prstGeom prst="rect">
            <a:avLst/>
          </a:prstGeom>
        </p:spPr>
        <p:txBody>
          <a:bodyPr wrap="square">
            <a:spAutoFit/>
          </a:bodyPr>
          <a:lstStyle/>
          <a:p>
            <a:pPr algn="ctr"/>
            <a:r>
              <a:rPr lang="en-GB" i="1" dirty="0"/>
              <a:t>Giovanni C. </a:t>
            </a:r>
            <a:r>
              <a:rPr lang="en-GB" i="1" dirty="0" err="1"/>
              <a:t>Scaramelli</a:t>
            </a:r>
            <a:endParaRPr lang="en-GB" i="1" dirty="0"/>
          </a:p>
          <a:p>
            <a:pPr algn="ctr"/>
            <a:r>
              <a:rPr lang="en-GB" i="1" dirty="0"/>
              <a:t>Venetian Ambassador</a:t>
            </a:r>
          </a:p>
          <a:p>
            <a:pPr algn="ctr"/>
            <a:r>
              <a:rPr lang="en-GB" dirty="0"/>
              <a:t>(7 April 1603)</a:t>
            </a:r>
          </a:p>
        </p:txBody>
      </p:sp>
      <p:sp>
        <p:nvSpPr>
          <p:cNvPr id="3" name="Rectangle 2">
            <a:extLst>
              <a:ext uri="{FF2B5EF4-FFF2-40B4-BE49-F238E27FC236}">
                <a16:creationId xmlns:a16="http://schemas.microsoft.com/office/drawing/2014/main" id="{49393F58-0F49-0C4F-947E-DB48F420999D}"/>
              </a:ext>
            </a:extLst>
          </p:cNvPr>
          <p:cNvSpPr/>
          <p:nvPr/>
        </p:nvSpPr>
        <p:spPr>
          <a:xfrm>
            <a:off x="3749522" y="4330351"/>
            <a:ext cx="2925843" cy="2677656"/>
          </a:xfrm>
          <a:prstGeom prst="rect">
            <a:avLst/>
          </a:prstGeom>
        </p:spPr>
        <p:txBody>
          <a:bodyPr wrap="square" numCol="2" spcCol="360000">
            <a:spAutoFit/>
          </a:bodyPr>
          <a:lstStyle/>
          <a:p>
            <a:r>
              <a:rPr lang="en-GB" sz="2400" dirty="0"/>
              <a:t>English</a:t>
            </a:r>
          </a:p>
          <a:p>
            <a:r>
              <a:rPr lang="en-GB" sz="2400" dirty="0"/>
              <a:t>Welsh</a:t>
            </a:r>
          </a:p>
          <a:p>
            <a:r>
              <a:rPr lang="en-GB" sz="2400" dirty="0"/>
              <a:t>Cornish</a:t>
            </a:r>
          </a:p>
          <a:p>
            <a:r>
              <a:rPr lang="en-GB" sz="2400" dirty="0"/>
              <a:t>Irish</a:t>
            </a:r>
          </a:p>
          <a:p>
            <a:endParaRPr lang="en-GB" sz="2400" dirty="0">
              <a:solidFill>
                <a:srgbClr val="0000FF"/>
              </a:solidFill>
            </a:endParaRPr>
          </a:p>
          <a:p>
            <a:endParaRPr lang="en-GB" sz="2400" dirty="0">
              <a:solidFill>
                <a:srgbClr val="0000FF"/>
              </a:solidFill>
            </a:endParaRPr>
          </a:p>
          <a:p>
            <a:endParaRPr lang="en-GB" sz="2400" dirty="0">
              <a:solidFill>
                <a:srgbClr val="0000FF"/>
              </a:solidFill>
            </a:endParaRPr>
          </a:p>
          <a:p>
            <a:r>
              <a:rPr lang="en-GB" sz="2400" dirty="0">
                <a:solidFill>
                  <a:srgbClr val="0000FF"/>
                </a:solidFill>
              </a:rPr>
              <a:t>Scots</a:t>
            </a:r>
          </a:p>
          <a:p>
            <a:r>
              <a:rPr lang="en-GB" sz="2400" dirty="0"/>
              <a:t>Latin</a:t>
            </a:r>
          </a:p>
          <a:p>
            <a:r>
              <a:rPr lang="en-GB" sz="2400" dirty="0"/>
              <a:t>French</a:t>
            </a:r>
          </a:p>
          <a:p>
            <a:r>
              <a:rPr lang="en-GB" sz="2400" dirty="0"/>
              <a:t>Spanish</a:t>
            </a:r>
          </a:p>
          <a:p>
            <a:r>
              <a:rPr lang="en-GB" sz="2400" dirty="0"/>
              <a:t>Italian</a:t>
            </a:r>
          </a:p>
        </p:txBody>
      </p:sp>
    </p:spTree>
    <p:extLst>
      <p:ext uri="{BB962C8B-B14F-4D97-AF65-F5344CB8AC3E}">
        <p14:creationId xmlns:p14="http://schemas.microsoft.com/office/powerpoint/2010/main" val="53632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0"/>
            <a:ext cx="8229600" cy="1143000"/>
          </a:xfrm>
        </p:spPr>
        <p:txBody>
          <a:bodyPr>
            <a:normAutofit/>
          </a:bodyPr>
          <a:lstStyle/>
          <a:p>
            <a:r>
              <a:rPr lang="en-GB" sz="3600" dirty="0">
                <a:latin typeface="Calibri Light" panose="020F0302020204030204" pitchFamily="34" charset="0"/>
                <a:cs typeface="Calibri Light" panose="020F0302020204030204" pitchFamily="34" charset="0"/>
              </a:rPr>
              <a:t>To recap:</a:t>
            </a:r>
          </a:p>
        </p:txBody>
      </p:sp>
      <p:sp>
        <p:nvSpPr>
          <p:cNvPr id="3" name="Content Placeholder 2"/>
          <p:cNvSpPr>
            <a:spLocks noGrp="1"/>
          </p:cNvSpPr>
          <p:nvPr>
            <p:ph idx="1"/>
          </p:nvPr>
        </p:nvSpPr>
        <p:spPr>
          <a:xfrm>
            <a:off x="457200" y="1159730"/>
            <a:ext cx="8335108" cy="5435034"/>
          </a:xfrm>
        </p:spPr>
        <p:txBody>
          <a:bodyPr>
            <a:normAutofit fontScale="92500" lnSpcReduction="10000"/>
          </a:bodyPr>
          <a:lstStyle/>
          <a:p>
            <a:r>
              <a:rPr lang="en-GB" sz="2800" dirty="0"/>
              <a:t>the Scots language was used across </a:t>
            </a:r>
            <a:r>
              <a:rPr lang="en-GB" sz="2800" b="1" dirty="0">
                <a:solidFill>
                  <a:srgbClr val="00B050"/>
                </a:solidFill>
              </a:rPr>
              <a:t>all social strata </a:t>
            </a:r>
            <a:r>
              <a:rPr lang="en-GB" sz="2800" dirty="0"/>
              <a:t>in medieval and early modern Scotland</a:t>
            </a:r>
          </a:p>
          <a:p>
            <a:r>
              <a:rPr lang="en-GB" sz="2800" dirty="0"/>
              <a:t>Scots was recognised internationally as different from English</a:t>
            </a:r>
          </a:p>
          <a:p>
            <a:endParaRPr lang="en-GB" sz="2800" dirty="0"/>
          </a:p>
          <a:p>
            <a:r>
              <a:rPr lang="en-GB" sz="2800" dirty="0"/>
              <a:t>REMEMBER: before 17c the upper classes </a:t>
            </a:r>
            <a:r>
              <a:rPr lang="en-GB" sz="2800" b="1" dirty="0"/>
              <a:t>did not have English</a:t>
            </a:r>
            <a:r>
              <a:rPr lang="en-GB" sz="2800" dirty="0"/>
              <a:t> </a:t>
            </a:r>
            <a:r>
              <a:rPr lang="mr-IN" sz="2800" dirty="0"/>
              <a:t>–</a:t>
            </a:r>
            <a:r>
              <a:rPr lang="en-GB" sz="2800" dirty="0"/>
              <a:t> their language was Scots</a:t>
            </a:r>
          </a:p>
          <a:p>
            <a:r>
              <a:rPr lang="en-GB" sz="2800" dirty="0"/>
              <a:t>in fact, the surviving textual material was written by </a:t>
            </a:r>
            <a:r>
              <a:rPr lang="en-GB" sz="2800" b="1" dirty="0"/>
              <a:t>the best educated people </a:t>
            </a:r>
            <a:r>
              <a:rPr lang="en-GB" sz="2800" dirty="0"/>
              <a:t>(clerks, scribes, poets, etc.) and gives us </a:t>
            </a:r>
            <a:r>
              <a:rPr lang="en-GB" sz="2800" b="1" dirty="0"/>
              <a:t>more information</a:t>
            </a:r>
            <a:r>
              <a:rPr lang="en-GB" sz="2800" dirty="0"/>
              <a:t> about the language of </a:t>
            </a:r>
            <a:r>
              <a:rPr lang="en-GB" sz="2800" b="1" dirty="0"/>
              <a:t>the higher strata</a:t>
            </a:r>
          </a:p>
          <a:p>
            <a:endParaRPr lang="en-GB" sz="2800" dirty="0"/>
          </a:p>
          <a:p>
            <a:r>
              <a:rPr lang="en-GB" sz="2800" dirty="0"/>
              <a:t>glimpses of ‘street talk’ in courtly entertainment</a:t>
            </a:r>
          </a:p>
        </p:txBody>
      </p:sp>
    </p:spTree>
    <p:extLst>
      <p:ext uri="{BB962C8B-B14F-4D97-AF65-F5344CB8AC3E}">
        <p14:creationId xmlns:p14="http://schemas.microsoft.com/office/powerpoint/2010/main" val="37654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txBox="1">
            <a:spLocks noChangeArrowheads="1"/>
          </p:cNvSpPr>
          <p:nvPr/>
        </p:nvSpPr>
        <p:spPr bwMode="auto">
          <a:xfrm>
            <a:off x="2220118" y="1814879"/>
            <a:ext cx="4703763" cy="255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a:t>Off </a:t>
            </a:r>
            <a:r>
              <a:rPr lang="en-US" dirty="0" err="1"/>
              <a:t>Langagis</a:t>
            </a:r>
            <a:r>
              <a:rPr lang="en-US" dirty="0"/>
              <a:t> in </a:t>
            </a:r>
            <a:r>
              <a:rPr lang="en-US" dirty="0" err="1"/>
              <a:t>Bretayne</a:t>
            </a:r>
            <a:r>
              <a:rPr lang="en-US" dirty="0"/>
              <a:t> sere </a:t>
            </a:r>
          </a:p>
          <a:p>
            <a:pPr eaLnBrk="1" hangingPunct="1"/>
            <a:r>
              <a:rPr lang="en-US" dirty="0"/>
              <a:t>I </a:t>
            </a:r>
            <a:r>
              <a:rPr lang="en-US" dirty="0" err="1"/>
              <a:t>fynd</a:t>
            </a:r>
            <a:r>
              <a:rPr lang="en-US" dirty="0"/>
              <a:t> that sum </a:t>
            </a:r>
            <a:r>
              <a:rPr lang="en-US" dirty="0" err="1"/>
              <a:t>tym</a:t>
            </a:r>
            <a:r>
              <a:rPr lang="en-US" dirty="0"/>
              <a:t> </a:t>
            </a:r>
            <a:r>
              <a:rPr lang="en-US" dirty="0" err="1"/>
              <a:t>fyff</a:t>
            </a:r>
            <a:r>
              <a:rPr lang="en-US" dirty="0"/>
              <a:t> </a:t>
            </a:r>
            <a:r>
              <a:rPr lang="en-US" dirty="0" err="1"/>
              <a:t>thare</a:t>
            </a:r>
            <a:r>
              <a:rPr lang="en-US" dirty="0"/>
              <a:t> were: </a:t>
            </a:r>
          </a:p>
          <a:p>
            <a:pPr eaLnBrk="1" hangingPunct="1"/>
            <a:r>
              <a:rPr lang="en-US" dirty="0"/>
              <a:t>Off </a:t>
            </a:r>
            <a:r>
              <a:rPr lang="en-US" dirty="0" err="1">
                <a:solidFill>
                  <a:srgbClr val="00B050"/>
                </a:solidFill>
              </a:rPr>
              <a:t>Brettys</a:t>
            </a:r>
            <a:r>
              <a:rPr lang="en-US" dirty="0"/>
              <a:t> </a:t>
            </a:r>
            <a:r>
              <a:rPr lang="en-US" dirty="0" err="1"/>
              <a:t>fyrst</a:t>
            </a:r>
            <a:r>
              <a:rPr lang="en-US" dirty="0"/>
              <a:t>, and </a:t>
            </a:r>
            <a:r>
              <a:rPr lang="en-US" b="1" dirty="0" err="1">
                <a:solidFill>
                  <a:srgbClr val="FF0000"/>
                </a:solidFill>
              </a:rPr>
              <a:t>Inglis</a:t>
            </a:r>
            <a:r>
              <a:rPr lang="en-US" dirty="0">
                <a:solidFill>
                  <a:srgbClr val="FF0000"/>
                </a:solidFill>
              </a:rPr>
              <a:t> </a:t>
            </a:r>
            <a:r>
              <a:rPr lang="en-US" dirty="0" err="1"/>
              <a:t>syne</a:t>
            </a:r>
            <a:r>
              <a:rPr lang="en-US" dirty="0"/>
              <a:t>, </a:t>
            </a:r>
          </a:p>
          <a:p>
            <a:pPr eaLnBrk="1" hangingPunct="1"/>
            <a:r>
              <a:rPr lang="en-US" dirty="0" err="1">
                <a:solidFill>
                  <a:srgbClr val="00B050"/>
                </a:solidFill>
              </a:rPr>
              <a:t>Peycht</a:t>
            </a:r>
            <a:r>
              <a:rPr lang="en-US" dirty="0"/>
              <a:t>, and </a:t>
            </a:r>
            <a:r>
              <a:rPr lang="en-US" dirty="0">
                <a:solidFill>
                  <a:srgbClr val="00B050"/>
                </a:solidFill>
              </a:rPr>
              <a:t>Scot</a:t>
            </a:r>
            <a:r>
              <a:rPr lang="en-US" dirty="0"/>
              <a:t>, and </a:t>
            </a:r>
            <a:r>
              <a:rPr lang="en-US" dirty="0" err="1"/>
              <a:t>syne</a:t>
            </a:r>
            <a:r>
              <a:rPr lang="en-US" dirty="0"/>
              <a:t> </a:t>
            </a:r>
            <a:r>
              <a:rPr lang="en-US" dirty="0" err="1"/>
              <a:t>Latyne</a:t>
            </a:r>
            <a:r>
              <a:rPr lang="en-US" dirty="0"/>
              <a:t>.</a:t>
            </a:r>
          </a:p>
          <a:p>
            <a:pPr eaLnBrk="1" hangingPunct="1"/>
            <a:endParaRPr lang="en-US" dirty="0"/>
          </a:p>
          <a:p>
            <a:pPr eaLnBrk="1" hangingPunct="1"/>
            <a:r>
              <a:rPr lang="en-US" sz="2000" i="1" dirty="0"/>
              <a:t>The </a:t>
            </a:r>
            <a:r>
              <a:rPr lang="en-US" sz="2000" i="1" dirty="0" err="1"/>
              <a:t>Orygynale</a:t>
            </a:r>
            <a:r>
              <a:rPr lang="en-US" sz="2000" i="1" dirty="0"/>
              <a:t> </a:t>
            </a:r>
            <a:r>
              <a:rPr lang="en-US" sz="2000" i="1" dirty="0" err="1"/>
              <a:t>Cronykil</a:t>
            </a:r>
            <a:r>
              <a:rPr lang="en-US" sz="2000" i="1" dirty="0"/>
              <a:t> of Scotland</a:t>
            </a:r>
            <a:r>
              <a:rPr lang="en-US" sz="2000" dirty="0"/>
              <a:t>, by </a:t>
            </a:r>
            <a:r>
              <a:rPr lang="en-US" sz="2000" dirty="0" err="1"/>
              <a:t>Androw</a:t>
            </a:r>
            <a:r>
              <a:rPr lang="en-US" sz="2000" dirty="0"/>
              <a:t> of </a:t>
            </a:r>
            <a:r>
              <a:rPr lang="en-US" sz="2000" dirty="0" err="1"/>
              <a:t>Wyntoun</a:t>
            </a:r>
            <a:r>
              <a:rPr lang="en-US" sz="2000" dirty="0"/>
              <a:t> </a:t>
            </a:r>
            <a:r>
              <a:rPr lang="en-US" sz="2000" b="1" dirty="0">
                <a:solidFill>
                  <a:srgbClr val="7030A0"/>
                </a:solidFill>
              </a:rPr>
              <a:t>(c.1420)</a:t>
            </a:r>
            <a:r>
              <a:rPr lang="en-US" sz="2000" dirty="0"/>
              <a:t>, ll.1373-1376</a:t>
            </a:r>
          </a:p>
        </p:txBody>
      </p:sp>
      <p:sp>
        <p:nvSpPr>
          <p:cNvPr id="29700" name="TextBox 5"/>
          <p:cNvSpPr txBox="1">
            <a:spLocks noChangeArrowheads="1"/>
          </p:cNvSpPr>
          <p:nvPr/>
        </p:nvSpPr>
        <p:spPr bwMode="auto">
          <a:xfrm>
            <a:off x="6729413" y="5788025"/>
            <a:ext cx="1990725" cy="369888"/>
          </a:xfrm>
          <a:prstGeom prst="rect">
            <a:avLst/>
          </a:prstGeom>
          <a:noFill/>
          <a:ln w="9525">
            <a:solidFill>
              <a:srgbClr val="1F497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a:t>cf. McClure 1981</a:t>
            </a:r>
          </a:p>
        </p:txBody>
      </p:sp>
      <p:sp>
        <p:nvSpPr>
          <p:cNvPr id="4" name="Title 3"/>
          <p:cNvSpPr>
            <a:spLocks noGrp="1"/>
          </p:cNvSpPr>
          <p:nvPr>
            <p:ph type="title"/>
          </p:nvPr>
        </p:nvSpPr>
        <p:spPr/>
        <p:txBody>
          <a:bodyPr>
            <a:normAutofit/>
          </a:bodyPr>
          <a:lstStyle/>
          <a:p>
            <a:r>
              <a:rPr lang="en-US" sz="3600" dirty="0">
                <a:latin typeface="Calibri Light"/>
                <a:cs typeface="Calibri Light"/>
              </a:rPr>
              <a:t>‘</a:t>
            </a:r>
            <a:r>
              <a:rPr lang="en-US" sz="3600" dirty="0" err="1">
                <a:latin typeface="Calibri Light"/>
                <a:cs typeface="Calibri Light"/>
              </a:rPr>
              <a:t>Inglis</a:t>
            </a:r>
            <a:r>
              <a:rPr lang="en-US" sz="3600" dirty="0">
                <a:latin typeface="Calibri Light"/>
                <a:cs typeface="Calibri Light"/>
              </a:rPr>
              <a:t>’ as referring to Scots</a:t>
            </a:r>
            <a:endParaRPr lang="en-GB" sz="3600" dirty="0">
              <a:latin typeface="Calibri Light"/>
              <a:cs typeface="Calibri Light"/>
            </a:endParaRPr>
          </a:p>
        </p:txBody>
      </p:sp>
    </p:spTree>
    <p:extLst>
      <p:ext uri="{BB962C8B-B14F-4D97-AF65-F5344CB8AC3E}">
        <p14:creationId xmlns:p14="http://schemas.microsoft.com/office/powerpoint/2010/main" val="231929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txBox="1">
            <a:spLocks noChangeArrowheads="1"/>
          </p:cNvSpPr>
          <p:nvPr/>
        </p:nvSpPr>
        <p:spPr bwMode="auto">
          <a:xfrm>
            <a:off x="630306" y="3084703"/>
            <a:ext cx="5603385"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defRPr/>
            </a:pPr>
            <a:r>
              <a:rPr lang="en-US" sz="2000" dirty="0">
                <a:latin typeface="+mn-lt"/>
                <a:cs typeface="Times New Roman" charset="0"/>
              </a:rPr>
              <a:t>[...]</a:t>
            </a:r>
          </a:p>
          <a:p>
            <a:pPr eaLnBrk="1" hangingPunct="1">
              <a:defRPr/>
            </a:pPr>
            <a:r>
              <a:rPr lang="en-US" sz="2000" dirty="0" err="1">
                <a:latin typeface="+mn-lt"/>
                <a:cs typeface="Times New Roman" charset="0"/>
              </a:rPr>
              <a:t>Lyke</a:t>
            </a:r>
            <a:r>
              <a:rPr lang="en-US" sz="2000" dirty="0">
                <a:latin typeface="+mn-lt"/>
                <a:cs typeface="Times New Roman" charset="0"/>
              </a:rPr>
              <a:t> as in </a:t>
            </a:r>
            <a:r>
              <a:rPr lang="en-US" sz="2000" dirty="0" err="1">
                <a:latin typeface="+mn-lt"/>
                <a:cs typeface="Times New Roman" charset="0"/>
              </a:rPr>
              <a:t>Latyn</a:t>
            </a:r>
            <a:r>
              <a:rPr lang="en-US" sz="2000" dirty="0">
                <a:latin typeface="+mn-lt"/>
                <a:cs typeface="Times New Roman" charset="0"/>
              </a:rPr>
              <a:t> </a:t>
            </a:r>
            <a:r>
              <a:rPr lang="en-US" sz="2000" dirty="0" err="1">
                <a:latin typeface="+mn-lt"/>
                <a:cs typeface="Times New Roman" charset="0"/>
              </a:rPr>
              <a:t>beyn</a:t>
            </a:r>
            <a:r>
              <a:rPr lang="en-US" sz="2000" dirty="0">
                <a:latin typeface="+mn-lt"/>
                <a:cs typeface="Times New Roman" charset="0"/>
              </a:rPr>
              <a:t> Grew </a:t>
            </a:r>
            <a:r>
              <a:rPr lang="en-US" sz="2000" dirty="0" err="1">
                <a:latin typeface="+mn-lt"/>
                <a:cs typeface="Times New Roman" charset="0"/>
              </a:rPr>
              <a:t>termys</a:t>
            </a:r>
            <a:r>
              <a:rPr lang="en-US" sz="2000" dirty="0">
                <a:latin typeface="+mn-lt"/>
                <a:cs typeface="Times New Roman" charset="0"/>
              </a:rPr>
              <a:t> ſum, </a:t>
            </a:r>
          </a:p>
          <a:p>
            <a:pPr eaLnBrk="1" hangingPunct="1">
              <a:defRPr/>
            </a:pPr>
            <a:r>
              <a:rPr lang="en-US" sz="2000" dirty="0">
                <a:latin typeface="+mn-lt"/>
                <a:cs typeface="Times New Roman" charset="0"/>
              </a:rPr>
              <a:t>So me </a:t>
            </a:r>
            <a:r>
              <a:rPr lang="en-US" sz="2000" dirty="0" err="1">
                <a:latin typeface="+mn-lt"/>
                <a:cs typeface="Times New Roman" charset="0"/>
              </a:rPr>
              <a:t>behufyt</a:t>
            </a:r>
            <a:r>
              <a:rPr lang="en-US" sz="2000" dirty="0">
                <a:latin typeface="+mn-lt"/>
                <a:cs typeface="Times New Roman" charset="0"/>
              </a:rPr>
              <a:t> </a:t>
            </a:r>
            <a:r>
              <a:rPr lang="en-US" sz="2000" dirty="0" err="1">
                <a:latin typeface="+mn-lt"/>
                <a:cs typeface="Times New Roman" charset="0"/>
              </a:rPr>
              <a:t>quhilum</a:t>
            </a:r>
            <a:r>
              <a:rPr lang="en-US" sz="2000" dirty="0">
                <a:latin typeface="+mn-lt"/>
                <a:cs typeface="Times New Roman" charset="0"/>
              </a:rPr>
              <a:t>, or than be </a:t>
            </a:r>
            <a:r>
              <a:rPr lang="en-US" sz="2000" dirty="0" err="1">
                <a:latin typeface="+mn-lt"/>
                <a:cs typeface="Times New Roman" charset="0"/>
              </a:rPr>
              <a:t>dum</a:t>
            </a:r>
            <a:r>
              <a:rPr lang="en-US" sz="2000" dirty="0">
                <a:latin typeface="+mn-lt"/>
                <a:cs typeface="Times New Roman" charset="0"/>
              </a:rPr>
              <a:t>,</a:t>
            </a:r>
          </a:p>
          <a:p>
            <a:pPr eaLnBrk="1" hangingPunct="1">
              <a:defRPr/>
            </a:pPr>
            <a:r>
              <a:rPr lang="en-US" sz="2000" dirty="0">
                <a:latin typeface="+mn-lt"/>
                <a:cs typeface="Times New Roman" charset="0"/>
              </a:rPr>
              <a:t>Sum baſtard </a:t>
            </a:r>
            <a:r>
              <a:rPr lang="en-US" sz="2000" dirty="0" err="1">
                <a:latin typeface="+mn-lt"/>
                <a:cs typeface="Times New Roman" charset="0"/>
              </a:rPr>
              <a:t>Latyn</a:t>
            </a:r>
            <a:r>
              <a:rPr lang="en-US" sz="2000" dirty="0">
                <a:latin typeface="+mn-lt"/>
                <a:cs typeface="Times New Roman" charset="0"/>
              </a:rPr>
              <a:t>, </a:t>
            </a:r>
            <a:r>
              <a:rPr lang="en-US" sz="2000" dirty="0" err="1">
                <a:latin typeface="+mn-lt"/>
                <a:cs typeface="Times New Roman" charset="0"/>
              </a:rPr>
              <a:t>Franch</a:t>
            </a:r>
            <a:r>
              <a:rPr lang="en-US" sz="2000" dirty="0">
                <a:latin typeface="+mn-lt"/>
                <a:cs typeface="Times New Roman" charset="0"/>
              </a:rPr>
              <a:t>, or </a:t>
            </a:r>
            <a:r>
              <a:rPr lang="en-US" sz="2000" dirty="0" err="1">
                <a:latin typeface="+mn-lt"/>
                <a:cs typeface="Times New Roman" charset="0"/>
              </a:rPr>
              <a:t>Inglys</a:t>
            </a:r>
            <a:r>
              <a:rPr lang="en-US" sz="2000" dirty="0">
                <a:latin typeface="+mn-lt"/>
                <a:cs typeface="Times New Roman" charset="0"/>
              </a:rPr>
              <a:t> </a:t>
            </a:r>
            <a:r>
              <a:rPr lang="en-US" sz="2000" dirty="0" err="1">
                <a:latin typeface="+mn-lt"/>
                <a:cs typeface="Times New Roman" charset="0"/>
              </a:rPr>
              <a:t>oys</a:t>
            </a:r>
            <a:r>
              <a:rPr lang="en-US" sz="2000" dirty="0">
                <a:latin typeface="+mn-lt"/>
                <a:cs typeface="Times New Roman" charset="0"/>
              </a:rPr>
              <a:t>, </a:t>
            </a:r>
          </a:p>
          <a:p>
            <a:pPr eaLnBrk="1" hangingPunct="1">
              <a:defRPr/>
            </a:pPr>
            <a:r>
              <a:rPr lang="en-US" sz="2000" dirty="0" err="1">
                <a:latin typeface="+mn-lt"/>
                <a:cs typeface="Times New Roman" charset="0"/>
              </a:rPr>
              <a:t>Quhar</a:t>
            </a:r>
            <a:r>
              <a:rPr lang="en-US" sz="2000" dirty="0">
                <a:latin typeface="+mn-lt"/>
                <a:cs typeface="Times New Roman" charset="0"/>
              </a:rPr>
              <a:t> ſcant was </a:t>
            </a:r>
            <a:r>
              <a:rPr lang="en-US" sz="2000" b="1" dirty="0" err="1">
                <a:solidFill>
                  <a:srgbClr val="0000FF"/>
                </a:solidFill>
                <a:latin typeface="+mn-lt"/>
                <a:cs typeface="Times New Roman" charset="0"/>
              </a:rPr>
              <a:t>Scottis</a:t>
            </a:r>
            <a:r>
              <a:rPr lang="en-US" sz="2000" dirty="0">
                <a:latin typeface="+mn-lt"/>
                <a:cs typeface="Times New Roman" charset="0"/>
              </a:rPr>
              <a:t>, I had </a:t>
            </a:r>
            <a:r>
              <a:rPr lang="en-US" sz="2000" dirty="0" err="1">
                <a:latin typeface="+mn-lt"/>
                <a:cs typeface="Times New Roman" charset="0"/>
              </a:rPr>
              <a:t>nane</a:t>
            </a:r>
            <a:r>
              <a:rPr lang="en-US" sz="2000" dirty="0">
                <a:latin typeface="+mn-lt"/>
                <a:cs typeface="Times New Roman" charset="0"/>
              </a:rPr>
              <a:t> other </a:t>
            </a:r>
            <a:r>
              <a:rPr lang="en-US" sz="2000" dirty="0" err="1">
                <a:latin typeface="+mn-lt"/>
                <a:cs typeface="Times New Roman" charset="0"/>
              </a:rPr>
              <a:t>choys</a:t>
            </a:r>
            <a:r>
              <a:rPr lang="en-US" sz="2000" dirty="0">
                <a:latin typeface="+mn-lt"/>
                <a:cs typeface="Times New Roman" charset="0"/>
              </a:rPr>
              <a:t>.</a:t>
            </a:r>
          </a:p>
          <a:p>
            <a:pPr algn="r" eaLnBrk="1" hangingPunct="1">
              <a:defRPr/>
            </a:pPr>
            <a:endParaRPr lang="en-US" sz="2000" i="1" dirty="0">
              <a:latin typeface="+mn-lt"/>
              <a:cs typeface="Times New Roman" charset="0"/>
            </a:endParaRPr>
          </a:p>
          <a:p>
            <a:pPr algn="r" eaLnBrk="1" hangingPunct="1">
              <a:defRPr/>
            </a:pPr>
            <a:r>
              <a:rPr lang="en-US" sz="2000" i="1" dirty="0">
                <a:latin typeface="+mn-lt"/>
                <a:cs typeface="Times New Roman" charset="0"/>
              </a:rPr>
              <a:t>The </a:t>
            </a:r>
            <a:r>
              <a:rPr lang="en-US" sz="2000" i="1" dirty="0" err="1">
                <a:latin typeface="+mn-lt"/>
                <a:cs typeface="Times New Roman" charset="0"/>
              </a:rPr>
              <a:t>Aeneid</a:t>
            </a:r>
            <a:r>
              <a:rPr lang="en-US" sz="2000" dirty="0">
                <a:latin typeface="+mn-lt"/>
                <a:cs typeface="Times New Roman" charset="0"/>
              </a:rPr>
              <a:t>, Prologue, ll.3-6</a:t>
            </a:r>
          </a:p>
          <a:p>
            <a:pPr algn="r" eaLnBrk="1" hangingPunct="1">
              <a:defRPr/>
            </a:pPr>
            <a:r>
              <a:rPr lang="en-US" sz="2000" dirty="0">
                <a:latin typeface="+mn-lt"/>
                <a:cs typeface="Times New Roman" charset="0"/>
              </a:rPr>
              <a:t>Gavin Douglas </a:t>
            </a:r>
            <a:r>
              <a:rPr lang="en-US" sz="2000" b="1" dirty="0">
                <a:solidFill>
                  <a:srgbClr val="7030A0"/>
                </a:solidFill>
                <a:latin typeface="+mn-lt"/>
                <a:cs typeface="Times New Roman" charset="0"/>
              </a:rPr>
              <a:t>(1513)</a:t>
            </a:r>
          </a:p>
        </p:txBody>
      </p:sp>
      <p:sp>
        <p:nvSpPr>
          <p:cNvPr id="31747" name="TextBox 4"/>
          <p:cNvSpPr txBox="1">
            <a:spLocks noChangeArrowheads="1"/>
          </p:cNvSpPr>
          <p:nvPr/>
        </p:nvSpPr>
        <p:spPr bwMode="auto">
          <a:xfrm>
            <a:off x="567657" y="1294953"/>
            <a:ext cx="5712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2000" dirty="0"/>
              <a:t>HEYR BEGYNNYS THE WARK OF VIRGYLL PRYNCE OF LATYN POETIS IN HYS TWELF BUKIS OF ENEADOS COMPILIT AND TRANSLATIT FURTH OF LATYN IN OUR </a:t>
            </a:r>
            <a:r>
              <a:rPr lang="en-US" sz="2000" b="1" dirty="0">
                <a:solidFill>
                  <a:srgbClr val="0000FF"/>
                </a:solidFill>
              </a:rPr>
              <a:t>SCOTTIS LANGAGE </a:t>
            </a:r>
            <a:r>
              <a:rPr lang="en-US" sz="2000" dirty="0"/>
              <a:t>BY ANE RIGHT NOBILL AND WIRSCHIPFULL CLERK MASTER GAWYN DOWGLAS...</a:t>
            </a:r>
          </a:p>
        </p:txBody>
      </p:sp>
      <p:pic>
        <p:nvPicPr>
          <p:cNvPr id="31748" name="Picture 1" descr="A sculpture of Gavin Dougla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23185" y="1423987"/>
            <a:ext cx="2060575" cy="3417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7200" y="274638"/>
            <a:ext cx="8229600" cy="797984"/>
          </a:xfrm>
        </p:spPr>
        <p:txBody>
          <a:bodyPr>
            <a:normAutofit/>
          </a:bodyPr>
          <a:lstStyle/>
          <a:p>
            <a:r>
              <a:rPr lang="en-US" sz="3600" dirty="0">
                <a:latin typeface="Calibri Light"/>
                <a:ea typeface="MS PGothic" charset="0"/>
                <a:cs typeface="Calibri Light"/>
              </a:rPr>
              <a:t>‘</a:t>
            </a:r>
            <a:r>
              <a:rPr lang="en-US" altLang="ja-JP" sz="3600" dirty="0" err="1">
                <a:latin typeface="Calibri Light"/>
                <a:ea typeface="MS PGothic" charset="0"/>
                <a:cs typeface="Calibri Light"/>
              </a:rPr>
              <a:t>Scottis</a:t>
            </a:r>
            <a:r>
              <a:rPr lang="en-US" sz="3600" dirty="0">
                <a:latin typeface="Calibri Light"/>
                <a:ea typeface="MS PGothic" charset="0"/>
                <a:cs typeface="Calibri Light"/>
              </a:rPr>
              <a:t>’</a:t>
            </a:r>
            <a:r>
              <a:rPr lang="en-US" altLang="ja-JP" sz="3600" dirty="0">
                <a:latin typeface="Calibri Light"/>
                <a:ea typeface="MS PGothic" charset="0"/>
                <a:cs typeface="Calibri Light"/>
              </a:rPr>
              <a:t> as referring to Scots</a:t>
            </a:r>
            <a:endParaRPr lang="en-GB" sz="3600" dirty="0">
              <a:latin typeface="Calibri Light"/>
              <a:cs typeface="Calibri Light"/>
            </a:endParaRPr>
          </a:p>
        </p:txBody>
      </p:sp>
      <p:sp>
        <p:nvSpPr>
          <p:cNvPr id="4" name="TextBox 3"/>
          <p:cNvSpPr txBox="1"/>
          <p:nvPr/>
        </p:nvSpPr>
        <p:spPr>
          <a:xfrm>
            <a:off x="6847742" y="5411900"/>
            <a:ext cx="1811460" cy="954107"/>
          </a:xfrm>
          <a:prstGeom prst="rect">
            <a:avLst/>
          </a:prstGeom>
          <a:noFill/>
          <a:ln>
            <a:solidFill>
              <a:srgbClr val="FF0000"/>
            </a:solidFill>
          </a:ln>
        </p:spPr>
        <p:txBody>
          <a:bodyPr wrap="square" rtlCol="0">
            <a:spAutoFit/>
          </a:bodyPr>
          <a:lstStyle/>
          <a:p>
            <a:pPr algn="ctr"/>
            <a:r>
              <a:rPr lang="en-GB" sz="2800" i="1" dirty="0" err="1">
                <a:solidFill>
                  <a:srgbClr val="FF0000"/>
                </a:solidFill>
              </a:rPr>
              <a:t>Sudroun</a:t>
            </a:r>
            <a:r>
              <a:rPr lang="en-GB" sz="2800" dirty="0">
                <a:solidFill>
                  <a:srgbClr val="FF0000"/>
                </a:solidFill>
              </a:rPr>
              <a:t> </a:t>
            </a:r>
            <a:r>
              <a:rPr lang="en-GB" sz="2800" dirty="0">
                <a:solidFill>
                  <a:schemeClr val="accent2">
                    <a:lumMod val="60000"/>
                    <a:lumOff val="40000"/>
                  </a:schemeClr>
                </a:solidFill>
              </a:rPr>
              <a:t>in the south!</a:t>
            </a:r>
          </a:p>
        </p:txBody>
      </p:sp>
      <p:sp>
        <p:nvSpPr>
          <p:cNvPr id="3" name="TextBox 2"/>
          <p:cNvSpPr txBox="1"/>
          <p:nvPr/>
        </p:nvSpPr>
        <p:spPr>
          <a:xfrm>
            <a:off x="457200" y="5621493"/>
            <a:ext cx="3118408" cy="1015663"/>
          </a:xfrm>
          <a:prstGeom prst="rect">
            <a:avLst/>
          </a:prstGeom>
          <a:solidFill>
            <a:schemeClr val="accent1">
              <a:lumMod val="40000"/>
              <a:lumOff val="60000"/>
            </a:schemeClr>
          </a:solidFill>
          <a:ln>
            <a:solidFill>
              <a:srgbClr val="0000FF"/>
            </a:solidFill>
          </a:ln>
        </p:spPr>
        <p:txBody>
          <a:bodyPr wrap="square" rtlCol="0">
            <a:spAutoFit/>
          </a:bodyPr>
          <a:lstStyle/>
          <a:p>
            <a:pPr algn="ctr"/>
            <a:r>
              <a:rPr lang="en-GB" sz="2000" dirty="0"/>
              <a:t>The </a:t>
            </a:r>
            <a:r>
              <a:rPr lang="en-GB" sz="2000" b="1" dirty="0"/>
              <a:t>first</a:t>
            </a:r>
            <a:r>
              <a:rPr lang="en-GB" sz="2000" dirty="0"/>
              <a:t> translation of Virgil’s </a:t>
            </a:r>
            <a:r>
              <a:rPr lang="en-GB" sz="2000" i="1" dirty="0" err="1"/>
              <a:t>Eneados</a:t>
            </a:r>
            <a:r>
              <a:rPr lang="en-GB" sz="2000" dirty="0"/>
              <a:t> into any Germanic language!</a:t>
            </a:r>
          </a:p>
        </p:txBody>
      </p:sp>
    </p:spTree>
    <p:extLst>
      <p:ext uri="{BB962C8B-B14F-4D97-AF65-F5344CB8AC3E}">
        <p14:creationId xmlns:p14="http://schemas.microsoft.com/office/powerpoint/2010/main" val="165316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a:latin typeface="Calibri Light" panose="020F0302020204030204" pitchFamily="34" charset="0"/>
                <a:cs typeface="Calibri Light" panose="020F0302020204030204" pitchFamily="34" charset="0"/>
              </a:rPr>
              <a:t>Whose language survives </a:t>
            </a:r>
            <a:br>
              <a:rPr lang="en-GB" sz="3600">
                <a:latin typeface="Calibri Light" panose="020F0302020204030204" pitchFamily="34" charset="0"/>
                <a:cs typeface="Calibri Light" panose="020F0302020204030204" pitchFamily="34" charset="0"/>
              </a:rPr>
            </a:br>
            <a:r>
              <a:rPr lang="en-GB" sz="3600">
                <a:latin typeface="Calibri Light" panose="020F0302020204030204" pitchFamily="34" charset="0"/>
                <a:cs typeface="Calibri Light" panose="020F0302020204030204" pitchFamily="34" charset="0"/>
              </a:rPr>
              <a:t>in historical record?</a:t>
            </a:r>
          </a:p>
        </p:txBody>
      </p:sp>
      <p:pic>
        <p:nvPicPr>
          <p:cNvPr id="5" name="Picture 4" descr="Social strata in early medieval Europ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1891667"/>
            <a:ext cx="4094417" cy="3248719"/>
          </a:xfrm>
          <a:prstGeom prst="rect">
            <a:avLst/>
          </a:prstGeom>
        </p:spPr>
      </p:pic>
      <p:sp>
        <p:nvSpPr>
          <p:cNvPr id="6" name="Rectangle 5"/>
          <p:cNvSpPr/>
          <p:nvPr/>
        </p:nvSpPr>
        <p:spPr>
          <a:xfrm>
            <a:off x="613695" y="5994877"/>
            <a:ext cx="4572000" cy="307777"/>
          </a:xfrm>
          <a:prstGeom prst="rect">
            <a:avLst/>
          </a:prstGeom>
        </p:spPr>
        <p:txBody>
          <a:bodyPr>
            <a:spAutoFit/>
          </a:bodyPr>
          <a:lstStyle/>
          <a:p>
            <a:r>
              <a:rPr lang="en-GB" sz="1400"/>
              <a:t>https://pages.uoregon.edu/klio/wc07/21-earlymed.html</a:t>
            </a:r>
          </a:p>
        </p:txBody>
      </p:sp>
      <p:sp>
        <p:nvSpPr>
          <p:cNvPr id="7" name="TextBox 6"/>
          <p:cNvSpPr txBox="1"/>
          <p:nvPr/>
        </p:nvSpPr>
        <p:spPr>
          <a:xfrm>
            <a:off x="457200" y="5614416"/>
            <a:ext cx="4944809" cy="461665"/>
          </a:xfrm>
          <a:prstGeom prst="rect">
            <a:avLst/>
          </a:prstGeom>
          <a:noFill/>
        </p:spPr>
        <p:txBody>
          <a:bodyPr wrap="square" rtlCol="0">
            <a:spAutoFit/>
          </a:bodyPr>
          <a:lstStyle/>
          <a:p>
            <a:r>
              <a:rPr lang="en-GB" sz="2400"/>
              <a:t>Social strata in early medieval Europe</a:t>
            </a:r>
          </a:p>
        </p:txBody>
      </p:sp>
      <p:sp>
        <p:nvSpPr>
          <p:cNvPr id="8" name="TextBox 7"/>
          <p:cNvSpPr txBox="1"/>
          <p:nvPr/>
        </p:nvSpPr>
        <p:spPr>
          <a:xfrm>
            <a:off x="5696713" y="1659688"/>
            <a:ext cx="2990087" cy="1692771"/>
          </a:xfrm>
          <a:prstGeom prst="rect">
            <a:avLst/>
          </a:prstGeom>
          <a:noFill/>
        </p:spPr>
        <p:txBody>
          <a:bodyPr wrap="square" rtlCol="0">
            <a:spAutoFit/>
          </a:bodyPr>
          <a:lstStyle/>
          <a:p>
            <a:r>
              <a:rPr lang="en-GB" sz="3200" dirty="0"/>
              <a:t>Literacy?</a:t>
            </a:r>
          </a:p>
          <a:p>
            <a:endParaRPr lang="en-GB" sz="2400" dirty="0"/>
          </a:p>
          <a:p>
            <a:r>
              <a:rPr lang="en-GB" sz="2400" dirty="0"/>
              <a:t>It’s all in </a:t>
            </a:r>
            <a:r>
              <a:rPr lang="en-GB" sz="2400" b="1" dirty="0">
                <a:solidFill>
                  <a:srgbClr val="008000"/>
                </a:solidFill>
              </a:rPr>
              <a:t>Latin</a:t>
            </a:r>
            <a:r>
              <a:rPr lang="en-GB" sz="2400" dirty="0"/>
              <a:t> anyway!</a:t>
            </a:r>
          </a:p>
        </p:txBody>
      </p:sp>
      <p:pic>
        <p:nvPicPr>
          <p:cNvPr id="9" name="Picture 8" descr="A scribe in his worksho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585" y="3516026"/>
            <a:ext cx="2581482" cy="2483386"/>
          </a:xfrm>
          <a:prstGeom prst="rect">
            <a:avLst/>
          </a:prstGeom>
        </p:spPr>
      </p:pic>
    </p:spTree>
    <p:extLst>
      <p:ext uri="{BB962C8B-B14F-4D97-AF65-F5344CB8AC3E}">
        <p14:creationId xmlns:p14="http://schemas.microsoft.com/office/powerpoint/2010/main" val="212577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teracy rate in England and the UK since 1580."/>
          <p:cNvPicPr>
            <a:picLocks noChangeAspect="1"/>
          </p:cNvPicPr>
          <p:nvPr/>
        </p:nvPicPr>
        <p:blipFill>
          <a:blip r:embed="rId2"/>
          <a:stretch>
            <a:fillRect/>
          </a:stretch>
        </p:blipFill>
        <p:spPr>
          <a:xfrm>
            <a:off x="64008" y="457200"/>
            <a:ext cx="9011580" cy="6288756"/>
          </a:xfrm>
          <a:prstGeom prst="rect">
            <a:avLst/>
          </a:prstGeom>
        </p:spPr>
      </p:pic>
      <p:sp>
        <p:nvSpPr>
          <p:cNvPr id="7" name="TextBox 6"/>
          <p:cNvSpPr txBox="1"/>
          <p:nvPr/>
        </p:nvSpPr>
        <p:spPr>
          <a:xfrm>
            <a:off x="5967046" y="4911969"/>
            <a:ext cx="2766646" cy="923330"/>
          </a:xfrm>
          <a:prstGeom prst="rect">
            <a:avLst/>
          </a:prstGeom>
          <a:noFill/>
          <a:ln w="28575">
            <a:solidFill>
              <a:srgbClr val="0070C0"/>
            </a:solidFill>
          </a:ln>
        </p:spPr>
        <p:txBody>
          <a:bodyPr wrap="square" rtlCol="0">
            <a:spAutoFit/>
          </a:bodyPr>
          <a:lstStyle/>
          <a:p>
            <a:r>
              <a:rPr lang="en-GB"/>
              <a:t>cf. the rise of literacy in Scotland on the National Lbrary of Scotland webpage</a:t>
            </a:r>
          </a:p>
        </p:txBody>
      </p:sp>
    </p:spTree>
    <p:extLst>
      <p:ext uri="{BB962C8B-B14F-4D97-AF65-F5344CB8AC3E}">
        <p14:creationId xmlns:p14="http://schemas.microsoft.com/office/powerpoint/2010/main" val="202524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a:latin typeface="Calibri Light" panose="020F0302020204030204" pitchFamily="34" charset="0"/>
                <a:cs typeface="Calibri Light" panose="020F0302020204030204" pitchFamily="34" charset="0"/>
              </a:rPr>
              <a:t>To bear in mind</a:t>
            </a:r>
          </a:p>
        </p:txBody>
      </p:sp>
      <p:sp>
        <p:nvSpPr>
          <p:cNvPr id="4" name="Rectangle 3"/>
          <p:cNvSpPr/>
          <p:nvPr/>
        </p:nvSpPr>
        <p:spPr>
          <a:xfrm>
            <a:off x="1282287" y="1914436"/>
            <a:ext cx="6448423" cy="1815882"/>
          </a:xfrm>
          <a:prstGeom prst="rect">
            <a:avLst/>
          </a:prstGeom>
        </p:spPr>
        <p:txBody>
          <a:bodyPr wrap="square">
            <a:spAutoFit/>
          </a:bodyPr>
          <a:lstStyle/>
          <a:p>
            <a:pPr algn="ctr"/>
            <a:r>
              <a:rPr lang="en-GB" sz="2800" dirty="0"/>
              <a:t>The texts surviving in manuscripts and early prints pre-1700 reflect language use of </a:t>
            </a:r>
            <a:r>
              <a:rPr lang="en-GB" sz="2800" b="1" dirty="0"/>
              <a:t>the best educated </a:t>
            </a:r>
            <a:r>
              <a:rPr lang="en-GB" sz="2800" dirty="0"/>
              <a:t>and </a:t>
            </a:r>
            <a:r>
              <a:rPr lang="en-GB" sz="2800" b="1" dirty="0"/>
              <a:t>most influential </a:t>
            </a:r>
            <a:r>
              <a:rPr lang="en-GB" sz="2800" dirty="0"/>
              <a:t>sectors of the society.</a:t>
            </a:r>
          </a:p>
        </p:txBody>
      </p:sp>
      <p:sp>
        <p:nvSpPr>
          <p:cNvPr id="5" name="TextBox 4"/>
          <p:cNvSpPr txBox="1"/>
          <p:nvPr/>
        </p:nvSpPr>
        <p:spPr>
          <a:xfrm>
            <a:off x="2103120" y="4754880"/>
            <a:ext cx="4974336" cy="1200329"/>
          </a:xfrm>
          <a:prstGeom prst="rect">
            <a:avLst/>
          </a:prstGeom>
          <a:noFill/>
        </p:spPr>
        <p:txBody>
          <a:bodyPr wrap="square" rtlCol="0">
            <a:spAutoFit/>
          </a:bodyPr>
          <a:lstStyle/>
          <a:p>
            <a:pPr algn="ctr"/>
            <a:r>
              <a:rPr lang="en-GB" sz="2400"/>
              <a:t>Today’s focus: </a:t>
            </a:r>
          </a:p>
          <a:p>
            <a:pPr algn="ctr"/>
            <a:r>
              <a:rPr lang="en-GB" sz="2400" b="1">
                <a:solidFill>
                  <a:srgbClr val="0070C0"/>
                </a:solidFill>
              </a:rPr>
              <a:t>Scots</a:t>
            </a:r>
            <a:r>
              <a:rPr lang="en-GB" sz="2400"/>
              <a:t> as the language of aristocracy and courtly entertainment</a:t>
            </a:r>
          </a:p>
        </p:txBody>
      </p:sp>
    </p:spTree>
    <p:extLst>
      <p:ext uri="{BB962C8B-B14F-4D97-AF65-F5344CB8AC3E}">
        <p14:creationId xmlns:p14="http://schemas.microsoft.com/office/powerpoint/2010/main" val="369314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484" y="5607626"/>
            <a:ext cx="6424670" cy="830997"/>
          </a:xfrm>
          <a:prstGeom prst="rect">
            <a:avLst/>
          </a:prstGeom>
        </p:spPr>
        <p:txBody>
          <a:bodyPr wrap="square">
            <a:spAutoFit/>
          </a:bodyPr>
          <a:lstStyle/>
          <a:p>
            <a:r>
              <a:rPr lang="en-GB" sz="2400" dirty="0">
                <a:solidFill>
                  <a:srgbClr val="111111"/>
                </a:solidFill>
              </a:rPr>
              <a:t>‘an exercise in </a:t>
            </a:r>
            <a:r>
              <a:rPr lang="en-GB" sz="2400" i="1" dirty="0" err="1">
                <a:solidFill>
                  <a:srgbClr val="111111"/>
                </a:solidFill>
              </a:rPr>
              <a:t>vituperatio</a:t>
            </a:r>
            <a:r>
              <a:rPr lang="en-GB" sz="2400" i="1" dirty="0">
                <a:solidFill>
                  <a:srgbClr val="111111"/>
                </a:solidFill>
              </a:rPr>
              <a:t> </a:t>
            </a:r>
            <a:r>
              <a:rPr lang="en-GB" sz="2400" dirty="0">
                <a:solidFill>
                  <a:srgbClr val="111111"/>
                </a:solidFill>
              </a:rPr>
              <a:t>… </a:t>
            </a:r>
            <a:r>
              <a:rPr lang="en-GB" sz="2400" b="1" dirty="0">
                <a:solidFill>
                  <a:srgbClr val="111111"/>
                </a:solidFill>
              </a:rPr>
              <a:t>a full-scale competitive exchange of insults</a:t>
            </a:r>
            <a:r>
              <a:rPr lang="en-GB" sz="2400" dirty="0">
                <a:solidFill>
                  <a:srgbClr val="111111"/>
                </a:solidFill>
              </a:rPr>
              <a:t>’ </a:t>
            </a:r>
            <a:r>
              <a:rPr lang="en-GB" sz="2000" dirty="0">
                <a:solidFill>
                  <a:srgbClr val="111111"/>
                </a:solidFill>
              </a:rPr>
              <a:t>(Burrow 2006: 142)</a:t>
            </a:r>
            <a:endParaRPr lang="en-GB" sz="2000" dirty="0"/>
          </a:p>
        </p:txBody>
      </p:sp>
      <p:sp>
        <p:nvSpPr>
          <p:cNvPr id="5" name="TextBox 4"/>
          <p:cNvSpPr txBox="1"/>
          <p:nvPr/>
        </p:nvSpPr>
        <p:spPr>
          <a:xfrm>
            <a:off x="391484" y="1417638"/>
            <a:ext cx="5808624" cy="3416320"/>
          </a:xfrm>
          <a:prstGeom prst="rect">
            <a:avLst/>
          </a:prstGeom>
          <a:noFill/>
        </p:spPr>
        <p:txBody>
          <a:bodyPr wrap="square" rtlCol="0">
            <a:spAutoFit/>
          </a:bodyPr>
          <a:lstStyle/>
          <a:p>
            <a:r>
              <a:rPr lang="en-US" sz="2400">
                <a:cs typeface="Calibri Light" panose="020F0302020204030204" pitchFamily="34" charset="0"/>
              </a:rPr>
              <a:t>William Dunbar (1460?-1513?/1530?)</a:t>
            </a:r>
          </a:p>
          <a:p>
            <a:r>
              <a:rPr lang="en-US" sz="2400">
                <a:cs typeface="Calibri Light" panose="020F0302020204030204" pitchFamily="34" charset="0"/>
              </a:rPr>
              <a:t>Walter Kennedy (1455?-1518?)</a:t>
            </a:r>
            <a:r>
              <a:rPr lang="en-GB" sz="2400">
                <a:cs typeface="Calibri Light" panose="020F0302020204030204" pitchFamily="34" charset="0"/>
              </a:rPr>
              <a:t> </a:t>
            </a:r>
          </a:p>
          <a:p>
            <a:endParaRPr lang="en-GB" sz="2400"/>
          </a:p>
          <a:p>
            <a:pPr marL="285750" indent="-285750">
              <a:buFontTx/>
              <a:buChar char="-"/>
            </a:pPr>
            <a:r>
              <a:rPr lang="en-GB" sz="2400"/>
              <a:t>c.1490-1501</a:t>
            </a:r>
            <a:endParaRPr lang="en-GB" sz="2400" dirty="0"/>
          </a:p>
          <a:p>
            <a:pPr marL="285750" indent="-285750">
              <a:buFontTx/>
              <a:buChar char="-"/>
            </a:pPr>
            <a:r>
              <a:rPr lang="en-GB" sz="2400" dirty="0"/>
              <a:t>may have been performed at the court of </a:t>
            </a:r>
            <a:r>
              <a:rPr lang="en-GB" sz="2400" b="1" dirty="0"/>
              <a:t>James IV</a:t>
            </a:r>
          </a:p>
          <a:p>
            <a:pPr marL="285750" indent="-285750">
              <a:buFontTx/>
              <a:buChar char="-"/>
            </a:pPr>
            <a:r>
              <a:rPr lang="en-GB" sz="2400" dirty="0"/>
              <a:t>survives in </a:t>
            </a:r>
            <a:r>
              <a:rPr lang="en-GB" sz="2400" dirty="0" err="1"/>
              <a:t>Chepman</a:t>
            </a:r>
            <a:r>
              <a:rPr lang="en-GB" sz="2400" dirty="0"/>
              <a:t> and </a:t>
            </a:r>
            <a:r>
              <a:rPr lang="en-GB" sz="2400" dirty="0" err="1"/>
              <a:t>Myllar</a:t>
            </a:r>
            <a:r>
              <a:rPr lang="en-GB" sz="2400" dirty="0"/>
              <a:t> prints from 1508 – one of the earliest printed texts in Scotland</a:t>
            </a:r>
          </a:p>
        </p:txBody>
      </p:sp>
      <p:pic>
        <p:nvPicPr>
          <p:cNvPr id="2" name="Picture 1" descr="A portrait of James IV (1488-15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108" y="1332167"/>
            <a:ext cx="2423205" cy="3587262"/>
          </a:xfrm>
          <a:prstGeom prst="rect">
            <a:avLst/>
          </a:prstGeom>
        </p:spPr>
      </p:pic>
      <p:sp>
        <p:nvSpPr>
          <p:cNvPr id="6" name="Rectangle 2"/>
          <p:cNvSpPr>
            <a:spLocks noGrp="1" noChangeArrowheads="1"/>
          </p:cNvSpPr>
          <p:nvPr>
            <p:ph type="title"/>
          </p:nvPr>
        </p:nvSpPr>
        <p:spPr>
          <a:xfrm>
            <a:off x="457200" y="74856"/>
            <a:ext cx="8229600" cy="1143000"/>
          </a:xfrm>
        </p:spPr>
        <p:txBody>
          <a:bodyPr>
            <a:normAutofit/>
          </a:bodyPr>
          <a:lstStyle/>
          <a:p>
            <a:pPr eaLnBrk="1" hangingPunct="1"/>
            <a:r>
              <a:rPr lang="en-GB" altLang="en-US" sz="3600" i="1" dirty="0">
                <a:latin typeface="Calibri Light" panose="020F0302020204030204" pitchFamily="34" charset="0"/>
                <a:cs typeface="Calibri Light" panose="020F0302020204030204" pitchFamily="34" charset="0"/>
              </a:rPr>
              <a:t>The Flyting of Dunbar and Kennedy</a:t>
            </a:r>
            <a:endParaRPr lang="en-GB" altLang="en-US" sz="2400" i="1" dirty="0">
              <a:latin typeface="Calibri Light" panose="020F0302020204030204" pitchFamily="34" charset="0"/>
              <a:cs typeface="Calibri Light" panose="020F0302020204030204" pitchFamily="34" charset="0"/>
            </a:endParaRPr>
          </a:p>
        </p:txBody>
      </p:sp>
      <p:sp>
        <p:nvSpPr>
          <p:cNvPr id="7" name="TextBox 6"/>
          <p:cNvSpPr txBox="1"/>
          <p:nvPr/>
        </p:nvSpPr>
        <p:spPr>
          <a:xfrm>
            <a:off x="5943600" y="4669180"/>
            <a:ext cx="2965937" cy="1231106"/>
          </a:xfrm>
          <a:prstGeom prst="rect">
            <a:avLst/>
          </a:prstGeom>
          <a:solidFill>
            <a:schemeClr val="bg1"/>
          </a:solidFill>
          <a:ln>
            <a:solidFill>
              <a:schemeClr val="tx1"/>
            </a:solidFill>
          </a:ln>
        </p:spPr>
        <p:txBody>
          <a:bodyPr wrap="square" rtlCol="0">
            <a:spAutoFit/>
          </a:bodyPr>
          <a:lstStyle/>
          <a:p>
            <a:pPr algn="ctr"/>
            <a:r>
              <a:rPr lang="en-GB" sz="2800"/>
              <a:t>James IV</a:t>
            </a:r>
          </a:p>
          <a:p>
            <a:pPr algn="ctr"/>
            <a:r>
              <a:rPr lang="en-GB" sz="2800"/>
              <a:t>1488-1513</a:t>
            </a:r>
          </a:p>
          <a:p>
            <a:pPr algn="ctr"/>
            <a:r>
              <a:rPr lang="en-GB"/>
              <a:t>(National Gallery of Scotland)</a:t>
            </a:r>
          </a:p>
        </p:txBody>
      </p:sp>
    </p:spTree>
    <p:extLst>
      <p:ext uri="{BB962C8B-B14F-4D97-AF65-F5344CB8AC3E}">
        <p14:creationId xmlns:p14="http://schemas.microsoft.com/office/powerpoint/2010/main" val="11576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33"/>
            <a:ext cx="8229600" cy="1143000"/>
          </a:xfrm>
        </p:spPr>
        <p:txBody>
          <a:bodyPr>
            <a:normAutofit/>
          </a:bodyPr>
          <a:lstStyle/>
          <a:p>
            <a:r>
              <a:rPr lang="en-GB" sz="3600" dirty="0">
                <a:latin typeface="Calibri Light"/>
                <a:cs typeface="Calibri Light"/>
              </a:rPr>
              <a:t>Kennedy’s opening challenge </a:t>
            </a:r>
            <a:r>
              <a:rPr lang="en-GB" sz="2000" dirty="0">
                <a:latin typeface="Calibri Light"/>
                <a:cs typeface="Calibri Light"/>
              </a:rPr>
              <a:t>(fragment, ll.25-40)</a:t>
            </a:r>
          </a:p>
        </p:txBody>
      </p:sp>
      <p:sp>
        <p:nvSpPr>
          <p:cNvPr id="4" name="Rectangle 3"/>
          <p:cNvSpPr/>
          <p:nvPr/>
        </p:nvSpPr>
        <p:spPr>
          <a:xfrm>
            <a:off x="457200" y="1148647"/>
            <a:ext cx="6278505" cy="5324535"/>
          </a:xfrm>
          <a:prstGeom prst="rect">
            <a:avLst/>
          </a:prstGeom>
        </p:spPr>
        <p:txBody>
          <a:bodyPr wrap="square">
            <a:spAutoFit/>
          </a:bodyPr>
          <a:lstStyle/>
          <a:p>
            <a:r>
              <a:rPr lang="en-GB" sz="2000" dirty="0" err="1">
                <a:solidFill>
                  <a:srgbClr val="0000FF"/>
                </a:solidFill>
              </a:rPr>
              <a:t>Dirtin</a:t>
            </a:r>
            <a:r>
              <a:rPr lang="en-GB" sz="2000" dirty="0">
                <a:solidFill>
                  <a:srgbClr val="0000FF"/>
                </a:solidFill>
              </a:rPr>
              <a:t> </a:t>
            </a:r>
            <a:r>
              <a:rPr lang="en-GB" sz="2000" dirty="0" err="1"/>
              <a:t>dumbar</a:t>
            </a:r>
            <a:r>
              <a:rPr lang="en-GB" sz="2000" dirty="0"/>
              <a:t>, </a:t>
            </a:r>
            <a:r>
              <a:rPr lang="en-GB" sz="2000" dirty="0" err="1">
                <a:solidFill>
                  <a:srgbClr val="0000FF"/>
                </a:solidFill>
              </a:rPr>
              <a:t>quhome</a:t>
            </a:r>
            <a:r>
              <a:rPr lang="en-GB" sz="2000" dirty="0">
                <a:solidFill>
                  <a:srgbClr val="0000FF"/>
                </a:solidFill>
              </a:rPr>
              <a:t> </a:t>
            </a:r>
            <a:r>
              <a:rPr lang="en-GB" sz="2000" dirty="0"/>
              <a:t>on </a:t>
            </a:r>
            <a:r>
              <a:rPr lang="en-GB" sz="2000" dirty="0" err="1">
                <a:solidFill>
                  <a:srgbClr val="0000FF"/>
                </a:solidFill>
              </a:rPr>
              <a:t>blawis</a:t>
            </a:r>
            <a:r>
              <a:rPr lang="en-GB" sz="2000" dirty="0">
                <a:solidFill>
                  <a:srgbClr val="0000FF"/>
                </a:solidFill>
              </a:rPr>
              <a:t> </a:t>
            </a:r>
            <a:r>
              <a:rPr lang="en-GB" sz="2000" dirty="0" err="1"/>
              <a:t>thow</a:t>
            </a:r>
            <a:r>
              <a:rPr lang="en-GB" sz="2000" dirty="0"/>
              <a:t> thy </a:t>
            </a:r>
            <a:r>
              <a:rPr lang="en-GB" sz="2000" dirty="0" err="1">
                <a:solidFill>
                  <a:srgbClr val="0000FF"/>
                </a:solidFill>
              </a:rPr>
              <a:t>boist</a:t>
            </a:r>
            <a:r>
              <a:rPr lang="en-GB" sz="2000" dirty="0"/>
              <a:t>,</a:t>
            </a:r>
          </a:p>
          <a:p>
            <a:r>
              <a:rPr lang="en-GB" sz="2000" dirty="0" err="1">
                <a:solidFill>
                  <a:srgbClr val="0000FF"/>
                </a:solidFill>
              </a:rPr>
              <a:t>Pretendand</a:t>
            </a:r>
            <a:r>
              <a:rPr lang="en-GB" sz="2000" dirty="0">
                <a:solidFill>
                  <a:srgbClr val="0000FF"/>
                </a:solidFill>
              </a:rPr>
              <a:t> </a:t>
            </a:r>
            <a:r>
              <a:rPr lang="en-GB" sz="2000" dirty="0"/>
              <a:t>the to </a:t>
            </a:r>
            <a:r>
              <a:rPr lang="en-GB" sz="2000" dirty="0" err="1"/>
              <a:t>wryte</a:t>
            </a:r>
            <a:r>
              <a:rPr lang="en-GB" sz="2000" dirty="0"/>
              <a:t> </a:t>
            </a:r>
            <a:r>
              <a:rPr lang="en-GB" sz="2000" dirty="0">
                <a:solidFill>
                  <a:srgbClr val="0000FF"/>
                </a:solidFill>
              </a:rPr>
              <a:t>sic </a:t>
            </a:r>
            <a:r>
              <a:rPr lang="en-GB" sz="2000" dirty="0" err="1">
                <a:solidFill>
                  <a:srgbClr val="0000FF"/>
                </a:solidFill>
              </a:rPr>
              <a:t>skaldit</a:t>
            </a:r>
            <a:r>
              <a:rPr lang="en-GB" sz="2000" dirty="0">
                <a:solidFill>
                  <a:srgbClr val="0000FF"/>
                </a:solidFill>
              </a:rPr>
              <a:t> </a:t>
            </a:r>
            <a:r>
              <a:rPr lang="en-GB" sz="2000" dirty="0" err="1">
                <a:solidFill>
                  <a:srgbClr val="0000FF"/>
                </a:solidFill>
              </a:rPr>
              <a:t>skrowis</a:t>
            </a:r>
            <a:r>
              <a:rPr lang="en-GB" sz="2000" dirty="0"/>
              <a:t>?</a:t>
            </a:r>
          </a:p>
          <a:p>
            <a:r>
              <a:rPr lang="en-GB" sz="2000" dirty="0" err="1"/>
              <a:t>Ramowd</a:t>
            </a:r>
            <a:r>
              <a:rPr lang="en-GB" sz="2000" dirty="0"/>
              <a:t> </a:t>
            </a:r>
            <a:r>
              <a:rPr lang="en-GB" sz="2000" dirty="0" err="1"/>
              <a:t>rebald</a:t>
            </a:r>
            <a:r>
              <a:rPr lang="en-GB" sz="2000" dirty="0"/>
              <a:t>, </a:t>
            </a:r>
            <a:r>
              <a:rPr lang="en-GB" sz="2000" dirty="0" err="1"/>
              <a:t>thow</a:t>
            </a:r>
            <a:r>
              <a:rPr lang="en-GB" sz="2000" dirty="0"/>
              <a:t> fall </a:t>
            </a:r>
            <a:r>
              <a:rPr lang="en-GB" sz="2000" dirty="0" err="1"/>
              <a:t>doun</a:t>
            </a:r>
            <a:r>
              <a:rPr lang="en-GB" sz="2000" dirty="0"/>
              <a:t> </a:t>
            </a:r>
            <a:r>
              <a:rPr lang="en-GB" sz="2000" dirty="0" err="1"/>
              <a:t>att</a:t>
            </a:r>
            <a:r>
              <a:rPr lang="en-GB" sz="2000" dirty="0"/>
              <a:t> the </a:t>
            </a:r>
            <a:r>
              <a:rPr lang="en-GB" sz="2000" dirty="0" err="1">
                <a:solidFill>
                  <a:srgbClr val="0000FF"/>
                </a:solidFill>
              </a:rPr>
              <a:t>roist</a:t>
            </a:r>
            <a:endParaRPr lang="en-GB" sz="2000" dirty="0">
              <a:solidFill>
                <a:srgbClr val="0000FF"/>
              </a:solidFill>
            </a:endParaRPr>
          </a:p>
          <a:p>
            <a:r>
              <a:rPr lang="en-GB" sz="2000" dirty="0"/>
              <a:t>My </a:t>
            </a:r>
            <a:r>
              <a:rPr lang="en-GB" sz="2000" dirty="0" err="1"/>
              <a:t>laureat</a:t>
            </a:r>
            <a:r>
              <a:rPr lang="en-GB" sz="2000" dirty="0"/>
              <a:t> </a:t>
            </a:r>
            <a:r>
              <a:rPr lang="en-GB" sz="2000" dirty="0" err="1"/>
              <a:t>lettres</a:t>
            </a:r>
            <a:r>
              <a:rPr lang="en-GB" sz="2000" dirty="0"/>
              <a:t> at the and I </a:t>
            </a:r>
            <a:r>
              <a:rPr lang="en-GB" sz="2000" dirty="0" err="1">
                <a:solidFill>
                  <a:srgbClr val="0000FF"/>
                </a:solidFill>
              </a:rPr>
              <a:t>lowis</a:t>
            </a:r>
            <a:r>
              <a:rPr lang="en-GB" sz="2000" dirty="0"/>
              <a:t>:</a:t>
            </a:r>
          </a:p>
          <a:p>
            <a:r>
              <a:rPr lang="en-GB" sz="2000" dirty="0" err="1"/>
              <a:t>Mandrag</a:t>
            </a:r>
            <a:r>
              <a:rPr lang="en-GB" sz="2000" dirty="0"/>
              <a:t>, </a:t>
            </a:r>
            <a:r>
              <a:rPr lang="en-GB" sz="2000" dirty="0" err="1"/>
              <a:t>mymmerkin</a:t>
            </a:r>
            <a:r>
              <a:rPr lang="en-GB" sz="2000" dirty="0"/>
              <a:t>, </a:t>
            </a:r>
            <a:r>
              <a:rPr lang="en-GB" sz="2000" dirty="0">
                <a:solidFill>
                  <a:srgbClr val="0000FF"/>
                </a:solidFill>
              </a:rPr>
              <a:t>maid </a:t>
            </a:r>
            <a:r>
              <a:rPr lang="en-GB" sz="2000" dirty="0" err="1">
                <a:solidFill>
                  <a:srgbClr val="0000FF"/>
                </a:solidFill>
              </a:rPr>
              <a:t>maister</a:t>
            </a:r>
            <a:r>
              <a:rPr lang="en-GB" sz="2000" dirty="0">
                <a:solidFill>
                  <a:srgbClr val="0000FF"/>
                </a:solidFill>
              </a:rPr>
              <a:t> </a:t>
            </a:r>
            <a:r>
              <a:rPr lang="en-GB" sz="2000" dirty="0"/>
              <a:t>bot in mows,</a:t>
            </a:r>
          </a:p>
          <a:p>
            <a:r>
              <a:rPr lang="en-GB" sz="2000" dirty="0" err="1"/>
              <a:t>Thrys</a:t>
            </a:r>
            <a:r>
              <a:rPr lang="en-GB" sz="2000" dirty="0"/>
              <a:t> </a:t>
            </a:r>
            <a:r>
              <a:rPr lang="en-GB" sz="2000" dirty="0" err="1">
                <a:solidFill>
                  <a:srgbClr val="0000FF"/>
                </a:solidFill>
              </a:rPr>
              <a:t>scheild</a:t>
            </a:r>
            <a:r>
              <a:rPr lang="en-GB" sz="2000" dirty="0">
                <a:solidFill>
                  <a:srgbClr val="0000FF"/>
                </a:solidFill>
              </a:rPr>
              <a:t> </a:t>
            </a:r>
            <a:r>
              <a:rPr lang="en-GB" sz="2000" dirty="0" err="1">
                <a:solidFill>
                  <a:srgbClr val="0000FF"/>
                </a:solidFill>
              </a:rPr>
              <a:t>trumpir</a:t>
            </a:r>
            <a:r>
              <a:rPr lang="en-GB" sz="2000" dirty="0">
                <a:solidFill>
                  <a:srgbClr val="0000FF"/>
                </a:solidFill>
              </a:rPr>
              <a:t> </a:t>
            </a:r>
            <a:r>
              <a:rPr lang="en-GB" sz="2000" dirty="0"/>
              <a:t>with </a:t>
            </a:r>
            <a:r>
              <a:rPr lang="en-GB" sz="2000" dirty="0" err="1">
                <a:solidFill>
                  <a:srgbClr val="0000FF"/>
                </a:solidFill>
              </a:rPr>
              <a:t>ane</a:t>
            </a:r>
            <a:r>
              <a:rPr lang="en-GB" sz="2000" dirty="0">
                <a:solidFill>
                  <a:srgbClr val="0000FF"/>
                </a:solidFill>
              </a:rPr>
              <a:t> </a:t>
            </a:r>
            <a:r>
              <a:rPr lang="en-GB" sz="2000" dirty="0" err="1">
                <a:solidFill>
                  <a:srgbClr val="0000FF"/>
                </a:solidFill>
              </a:rPr>
              <a:t>threid</a:t>
            </a:r>
            <a:r>
              <a:rPr lang="en-GB" sz="2000" dirty="0">
                <a:solidFill>
                  <a:srgbClr val="0000FF"/>
                </a:solidFill>
              </a:rPr>
              <a:t> </a:t>
            </a:r>
            <a:r>
              <a:rPr lang="en-GB" sz="2000" dirty="0" err="1">
                <a:solidFill>
                  <a:srgbClr val="0000FF"/>
                </a:solidFill>
              </a:rPr>
              <a:t>bair</a:t>
            </a:r>
            <a:r>
              <a:rPr lang="en-GB" sz="2000" dirty="0">
                <a:solidFill>
                  <a:srgbClr val="0000FF"/>
                </a:solidFill>
              </a:rPr>
              <a:t> </a:t>
            </a:r>
            <a:r>
              <a:rPr lang="en-GB" sz="2000" dirty="0" err="1">
                <a:solidFill>
                  <a:srgbClr val="0000FF"/>
                </a:solidFill>
              </a:rPr>
              <a:t>goun</a:t>
            </a:r>
            <a:r>
              <a:rPr lang="en-GB" sz="2000" dirty="0"/>
              <a:t>,</a:t>
            </a:r>
          </a:p>
          <a:p>
            <a:r>
              <a:rPr lang="en-GB" sz="2000" dirty="0"/>
              <a:t>Say </a:t>
            </a:r>
            <a:r>
              <a:rPr lang="en-GB" sz="2000" dirty="0" err="1"/>
              <a:t>Deo</a:t>
            </a:r>
            <a:r>
              <a:rPr lang="en-GB" sz="2000" dirty="0"/>
              <a:t> mercy, or I cry the </a:t>
            </a:r>
            <a:r>
              <a:rPr lang="en-GB" sz="2000" dirty="0" err="1">
                <a:solidFill>
                  <a:srgbClr val="0000FF"/>
                </a:solidFill>
              </a:rPr>
              <a:t>doun</a:t>
            </a:r>
            <a:r>
              <a:rPr lang="en-GB" sz="2000" dirty="0"/>
              <a:t>,</a:t>
            </a:r>
          </a:p>
          <a:p>
            <a:r>
              <a:rPr lang="en-GB" sz="2000" dirty="0"/>
              <a:t>And </a:t>
            </a:r>
            <a:r>
              <a:rPr lang="en-GB" sz="2000" dirty="0" err="1">
                <a:solidFill>
                  <a:srgbClr val="0000FF"/>
                </a:solidFill>
              </a:rPr>
              <a:t>leif</a:t>
            </a:r>
            <a:r>
              <a:rPr lang="en-GB" sz="2000" dirty="0">
                <a:solidFill>
                  <a:srgbClr val="0000FF"/>
                </a:solidFill>
              </a:rPr>
              <a:t> </a:t>
            </a:r>
            <a:r>
              <a:rPr lang="en-GB" sz="2000" dirty="0"/>
              <a:t>thy </a:t>
            </a:r>
            <a:r>
              <a:rPr lang="en-GB" sz="2000" dirty="0" err="1"/>
              <a:t>ryming</a:t>
            </a:r>
            <a:r>
              <a:rPr lang="en-GB" sz="2000" dirty="0"/>
              <a:t>, </a:t>
            </a:r>
            <a:r>
              <a:rPr lang="en-GB" sz="2000" dirty="0" err="1"/>
              <a:t>rebald</a:t>
            </a:r>
            <a:r>
              <a:rPr lang="en-GB" sz="2000" dirty="0"/>
              <a:t>, and thy </a:t>
            </a:r>
            <a:r>
              <a:rPr lang="en-GB" sz="2000" dirty="0" err="1">
                <a:solidFill>
                  <a:srgbClr val="0000FF"/>
                </a:solidFill>
              </a:rPr>
              <a:t>rowis</a:t>
            </a:r>
            <a:r>
              <a:rPr lang="en-GB" sz="2000" dirty="0"/>
              <a:t>.</a:t>
            </a:r>
          </a:p>
          <a:p>
            <a:r>
              <a:rPr lang="en-GB" sz="2000" dirty="0"/>
              <a:t>	</a:t>
            </a:r>
          </a:p>
          <a:p>
            <a:r>
              <a:rPr lang="en-GB" sz="2000" dirty="0" err="1">
                <a:solidFill>
                  <a:srgbClr val="0000FF"/>
                </a:solidFill>
              </a:rPr>
              <a:t>Dreid</a:t>
            </a:r>
            <a:r>
              <a:rPr lang="en-GB" sz="2000" dirty="0"/>
              <a:t>, </a:t>
            </a:r>
            <a:r>
              <a:rPr lang="en-GB" sz="2000" dirty="0" err="1"/>
              <a:t>dirtfast</a:t>
            </a:r>
            <a:r>
              <a:rPr lang="en-GB" sz="2000" dirty="0"/>
              <a:t> </a:t>
            </a:r>
            <a:r>
              <a:rPr lang="en-GB" sz="2000" dirty="0" err="1"/>
              <a:t>dearch</a:t>
            </a:r>
            <a:r>
              <a:rPr lang="en-GB" sz="2000" dirty="0"/>
              <a:t>, that </a:t>
            </a:r>
            <a:r>
              <a:rPr lang="en-GB" sz="2000" dirty="0" err="1"/>
              <a:t>thow</a:t>
            </a:r>
            <a:r>
              <a:rPr lang="en-GB" sz="2000" dirty="0"/>
              <a:t> </a:t>
            </a:r>
            <a:r>
              <a:rPr lang="en-GB" sz="2000" dirty="0" err="1"/>
              <a:t>hes</a:t>
            </a:r>
            <a:r>
              <a:rPr lang="en-GB" sz="2000" dirty="0"/>
              <a:t> </a:t>
            </a:r>
            <a:r>
              <a:rPr lang="en-GB" sz="2000" dirty="0" err="1">
                <a:solidFill>
                  <a:srgbClr val="0000FF"/>
                </a:solidFill>
              </a:rPr>
              <a:t>dissobeyit</a:t>
            </a:r>
            <a:endParaRPr lang="en-GB" sz="2000" dirty="0">
              <a:solidFill>
                <a:srgbClr val="0000FF"/>
              </a:solidFill>
            </a:endParaRPr>
          </a:p>
          <a:p>
            <a:r>
              <a:rPr lang="en-GB" sz="2000" dirty="0"/>
              <a:t>My </a:t>
            </a:r>
            <a:r>
              <a:rPr lang="en-GB" sz="2000" dirty="0" err="1"/>
              <a:t>cousing</a:t>
            </a:r>
            <a:r>
              <a:rPr lang="en-GB" sz="2000" dirty="0"/>
              <a:t> </a:t>
            </a:r>
            <a:r>
              <a:rPr lang="en-GB" sz="2000" dirty="0" err="1"/>
              <a:t>Quintene</a:t>
            </a:r>
            <a:r>
              <a:rPr lang="en-GB" sz="2000" dirty="0"/>
              <a:t> and my commissar;</a:t>
            </a:r>
          </a:p>
          <a:p>
            <a:r>
              <a:rPr lang="en-GB" sz="2000" dirty="0" err="1"/>
              <a:t>Fantastik</a:t>
            </a:r>
            <a:r>
              <a:rPr lang="en-GB" sz="2000" dirty="0"/>
              <a:t> </a:t>
            </a:r>
            <a:r>
              <a:rPr lang="en-GB" sz="2000" dirty="0" err="1"/>
              <a:t>fule</a:t>
            </a:r>
            <a:r>
              <a:rPr lang="en-GB" sz="2000" dirty="0"/>
              <a:t>, </a:t>
            </a:r>
            <a:r>
              <a:rPr lang="en-GB" sz="2000" dirty="0" err="1"/>
              <a:t>trest</a:t>
            </a:r>
            <a:r>
              <a:rPr lang="en-GB" sz="2000" dirty="0"/>
              <a:t> </a:t>
            </a:r>
            <a:r>
              <a:rPr lang="en-GB" sz="2000" dirty="0" err="1">
                <a:solidFill>
                  <a:srgbClr val="0000FF"/>
                </a:solidFill>
              </a:rPr>
              <a:t>weill</a:t>
            </a:r>
            <a:r>
              <a:rPr lang="en-GB" sz="2000" dirty="0">
                <a:solidFill>
                  <a:srgbClr val="0000FF"/>
                </a:solidFill>
              </a:rPr>
              <a:t> </a:t>
            </a:r>
            <a:r>
              <a:rPr lang="en-GB" sz="2000" dirty="0" err="1"/>
              <a:t>thow</a:t>
            </a:r>
            <a:r>
              <a:rPr lang="en-GB" sz="2000" dirty="0"/>
              <a:t> </a:t>
            </a:r>
            <a:r>
              <a:rPr lang="en-GB" sz="2000" dirty="0" err="1">
                <a:solidFill>
                  <a:srgbClr val="0000FF"/>
                </a:solidFill>
              </a:rPr>
              <a:t>salbe</a:t>
            </a:r>
            <a:r>
              <a:rPr lang="en-GB" sz="2000" dirty="0">
                <a:solidFill>
                  <a:srgbClr val="0000FF"/>
                </a:solidFill>
              </a:rPr>
              <a:t> </a:t>
            </a:r>
            <a:r>
              <a:rPr lang="en-GB" sz="2000" dirty="0" err="1">
                <a:solidFill>
                  <a:srgbClr val="0000FF"/>
                </a:solidFill>
              </a:rPr>
              <a:t>fleyit</a:t>
            </a:r>
            <a:r>
              <a:rPr lang="en-GB" sz="2000" dirty="0"/>
              <a:t>;</a:t>
            </a:r>
          </a:p>
          <a:p>
            <a:r>
              <a:rPr lang="en-GB" sz="2000" dirty="0"/>
              <a:t>Ignorant elf, </a:t>
            </a:r>
            <a:r>
              <a:rPr lang="en-GB" sz="2000" dirty="0" err="1">
                <a:solidFill>
                  <a:srgbClr val="0000FF"/>
                </a:solidFill>
              </a:rPr>
              <a:t>aip</a:t>
            </a:r>
            <a:r>
              <a:rPr lang="en-GB" sz="2000" dirty="0"/>
              <a:t>, </a:t>
            </a:r>
            <a:r>
              <a:rPr lang="en-GB" sz="2000" dirty="0" err="1"/>
              <a:t>owll</a:t>
            </a:r>
            <a:r>
              <a:rPr lang="en-GB" sz="2000" dirty="0"/>
              <a:t> irregular,</a:t>
            </a:r>
          </a:p>
          <a:p>
            <a:r>
              <a:rPr lang="en-GB" sz="2000" dirty="0" err="1">
                <a:solidFill>
                  <a:srgbClr val="0000FF"/>
                </a:solidFill>
              </a:rPr>
              <a:t>Skaldit</a:t>
            </a:r>
            <a:r>
              <a:rPr lang="en-GB" sz="2000" dirty="0">
                <a:solidFill>
                  <a:srgbClr val="0000FF"/>
                </a:solidFill>
              </a:rPr>
              <a:t> </a:t>
            </a:r>
            <a:r>
              <a:rPr lang="en-GB" sz="2000" dirty="0" err="1">
                <a:solidFill>
                  <a:srgbClr val="0000FF"/>
                </a:solidFill>
              </a:rPr>
              <a:t>skaitbird</a:t>
            </a:r>
            <a:r>
              <a:rPr lang="en-GB" sz="2000" dirty="0">
                <a:solidFill>
                  <a:srgbClr val="0000FF"/>
                </a:solidFill>
              </a:rPr>
              <a:t> </a:t>
            </a:r>
            <a:r>
              <a:rPr lang="en-GB" sz="2000" dirty="0"/>
              <a:t>and </a:t>
            </a:r>
            <a:r>
              <a:rPr lang="en-GB" sz="2000" dirty="0" err="1"/>
              <a:t>commoun</a:t>
            </a:r>
            <a:r>
              <a:rPr lang="en-GB" sz="2000" dirty="0"/>
              <a:t> </a:t>
            </a:r>
            <a:r>
              <a:rPr lang="en-GB" sz="2000" dirty="0" err="1">
                <a:solidFill>
                  <a:srgbClr val="0000FF"/>
                </a:solidFill>
              </a:rPr>
              <a:t>skamelar</a:t>
            </a:r>
            <a:r>
              <a:rPr lang="en-GB" sz="2000" dirty="0"/>
              <a:t>,</a:t>
            </a:r>
          </a:p>
          <a:p>
            <a:r>
              <a:rPr lang="en-GB" sz="2000" dirty="0"/>
              <a:t>Wan </a:t>
            </a:r>
            <a:r>
              <a:rPr lang="en-GB" sz="2000" dirty="0" err="1">
                <a:solidFill>
                  <a:srgbClr val="0000FF"/>
                </a:solidFill>
              </a:rPr>
              <a:t>fukkit</a:t>
            </a:r>
            <a:r>
              <a:rPr lang="en-GB" sz="2000" dirty="0">
                <a:solidFill>
                  <a:srgbClr val="0000FF"/>
                </a:solidFill>
              </a:rPr>
              <a:t> </a:t>
            </a:r>
            <a:r>
              <a:rPr lang="en-GB" sz="2000" dirty="0" err="1"/>
              <a:t>funling</a:t>
            </a:r>
            <a:r>
              <a:rPr lang="en-GB" sz="2000" dirty="0"/>
              <a:t> that </a:t>
            </a:r>
            <a:r>
              <a:rPr lang="en-GB" sz="2000" dirty="0" err="1"/>
              <a:t>natour</a:t>
            </a:r>
            <a:r>
              <a:rPr lang="en-GB" sz="2000" dirty="0"/>
              <a:t> </a:t>
            </a:r>
            <a:r>
              <a:rPr lang="en-GB" sz="2000" dirty="0">
                <a:solidFill>
                  <a:srgbClr val="0000FF"/>
                </a:solidFill>
              </a:rPr>
              <a:t>maid </a:t>
            </a:r>
            <a:r>
              <a:rPr lang="en-GB" sz="2000" dirty="0" err="1">
                <a:solidFill>
                  <a:srgbClr val="0000FF"/>
                </a:solidFill>
              </a:rPr>
              <a:t>ane</a:t>
            </a:r>
            <a:r>
              <a:rPr lang="en-GB" sz="2000" dirty="0">
                <a:solidFill>
                  <a:srgbClr val="0000FF"/>
                </a:solidFill>
              </a:rPr>
              <a:t> </a:t>
            </a:r>
            <a:r>
              <a:rPr lang="en-GB" sz="2000" dirty="0" err="1"/>
              <a:t>yrle</a:t>
            </a:r>
            <a:r>
              <a:rPr lang="en-GB" sz="2000" dirty="0"/>
              <a:t>—</a:t>
            </a:r>
          </a:p>
          <a:p>
            <a:r>
              <a:rPr lang="en-GB" sz="2000" dirty="0" err="1">
                <a:solidFill>
                  <a:srgbClr val="0000FF"/>
                </a:solidFill>
              </a:rPr>
              <a:t>Baith</a:t>
            </a:r>
            <a:r>
              <a:rPr lang="en-GB" sz="2000" dirty="0">
                <a:solidFill>
                  <a:srgbClr val="0000FF"/>
                </a:solidFill>
              </a:rPr>
              <a:t> </a:t>
            </a:r>
            <a:r>
              <a:rPr lang="en-GB" sz="2000" dirty="0" err="1"/>
              <a:t>Johine</a:t>
            </a:r>
            <a:r>
              <a:rPr lang="en-GB" sz="2000" dirty="0"/>
              <a:t> the </a:t>
            </a:r>
            <a:r>
              <a:rPr lang="en-GB" sz="2000" dirty="0" err="1"/>
              <a:t>Ros</a:t>
            </a:r>
            <a:r>
              <a:rPr lang="en-GB" sz="2000" dirty="0"/>
              <a:t> and </a:t>
            </a:r>
            <a:r>
              <a:rPr lang="en-GB" sz="2000" dirty="0" err="1"/>
              <a:t>thow</a:t>
            </a:r>
            <a:r>
              <a:rPr lang="en-GB" sz="2000" dirty="0"/>
              <a:t> </a:t>
            </a:r>
            <a:r>
              <a:rPr lang="en-GB" sz="2000" dirty="0">
                <a:solidFill>
                  <a:srgbClr val="0000FF"/>
                </a:solidFill>
              </a:rPr>
              <a:t>sail </a:t>
            </a:r>
            <a:r>
              <a:rPr lang="en-GB" sz="2000" dirty="0" err="1">
                <a:solidFill>
                  <a:srgbClr val="0000FF"/>
                </a:solidFill>
              </a:rPr>
              <a:t>squeill</a:t>
            </a:r>
            <a:r>
              <a:rPr lang="en-GB" sz="2000" dirty="0">
                <a:solidFill>
                  <a:srgbClr val="0000FF"/>
                </a:solidFill>
              </a:rPr>
              <a:t> </a:t>
            </a:r>
            <a:r>
              <a:rPr lang="en-GB" sz="2000" dirty="0"/>
              <a:t>and </a:t>
            </a:r>
            <a:r>
              <a:rPr lang="en-GB" sz="2000" dirty="0" err="1"/>
              <a:t>skirle</a:t>
            </a:r>
            <a:endParaRPr lang="en-GB" sz="2000" dirty="0"/>
          </a:p>
          <a:p>
            <a:r>
              <a:rPr lang="en-GB" sz="2000" dirty="0"/>
              <a:t>And </a:t>
            </a:r>
            <a:r>
              <a:rPr lang="en-GB" sz="2000" dirty="0" err="1">
                <a:solidFill>
                  <a:srgbClr val="0000FF"/>
                </a:solidFill>
              </a:rPr>
              <a:t>evir</a:t>
            </a:r>
            <a:r>
              <a:rPr lang="en-GB" sz="2000" dirty="0">
                <a:solidFill>
                  <a:srgbClr val="0000FF"/>
                </a:solidFill>
              </a:rPr>
              <a:t> </a:t>
            </a:r>
            <a:r>
              <a:rPr lang="en-GB" sz="2000" dirty="0"/>
              <a:t>I </a:t>
            </a:r>
            <a:r>
              <a:rPr lang="en-GB" sz="2000" dirty="0">
                <a:solidFill>
                  <a:srgbClr val="0000FF"/>
                </a:solidFill>
              </a:rPr>
              <a:t>heir </a:t>
            </a:r>
            <a:r>
              <a:rPr lang="en-GB" sz="2000" dirty="0" err="1">
                <a:solidFill>
                  <a:srgbClr val="0000FF"/>
                </a:solidFill>
              </a:rPr>
              <a:t>ocht</a:t>
            </a:r>
            <a:r>
              <a:rPr lang="en-GB" sz="2000" dirty="0">
                <a:solidFill>
                  <a:srgbClr val="0000FF"/>
                </a:solidFill>
              </a:rPr>
              <a:t> </a:t>
            </a:r>
            <a:r>
              <a:rPr lang="en-GB" sz="2000" dirty="0"/>
              <a:t>of </a:t>
            </a:r>
            <a:r>
              <a:rPr lang="en-GB" sz="2000" dirty="0" err="1"/>
              <a:t>ȝour</a:t>
            </a:r>
            <a:r>
              <a:rPr lang="en-GB" sz="2000" dirty="0"/>
              <a:t> making </a:t>
            </a:r>
            <a:r>
              <a:rPr lang="en-GB" sz="2000" dirty="0" err="1">
                <a:solidFill>
                  <a:srgbClr val="0000FF"/>
                </a:solidFill>
              </a:rPr>
              <a:t>mair</a:t>
            </a:r>
            <a:r>
              <a:rPr lang="en-GB" sz="2000" dirty="0"/>
              <a:t>.</a:t>
            </a:r>
          </a:p>
        </p:txBody>
      </p:sp>
      <p:sp>
        <p:nvSpPr>
          <p:cNvPr id="5" name="TextBox 4"/>
          <p:cNvSpPr txBox="1"/>
          <p:nvPr/>
        </p:nvSpPr>
        <p:spPr>
          <a:xfrm>
            <a:off x="7151077" y="2728282"/>
            <a:ext cx="1664677" cy="2677656"/>
          </a:xfrm>
          <a:prstGeom prst="rect">
            <a:avLst/>
          </a:prstGeom>
          <a:noFill/>
          <a:ln w="19050">
            <a:solidFill>
              <a:srgbClr val="0000FF"/>
            </a:solidFill>
          </a:ln>
          <a:effectLst/>
        </p:spPr>
        <p:txBody>
          <a:bodyPr wrap="square" rtlCol="0">
            <a:spAutoFit/>
          </a:bodyPr>
          <a:lstStyle/>
          <a:p>
            <a:pPr algn="ctr"/>
            <a:r>
              <a:rPr lang="en-GB" sz="2400"/>
              <a:t>notice diagnostic variants in spelling, grammar and vocabulary!</a:t>
            </a:r>
          </a:p>
        </p:txBody>
      </p:sp>
    </p:spTree>
    <p:extLst>
      <p:ext uri="{BB962C8B-B14F-4D97-AF65-F5344CB8AC3E}">
        <p14:creationId xmlns:p14="http://schemas.microsoft.com/office/powerpoint/2010/main" val="1135081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2322</Words>
  <Application>Microsoft Macintosh PowerPoint</Application>
  <PresentationFormat>On-screen Show (4:3)</PresentationFormat>
  <Paragraphs>211</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 Antiqua</vt:lpstr>
      <vt:lpstr>Calibri</vt:lpstr>
      <vt:lpstr>Calibri Light</vt:lpstr>
      <vt:lpstr>Wingdings</vt:lpstr>
      <vt:lpstr>Office Theme</vt:lpstr>
      <vt:lpstr>Week 3 (Tue): Historical Scots Myth 3: Scots is used by uneducated people</vt:lpstr>
      <vt:lpstr>Above the Solway Firth – Tyne line</vt:lpstr>
      <vt:lpstr>‘Inglis’ as referring to Scots</vt:lpstr>
      <vt:lpstr>‘Scottis’ as referring to Scots</vt:lpstr>
      <vt:lpstr>Whose language survives  in historical record?</vt:lpstr>
      <vt:lpstr>PowerPoint Presentation</vt:lpstr>
      <vt:lpstr>To bear in mind</vt:lpstr>
      <vt:lpstr>The Flyting of Dunbar and Kennedy</vt:lpstr>
      <vt:lpstr>Kennedy’s opening challenge (fragment, ll.25-40)</vt:lpstr>
      <vt:lpstr>Dunbar’s opening challenge (fragment, ll.49-64)</vt:lpstr>
      <vt:lpstr>James VI (1567-1625) </vt:lpstr>
      <vt:lpstr>PowerPoint Presentation</vt:lpstr>
      <vt:lpstr>James VI’ view on writing in Scots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 y</dc:creator>
  <cp:lastModifiedBy>Joanna Kopaczyk</cp:lastModifiedBy>
  <cp:revision>54</cp:revision>
  <cp:lastPrinted>2020-01-26T21:50:07Z</cp:lastPrinted>
  <dcterms:created xsi:type="dcterms:W3CDTF">2019-02-15T16:34:53Z</dcterms:created>
  <dcterms:modified xsi:type="dcterms:W3CDTF">2021-01-24T11:45:48Z</dcterms:modified>
</cp:coreProperties>
</file>