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2" r:id="rId5"/>
    <p:sldId id="283" r:id="rId6"/>
    <p:sldId id="284" r:id="rId7"/>
    <p:sldId id="280" r:id="rId8"/>
    <p:sldId id="281" r:id="rId9"/>
    <p:sldId id="276" r:id="rId10"/>
    <p:sldId id="275" r:id="rId11"/>
    <p:sldId id="279" r:id="rId12"/>
  </p:sldIdLst>
  <p:sldSz cx="12192000" cy="6858000"/>
  <p:notesSz cx="6888163" cy="9671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60" d="100"/>
          <a:sy n="60" d="100"/>
        </p:scale>
        <p:origin x="6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24B1-CC74-414C-9B2E-B89E9FA9B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EBA394-5C1D-4970-A6AE-49818E3EE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747EE4-1C6B-4582-A684-A3BBDC1425CC}"/>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5" name="Footer Placeholder 4">
            <a:extLst>
              <a:ext uri="{FF2B5EF4-FFF2-40B4-BE49-F238E27FC236}">
                <a16:creationId xmlns:a16="http://schemas.microsoft.com/office/drawing/2014/main" id="{BB99BE6D-C9A0-45E6-83FB-0DF93AEA9F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3F8A59-2C06-482C-BF53-7D5BD1C35A15}"/>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153094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869B-EF97-4609-89AD-7540F0CD0D9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EC6845-682B-44EE-8E30-77BCF670B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B85A34-6F01-4084-96A9-D33E423CEC24}"/>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5" name="Footer Placeholder 4">
            <a:extLst>
              <a:ext uri="{FF2B5EF4-FFF2-40B4-BE49-F238E27FC236}">
                <a16:creationId xmlns:a16="http://schemas.microsoft.com/office/drawing/2014/main" id="{72905B17-5925-402A-B8DB-2DC8B72BE9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6BB948-B44E-40ED-95BB-4D59BBDD8B77}"/>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285576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E661E-84B8-4D9B-A457-87236C0491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8EB565-5EE7-4772-A889-CD48FD3AA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25E7D5-18E5-4CFB-AE16-8686FBFDEAC0}"/>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5" name="Footer Placeholder 4">
            <a:extLst>
              <a:ext uri="{FF2B5EF4-FFF2-40B4-BE49-F238E27FC236}">
                <a16:creationId xmlns:a16="http://schemas.microsoft.com/office/drawing/2014/main" id="{9B9DBD94-5C64-48C9-9100-1B32DD75B3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889EC8-7781-4556-A5FE-C3EBCBA565F4}"/>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334145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0A0A-AF4E-4D36-99D6-A8A42C7999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17FD52-928F-4976-B37D-EFFF8316C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9F95DC-6A01-45B6-880A-2EF5DA65F126}"/>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5" name="Footer Placeholder 4">
            <a:extLst>
              <a:ext uri="{FF2B5EF4-FFF2-40B4-BE49-F238E27FC236}">
                <a16:creationId xmlns:a16="http://schemas.microsoft.com/office/drawing/2014/main" id="{EBCABDC7-E4D6-4839-845D-8E5994C589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70F2C3-EAAE-47D3-8628-A7F8DDAB3616}"/>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233566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BA46-9551-475B-9C4B-323D600E7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6976BE5-6C6B-4AC3-9BE2-11B9B6C3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81C58-115A-44B5-BF4A-ABB907F5AD84}"/>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5" name="Footer Placeholder 4">
            <a:extLst>
              <a:ext uri="{FF2B5EF4-FFF2-40B4-BE49-F238E27FC236}">
                <a16:creationId xmlns:a16="http://schemas.microsoft.com/office/drawing/2014/main" id="{C6739C8A-4563-468A-82C5-E0F26A6B68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6856A5-4DC6-4C15-A8DE-54AFC1109687}"/>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113497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2E1D-B521-4004-A899-3835C7F614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A15052-A32E-419A-AD15-CF7984417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8FAB5A6-4174-41EF-B0E1-A8BB17260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FDCCBE-B7FD-4F76-BC67-240D260CC769}"/>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6" name="Footer Placeholder 5">
            <a:extLst>
              <a:ext uri="{FF2B5EF4-FFF2-40B4-BE49-F238E27FC236}">
                <a16:creationId xmlns:a16="http://schemas.microsoft.com/office/drawing/2014/main" id="{7CE30DB9-64A9-49B2-B2F3-2427738A6E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B9293-38C9-4644-A371-EAE472F65739}"/>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21437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03A9-0F48-4204-885F-561FED929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C2A691-23C0-4A1D-B8A5-9BFB08E9B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CC875-52FA-43D2-AAF0-2F8FA1E59A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561E53C-7386-47D8-A384-5754C4E8B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C6DFD-13E8-497F-A09D-2486516C6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DA22DE-B589-45A5-B202-AC93AA2F5D12}"/>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8" name="Footer Placeholder 7">
            <a:extLst>
              <a:ext uri="{FF2B5EF4-FFF2-40B4-BE49-F238E27FC236}">
                <a16:creationId xmlns:a16="http://schemas.microsoft.com/office/drawing/2014/main" id="{33E8C261-26C0-4B00-B003-84B9923E43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033D35-27D8-449E-98FF-273E72109781}"/>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85119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8179-89C6-45D0-8B27-988C14FA147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80B029-E863-4A58-83EF-AC13AA11E24A}"/>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4" name="Footer Placeholder 3">
            <a:extLst>
              <a:ext uri="{FF2B5EF4-FFF2-40B4-BE49-F238E27FC236}">
                <a16:creationId xmlns:a16="http://schemas.microsoft.com/office/drawing/2014/main" id="{BEE0C3E9-6B0F-47ED-8E5A-5529BB37F8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CAE3D3-F70D-4E9A-BDA9-C3318547CA5E}"/>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421477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57958E-0BC8-4FA0-B392-179B19F77853}"/>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3" name="Footer Placeholder 2">
            <a:extLst>
              <a:ext uri="{FF2B5EF4-FFF2-40B4-BE49-F238E27FC236}">
                <a16:creationId xmlns:a16="http://schemas.microsoft.com/office/drawing/2014/main" id="{688D5427-34DB-42E9-934F-530ECB5447F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163BDE-5A36-4F8D-A9C6-3B671E36BB98}"/>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39650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2B2E-8073-4674-A030-E2049E98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6AF3C-8DB5-439C-811C-4A08503AC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C258CFF-9D25-4AF2-9D33-63049AA9D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B0D42-DD83-488B-BE51-0E414DCC8D5B}"/>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6" name="Footer Placeholder 5">
            <a:extLst>
              <a:ext uri="{FF2B5EF4-FFF2-40B4-BE49-F238E27FC236}">
                <a16:creationId xmlns:a16="http://schemas.microsoft.com/office/drawing/2014/main" id="{20A65CBD-0D54-4B06-A389-E807843458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610C2-DD02-4F80-A3C3-8A9C849ABD79}"/>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143119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A530-8606-432C-9E12-BAD222490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39D445-9EE9-409A-9D6C-CA6F8B5B1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9655DA-4072-4B0D-9DBB-D831E7C8E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87693-858A-43B4-B00F-297D872B2D80}"/>
              </a:ext>
            </a:extLst>
          </p:cNvPr>
          <p:cNvSpPr>
            <a:spLocks noGrp="1"/>
          </p:cNvSpPr>
          <p:nvPr>
            <p:ph type="dt" sz="half" idx="10"/>
          </p:nvPr>
        </p:nvSpPr>
        <p:spPr/>
        <p:txBody>
          <a:bodyPr/>
          <a:lstStyle/>
          <a:p>
            <a:fld id="{6D0DBDE3-88F5-4038-BF7B-3B10A99D31FE}" type="datetimeFigureOut">
              <a:rPr lang="en-GB" smtClean="0"/>
              <a:t>24/02/2021</a:t>
            </a:fld>
            <a:endParaRPr lang="en-GB"/>
          </a:p>
        </p:txBody>
      </p:sp>
      <p:sp>
        <p:nvSpPr>
          <p:cNvPr id="6" name="Footer Placeholder 5">
            <a:extLst>
              <a:ext uri="{FF2B5EF4-FFF2-40B4-BE49-F238E27FC236}">
                <a16:creationId xmlns:a16="http://schemas.microsoft.com/office/drawing/2014/main" id="{2BFB8C40-ABFC-4AD4-A39A-FFA758F212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E5ED44-C85F-41E7-8FEF-1CF762D854CE}"/>
              </a:ext>
            </a:extLst>
          </p:cNvPr>
          <p:cNvSpPr>
            <a:spLocks noGrp="1"/>
          </p:cNvSpPr>
          <p:nvPr>
            <p:ph type="sldNum" sz="quarter" idx="12"/>
          </p:nvPr>
        </p:nvSpPr>
        <p:spPr/>
        <p:txBody>
          <a:bodyPr/>
          <a:lstStyle/>
          <a:p>
            <a:fld id="{0E57CB8B-D15C-4C45-990A-732202980BE2}" type="slidenum">
              <a:rPr lang="en-GB" smtClean="0"/>
              <a:t>‹#›</a:t>
            </a:fld>
            <a:endParaRPr lang="en-GB"/>
          </a:p>
        </p:txBody>
      </p:sp>
    </p:spTree>
    <p:extLst>
      <p:ext uri="{BB962C8B-B14F-4D97-AF65-F5344CB8AC3E}">
        <p14:creationId xmlns:p14="http://schemas.microsoft.com/office/powerpoint/2010/main" val="211845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9B29D-249F-48CA-9699-C2A7DF4ED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30F82A-86C6-4C99-AD84-5475D7FF7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5D1D78-7585-485D-AC9D-64F97D265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DBDE3-88F5-4038-BF7B-3B10A99D31FE}" type="datetimeFigureOut">
              <a:rPr lang="en-GB" smtClean="0"/>
              <a:t>24/02/2021</a:t>
            </a:fld>
            <a:endParaRPr lang="en-GB"/>
          </a:p>
        </p:txBody>
      </p:sp>
      <p:sp>
        <p:nvSpPr>
          <p:cNvPr id="5" name="Footer Placeholder 4">
            <a:extLst>
              <a:ext uri="{FF2B5EF4-FFF2-40B4-BE49-F238E27FC236}">
                <a16:creationId xmlns:a16="http://schemas.microsoft.com/office/drawing/2014/main" id="{B2BD6BC0-CDEC-4884-9222-E202574B8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9F045D-DF53-4383-A46B-49CE15E44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7CB8B-D15C-4C45-990A-732202980BE2}" type="slidenum">
              <a:rPr lang="en-GB" smtClean="0"/>
              <a:t>‹#›</a:t>
            </a:fld>
            <a:endParaRPr lang="en-GB"/>
          </a:p>
        </p:txBody>
      </p:sp>
    </p:spTree>
    <p:extLst>
      <p:ext uri="{BB962C8B-B14F-4D97-AF65-F5344CB8AC3E}">
        <p14:creationId xmlns:p14="http://schemas.microsoft.com/office/powerpoint/2010/main" val="73786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A4EE-94CC-47A0-B868-B5308B8B9079}"/>
              </a:ext>
            </a:extLst>
          </p:cNvPr>
          <p:cNvSpPr>
            <a:spLocks noGrp="1"/>
          </p:cNvSpPr>
          <p:nvPr>
            <p:ph type="ctrTitle"/>
          </p:nvPr>
        </p:nvSpPr>
        <p:spPr/>
        <p:txBody>
          <a:bodyPr>
            <a:normAutofit fontScale="90000"/>
          </a:bodyPr>
          <a:lstStyle/>
          <a:p>
            <a:r>
              <a:rPr lang="en-GB" dirty="0"/>
              <a:t>L1B English Language &amp; Linguistics</a:t>
            </a:r>
            <a:br>
              <a:rPr lang="en-GB" dirty="0"/>
            </a:br>
            <a:endParaRPr lang="en-GB" dirty="0"/>
          </a:p>
        </p:txBody>
      </p:sp>
      <p:sp>
        <p:nvSpPr>
          <p:cNvPr id="3" name="Subtitle 2">
            <a:extLst>
              <a:ext uri="{FF2B5EF4-FFF2-40B4-BE49-F238E27FC236}">
                <a16:creationId xmlns:a16="http://schemas.microsoft.com/office/drawing/2014/main" id="{A0CCFF11-3A8A-46AF-BD8A-522D08592C2D}"/>
              </a:ext>
            </a:extLst>
          </p:cNvPr>
          <p:cNvSpPr>
            <a:spLocks noGrp="1"/>
          </p:cNvSpPr>
          <p:nvPr>
            <p:ph type="subTitle" idx="1"/>
          </p:nvPr>
        </p:nvSpPr>
        <p:spPr/>
        <p:txBody>
          <a:bodyPr>
            <a:normAutofit/>
          </a:bodyPr>
          <a:lstStyle/>
          <a:p>
            <a:r>
              <a:rPr lang="en-GB" sz="4400" dirty="0"/>
              <a:t>Witnesses for Early Modern English (</a:t>
            </a:r>
            <a:r>
              <a:rPr lang="en-GB" sz="4400" dirty="0" err="1"/>
              <a:t>EModE</a:t>
            </a:r>
            <a:r>
              <a:rPr lang="en-GB" sz="4400" dirty="0"/>
              <a:t>): the material turn in philology</a:t>
            </a:r>
          </a:p>
        </p:txBody>
      </p:sp>
    </p:spTree>
    <p:extLst>
      <p:ext uri="{BB962C8B-B14F-4D97-AF65-F5344CB8AC3E}">
        <p14:creationId xmlns:p14="http://schemas.microsoft.com/office/powerpoint/2010/main" val="71667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7DDD-B09D-4268-B407-5B0B96619759}"/>
              </a:ext>
            </a:extLst>
          </p:cNvPr>
          <p:cNvSpPr>
            <a:spLocks noGrp="1"/>
          </p:cNvSpPr>
          <p:nvPr>
            <p:ph type="title"/>
          </p:nvPr>
        </p:nvSpPr>
        <p:spPr/>
        <p:txBody>
          <a:bodyPr/>
          <a:lstStyle/>
          <a:p>
            <a:r>
              <a:rPr lang="en-GB" dirty="0"/>
              <a:t>Richard Topcliffe (1531-1604)</a:t>
            </a:r>
          </a:p>
        </p:txBody>
      </p:sp>
      <p:pic>
        <p:nvPicPr>
          <p:cNvPr id="4" name="Content Placeholder 3">
            <a:extLst>
              <a:ext uri="{FF2B5EF4-FFF2-40B4-BE49-F238E27FC236}">
                <a16:creationId xmlns:a16="http://schemas.microsoft.com/office/drawing/2014/main" id="{36164ADD-8AAE-41C8-B2BA-1B9C5A38502B}"/>
              </a:ext>
            </a:extLst>
          </p:cNvPr>
          <p:cNvPicPr>
            <a:picLocks noGrp="1" noChangeAspect="1"/>
          </p:cNvPicPr>
          <p:nvPr>
            <p:ph idx="1"/>
          </p:nvPr>
        </p:nvPicPr>
        <p:blipFill>
          <a:blip r:embed="rId2"/>
          <a:stretch>
            <a:fillRect/>
          </a:stretch>
        </p:blipFill>
        <p:spPr>
          <a:xfrm>
            <a:off x="3149601" y="1690687"/>
            <a:ext cx="5690648" cy="4791419"/>
          </a:xfrm>
          <a:prstGeom prst="rect">
            <a:avLst/>
          </a:prstGeom>
        </p:spPr>
      </p:pic>
    </p:spTree>
    <p:extLst>
      <p:ext uri="{BB962C8B-B14F-4D97-AF65-F5344CB8AC3E}">
        <p14:creationId xmlns:p14="http://schemas.microsoft.com/office/powerpoint/2010/main" val="13604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ECE1-61A9-4184-81D5-A26C064DAF6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DE4734-3405-4472-AA21-604EF7F2FBCB}"/>
              </a:ext>
            </a:extLst>
          </p:cNvPr>
          <p:cNvSpPr>
            <a:spLocks noGrp="1"/>
          </p:cNvSpPr>
          <p:nvPr>
            <p:ph idx="1"/>
          </p:nvPr>
        </p:nvSpPr>
        <p:spPr/>
        <p:txBody>
          <a:bodyPr>
            <a:normAutofit/>
          </a:bodyPr>
          <a:lstStyle/>
          <a:p>
            <a:endParaRPr lang="en-GB" sz="3600" dirty="0"/>
          </a:p>
          <a:p>
            <a:r>
              <a:rPr lang="en-GB" sz="3600" dirty="0"/>
              <a:t>Thanks!</a:t>
            </a:r>
          </a:p>
          <a:p>
            <a:r>
              <a:rPr lang="en-GB" sz="3600" dirty="0"/>
              <a:t>Jeremy.Smith@glasgow.ac.uk</a:t>
            </a:r>
          </a:p>
        </p:txBody>
      </p:sp>
    </p:spTree>
    <p:extLst>
      <p:ext uri="{BB962C8B-B14F-4D97-AF65-F5344CB8AC3E}">
        <p14:creationId xmlns:p14="http://schemas.microsoft.com/office/powerpoint/2010/main" val="71643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93B0-8D78-4E3D-8449-28A46FE82E7A}"/>
              </a:ext>
            </a:extLst>
          </p:cNvPr>
          <p:cNvSpPr>
            <a:spLocks noGrp="1"/>
          </p:cNvSpPr>
          <p:nvPr>
            <p:ph type="title"/>
          </p:nvPr>
        </p:nvSpPr>
        <p:spPr/>
        <p:txBody>
          <a:bodyPr/>
          <a:lstStyle/>
          <a:p>
            <a:r>
              <a:rPr lang="en-GB" dirty="0"/>
              <a:t>What is the material turn?</a:t>
            </a:r>
          </a:p>
        </p:txBody>
      </p:sp>
      <p:sp>
        <p:nvSpPr>
          <p:cNvPr id="3" name="Content Placeholder 2">
            <a:extLst>
              <a:ext uri="{FF2B5EF4-FFF2-40B4-BE49-F238E27FC236}">
                <a16:creationId xmlns:a16="http://schemas.microsoft.com/office/drawing/2014/main" id="{090F0435-1544-4CDB-97D8-120747754251}"/>
              </a:ext>
            </a:extLst>
          </p:cNvPr>
          <p:cNvSpPr>
            <a:spLocks noGrp="1"/>
          </p:cNvSpPr>
          <p:nvPr>
            <p:ph idx="1"/>
          </p:nvPr>
        </p:nvSpPr>
        <p:spPr/>
        <p:txBody>
          <a:bodyPr/>
          <a:lstStyle/>
          <a:p>
            <a:r>
              <a:rPr lang="en-GB" sz="3600" dirty="0"/>
              <a:t>A powerful trend in both humanities and social sciences</a:t>
            </a:r>
          </a:p>
          <a:p>
            <a:r>
              <a:rPr lang="en-GB" sz="3600" dirty="0"/>
              <a:t>‘ … the importance of </a:t>
            </a:r>
            <a:r>
              <a:rPr lang="en-GB" sz="3600" dirty="0" err="1"/>
              <a:t>artifacts</a:t>
            </a:r>
            <a:r>
              <a:rPr lang="en-GB" sz="3600" dirty="0"/>
              <a:t>, natural forces, and material regimes to social practices and systems of power …’ (Mukerji 2015)</a:t>
            </a:r>
          </a:p>
          <a:p>
            <a:endParaRPr lang="en-GB" sz="3600" dirty="0"/>
          </a:p>
          <a:p>
            <a:endParaRPr lang="en-GB" dirty="0"/>
          </a:p>
        </p:txBody>
      </p:sp>
    </p:spTree>
    <p:extLst>
      <p:ext uri="{BB962C8B-B14F-4D97-AF65-F5344CB8AC3E}">
        <p14:creationId xmlns:p14="http://schemas.microsoft.com/office/powerpoint/2010/main" val="211553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910A-3BC7-4E96-8E7B-249EFBD54F03}"/>
              </a:ext>
            </a:extLst>
          </p:cNvPr>
          <p:cNvSpPr>
            <a:spLocks noGrp="1"/>
          </p:cNvSpPr>
          <p:nvPr>
            <p:ph type="title"/>
          </p:nvPr>
        </p:nvSpPr>
        <p:spPr/>
        <p:txBody>
          <a:bodyPr/>
          <a:lstStyle/>
          <a:p>
            <a:r>
              <a:rPr lang="en-GB" dirty="0"/>
              <a:t>‘The material turn in philology’</a:t>
            </a:r>
          </a:p>
        </p:txBody>
      </p:sp>
      <p:sp>
        <p:nvSpPr>
          <p:cNvPr id="3" name="Content Placeholder 2">
            <a:extLst>
              <a:ext uri="{FF2B5EF4-FFF2-40B4-BE49-F238E27FC236}">
                <a16:creationId xmlns:a16="http://schemas.microsoft.com/office/drawing/2014/main" id="{275988EB-153F-47DA-9F24-286D5CD7482F}"/>
              </a:ext>
            </a:extLst>
          </p:cNvPr>
          <p:cNvSpPr>
            <a:spLocks noGrp="1"/>
          </p:cNvSpPr>
          <p:nvPr>
            <p:ph idx="1"/>
          </p:nvPr>
        </p:nvSpPr>
        <p:spPr/>
        <p:txBody>
          <a:bodyPr>
            <a:normAutofit lnSpcReduction="10000"/>
          </a:bodyPr>
          <a:lstStyle/>
          <a:p>
            <a:r>
              <a:rPr lang="en-GB" dirty="0"/>
              <a:t>... a paradigm shift that highlights the importance of the material context of the book for historical linguistics and textual scholarship ... philologists are now increasingly seen to include non-textual or supra-textual features of the physical book (artefact) as contextual variables in their analyses ... In doing so, they are informed by research in codicology and palaeography to scrutinize the physical structure, handwriting, layout, decoration and provenance of manuscripts (</a:t>
            </a:r>
            <a:r>
              <a:rPr lang="en-GB" dirty="0" err="1"/>
              <a:t>Drout</a:t>
            </a:r>
            <a:r>
              <a:rPr lang="en-GB" dirty="0"/>
              <a:t> and Kleinman 2010: section 8).</a:t>
            </a:r>
          </a:p>
          <a:p>
            <a:r>
              <a:rPr lang="en-GB" dirty="0"/>
              <a:t>… materiality is an essential semiotic dimension of all texts; it plays an essential role for the reader’s reception of the text (Andersson 2014: 11). </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69005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5A0D-3440-4781-A118-4EC7A84456C5}"/>
              </a:ext>
            </a:extLst>
          </p:cNvPr>
          <p:cNvSpPr>
            <a:spLocks noGrp="1"/>
          </p:cNvSpPr>
          <p:nvPr>
            <p:ph type="title"/>
          </p:nvPr>
        </p:nvSpPr>
        <p:spPr/>
        <p:txBody>
          <a:bodyPr>
            <a:normAutofit fontScale="90000"/>
          </a:bodyPr>
          <a:lstStyle/>
          <a:p>
            <a:br>
              <a:rPr lang="en-GB" dirty="0"/>
            </a:br>
            <a:r>
              <a:rPr lang="en-GB" dirty="0"/>
              <a:t>Glasgow, </a:t>
            </a:r>
            <a:br>
              <a:rPr lang="en-GB" dirty="0"/>
            </a:br>
            <a:r>
              <a:rPr lang="en-GB" dirty="0"/>
              <a:t>University Library, </a:t>
            </a:r>
            <a:br>
              <a:rPr lang="en-GB" dirty="0"/>
            </a:br>
            <a:r>
              <a:rPr lang="en-GB" dirty="0" err="1"/>
              <a:t>SpColl</a:t>
            </a:r>
            <a:r>
              <a:rPr lang="en-GB" dirty="0"/>
              <a:t> BD8-b.1</a:t>
            </a:r>
          </a:p>
        </p:txBody>
      </p:sp>
      <p:pic>
        <p:nvPicPr>
          <p:cNvPr id="4" name="Content Placeholder 3">
            <a:extLst>
              <a:ext uri="{FF2B5EF4-FFF2-40B4-BE49-F238E27FC236}">
                <a16:creationId xmlns:a16="http://schemas.microsoft.com/office/drawing/2014/main" id="{0531AD7D-E8FD-4C20-A49C-A017B3554D6E}"/>
              </a:ext>
            </a:extLst>
          </p:cNvPr>
          <p:cNvPicPr>
            <a:picLocks noGrp="1" noChangeAspect="1"/>
          </p:cNvPicPr>
          <p:nvPr>
            <p:ph idx="1"/>
          </p:nvPr>
        </p:nvPicPr>
        <p:blipFill>
          <a:blip r:embed="rId2"/>
          <a:stretch>
            <a:fillRect/>
          </a:stretch>
        </p:blipFill>
        <p:spPr>
          <a:xfrm>
            <a:off x="5651500" y="160519"/>
            <a:ext cx="4051301" cy="6536962"/>
          </a:xfrm>
          <a:prstGeom prst="rect">
            <a:avLst/>
          </a:prstGeom>
        </p:spPr>
      </p:pic>
    </p:spTree>
    <p:extLst>
      <p:ext uri="{BB962C8B-B14F-4D97-AF65-F5344CB8AC3E}">
        <p14:creationId xmlns:p14="http://schemas.microsoft.com/office/powerpoint/2010/main" val="57508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AE83-56DD-4BF8-94FB-CFAA592DE38E}"/>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10DB02A9-C000-421F-A09B-17EAEFE4BB01}"/>
              </a:ext>
            </a:extLst>
          </p:cNvPr>
          <p:cNvPicPr>
            <a:picLocks noGrp="1" noChangeAspect="1"/>
          </p:cNvPicPr>
          <p:nvPr>
            <p:ph idx="1"/>
          </p:nvPr>
        </p:nvPicPr>
        <p:blipFill>
          <a:blip r:embed="rId2"/>
          <a:stretch>
            <a:fillRect/>
          </a:stretch>
        </p:blipFill>
        <p:spPr>
          <a:xfrm>
            <a:off x="4013201" y="353300"/>
            <a:ext cx="4775200" cy="6470026"/>
          </a:xfrm>
          <a:prstGeom prst="rect">
            <a:avLst/>
          </a:prstGeom>
        </p:spPr>
      </p:pic>
    </p:spTree>
    <p:extLst>
      <p:ext uri="{BB962C8B-B14F-4D97-AF65-F5344CB8AC3E}">
        <p14:creationId xmlns:p14="http://schemas.microsoft.com/office/powerpoint/2010/main" val="204338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E7D7-5839-4928-A801-6915F98F9DC9}"/>
              </a:ext>
            </a:extLst>
          </p:cNvPr>
          <p:cNvSpPr>
            <a:spLocks noGrp="1"/>
          </p:cNvSpPr>
          <p:nvPr>
            <p:ph type="title"/>
          </p:nvPr>
        </p:nvSpPr>
        <p:spPr/>
        <p:txBody>
          <a:bodyPr>
            <a:normAutofit fontScale="90000"/>
          </a:bodyPr>
          <a:lstStyle/>
          <a:p>
            <a:br>
              <a:rPr lang="en-GB" dirty="0"/>
            </a:br>
            <a:r>
              <a:rPr lang="en-GB" dirty="0"/>
              <a:t>(Actually </a:t>
            </a:r>
            <a:r>
              <a:rPr lang="en-GB" i="1" dirty="0"/>
              <a:t>The Two </a:t>
            </a:r>
            <a:br>
              <a:rPr lang="en-GB" i="1" dirty="0"/>
            </a:br>
            <a:r>
              <a:rPr lang="en-GB" i="1" dirty="0"/>
              <a:t>Gentlemen of </a:t>
            </a:r>
            <a:br>
              <a:rPr lang="en-GB" i="1" dirty="0"/>
            </a:br>
            <a:r>
              <a:rPr lang="en-GB" i="1" dirty="0"/>
              <a:t>Verona </a:t>
            </a:r>
            <a:r>
              <a:rPr lang="en-GB" dirty="0"/>
              <a:t>..)</a:t>
            </a:r>
          </a:p>
        </p:txBody>
      </p:sp>
      <p:pic>
        <p:nvPicPr>
          <p:cNvPr id="4" name="Content Placeholder 3">
            <a:extLst>
              <a:ext uri="{FF2B5EF4-FFF2-40B4-BE49-F238E27FC236}">
                <a16:creationId xmlns:a16="http://schemas.microsoft.com/office/drawing/2014/main" id="{5CC5B009-13CC-40EC-95FE-B7ABB94C4197}"/>
              </a:ext>
            </a:extLst>
          </p:cNvPr>
          <p:cNvPicPr>
            <a:picLocks noGrp="1" noChangeAspect="1"/>
          </p:cNvPicPr>
          <p:nvPr>
            <p:ph idx="1"/>
          </p:nvPr>
        </p:nvPicPr>
        <p:blipFill>
          <a:blip r:embed="rId2"/>
          <a:stretch>
            <a:fillRect/>
          </a:stretch>
        </p:blipFill>
        <p:spPr>
          <a:xfrm>
            <a:off x="4983046" y="299766"/>
            <a:ext cx="6494027" cy="6193109"/>
          </a:xfrm>
          <a:prstGeom prst="rect">
            <a:avLst/>
          </a:prstGeom>
        </p:spPr>
      </p:pic>
    </p:spTree>
    <p:extLst>
      <p:ext uri="{BB962C8B-B14F-4D97-AF65-F5344CB8AC3E}">
        <p14:creationId xmlns:p14="http://schemas.microsoft.com/office/powerpoint/2010/main" val="44575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Cambridge, Corpus </a:t>
            </a:r>
            <a:br>
              <a:rPr lang="en-GB" dirty="0"/>
            </a:br>
            <a:r>
              <a:rPr lang="en-GB" dirty="0"/>
              <a:t>Christi College MS 198, </a:t>
            </a:r>
            <a:br>
              <a:rPr lang="en-GB" dirty="0"/>
            </a:br>
            <a:r>
              <a:rPr lang="en-GB" dirty="0" err="1"/>
              <a:t>fol</a:t>
            </a:r>
            <a:r>
              <a:rPr lang="en-GB" dirty="0"/>
              <a:t> 218r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6748" y="225029"/>
            <a:ext cx="4077052" cy="6407941"/>
          </a:xfrm>
        </p:spPr>
      </p:pic>
    </p:spTree>
    <p:extLst>
      <p:ext uri="{BB962C8B-B14F-4D97-AF65-F5344CB8AC3E}">
        <p14:creationId xmlns:p14="http://schemas.microsoft.com/office/powerpoint/2010/main" val="415013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A </a:t>
            </a:r>
            <a:r>
              <a:rPr lang="en-GB" i="1" dirty="0" err="1"/>
              <a:t>testimonie</a:t>
            </a:r>
            <a:r>
              <a:rPr lang="en-GB" i="1" dirty="0"/>
              <a:t> of </a:t>
            </a:r>
            <a:r>
              <a:rPr lang="en-GB" i="1" dirty="0" err="1"/>
              <a:t>antiquitie</a:t>
            </a:r>
            <a:r>
              <a:rPr lang="en-GB" i="1" dirty="0"/>
              <a:t> </a:t>
            </a:r>
            <a:r>
              <a:rPr lang="en-GB" dirty="0"/>
              <a:t>(London: Day, 1566)</a:t>
            </a:r>
          </a:p>
        </p:txBody>
      </p:sp>
      <p:pic>
        <p:nvPicPr>
          <p:cNvPr id="4" name="Content Placeholder 3"/>
          <p:cNvPicPr>
            <a:picLocks noGrp="1" noChangeAspect="1"/>
          </p:cNvPicPr>
          <p:nvPr>
            <p:ph idx="1"/>
          </p:nvPr>
        </p:nvPicPr>
        <p:blipFill>
          <a:blip r:embed="rId2"/>
          <a:stretch>
            <a:fillRect/>
          </a:stretch>
        </p:blipFill>
        <p:spPr>
          <a:xfrm>
            <a:off x="3896178" y="1825625"/>
            <a:ext cx="4399643" cy="4351338"/>
          </a:xfrm>
          <a:prstGeom prst="rect">
            <a:avLst/>
          </a:prstGeom>
        </p:spPr>
      </p:pic>
    </p:spTree>
    <p:extLst>
      <p:ext uri="{BB962C8B-B14F-4D97-AF65-F5344CB8AC3E}">
        <p14:creationId xmlns:p14="http://schemas.microsoft.com/office/powerpoint/2010/main" val="317253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CB38-A6C1-4436-B19D-D5F7FA5282B3}"/>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55DA87EC-5B77-4FE9-A6E1-A47BDE6AD340}"/>
              </a:ext>
            </a:extLst>
          </p:cNvPr>
          <p:cNvPicPr>
            <a:picLocks noGrp="1" noChangeAspect="1"/>
          </p:cNvPicPr>
          <p:nvPr>
            <p:ph idx="1"/>
          </p:nvPr>
        </p:nvPicPr>
        <p:blipFill>
          <a:blip r:embed="rId2"/>
          <a:stretch>
            <a:fillRect/>
          </a:stretch>
        </p:blipFill>
        <p:spPr>
          <a:xfrm>
            <a:off x="1473663" y="365125"/>
            <a:ext cx="9473274" cy="6315516"/>
          </a:xfrm>
          <a:prstGeom prst="rect">
            <a:avLst/>
          </a:prstGeom>
        </p:spPr>
      </p:pic>
    </p:spTree>
    <p:extLst>
      <p:ext uri="{BB962C8B-B14F-4D97-AF65-F5344CB8AC3E}">
        <p14:creationId xmlns:p14="http://schemas.microsoft.com/office/powerpoint/2010/main" val="89830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242</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L1B English Language &amp; Linguistics </vt:lpstr>
      <vt:lpstr>What is the material turn?</vt:lpstr>
      <vt:lpstr>‘The material turn in philology’</vt:lpstr>
      <vt:lpstr> Glasgow,  University Library,  SpColl BD8-b.1</vt:lpstr>
      <vt:lpstr>PowerPoint Presentation</vt:lpstr>
      <vt:lpstr> (Actually The Two  Gentlemen of  Verona ..)</vt:lpstr>
      <vt:lpstr> Cambridge, Corpus  Christi College MS 198,  fol 218r</vt:lpstr>
      <vt:lpstr>A testimonie of antiquitie (London: Day, 1566)</vt:lpstr>
      <vt:lpstr>PowerPoint Presentation</vt:lpstr>
      <vt:lpstr>Richard Topcliffe (1531-1604)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Philology Seminar III</dc:title>
  <dc:creator>Jeremy Smith</dc:creator>
  <cp:lastModifiedBy>Jeremy Smith</cp:lastModifiedBy>
  <cp:revision>12</cp:revision>
  <cp:lastPrinted>2021-02-24T09:12:04Z</cp:lastPrinted>
  <dcterms:created xsi:type="dcterms:W3CDTF">2020-10-07T17:07:33Z</dcterms:created>
  <dcterms:modified xsi:type="dcterms:W3CDTF">2021-02-24T09:12:08Z</dcterms:modified>
</cp:coreProperties>
</file>