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73" r:id="rId10"/>
    <p:sldId id="265" r:id="rId11"/>
    <p:sldId id="274" r:id="rId12"/>
    <p:sldId id="267" r:id="rId13"/>
    <p:sldId id="275" r:id="rId14"/>
    <p:sldId id="269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ohen" userId="f3cd62a2-bafa-4555-8a2f-fc49fdc820fb" providerId="ADAL" clId="{10BF16C9-D499-4053-B390-5EB738F97A6F}"/>
    <pc:docChg chg="custSel modSld">
      <pc:chgData name="Clara Cohen" userId="f3cd62a2-bafa-4555-8a2f-fc49fdc820fb" providerId="ADAL" clId="{10BF16C9-D499-4053-B390-5EB738F97A6F}" dt="2021-03-18T15:09:00.338" v="5" actId="27636"/>
      <pc:docMkLst>
        <pc:docMk/>
      </pc:docMkLst>
      <pc:sldChg chg="modSp mod">
        <pc:chgData name="Clara Cohen" userId="f3cd62a2-bafa-4555-8a2f-fc49fdc820fb" providerId="ADAL" clId="{10BF16C9-D499-4053-B390-5EB738F97A6F}" dt="2021-03-18T15:08:51.761" v="3" actId="20577"/>
        <pc:sldMkLst>
          <pc:docMk/>
          <pc:sldMk cId="476823496" sldId="257"/>
        </pc:sldMkLst>
        <pc:spChg chg="mod">
          <ac:chgData name="Clara Cohen" userId="f3cd62a2-bafa-4555-8a2f-fc49fdc820fb" providerId="ADAL" clId="{10BF16C9-D499-4053-B390-5EB738F97A6F}" dt="2021-03-18T15:08:51.761" v="3" actId="20577"/>
          <ac:spMkLst>
            <pc:docMk/>
            <pc:sldMk cId="476823496" sldId="257"/>
            <ac:spMk id="3" creationId="{2A07B547-D9AA-4A00-B2DC-3F4F9B767315}"/>
          </ac:spMkLst>
        </pc:spChg>
      </pc:sldChg>
      <pc:sldChg chg="modSp mod">
        <pc:chgData name="Clara Cohen" userId="f3cd62a2-bafa-4555-8a2f-fc49fdc820fb" providerId="ADAL" clId="{10BF16C9-D499-4053-B390-5EB738F97A6F}" dt="2021-03-18T15:09:00.338" v="5" actId="27636"/>
        <pc:sldMkLst>
          <pc:docMk/>
          <pc:sldMk cId="1586677368" sldId="258"/>
        </pc:sldMkLst>
        <pc:spChg chg="mod">
          <ac:chgData name="Clara Cohen" userId="f3cd62a2-bafa-4555-8a2f-fc49fdc820fb" providerId="ADAL" clId="{10BF16C9-D499-4053-B390-5EB738F97A6F}" dt="2021-03-18T15:09:00.338" v="5" actId="27636"/>
          <ac:spMkLst>
            <pc:docMk/>
            <pc:sldMk cId="1586677368" sldId="258"/>
            <ac:spMk id="3" creationId="{2E4F8A2B-1502-496D-AAE0-AD78EBAEF6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2B64-2A93-4F7A-A630-08A27D845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BD0A-73F1-4DD3-8C6A-841F6DB6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73F4-5450-4336-89C5-17279754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33D1-B33B-4C77-BF2C-AD405512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DF1F-C8A7-4CED-B34E-273068EC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B408-5C05-4B0C-BEE1-E906D802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FAA13-60CD-42F5-89BE-27B816CA0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1EF2-CDEC-403D-A0D6-5BD165FC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AAC6-2F28-46E3-8D38-C9782C5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63CE-4D00-480D-9BC4-14477FD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BC478-8214-49C3-AE33-09140B259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032E-7AAF-467D-898F-AA901E01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99A-8299-40B1-9CEE-70946980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3DEE-832E-4F26-A899-EDA53F6A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F738-CF3F-4577-94D9-6CD76378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89A7-9DAC-4E7C-A071-932C893F9D1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D1B-761F-41C2-816B-8CE065F0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9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89A7-9DAC-4E7C-A071-932C893F9D1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D1B-761F-41C2-816B-8CE065F0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388C-7B6C-4279-A8C9-FC2598E3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C505-A68E-4577-86A4-EC14B0CD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C117-D451-49E3-9630-CA7F4EBA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3C1A-F5C4-4F16-9199-58807FC2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84CC-AA93-43C8-81AE-36424B05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C70F-41E5-438B-83B0-51053701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A098-B36B-4BB8-8C77-CB3D5D08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17BC-0052-4BC7-B100-4667B942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A943-F4A3-47E3-A34E-F0F4503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AF72-2019-4BD7-8726-FD13FBC0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11D8-F747-4864-AE9C-66974EDF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9BFB-ED5F-43BC-9F1F-FDF5EB095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A28C9-81E1-49DB-908F-E2CCA21BD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55F1-6258-4BF9-8E22-7FD53E21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E937-075D-4D36-A850-C8EB68D7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FF8C-934A-49D7-895B-1021BA0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683B-17A2-40BD-999A-DADB2653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2D48-AF09-4D09-AFB6-41D91017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BFF0-A857-483F-A9A6-EABB140F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57EF-8C59-415B-890E-35C292E0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DA7CD-DACC-4E0B-ADB0-8E507C21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2C2A-8186-4C70-B56A-424F34A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7B1D0-248F-4E65-ABEB-1FA9DB7C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B3F0-80C6-4EAD-82DA-773F740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F3A3-9482-4395-B8D0-41C668CF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D1781-612B-41C7-BA94-514D91D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39063-2500-4A9B-8676-3F0DF22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9B37A-14B7-4AD7-BF97-B08B46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2D68-659A-4B71-BE68-DBF8036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5878B-0A78-419F-89E2-EBC4E82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C9F45-E93A-436E-9B5A-74E16DDF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B404-8002-47EA-9B59-399866D5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4B69-F064-48B6-A111-F6996BDA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BA8D-7ACA-42CC-9676-34FDA204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0E4A-F8CA-478A-A59D-CFA322B8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3BB7-B38B-4258-A0B2-50D46E91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C5B5-AF15-4D30-8556-33C69EA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3C3A-8D14-4AEC-95C9-A85A876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50909-B43A-4961-801A-111421D0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7D448-FC24-4E83-9EAC-E6A945F2A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0551-580C-48A4-BC91-59BB8CC4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A60F1-ECA1-41D1-A9AF-B6150807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2393-A3A3-4B5B-AD0A-21DA5D2F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B7355-DE63-4EBC-B568-8556B259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3BAAE-CAA9-4327-9536-1B05B39E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53DC-36AD-44CE-B535-0B442BA8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9E9D-8C5F-4C45-87A7-F1C064EA8B4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5A2D-0358-4322-87FB-A19A2563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A706-552D-4423-B74C-B6A5F397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DD10-754B-4439-BCB2-5EB14207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89A7-9DAC-4E7C-A071-932C893F9D1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CD1B-761F-41C2-816B-8CE065F0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9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B42D08-2C28-4E92-A230-44E31A702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8" b="67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BA8E-9D67-428C-83DD-521A4732E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English Language &amp; Linguistics Level 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E6C33-5302-450C-97EB-F6DCABF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Exam Briefing</a:t>
            </a:r>
          </a:p>
          <a:p>
            <a:r>
              <a:rPr lang="en-US" sz="1600"/>
              <a:t>18 March 2021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0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3. Details and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 dirty="0"/>
              <a:t>“Those providing </a:t>
            </a:r>
            <a:r>
              <a:rPr lang="en-GB" sz="1400" dirty="0">
                <a:solidFill>
                  <a:srgbClr val="FF0000"/>
                </a:solidFill>
              </a:rPr>
              <a:t>linguistic examples </a:t>
            </a:r>
            <a:r>
              <a:rPr lang="en-GB" sz="1400" dirty="0"/>
              <a:t>also gained higher grades.”</a:t>
            </a:r>
          </a:p>
          <a:p>
            <a:r>
              <a:rPr lang="en-GB" sz="1400" dirty="0"/>
              <a:t>“The strongest essays offered a discussion of </a:t>
            </a:r>
            <a:r>
              <a:rPr lang="en-GB" sz="1400" dirty="0">
                <a:solidFill>
                  <a:srgbClr val="FF0000"/>
                </a:solidFill>
              </a:rPr>
              <a:t>counter-examples</a:t>
            </a:r>
            <a:r>
              <a:rPr lang="en-GB" sz="1400" dirty="0"/>
              <a:t>, and of cross-linguistic correspondences, in order to arrive at a considered conclusion.”</a:t>
            </a:r>
          </a:p>
          <a:p>
            <a:r>
              <a:rPr lang="en-GB" sz="1400" dirty="0"/>
              <a:t>“The best answers focused on </a:t>
            </a:r>
            <a:r>
              <a:rPr lang="en-GB" sz="1400" dirty="0">
                <a:solidFill>
                  <a:srgbClr val="FF0000"/>
                </a:solidFill>
              </a:rPr>
              <a:t>textual details </a:t>
            </a:r>
            <a:r>
              <a:rPr lang="en-GB" sz="1400" dirty="0"/>
              <a:t>and produced </a:t>
            </a:r>
            <a:r>
              <a:rPr lang="en-GB" sz="1400" dirty="0">
                <a:solidFill>
                  <a:srgbClr val="FF0000"/>
                </a:solidFill>
              </a:rPr>
              <a:t>discussion anchored around specific points from the passage</a:t>
            </a:r>
            <a:r>
              <a:rPr lang="en-GB" sz="1400" dirty="0"/>
              <a:t>.”</a:t>
            </a:r>
          </a:p>
          <a:p>
            <a:r>
              <a:rPr lang="en-GB" sz="1400" dirty="0"/>
              <a:t>“The strongest answers illustrated their understanding through the use of </a:t>
            </a:r>
            <a:r>
              <a:rPr lang="en-GB" sz="1400" dirty="0">
                <a:solidFill>
                  <a:srgbClr val="FF0000"/>
                </a:solidFill>
              </a:rPr>
              <a:t>original linguistic examples.</a:t>
            </a:r>
            <a:r>
              <a:rPr lang="en-GB" sz="1400" dirty="0"/>
              <a:t>”</a:t>
            </a:r>
          </a:p>
          <a:p>
            <a:r>
              <a:rPr lang="en-GB" sz="1400" dirty="0"/>
              <a:t>“The best answers clearly and accurately argued the above points, had </a:t>
            </a:r>
            <a:r>
              <a:rPr lang="en-GB" sz="1400" dirty="0">
                <a:solidFill>
                  <a:srgbClr val="FF0000"/>
                </a:solidFill>
              </a:rPr>
              <a:t>plenty of relevant detail</a:t>
            </a:r>
            <a:r>
              <a:rPr lang="en-GB" sz="1400" dirty="0"/>
              <a:t>, were well-illustrated with </a:t>
            </a:r>
            <a:r>
              <a:rPr lang="en-GB" sz="1400" dirty="0">
                <a:solidFill>
                  <a:srgbClr val="FF0000"/>
                </a:solidFill>
              </a:rPr>
              <a:t>linguistic examples over and above those given in the lecture</a:t>
            </a:r>
            <a:r>
              <a:rPr lang="en-GB" sz="1400" dirty="0"/>
              <a:t>, and were well-presented.”</a:t>
            </a:r>
          </a:p>
          <a:p>
            <a:r>
              <a:rPr lang="en-GB" sz="1400" dirty="0"/>
              <a:t>The best answers to question 5b again covered all of [X] and provided </a:t>
            </a:r>
            <a:r>
              <a:rPr lang="en-GB" sz="1400" dirty="0">
                <a:solidFill>
                  <a:srgbClr val="FF0000"/>
                </a:solidFill>
              </a:rPr>
              <a:t>appropriate examples of features</a:t>
            </a:r>
            <a:r>
              <a:rPr lang="en-GB" sz="1400" dirty="0"/>
              <a:t> from each. Some less successful answers focussed too narrowly on one or two [X] only, or provided examples which were not appropriate or not specific to the [X] in question. 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BCF93A-7584-4A9B-808C-E3659CC3C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6" r="1826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AC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8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4. Accuracy and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“While the majority of answers defined [X] accurately, many of the weaker answers displayed a poor grasp of supporting detail, with inaccurate recall of [Z], [W], and [Q].</a:t>
            </a:r>
          </a:p>
          <a:p>
            <a:r>
              <a:rPr lang="en-GB" sz="2000"/>
              <a:t>“Less successful answers were characterised by an incorrect definition of one or more of the [X], by a lack of illustrative examples, or by a misunderstanding of [X].” </a:t>
            </a:r>
          </a:p>
          <a:p>
            <a:r>
              <a:rPr lang="en-GB" sz="2000"/>
              <a:t>“There were some strong answers to both, alongside others that were flawed by misconceptions or lack of focus on the question”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6BE9B5-0F56-4A35-A763-359AB364A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 r="1611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09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2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4. Accuracy and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“While the majority of answers </a:t>
            </a:r>
            <a:r>
              <a:rPr lang="en-GB" sz="2000" dirty="0">
                <a:solidFill>
                  <a:srgbClr val="FF0000"/>
                </a:solidFill>
              </a:rPr>
              <a:t>defined [X] accurately</a:t>
            </a:r>
            <a:r>
              <a:rPr lang="en-GB" sz="2000" dirty="0"/>
              <a:t>, many of the </a:t>
            </a:r>
            <a:r>
              <a:rPr lang="en-GB" sz="2000" dirty="0">
                <a:solidFill>
                  <a:srgbClr val="FF0000"/>
                </a:solidFill>
              </a:rPr>
              <a:t>weaker answers </a:t>
            </a:r>
            <a:r>
              <a:rPr lang="en-GB" sz="2000" dirty="0"/>
              <a:t>displayed a poor grasp of supporting detail, with </a:t>
            </a:r>
            <a:r>
              <a:rPr lang="en-GB" sz="2000" dirty="0">
                <a:solidFill>
                  <a:srgbClr val="FF0000"/>
                </a:solidFill>
              </a:rPr>
              <a:t>inaccurate recall </a:t>
            </a:r>
            <a:r>
              <a:rPr lang="en-GB" sz="2000" dirty="0"/>
              <a:t>of [Z], [W], and [Q].</a:t>
            </a:r>
          </a:p>
          <a:p>
            <a:r>
              <a:rPr lang="en-GB" sz="2000" dirty="0"/>
              <a:t>“</a:t>
            </a:r>
            <a:r>
              <a:rPr lang="en-GB" sz="2000" dirty="0">
                <a:solidFill>
                  <a:srgbClr val="FF0000"/>
                </a:solidFill>
              </a:rPr>
              <a:t>Less successful answers </a:t>
            </a:r>
            <a:r>
              <a:rPr lang="en-GB" sz="2000" dirty="0"/>
              <a:t>were characterised by </a:t>
            </a:r>
            <a:r>
              <a:rPr lang="en-GB" sz="2000" dirty="0">
                <a:solidFill>
                  <a:srgbClr val="FF0000"/>
                </a:solidFill>
              </a:rPr>
              <a:t>an incorrect definition</a:t>
            </a:r>
            <a:r>
              <a:rPr lang="en-GB" sz="2000" dirty="0"/>
              <a:t> of one or more of the [X], by a lack of illustrative examples, or by a </a:t>
            </a:r>
            <a:r>
              <a:rPr lang="en-GB" sz="2000" dirty="0">
                <a:solidFill>
                  <a:srgbClr val="FF0000"/>
                </a:solidFill>
              </a:rPr>
              <a:t>misunderstanding</a:t>
            </a:r>
            <a:r>
              <a:rPr lang="en-GB" sz="2000" dirty="0"/>
              <a:t> of [X].” </a:t>
            </a:r>
          </a:p>
          <a:p>
            <a:r>
              <a:rPr lang="en-GB" sz="2000" dirty="0"/>
              <a:t>“There were some strong answers to both, alongside others that were </a:t>
            </a:r>
            <a:r>
              <a:rPr lang="en-GB" sz="2000" dirty="0">
                <a:solidFill>
                  <a:srgbClr val="FF0000"/>
                </a:solidFill>
              </a:rPr>
              <a:t>flawed by misconceptions </a:t>
            </a:r>
            <a:r>
              <a:rPr lang="en-GB" sz="2000" dirty="0"/>
              <a:t>or lack of focus on the question”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6BE9B5-0F56-4A35-A763-359AB364A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 r="1611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09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6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5.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“Stronger essays had a clear structure/argument (introduction, main sections, conclusion) . . .”</a:t>
            </a:r>
          </a:p>
          <a:p>
            <a:r>
              <a:rPr lang="en-GB" sz="2000" dirty="0"/>
              <a:t>“Stronger answers were longer, better structured with clearer signposting for the argument of the essay . . .”</a:t>
            </a:r>
          </a:p>
          <a:p>
            <a:r>
              <a:rPr lang="en-GB" sz="2000" dirty="0"/>
              <a:t>“Some of these essays offered an integrated discussion of reasons and mechanisms, while others set out first one and then the other. Either approach was fine, providing there was a structured argument.”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4D6C95-6718-48C4-A679-8E5FB81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t="1" r="20155" b="-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1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5.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“Stronger essays had a </a:t>
            </a:r>
            <a:r>
              <a:rPr lang="en-GB" sz="2000" dirty="0">
                <a:solidFill>
                  <a:srgbClr val="FF0000"/>
                </a:solidFill>
              </a:rPr>
              <a:t>clear structure/argument</a:t>
            </a:r>
            <a:r>
              <a:rPr lang="en-GB" sz="2000" dirty="0"/>
              <a:t> (introduction, main sections, conclusion) . . .”</a:t>
            </a:r>
          </a:p>
          <a:p>
            <a:r>
              <a:rPr lang="en-GB" sz="2000" dirty="0"/>
              <a:t>“Stronger answers were </a:t>
            </a:r>
            <a:r>
              <a:rPr lang="en-GB" sz="2000" dirty="0">
                <a:solidFill>
                  <a:srgbClr val="FF0000"/>
                </a:solidFill>
              </a:rPr>
              <a:t>longer, better structured </a:t>
            </a:r>
            <a:r>
              <a:rPr lang="en-GB" sz="2000" dirty="0"/>
              <a:t>with </a:t>
            </a:r>
            <a:r>
              <a:rPr lang="en-GB" sz="2000" dirty="0">
                <a:solidFill>
                  <a:srgbClr val="FF0000"/>
                </a:solidFill>
              </a:rPr>
              <a:t>clearer signposting </a:t>
            </a:r>
            <a:r>
              <a:rPr lang="en-GB" sz="2000" dirty="0"/>
              <a:t>for the argument of the essay . . .”</a:t>
            </a:r>
          </a:p>
          <a:p>
            <a:r>
              <a:rPr lang="en-GB" sz="2000" dirty="0"/>
              <a:t>“Some of these essays offered an integrated discussion of reasons and mechanisms, while others set out first one and then the other</a:t>
            </a:r>
            <a:r>
              <a:rPr lang="en-GB" sz="2000" dirty="0">
                <a:solidFill>
                  <a:srgbClr val="FF0000"/>
                </a:solidFill>
              </a:rPr>
              <a:t>. Either approach was fine, providing there was a structured argument</a:t>
            </a:r>
            <a:r>
              <a:rPr lang="en-GB" sz="2000" dirty="0"/>
              <a:t>.”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4D6C95-6718-48C4-A679-8E5FB81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t="1" r="20155" b="-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1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8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5BBD435-22C5-4536-B08C-0D09A3359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AABB565-868B-4D5E-8A05-501FF7F3D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0"/>
            <a:ext cx="12192000" cy="2435066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2891" y="5127457"/>
            <a:ext cx="9199040" cy="694667"/>
          </a:xfrm>
        </p:spPr>
        <p:txBody>
          <a:bodyPr>
            <a:normAutofit/>
          </a:bodyPr>
          <a:lstStyle/>
          <a:p>
            <a:pPr algn="l"/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2890" y="5890684"/>
            <a:ext cx="7941647" cy="458840"/>
          </a:xfrm>
        </p:spPr>
        <p:txBody>
          <a:bodyPr>
            <a:normAutofit/>
          </a:bodyPr>
          <a:lstStyle/>
          <a:p>
            <a:pPr algn="l"/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05A1D6A-0939-4B37-AFBF-9557261FB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03986" y="741935"/>
                  <a:pt x="1124901" y="717624"/>
                </a:cubicBez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251" y="614883"/>
                  <a:pt x="1589566" y="621301"/>
                </a:cubicBezTo>
                <a:cubicBezTo>
                  <a:pt x="1652500" y="621160"/>
                  <a:pt x="1659006" y="610309"/>
                  <a:pt x="1731986" y="589682"/>
                </a:cubicBezTo>
                <a:cubicBezTo>
                  <a:pt x="1772526" y="597621"/>
                  <a:pt x="1896056" y="567525"/>
                  <a:pt x="1927935" y="622808"/>
                </a:cubicBezTo>
                <a:cubicBezTo>
                  <a:pt x="1983767" y="616263"/>
                  <a:pt x="1996263" y="568569"/>
                  <a:pt x="2066980" y="550413"/>
                </a:cubicBezTo>
                <a:cubicBezTo>
                  <a:pt x="2136397" y="548191"/>
                  <a:pt x="2224774" y="514787"/>
                  <a:pt x="2317462" y="519603"/>
                </a:cubicBezTo>
                <a:cubicBezTo>
                  <a:pt x="2353676" y="459395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3789" y="162396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491390" y="127709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178D424-4168-4AE6-AEF1-51270AE38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Inspirational art: 'I know you feel anxious but you forgot the part where you're a badass.'">
            <a:extLst>
              <a:ext uri="{FF2B5EF4-FFF2-40B4-BE49-F238E27FC236}">
                <a16:creationId xmlns:a16="http://schemas.microsoft.com/office/drawing/2014/main" id="{CA95CEF5-77F6-4B18-A34C-5C472AD5F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" r="5" b="5424"/>
          <a:stretch/>
        </p:blipFill>
        <p:spPr bwMode="auto">
          <a:xfrm>
            <a:off x="1060314" y="872643"/>
            <a:ext cx="3329171" cy="37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spirational art: 'we're going to make it through okay'">
            <a:extLst>
              <a:ext uri="{FF2B5EF4-FFF2-40B4-BE49-F238E27FC236}">
                <a16:creationId xmlns:a16="http://schemas.microsoft.com/office/drawing/2014/main" id="{B12DAE11-B0DC-421C-A02F-844A72600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r="12357" b="-3"/>
          <a:stretch/>
        </p:blipFill>
        <p:spPr bwMode="auto">
          <a:xfrm>
            <a:off x="4454093" y="872641"/>
            <a:ext cx="3329171" cy="37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spirational art: 'you've been doing a great job considering all you've been up against.'">
            <a:extLst>
              <a:ext uri="{FF2B5EF4-FFF2-40B4-BE49-F238E27FC236}">
                <a16:creationId xmlns:a16="http://schemas.microsoft.com/office/drawing/2014/main" id="{F53A26A8-A27F-464C-A6AA-22456C139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" b="-2"/>
          <a:stretch/>
        </p:blipFill>
        <p:spPr bwMode="auto">
          <a:xfrm>
            <a:off x="7843008" y="872118"/>
            <a:ext cx="3329171" cy="37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442E-4ECF-478F-9EA6-AFE7F31E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Date &amp; time	 TBA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B547-D9AA-4A00-B2DC-3F4F9B76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853675" cy="407912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Open for </a:t>
            </a:r>
            <a:r>
              <a:rPr lang="en-US" sz="2000" b="1" dirty="0"/>
              <a:t>24 hours</a:t>
            </a:r>
            <a:endParaRPr lang="en-US" sz="2000" dirty="0"/>
          </a:p>
          <a:p>
            <a:r>
              <a:rPr lang="en-US" sz="2000" dirty="0"/>
              <a:t>Choose </a:t>
            </a:r>
            <a:r>
              <a:rPr lang="en-US" sz="2000" b="1" dirty="0"/>
              <a:t>two </a:t>
            </a:r>
            <a:r>
              <a:rPr lang="en-US" sz="2000" dirty="0"/>
              <a:t>of </a:t>
            </a:r>
            <a:r>
              <a:rPr lang="en-US" sz="2000" b="1" dirty="0"/>
              <a:t>six essay questions</a:t>
            </a:r>
          </a:p>
          <a:p>
            <a:pPr lvl="1"/>
            <a:r>
              <a:rPr lang="en-US" sz="2000" dirty="0"/>
              <a:t>1 Phonetics</a:t>
            </a:r>
          </a:p>
          <a:p>
            <a:pPr lvl="1"/>
            <a:r>
              <a:rPr lang="en-US" sz="2000" dirty="0"/>
              <a:t>1 Varieties</a:t>
            </a:r>
          </a:p>
          <a:p>
            <a:pPr lvl="1"/>
            <a:r>
              <a:rPr lang="en-US" sz="2000" dirty="0"/>
              <a:t>1 Older Scots</a:t>
            </a:r>
          </a:p>
          <a:p>
            <a:pPr lvl="1"/>
            <a:r>
              <a:rPr lang="en-US" sz="2000" dirty="0"/>
              <a:t>1 Modern Scots</a:t>
            </a:r>
          </a:p>
          <a:p>
            <a:pPr lvl="1"/>
            <a:r>
              <a:rPr lang="en-US" sz="2000" dirty="0"/>
              <a:t>1 Middle English</a:t>
            </a:r>
          </a:p>
          <a:p>
            <a:pPr lvl="1"/>
            <a:r>
              <a:rPr lang="en-US" sz="2000" dirty="0"/>
              <a:t>1 Early-Modern to Present-Day English</a:t>
            </a:r>
          </a:p>
          <a:p>
            <a:r>
              <a:rPr lang="en-US" sz="2000" dirty="0"/>
              <a:t>You </a:t>
            </a:r>
            <a:r>
              <a:rPr lang="en-US" sz="2000" b="1" dirty="0"/>
              <a:t>may </a:t>
            </a:r>
            <a:r>
              <a:rPr lang="en-US" sz="2000" dirty="0"/>
              <a:t>write on the same topic as your essay, as long as you don’t use ‘substantially the same material’</a:t>
            </a:r>
          </a:p>
          <a:p>
            <a:r>
              <a:rPr lang="en-US" sz="2000" dirty="0"/>
              <a:t>Expected duration is 1 hour, but if you take longer we won’t know!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34B5B8-F0EA-4322-9025-A01F86A07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r="1009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78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9BAE-F4EB-4FCC-A208-03A1C423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How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8A2B-1502-496D-AAE0-AD78EBAE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Look at </a:t>
            </a:r>
            <a:r>
              <a:rPr lang="en-US" sz="2000" b="1" dirty="0"/>
              <a:t>generic feedback </a:t>
            </a:r>
            <a:r>
              <a:rPr lang="en-US" sz="2000" dirty="0"/>
              <a:t>from 1A exam</a:t>
            </a:r>
          </a:p>
          <a:p>
            <a:r>
              <a:rPr lang="en-US" sz="2000" dirty="0"/>
              <a:t>Look at </a:t>
            </a:r>
            <a:r>
              <a:rPr lang="en-US" sz="2000" b="1" dirty="0"/>
              <a:t>sample papers </a:t>
            </a:r>
            <a:r>
              <a:rPr lang="en-US" sz="2000" dirty="0"/>
              <a:t>from previous years’ 1B exams through the library</a:t>
            </a:r>
          </a:p>
          <a:p>
            <a:r>
              <a:rPr lang="en-US" sz="2000"/>
              <a:t>Review </a:t>
            </a:r>
            <a:r>
              <a:rPr lang="en-US" sz="2000" b="1" dirty="0"/>
              <a:t>Quizzes</a:t>
            </a:r>
          </a:p>
          <a:p>
            <a:r>
              <a:rPr lang="en-US" sz="2000" dirty="0"/>
              <a:t>Review </a:t>
            </a:r>
            <a:r>
              <a:rPr lang="en-US" sz="2000" b="1" dirty="0"/>
              <a:t>Seminar materials</a:t>
            </a:r>
          </a:p>
          <a:p>
            <a:r>
              <a:rPr lang="en-US" sz="2000" dirty="0"/>
              <a:t>Review </a:t>
            </a:r>
            <a:r>
              <a:rPr lang="en-US" sz="2000" b="1" dirty="0"/>
              <a:t>Lectures</a:t>
            </a:r>
          </a:p>
          <a:p>
            <a:pPr lvl="1"/>
            <a:r>
              <a:rPr lang="en-US" sz="1800" dirty="0"/>
              <a:t>Really, really! Watch every lecture you missed!</a:t>
            </a:r>
          </a:p>
          <a:p>
            <a:r>
              <a:rPr lang="en-US" sz="2000" dirty="0"/>
              <a:t>Follow up on interesting tidbits by doing </a:t>
            </a:r>
            <a:r>
              <a:rPr lang="en-US" sz="2000" b="1" dirty="0"/>
              <a:t>external reading</a:t>
            </a:r>
            <a:r>
              <a:rPr lang="en-US" sz="2000" dirty="0"/>
              <a:t> from library reading list!</a:t>
            </a: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4DC6BE-A0C8-403D-8388-3260359DC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r="2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A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7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9FAF1-AACC-4E70-B44B-5015522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Five tips for success, based on common statements from generic feedback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3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1. Read and answer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“Some answers to 2a addressed only one part of the question . . . Since the question asked ‘How and why’, high grades were only achieved by essays that covered both aspects.”</a:t>
            </a:r>
          </a:p>
          <a:p>
            <a:r>
              <a:rPr lang="en-GB" sz="2000"/>
              <a:t>“Less successful answers did not answer all parts of the question fully.”</a:t>
            </a:r>
          </a:p>
          <a:p>
            <a:r>
              <a:rPr lang="en-GB" sz="2000"/>
              <a:t>“Less successful answers did not provide enough detail to answer the question fully.”</a:t>
            </a:r>
          </a:p>
          <a:p>
            <a:r>
              <a:rPr lang="en-GB" sz="2000"/>
              <a:t>“A surprising number included discussion of [X], irrelevant to the question.”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20BA9C-B2B1-45CB-A287-02277455B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 r="121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D6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1. Read and answer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“Some answers to 2a </a:t>
            </a:r>
            <a:r>
              <a:rPr lang="en-GB" sz="2000" dirty="0">
                <a:solidFill>
                  <a:srgbClr val="FF0000"/>
                </a:solidFill>
              </a:rPr>
              <a:t>addressed only one part of the question . . . Since the question asked ‘How and why</a:t>
            </a:r>
            <a:r>
              <a:rPr lang="en-GB" sz="2000" dirty="0"/>
              <a:t>’, high grades were only achieved by essays that covered both aspects.”</a:t>
            </a:r>
          </a:p>
          <a:p>
            <a:r>
              <a:rPr lang="en-GB" sz="2000" dirty="0"/>
              <a:t>“Less successful answers</a:t>
            </a:r>
            <a:r>
              <a:rPr lang="en-GB" sz="2000" dirty="0">
                <a:solidFill>
                  <a:srgbClr val="FF0000"/>
                </a:solidFill>
              </a:rPr>
              <a:t> did not answer all parts of the question fully.</a:t>
            </a:r>
            <a:r>
              <a:rPr lang="en-GB" sz="2000" dirty="0"/>
              <a:t>”</a:t>
            </a:r>
          </a:p>
          <a:p>
            <a:r>
              <a:rPr lang="en-GB" sz="2000" dirty="0"/>
              <a:t>“Less successful answers did not provide enough detail to </a:t>
            </a:r>
            <a:r>
              <a:rPr lang="en-GB" sz="2000" dirty="0">
                <a:solidFill>
                  <a:srgbClr val="FF0000"/>
                </a:solidFill>
              </a:rPr>
              <a:t>answer the question fully</a:t>
            </a:r>
            <a:r>
              <a:rPr lang="en-GB" sz="2000" dirty="0"/>
              <a:t>.”</a:t>
            </a:r>
          </a:p>
          <a:p>
            <a:r>
              <a:rPr lang="en-GB" sz="2000" dirty="0"/>
              <a:t>“A surprising number included discussion of [X], </a:t>
            </a:r>
            <a:r>
              <a:rPr lang="en-GB" sz="2000" dirty="0">
                <a:solidFill>
                  <a:srgbClr val="FF0000"/>
                </a:solidFill>
              </a:rPr>
              <a:t>irrelevant to the question</a:t>
            </a:r>
            <a:r>
              <a:rPr lang="en-GB" sz="2000" dirty="0"/>
              <a:t>.”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C0EDC9-38D3-495F-A36B-84B1E01AE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 r="121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48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D6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9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2. Evidence of outside reading &amp;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/>
              <a:t>“Stronger essays . . . showed clear evidence of engagement with recommended reading and beyond.”</a:t>
            </a:r>
          </a:p>
          <a:p>
            <a:r>
              <a:rPr lang="en-GB" sz="1400"/>
              <a:t>“Stronger answers . . . [showed] evidence of reading and examples beyond those presented in the lecture. A few answers even showed independence by discussing [things] which had not been discussed in the lecture.”</a:t>
            </a:r>
          </a:p>
          <a:p>
            <a:r>
              <a:rPr lang="en-GB" sz="1400"/>
              <a:t>“Some of the best essays also drew on background reading, while for 2b, a number of students were able to cite . . . examples from their own experience”</a:t>
            </a:r>
          </a:p>
          <a:p>
            <a:r>
              <a:rPr lang="en-GB" sz="1400"/>
              <a:t>“The best answers . . .were well-illustrated with linguistic examples over and above those given in the lecture.”</a:t>
            </a:r>
          </a:p>
          <a:p>
            <a:r>
              <a:rPr lang="en-GB" sz="1400"/>
              <a:t>“Weaker essays were short and tended to stick closely to an outline of the points recommended for revision, leading to a fair overall performance by the class.”</a:t>
            </a:r>
          </a:p>
          <a:p>
            <a:r>
              <a:rPr lang="en-GB" sz="1400"/>
              <a:t>“Again, weaker answers were short and relied on personal observations.”</a:t>
            </a:r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6223E9-3B39-4435-AD6A-977BA519E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4" t="1" r="23297" b="-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9B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7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2. Evidence of outside reading &amp;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 dirty="0"/>
              <a:t>“Stronger essays . . . showed clear evidence of </a:t>
            </a:r>
            <a:r>
              <a:rPr lang="en-GB" sz="1400" dirty="0">
                <a:solidFill>
                  <a:srgbClr val="FF0000"/>
                </a:solidFill>
              </a:rPr>
              <a:t>engagement with recommended reading and beyond</a:t>
            </a:r>
            <a:r>
              <a:rPr lang="en-GB" sz="1400" dirty="0"/>
              <a:t>.”</a:t>
            </a:r>
          </a:p>
          <a:p>
            <a:r>
              <a:rPr lang="en-GB" sz="1400" dirty="0"/>
              <a:t>“Stronger answers . . . [showed] </a:t>
            </a:r>
            <a:r>
              <a:rPr lang="en-GB" sz="1400" dirty="0">
                <a:solidFill>
                  <a:srgbClr val="FF0000"/>
                </a:solidFill>
              </a:rPr>
              <a:t>evidence of reading and examples beyond those presented in the lecture</a:t>
            </a:r>
            <a:r>
              <a:rPr lang="en-GB" sz="1400" dirty="0"/>
              <a:t>. A few answers even showed independence by discussing [</a:t>
            </a:r>
            <a:r>
              <a:rPr lang="en-GB" sz="1400" dirty="0">
                <a:solidFill>
                  <a:srgbClr val="FF0000"/>
                </a:solidFill>
              </a:rPr>
              <a:t>things] which had not been discussed in the lecture</a:t>
            </a:r>
            <a:r>
              <a:rPr lang="en-GB" sz="1400" dirty="0"/>
              <a:t>.”</a:t>
            </a:r>
          </a:p>
          <a:p>
            <a:r>
              <a:rPr lang="en-GB" sz="1400" dirty="0"/>
              <a:t>“Some of the best essays also </a:t>
            </a:r>
            <a:r>
              <a:rPr lang="en-GB" sz="1400" dirty="0">
                <a:solidFill>
                  <a:srgbClr val="FF0000"/>
                </a:solidFill>
              </a:rPr>
              <a:t>drew on background reading</a:t>
            </a:r>
            <a:r>
              <a:rPr lang="en-GB" sz="1400" dirty="0"/>
              <a:t>, while for 2b, a number of students were able to cite . . . </a:t>
            </a:r>
            <a:r>
              <a:rPr lang="en-GB" sz="1400" dirty="0">
                <a:solidFill>
                  <a:srgbClr val="FF0000"/>
                </a:solidFill>
              </a:rPr>
              <a:t>examples from their own experience</a:t>
            </a:r>
            <a:r>
              <a:rPr lang="en-GB" sz="1400" dirty="0"/>
              <a:t>”</a:t>
            </a:r>
          </a:p>
          <a:p>
            <a:r>
              <a:rPr lang="en-GB" sz="1400" dirty="0"/>
              <a:t>“The best answers . . .were well-illustrated with </a:t>
            </a:r>
            <a:r>
              <a:rPr lang="en-GB" sz="1400" dirty="0">
                <a:solidFill>
                  <a:srgbClr val="FF0000"/>
                </a:solidFill>
              </a:rPr>
              <a:t>linguistic examples over and above those given in the lecture.</a:t>
            </a:r>
            <a:r>
              <a:rPr lang="en-GB" sz="1400" dirty="0"/>
              <a:t>”</a:t>
            </a:r>
          </a:p>
          <a:p>
            <a:r>
              <a:rPr lang="en-GB" sz="1400" dirty="0"/>
              <a:t>“</a:t>
            </a:r>
            <a:r>
              <a:rPr lang="en-GB" sz="1400" dirty="0">
                <a:solidFill>
                  <a:srgbClr val="FF0000"/>
                </a:solidFill>
              </a:rPr>
              <a:t>Weaker essays </a:t>
            </a:r>
            <a:r>
              <a:rPr lang="en-GB" sz="1400" dirty="0"/>
              <a:t>were short and </a:t>
            </a:r>
            <a:r>
              <a:rPr lang="en-GB" sz="1400" dirty="0">
                <a:solidFill>
                  <a:srgbClr val="FF0000"/>
                </a:solidFill>
              </a:rPr>
              <a:t>tended to stick closely to an outline of the points recommended for revision</a:t>
            </a:r>
            <a:r>
              <a:rPr lang="en-GB" sz="1400" dirty="0"/>
              <a:t>, leading to a fair overall performance by the class.”</a:t>
            </a:r>
          </a:p>
          <a:p>
            <a:r>
              <a:rPr lang="en-GB" sz="1400" dirty="0"/>
              <a:t>“Again, </a:t>
            </a:r>
            <a:r>
              <a:rPr lang="en-GB" sz="1400" dirty="0">
                <a:solidFill>
                  <a:srgbClr val="FF0000"/>
                </a:solidFill>
              </a:rPr>
              <a:t>weaker answers </a:t>
            </a:r>
            <a:r>
              <a:rPr lang="en-GB" sz="1400" dirty="0"/>
              <a:t>were short and </a:t>
            </a:r>
            <a:r>
              <a:rPr lang="en-GB" sz="1400" dirty="0">
                <a:solidFill>
                  <a:srgbClr val="FF0000"/>
                </a:solidFill>
              </a:rPr>
              <a:t>relied on personal observations</a:t>
            </a:r>
            <a:r>
              <a:rPr lang="en-GB" sz="1400" dirty="0"/>
              <a:t>.”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6223E9-3B39-4435-AD6A-977BA519E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4" t="1" r="23297" b="-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9B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0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3. Details and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/>
              <a:t>“Those providing linguistic examples also gained higher grades.”</a:t>
            </a:r>
          </a:p>
          <a:p>
            <a:r>
              <a:rPr lang="en-GB" sz="1400"/>
              <a:t>“The strongest essays offered a discussion of counter-examples, and of cross-linguistic correspondences, in order to arrive at a considered conclusion.”</a:t>
            </a:r>
          </a:p>
          <a:p>
            <a:r>
              <a:rPr lang="en-GB" sz="1400"/>
              <a:t>“The best answers focused on textual details and produced discussion anchored around specific points from the passage.”</a:t>
            </a:r>
          </a:p>
          <a:p>
            <a:r>
              <a:rPr lang="en-GB" sz="1400"/>
              <a:t>“The strongest answers illustrated their understanding through the use of original linguistic examples.”</a:t>
            </a:r>
          </a:p>
          <a:p>
            <a:r>
              <a:rPr lang="en-GB" sz="1400"/>
              <a:t>“The best answers clearly and accurately argued the above points, had plenty of relevant detail, were well-illustrated with linguistic examples over and above those given in the lecture, and were well-presented.”</a:t>
            </a:r>
          </a:p>
          <a:p>
            <a:r>
              <a:rPr lang="en-GB" sz="1400"/>
              <a:t>The best answers to question 5b again covered all of [X] and provided appropriate examples of features from each. Some less successful answers focussed too narrowly on one or two [X] only, or provided examples which were not appropriate or not specific to the [X] in question. </a:t>
            </a:r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pPr marL="0" indent="0">
              <a:buNone/>
            </a:pPr>
            <a:endParaRPr lang="en-GB" sz="140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BCF93A-7584-4A9B-808C-E3659CC3C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6" r="1826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AC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1345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Office Theme</vt:lpstr>
      <vt:lpstr>English Language &amp; Linguistics Level 1B</vt:lpstr>
      <vt:lpstr>Date &amp; time  TBA</vt:lpstr>
      <vt:lpstr>How to prepare</vt:lpstr>
      <vt:lpstr>Five tips for success, based on common statements from generic feedback</vt:lpstr>
      <vt:lpstr>1. Read and answer the question</vt:lpstr>
      <vt:lpstr>1. Read and answer the question</vt:lpstr>
      <vt:lpstr>2. Evidence of outside reading &amp; thinking</vt:lpstr>
      <vt:lpstr>2. Evidence of outside reading &amp; thinking</vt:lpstr>
      <vt:lpstr>3. Details and examples </vt:lpstr>
      <vt:lpstr>3. Details and examples </vt:lpstr>
      <vt:lpstr>4. Accuracy and understanding</vt:lpstr>
      <vt:lpstr>4. Accuracy and understanding</vt:lpstr>
      <vt:lpstr>5. Structure</vt:lpstr>
      <vt:lpstr>5. Structure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&amp; Linguistics Level 1B</dc:title>
  <dc:creator>Clara Cohen</dc:creator>
  <cp:lastModifiedBy>Clara Cohen</cp:lastModifiedBy>
  <cp:revision>2</cp:revision>
  <dcterms:created xsi:type="dcterms:W3CDTF">2021-03-18T14:31:52Z</dcterms:created>
  <dcterms:modified xsi:type="dcterms:W3CDTF">2021-03-18T15:09:01Z</dcterms:modified>
</cp:coreProperties>
</file>