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312" r:id="rId3"/>
    <p:sldId id="311" r:id="rId4"/>
    <p:sldId id="282" r:id="rId5"/>
    <p:sldId id="283" r:id="rId6"/>
    <p:sldId id="304" r:id="rId7"/>
    <p:sldId id="305" r:id="rId8"/>
    <p:sldId id="306" r:id="rId9"/>
    <p:sldId id="307" r:id="rId10"/>
    <p:sldId id="308" r:id="rId11"/>
    <p:sldId id="303" r:id="rId12"/>
    <p:sldId id="302" r:id="rId13"/>
    <p:sldId id="284" r:id="rId14"/>
    <p:sldId id="256" r:id="rId15"/>
    <p:sldId id="258" r:id="rId16"/>
    <p:sldId id="259" r:id="rId17"/>
    <p:sldId id="261" r:id="rId18"/>
    <p:sldId id="262" r:id="rId19"/>
    <p:sldId id="310" r:id="rId20"/>
    <p:sldId id="263" r:id="rId21"/>
    <p:sldId id="264" r:id="rId22"/>
    <p:sldId id="265" r:id="rId23"/>
    <p:sldId id="266" r:id="rId24"/>
    <p:sldId id="267" r:id="rId25"/>
    <p:sldId id="269" r:id="rId26"/>
    <p:sldId id="280"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4DE70-A680-40BC-971B-AA21768C81B2}" v="5" dt="2020-02-17T17:50:03.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is Siders" userId="c15e8fcccbb10b28" providerId="LiveId" clId="{5C44DE70-A680-40BC-971B-AA21768C81B2}"/>
    <pc:docChg chg="custSel modSld">
      <pc:chgData name="Karlis Siders" userId="c15e8fcccbb10b28" providerId="LiveId" clId="{5C44DE70-A680-40BC-971B-AA21768C81B2}" dt="2020-02-17T18:40:20.035" v="32" actId="20577"/>
      <pc:docMkLst>
        <pc:docMk/>
      </pc:docMkLst>
      <pc:sldChg chg="modSp">
        <pc:chgData name="Karlis Siders" userId="c15e8fcccbb10b28" providerId="LiveId" clId="{5C44DE70-A680-40BC-971B-AA21768C81B2}" dt="2020-02-17T13:49:20.655" v="5" actId="20577"/>
        <pc:sldMkLst>
          <pc:docMk/>
          <pc:sldMk cId="0" sldId="264"/>
        </pc:sldMkLst>
        <pc:spChg chg="mod">
          <ac:chgData name="Karlis Siders" userId="c15e8fcccbb10b28" providerId="LiveId" clId="{5C44DE70-A680-40BC-971B-AA21768C81B2}" dt="2020-02-17T13:49:20.655" v="5" actId="20577"/>
          <ac:spMkLst>
            <pc:docMk/>
            <pc:sldMk cId="0" sldId="264"/>
            <ac:spMk id="3" creationId="{00000000-0000-0000-0000-000000000000}"/>
          </ac:spMkLst>
        </pc:spChg>
      </pc:sldChg>
      <pc:sldChg chg="modSp">
        <pc:chgData name="Karlis Siders" userId="c15e8fcccbb10b28" providerId="LiveId" clId="{5C44DE70-A680-40BC-971B-AA21768C81B2}" dt="2020-02-17T17:47:50.198" v="16" actId="20577"/>
        <pc:sldMkLst>
          <pc:docMk/>
          <pc:sldMk cId="0" sldId="267"/>
        </pc:sldMkLst>
        <pc:spChg chg="mod">
          <ac:chgData name="Karlis Siders" userId="c15e8fcccbb10b28" providerId="LiveId" clId="{5C44DE70-A680-40BC-971B-AA21768C81B2}" dt="2020-02-17T17:47:50.198" v="16" actId="20577"/>
          <ac:spMkLst>
            <pc:docMk/>
            <pc:sldMk cId="0" sldId="267"/>
            <ac:spMk id="3" creationId="{00000000-0000-0000-0000-000000000000}"/>
          </ac:spMkLst>
        </pc:spChg>
      </pc:sldChg>
      <pc:sldChg chg="modSp">
        <pc:chgData name="Karlis Siders" userId="c15e8fcccbb10b28" providerId="LiveId" clId="{5C44DE70-A680-40BC-971B-AA21768C81B2}" dt="2020-02-17T18:06:44.335" v="19" actId="20577"/>
        <pc:sldMkLst>
          <pc:docMk/>
          <pc:sldMk cId="0" sldId="280"/>
        </pc:sldMkLst>
        <pc:spChg chg="mod">
          <ac:chgData name="Karlis Siders" userId="c15e8fcccbb10b28" providerId="LiveId" clId="{5C44DE70-A680-40BC-971B-AA21768C81B2}" dt="2020-02-17T18:06:44.335" v="19" actId="20577"/>
          <ac:spMkLst>
            <pc:docMk/>
            <pc:sldMk cId="0" sldId="280"/>
            <ac:spMk id="3" creationId="{00000000-0000-0000-0000-000000000000}"/>
          </ac:spMkLst>
        </pc:spChg>
      </pc:sldChg>
      <pc:sldChg chg="modSp">
        <pc:chgData name="Karlis Siders" userId="c15e8fcccbb10b28" providerId="LiveId" clId="{5C44DE70-A680-40BC-971B-AA21768C81B2}" dt="2020-02-17T13:26:51.043" v="2" actId="20577"/>
        <pc:sldMkLst>
          <pc:docMk/>
          <pc:sldMk cId="0" sldId="282"/>
        </pc:sldMkLst>
        <pc:spChg chg="mod">
          <ac:chgData name="Karlis Siders" userId="c15e8fcccbb10b28" providerId="LiveId" clId="{5C44DE70-A680-40BC-971B-AA21768C81B2}" dt="2020-02-17T13:26:51.043" v="2" actId="20577"/>
          <ac:spMkLst>
            <pc:docMk/>
            <pc:sldMk cId="0" sldId="282"/>
            <ac:spMk id="3" creationId="{00000000-0000-0000-0000-000000000000}"/>
          </ac:spMkLst>
        </pc:spChg>
      </pc:sldChg>
      <pc:sldChg chg="modSp">
        <pc:chgData name="Karlis Siders" userId="c15e8fcccbb10b28" providerId="LiveId" clId="{5C44DE70-A680-40BC-971B-AA21768C81B2}" dt="2020-02-17T13:43:15.654" v="4" actId="27636"/>
        <pc:sldMkLst>
          <pc:docMk/>
          <pc:sldMk cId="0" sldId="284"/>
        </pc:sldMkLst>
        <pc:spChg chg="mod">
          <ac:chgData name="Karlis Siders" userId="c15e8fcccbb10b28" providerId="LiveId" clId="{5C44DE70-A680-40BC-971B-AA21768C81B2}" dt="2020-02-17T13:43:15.654" v="4" actId="27636"/>
          <ac:spMkLst>
            <pc:docMk/>
            <pc:sldMk cId="0" sldId="284"/>
            <ac:spMk id="3" creationId="{00000000-0000-0000-0000-000000000000}"/>
          </ac:spMkLst>
        </pc:spChg>
      </pc:sldChg>
      <pc:sldChg chg="modSp">
        <pc:chgData name="Karlis Siders" userId="c15e8fcccbb10b28" providerId="LiveId" clId="{5C44DE70-A680-40BC-971B-AA21768C81B2}" dt="2020-02-17T17:53:29.172" v="18" actId="114"/>
        <pc:sldMkLst>
          <pc:docMk/>
          <pc:sldMk cId="0" sldId="285"/>
        </pc:sldMkLst>
        <pc:spChg chg="mod">
          <ac:chgData name="Karlis Siders" userId="c15e8fcccbb10b28" providerId="LiveId" clId="{5C44DE70-A680-40BC-971B-AA21768C81B2}" dt="2020-02-17T17:53:22.201" v="17" actId="114"/>
          <ac:spMkLst>
            <pc:docMk/>
            <pc:sldMk cId="0" sldId="285"/>
            <ac:spMk id="2" creationId="{00000000-0000-0000-0000-000000000000}"/>
          </ac:spMkLst>
        </pc:spChg>
        <pc:spChg chg="mod">
          <ac:chgData name="Karlis Siders" userId="c15e8fcccbb10b28" providerId="LiveId" clId="{5C44DE70-A680-40BC-971B-AA21768C81B2}" dt="2020-02-17T17:53:29.172" v="18" actId="114"/>
          <ac:spMkLst>
            <pc:docMk/>
            <pc:sldMk cId="0" sldId="285"/>
            <ac:spMk id="3" creationId="{00000000-0000-0000-0000-000000000000}"/>
          </ac:spMkLst>
        </pc:spChg>
      </pc:sldChg>
      <pc:sldChg chg="modSp">
        <pc:chgData name="Karlis Siders" userId="c15e8fcccbb10b28" providerId="LiveId" clId="{5C44DE70-A680-40BC-971B-AA21768C81B2}" dt="2020-02-17T18:14:14.349" v="21" actId="20577"/>
        <pc:sldMkLst>
          <pc:docMk/>
          <pc:sldMk cId="0" sldId="287"/>
        </pc:sldMkLst>
        <pc:spChg chg="mod">
          <ac:chgData name="Karlis Siders" userId="c15e8fcccbb10b28" providerId="LiveId" clId="{5C44DE70-A680-40BC-971B-AA21768C81B2}" dt="2020-02-17T18:14:14.349" v="21" actId="20577"/>
          <ac:spMkLst>
            <pc:docMk/>
            <pc:sldMk cId="0" sldId="287"/>
            <ac:spMk id="5" creationId="{00000000-0000-0000-0000-000000000000}"/>
          </ac:spMkLst>
        </pc:spChg>
      </pc:sldChg>
      <pc:sldChg chg="modSp">
        <pc:chgData name="Karlis Siders" userId="c15e8fcccbb10b28" providerId="LiveId" clId="{5C44DE70-A680-40BC-971B-AA21768C81B2}" dt="2020-02-17T18:27:27.616" v="22" actId="20577"/>
        <pc:sldMkLst>
          <pc:docMk/>
          <pc:sldMk cId="0" sldId="293"/>
        </pc:sldMkLst>
        <pc:spChg chg="mod">
          <ac:chgData name="Karlis Siders" userId="c15e8fcccbb10b28" providerId="LiveId" clId="{5C44DE70-A680-40BC-971B-AA21768C81B2}" dt="2020-02-17T18:27:27.616" v="22" actId="20577"/>
          <ac:spMkLst>
            <pc:docMk/>
            <pc:sldMk cId="0" sldId="293"/>
            <ac:spMk id="3" creationId="{00000000-0000-0000-0000-000000000000}"/>
          </ac:spMkLst>
        </pc:spChg>
      </pc:sldChg>
      <pc:sldChg chg="modSp">
        <pc:chgData name="Karlis Siders" userId="c15e8fcccbb10b28" providerId="LiveId" clId="{5C44DE70-A680-40BC-971B-AA21768C81B2}" dt="2020-02-17T18:28:15.571" v="24" actId="20577"/>
        <pc:sldMkLst>
          <pc:docMk/>
          <pc:sldMk cId="0" sldId="295"/>
        </pc:sldMkLst>
        <pc:spChg chg="mod">
          <ac:chgData name="Karlis Siders" userId="c15e8fcccbb10b28" providerId="LiveId" clId="{5C44DE70-A680-40BC-971B-AA21768C81B2}" dt="2020-02-17T18:28:15.571" v="24" actId="20577"/>
          <ac:spMkLst>
            <pc:docMk/>
            <pc:sldMk cId="0" sldId="295"/>
            <ac:spMk id="3" creationId="{00000000-0000-0000-0000-000000000000}"/>
          </ac:spMkLst>
        </pc:spChg>
      </pc:sldChg>
      <pc:sldChg chg="modSp">
        <pc:chgData name="Karlis Siders" userId="c15e8fcccbb10b28" providerId="LiveId" clId="{5C44DE70-A680-40BC-971B-AA21768C81B2}" dt="2020-02-17T18:28:52.756" v="28" actId="20577"/>
        <pc:sldMkLst>
          <pc:docMk/>
          <pc:sldMk cId="0" sldId="296"/>
        </pc:sldMkLst>
        <pc:spChg chg="mod">
          <ac:chgData name="Karlis Siders" userId="c15e8fcccbb10b28" providerId="LiveId" clId="{5C44DE70-A680-40BC-971B-AA21768C81B2}" dt="2020-02-17T18:28:52.756" v="28" actId="20577"/>
          <ac:spMkLst>
            <pc:docMk/>
            <pc:sldMk cId="0" sldId="296"/>
            <ac:spMk id="3" creationId="{00000000-0000-0000-0000-000000000000}"/>
          </ac:spMkLst>
        </pc:spChg>
      </pc:sldChg>
      <pc:sldChg chg="modSp">
        <pc:chgData name="Karlis Siders" userId="c15e8fcccbb10b28" providerId="LiveId" clId="{5C44DE70-A680-40BC-971B-AA21768C81B2}" dt="2020-02-17T18:35:38.734" v="29" actId="20577"/>
        <pc:sldMkLst>
          <pc:docMk/>
          <pc:sldMk cId="0" sldId="298"/>
        </pc:sldMkLst>
        <pc:spChg chg="mod">
          <ac:chgData name="Karlis Siders" userId="c15e8fcccbb10b28" providerId="LiveId" clId="{5C44DE70-A680-40BC-971B-AA21768C81B2}" dt="2020-02-17T18:35:38.734" v="29" actId="20577"/>
          <ac:spMkLst>
            <pc:docMk/>
            <pc:sldMk cId="0" sldId="298"/>
            <ac:spMk id="3" creationId="{00000000-0000-0000-0000-000000000000}"/>
          </ac:spMkLst>
        </pc:spChg>
      </pc:sldChg>
      <pc:sldChg chg="modSp">
        <pc:chgData name="Karlis Siders" userId="c15e8fcccbb10b28" providerId="LiveId" clId="{5C44DE70-A680-40BC-971B-AA21768C81B2}" dt="2020-02-17T18:37:39" v="31" actId="20577"/>
        <pc:sldMkLst>
          <pc:docMk/>
          <pc:sldMk cId="0" sldId="299"/>
        </pc:sldMkLst>
        <pc:spChg chg="mod">
          <ac:chgData name="Karlis Siders" userId="c15e8fcccbb10b28" providerId="LiveId" clId="{5C44DE70-A680-40BC-971B-AA21768C81B2}" dt="2020-02-17T18:37:39" v="31" actId="20577"/>
          <ac:spMkLst>
            <pc:docMk/>
            <pc:sldMk cId="0" sldId="299"/>
            <ac:spMk id="3" creationId="{00000000-0000-0000-0000-000000000000}"/>
          </ac:spMkLst>
        </pc:spChg>
      </pc:sldChg>
      <pc:sldChg chg="modSp">
        <pc:chgData name="Karlis Siders" userId="c15e8fcccbb10b28" providerId="LiveId" clId="{5C44DE70-A680-40BC-971B-AA21768C81B2}" dt="2020-02-17T18:40:20.035" v="32" actId="20577"/>
        <pc:sldMkLst>
          <pc:docMk/>
          <pc:sldMk cId="0" sldId="300"/>
        </pc:sldMkLst>
        <pc:spChg chg="mod">
          <ac:chgData name="Karlis Siders" userId="c15e8fcccbb10b28" providerId="LiveId" clId="{5C44DE70-A680-40BC-971B-AA21768C81B2}" dt="2020-02-17T18:40:20.035" v="32" actId="20577"/>
          <ac:spMkLst>
            <pc:docMk/>
            <pc:sldMk cId="0" sldId="30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A83E1A67-FAEF-CE4E-A629-BE4919B8B972}"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83E1A67-FAEF-CE4E-A629-BE4919B8B972}"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83E1A67-FAEF-CE4E-A629-BE4919B8B972}"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83E1A67-FAEF-CE4E-A629-BE4919B8B972}"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83E1A67-FAEF-CE4E-A629-BE4919B8B972}"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A83E1A67-FAEF-CE4E-A629-BE4919B8B972}"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83E1A67-FAEF-CE4E-A629-BE4919B8B972}"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A83E1A67-FAEF-CE4E-A629-BE4919B8B972}"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E1A67-FAEF-CE4E-A629-BE4919B8B972}"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83E1A67-FAEF-CE4E-A629-BE4919B8B972}"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83E1A67-FAEF-CE4E-A629-BE4919B8B972}"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E21BF-C406-AE48-858B-E386280D5B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E1A67-FAEF-CE4E-A629-BE4919B8B972}"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E21BF-C406-AE48-858B-E386280D5B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Jean Genet’s </a:t>
            </a:r>
            <a:r>
              <a:rPr lang="en-US" i="1" dirty="0"/>
              <a:t>The Balcony</a:t>
            </a:r>
            <a:r>
              <a:rPr lang="en-US" dirty="0"/>
              <a:t> (1956) – between cruelty and spectacle</a:t>
            </a:r>
          </a:p>
        </p:txBody>
      </p:sp>
      <p:sp>
        <p:nvSpPr>
          <p:cNvPr id="3" name="Subtitle 2"/>
          <p:cNvSpPr>
            <a:spLocks noGrp="1"/>
          </p:cNvSpPr>
          <p:nvPr>
            <p:ph type="subTitle" idx="1"/>
          </p:nvPr>
        </p:nvSpPr>
        <p:spPr/>
        <p:txBody>
          <a:bodyPr/>
          <a:lstStyle/>
          <a:p>
            <a:r>
              <a:rPr lang="en-US" dirty="0"/>
              <a:t>Against mobility and fixity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0" y="1666081"/>
            <a:ext cx="6502400" cy="4394200"/>
          </a:xfrm>
        </p:spPr>
      </p:pic>
    </p:spTree>
    <p:extLst>
      <p:ext uri="{BB962C8B-B14F-4D97-AF65-F5344CB8AC3E}">
        <p14:creationId xmlns:p14="http://schemas.microsoft.com/office/powerpoint/2010/main" val="89231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Quotes from Guy </a:t>
            </a:r>
            <a:r>
              <a:rPr lang="en-US" dirty="0" err="1"/>
              <a:t>Debord’s</a:t>
            </a:r>
            <a:r>
              <a:rPr lang="en-US" dirty="0"/>
              <a:t> Society of Spectacle</a:t>
            </a:r>
          </a:p>
        </p:txBody>
      </p:sp>
      <p:sp>
        <p:nvSpPr>
          <p:cNvPr id="3" name="Content Placeholder 2"/>
          <p:cNvSpPr>
            <a:spLocks noGrp="1"/>
          </p:cNvSpPr>
          <p:nvPr>
            <p:ph idx="1"/>
          </p:nvPr>
        </p:nvSpPr>
        <p:spPr/>
        <p:txBody>
          <a:bodyPr>
            <a:normAutofit fontScale="92500" lnSpcReduction="20000"/>
          </a:bodyPr>
          <a:lstStyle/>
          <a:p>
            <a:r>
              <a:rPr lang="en-US" dirty="0"/>
              <a:t>‘The spectacle is not a collection of images; it is a social relationship between people that is mediated by images’ (</a:t>
            </a:r>
            <a:r>
              <a:rPr lang="en-US" dirty="0" err="1"/>
              <a:t>SoS</a:t>
            </a:r>
            <a:r>
              <a:rPr lang="en-US" dirty="0"/>
              <a:t>, no.9)</a:t>
            </a:r>
          </a:p>
          <a:p>
            <a:r>
              <a:rPr lang="en-US" dirty="0"/>
              <a:t>‘The spectacle is the guardian of …sleep’ (no.21)</a:t>
            </a:r>
          </a:p>
          <a:p>
            <a:r>
              <a:rPr lang="en-US" dirty="0"/>
              <a:t>The spectacle is the ruling order’s non-stop discourse about itself; its never-ending monologue of self-praise; its self-portrait of the totalitarian domination of all aspects of life (no. 24)</a:t>
            </a:r>
          </a:p>
          <a:p>
            <a:r>
              <a:rPr lang="en-US" dirty="0"/>
              <a:t>‘In a world that is really upside down; the true is a moment of the false’ (no.9)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1968</a:t>
            </a:r>
          </a:p>
        </p:txBody>
      </p:sp>
      <p:sp>
        <p:nvSpPr>
          <p:cNvPr id="3" name="Content Placeholder 2"/>
          <p:cNvSpPr>
            <a:spLocks noGrp="1"/>
          </p:cNvSpPr>
          <p:nvPr>
            <p:ph idx="1"/>
          </p:nvPr>
        </p:nvSpPr>
        <p:spPr/>
        <p:txBody>
          <a:bodyPr/>
          <a:lstStyle/>
          <a:p>
            <a:r>
              <a:rPr lang="en-US" dirty="0" err="1"/>
              <a:t>Debord’s</a:t>
            </a:r>
            <a:r>
              <a:rPr lang="en-US" dirty="0"/>
              <a:t> ideas huge influence on 1968 riots</a:t>
            </a:r>
          </a:p>
          <a:p>
            <a:r>
              <a:rPr lang="en-US" dirty="0"/>
              <a:t>But 1968 defeated by spectacle</a:t>
            </a:r>
          </a:p>
          <a:p>
            <a:r>
              <a:rPr lang="en-US" dirty="0"/>
              <a:t>So the question is: why did it fail? Why do people prefer servitude to liberation?</a:t>
            </a:r>
          </a:p>
          <a:p>
            <a:r>
              <a:rPr lang="en-US" dirty="0"/>
              <a:t>Perhaps because we can’t accept cruelty as a necessary part of living a different life, one without guarantees or safeguards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Balcony</a:t>
            </a:r>
          </a:p>
        </p:txBody>
      </p:sp>
      <p:sp>
        <p:nvSpPr>
          <p:cNvPr id="3" name="Content Placeholder 2"/>
          <p:cNvSpPr>
            <a:spLocks noGrp="1"/>
          </p:cNvSpPr>
          <p:nvPr>
            <p:ph idx="1"/>
          </p:nvPr>
        </p:nvSpPr>
        <p:spPr/>
        <p:txBody>
          <a:bodyPr>
            <a:normAutofit fontScale="92500" lnSpcReduction="10000"/>
          </a:bodyPr>
          <a:lstStyle/>
          <a:p>
            <a:r>
              <a:rPr lang="en-US" dirty="0"/>
              <a:t>Genet’s play fits in with these two ideas, although written in 1956</a:t>
            </a:r>
          </a:p>
          <a:p>
            <a:r>
              <a:rPr lang="en-US" i="1" dirty="0"/>
              <a:t>The Balcony</a:t>
            </a:r>
            <a:r>
              <a:rPr lang="en-US" dirty="0"/>
              <a:t> is a place of looking, a space where one is not occupied in actual life, but located in a place above it</a:t>
            </a:r>
          </a:p>
          <a:p>
            <a:r>
              <a:rPr lang="en-US" dirty="0"/>
              <a:t>To that extent, </a:t>
            </a:r>
            <a:r>
              <a:rPr lang="en-US" i="1" dirty="0"/>
              <a:t>The Balcony</a:t>
            </a:r>
            <a:r>
              <a:rPr lang="en-US" dirty="0"/>
              <a:t> is an allegory of theatre itself, a place where nothing actual happens, especially ideas of political theatre</a:t>
            </a:r>
          </a:p>
          <a:p>
            <a:r>
              <a:rPr lang="en-US" dirty="0"/>
              <a:t>Genet’s cruelty is found in revealing this: in showing us life as it; in puncturing liberal illusions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Jean Genet (1910-1986)</a:t>
            </a:r>
          </a:p>
        </p:txBody>
      </p:sp>
      <p:sp>
        <p:nvSpPr>
          <p:cNvPr id="10" name="Vertical Text Placeholder 9"/>
          <p:cNvSpPr>
            <a:spLocks noGrp="1"/>
          </p:cNvSpPr>
          <p:nvPr>
            <p:ph idx="1"/>
          </p:nvPr>
        </p:nvSpPr>
        <p:spPr/>
        <p:txBody>
          <a:bodyPr>
            <a:normAutofit fontScale="92500" lnSpcReduction="20000"/>
          </a:bodyPr>
          <a:lstStyle/>
          <a:p>
            <a:r>
              <a:rPr lang="en-US" dirty="0"/>
              <a:t>Why is Genet such an important figure? </a:t>
            </a:r>
          </a:p>
          <a:p>
            <a:r>
              <a:rPr lang="en-US" dirty="0"/>
              <a:t>Jean Genet is key because his work effectively spans the century, a writer between modernism and postmodernism, and can see this in the themes and tensions of his work.</a:t>
            </a:r>
          </a:p>
          <a:p>
            <a:r>
              <a:rPr lang="en-US" dirty="0"/>
              <a:t>A theatre that is neither realist nor </a:t>
            </a:r>
            <a:r>
              <a:rPr lang="en-US" dirty="0" err="1"/>
              <a:t>Brechtian</a:t>
            </a:r>
            <a:r>
              <a:rPr lang="en-US" dirty="0"/>
              <a:t> – a different kind of politics; one that brings to together </a:t>
            </a:r>
            <a:r>
              <a:rPr lang="en-US" dirty="0" err="1"/>
              <a:t>Artaud</a:t>
            </a:r>
            <a:r>
              <a:rPr lang="en-US" dirty="0"/>
              <a:t> and </a:t>
            </a:r>
            <a:r>
              <a:rPr lang="en-US" dirty="0" err="1"/>
              <a:t>Debord</a:t>
            </a:r>
            <a:r>
              <a:rPr lang="en-US" dirty="0"/>
              <a:t>.</a:t>
            </a:r>
          </a:p>
          <a:p>
            <a:r>
              <a:rPr lang="en-US" dirty="0"/>
              <a:t>Genet asks the question: why do we in West prefer reaction to revolution, fascism to freedom?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Genet: period one</a:t>
            </a:r>
          </a:p>
        </p:txBody>
      </p:sp>
      <p:sp>
        <p:nvSpPr>
          <p:cNvPr id="3" name="Content Placeholder 2"/>
          <p:cNvSpPr>
            <a:spLocks noGrp="1"/>
          </p:cNvSpPr>
          <p:nvPr>
            <p:ph idx="1"/>
          </p:nvPr>
        </p:nvSpPr>
        <p:spPr/>
        <p:txBody>
          <a:bodyPr>
            <a:normAutofit lnSpcReduction="10000"/>
          </a:bodyPr>
          <a:lstStyle/>
          <a:p>
            <a:r>
              <a:rPr lang="en-US" dirty="0"/>
              <a:t>Jean Genet (1910 – 1986) – orphan, thief, prisoner, queer outlaw, political activist</a:t>
            </a:r>
          </a:p>
          <a:p>
            <a:r>
              <a:rPr lang="en-US" dirty="0"/>
              <a:t>Early career as an artist: novelist – queer novels, explicit sex, a new dream-like style of writing, concerned with appearance and reality, everyone playing roles, androgyny, </a:t>
            </a:r>
            <a:r>
              <a:rPr lang="en-US" dirty="0" err="1"/>
              <a:t>transvestism</a:t>
            </a:r>
            <a:r>
              <a:rPr lang="en-US" dirty="0"/>
              <a:t>, gender subversion.</a:t>
            </a:r>
          </a:p>
          <a:p>
            <a:r>
              <a:rPr lang="en-US" dirty="0"/>
              <a:t>Novels include </a:t>
            </a:r>
            <a:r>
              <a:rPr lang="en-US" i="1" dirty="0"/>
              <a:t>Our Lady of Flowers</a:t>
            </a:r>
            <a:r>
              <a:rPr lang="en-US" dirty="0"/>
              <a:t>, </a:t>
            </a:r>
            <a:r>
              <a:rPr lang="en-US" i="1" dirty="0"/>
              <a:t>Miracle of Rose, </a:t>
            </a:r>
            <a:r>
              <a:rPr lang="en-US" i="1" dirty="0" err="1"/>
              <a:t>Querelle</a:t>
            </a:r>
            <a:r>
              <a:rPr lang="en-US" i="1" dirty="0"/>
              <a:t> de Brest, Funeral Rites</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queer politics</a:t>
            </a:r>
          </a:p>
        </p:txBody>
      </p:sp>
      <p:sp>
        <p:nvSpPr>
          <p:cNvPr id="3" name="Content Placeholder 2"/>
          <p:cNvSpPr>
            <a:spLocks noGrp="1"/>
          </p:cNvSpPr>
          <p:nvPr>
            <p:ph idx="1"/>
          </p:nvPr>
        </p:nvSpPr>
        <p:spPr/>
        <p:txBody>
          <a:bodyPr>
            <a:normAutofit lnSpcReduction="10000"/>
          </a:bodyPr>
          <a:lstStyle/>
          <a:p>
            <a:r>
              <a:rPr lang="en-US" dirty="0"/>
              <a:t>Genet, then, a new voice, sexually explicit depiction of queer sex, when homosexuality was illegal and something to be hidden.</a:t>
            </a:r>
          </a:p>
          <a:p>
            <a:r>
              <a:rPr lang="en-US" dirty="0"/>
              <a:t>So a real politics of writing here, which influences queer culture and queer theory enormously</a:t>
            </a:r>
          </a:p>
          <a:p>
            <a:r>
              <a:rPr lang="en-US" dirty="0"/>
              <a:t>Genet also important for feminists in that shows gender to be role, a matter of wearing clothes, a figure of speech.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Genet’s second period</a:t>
            </a:r>
          </a:p>
        </p:txBody>
      </p:sp>
      <p:sp>
        <p:nvSpPr>
          <p:cNvPr id="3" name="Content Placeholder 2"/>
          <p:cNvSpPr>
            <a:spLocks noGrp="1"/>
          </p:cNvSpPr>
          <p:nvPr>
            <p:ph idx="1"/>
          </p:nvPr>
        </p:nvSpPr>
        <p:spPr/>
        <p:txBody>
          <a:bodyPr>
            <a:normAutofit lnSpcReduction="10000"/>
          </a:bodyPr>
          <a:lstStyle/>
          <a:p>
            <a:r>
              <a:rPr lang="en-US" dirty="0"/>
              <a:t>This corresponds with pardon from prison (1948) and important book about Genet – </a:t>
            </a:r>
            <a:r>
              <a:rPr lang="en-US" i="1" dirty="0"/>
              <a:t>Saint Genet: Actor and Martyr </a:t>
            </a:r>
            <a:r>
              <a:rPr lang="en-US" dirty="0"/>
              <a:t>– written by existentialist philosopher Jean-Paul Sartre</a:t>
            </a:r>
          </a:p>
          <a:p>
            <a:r>
              <a:rPr lang="en-US" dirty="0"/>
              <a:t>Genet move away from prison writings – novels – to theatre, to the way that mainstream society is predicated upon an illusion, a kind of brothel or pornography, in which images are used to mystify reality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a:t>This give rise to a series of political theatre starting with The Maids, and including the great political/historical trilogies of </a:t>
            </a:r>
            <a:r>
              <a:rPr lang="en-US" i="1" dirty="0"/>
              <a:t>The Balcony, The Blacks, and The Screens (1956-191)</a:t>
            </a:r>
            <a:endParaRPr lang="en-US" dirty="0"/>
          </a:p>
          <a:p>
            <a:r>
              <a:rPr lang="en-US" dirty="0"/>
              <a:t>These plays offer direct engagement with current issues in French society, in particular, the rise of right-wing and fascism, racism and decolonization, and the Algerian war – a traumatic war for French society.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Politics of the wound</a:t>
            </a:r>
          </a:p>
        </p:txBody>
      </p:sp>
      <p:sp>
        <p:nvSpPr>
          <p:cNvPr id="3" name="Content Placeholder 2"/>
          <p:cNvSpPr>
            <a:spLocks noGrp="1"/>
          </p:cNvSpPr>
          <p:nvPr>
            <p:ph idx="1"/>
          </p:nvPr>
        </p:nvSpPr>
        <p:spPr/>
        <p:txBody>
          <a:bodyPr>
            <a:normAutofit fontScale="92500"/>
          </a:bodyPr>
          <a:lstStyle/>
          <a:p>
            <a:r>
              <a:rPr lang="en-US" dirty="0"/>
              <a:t>Wounding, for Genet, is when the subject is confronted with what they are not, internally;</a:t>
            </a:r>
          </a:p>
          <a:p>
            <a:r>
              <a:rPr lang="en-US" dirty="0"/>
              <a:t>So the wound is the return of the repressed; what the subject does not want to face – what we could call the impossible within, everything that undoes your identity, a kind of interior abyss</a:t>
            </a:r>
          </a:p>
          <a:p>
            <a:r>
              <a:rPr lang="en-US" dirty="0"/>
              <a:t>But the abyss – that wound – is also creative; it allows things to flow; history to move; the underside of spectacular existence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Dilemma</a:t>
            </a:r>
          </a:p>
        </p:txBody>
      </p:sp>
      <p:sp>
        <p:nvSpPr>
          <p:cNvPr id="3" name="Content Placeholder 2"/>
          <p:cNvSpPr>
            <a:spLocks noGrp="1"/>
          </p:cNvSpPr>
          <p:nvPr>
            <p:ph idx="1"/>
          </p:nvPr>
        </p:nvSpPr>
        <p:spPr/>
        <p:txBody>
          <a:bodyPr/>
          <a:lstStyle/>
          <a:p>
            <a:r>
              <a:rPr lang="en-US" dirty="0"/>
              <a:t>In a spectacular world, a world of images and simulations, what role should theatre play?</a:t>
            </a:r>
          </a:p>
          <a:p>
            <a:r>
              <a:rPr lang="en-US" dirty="0"/>
              <a:t>If reality is already </a:t>
            </a:r>
            <a:r>
              <a:rPr lang="en-US" dirty="0" err="1"/>
              <a:t>theatricalised</a:t>
            </a:r>
            <a:r>
              <a:rPr lang="en-US" dirty="0"/>
              <a:t>, and not simply real or actual, what does this to do realism in the theatre?</a:t>
            </a:r>
          </a:p>
          <a:p>
            <a:r>
              <a:rPr lang="en-US" dirty="0"/>
              <a:t>What type of politics should theatre look to represent in a world where all politics are spectacular?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Aesthetic Politics</a:t>
            </a:r>
          </a:p>
        </p:txBody>
      </p:sp>
      <p:sp>
        <p:nvSpPr>
          <p:cNvPr id="3" name="Content Placeholder 2"/>
          <p:cNvSpPr>
            <a:spLocks noGrp="1"/>
          </p:cNvSpPr>
          <p:nvPr>
            <p:ph idx="1"/>
          </p:nvPr>
        </p:nvSpPr>
        <p:spPr/>
        <p:txBody>
          <a:bodyPr>
            <a:normAutofit fontScale="92500" lnSpcReduction="20000"/>
          </a:bodyPr>
          <a:lstStyle/>
          <a:p>
            <a:r>
              <a:rPr lang="en-US" dirty="0"/>
              <a:t>The plays provide an ‘oblique’ or indirect way of dealing with politics</a:t>
            </a:r>
          </a:p>
          <a:p>
            <a:r>
              <a:rPr lang="en-US" dirty="0"/>
              <a:t>For while highly critical of the established order in France, and always on side of the underdog (the maids, the rebels, Blacks, Algerians), they offer no message and remain aware of problems besetting revolutionary movements – they are critical.</a:t>
            </a:r>
          </a:p>
          <a:p>
            <a:r>
              <a:rPr lang="en-US" dirty="0"/>
              <a:t>Very different, then, from all models of political theatre on offer in time in France: popular theatre, militant theatre, committed theatre and </a:t>
            </a:r>
            <a:r>
              <a:rPr lang="en-US" dirty="0" err="1"/>
              <a:t>Brechtian</a:t>
            </a:r>
            <a:r>
              <a:rPr lang="en-US" dirty="0"/>
              <a:t> theatre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Period</a:t>
            </a:r>
          </a:p>
        </p:txBody>
      </p:sp>
      <p:sp>
        <p:nvSpPr>
          <p:cNvPr id="3" name="Content Placeholder 2"/>
          <p:cNvSpPr>
            <a:spLocks noGrp="1"/>
          </p:cNvSpPr>
          <p:nvPr>
            <p:ph idx="1"/>
          </p:nvPr>
        </p:nvSpPr>
        <p:spPr/>
        <p:txBody>
          <a:bodyPr>
            <a:normAutofit fontScale="92500"/>
          </a:bodyPr>
          <a:lstStyle/>
          <a:p>
            <a:r>
              <a:rPr lang="en-US" dirty="0"/>
              <a:t>The third period of Genet’s career starts when he becomes involved with Black Panthers and Palestinians in late 1960s</a:t>
            </a:r>
          </a:p>
          <a:p>
            <a:r>
              <a:rPr lang="en-US" dirty="0"/>
              <a:t>Like Artaud, Genet’s politics – anti-western, revolutionary, but again critical – he is aware of games that revolutionaries play, in particular their tendency to repeat mistakes of the established regime and their seduction by images, their obsession with heroism, their propaganda.</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common threads in Genet’s work</a:t>
            </a:r>
          </a:p>
        </p:txBody>
      </p:sp>
      <p:sp>
        <p:nvSpPr>
          <p:cNvPr id="3" name="Content Placeholder 2"/>
          <p:cNvSpPr>
            <a:spLocks noGrp="1"/>
          </p:cNvSpPr>
          <p:nvPr>
            <p:ph idx="1"/>
          </p:nvPr>
        </p:nvSpPr>
        <p:spPr/>
        <p:txBody>
          <a:bodyPr>
            <a:normAutofit fontScale="92500" lnSpcReduction="20000"/>
          </a:bodyPr>
          <a:lstStyle/>
          <a:p>
            <a:r>
              <a:rPr lang="en-US" dirty="0"/>
              <a:t>A hatred of France – anger, violence</a:t>
            </a:r>
          </a:p>
          <a:p>
            <a:r>
              <a:rPr lang="en-US" dirty="0"/>
              <a:t>Radical Freedom – sexual, gender, racial – more perhaps than class</a:t>
            </a:r>
          </a:p>
          <a:p>
            <a:r>
              <a:rPr lang="en-US" dirty="0"/>
              <a:t>Sensitivity to role playing and illusion</a:t>
            </a:r>
          </a:p>
          <a:p>
            <a:r>
              <a:rPr lang="en-US" dirty="0"/>
              <a:t>Theatricality of power</a:t>
            </a:r>
          </a:p>
          <a:p>
            <a:r>
              <a:rPr lang="en-US" dirty="0"/>
              <a:t>Power of image</a:t>
            </a:r>
          </a:p>
          <a:p>
            <a:r>
              <a:rPr lang="en-US" dirty="0"/>
              <a:t>Complexity and open-endedness, a reluctance to provide a message</a:t>
            </a:r>
          </a:p>
          <a:p>
            <a:r>
              <a:rPr lang="en-US" dirty="0"/>
              <a:t>Rejection of realism and prose – in its place abstraction and poetry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 in historical Context</a:t>
            </a:r>
          </a:p>
        </p:txBody>
      </p:sp>
      <p:sp>
        <p:nvSpPr>
          <p:cNvPr id="3" name="Content Placeholder 2"/>
          <p:cNvSpPr>
            <a:spLocks noGrp="1"/>
          </p:cNvSpPr>
          <p:nvPr>
            <p:ph idx="1"/>
          </p:nvPr>
        </p:nvSpPr>
        <p:spPr/>
        <p:txBody>
          <a:bodyPr>
            <a:normAutofit fontScale="92500" lnSpcReduction="20000"/>
          </a:bodyPr>
          <a:lstStyle/>
          <a:p>
            <a:r>
              <a:rPr lang="en-US" dirty="0"/>
              <a:t>Genet’s theatrical work is conditioned by traumas of French history</a:t>
            </a:r>
          </a:p>
          <a:p>
            <a:r>
              <a:rPr lang="en-US" dirty="0"/>
              <a:t>Instead of hiding that trauma, he discloses the wound, rubs French noses in the shit</a:t>
            </a:r>
          </a:p>
          <a:p>
            <a:r>
              <a:rPr lang="en-US" dirty="0"/>
              <a:t>Unveiling the repressed</a:t>
            </a:r>
          </a:p>
          <a:p>
            <a:r>
              <a:rPr lang="en-US" dirty="0"/>
              <a:t>WW II in which France was defeated and occupied by Germany and collaborated</a:t>
            </a:r>
          </a:p>
          <a:p>
            <a:r>
              <a:rPr lang="en-US" dirty="0"/>
              <a:t>Genet deconstructs myth of resistance used by de Gaulle and shows fascist tendencies within French culture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Decolonisation</a:t>
            </a:r>
          </a:p>
        </p:txBody>
      </p:sp>
      <p:sp>
        <p:nvSpPr>
          <p:cNvPr id="3" name="Content Placeholder 2"/>
          <p:cNvSpPr>
            <a:spLocks noGrp="1"/>
          </p:cNvSpPr>
          <p:nvPr>
            <p:ph idx="1"/>
          </p:nvPr>
        </p:nvSpPr>
        <p:spPr/>
        <p:txBody>
          <a:bodyPr>
            <a:normAutofit fontScale="85000" lnSpcReduction="10000"/>
          </a:bodyPr>
          <a:lstStyle/>
          <a:p>
            <a:r>
              <a:rPr lang="en-US" dirty="0"/>
              <a:t>1950s France, like UK, loss of colonies</a:t>
            </a:r>
          </a:p>
          <a:p>
            <a:r>
              <a:rPr lang="en-US" dirty="0"/>
              <a:t>Defeat in Vietnam of Indochina in 1954</a:t>
            </a:r>
          </a:p>
          <a:p>
            <a:r>
              <a:rPr lang="en-US" dirty="0"/>
              <a:t>1958 order for decolonisation – West Africa</a:t>
            </a:r>
          </a:p>
          <a:p>
            <a:r>
              <a:rPr lang="en-US" dirty="0"/>
              <a:t>So influx of Africans into metropolitan France, and significant rise in racism</a:t>
            </a:r>
          </a:p>
          <a:p>
            <a:r>
              <a:rPr lang="en-US" dirty="0"/>
              <a:t>Algeria a very different problem – seen as a part of France, so not willing to decolonise</a:t>
            </a:r>
          </a:p>
          <a:p>
            <a:r>
              <a:rPr lang="en-US" dirty="0"/>
              <a:t>Algerian War – 1954 – 1962 – it tears France apart.</a:t>
            </a:r>
          </a:p>
          <a:p>
            <a:r>
              <a:rPr lang="en-US" dirty="0"/>
              <a:t>Approaching state of civil war – the government and Republic brought down.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developments</a:t>
            </a:r>
          </a:p>
        </p:txBody>
      </p:sp>
      <p:sp>
        <p:nvSpPr>
          <p:cNvPr id="3" name="Content Placeholder 2"/>
          <p:cNvSpPr>
            <a:spLocks noGrp="1"/>
          </p:cNvSpPr>
          <p:nvPr>
            <p:ph idx="1"/>
          </p:nvPr>
        </p:nvSpPr>
        <p:spPr/>
        <p:txBody>
          <a:bodyPr>
            <a:normAutofit fontScale="85000" lnSpcReduction="20000"/>
          </a:bodyPr>
          <a:lstStyle/>
          <a:p>
            <a:r>
              <a:rPr lang="en-US" dirty="0"/>
              <a:t>1950s – capitalism, advertisements, reign of the image, television, cars, etc. – start to be seen in France</a:t>
            </a:r>
          </a:p>
          <a:p>
            <a:r>
              <a:rPr lang="en-US" dirty="0"/>
              <a:t>White heat of modernity</a:t>
            </a:r>
          </a:p>
          <a:p>
            <a:r>
              <a:rPr lang="en-US" dirty="0"/>
              <a:t>Paris is transformed – huge displacement of people into the </a:t>
            </a:r>
            <a:r>
              <a:rPr lang="en-US" dirty="0" err="1"/>
              <a:t>banlieus</a:t>
            </a:r>
            <a:r>
              <a:rPr lang="en-US" dirty="0"/>
              <a:t> (suburbs) beyond the </a:t>
            </a:r>
            <a:r>
              <a:rPr lang="en-US" dirty="0" err="1"/>
              <a:t>periphérique</a:t>
            </a:r>
            <a:r>
              <a:rPr lang="en-US" dirty="0"/>
              <a:t>/ ring-road – motivated by racism</a:t>
            </a:r>
          </a:p>
          <a:p>
            <a:r>
              <a:rPr lang="en-US" dirty="0"/>
              <a:t>Paris is white-washed</a:t>
            </a:r>
          </a:p>
          <a:p>
            <a:r>
              <a:rPr lang="en-US" dirty="0"/>
              <a:t>Algerian immigrants, African immigrants, marginalised, rendered invisible</a:t>
            </a:r>
          </a:p>
          <a:p>
            <a:r>
              <a:rPr lang="en-US" dirty="0"/>
              <a:t>People start to become alienated, living interior lives, fascinated by image culture…victims of spectacle.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Artaud</a:t>
            </a:r>
            <a:r>
              <a:rPr lang="en-US" dirty="0"/>
              <a:t> and Genet</a:t>
            </a:r>
          </a:p>
        </p:txBody>
      </p:sp>
      <p:sp>
        <p:nvSpPr>
          <p:cNvPr id="3" name="Content Placeholder 2"/>
          <p:cNvSpPr>
            <a:spLocks noGrp="1"/>
          </p:cNvSpPr>
          <p:nvPr>
            <p:ph idx="1"/>
          </p:nvPr>
        </p:nvSpPr>
        <p:spPr/>
        <p:txBody>
          <a:bodyPr>
            <a:normAutofit fontScale="92500" lnSpcReduction="20000"/>
          </a:bodyPr>
          <a:lstStyle/>
          <a:p>
            <a:r>
              <a:rPr lang="en-US" dirty="0"/>
              <a:t>We can see influence of </a:t>
            </a:r>
            <a:r>
              <a:rPr lang="en-US" dirty="0" err="1"/>
              <a:t>Artaud</a:t>
            </a:r>
            <a:r>
              <a:rPr lang="en-US" dirty="0"/>
              <a:t> on Genet in terms of sexuality, nihilism, cynicism, revolution, images – the attack on reality itself</a:t>
            </a:r>
          </a:p>
          <a:p>
            <a:r>
              <a:rPr lang="en-US" dirty="0"/>
              <a:t>Like </a:t>
            </a:r>
            <a:r>
              <a:rPr lang="en-US" dirty="0" err="1"/>
              <a:t>Artaud</a:t>
            </a:r>
            <a:r>
              <a:rPr lang="en-US" dirty="0"/>
              <a:t>, </a:t>
            </a:r>
            <a:r>
              <a:rPr lang="en-US" i="1" dirty="0"/>
              <a:t>The Balcony </a:t>
            </a:r>
            <a:r>
              <a:rPr lang="en-US" dirty="0"/>
              <a:t>is a play that delights in inflicting cruelty on audience, on holding them accountable by revealing their delight in perversity and disclosing their hypocrisy.</a:t>
            </a:r>
          </a:p>
          <a:p>
            <a:r>
              <a:rPr lang="en-US" dirty="0"/>
              <a:t>This is where its politics reside; in attacking complacency, in showing </a:t>
            </a:r>
            <a:r>
              <a:rPr lang="en-US" dirty="0" err="1"/>
              <a:t>sado</a:t>
            </a:r>
            <a:r>
              <a:rPr lang="en-US" dirty="0"/>
              <a:t>-masochism of the subject</a:t>
            </a:r>
          </a:p>
          <a:p>
            <a:r>
              <a:rPr lang="en-US" dirty="0"/>
              <a:t>A theatre where feeling/effect is political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Le </a:t>
            </a:r>
            <a:r>
              <a:rPr lang="en-US" i="1" dirty="0" err="1"/>
              <a:t>Balcon</a:t>
            </a:r>
            <a:r>
              <a:rPr lang="en-US" i="1" dirty="0"/>
              <a:t> </a:t>
            </a:r>
            <a:r>
              <a:rPr lang="en-US" dirty="0"/>
              <a:t>prefigures The Spectacle</a:t>
            </a:r>
          </a:p>
        </p:txBody>
      </p:sp>
      <p:sp>
        <p:nvSpPr>
          <p:cNvPr id="3" name="Content Placeholder 2"/>
          <p:cNvSpPr>
            <a:spLocks noGrp="1"/>
          </p:cNvSpPr>
          <p:nvPr>
            <p:ph idx="1"/>
          </p:nvPr>
        </p:nvSpPr>
        <p:spPr/>
        <p:txBody>
          <a:bodyPr>
            <a:normAutofit fontScale="92500" lnSpcReduction="20000"/>
          </a:bodyPr>
          <a:lstStyle/>
          <a:p>
            <a:r>
              <a:rPr lang="en-US" i="1" dirty="0"/>
              <a:t>The Balcony </a:t>
            </a:r>
            <a:r>
              <a:rPr lang="en-US" dirty="0"/>
              <a:t>prefigures </a:t>
            </a:r>
            <a:r>
              <a:rPr lang="en-US" dirty="0" err="1"/>
              <a:t>Debord</a:t>
            </a:r>
            <a:r>
              <a:rPr lang="en-US" dirty="0"/>
              <a:t> by at least 10 years</a:t>
            </a:r>
          </a:p>
          <a:p>
            <a:r>
              <a:rPr lang="en-US" dirty="0"/>
              <a:t>The play shows the dangers of spectacle, what we could see as the dangers of theatre</a:t>
            </a:r>
          </a:p>
          <a:p>
            <a:r>
              <a:rPr lang="en-US" dirty="0"/>
              <a:t>For in the  play, the revolution is defeated, not because they lack military power.</a:t>
            </a:r>
          </a:p>
          <a:p>
            <a:r>
              <a:rPr lang="en-US" dirty="0"/>
              <a:t>They win the battle and blow up the Balcony, but because the ruling class control the means of producing images</a:t>
            </a:r>
          </a:p>
          <a:p>
            <a:r>
              <a:rPr lang="en-US" dirty="0"/>
              <a:t>They colonize consciousness – the invert the real, making the truth false.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Balcony – Politics of Theatre Itself</a:t>
            </a:r>
            <a:br>
              <a:rPr lang="en-US" dirty="0"/>
            </a:br>
            <a:endParaRPr lang="en-US" dirty="0"/>
          </a:p>
        </p:txBody>
      </p:sp>
      <p:sp>
        <p:nvSpPr>
          <p:cNvPr id="5" name="Content Placeholder 4"/>
          <p:cNvSpPr>
            <a:spLocks noGrp="1"/>
          </p:cNvSpPr>
          <p:nvPr>
            <p:ph idx="1"/>
          </p:nvPr>
        </p:nvSpPr>
        <p:spPr/>
        <p:txBody>
          <a:bodyPr/>
          <a:lstStyle/>
          <a:p>
            <a:r>
              <a:rPr lang="en-US" dirty="0"/>
              <a:t>It seems essential to our understanding of </a:t>
            </a:r>
            <a:r>
              <a:rPr lang="en-US" i="1" dirty="0"/>
              <a:t>The Balcony </a:t>
            </a:r>
            <a:r>
              <a:rPr lang="en-US" dirty="0"/>
              <a:t>to start with a reading of the </a:t>
            </a:r>
            <a:r>
              <a:rPr lang="en-US" dirty="0" err="1"/>
              <a:t>Avertissement</a:t>
            </a:r>
            <a:r>
              <a:rPr lang="en-US" dirty="0"/>
              <a:t> (Note), which in French translates as both warning and preface</a:t>
            </a:r>
          </a:p>
          <a:p>
            <a:r>
              <a:rPr lang="en-US" dirty="0"/>
              <a:t>This will allow us to (a) grasp what it at stake in the play in terms of a politics of form/theatre; and (</a:t>
            </a:r>
            <a:r>
              <a:rPr lang="en-US" dirty="0" err="1"/>
              <a:t>b</a:t>
            </a:r>
            <a:r>
              <a:rPr lang="en-US" dirty="0"/>
              <a:t>) to understand Genet’s style of writing.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a:t>
            </a:r>
          </a:p>
        </p:txBody>
      </p:sp>
      <p:sp>
        <p:nvSpPr>
          <p:cNvPr id="3" name="Content Placeholder 2"/>
          <p:cNvSpPr>
            <a:spLocks noGrp="1"/>
          </p:cNvSpPr>
          <p:nvPr>
            <p:ph idx="1"/>
          </p:nvPr>
        </p:nvSpPr>
        <p:spPr/>
        <p:txBody>
          <a:bodyPr/>
          <a:lstStyle/>
          <a:p>
            <a:r>
              <a:rPr lang="en-US" dirty="0"/>
              <a:t>The ‘Note’ is a short but important text in history of political theatre because it </a:t>
            </a:r>
            <a:r>
              <a:rPr lang="en-US" dirty="0" err="1"/>
              <a:t>problematises</a:t>
            </a:r>
            <a:r>
              <a:rPr lang="en-US" dirty="0"/>
              <a:t> – takes seriously – the role and function of representation.</a:t>
            </a:r>
          </a:p>
          <a:p>
            <a:r>
              <a:rPr lang="en-US" dirty="0"/>
              <a:t>It is a text that assumes a close relationship between signs/images and reality</a:t>
            </a:r>
          </a:p>
          <a:p>
            <a:r>
              <a:rPr lang="en-US" dirty="0"/>
              <a:t>It looks forward to spectacle, the idea in which the real is a simulation, colonized by an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Theatre’s role is to wound; to attack spectacle (le </a:t>
            </a:r>
            <a:r>
              <a:rPr lang="en-US" dirty="0" err="1"/>
              <a:t>jeu</a:t>
            </a:r>
            <a:r>
              <a:rPr lang="en-US" dirty="0"/>
              <a:t>)</a:t>
            </a:r>
          </a:p>
          <a:p>
            <a:r>
              <a:rPr lang="en-US" dirty="0"/>
              <a:t>To do that, it has to attack or wound itself</a:t>
            </a:r>
          </a:p>
          <a:p>
            <a:r>
              <a:rPr lang="en-US" dirty="0"/>
              <a:t>To show that it does not represent a reality that is beyond it; but that reality is a construct, something false</a:t>
            </a:r>
          </a:p>
          <a:p>
            <a:r>
              <a:rPr lang="en-US" dirty="0"/>
              <a:t>Theatre always has to be double – to represent and to show that representation to be false at the same time</a:t>
            </a:r>
          </a:p>
          <a:p>
            <a:r>
              <a:rPr lang="en-US" dirty="0"/>
              <a:t>Theatre, then, is mobile; it undoes; it </a:t>
            </a:r>
            <a:r>
              <a:rPr lang="en-US" u="sng" dirty="0"/>
              <a:t>takes</a:t>
            </a:r>
            <a:r>
              <a:rPr lang="en-US" dirty="0"/>
              <a:t> place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GB" dirty="0"/>
          </a:p>
        </p:txBody>
      </p:sp>
      <p:sp>
        <p:nvSpPr>
          <p:cNvPr id="5" name="Subtitle 4"/>
          <p:cNvSpPr>
            <a:spLocks noGrp="1"/>
          </p:cNvSpPr>
          <p:nvPr>
            <p:ph type="subTitle" idx="1"/>
          </p:nvPr>
        </p:nvSpPr>
        <p:spPr/>
        <p:txBody>
          <a:bodyPr/>
          <a:lstStyle/>
          <a:p>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68" y="332656"/>
            <a:ext cx="12528000" cy="7830000"/>
          </a:xfrm>
          <a:prstGeom prst="rect">
            <a:avLst/>
          </a:prstGeom>
        </p:spPr>
      </p:pic>
    </p:spTree>
    <p:extLst>
      <p:ext uri="{BB962C8B-B14F-4D97-AF65-F5344CB8AC3E}">
        <p14:creationId xmlns:p14="http://schemas.microsoft.com/office/powerpoint/2010/main" val="1461915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Rejectionism</a:t>
            </a:r>
            <a:r>
              <a:rPr lang="en-US" dirty="0"/>
              <a:t> - </a:t>
            </a:r>
            <a:r>
              <a:rPr lang="en-US" dirty="0" err="1"/>
              <a:t>Artaud</a:t>
            </a:r>
            <a:endParaRPr lang="en-US" dirty="0"/>
          </a:p>
        </p:txBody>
      </p:sp>
      <p:sp>
        <p:nvSpPr>
          <p:cNvPr id="3" name="Content Placeholder 2"/>
          <p:cNvSpPr>
            <a:spLocks noGrp="1"/>
          </p:cNvSpPr>
          <p:nvPr>
            <p:ph idx="1"/>
          </p:nvPr>
        </p:nvSpPr>
        <p:spPr/>
        <p:txBody>
          <a:bodyPr>
            <a:normAutofit lnSpcReduction="10000"/>
          </a:bodyPr>
          <a:lstStyle/>
          <a:p>
            <a:r>
              <a:rPr lang="en-US" dirty="0"/>
              <a:t>Genet rejects – catharsis – the idea in Aristotle that art releases anti-social energies</a:t>
            </a:r>
          </a:p>
          <a:p>
            <a:r>
              <a:rPr lang="en-US" dirty="0"/>
              <a:t>Genet rejects realism/naturalism because it is rooted in a representation of an extant fact – therefore how can it provoke something – a revolutionary consciousness – that is not in existence (Sartre)</a:t>
            </a:r>
          </a:p>
          <a:p>
            <a:r>
              <a:rPr lang="en-US" dirty="0"/>
              <a:t>Genet rejects political theatre for its idealism: its tendency to glorify the people (Brecht)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Genet’s response</a:t>
            </a:r>
          </a:p>
        </p:txBody>
      </p:sp>
      <p:sp>
        <p:nvSpPr>
          <p:cNvPr id="3" name="Content Placeholder 2"/>
          <p:cNvSpPr>
            <a:spLocks noGrp="1"/>
          </p:cNvSpPr>
          <p:nvPr>
            <p:ph idx="1"/>
          </p:nvPr>
        </p:nvSpPr>
        <p:spPr/>
        <p:txBody>
          <a:bodyPr>
            <a:noAutofit/>
          </a:bodyPr>
          <a:lstStyle/>
          <a:p>
            <a:r>
              <a:rPr lang="en-US" sz="2400" dirty="0"/>
              <a:t>A theatre that magnifies the evil in the world – this dialectical: the negative, the horror of it, produces the desire for change</a:t>
            </a:r>
          </a:p>
          <a:p>
            <a:r>
              <a:rPr lang="en-US" sz="2400" dirty="0"/>
              <a:t>A theatre that targets bodies, that shatters us, putting us in contact with repressed emotions and drives</a:t>
            </a:r>
          </a:p>
          <a:p>
            <a:r>
              <a:rPr lang="en-US" sz="2400" dirty="0"/>
              <a:t>A theatre that moves us: that shocks us, that gets under the skin</a:t>
            </a:r>
          </a:p>
          <a:p>
            <a:r>
              <a:rPr lang="en-US" sz="2400" dirty="0"/>
              <a:t>Genet’s point to create indeterminacy and doubt: to not give us a message, a solution</a:t>
            </a:r>
          </a:p>
          <a:p>
            <a:r>
              <a:rPr lang="en-US" sz="2400" dirty="0"/>
              <a:t>A theatre of form as much as content. Form is key.</a:t>
            </a:r>
          </a:p>
          <a:p>
            <a:r>
              <a:rPr lang="en-US" sz="2400" dirty="0"/>
              <a:t>A play about the politics of theatricality</a:t>
            </a:r>
          </a:p>
          <a:p>
            <a:r>
              <a:rPr lang="en-US" sz="2400" dirty="0"/>
              <a:t>A play that answers formally, the questions raised by content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what is relationship between note and the play?</a:t>
            </a:r>
          </a:p>
        </p:txBody>
      </p:sp>
      <p:sp>
        <p:nvSpPr>
          <p:cNvPr id="3" name="Content Placeholder 2"/>
          <p:cNvSpPr>
            <a:spLocks noGrp="1"/>
          </p:cNvSpPr>
          <p:nvPr>
            <p:ph idx="1"/>
          </p:nvPr>
        </p:nvSpPr>
        <p:spPr/>
        <p:txBody>
          <a:bodyPr>
            <a:normAutofit fontScale="92500" lnSpcReduction="10000"/>
          </a:bodyPr>
          <a:lstStyle/>
          <a:p>
            <a:r>
              <a:rPr lang="en-US" dirty="0"/>
              <a:t>To understand this, we need to look at structure, form and content: to understand what the play is about, how it works, and how it makes us feel.</a:t>
            </a:r>
          </a:p>
          <a:p>
            <a:r>
              <a:rPr lang="en-US" dirty="0"/>
              <a:t>What is the play about? Its narrative: a play of ambiguity in which a ‘revolution’ that appears to be unfolding outside the brothel is defeated by the status quo through enlisting support of clients of brothel, and which shows that only change is for the worse: the fascism of Chief of Police.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Chief of Police/Brothel</a:t>
            </a:r>
          </a:p>
        </p:txBody>
      </p:sp>
      <p:sp>
        <p:nvSpPr>
          <p:cNvPr id="3" name="Content Placeholder 2"/>
          <p:cNvSpPr>
            <a:spLocks noGrp="1"/>
          </p:cNvSpPr>
          <p:nvPr>
            <p:ph idx="1"/>
          </p:nvPr>
        </p:nvSpPr>
        <p:spPr/>
        <p:txBody>
          <a:bodyPr>
            <a:normAutofit fontScale="92500" lnSpcReduction="20000"/>
          </a:bodyPr>
          <a:lstStyle/>
          <a:p>
            <a:r>
              <a:rPr lang="en-US" dirty="0"/>
              <a:t>Chief of Police – comes to power in a Brothel, ‘a house of illusions’</a:t>
            </a:r>
          </a:p>
          <a:p>
            <a:r>
              <a:rPr lang="en-US" dirty="0"/>
              <a:t>Irma’s brothel, a place where people play roles, live an inauthentic play</a:t>
            </a:r>
          </a:p>
          <a:p>
            <a:r>
              <a:rPr lang="en-US" dirty="0"/>
              <a:t>So Fascism, then, a movement not just of political power, but an image system</a:t>
            </a:r>
          </a:p>
          <a:p>
            <a:r>
              <a:rPr lang="en-US" dirty="0"/>
              <a:t>A seduction through images/spectacle (</a:t>
            </a:r>
            <a:r>
              <a:rPr lang="en-US" dirty="0" err="1"/>
              <a:t>Debord</a:t>
            </a:r>
            <a:r>
              <a:rPr lang="en-US" dirty="0"/>
              <a:t>)</a:t>
            </a:r>
          </a:p>
          <a:p>
            <a:r>
              <a:rPr lang="en-US" dirty="0"/>
              <a:t>But sadomasochism, unconscious desire, a desire not to be free (Artaud).</a:t>
            </a:r>
          </a:p>
          <a:p>
            <a:r>
              <a:rPr lang="en-US" dirty="0"/>
              <a:t>People desire their </a:t>
            </a:r>
            <a:r>
              <a:rPr lang="en-US" dirty="0" err="1"/>
              <a:t>unfreedom</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Impossibility</a:t>
            </a:r>
          </a:p>
        </p:txBody>
      </p:sp>
      <p:sp>
        <p:nvSpPr>
          <p:cNvPr id="3" name="Content Placeholder 2"/>
          <p:cNvSpPr>
            <a:spLocks noGrp="1"/>
          </p:cNvSpPr>
          <p:nvPr>
            <p:ph idx="1"/>
          </p:nvPr>
        </p:nvSpPr>
        <p:spPr/>
        <p:txBody>
          <a:bodyPr>
            <a:normAutofit fontScale="85000" lnSpcReduction="10000"/>
          </a:bodyPr>
          <a:lstStyle/>
          <a:p>
            <a:r>
              <a:rPr lang="en-US" dirty="0"/>
              <a:t>The problem with this reading of play’s narrative is that everything I have said is subject to doubt</a:t>
            </a:r>
          </a:p>
          <a:p>
            <a:r>
              <a:rPr lang="en-US" dirty="0"/>
              <a:t>How real is the revolution?</a:t>
            </a:r>
          </a:p>
          <a:p>
            <a:r>
              <a:rPr lang="en-US" dirty="0"/>
              <a:t>Is it just a brothel game designed for a client playing the role of a Chief of Police?</a:t>
            </a:r>
          </a:p>
          <a:p>
            <a:r>
              <a:rPr lang="en-US" dirty="0"/>
              <a:t>Is this all theatre, a scenario, something that is fundamentally false, a fake which tells us that it is fake?</a:t>
            </a:r>
          </a:p>
          <a:p>
            <a:r>
              <a:rPr lang="en-US" dirty="0"/>
              <a:t>And if so why would Genet do that? How does it fit with the Note, for instance?</a:t>
            </a:r>
          </a:p>
          <a:p>
            <a:r>
              <a:rPr lang="en-US" dirty="0"/>
              <a:t>No guarantees, no real meaning?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Dramaturgical structure</a:t>
            </a:r>
          </a:p>
        </p:txBody>
      </p:sp>
      <p:sp>
        <p:nvSpPr>
          <p:cNvPr id="3" name="Content Placeholder 2"/>
          <p:cNvSpPr>
            <a:spLocks noGrp="1"/>
          </p:cNvSpPr>
          <p:nvPr>
            <p:ph idx="1"/>
          </p:nvPr>
        </p:nvSpPr>
        <p:spPr/>
        <p:txBody>
          <a:bodyPr>
            <a:normAutofit fontScale="85000" lnSpcReduction="20000"/>
          </a:bodyPr>
          <a:lstStyle/>
          <a:p>
            <a:r>
              <a:rPr lang="en-US" dirty="0"/>
              <a:t>The play is structured in a circular fashion</a:t>
            </a:r>
          </a:p>
          <a:p>
            <a:r>
              <a:rPr lang="en-US" dirty="0"/>
              <a:t>So the whole thing comes to an end, only to appear to be about the start up again. Irma’s direct address to audience</a:t>
            </a:r>
          </a:p>
          <a:p>
            <a:r>
              <a:rPr lang="en-US" dirty="0"/>
              <a:t>This known as metatheatre, theatre that deconstructs itself, that highlights its own theatricality, self-referential</a:t>
            </a:r>
          </a:p>
          <a:p>
            <a:r>
              <a:rPr lang="en-US" dirty="0"/>
              <a:t>So what we get is theatre as opposed to reality/a theatre that not only is spectacular but that tells it is spectacular, undoes its own seduction </a:t>
            </a:r>
          </a:p>
          <a:p>
            <a:r>
              <a:rPr lang="en-US" dirty="0"/>
              <a:t>Un mise en abyme (putting reality into the abyss)</a:t>
            </a:r>
          </a:p>
          <a:p>
            <a:r>
              <a:rPr lang="en-US" dirty="0"/>
              <a:t>A performative play: its meaning is its doing.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Themes</a:t>
            </a:r>
          </a:p>
        </p:txBody>
      </p:sp>
      <p:sp>
        <p:nvSpPr>
          <p:cNvPr id="3" name="Content Placeholder 2"/>
          <p:cNvSpPr>
            <a:spLocks noGrp="1"/>
          </p:cNvSpPr>
          <p:nvPr>
            <p:ph idx="1"/>
          </p:nvPr>
        </p:nvSpPr>
        <p:spPr/>
        <p:txBody>
          <a:bodyPr>
            <a:normAutofit fontScale="85000" lnSpcReduction="20000"/>
          </a:bodyPr>
          <a:lstStyle/>
          <a:p>
            <a:r>
              <a:rPr lang="en-US" dirty="0"/>
              <a:t>Revolution – how it fails to come to power</a:t>
            </a:r>
          </a:p>
          <a:p>
            <a:r>
              <a:rPr lang="en-US" dirty="0"/>
              <a:t>Theory of Fascism – erotic / sadomasochism</a:t>
            </a:r>
          </a:p>
          <a:p>
            <a:r>
              <a:rPr lang="en-US" dirty="0"/>
              <a:t>Role of mass media in society of spectacle</a:t>
            </a:r>
          </a:p>
          <a:p>
            <a:r>
              <a:rPr lang="en-US" dirty="0"/>
              <a:t>Representations of History – history as history of winners</a:t>
            </a:r>
          </a:p>
          <a:p>
            <a:r>
              <a:rPr lang="en-US" dirty="0"/>
              <a:t>Reality and Representation – placing us in front of nothing/no illusions/reality is an image, false</a:t>
            </a:r>
          </a:p>
          <a:p>
            <a:r>
              <a:rPr lang="en-US" dirty="0"/>
              <a:t>Sexuality, power and glamour </a:t>
            </a:r>
          </a:p>
          <a:p>
            <a:r>
              <a:rPr lang="en-US" dirty="0"/>
              <a:t>Meditation on theatre and politics – spectacle again</a:t>
            </a:r>
          </a:p>
          <a:p>
            <a:r>
              <a:rPr lang="en-US" dirty="0"/>
              <a:t>Existential/Political function of brothel, pornography</a:t>
            </a:r>
          </a:p>
          <a:p>
            <a:r>
              <a:rPr lang="en-US" dirty="0" err="1"/>
              <a:t>Sado</a:t>
            </a:r>
            <a:r>
              <a:rPr lang="en-US" dirty="0"/>
              <a:t>-masochism/ master-slave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Language/Laughter</a:t>
            </a:r>
          </a:p>
        </p:txBody>
      </p:sp>
      <p:sp>
        <p:nvSpPr>
          <p:cNvPr id="3" name="Content Placeholder 2"/>
          <p:cNvSpPr>
            <a:spLocks noGrp="1"/>
          </p:cNvSpPr>
          <p:nvPr>
            <p:ph idx="1"/>
          </p:nvPr>
        </p:nvSpPr>
        <p:spPr/>
        <p:txBody>
          <a:bodyPr>
            <a:normAutofit fontScale="92500" lnSpcReduction="10000"/>
          </a:bodyPr>
          <a:lstStyle/>
          <a:p>
            <a:r>
              <a:rPr lang="en-US" dirty="0"/>
              <a:t>Language in the play is ornate, beautiful, poetic…and very theatrical: it is not the language of everyday life</a:t>
            </a:r>
          </a:p>
          <a:p>
            <a:r>
              <a:rPr lang="en-US" dirty="0"/>
              <a:t>People in play seem to get drunk on language, to see it as a real thing, to believe in an essential reality where there is such a thing as the essence of a Bishop, Judge, Thief, etc.</a:t>
            </a:r>
          </a:p>
          <a:p>
            <a:r>
              <a:rPr lang="en-US" dirty="0"/>
              <a:t>Laughter in play is a kind of weapon: something that creates a distance, that highlights ridiculousness of what is going in.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Figures: the brothel</a:t>
            </a:r>
          </a:p>
        </p:txBody>
      </p:sp>
      <p:sp>
        <p:nvSpPr>
          <p:cNvPr id="3" name="Content Placeholder 2"/>
          <p:cNvSpPr>
            <a:spLocks noGrp="1"/>
          </p:cNvSpPr>
          <p:nvPr>
            <p:ph idx="1"/>
          </p:nvPr>
        </p:nvSpPr>
        <p:spPr/>
        <p:txBody>
          <a:bodyPr>
            <a:normAutofit fontScale="85000" lnSpcReduction="10000"/>
          </a:bodyPr>
          <a:lstStyle/>
          <a:p>
            <a:r>
              <a:rPr lang="en-US" dirty="0"/>
              <a:t>What does the brothel stand for – what happens in a brothel? Multiple significations/meanings</a:t>
            </a:r>
          </a:p>
          <a:p>
            <a:r>
              <a:rPr lang="en-US" dirty="0"/>
              <a:t>The play that we are seeing is called the Balcony, and the brothel is also called the Balcony?</a:t>
            </a:r>
          </a:p>
          <a:p>
            <a:r>
              <a:rPr lang="en-US" dirty="0"/>
              <a:t>Can we see the play as an allegory? If so what sort of allegory</a:t>
            </a:r>
          </a:p>
          <a:p>
            <a:r>
              <a:rPr lang="en-US" dirty="0"/>
              <a:t>How then do we interpret the figures?</a:t>
            </a:r>
          </a:p>
          <a:p>
            <a:r>
              <a:rPr lang="en-US" dirty="0"/>
              <a:t>What is their journey within the play?</a:t>
            </a:r>
          </a:p>
          <a:p>
            <a:r>
              <a:rPr lang="en-US" dirty="0"/>
              <a:t>What does it tell us about power/ideology?</a:t>
            </a:r>
          </a:p>
          <a:p>
            <a:r>
              <a:rPr lang="en-US" dirty="0"/>
              <a:t>How can we defeat the brothel? Can we defeat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cruelty?</a:t>
            </a:r>
          </a:p>
        </p:txBody>
      </p:sp>
      <p:sp>
        <p:nvSpPr>
          <p:cNvPr id="3" name="Content Placeholder 2"/>
          <p:cNvSpPr>
            <a:spLocks noGrp="1"/>
          </p:cNvSpPr>
          <p:nvPr>
            <p:ph idx="1"/>
          </p:nvPr>
        </p:nvSpPr>
        <p:spPr/>
        <p:txBody>
          <a:bodyPr>
            <a:normAutofit fontScale="85000" lnSpcReduction="20000"/>
          </a:bodyPr>
          <a:lstStyle/>
          <a:p>
            <a:r>
              <a:rPr lang="en-US" dirty="0"/>
              <a:t>Puncturing illusions of humanism and humanist theatre</a:t>
            </a:r>
          </a:p>
          <a:p>
            <a:r>
              <a:rPr lang="en-US" dirty="0"/>
              <a:t>That the world cares little for human beings: ‘the sky can still fall on our heads’</a:t>
            </a:r>
          </a:p>
          <a:p>
            <a:r>
              <a:rPr lang="en-US" dirty="0"/>
              <a:t>That life is senseless, violent, cruel, in which love and strife are in a kind of cosmic battle</a:t>
            </a:r>
          </a:p>
          <a:p>
            <a:r>
              <a:rPr lang="en-US" dirty="0"/>
              <a:t>The only way forward is to accept cruelty and to accept violence of world – that everything falls apart and passes away</a:t>
            </a:r>
          </a:p>
          <a:p>
            <a:r>
              <a:rPr lang="en-US" dirty="0"/>
              <a:t>So cruelty not so much physical as metaphysical</a:t>
            </a:r>
          </a:p>
          <a:p>
            <a:r>
              <a:rPr lang="en-US" dirty="0"/>
              <a:t>By disturbing reality as it is, cruelty allowed history to move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of play</a:t>
            </a:r>
          </a:p>
        </p:txBody>
      </p:sp>
      <p:sp>
        <p:nvSpPr>
          <p:cNvPr id="3" name="Content Placeholder 2"/>
          <p:cNvSpPr>
            <a:spLocks noGrp="1"/>
          </p:cNvSpPr>
          <p:nvPr>
            <p:ph idx="1"/>
          </p:nvPr>
        </p:nvSpPr>
        <p:spPr/>
        <p:txBody>
          <a:bodyPr>
            <a:normAutofit fontScale="70000" lnSpcReduction="20000"/>
          </a:bodyPr>
          <a:lstStyle/>
          <a:p>
            <a:r>
              <a:rPr lang="en-US" dirty="0"/>
              <a:t>Theatricality constantly putting itself into question: note the first scene of Act I, with Irma and Bishop and the sound effects for the revolution</a:t>
            </a:r>
          </a:p>
          <a:p>
            <a:r>
              <a:rPr lang="en-US" dirty="0"/>
              <a:t>Acting style is not realistic; look, for instance, at Arthur’s death or ascension of Chief of Police</a:t>
            </a:r>
          </a:p>
          <a:p>
            <a:r>
              <a:rPr lang="en-US" dirty="0"/>
              <a:t>The costumes are fake: they wear platform heels; they are made-up; like puppets</a:t>
            </a:r>
          </a:p>
          <a:p>
            <a:r>
              <a:rPr lang="en-US" dirty="0"/>
              <a:t>Characters always talking about theatricality</a:t>
            </a:r>
          </a:p>
          <a:p>
            <a:r>
              <a:rPr lang="en-US" dirty="0"/>
              <a:t>Irma’s last speech shows that the whole thing is fake; she addresses us like clients</a:t>
            </a:r>
          </a:p>
          <a:p>
            <a:r>
              <a:rPr lang="en-US" dirty="0"/>
              <a:t>This is a play that has taken place in a brothel – i.e. theatre</a:t>
            </a:r>
          </a:p>
          <a:p>
            <a:r>
              <a:rPr lang="en-US" dirty="0"/>
              <a:t>So theatre is not real, like the brothel, it is a space of fakery where we pay for illusion, because we can’t deal with reality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politics</a:t>
            </a:r>
          </a:p>
        </p:txBody>
      </p:sp>
      <p:sp>
        <p:nvSpPr>
          <p:cNvPr id="3" name="Content Placeholder 2"/>
          <p:cNvSpPr>
            <a:spLocks noGrp="1"/>
          </p:cNvSpPr>
          <p:nvPr>
            <p:ph idx="1"/>
          </p:nvPr>
        </p:nvSpPr>
        <p:spPr/>
        <p:txBody>
          <a:bodyPr>
            <a:normAutofit fontScale="85000" lnSpcReduction="10000"/>
          </a:bodyPr>
          <a:lstStyle/>
          <a:p>
            <a:r>
              <a:rPr lang="en-US" dirty="0"/>
              <a:t>Genet’s concept and practice of political theatre is complex</a:t>
            </a:r>
          </a:p>
          <a:p>
            <a:r>
              <a:rPr lang="en-US" dirty="0"/>
              <a:t>He refuses to give solutions; no didactics</a:t>
            </a:r>
          </a:p>
          <a:p>
            <a:r>
              <a:rPr lang="en-US" dirty="0"/>
              <a:t>Reminds us that theatre is always theatre, not reality</a:t>
            </a:r>
          </a:p>
          <a:p>
            <a:r>
              <a:rPr lang="en-US" dirty="0"/>
              <a:t>What we see then is a politics of theatre itself, the way that theatre represents reality.</a:t>
            </a:r>
          </a:p>
          <a:p>
            <a:r>
              <a:rPr lang="en-US" dirty="0"/>
              <a:t>The play is deconstructive: its power resides in his capacity to suspend meaning</a:t>
            </a:r>
          </a:p>
          <a:p>
            <a:r>
              <a:rPr lang="en-US"/>
              <a:t>In </a:t>
            </a:r>
            <a:r>
              <a:rPr lang="en-US" dirty="0"/>
              <a:t>challenging us to accept this, to re-imagine the world, to come to terms with cruelty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spectacle?</a:t>
            </a:r>
          </a:p>
        </p:txBody>
      </p:sp>
      <p:sp>
        <p:nvSpPr>
          <p:cNvPr id="3" name="Content Placeholder 2"/>
          <p:cNvSpPr>
            <a:spLocks noGrp="1"/>
          </p:cNvSpPr>
          <p:nvPr>
            <p:ph idx="1"/>
          </p:nvPr>
        </p:nvSpPr>
        <p:spPr/>
        <p:txBody>
          <a:bodyPr>
            <a:normAutofit lnSpcReduction="10000"/>
          </a:bodyPr>
          <a:lstStyle/>
          <a:p>
            <a:r>
              <a:rPr lang="en-US" dirty="0"/>
              <a:t>A society based on images where watching is more important than doing</a:t>
            </a:r>
          </a:p>
          <a:p>
            <a:r>
              <a:rPr lang="en-US" dirty="0"/>
              <a:t>An unreal world, based on the commodity, capitalism is an image</a:t>
            </a:r>
          </a:p>
          <a:p>
            <a:r>
              <a:rPr lang="en-US" dirty="0"/>
              <a:t>A world of simulation and untruth</a:t>
            </a:r>
          </a:p>
          <a:p>
            <a:r>
              <a:rPr lang="en-US" dirty="0"/>
              <a:t>A world of living death, where people live separated from each other</a:t>
            </a:r>
          </a:p>
          <a:p>
            <a:r>
              <a:rPr lang="en-US" dirty="0"/>
              <a:t>A world of alienation and boredom – the mass media manage everything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050" y="2596356"/>
            <a:ext cx="2247900" cy="2533650"/>
          </a:xfrm>
        </p:spPr>
      </p:pic>
    </p:spTree>
    <p:extLst>
      <p:ext uri="{BB962C8B-B14F-4D97-AF65-F5344CB8AC3E}">
        <p14:creationId xmlns:p14="http://schemas.microsoft.com/office/powerpoint/2010/main" val="1402665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459" y="1600200"/>
            <a:ext cx="3657081" cy="4525963"/>
          </a:xfrm>
        </p:spPr>
      </p:pic>
    </p:spTree>
    <p:extLst>
      <p:ext uri="{BB962C8B-B14F-4D97-AF65-F5344CB8AC3E}">
        <p14:creationId xmlns:p14="http://schemas.microsoft.com/office/powerpoint/2010/main" val="242316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4764" y="1600200"/>
            <a:ext cx="3394472" cy="4525963"/>
          </a:xfrm>
        </p:spPr>
      </p:pic>
    </p:spTree>
    <p:extLst>
      <p:ext uri="{BB962C8B-B14F-4D97-AF65-F5344CB8AC3E}">
        <p14:creationId xmlns:p14="http://schemas.microsoft.com/office/powerpoint/2010/main" val="95536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5264" y="2107533"/>
            <a:ext cx="2633472" cy="3511296"/>
          </a:xfrm>
        </p:spPr>
      </p:pic>
    </p:spTree>
    <p:extLst>
      <p:ext uri="{BB962C8B-B14F-4D97-AF65-F5344CB8AC3E}">
        <p14:creationId xmlns:p14="http://schemas.microsoft.com/office/powerpoint/2010/main" val="2186967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671</TotalTime>
  <Words>2815</Words>
  <Application>Microsoft Office PowerPoint</Application>
  <PresentationFormat>On-screen Show (4:3)</PresentationFormat>
  <Paragraphs>188</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Jean Genet’s The Balcony (1956) – between cruelty and spectacle</vt:lpstr>
      <vt:lpstr>Dilemma</vt:lpstr>
      <vt:lpstr>PowerPoint Presentation</vt:lpstr>
      <vt:lpstr>What is cruelty?</vt:lpstr>
      <vt:lpstr>What is spectacle?</vt:lpstr>
      <vt:lpstr>PowerPoint Presentation</vt:lpstr>
      <vt:lpstr>PowerPoint Presentation</vt:lpstr>
      <vt:lpstr>PowerPoint Presentation</vt:lpstr>
      <vt:lpstr>PowerPoint Presentation</vt:lpstr>
      <vt:lpstr>PowerPoint Presentation</vt:lpstr>
      <vt:lpstr>Quotes from Guy Debord’s Society of Spectacle</vt:lpstr>
      <vt:lpstr>1968</vt:lpstr>
      <vt:lpstr>The Balcony</vt:lpstr>
      <vt:lpstr>Jean Genet (1910-1986)</vt:lpstr>
      <vt:lpstr>Who is Genet: period one</vt:lpstr>
      <vt:lpstr>A queer politics</vt:lpstr>
      <vt:lpstr>Genet’s second period</vt:lpstr>
      <vt:lpstr>PowerPoint Presentation</vt:lpstr>
      <vt:lpstr>Politics of the wound</vt:lpstr>
      <vt:lpstr>Aesthetic Politics</vt:lpstr>
      <vt:lpstr>Third Period</vt:lpstr>
      <vt:lpstr>The common threads in Genet’s work</vt:lpstr>
      <vt:lpstr>Genet in historical Context</vt:lpstr>
      <vt:lpstr>Decolonisation</vt:lpstr>
      <vt:lpstr>Other developments</vt:lpstr>
      <vt:lpstr>Artaud and Genet</vt:lpstr>
      <vt:lpstr>Le Balcon prefigures The Spectacle</vt:lpstr>
      <vt:lpstr>The Balcony – Politics of Theatre Itself </vt:lpstr>
      <vt:lpstr>Importance</vt:lpstr>
      <vt:lpstr>PowerPoint Presentation</vt:lpstr>
      <vt:lpstr>Rejectionism - Artaud</vt:lpstr>
      <vt:lpstr>Genet’s response</vt:lpstr>
      <vt:lpstr>So what is relationship between note and the play?</vt:lpstr>
      <vt:lpstr>Chief of Police/Brothel</vt:lpstr>
      <vt:lpstr>Impossibility</vt:lpstr>
      <vt:lpstr>Dramaturgical structure</vt:lpstr>
      <vt:lpstr>Themes</vt:lpstr>
      <vt:lpstr>Language/Laughter</vt:lpstr>
      <vt:lpstr>Figures: the brothel</vt:lpstr>
      <vt:lpstr>Form of play</vt:lpstr>
      <vt:lpstr>Complex politics</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Jean Genet (1910-1986)</dc:title>
  <dc:creator>Carl</dc:creator>
  <cp:lastModifiedBy>Karlis Siders</cp:lastModifiedBy>
  <cp:revision>43</cp:revision>
  <dcterms:created xsi:type="dcterms:W3CDTF">2020-02-10T12:32:20Z</dcterms:created>
  <dcterms:modified xsi:type="dcterms:W3CDTF">2020-02-17T18:40:24Z</dcterms:modified>
</cp:coreProperties>
</file>