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08" r:id="rId2"/>
    <p:sldId id="309" r:id="rId3"/>
    <p:sldId id="310" r:id="rId4"/>
    <p:sldId id="319" r:id="rId5"/>
    <p:sldId id="311" r:id="rId6"/>
    <p:sldId id="256" r:id="rId7"/>
    <p:sldId id="312" r:id="rId8"/>
    <p:sldId id="316" r:id="rId9"/>
    <p:sldId id="318" r:id="rId10"/>
    <p:sldId id="264" r:id="rId11"/>
    <p:sldId id="327" r:id="rId12"/>
    <p:sldId id="260" r:id="rId13"/>
    <p:sldId id="324" r:id="rId14"/>
    <p:sldId id="328" r:id="rId15"/>
    <p:sldId id="329" r:id="rId16"/>
    <p:sldId id="330" r:id="rId17"/>
    <p:sldId id="331" r:id="rId18"/>
    <p:sldId id="332" r:id="rId19"/>
    <p:sldId id="325" r:id="rId20"/>
    <p:sldId id="283" r:id="rId21"/>
    <p:sldId id="320" r:id="rId22"/>
    <p:sldId id="321" r:id="rId23"/>
    <p:sldId id="322" r:id="rId24"/>
    <p:sldId id="323" r:id="rId25"/>
    <p:sldId id="261" r:id="rId26"/>
    <p:sldId id="275" r:id="rId27"/>
    <p:sldId id="276" r:id="rId28"/>
    <p:sldId id="274" r:id="rId29"/>
    <p:sldId id="262" r:id="rId30"/>
    <p:sldId id="277" r:id="rId31"/>
    <p:sldId id="278" r:id="rId32"/>
    <p:sldId id="269" r:id="rId33"/>
    <p:sldId id="270" r:id="rId34"/>
    <p:sldId id="307" r:id="rId35"/>
    <p:sldId id="271" r:id="rId36"/>
    <p:sldId id="273" r:id="rId37"/>
    <p:sldId id="279" r:id="rId38"/>
    <p:sldId id="280" r:id="rId39"/>
    <p:sldId id="281" r:id="rId40"/>
    <p:sldId id="284" r:id="rId41"/>
    <p:sldId id="288" r:id="rId42"/>
    <p:sldId id="297" r:id="rId43"/>
    <p:sldId id="302" r:id="rId44"/>
    <p:sldId id="303"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4" autoAdjust="0"/>
    <p:restoredTop sz="94660"/>
  </p:normalViewPr>
  <p:slideViewPr>
    <p:cSldViewPr snapToObjects="1">
      <p:cViewPr varScale="1">
        <p:scale>
          <a:sx n="63" d="100"/>
          <a:sy n="63" d="100"/>
        </p:scale>
        <p:origin x="140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lis Siders" userId="c15e8fcccbb10b28" providerId="LiveId" clId="{122048D9-2A93-4389-927A-ED7DC6D05BC1}"/>
    <pc:docChg chg="modSld">
      <pc:chgData name="Karlis Siders" userId="c15e8fcccbb10b28" providerId="LiveId" clId="{122048D9-2A93-4389-927A-ED7DC6D05BC1}" dt="2020-02-17T13:08:46.243" v="16" actId="20577"/>
      <pc:docMkLst>
        <pc:docMk/>
      </pc:docMkLst>
      <pc:sldChg chg="modSp">
        <pc:chgData name="Karlis Siders" userId="c15e8fcccbb10b28" providerId="LiveId" clId="{122048D9-2A93-4389-927A-ED7DC6D05BC1}" dt="2020-02-17T13:06:53.052" v="14" actId="5793"/>
        <pc:sldMkLst>
          <pc:docMk/>
          <pc:sldMk cId="0" sldId="260"/>
        </pc:sldMkLst>
        <pc:spChg chg="mod">
          <ac:chgData name="Karlis Siders" userId="c15e8fcccbb10b28" providerId="LiveId" clId="{122048D9-2A93-4389-927A-ED7DC6D05BC1}" dt="2020-02-17T13:06:53.052" v="14" actId="5793"/>
          <ac:spMkLst>
            <pc:docMk/>
            <pc:sldMk cId="0" sldId="260"/>
            <ac:spMk id="3" creationId="{00000000-0000-0000-0000-000000000000}"/>
          </ac:spMkLst>
        </pc:spChg>
      </pc:sldChg>
      <pc:sldChg chg="modSp">
        <pc:chgData name="Karlis Siders" userId="c15e8fcccbb10b28" providerId="LiveId" clId="{122048D9-2A93-4389-927A-ED7DC6D05BC1}" dt="2020-02-17T13:06:34.271" v="7" actId="20577"/>
        <pc:sldMkLst>
          <pc:docMk/>
          <pc:sldMk cId="0" sldId="264"/>
        </pc:sldMkLst>
        <pc:spChg chg="mod">
          <ac:chgData name="Karlis Siders" userId="c15e8fcccbb10b28" providerId="LiveId" clId="{122048D9-2A93-4389-927A-ED7DC6D05BC1}" dt="2020-02-17T13:06:34.271" v="7" actId="20577"/>
          <ac:spMkLst>
            <pc:docMk/>
            <pc:sldMk cId="0" sldId="264"/>
            <ac:spMk id="3" creationId="{00000000-0000-0000-0000-000000000000}"/>
          </ac:spMkLst>
        </pc:spChg>
      </pc:sldChg>
      <pc:sldChg chg="modSp">
        <pc:chgData name="Karlis Siders" userId="c15e8fcccbb10b28" providerId="LiveId" clId="{122048D9-2A93-4389-927A-ED7DC6D05BC1}" dt="2020-02-17T13:05:35.520" v="3" actId="20577"/>
        <pc:sldMkLst>
          <pc:docMk/>
          <pc:sldMk cId="0" sldId="310"/>
        </pc:sldMkLst>
        <pc:spChg chg="mod">
          <ac:chgData name="Karlis Siders" userId="c15e8fcccbb10b28" providerId="LiveId" clId="{122048D9-2A93-4389-927A-ED7DC6D05BC1}" dt="2020-02-17T13:05:35.520" v="3" actId="20577"/>
          <ac:spMkLst>
            <pc:docMk/>
            <pc:sldMk cId="0" sldId="310"/>
            <ac:spMk id="3" creationId="{00000000-0000-0000-0000-000000000000}"/>
          </ac:spMkLst>
        </pc:spChg>
      </pc:sldChg>
      <pc:sldChg chg="modSp">
        <pc:chgData name="Karlis Siders" userId="c15e8fcccbb10b28" providerId="LiveId" clId="{122048D9-2A93-4389-927A-ED7DC6D05BC1}" dt="2020-02-17T13:06:10.896" v="5" actId="20577"/>
        <pc:sldMkLst>
          <pc:docMk/>
          <pc:sldMk cId="0" sldId="311"/>
        </pc:sldMkLst>
        <pc:spChg chg="mod">
          <ac:chgData name="Karlis Siders" userId="c15e8fcccbb10b28" providerId="LiveId" clId="{122048D9-2A93-4389-927A-ED7DC6D05BC1}" dt="2020-02-17T13:06:10.896" v="5" actId="20577"/>
          <ac:spMkLst>
            <pc:docMk/>
            <pc:sldMk cId="0" sldId="311"/>
            <ac:spMk id="2" creationId="{00000000-0000-0000-0000-000000000000}"/>
          </ac:spMkLst>
        </pc:spChg>
      </pc:sldChg>
      <pc:sldChg chg="modSp">
        <pc:chgData name="Karlis Siders" userId="c15e8fcccbb10b28" providerId="LiveId" clId="{122048D9-2A93-4389-927A-ED7DC6D05BC1}" dt="2020-02-17T13:06:21.921" v="6" actId="20577"/>
        <pc:sldMkLst>
          <pc:docMk/>
          <pc:sldMk cId="0" sldId="312"/>
        </pc:sldMkLst>
        <pc:spChg chg="mod">
          <ac:chgData name="Karlis Siders" userId="c15e8fcccbb10b28" providerId="LiveId" clId="{122048D9-2A93-4389-927A-ED7DC6D05BC1}" dt="2020-02-17T13:06:21.921" v="6" actId="20577"/>
          <ac:spMkLst>
            <pc:docMk/>
            <pc:sldMk cId="0" sldId="312"/>
            <ac:spMk id="3" creationId="{00000000-0000-0000-0000-000000000000}"/>
          </ac:spMkLst>
        </pc:spChg>
      </pc:sldChg>
      <pc:sldChg chg="modSp">
        <pc:chgData name="Karlis Siders" userId="c15e8fcccbb10b28" providerId="LiveId" clId="{122048D9-2A93-4389-927A-ED7DC6D05BC1}" dt="2020-02-17T13:05:46.461" v="4" actId="115"/>
        <pc:sldMkLst>
          <pc:docMk/>
          <pc:sldMk cId="3060458566" sldId="319"/>
        </pc:sldMkLst>
        <pc:spChg chg="mod">
          <ac:chgData name="Karlis Siders" userId="c15e8fcccbb10b28" providerId="LiveId" clId="{122048D9-2A93-4389-927A-ED7DC6D05BC1}" dt="2020-02-17T13:05:46.461" v="4" actId="115"/>
          <ac:spMkLst>
            <pc:docMk/>
            <pc:sldMk cId="3060458566" sldId="319"/>
            <ac:spMk id="3" creationId="{8CBC1849-BE78-447D-B4B4-13D5F9E83CFC}"/>
          </ac:spMkLst>
        </pc:spChg>
      </pc:sldChg>
      <pc:sldChg chg="modSp">
        <pc:chgData name="Karlis Siders" userId="c15e8fcccbb10b28" providerId="LiveId" clId="{122048D9-2A93-4389-927A-ED7DC6D05BC1}" dt="2020-02-17T13:08:46.243" v="16" actId="20577"/>
        <pc:sldMkLst>
          <pc:docMk/>
          <pc:sldMk cId="1470546999" sldId="321"/>
        </pc:sldMkLst>
        <pc:spChg chg="mod">
          <ac:chgData name="Karlis Siders" userId="c15e8fcccbb10b28" providerId="LiveId" clId="{122048D9-2A93-4389-927A-ED7DC6D05BC1}" dt="2020-02-17T13:08:46.243" v="16" actId="20577"/>
          <ac:spMkLst>
            <pc:docMk/>
            <pc:sldMk cId="1470546999" sldId="32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E1D8A9BD-CCCB-EB49-A372-5EAFACCF7D3D}"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0E365-9A8D-5549-A157-15BBADEBD5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1D8A9BD-CCCB-EB49-A372-5EAFACCF7D3D}"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0E365-9A8D-5549-A157-15BBADEBD5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1D8A9BD-CCCB-EB49-A372-5EAFACCF7D3D}"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0E365-9A8D-5549-A157-15BBADEBD5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1D8A9BD-CCCB-EB49-A372-5EAFACCF7D3D}"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0E365-9A8D-5549-A157-15BBADEBD5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1D8A9BD-CCCB-EB49-A372-5EAFACCF7D3D}"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20E365-9A8D-5549-A157-15BBADEBD5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E1D8A9BD-CCCB-EB49-A372-5EAFACCF7D3D}"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0E365-9A8D-5549-A157-15BBADEBD5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E1D8A9BD-CCCB-EB49-A372-5EAFACCF7D3D}" type="datetimeFigureOut">
              <a:rPr lang="en-US" smtClean="0"/>
              <a:pPr/>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20E365-9A8D-5549-A157-15BBADEBD5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1D8A9BD-CCCB-EB49-A372-5EAFACCF7D3D}" type="datetimeFigureOut">
              <a:rPr lang="en-US" smtClean="0"/>
              <a:pPr/>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20E365-9A8D-5549-A157-15BBADEBD5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8A9BD-CCCB-EB49-A372-5EAFACCF7D3D}" type="datetimeFigureOut">
              <a:rPr lang="en-US" smtClean="0"/>
              <a:pPr/>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20E365-9A8D-5549-A157-15BBADEBD5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1D8A9BD-CCCB-EB49-A372-5EAFACCF7D3D}"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0E365-9A8D-5549-A157-15BBADEBD5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1D8A9BD-CCCB-EB49-A372-5EAFACCF7D3D}"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20E365-9A8D-5549-A157-15BBADEBD5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D8A9BD-CCCB-EB49-A372-5EAFACCF7D3D}" type="datetimeFigureOut">
              <a:rPr lang="en-US" smtClean="0"/>
              <a:pPr/>
              <a:t>2/17/2020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20E365-9A8D-5549-A157-15BBADEBD5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Lectures on French Theatre of 1930s to 1970s</a:t>
            </a:r>
          </a:p>
        </p:txBody>
      </p:sp>
      <p:sp>
        <p:nvSpPr>
          <p:cNvPr id="3" name="Subtitle 2"/>
          <p:cNvSpPr>
            <a:spLocks noGrp="1"/>
          </p:cNvSpPr>
          <p:nvPr>
            <p:ph type="subTitle" idx="1"/>
          </p:nvPr>
        </p:nvSpPr>
        <p:spPr/>
        <p:txBody>
          <a:bodyPr/>
          <a:lstStyle/>
          <a:p>
            <a:r>
              <a:rPr lang="en-US" dirty="0"/>
              <a:t>Politics, Aesthetics, Sensation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Cruelty to be kind</a:t>
            </a:r>
          </a:p>
        </p:txBody>
      </p:sp>
      <p:sp>
        <p:nvSpPr>
          <p:cNvPr id="3" name="Content Placeholder 2"/>
          <p:cNvSpPr>
            <a:spLocks noGrp="1"/>
          </p:cNvSpPr>
          <p:nvPr>
            <p:ph idx="1"/>
          </p:nvPr>
        </p:nvSpPr>
        <p:spPr/>
        <p:txBody>
          <a:bodyPr/>
          <a:lstStyle/>
          <a:p>
            <a:r>
              <a:rPr lang="en-US" dirty="0"/>
              <a:t>Who is Antonin Artaud? Stage of his career</a:t>
            </a:r>
          </a:p>
          <a:p>
            <a:r>
              <a:rPr lang="en-US" dirty="0"/>
              <a:t>Principles of his theatre - cruelty</a:t>
            </a:r>
          </a:p>
          <a:p>
            <a:r>
              <a:rPr lang="en-US" dirty="0"/>
              <a:t>His Legacy – the impossible theatre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who is </a:t>
            </a:r>
            <a:r>
              <a:rPr lang="en-US" dirty="0" err="1"/>
              <a:t>Artaud</a:t>
            </a:r>
            <a:endParaRPr lang="en-US" dirty="0"/>
          </a:p>
        </p:txBody>
      </p:sp>
      <p:sp>
        <p:nvSpPr>
          <p:cNvPr id="3" name="Content Placeholder 2"/>
          <p:cNvSpPr>
            <a:spLocks noGrp="1"/>
          </p:cNvSpPr>
          <p:nvPr>
            <p:ph idx="1"/>
          </p:nvPr>
        </p:nvSpPr>
        <p:spPr/>
        <p:txBody>
          <a:bodyPr>
            <a:normAutofit fontScale="92500" lnSpcReduction="10000"/>
          </a:bodyPr>
          <a:lstStyle/>
          <a:p>
            <a:r>
              <a:rPr lang="en-US" dirty="0"/>
              <a:t>Born in Marseilles 1896</a:t>
            </a:r>
          </a:p>
          <a:p>
            <a:r>
              <a:rPr lang="en-US" dirty="0"/>
              <a:t>Illness, anxiety, time in clinics</a:t>
            </a:r>
          </a:p>
          <a:p>
            <a:r>
              <a:rPr lang="en-US" dirty="0"/>
              <a:t>Missed World War I, but his whole career in a way is marked by that – huge numbers dead in France, veneer of civilization lifted, poison gas, propaganda, the end of reason and rational debate, a recognition of European violence, and how bourgeois culture/ capitalism is an inhuman business, bound up with alienation and reification</a:t>
            </a:r>
          </a:p>
        </p:txBody>
      </p:sp>
    </p:spTree>
    <p:extLst>
      <p:ext uri="{BB962C8B-B14F-4D97-AF65-F5344CB8AC3E}">
        <p14:creationId xmlns:p14="http://schemas.microsoft.com/office/powerpoint/2010/main" val="4198333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Antonin</a:t>
            </a:r>
            <a:r>
              <a:rPr lang="en-US" dirty="0"/>
              <a:t> </a:t>
            </a:r>
            <a:r>
              <a:rPr lang="en-US" dirty="0" err="1"/>
              <a:t>Artaud</a:t>
            </a:r>
            <a:r>
              <a:rPr lang="en-US" dirty="0"/>
              <a:t> (1896: 1948)</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Artaud most important theatre-maker in 20</a:t>
            </a:r>
            <a:r>
              <a:rPr lang="en-US" baseline="30000" dirty="0"/>
              <a:t>th</a:t>
            </a:r>
            <a:r>
              <a:rPr lang="en-US" dirty="0"/>
              <a:t> century</a:t>
            </a:r>
          </a:p>
          <a:p>
            <a:r>
              <a:rPr lang="en-US" dirty="0"/>
              <a:t>He offers a revolutionary concept/practice of performance rooted in affect, sensation, and on exploring the theatricality of the medium itself</a:t>
            </a:r>
          </a:p>
          <a:p>
            <a:r>
              <a:rPr lang="en-US" dirty="0"/>
              <a:t>He is often contrasted with Brecht – the cerebral, political performance maker</a:t>
            </a:r>
          </a:p>
          <a:p>
            <a:r>
              <a:rPr lang="en-US" dirty="0" err="1"/>
              <a:t>Artaud</a:t>
            </a:r>
            <a:r>
              <a:rPr lang="en-US" dirty="0"/>
              <a:t> is interested in sacred/mystic/energetic theatre – a theatre of the body, affect/sensation</a:t>
            </a:r>
          </a:p>
          <a:p>
            <a:r>
              <a:rPr lang="en-US" dirty="0"/>
              <a:t>He sees theatre as a kind of spell, a living dream, not entertainment – it offers spiritual, existential and political hope.</a:t>
            </a:r>
          </a:p>
          <a:p>
            <a:r>
              <a:rPr lang="en-US" dirty="0"/>
              <a:t>He wants to heal us from a sick society – theatre as cure, something </a:t>
            </a:r>
            <a:r>
              <a:rPr lang="en-US" dirty="0" err="1"/>
              <a:t>salvific</a:t>
            </a:r>
            <a:r>
              <a:rPr lang="en-US" dirty="0"/>
              <a:t>, homeopathy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endParaRPr lang="en-GB"/>
          </a:p>
        </p:txBody>
      </p:sp>
      <p:sp>
        <p:nvSpPr>
          <p:cNvPr id="38915" name="Content Placeholder 2"/>
          <p:cNvSpPr>
            <a:spLocks noGrp="1"/>
          </p:cNvSpPr>
          <p:nvPr>
            <p:ph idx="1"/>
          </p:nvPr>
        </p:nvSpPr>
        <p:spPr/>
        <p:txBody>
          <a:bodyPr/>
          <a:lstStyle/>
          <a:p>
            <a:pPr eaLnBrk="1" hangingPunct="1">
              <a:lnSpc>
                <a:spcPct val="80000"/>
              </a:lnSpc>
            </a:pPr>
            <a:r>
              <a:rPr lang="en-US" sz="2500"/>
              <a:t>Surrealism performance/Artaud – juxtaposition, collage and montage, dream time, an experience and event, a presentation, audience members to be targeted, to be made active, a rejection of psychology, script, character, Aristotelian and naturalistic theatre, theatre closer to cinema in a sense, but also emphasis on theatre’s physicality, a sensorium, language as sound, scenography, lighting, a move away from character, as hero, theatre as a kind of canvas. Everything happening now. Theatre as a material; as presence, as therapeutic. This looks forward to absurd theatre of 1950s, sacred theatres of 60s and 70s, directors theatre of 80s and 90s, and postdramatic theatres of 90s and 2000s</a:t>
            </a:r>
            <a:endParaRPr lang="en-GB" sz="2500"/>
          </a:p>
        </p:txBody>
      </p:sp>
    </p:spTree>
    <p:extLst>
      <p:ext uri="{BB962C8B-B14F-4D97-AF65-F5344CB8AC3E}">
        <p14:creationId xmlns:p14="http://schemas.microsoft.com/office/powerpoint/2010/main" val="244333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a:t>Antonin</a:t>
            </a:r>
            <a:r>
              <a:rPr lang="en-US" i="1" dirty="0"/>
              <a:t> </a:t>
            </a:r>
            <a:r>
              <a:rPr lang="en-US" i="1" dirty="0" err="1"/>
              <a:t>Artaud</a:t>
            </a:r>
            <a:r>
              <a:rPr lang="en-US" dirty="0"/>
              <a:t> (2016): David A. Shaffer</a:t>
            </a:r>
          </a:p>
        </p:txBody>
      </p:sp>
      <p:sp>
        <p:nvSpPr>
          <p:cNvPr id="3" name="Content Placeholder 2"/>
          <p:cNvSpPr>
            <a:spLocks noGrp="1"/>
          </p:cNvSpPr>
          <p:nvPr>
            <p:ph idx="1"/>
          </p:nvPr>
        </p:nvSpPr>
        <p:spPr/>
        <p:txBody>
          <a:bodyPr>
            <a:normAutofit fontScale="92500" lnSpcReduction="10000"/>
          </a:bodyPr>
          <a:lstStyle/>
          <a:p>
            <a:r>
              <a:rPr lang="en-US" dirty="0"/>
              <a:t>‘From start to finish, there is constancy to </a:t>
            </a:r>
            <a:r>
              <a:rPr lang="en-US" dirty="0" err="1"/>
              <a:t>Artaud’s</a:t>
            </a:r>
            <a:r>
              <a:rPr lang="en-US" dirty="0"/>
              <a:t> writings and ideas: they scream (sometimes literally) alienation and rebellion; rebellion against the bourgeois values of his youth; the privileging of Western cultural norms, including reason and rationality; and rebellion against the authorities; the power of wealth; and the subversion of nature…,</a:t>
            </a:r>
            <a:r>
              <a:rPr lang="en-US" dirty="0" err="1"/>
              <a:t>Artaud’s</a:t>
            </a:r>
            <a:r>
              <a:rPr lang="en-US" dirty="0"/>
              <a:t> revolution was over the cultural space of meanings, understandings, representations, signs’ (8) </a:t>
            </a:r>
          </a:p>
        </p:txBody>
      </p:sp>
    </p:spTree>
    <p:extLst>
      <p:ext uri="{BB962C8B-B14F-4D97-AF65-F5344CB8AC3E}">
        <p14:creationId xmlns:p14="http://schemas.microsoft.com/office/powerpoint/2010/main" val="408689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Artaud</a:t>
            </a:r>
            <a:r>
              <a:rPr lang="en-US" dirty="0"/>
              <a:t> poet – ‘The Nerve Meter’ (1925)</a:t>
            </a:r>
          </a:p>
        </p:txBody>
      </p:sp>
      <p:sp>
        <p:nvSpPr>
          <p:cNvPr id="3" name="Content Placeholder 2"/>
          <p:cNvSpPr>
            <a:spLocks noGrp="1"/>
          </p:cNvSpPr>
          <p:nvPr>
            <p:ph idx="1"/>
          </p:nvPr>
        </p:nvSpPr>
        <p:spPr/>
        <p:txBody>
          <a:bodyPr>
            <a:normAutofit fontScale="92500" lnSpcReduction="20000"/>
          </a:bodyPr>
          <a:lstStyle/>
          <a:p>
            <a:r>
              <a:rPr lang="en-US" dirty="0" err="1"/>
              <a:t>Artaud’s</a:t>
            </a:r>
            <a:r>
              <a:rPr lang="en-US" dirty="0"/>
              <a:t> career starts with the Surrealists – he is the secretary of the movement.</a:t>
            </a:r>
          </a:p>
          <a:p>
            <a:r>
              <a:rPr lang="en-US" dirty="0"/>
              <a:t>Same avant-garde interest in tapping the unconscious, the interest in dreams, in rejecting bourgeois life for the erotic, fantastic, the animist, the ‘primitive’ – to make contact with himself differently</a:t>
            </a:r>
          </a:p>
          <a:p>
            <a:r>
              <a:rPr lang="en-US" dirty="0"/>
              <a:t>At this stage </a:t>
            </a:r>
            <a:r>
              <a:rPr lang="en-US" dirty="0" err="1"/>
              <a:t>Artaud</a:t>
            </a:r>
            <a:r>
              <a:rPr lang="en-US" dirty="0"/>
              <a:t> is primarily a poet – focused on strange, internal dream images, drug hallucinations, states where he is not himself (Je </a:t>
            </a:r>
            <a:r>
              <a:rPr lang="en-US" dirty="0" err="1"/>
              <a:t>est</a:t>
            </a:r>
            <a:r>
              <a:rPr lang="en-US" dirty="0"/>
              <a:t> un </a:t>
            </a:r>
            <a:r>
              <a:rPr lang="en-US" dirty="0" err="1"/>
              <a:t>autre</a:t>
            </a:r>
            <a:r>
              <a:rPr lang="en-US" dirty="0"/>
              <a:t>, Rimbaud{</a:t>
            </a:r>
          </a:p>
        </p:txBody>
      </p:sp>
    </p:spTree>
    <p:extLst>
      <p:ext uri="{BB962C8B-B14F-4D97-AF65-F5344CB8AC3E}">
        <p14:creationId xmlns:p14="http://schemas.microsoft.com/office/powerpoint/2010/main" val="2531323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Artaud</a:t>
            </a:r>
            <a:r>
              <a:rPr lang="en-US" dirty="0"/>
              <a:t> – film-maker (1925-8)</a:t>
            </a:r>
          </a:p>
        </p:txBody>
      </p:sp>
      <p:sp>
        <p:nvSpPr>
          <p:cNvPr id="3" name="Content Placeholder 2"/>
          <p:cNvSpPr>
            <a:spLocks noGrp="1"/>
          </p:cNvSpPr>
          <p:nvPr>
            <p:ph idx="1"/>
          </p:nvPr>
        </p:nvSpPr>
        <p:spPr/>
        <p:txBody>
          <a:bodyPr>
            <a:normAutofit fontScale="92500" lnSpcReduction="10000"/>
          </a:bodyPr>
          <a:lstStyle/>
          <a:p>
            <a:r>
              <a:rPr lang="en-US" dirty="0"/>
              <a:t>In line with Surrealism, </a:t>
            </a:r>
            <a:r>
              <a:rPr lang="en-US" dirty="0" err="1"/>
              <a:t>Artaud</a:t>
            </a:r>
            <a:r>
              <a:rPr lang="en-US" dirty="0"/>
              <a:t> is interested in the production of images that would shock, that would transform life by entering through our retinas</a:t>
            </a:r>
          </a:p>
          <a:p>
            <a:r>
              <a:rPr lang="en-US" dirty="0"/>
              <a:t>He does actor training – physical training with Charles </a:t>
            </a:r>
            <a:r>
              <a:rPr lang="en-US" dirty="0" err="1"/>
              <a:t>Dullin</a:t>
            </a:r>
            <a:r>
              <a:rPr lang="en-US" dirty="0"/>
              <a:t> and acts on stage – but his major concern is with cinema at this stage</a:t>
            </a:r>
          </a:p>
          <a:p>
            <a:r>
              <a:rPr lang="en-US" dirty="0"/>
              <a:t>Writes screenplay – </a:t>
            </a:r>
            <a:r>
              <a:rPr lang="en-US" i="1" dirty="0"/>
              <a:t>Seashell and Clergyman (1928) -</a:t>
            </a:r>
            <a:r>
              <a:rPr lang="en-US" dirty="0"/>
              <a:t> and roles in two hugely important films – Napoleon and the Passion of Joan of Arc </a:t>
            </a:r>
          </a:p>
        </p:txBody>
      </p:sp>
    </p:spTree>
    <p:extLst>
      <p:ext uri="{BB962C8B-B14F-4D97-AF65-F5344CB8AC3E}">
        <p14:creationId xmlns:p14="http://schemas.microsoft.com/office/powerpoint/2010/main" val="2584563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Théâtre Alfred </a:t>
            </a:r>
            <a:r>
              <a:rPr lang="en-US" dirty="0" err="1"/>
              <a:t>Jarry</a:t>
            </a:r>
            <a:r>
              <a:rPr lang="en-US" dirty="0"/>
              <a:t> 1920w</a:t>
            </a:r>
          </a:p>
        </p:txBody>
      </p:sp>
      <p:sp>
        <p:nvSpPr>
          <p:cNvPr id="3" name="Content Placeholder 2"/>
          <p:cNvSpPr>
            <a:spLocks noGrp="1"/>
          </p:cNvSpPr>
          <p:nvPr>
            <p:ph idx="1"/>
          </p:nvPr>
        </p:nvSpPr>
        <p:spPr/>
        <p:txBody>
          <a:bodyPr>
            <a:normAutofit fontScale="85000" lnSpcReduction="10000"/>
          </a:bodyPr>
          <a:lstStyle/>
          <a:p>
            <a:r>
              <a:rPr lang="en-US" dirty="0" err="1"/>
              <a:t>Artaud</a:t>
            </a:r>
            <a:r>
              <a:rPr lang="en-US" dirty="0"/>
              <a:t> works with Roger </a:t>
            </a:r>
            <a:r>
              <a:rPr lang="en-US" dirty="0" err="1"/>
              <a:t>Vitrac</a:t>
            </a:r>
            <a:r>
              <a:rPr lang="en-US" dirty="0"/>
              <a:t> to found a surrealist theatre</a:t>
            </a:r>
          </a:p>
          <a:p>
            <a:r>
              <a:rPr lang="en-US" dirty="0"/>
              <a:t>This would be a theatre of dreams, in which gestures, transformations, absurd incidents, provocations, violence are at the heart of theatrical experience</a:t>
            </a:r>
          </a:p>
          <a:p>
            <a:r>
              <a:rPr lang="en-US" dirty="0"/>
              <a:t>So </a:t>
            </a:r>
            <a:r>
              <a:rPr lang="en-US" dirty="0" err="1"/>
              <a:t>Artaud</a:t>
            </a:r>
            <a:r>
              <a:rPr lang="en-US" dirty="0"/>
              <a:t> wants a visual theatre, performance for the eye</a:t>
            </a:r>
          </a:p>
          <a:p>
            <a:r>
              <a:rPr lang="en-US" dirty="0"/>
              <a:t>A theatre that rejects ‘naturalist’ and ‘symbolist’ ideas of drama – naturalism too realistic; symbolism too passive, polite, not aggressive enough</a:t>
            </a:r>
          </a:p>
          <a:p>
            <a:r>
              <a:rPr lang="en-US" dirty="0"/>
              <a:t>A redemptive violence</a:t>
            </a:r>
          </a:p>
        </p:txBody>
      </p:sp>
    </p:spTree>
    <p:extLst>
      <p:ext uri="{BB962C8B-B14F-4D97-AF65-F5344CB8AC3E}">
        <p14:creationId xmlns:p14="http://schemas.microsoft.com/office/powerpoint/2010/main" val="4122720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Jet of Blood (1925)</a:t>
            </a:r>
          </a:p>
        </p:txBody>
      </p:sp>
      <p:sp>
        <p:nvSpPr>
          <p:cNvPr id="3" name="Content Placeholder 2"/>
          <p:cNvSpPr>
            <a:spLocks noGrp="1"/>
          </p:cNvSpPr>
          <p:nvPr>
            <p:ph idx="1"/>
          </p:nvPr>
        </p:nvSpPr>
        <p:spPr/>
        <p:txBody>
          <a:bodyPr>
            <a:normAutofit fontScale="92500" lnSpcReduction="20000"/>
          </a:bodyPr>
          <a:lstStyle/>
          <a:p>
            <a:r>
              <a:rPr lang="en-US" dirty="0"/>
              <a:t>A theatre of animals, wild weather, nudity, sexual transgression, attack on bourgeois family</a:t>
            </a:r>
          </a:p>
          <a:p>
            <a:r>
              <a:rPr lang="en-US" dirty="0"/>
              <a:t>The text is very short – no real plot or characters; dialogue is absent. They speak to each other but no response.</a:t>
            </a:r>
          </a:p>
          <a:p>
            <a:r>
              <a:rPr lang="en-US" dirty="0"/>
              <a:t>Everything in a sense is on the surface; dream logic; we look at images and materials; more painterly than written</a:t>
            </a:r>
          </a:p>
          <a:p>
            <a:r>
              <a:rPr lang="en-US" dirty="0"/>
              <a:t>A young man tries to find his lover and ends up meeting a bawd, a medieval knight, a wet-nurse with lactating breasts, etc.</a:t>
            </a:r>
          </a:p>
        </p:txBody>
      </p:sp>
    </p:spTree>
    <p:extLst>
      <p:ext uri="{BB962C8B-B14F-4D97-AF65-F5344CB8AC3E}">
        <p14:creationId xmlns:p14="http://schemas.microsoft.com/office/powerpoint/2010/main" val="2930440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AAA3-B336-46E7-9989-FD88A815710A}"/>
              </a:ext>
            </a:extLst>
          </p:cNvPr>
          <p:cNvSpPr>
            <a:spLocks noGrp="1"/>
          </p:cNvSpPr>
          <p:nvPr>
            <p:ph type="title"/>
          </p:nvPr>
        </p:nvSpPr>
        <p:spPr/>
        <p:txBody>
          <a:bodyPr/>
          <a:lstStyle/>
          <a:p>
            <a:r>
              <a:rPr lang="en-GB" dirty="0"/>
              <a:t>Cruelty texts</a:t>
            </a:r>
          </a:p>
        </p:txBody>
      </p:sp>
      <p:sp>
        <p:nvSpPr>
          <p:cNvPr id="3" name="Content Placeholder 2">
            <a:extLst>
              <a:ext uri="{FF2B5EF4-FFF2-40B4-BE49-F238E27FC236}">
                <a16:creationId xmlns:a16="http://schemas.microsoft.com/office/drawing/2014/main" id="{32E8E970-9381-4FBE-8430-88C02B33FD35}"/>
              </a:ext>
            </a:extLst>
          </p:cNvPr>
          <p:cNvSpPr>
            <a:spLocks noGrp="1"/>
          </p:cNvSpPr>
          <p:nvPr>
            <p:ph idx="1"/>
          </p:nvPr>
        </p:nvSpPr>
        <p:spPr/>
        <p:txBody>
          <a:bodyPr/>
          <a:lstStyle/>
          <a:p>
            <a:r>
              <a:rPr lang="en-GB" dirty="0"/>
              <a:t>Throughout Artaud’s career but is expressed in one essay; 2 manifestos; and 2 letters, all in his collected writing on theatre: </a:t>
            </a:r>
            <a:r>
              <a:rPr lang="en-GB" u="sng" dirty="0"/>
              <a:t>Theatre and Its Double </a:t>
            </a:r>
            <a:r>
              <a:rPr lang="en-GB" dirty="0"/>
              <a:t>(1938)</a:t>
            </a:r>
          </a:p>
        </p:txBody>
      </p:sp>
    </p:spTree>
    <p:extLst>
      <p:ext uri="{BB962C8B-B14F-4D97-AF65-F5344CB8AC3E}">
        <p14:creationId xmlns:p14="http://schemas.microsoft.com/office/powerpoint/2010/main" val="192865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Outlaw </a:t>
            </a:r>
            <a:r>
              <a:rPr lang="en-US" dirty="0"/>
              <a:t>politics, not the politics of ideologues</a:t>
            </a:r>
          </a:p>
        </p:txBody>
      </p:sp>
      <p:sp>
        <p:nvSpPr>
          <p:cNvPr id="3" name="Content Placeholder 2"/>
          <p:cNvSpPr>
            <a:spLocks noGrp="1"/>
          </p:cNvSpPr>
          <p:nvPr>
            <p:ph idx="1"/>
          </p:nvPr>
        </p:nvSpPr>
        <p:spPr/>
        <p:txBody>
          <a:bodyPr/>
          <a:lstStyle/>
          <a:p>
            <a:r>
              <a:rPr lang="en-US" dirty="0" err="1"/>
              <a:t>Antonin</a:t>
            </a:r>
            <a:r>
              <a:rPr lang="en-US" dirty="0"/>
              <a:t> </a:t>
            </a:r>
            <a:r>
              <a:rPr lang="en-US" dirty="0" err="1"/>
              <a:t>Artaud</a:t>
            </a:r>
            <a:r>
              <a:rPr lang="en-US" dirty="0"/>
              <a:t> – drug addict, visionary, mentally disturbed, committed to theatricality as something visual and gestural</a:t>
            </a:r>
          </a:p>
          <a:p>
            <a:r>
              <a:rPr lang="en-US" dirty="0"/>
              <a:t>Jean Genet – thief, queer, prisoner, committed to producing a theatre that provokes, that uses shit against shit</a:t>
            </a:r>
          </a:p>
          <a:p>
            <a:r>
              <a:rPr lang="en-US" dirty="0"/>
              <a:t>Marguerite </a:t>
            </a:r>
            <a:r>
              <a:rPr lang="en-US" dirty="0" err="1"/>
              <a:t>Duras</a:t>
            </a:r>
            <a:r>
              <a:rPr lang="en-US" dirty="0"/>
              <a:t> – feminist, </a:t>
            </a:r>
            <a:r>
              <a:rPr lang="en-US" dirty="0" err="1"/>
              <a:t>alcholic</a:t>
            </a:r>
            <a:r>
              <a:rPr lang="en-US" dirty="0"/>
              <a:t>, self-confessed ‘</a:t>
            </a:r>
            <a:r>
              <a:rPr lang="en-US" dirty="0" err="1"/>
              <a:t>salope</a:t>
            </a:r>
            <a:r>
              <a:rPr lang="en-US" dirty="0"/>
              <a:t>’ (The 343; 1971)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Titles</a:t>
            </a:r>
          </a:p>
        </p:txBody>
      </p:sp>
      <p:sp>
        <p:nvSpPr>
          <p:cNvPr id="3" name="Content Placeholder 2"/>
          <p:cNvSpPr>
            <a:spLocks noGrp="1"/>
          </p:cNvSpPr>
          <p:nvPr>
            <p:ph idx="1"/>
          </p:nvPr>
        </p:nvSpPr>
        <p:spPr/>
        <p:txBody>
          <a:bodyPr>
            <a:normAutofit fontScale="92500"/>
          </a:bodyPr>
          <a:lstStyle/>
          <a:p>
            <a:r>
              <a:rPr lang="en-US" dirty="0"/>
              <a:t>Key essays here are:</a:t>
            </a:r>
          </a:p>
          <a:p>
            <a:r>
              <a:rPr lang="en-US" dirty="0"/>
              <a:t>Theatre and the Plague</a:t>
            </a:r>
          </a:p>
          <a:p>
            <a:r>
              <a:rPr lang="en-US" dirty="0"/>
              <a:t>No More Masterpieces</a:t>
            </a:r>
          </a:p>
          <a:p>
            <a:r>
              <a:rPr lang="en-US" dirty="0"/>
              <a:t>Theatre and Cruelty</a:t>
            </a:r>
          </a:p>
          <a:p>
            <a:r>
              <a:rPr lang="en-US" dirty="0"/>
              <a:t>Theatre of Cruelty (First Manifesto and Second)</a:t>
            </a:r>
          </a:p>
          <a:p>
            <a:r>
              <a:rPr lang="en-US" dirty="0"/>
              <a:t>Letters on Cruelty</a:t>
            </a:r>
          </a:p>
          <a:p>
            <a:r>
              <a:rPr lang="en-US" dirty="0"/>
              <a:t>‘The idea that we can be healed through cruelty’</a:t>
            </a:r>
          </a:p>
          <a:p>
            <a:r>
              <a:rPr lang="en-US" dirty="0"/>
              <a:t>Theatre as a medicinal space’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GB"/>
              <a:t>Theatre and Cruelty</a:t>
            </a:r>
          </a:p>
        </p:txBody>
      </p:sp>
      <p:sp>
        <p:nvSpPr>
          <p:cNvPr id="34819" name="Content Placeholder 2"/>
          <p:cNvSpPr>
            <a:spLocks noGrp="1"/>
          </p:cNvSpPr>
          <p:nvPr>
            <p:ph idx="1"/>
          </p:nvPr>
        </p:nvSpPr>
        <p:spPr/>
        <p:txBody>
          <a:bodyPr>
            <a:normAutofit/>
          </a:bodyPr>
          <a:lstStyle/>
          <a:p>
            <a:pPr eaLnBrk="1" hangingPunct="1">
              <a:lnSpc>
                <a:spcPct val="80000"/>
              </a:lnSpc>
            </a:pPr>
            <a:r>
              <a:rPr lang="en-GB" sz="3000" dirty="0"/>
              <a:t>Cruelty not physical but psychic, but it works through bodies, as an affect</a:t>
            </a:r>
          </a:p>
          <a:p>
            <a:pPr eaLnBrk="1" hangingPunct="1">
              <a:lnSpc>
                <a:spcPct val="80000"/>
              </a:lnSpc>
            </a:pPr>
            <a:r>
              <a:rPr lang="en-US" sz="3000" dirty="0"/>
              <a:t>‘We are not free and the sky can still fall on our heads. And above all else theatre is made  to teach us this (</a:t>
            </a:r>
            <a:r>
              <a:rPr lang="en-US" sz="3000" dirty="0" err="1"/>
              <a:t>Artaud</a:t>
            </a:r>
            <a:r>
              <a:rPr lang="en-US" sz="3000" dirty="0"/>
              <a:t>)’.</a:t>
            </a:r>
          </a:p>
          <a:p>
            <a:pPr eaLnBrk="1" hangingPunct="1">
              <a:lnSpc>
                <a:spcPct val="80000"/>
              </a:lnSpc>
            </a:pPr>
            <a:r>
              <a:rPr lang="en-US" sz="3000" dirty="0"/>
              <a:t>But cruelty is not literal; it is only by a rigorous attention to form, composition, dramaturgy.</a:t>
            </a:r>
          </a:p>
          <a:p>
            <a:pPr eaLnBrk="1" hangingPunct="1">
              <a:lnSpc>
                <a:spcPct val="80000"/>
              </a:lnSpc>
            </a:pPr>
            <a:r>
              <a:rPr lang="en-US" sz="3000" dirty="0"/>
              <a:t>It is not about participation or body art, or blood letting;</a:t>
            </a:r>
          </a:p>
          <a:p>
            <a:pPr eaLnBrk="1" hangingPunct="1">
              <a:lnSpc>
                <a:spcPct val="80000"/>
              </a:lnSpc>
            </a:pPr>
            <a:r>
              <a:rPr lang="en-US" sz="3000" dirty="0"/>
              <a:t>It is about affecting us through the movement of the performance – through images, sounds</a:t>
            </a:r>
            <a:endParaRPr lang="en-GB" sz="3000" dirty="0"/>
          </a:p>
          <a:p>
            <a:pPr eaLnBrk="1" hangingPunct="1">
              <a:lnSpc>
                <a:spcPct val="80000"/>
              </a:lnSpc>
            </a:pPr>
            <a:endParaRPr lang="en-GB" sz="3000" dirty="0"/>
          </a:p>
        </p:txBody>
      </p:sp>
    </p:spTree>
    <p:extLst>
      <p:ext uri="{BB962C8B-B14F-4D97-AF65-F5344CB8AC3E}">
        <p14:creationId xmlns:p14="http://schemas.microsoft.com/office/powerpoint/2010/main" val="1242614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Letters on Cruelty: what is cruelty?</a:t>
            </a:r>
          </a:p>
        </p:txBody>
      </p:sp>
      <p:sp>
        <p:nvSpPr>
          <p:cNvPr id="3" name="Content Placeholder 2"/>
          <p:cNvSpPr>
            <a:spLocks noGrp="1"/>
          </p:cNvSpPr>
          <p:nvPr>
            <p:ph idx="1"/>
          </p:nvPr>
        </p:nvSpPr>
        <p:spPr/>
        <p:txBody>
          <a:bodyPr/>
          <a:lstStyle/>
          <a:p>
            <a:r>
              <a:rPr lang="en-US" sz="2800" dirty="0"/>
              <a:t>‘I do not systematically cultivate horror. The word cruelty must be taken in a broad sense, and not in the rapacious physical sense that it is customarily given… One can very well imagine a pure cruelty, without bodily laceration. And philosophically speaking, what indeed is cruelty? Cruelty signifies rigor, implacable intention and decision, irreversible and absolute determination’ (101). </a:t>
            </a:r>
          </a:p>
        </p:txBody>
      </p:sp>
    </p:spTree>
    <p:extLst>
      <p:ext uri="{BB962C8B-B14F-4D97-AF65-F5344CB8AC3E}">
        <p14:creationId xmlns:p14="http://schemas.microsoft.com/office/powerpoint/2010/main" val="1470546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Cruelty as cleansing/poison to cure</a:t>
            </a:r>
          </a:p>
        </p:txBody>
      </p:sp>
      <p:sp>
        <p:nvSpPr>
          <p:cNvPr id="3" name="Content Placeholder 2"/>
          <p:cNvSpPr>
            <a:spLocks noGrp="1"/>
          </p:cNvSpPr>
          <p:nvPr>
            <p:ph idx="1"/>
          </p:nvPr>
        </p:nvSpPr>
        <p:spPr/>
        <p:txBody>
          <a:bodyPr/>
          <a:lstStyle/>
          <a:p>
            <a:r>
              <a:rPr lang="en-US" dirty="0"/>
              <a:t>Theatre’s poison, injected into the social body, disintegrates it, but at least it does so as a plague, as redeeming epidemic’ (31)</a:t>
            </a:r>
          </a:p>
          <a:p>
            <a:r>
              <a:rPr lang="en-US" dirty="0"/>
              <a:t>The action of theatre like the plague…is beneficial, for impelling men to see themselves as they are’ (31)</a:t>
            </a:r>
          </a:p>
        </p:txBody>
      </p:sp>
    </p:spTree>
    <p:extLst>
      <p:ext uri="{BB962C8B-B14F-4D97-AF65-F5344CB8AC3E}">
        <p14:creationId xmlns:p14="http://schemas.microsoft.com/office/powerpoint/2010/main" val="3377424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GB"/>
              <a:t>How to produce cruelty</a:t>
            </a:r>
          </a:p>
        </p:txBody>
      </p:sp>
      <p:sp>
        <p:nvSpPr>
          <p:cNvPr id="35843" name="Content Placeholder 2"/>
          <p:cNvSpPr>
            <a:spLocks noGrp="1"/>
          </p:cNvSpPr>
          <p:nvPr>
            <p:ph idx="1"/>
          </p:nvPr>
        </p:nvSpPr>
        <p:spPr/>
        <p:txBody>
          <a:bodyPr/>
          <a:lstStyle/>
          <a:p>
            <a:pPr eaLnBrk="1" hangingPunct="1">
              <a:lnSpc>
                <a:spcPct val="80000"/>
              </a:lnSpc>
            </a:pPr>
            <a:endParaRPr lang="en-US" sz="2000"/>
          </a:p>
          <a:p>
            <a:pPr eaLnBrk="1" hangingPunct="1">
              <a:lnSpc>
                <a:spcPct val="80000"/>
              </a:lnSpc>
            </a:pPr>
            <a:r>
              <a:rPr lang="en-US" sz="2000"/>
              <a:t>Language is broken down into sound and noise ---not dispensed with but given role as in dreams</a:t>
            </a:r>
          </a:p>
          <a:p>
            <a:pPr eaLnBrk="1" hangingPunct="1">
              <a:lnSpc>
                <a:spcPct val="80000"/>
              </a:lnSpc>
            </a:pPr>
            <a:r>
              <a:rPr lang="en-US" sz="2000"/>
              <a:t>Rejection of psychology – Racinian tragedy and naturalism…towards a dream logic, a logic of myths, and hidden images</a:t>
            </a:r>
            <a:endParaRPr lang="en-GB" sz="2000"/>
          </a:p>
          <a:p>
            <a:pPr eaLnBrk="1" hangingPunct="1">
              <a:lnSpc>
                <a:spcPct val="80000"/>
              </a:lnSpc>
            </a:pPr>
            <a:r>
              <a:rPr lang="en-US" sz="2000"/>
              <a:t>Gestures/tableaus/stage images/props/objects</a:t>
            </a:r>
            <a:endParaRPr lang="en-GB" sz="2000"/>
          </a:p>
          <a:p>
            <a:pPr eaLnBrk="1" hangingPunct="1">
              <a:lnSpc>
                <a:spcPct val="80000"/>
              </a:lnSpc>
            </a:pPr>
            <a:r>
              <a:rPr lang="en-US" sz="2000"/>
              <a:t>Costume, puppets, masks</a:t>
            </a:r>
            <a:endParaRPr lang="en-GB" sz="2000"/>
          </a:p>
          <a:p>
            <a:pPr eaLnBrk="1" hangingPunct="1">
              <a:lnSpc>
                <a:spcPct val="80000"/>
              </a:lnSpc>
            </a:pPr>
            <a:r>
              <a:rPr lang="en-US" sz="2000"/>
              <a:t>Lighting, scenography, dream time, rejection of scripts</a:t>
            </a:r>
            <a:endParaRPr lang="en-GB" sz="2000"/>
          </a:p>
          <a:p>
            <a:pPr eaLnBrk="1" hangingPunct="1">
              <a:lnSpc>
                <a:spcPct val="80000"/>
              </a:lnSpc>
            </a:pPr>
            <a:r>
              <a:rPr lang="en-US" sz="2000"/>
              <a:t>Musicality/sound design</a:t>
            </a:r>
            <a:endParaRPr lang="en-GB" sz="2000"/>
          </a:p>
          <a:p>
            <a:pPr eaLnBrk="1" hangingPunct="1">
              <a:lnSpc>
                <a:spcPct val="80000"/>
              </a:lnSpc>
            </a:pPr>
            <a:r>
              <a:rPr lang="en-US" sz="2000"/>
              <a:t>Stage redesigned for direct contact; scale; actors and audiences in the same space; actors running all around them on galleries and ramps; abandon traditional theatre building move to environmental theatre and site specificity</a:t>
            </a:r>
            <a:endParaRPr lang="en-GB" sz="2000"/>
          </a:p>
          <a:p>
            <a:pPr eaLnBrk="1" hangingPunct="1">
              <a:lnSpc>
                <a:spcPct val="80000"/>
              </a:lnSpc>
            </a:pPr>
            <a:r>
              <a:rPr lang="en-US" sz="2000"/>
              <a:t>Actor not playing a character, but part of a score, a neutral vessel at times</a:t>
            </a:r>
            <a:endParaRPr lang="en-GB" sz="2000"/>
          </a:p>
          <a:p>
            <a:pPr eaLnBrk="1" hangingPunct="1">
              <a:lnSpc>
                <a:spcPct val="80000"/>
              </a:lnSpc>
            </a:pPr>
            <a:r>
              <a:rPr lang="en-US" sz="2000"/>
              <a:t>So an assault on senses</a:t>
            </a:r>
            <a:endParaRPr lang="en-GB" sz="2000"/>
          </a:p>
        </p:txBody>
      </p:sp>
    </p:spTree>
    <p:extLst>
      <p:ext uri="{BB962C8B-B14F-4D97-AF65-F5344CB8AC3E}">
        <p14:creationId xmlns:p14="http://schemas.microsoft.com/office/powerpoint/2010/main" val="215041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Cruel Theatre: A non-humanist theatre</a:t>
            </a:r>
          </a:p>
        </p:txBody>
      </p:sp>
      <p:sp>
        <p:nvSpPr>
          <p:cNvPr id="3" name="Content Placeholder 2"/>
          <p:cNvSpPr>
            <a:spLocks noGrp="1"/>
          </p:cNvSpPr>
          <p:nvPr>
            <p:ph idx="1"/>
          </p:nvPr>
        </p:nvSpPr>
        <p:spPr/>
        <p:txBody>
          <a:bodyPr>
            <a:normAutofit fontScale="92500" lnSpcReduction="10000"/>
          </a:bodyPr>
          <a:lstStyle/>
          <a:p>
            <a:r>
              <a:rPr lang="en-US" dirty="0" err="1"/>
              <a:t>Artaud’s</a:t>
            </a:r>
            <a:r>
              <a:rPr lang="en-US" dirty="0"/>
              <a:t> whole project is to produce a new type of spectator</a:t>
            </a:r>
          </a:p>
          <a:p>
            <a:r>
              <a:rPr lang="en-US" dirty="0"/>
              <a:t>One who is in contact with unconscious drives and bodily energies</a:t>
            </a:r>
          </a:p>
          <a:p>
            <a:r>
              <a:rPr lang="en-US" dirty="0"/>
              <a:t>He is more concerned with the cosmos, animal, earth than with the human</a:t>
            </a:r>
          </a:p>
          <a:p>
            <a:r>
              <a:rPr lang="en-US" dirty="0"/>
              <a:t>But this anti-humanist theatre – rooted in what </a:t>
            </a:r>
            <a:r>
              <a:rPr lang="en-US" dirty="0" err="1"/>
              <a:t>Artaud</a:t>
            </a:r>
            <a:r>
              <a:rPr lang="en-US" dirty="0"/>
              <a:t> calls ‘plague’, ‘cruelty’, ‘the ‘double’ – is also a political theatre – one that wants a different life: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Humanist Theatre</a:t>
            </a:r>
          </a:p>
        </p:txBody>
      </p:sp>
      <p:sp>
        <p:nvSpPr>
          <p:cNvPr id="3" name="Content Placeholder 2"/>
          <p:cNvSpPr>
            <a:spLocks noGrp="1"/>
          </p:cNvSpPr>
          <p:nvPr>
            <p:ph idx="1"/>
          </p:nvPr>
        </p:nvSpPr>
        <p:spPr/>
        <p:txBody>
          <a:bodyPr>
            <a:normAutofit fontScale="92500" lnSpcReduction="10000"/>
          </a:bodyPr>
          <a:lstStyle/>
          <a:p>
            <a:r>
              <a:rPr lang="en-US" dirty="0"/>
              <a:t>A theatre of words, characters and stories, a theatre of entertainment, a </a:t>
            </a:r>
            <a:r>
              <a:rPr lang="en-US" dirty="0" err="1"/>
              <a:t>Brechtian</a:t>
            </a:r>
            <a:r>
              <a:rPr lang="en-US" dirty="0"/>
              <a:t> theatre, a theatre of representation (naturalism).</a:t>
            </a:r>
          </a:p>
          <a:p>
            <a:r>
              <a:rPr lang="en-US" dirty="0" err="1"/>
              <a:t>Artaud</a:t>
            </a:r>
            <a:r>
              <a:rPr lang="en-US" dirty="0"/>
              <a:t> wants a theatre where we are placed in contact with chaos, the mysteries of the universe, secrets of life and death.</a:t>
            </a:r>
          </a:p>
          <a:p>
            <a:r>
              <a:rPr lang="en-US" dirty="0"/>
              <a:t>He wants a ritualistic theatre, a dangerous theatre that would put identities at risk</a:t>
            </a:r>
          </a:p>
          <a:p>
            <a:r>
              <a:rPr lang="en-US" dirty="0"/>
              <a:t>That would change us, existentially, socially, anthropologically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Balinese Theatre’</a:t>
            </a:r>
          </a:p>
        </p:txBody>
      </p:sp>
      <p:sp>
        <p:nvSpPr>
          <p:cNvPr id="3" name="Content Placeholder 2"/>
          <p:cNvSpPr>
            <a:spLocks noGrp="1"/>
          </p:cNvSpPr>
          <p:nvPr>
            <p:ph idx="1"/>
          </p:nvPr>
        </p:nvSpPr>
        <p:spPr/>
        <p:txBody>
          <a:bodyPr/>
          <a:lstStyle/>
          <a:p>
            <a:r>
              <a:rPr lang="en-US" dirty="0"/>
              <a:t>‘It is a theatre which eliminates the author in favor of what we call, in our Occidental theatre jargon, the director; but a director who has become a kind of manager of magic, a master of sacred ceremonies’ </a:t>
            </a:r>
            <a:r>
              <a:rPr lang="en-US" i="1" dirty="0"/>
              <a:t>(Theatre and Its Double</a:t>
            </a:r>
            <a:r>
              <a:rPr lang="en-US" dirty="0"/>
              <a:t>, 1958: 60)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‘Van Gogh: A man </a:t>
            </a:r>
            <a:r>
              <a:rPr lang="en-US" dirty="0" err="1"/>
              <a:t>Suicided</a:t>
            </a:r>
            <a:r>
              <a:rPr lang="en-US" dirty="0"/>
              <a:t> by Society’ (1948)</a:t>
            </a:r>
          </a:p>
        </p:txBody>
      </p:sp>
      <p:sp>
        <p:nvSpPr>
          <p:cNvPr id="3" name="Content Placeholder 2"/>
          <p:cNvSpPr>
            <a:spLocks noGrp="1"/>
          </p:cNvSpPr>
          <p:nvPr>
            <p:ph idx="1"/>
          </p:nvPr>
        </p:nvSpPr>
        <p:spPr/>
        <p:txBody>
          <a:bodyPr>
            <a:normAutofit lnSpcReduction="10000"/>
          </a:bodyPr>
          <a:lstStyle/>
          <a:p>
            <a:r>
              <a:rPr lang="en-US" dirty="0"/>
              <a:t>Note the term ‘</a:t>
            </a:r>
            <a:r>
              <a:rPr lang="en-US" dirty="0" err="1"/>
              <a:t>suicided</a:t>
            </a:r>
            <a:r>
              <a:rPr lang="en-US" dirty="0"/>
              <a:t>’. Society is behind it. A sick society no place for the artist of vision:</a:t>
            </a:r>
          </a:p>
          <a:p>
            <a:r>
              <a:rPr lang="en-US" dirty="0"/>
              <a:t>‘Things are going badly because sick consciousness has a vested interest right now in not recovering from its sickness. This is why a tainted society has invented psychiatry to defend itself against the investigations of superior intellects whose faculties of divination would be troublesome’.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Artaud’s</a:t>
            </a:r>
            <a:r>
              <a:rPr lang="en-US" dirty="0"/>
              <a:t> politics</a:t>
            </a:r>
          </a:p>
        </p:txBody>
      </p:sp>
      <p:sp>
        <p:nvSpPr>
          <p:cNvPr id="3" name="Content Placeholder 2"/>
          <p:cNvSpPr>
            <a:spLocks noGrp="1"/>
          </p:cNvSpPr>
          <p:nvPr>
            <p:ph idx="1"/>
          </p:nvPr>
        </p:nvSpPr>
        <p:spPr/>
        <p:txBody>
          <a:bodyPr>
            <a:normAutofit fontScale="92500" lnSpcReduction="20000"/>
          </a:bodyPr>
          <a:lstStyle/>
          <a:p>
            <a:r>
              <a:rPr lang="en-US" dirty="0" err="1"/>
              <a:t>Artaud</a:t>
            </a:r>
            <a:r>
              <a:rPr lang="en-US" dirty="0"/>
              <a:t> not, in any way, interested in ideology</a:t>
            </a:r>
          </a:p>
          <a:p>
            <a:r>
              <a:rPr lang="en-US" dirty="0"/>
              <a:t>Left the Surrealists because of their attachment to Communist Party</a:t>
            </a:r>
          </a:p>
          <a:p>
            <a:r>
              <a:rPr lang="en-US" dirty="0"/>
              <a:t>His aim is to destroy and eradicate the European subject – to reject reason, rationality, economics, God – and to find a way of existing differently, so that we are open to change, transformation, the irrational</a:t>
            </a:r>
          </a:p>
          <a:p>
            <a:r>
              <a:rPr lang="en-US" dirty="0"/>
              <a:t>To make life into a form of art – Nietzsche and Freud are huge influences – will to power/unconscious/ releasing desires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Main argument expressed by lectures is that French theatre offers a type of politics in which what matters is not content as such, but rather the search for a form in order to produce a type of shock.</a:t>
            </a:r>
          </a:p>
          <a:p>
            <a:r>
              <a:rPr lang="en-US" dirty="0"/>
              <a:t>We could call this sensate politics, affective politics, a theatre of force in which the body of spectator is the thing to be targeted.</a:t>
            </a:r>
          </a:p>
          <a:p>
            <a:r>
              <a:rPr lang="en-US" dirty="0"/>
              <a:t>The point is not, as Jean Cocteau says, to speak poetry </a:t>
            </a:r>
            <a:r>
              <a:rPr lang="en-US" b="1" dirty="0"/>
              <a:t>on</a:t>
            </a:r>
            <a:r>
              <a:rPr lang="en-US" dirty="0"/>
              <a:t> the stage, but to mine the poetry </a:t>
            </a:r>
            <a:r>
              <a:rPr lang="en-US" b="1" dirty="0"/>
              <a:t>of</a:t>
            </a:r>
            <a:r>
              <a:rPr lang="en-US" dirty="0"/>
              <a:t> the stage.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Theatre and Culture’</a:t>
            </a:r>
          </a:p>
        </p:txBody>
      </p:sp>
      <p:sp>
        <p:nvSpPr>
          <p:cNvPr id="3" name="Content Placeholder 2"/>
          <p:cNvSpPr>
            <a:spLocks noGrp="1"/>
          </p:cNvSpPr>
          <p:nvPr>
            <p:ph idx="1"/>
          </p:nvPr>
        </p:nvSpPr>
        <p:spPr/>
        <p:txBody>
          <a:bodyPr/>
          <a:lstStyle/>
          <a:p>
            <a:r>
              <a:rPr lang="en-US" dirty="0"/>
              <a:t>‘That said, we can begin to form an idea of a culture, an idea which is first of all protest. A protest against the senseless constraint imposed upon the idea of culture….A protest against the idea of culture separated from life’ (</a:t>
            </a:r>
            <a:r>
              <a:rPr lang="en-US" i="1" dirty="0"/>
              <a:t>Theatre and its Double</a:t>
            </a:r>
            <a:r>
              <a:rPr lang="en-US" dirty="0"/>
              <a:t>, 10-11)</a:t>
            </a:r>
          </a:p>
          <a:p>
            <a:r>
              <a:rPr lang="en-US" dirty="0"/>
              <a:t>‘I believe that our present social state is iniquitous and should be destroyed’ (ibid., 42)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revolution</a:t>
            </a:r>
          </a:p>
        </p:txBody>
      </p:sp>
      <p:sp>
        <p:nvSpPr>
          <p:cNvPr id="3" name="Content Placeholder 2"/>
          <p:cNvSpPr>
            <a:spLocks noGrp="1"/>
          </p:cNvSpPr>
          <p:nvPr>
            <p:ph idx="1"/>
          </p:nvPr>
        </p:nvSpPr>
        <p:spPr/>
        <p:txBody>
          <a:bodyPr>
            <a:normAutofit fontScale="92500" lnSpcReduction="10000"/>
          </a:bodyPr>
          <a:lstStyle/>
          <a:p>
            <a:r>
              <a:rPr lang="en-US" dirty="0" err="1"/>
              <a:t>Artaud</a:t>
            </a:r>
            <a:r>
              <a:rPr lang="en-US" dirty="0"/>
              <a:t> looking for a total revolution – this part of the avant-garde dream</a:t>
            </a:r>
          </a:p>
          <a:p>
            <a:r>
              <a:rPr lang="en-US" dirty="0"/>
              <a:t>The production not of an ideology but of a whole way of looking at existence</a:t>
            </a:r>
          </a:p>
          <a:p>
            <a:r>
              <a:rPr lang="en-US" dirty="0"/>
              <a:t>A new way of relating to cosmos, to sexuality, to life, theology, death, nature, to colonized peoples, body-mind, to work, art:</a:t>
            </a:r>
          </a:p>
          <a:p>
            <a:r>
              <a:rPr lang="en-US" dirty="0"/>
              <a:t>‘In Mexico, there is no art: things are made for use. And the world is in perpetual exaltation’ (ibid., 11)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Artaud’s</a:t>
            </a:r>
            <a:r>
              <a:rPr lang="en-US" dirty="0"/>
              <a:t> breakdown</a:t>
            </a:r>
          </a:p>
        </p:txBody>
      </p:sp>
      <p:sp>
        <p:nvSpPr>
          <p:cNvPr id="3" name="Content Placeholder 2"/>
          <p:cNvSpPr>
            <a:spLocks noGrp="1"/>
          </p:cNvSpPr>
          <p:nvPr>
            <p:ph idx="1"/>
          </p:nvPr>
        </p:nvSpPr>
        <p:spPr/>
        <p:txBody>
          <a:bodyPr>
            <a:normAutofit fontScale="85000" lnSpcReduction="20000"/>
          </a:bodyPr>
          <a:lstStyle/>
          <a:p>
            <a:r>
              <a:rPr lang="en-US" dirty="0" err="1"/>
              <a:t>Artaud</a:t>
            </a:r>
            <a:r>
              <a:rPr lang="en-US" dirty="0"/>
              <a:t> major problem with drug abuse – heroin – and heads to Mexico in 1935</a:t>
            </a:r>
          </a:p>
          <a:p>
            <a:r>
              <a:rPr lang="en-US" dirty="0"/>
              <a:t>The aim of the trip is to find a non-European source of life, to think of other, non-capitalist, non-bourgeois ways of living, a different kind of knowledge</a:t>
            </a:r>
          </a:p>
          <a:p>
            <a:r>
              <a:rPr lang="en-US" dirty="0" err="1"/>
              <a:t>Shaminism</a:t>
            </a:r>
            <a:r>
              <a:rPr lang="en-US" dirty="0"/>
              <a:t>, ritual, peyote, to become cosmic</a:t>
            </a:r>
          </a:p>
          <a:p>
            <a:r>
              <a:rPr lang="en-US" dirty="0"/>
              <a:t>But </a:t>
            </a:r>
            <a:r>
              <a:rPr lang="en-US" dirty="0" err="1"/>
              <a:t>Artaud</a:t>
            </a:r>
            <a:r>
              <a:rPr lang="en-US" dirty="0"/>
              <a:t> starts to suffer psychosis, schizophrenia, and on returning to Europe has a major breakdown in Dublin.</a:t>
            </a:r>
          </a:p>
          <a:p>
            <a:r>
              <a:rPr lang="en-US" dirty="0"/>
              <a:t>He went there to find Druidic magic</a:t>
            </a:r>
          </a:p>
          <a:p>
            <a:r>
              <a:rPr lang="en-US" dirty="0"/>
              <a:t>He spends 1937-1945 in numerous asylums, where he underwent 55 electro-shock therapies</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Artaud’s</a:t>
            </a:r>
            <a:r>
              <a:rPr lang="en-US" dirty="0"/>
              <a:t> Drawing - spells</a:t>
            </a:r>
          </a:p>
        </p:txBody>
      </p:sp>
      <p:pic>
        <p:nvPicPr>
          <p:cNvPr id="4" name="Content Placeholder 3" descr="fef4f48ccb014b5aaeec179e076b84ff--antonin-artaud-automatic-drawing.jpg"/>
          <p:cNvPicPr>
            <a:picLocks noGrp="1" noChangeAspect="1"/>
          </p:cNvPicPr>
          <p:nvPr>
            <p:ph idx="1"/>
          </p:nvPr>
        </p:nvPicPr>
        <p:blipFill>
          <a:blip r:embed="rId2"/>
          <a:stretch>
            <a:fillRect/>
          </a:stretch>
        </p:blipFill>
        <p:spPr>
          <a:xfrm>
            <a:off x="2704786" y="1600200"/>
            <a:ext cx="3734427" cy="4525963"/>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44-000141-01.jpg"/>
          <p:cNvPicPr>
            <a:picLocks noGrp="1" noChangeAspect="1"/>
          </p:cNvPicPr>
          <p:nvPr>
            <p:ph idx="1"/>
          </p:nvPr>
        </p:nvPicPr>
        <p:blipFill>
          <a:blip r:embed="rId2"/>
          <a:stretch>
            <a:fillRect/>
          </a:stretch>
        </p:blipFill>
        <p:spPr>
          <a:xfrm>
            <a:off x="2834726" y="1600200"/>
            <a:ext cx="3474547" cy="4525963"/>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Theatre of Cruelty – final stage</a:t>
            </a:r>
          </a:p>
        </p:txBody>
      </p:sp>
      <p:sp>
        <p:nvSpPr>
          <p:cNvPr id="3" name="Content Placeholder 2"/>
          <p:cNvSpPr>
            <a:spLocks noGrp="1"/>
          </p:cNvSpPr>
          <p:nvPr>
            <p:ph idx="1"/>
          </p:nvPr>
        </p:nvSpPr>
        <p:spPr/>
        <p:txBody>
          <a:bodyPr>
            <a:normAutofit fontScale="85000" lnSpcReduction="10000"/>
          </a:bodyPr>
          <a:lstStyle/>
          <a:p>
            <a:r>
              <a:rPr lang="en-US" dirty="0" err="1"/>
              <a:t>Artaud</a:t>
            </a:r>
            <a:r>
              <a:rPr lang="en-US" dirty="0"/>
              <a:t> starts performing again</a:t>
            </a:r>
          </a:p>
          <a:p>
            <a:r>
              <a:rPr lang="en-US" dirty="0"/>
              <a:t>Extraordinary solo performance in Vieux-</a:t>
            </a:r>
            <a:r>
              <a:rPr lang="en-US" dirty="0" err="1"/>
              <a:t>Colombier</a:t>
            </a:r>
            <a:r>
              <a:rPr lang="en-US" dirty="0"/>
              <a:t> Theatre in 1946 – full of howls, strange gestures and cries</a:t>
            </a:r>
          </a:p>
          <a:p>
            <a:r>
              <a:rPr lang="en-US" dirty="0"/>
              <a:t>Then he writes and performs the radio play </a:t>
            </a:r>
            <a:r>
              <a:rPr lang="en-US" i="1" dirty="0"/>
              <a:t>Pour en </a:t>
            </a:r>
            <a:r>
              <a:rPr lang="en-US" i="1" dirty="0" err="1"/>
              <a:t>finir</a:t>
            </a:r>
            <a:r>
              <a:rPr lang="en-US" i="1" dirty="0"/>
              <a:t> avec le </a:t>
            </a:r>
            <a:r>
              <a:rPr lang="en-US" i="1" dirty="0" err="1"/>
              <a:t>jugement</a:t>
            </a:r>
            <a:r>
              <a:rPr lang="en-US" i="1" dirty="0"/>
              <a:t> de </a:t>
            </a:r>
            <a:r>
              <a:rPr lang="en-US" i="1" dirty="0" err="1"/>
              <a:t>Dieu</a:t>
            </a:r>
            <a:r>
              <a:rPr lang="en-US" dirty="0"/>
              <a:t> (To Have Done with </a:t>
            </a:r>
            <a:r>
              <a:rPr lang="en-US" dirty="0" err="1"/>
              <a:t>Judgement</a:t>
            </a:r>
            <a:r>
              <a:rPr lang="en-US" dirty="0"/>
              <a:t> of God) in 1947, but the performance is banned.</a:t>
            </a:r>
          </a:p>
          <a:p>
            <a:r>
              <a:rPr lang="en-US" dirty="0"/>
              <a:t>The performance an attack on God and military industrial complex of West, especially destruction of nature and US Marshall Aid. He compares God to shit.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External Context</a:t>
            </a:r>
          </a:p>
        </p:txBody>
      </p:sp>
      <p:sp>
        <p:nvSpPr>
          <p:cNvPr id="3" name="Content Placeholder 2"/>
          <p:cNvSpPr>
            <a:spLocks noGrp="1"/>
          </p:cNvSpPr>
          <p:nvPr>
            <p:ph idx="1"/>
          </p:nvPr>
        </p:nvSpPr>
        <p:spPr/>
        <p:txBody>
          <a:bodyPr>
            <a:normAutofit fontScale="85000" lnSpcReduction="20000"/>
          </a:bodyPr>
          <a:lstStyle/>
          <a:p>
            <a:r>
              <a:rPr lang="en-US" dirty="0"/>
              <a:t>From World War (1914-8) to World War (1939)</a:t>
            </a:r>
          </a:p>
          <a:p>
            <a:r>
              <a:rPr lang="en-US" dirty="0"/>
              <a:t>Russian Revolution 1917</a:t>
            </a:r>
          </a:p>
          <a:p>
            <a:r>
              <a:rPr lang="en-US" dirty="0"/>
              <a:t>Ideology in France</a:t>
            </a:r>
          </a:p>
          <a:p>
            <a:r>
              <a:rPr lang="en-US" dirty="0"/>
              <a:t>Rise of Communism/Fascism</a:t>
            </a:r>
          </a:p>
          <a:p>
            <a:r>
              <a:rPr lang="en-US" dirty="0"/>
              <a:t>End of democracy; Wall St Crash (1927)</a:t>
            </a:r>
          </a:p>
          <a:p>
            <a:r>
              <a:rPr lang="en-US" dirty="0"/>
              <a:t>Second World War – death, camps, atom bomb</a:t>
            </a:r>
          </a:p>
          <a:p>
            <a:r>
              <a:rPr lang="en-US" dirty="0"/>
              <a:t>Move to a fully </a:t>
            </a:r>
            <a:r>
              <a:rPr lang="en-US" dirty="0" err="1"/>
              <a:t>urbanised</a:t>
            </a:r>
            <a:r>
              <a:rPr lang="en-US" dirty="0"/>
              <a:t> society; machines; cinema; radio; cars; pollution</a:t>
            </a:r>
          </a:p>
          <a:p>
            <a:r>
              <a:rPr lang="en-US" dirty="0" err="1"/>
              <a:t>Artaud</a:t>
            </a:r>
            <a:r>
              <a:rPr lang="en-US" dirty="0"/>
              <a:t> lives through all of that; he channels it – this sickness, loss of the human.</a:t>
            </a:r>
          </a:p>
          <a:p>
            <a:r>
              <a:rPr lang="en-US" dirty="0"/>
              <a:t>So what type of theatre can respond to that?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Context of French Theatre 1 – the avant-garde </a:t>
            </a:r>
          </a:p>
        </p:txBody>
      </p:sp>
      <p:sp>
        <p:nvSpPr>
          <p:cNvPr id="3" name="Content Placeholder 2"/>
          <p:cNvSpPr>
            <a:spLocks noGrp="1"/>
          </p:cNvSpPr>
          <p:nvPr>
            <p:ph idx="1"/>
          </p:nvPr>
        </p:nvSpPr>
        <p:spPr/>
        <p:txBody>
          <a:bodyPr>
            <a:normAutofit fontScale="92500" lnSpcReduction="20000"/>
          </a:bodyPr>
          <a:lstStyle/>
          <a:p>
            <a:r>
              <a:rPr lang="en-US" dirty="0"/>
              <a:t>Alfred </a:t>
            </a:r>
            <a:r>
              <a:rPr lang="en-US" dirty="0" err="1"/>
              <a:t>Jarry</a:t>
            </a:r>
            <a:r>
              <a:rPr lang="en-US" dirty="0"/>
              <a:t> – </a:t>
            </a:r>
            <a:r>
              <a:rPr lang="en-US" i="1" dirty="0" err="1"/>
              <a:t>Ubu</a:t>
            </a:r>
            <a:r>
              <a:rPr lang="en-US" i="1" dirty="0"/>
              <a:t> </a:t>
            </a:r>
            <a:r>
              <a:rPr lang="en-US" i="1" dirty="0" err="1"/>
              <a:t>Roi</a:t>
            </a:r>
            <a:r>
              <a:rPr lang="en-US" i="1" dirty="0"/>
              <a:t> (1896)</a:t>
            </a:r>
            <a:r>
              <a:rPr lang="en-US" dirty="0"/>
              <a:t> </a:t>
            </a:r>
          </a:p>
          <a:p>
            <a:r>
              <a:rPr lang="en-US" dirty="0"/>
              <a:t>Apollinaire – </a:t>
            </a:r>
            <a:r>
              <a:rPr lang="en-US" i="1" dirty="0"/>
              <a:t>The Breast of </a:t>
            </a:r>
            <a:r>
              <a:rPr lang="en-US" i="1" dirty="0" err="1"/>
              <a:t>Tiresias</a:t>
            </a:r>
            <a:r>
              <a:rPr lang="en-US" i="1" dirty="0"/>
              <a:t> (1919)</a:t>
            </a:r>
          </a:p>
          <a:p>
            <a:r>
              <a:rPr lang="en-US" dirty="0"/>
              <a:t>These are avant-garde performance, that predate Dada and Surrealism</a:t>
            </a:r>
          </a:p>
          <a:p>
            <a:r>
              <a:rPr lang="en-US" dirty="0"/>
              <a:t>Plays that are absurdist, that satirize, violently, bourgeois life, that are meant as provocations, nothing polite about them at all</a:t>
            </a:r>
          </a:p>
          <a:p>
            <a:r>
              <a:rPr lang="en-US" dirty="0"/>
              <a:t>Then Dada and Surrealist Performance (1916-1925) – to create theatre as an event, a collective riots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Context of French Theatre 2* - Jacques </a:t>
            </a:r>
            <a:r>
              <a:rPr lang="en-US" dirty="0" err="1"/>
              <a:t>Copeau</a:t>
            </a:r>
            <a:r>
              <a:rPr lang="en-US" dirty="0"/>
              <a:t> (1879-1949)</a:t>
            </a:r>
          </a:p>
        </p:txBody>
      </p:sp>
      <p:sp>
        <p:nvSpPr>
          <p:cNvPr id="3" name="Content Placeholder 2"/>
          <p:cNvSpPr>
            <a:spLocks noGrp="1"/>
          </p:cNvSpPr>
          <p:nvPr>
            <p:ph idx="1"/>
          </p:nvPr>
        </p:nvSpPr>
        <p:spPr/>
        <p:txBody>
          <a:bodyPr>
            <a:normAutofit fontScale="85000" lnSpcReduction="20000"/>
          </a:bodyPr>
          <a:lstStyle/>
          <a:p>
            <a:r>
              <a:rPr lang="en-US" dirty="0" err="1"/>
              <a:t>Copeau</a:t>
            </a:r>
            <a:r>
              <a:rPr lang="en-US" dirty="0"/>
              <a:t> interested in pure theatre, les bare boards, not literature – le Vieux </a:t>
            </a:r>
            <a:r>
              <a:rPr lang="en-US" dirty="0" err="1"/>
              <a:t>Colombier</a:t>
            </a:r>
            <a:r>
              <a:rPr lang="en-US" dirty="0"/>
              <a:t> (left-bank)</a:t>
            </a:r>
          </a:p>
          <a:p>
            <a:r>
              <a:rPr lang="en-US" dirty="0"/>
              <a:t>Interest in theatricality (bodies, gestures, movements, </a:t>
            </a:r>
            <a:r>
              <a:rPr lang="en-US" dirty="0" err="1"/>
              <a:t>scenography</a:t>
            </a:r>
            <a:r>
              <a:rPr lang="en-US" dirty="0"/>
              <a:t>, acting styles, costumes)</a:t>
            </a:r>
          </a:p>
          <a:p>
            <a:r>
              <a:rPr lang="en-US" dirty="0"/>
              <a:t>The art of </a:t>
            </a:r>
            <a:r>
              <a:rPr lang="en-US" dirty="0" err="1"/>
              <a:t>mise</a:t>
            </a:r>
            <a:r>
              <a:rPr lang="en-US" dirty="0"/>
              <a:t>-en-scène but always with classical text</a:t>
            </a:r>
          </a:p>
          <a:p>
            <a:r>
              <a:rPr lang="en-US" dirty="0"/>
              <a:t>This also was meant to be a spiritual theatre, a type of salvation through art</a:t>
            </a:r>
          </a:p>
          <a:p>
            <a:r>
              <a:rPr lang="en-US" dirty="0"/>
              <a:t>Theatre as a communication of souls (but through high culture)</a:t>
            </a:r>
          </a:p>
          <a:p>
            <a:r>
              <a:rPr lang="en-US" dirty="0" err="1"/>
              <a:t>Copeau</a:t>
            </a:r>
            <a:r>
              <a:rPr lang="en-US" dirty="0"/>
              <a:t> a revolution in technique, purpose, body, actor training (Charles </a:t>
            </a:r>
            <a:r>
              <a:rPr lang="en-US" dirty="0" err="1"/>
              <a:t>Dullin</a:t>
            </a:r>
            <a:r>
              <a:rPr lang="en-US" dirty="0"/>
              <a:t>, Louis </a:t>
            </a:r>
            <a:r>
              <a:rPr lang="en-US" dirty="0" err="1"/>
              <a:t>Jouvet</a:t>
            </a:r>
            <a:r>
              <a:rPr lang="en-US" dirty="0"/>
              <a:t>, Gaston </a:t>
            </a:r>
            <a:r>
              <a:rPr lang="en-US" dirty="0" err="1"/>
              <a:t>Baty</a:t>
            </a:r>
            <a:r>
              <a:rPr lang="en-US" dirty="0"/>
              <a:t>, Etienne </a:t>
            </a:r>
            <a:r>
              <a:rPr lang="en-US" dirty="0" err="1"/>
              <a:t>Decroux</a:t>
            </a:r>
            <a:r>
              <a:rPr lang="en-US" dirty="0"/>
              <a:t> (mime)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Artaud</a:t>
            </a:r>
            <a:r>
              <a:rPr lang="en-US" dirty="0"/>
              <a:t> synthesis: revolution in theatre</a:t>
            </a:r>
          </a:p>
        </p:txBody>
      </p:sp>
      <p:sp>
        <p:nvSpPr>
          <p:cNvPr id="3" name="Content Placeholder 2"/>
          <p:cNvSpPr>
            <a:spLocks noGrp="1"/>
          </p:cNvSpPr>
          <p:nvPr>
            <p:ph idx="1"/>
          </p:nvPr>
        </p:nvSpPr>
        <p:spPr/>
        <p:txBody>
          <a:bodyPr>
            <a:normAutofit fontScale="77500" lnSpcReduction="20000"/>
          </a:bodyPr>
          <a:lstStyle/>
          <a:p>
            <a:r>
              <a:rPr lang="en-US" dirty="0" err="1"/>
              <a:t>Artaud’s</a:t>
            </a:r>
            <a:r>
              <a:rPr lang="en-US" dirty="0"/>
              <a:t> revolution in theatre is to bring these two context together</a:t>
            </a:r>
          </a:p>
          <a:p>
            <a:r>
              <a:rPr lang="en-US" dirty="0"/>
              <a:t>From the avant-garde the dream to reject humanist theatre – all the things that </a:t>
            </a:r>
            <a:r>
              <a:rPr lang="en-US" dirty="0" err="1"/>
              <a:t>Copeau</a:t>
            </a:r>
            <a:r>
              <a:rPr lang="en-US" dirty="0"/>
              <a:t> stands for – and a revolutionary politics in which art and life fused</a:t>
            </a:r>
          </a:p>
          <a:p>
            <a:r>
              <a:rPr lang="en-US" dirty="0"/>
              <a:t>From </a:t>
            </a:r>
            <a:r>
              <a:rPr lang="en-US" dirty="0" err="1"/>
              <a:t>Copeau</a:t>
            </a:r>
            <a:r>
              <a:rPr lang="en-US" dirty="0"/>
              <a:t> – the idea of how theatre needs technique, and that is not just a subset of literature, but an art in its own right. So actor training, gestures, bodies, movement, etc</a:t>
            </a:r>
          </a:p>
          <a:p>
            <a:r>
              <a:rPr lang="en-US" dirty="0"/>
              <a:t>But for </a:t>
            </a:r>
            <a:r>
              <a:rPr lang="en-US" dirty="0" err="1"/>
              <a:t>Artaud</a:t>
            </a:r>
            <a:r>
              <a:rPr lang="en-US" dirty="0"/>
              <a:t>, not interested in staging plays or in dialogue</a:t>
            </a:r>
          </a:p>
          <a:p>
            <a:r>
              <a:rPr lang="en-US" dirty="0"/>
              <a:t>Language not abandoned but part of the mix of theatre – it is a material (cries, shouts,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E7FC-4821-4177-AD27-1B07B6C81C6D}"/>
              </a:ext>
            </a:extLst>
          </p:cNvPr>
          <p:cNvSpPr>
            <a:spLocks noGrp="1"/>
          </p:cNvSpPr>
          <p:nvPr>
            <p:ph type="title"/>
          </p:nvPr>
        </p:nvSpPr>
        <p:spPr/>
        <p:txBody>
          <a:bodyPr/>
          <a:lstStyle/>
          <a:p>
            <a:r>
              <a:rPr lang="en-GB" dirty="0"/>
              <a:t>French theatre</a:t>
            </a:r>
          </a:p>
        </p:txBody>
      </p:sp>
      <p:sp>
        <p:nvSpPr>
          <p:cNvPr id="3" name="Content Placeholder 2">
            <a:extLst>
              <a:ext uri="{FF2B5EF4-FFF2-40B4-BE49-F238E27FC236}">
                <a16:creationId xmlns:a16="http://schemas.microsoft.com/office/drawing/2014/main" id="{8CBC1849-BE78-447D-B4B4-13D5F9E83CFC}"/>
              </a:ext>
            </a:extLst>
          </p:cNvPr>
          <p:cNvSpPr>
            <a:spLocks noGrp="1"/>
          </p:cNvSpPr>
          <p:nvPr>
            <p:ph idx="1"/>
          </p:nvPr>
        </p:nvSpPr>
        <p:spPr/>
        <p:txBody>
          <a:bodyPr>
            <a:normAutofit lnSpcReduction="10000"/>
          </a:bodyPr>
          <a:lstStyle/>
          <a:p>
            <a:r>
              <a:rPr lang="en-GB" dirty="0"/>
              <a:t>Influenced by avant-garde aesthetics – in particular Surrealism;</a:t>
            </a:r>
          </a:p>
          <a:p>
            <a:r>
              <a:rPr lang="en-GB" dirty="0"/>
              <a:t>A theatricality theatre from Jacques </a:t>
            </a:r>
            <a:r>
              <a:rPr lang="en-GB" dirty="0" err="1"/>
              <a:t>Copeau</a:t>
            </a:r>
            <a:endParaRPr lang="en-GB" dirty="0"/>
          </a:p>
          <a:p>
            <a:r>
              <a:rPr lang="en-GB" dirty="0"/>
              <a:t>Theatre where training, the body are more important than text;</a:t>
            </a:r>
          </a:p>
          <a:p>
            <a:r>
              <a:rPr lang="en-GB" dirty="0"/>
              <a:t>Theatre, too, where there is a </a:t>
            </a:r>
            <a:r>
              <a:rPr lang="en-GB" u="sng" dirty="0"/>
              <a:t>spiritual</a:t>
            </a:r>
            <a:r>
              <a:rPr lang="en-GB" dirty="0"/>
              <a:t> and </a:t>
            </a:r>
            <a:r>
              <a:rPr lang="en-GB" u="sng" dirty="0"/>
              <a:t>political</a:t>
            </a:r>
            <a:r>
              <a:rPr lang="en-GB" dirty="0"/>
              <a:t> mission</a:t>
            </a:r>
          </a:p>
          <a:p>
            <a:r>
              <a:rPr lang="en-GB" dirty="0"/>
              <a:t>Theatre is a National Theatre, like a kind of rite or ceremony</a:t>
            </a:r>
          </a:p>
        </p:txBody>
      </p:sp>
    </p:spTree>
    <p:extLst>
      <p:ext uri="{BB962C8B-B14F-4D97-AF65-F5344CB8AC3E}">
        <p14:creationId xmlns:p14="http://schemas.microsoft.com/office/powerpoint/2010/main" val="3060458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More Masterpieces’</a:t>
            </a:r>
          </a:p>
        </p:txBody>
      </p:sp>
      <p:sp>
        <p:nvSpPr>
          <p:cNvPr id="3" name="Content Placeholder 2"/>
          <p:cNvSpPr>
            <a:spLocks noGrp="1"/>
          </p:cNvSpPr>
          <p:nvPr>
            <p:ph idx="1"/>
          </p:nvPr>
        </p:nvSpPr>
        <p:spPr/>
        <p:txBody>
          <a:bodyPr/>
          <a:lstStyle/>
          <a:p>
            <a:r>
              <a:rPr lang="en-US" dirty="0"/>
              <a:t>‘Theatre is the only place in the world, the last general means we still possess of directly affecting the organism, and in periods of neurosis and petty sensuality like the one in which we are immersed, of attacking this sensuality by physical means it cannot withstand’ (81)</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endParaRPr lang="en-GB"/>
          </a:p>
        </p:txBody>
      </p:sp>
      <p:sp>
        <p:nvSpPr>
          <p:cNvPr id="25603" name="Content Placeholder 2"/>
          <p:cNvSpPr>
            <a:spLocks noGrp="1"/>
          </p:cNvSpPr>
          <p:nvPr>
            <p:ph idx="1"/>
          </p:nvPr>
        </p:nvSpPr>
        <p:spPr/>
        <p:txBody>
          <a:bodyPr/>
          <a:lstStyle/>
          <a:p>
            <a:pPr eaLnBrk="1" hangingPunct="1"/>
            <a:r>
              <a:rPr lang="en-GB" sz="3000"/>
              <a:t>Surrealism on stage is perhaps best expressed in Artaud’s work.</a:t>
            </a:r>
          </a:p>
          <a:p>
            <a:pPr eaLnBrk="1" hangingPunct="1"/>
            <a:r>
              <a:rPr lang="en-GB" sz="3000"/>
              <a:t>But here surrealism goes dark – sexuality, violence, incest, a theatre where image, sound, language, light work as a kind of assault, to open up what is repressed, and to liberate it</a:t>
            </a:r>
          </a:p>
          <a:p>
            <a:pPr eaLnBrk="1" hangingPunct="1"/>
            <a:r>
              <a:rPr lang="en-GB" sz="3000"/>
              <a:t>A kind of eroticism...and an eroticism that affects us ---theatre as cruelty, as plague, hitting the unconscious</a:t>
            </a:r>
          </a:p>
          <a:p>
            <a:pPr eaLnBrk="1" hangingPunct="1"/>
            <a:endParaRPr lang="en-GB" sz="3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GB"/>
              <a:t>Theatre and Cruelty</a:t>
            </a:r>
          </a:p>
        </p:txBody>
      </p:sp>
      <p:sp>
        <p:nvSpPr>
          <p:cNvPr id="34819" name="Content Placeholder 2"/>
          <p:cNvSpPr>
            <a:spLocks noGrp="1"/>
          </p:cNvSpPr>
          <p:nvPr>
            <p:ph idx="1"/>
          </p:nvPr>
        </p:nvSpPr>
        <p:spPr/>
        <p:txBody>
          <a:bodyPr>
            <a:normAutofit/>
          </a:bodyPr>
          <a:lstStyle/>
          <a:p>
            <a:pPr eaLnBrk="1" hangingPunct="1">
              <a:lnSpc>
                <a:spcPct val="80000"/>
              </a:lnSpc>
            </a:pPr>
            <a:r>
              <a:rPr lang="en-GB" sz="3000" dirty="0"/>
              <a:t>Cruelty not physical but psychic, but it works through bodies, as an affect</a:t>
            </a:r>
          </a:p>
          <a:p>
            <a:pPr eaLnBrk="1" hangingPunct="1">
              <a:lnSpc>
                <a:spcPct val="80000"/>
              </a:lnSpc>
            </a:pPr>
            <a:r>
              <a:rPr lang="en-US" sz="3000" dirty="0"/>
              <a:t>‘We are not free and the sky can still fall on our heads. And above all else theatre is made  to teach us this (</a:t>
            </a:r>
            <a:r>
              <a:rPr lang="en-US" sz="3000" dirty="0" err="1"/>
              <a:t>Artaud</a:t>
            </a:r>
            <a:r>
              <a:rPr lang="en-US" sz="3000" dirty="0"/>
              <a:t>)’.</a:t>
            </a:r>
          </a:p>
          <a:p>
            <a:pPr eaLnBrk="1" hangingPunct="1">
              <a:lnSpc>
                <a:spcPct val="80000"/>
              </a:lnSpc>
            </a:pPr>
            <a:r>
              <a:rPr lang="en-US" sz="3000" dirty="0"/>
              <a:t>But cruelty is not literal; it is only by a rigorous attention to form, composition, dramaturgy.</a:t>
            </a:r>
          </a:p>
          <a:p>
            <a:pPr eaLnBrk="1" hangingPunct="1">
              <a:lnSpc>
                <a:spcPct val="80000"/>
              </a:lnSpc>
            </a:pPr>
            <a:r>
              <a:rPr lang="en-US" sz="3000" dirty="0"/>
              <a:t>It is not about participation or body art, or blood letting;</a:t>
            </a:r>
          </a:p>
          <a:p>
            <a:pPr eaLnBrk="1" hangingPunct="1">
              <a:lnSpc>
                <a:spcPct val="80000"/>
              </a:lnSpc>
            </a:pPr>
            <a:r>
              <a:rPr lang="en-US" sz="3000" dirty="0"/>
              <a:t>It is about affecting us through the movement of the performance – through images, sounds</a:t>
            </a:r>
            <a:endParaRPr lang="en-GB" sz="3000" dirty="0"/>
          </a:p>
          <a:p>
            <a:pPr eaLnBrk="1" hangingPunct="1">
              <a:lnSpc>
                <a:spcPct val="80000"/>
              </a:lnSpc>
            </a:pPr>
            <a:endParaRPr lang="en-GB" sz="3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GB" dirty="0" err="1"/>
              <a:t>Artaud’s</a:t>
            </a:r>
            <a:r>
              <a:rPr lang="en-GB" dirty="0"/>
              <a:t> legacy</a:t>
            </a:r>
          </a:p>
        </p:txBody>
      </p:sp>
      <p:sp>
        <p:nvSpPr>
          <p:cNvPr id="39939" name="Content Placeholder 2"/>
          <p:cNvSpPr>
            <a:spLocks noGrp="1"/>
          </p:cNvSpPr>
          <p:nvPr>
            <p:ph idx="1"/>
          </p:nvPr>
        </p:nvSpPr>
        <p:spPr/>
        <p:txBody>
          <a:bodyPr/>
          <a:lstStyle/>
          <a:p>
            <a:pPr eaLnBrk="1" hangingPunct="1"/>
            <a:r>
              <a:rPr lang="en-GB" dirty="0" err="1"/>
              <a:t>Artaud’s</a:t>
            </a:r>
            <a:r>
              <a:rPr lang="en-GB" dirty="0"/>
              <a:t> theatre didn’t occur in his life time, but huge influence on work of Brook, </a:t>
            </a:r>
            <a:r>
              <a:rPr lang="en-GB" dirty="0" err="1"/>
              <a:t>Grotowski</a:t>
            </a:r>
            <a:r>
              <a:rPr lang="en-GB" dirty="0"/>
              <a:t>, Kantor, Genet, Beckett, Forced Entertainment, </a:t>
            </a:r>
            <a:r>
              <a:rPr lang="en-GB" dirty="0" err="1"/>
              <a:t>Pina</a:t>
            </a:r>
            <a:r>
              <a:rPr lang="en-GB" dirty="0"/>
              <a:t> Bausch, physical</a:t>
            </a:r>
          </a:p>
          <a:p>
            <a:pPr eaLnBrk="1" hangingPunct="1"/>
            <a:r>
              <a:rPr lang="en-GB" dirty="0"/>
              <a:t>A theatre not necessarily of stories but of images, a theatre of perception, bodies.</a:t>
            </a:r>
          </a:p>
          <a:p>
            <a:pPr eaLnBrk="1" hangingPunct="1"/>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Artaud’s</a:t>
            </a:r>
            <a:r>
              <a:rPr lang="en-US" dirty="0"/>
              <a:t> Revolution</a:t>
            </a:r>
          </a:p>
        </p:txBody>
      </p:sp>
      <p:sp>
        <p:nvSpPr>
          <p:cNvPr id="3" name="Content Placeholder 2"/>
          <p:cNvSpPr>
            <a:spLocks noGrp="1"/>
          </p:cNvSpPr>
          <p:nvPr>
            <p:ph idx="1"/>
          </p:nvPr>
        </p:nvSpPr>
        <p:spPr/>
        <p:txBody>
          <a:bodyPr/>
          <a:lstStyle/>
          <a:p>
            <a:r>
              <a:rPr lang="en-US" sz="2400" dirty="0"/>
              <a:t>A revolution in theatre</a:t>
            </a:r>
          </a:p>
          <a:p>
            <a:r>
              <a:rPr lang="en-US" sz="2400" dirty="0"/>
              <a:t>A revolution in how to think of the social/individual/sanity</a:t>
            </a:r>
          </a:p>
          <a:p>
            <a:r>
              <a:rPr lang="en-US" sz="2400" dirty="0"/>
              <a:t>A revolution of bodies – relation to other bodies, animals, cosmos, matter, energy, unconscious, dreams, myths, primitivism</a:t>
            </a:r>
          </a:p>
          <a:p>
            <a:r>
              <a:rPr lang="en-US" sz="2400" dirty="0"/>
              <a:t>A revolution in how we relate to nature</a:t>
            </a:r>
          </a:p>
          <a:p>
            <a:r>
              <a:rPr lang="en-US" sz="2400" dirty="0"/>
              <a:t>In how it makes us rethink mind-body, centrality of human subject, Western values, an attack on commodities, lifestyles, capitalist economics</a:t>
            </a:r>
          </a:p>
          <a:p>
            <a:r>
              <a:rPr lang="en-US" sz="2400" dirty="0"/>
              <a:t>No ideology or doctrine; the revolution will be theatrical or it will not be – the aim ‘to make our demons flow’ (60)</a:t>
            </a:r>
          </a:p>
          <a:p>
            <a:endParaRPr lang="en-US" sz="2400" dirty="0"/>
          </a:p>
          <a:p>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 to think about</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Formal experimentation/rites/ceremonies</a:t>
            </a:r>
          </a:p>
          <a:p>
            <a:pPr marL="514350" indent="-514350">
              <a:buFont typeface="+mj-lt"/>
              <a:buAutoNum type="arabicPeriod"/>
            </a:pPr>
            <a:r>
              <a:rPr lang="en-US" dirty="0" err="1"/>
              <a:t>Erotics</a:t>
            </a:r>
            <a:r>
              <a:rPr lang="en-US" dirty="0"/>
              <a:t>/Sexuality/Gender</a:t>
            </a:r>
          </a:p>
          <a:p>
            <a:pPr marL="514350" indent="-514350">
              <a:buFont typeface="+mj-lt"/>
              <a:buAutoNum type="arabicPeriod"/>
            </a:pPr>
            <a:r>
              <a:rPr lang="en-US" dirty="0"/>
              <a:t>Cruelty</a:t>
            </a:r>
          </a:p>
          <a:p>
            <a:pPr marL="514350" indent="-514350">
              <a:buFont typeface="+mj-lt"/>
              <a:buAutoNum type="arabicPeriod"/>
            </a:pPr>
            <a:r>
              <a:rPr lang="en-US" dirty="0"/>
              <a:t>Bodies</a:t>
            </a:r>
          </a:p>
          <a:p>
            <a:pPr marL="514350" indent="-514350">
              <a:buFont typeface="+mj-lt"/>
              <a:buAutoNum type="arabicPeriod"/>
            </a:pPr>
            <a:r>
              <a:rPr lang="en-US" dirty="0"/>
              <a:t>Theatricality</a:t>
            </a:r>
          </a:p>
          <a:p>
            <a:pPr marL="514350" indent="-514350">
              <a:buFont typeface="+mj-lt"/>
              <a:buAutoNum type="arabicPeriod"/>
            </a:pPr>
            <a:r>
              <a:rPr lang="en-US" dirty="0"/>
              <a:t>Force</a:t>
            </a:r>
          </a:p>
          <a:p>
            <a:pPr marL="514350" indent="-514350">
              <a:buFont typeface="+mj-lt"/>
              <a:buAutoNum type="arabicPeriod"/>
            </a:pPr>
            <a:r>
              <a:rPr lang="en-US" dirty="0"/>
              <a:t>Anti-France, anti-bourgeois, </a:t>
            </a:r>
            <a:r>
              <a:rPr lang="en-US" dirty="0" err="1"/>
              <a:t>negationist</a:t>
            </a:r>
            <a:endParaRPr lang="en-US" dirty="0"/>
          </a:p>
          <a:p>
            <a:pPr marL="514350" indent="-514350">
              <a:buFont typeface="+mj-lt"/>
              <a:buAutoNum type="arabicPeriod"/>
            </a:pPr>
            <a:r>
              <a:rPr lang="en-US" dirty="0"/>
              <a:t>Creative destruction</a:t>
            </a:r>
          </a:p>
          <a:p>
            <a:pPr marL="514350" indent="-514350">
              <a:buFont typeface="+mj-lt"/>
              <a:buAutoNum type="arabicPeriod"/>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Antonin</a:t>
            </a:r>
            <a:r>
              <a:rPr lang="en-US" dirty="0"/>
              <a:t> </a:t>
            </a:r>
            <a:r>
              <a:rPr lang="en-US" dirty="0" err="1"/>
              <a:t>Artaud</a:t>
            </a:r>
            <a:endParaRPr lang="en-US" dirty="0"/>
          </a:p>
        </p:txBody>
      </p:sp>
      <p:sp>
        <p:nvSpPr>
          <p:cNvPr id="3" name="Subtitle 2"/>
          <p:cNvSpPr>
            <a:spLocks noGrp="1"/>
          </p:cNvSpPr>
          <p:nvPr>
            <p:ph type="subTitle" idx="1"/>
          </p:nvPr>
        </p:nvSpPr>
        <p:spPr/>
        <p:txBody>
          <a:bodyPr/>
          <a:lstStyle/>
          <a:p>
            <a:r>
              <a:rPr lang="en-US" dirty="0"/>
              <a:t>(1896- 1948)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Artaud’s</a:t>
            </a:r>
            <a:r>
              <a:rPr lang="en-US" dirty="0"/>
              <a:t> influence (Carl </a:t>
            </a:r>
            <a:r>
              <a:rPr lang="en-US" dirty="0" err="1"/>
              <a:t>Lavery</a:t>
            </a:r>
            <a:r>
              <a:rPr lang="en-US" dirty="0"/>
              <a:t>)</a:t>
            </a:r>
          </a:p>
        </p:txBody>
      </p:sp>
      <p:sp>
        <p:nvSpPr>
          <p:cNvPr id="3" name="Content Placeholder 2"/>
          <p:cNvSpPr>
            <a:spLocks noGrp="1"/>
          </p:cNvSpPr>
          <p:nvPr>
            <p:ph idx="1"/>
          </p:nvPr>
        </p:nvSpPr>
        <p:spPr/>
        <p:txBody>
          <a:bodyPr>
            <a:normAutofit fontScale="55000" lnSpcReduction="20000"/>
          </a:bodyPr>
          <a:lstStyle/>
          <a:p>
            <a:pPr>
              <a:buNone/>
            </a:pPr>
            <a:r>
              <a:rPr lang="en-GB" b="1" dirty="0"/>
              <a:t> </a:t>
            </a:r>
            <a:endParaRPr lang="en-GB" dirty="0"/>
          </a:p>
          <a:p>
            <a:r>
              <a:rPr lang="en-GB" b="1" dirty="0"/>
              <a:t>In recognition of his profound but delayed influence on the physical theatres of the 1960s, the Polish director Jerzy Grotowski pronounced in the revolutionary year of 1968 that ‘we are entering the age of Artaud’ (1975: 117). An equally laudatory declamation is made for </a:t>
            </a:r>
            <a:r>
              <a:rPr lang="en-GB" b="1" dirty="0" err="1"/>
              <a:t>Artaud’s</a:t>
            </a:r>
            <a:r>
              <a:rPr lang="en-GB" b="1" dirty="0"/>
              <a:t> significance by Gilles </a:t>
            </a:r>
            <a:r>
              <a:rPr lang="en-GB" b="1" dirty="0" err="1"/>
              <a:t>Deleuze</a:t>
            </a:r>
            <a:r>
              <a:rPr lang="en-GB" b="1" dirty="0"/>
              <a:t> and </a:t>
            </a:r>
            <a:r>
              <a:rPr lang="en-GB" b="1" dirty="0" err="1"/>
              <a:t>Félix</a:t>
            </a:r>
            <a:r>
              <a:rPr lang="en-GB" b="1" dirty="0"/>
              <a:t> </a:t>
            </a:r>
            <a:r>
              <a:rPr lang="en-GB" b="1" dirty="0" err="1"/>
              <a:t>Guattari</a:t>
            </a:r>
            <a:r>
              <a:rPr lang="en-GB" b="1" dirty="0"/>
              <a:t>.  In their purposively sprawling 1980 epic, </a:t>
            </a:r>
            <a:r>
              <a:rPr lang="en-GB" b="1" i="1" dirty="0"/>
              <a:t>Mille Plateaux,</a:t>
            </a:r>
            <a:r>
              <a:rPr lang="en-GB" b="1" dirty="0"/>
              <a:t> </a:t>
            </a:r>
            <a:r>
              <a:rPr lang="en-GB" b="1" dirty="0" err="1"/>
              <a:t>Deleuze</a:t>
            </a:r>
            <a:r>
              <a:rPr lang="en-GB" b="1" dirty="0"/>
              <a:t> and </a:t>
            </a:r>
            <a:r>
              <a:rPr lang="en-GB" b="1" dirty="0" err="1"/>
              <a:t>Guattari</a:t>
            </a:r>
            <a:r>
              <a:rPr lang="en-GB" b="1" dirty="0"/>
              <a:t> proclaim that ‘even if </a:t>
            </a:r>
            <a:r>
              <a:rPr lang="en-GB" b="1" dirty="0" err="1"/>
              <a:t>Artaud</a:t>
            </a:r>
            <a:r>
              <a:rPr lang="en-GB" b="1" dirty="0"/>
              <a:t> did not succeed for himself, it is certain that through him something has succeeded for us all? (1987: 164). Taken together these statements underscore the magnitude of </a:t>
            </a:r>
            <a:r>
              <a:rPr lang="en-GB" b="1" dirty="0" err="1"/>
              <a:t>Artaud’s</a:t>
            </a:r>
            <a:r>
              <a:rPr lang="en-GB" b="1" dirty="0"/>
              <a:t> contribution to late twentieth-century culture, the fact that what was ‘transmitted’ through his ‘aborted theatre’ transformed both theatre practice </a:t>
            </a:r>
            <a:r>
              <a:rPr lang="en-GB" b="1" i="1" dirty="0"/>
              <a:t>and</a:t>
            </a:r>
            <a:r>
              <a:rPr lang="en-GB" b="1" dirty="0"/>
              <a:t> philosophy by placing the body centre stage and advancing a theory of </a:t>
            </a:r>
            <a:r>
              <a:rPr lang="en-GB" b="1" dirty="0" err="1"/>
              <a:t>aesthetico</a:t>
            </a:r>
            <a:r>
              <a:rPr lang="en-GB" b="1" dirty="0"/>
              <a:t>-political affect or sensation – what </a:t>
            </a:r>
            <a:r>
              <a:rPr lang="en-GB" b="1" dirty="0" err="1"/>
              <a:t>Deleuze</a:t>
            </a:r>
            <a:r>
              <a:rPr lang="en-GB" b="1" dirty="0"/>
              <a:t> and </a:t>
            </a:r>
            <a:r>
              <a:rPr lang="en-GB" b="1" dirty="0" err="1"/>
              <a:t>Guattari</a:t>
            </a:r>
            <a:r>
              <a:rPr lang="en-GB" b="1" dirty="0"/>
              <a:t> term, in a direct reference to his work, ‘the body without organs’. In </a:t>
            </a:r>
            <a:r>
              <a:rPr lang="en-GB" b="1" dirty="0" err="1"/>
              <a:t>Artaud’s</a:t>
            </a:r>
            <a:r>
              <a:rPr lang="en-GB" b="1" dirty="0"/>
              <a:t> theatre, in his desire, we might say, for ‘mobile transmission’, the corporeality of the gesture has greater transformative weight than the semantic of the word.  The word is a cultural sign, the gesture a </a:t>
            </a:r>
            <a:r>
              <a:rPr lang="en-GB" b="1" dirty="0" err="1"/>
              <a:t>biosemiotic</a:t>
            </a:r>
            <a:r>
              <a:rPr lang="en-GB" b="1" dirty="0"/>
              <a:t> one – a kind of force, a jet, a projectile that is launched by a body, something sensate, something with heat.</a:t>
            </a:r>
            <a:endParaRPr lang="en-GB"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5A115435-61F1-437F-88EE-FA3532F61B27}"/>
              </a:ext>
            </a:extLst>
          </p:cNvPr>
          <p:cNvSpPr>
            <a:spLocks noGrp="1"/>
          </p:cNvSpPr>
          <p:nvPr>
            <p:ph type="title"/>
          </p:nvPr>
        </p:nvSpPr>
        <p:spPr/>
        <p:txBody>
          <a:bodyPr/>
          <a:lstStyle/>
          <a:p>
            <a:pPr eaLnBrk="1" hangingPunct="1"/>
            <a:endParaRPr lang="en-GB" altLang="en-US">
              <a:ea typeface="ＭＳ Ｐゴシック" panose="020B0600070205080204" pitchFamily="34" charset="-128"/>
            </a:endParaRPr>
          </a:p>
        </p:txBody>
      </p:sp>
      <p:pic>
        <p:nvPicPr>
          <p:cNvPr id="35843" name="Content Placeholder 3">
            <a:extLst>
              <a:ext uri="{FF2B5EF4-FFF2-40B4-BE49-F238E27FC236}">
                <a16:creationId xmlns:a16="http://schemas.microsoft.com/office/drawing/2014/main" id="{2F5FF8FA-455F-43B5-918C-D6A66004253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143250" y="2582863"/>
            <a:ext cx="2857500" cy="256222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F512A93A-BFA2-41CD-98C3-401BC93E5068}"/>
              </a:ext>
            </a:extLst>
          </p:cNvPr>
          <p:cNvSpPr>
            <a:spLocks noGrp="1"/>
          </p:cNvSpPr>
          <p:nvPr>
            <p:ph type="title"/>
          </p:nvPr>
        </p:nvSpPr>
        <p:spPr/>
        <p:txBody>
          <a:bodyPr/>
          <a:lstStyle/>
          <a:p>
            <a:pPr eaLnBrk="1" hangingPunct="1"/>
            <a:endParaRPr lang="en-GB" altLang="en-US">
              <a:ea typeface="ＭＳ Ｐゴシック" panose="020B0600070205080204" pitchFamily="34" charset="-128"/>
            </a:endParaRPr>
          </a:p>
        </p:txBody>
      </p:sp>
      <p:pic>
        <p:nvPicPr>
          <p:cNvPr id="36867" name="Content Placeholder 3">
            <a:extLst>
              <a:ext uri="{FF2B5EF4-FFF2-40B4-BE49-F238E27FC236}">
                <a16:creationId xmlns:a16="http://schemas.microsoft.com/office/drawing/2014/main" id="{00A99675-0585-437E-89D5-4310956E81C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08225" y="1600200"/>
            <a:ext cx="4525963"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357</TotalTime>
  <Words>3049</Words>
  <Application>Microsoft Office PowerPoint</Application>
  <PresentationFormat>On-screen Show (4:3)</PresentationFormat>
  <Paragraphs>190</Paragraphs>
  <Slides>44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Arial</vt:lpstr>
      <vt:lpstr>Calibri</vt:lpstr>
      <vt:lpstr>Office Theme</vt:lpstr>
      <vt:lpstr>Lectures on French Theatre of 1930s to 1970s</vt:lpstr>
      <vt:lpstr>Outlaw politics, not the politics of ideologues</vt:lpstr>
      <vt:lpstr>PowerPoint Presentation</vt:lpstr>
      <vt:lpstr>French theatre</vt:lpstr>
      <vt:lpstr>Keywords to think about</vt:lpstr>
      <vt:lpstr>Antonin Artaud</vt:lpstr>
      <vt:lpstr>Artaud’s influence (Carl Lavery)</vt:lpstr>
      <vt:lpstr>PowerPoint Presentation</vt:lpstr>
      <vt:lpstr>PowerPoint Presentation</vt:lpstr>
      <vt:lpstr>Structure: Cruelty to be kind</vt:lpstr>
      <vt:lpstr>So who is Artaud</vt:lpstr>
      <vt:lpstr>Antonin Artaud (1896: 1948) </vt:lpstr>
      <vt:lpstr>PowerPoint Presentation</vt:lpstr>
      <vt:lpstr>Antonin Artaud (2016): David A. Shaffer</vt:lpstr>
      <vt:lpstr>Artaud poet – ‘The Nerve Meter’ (1925)</vt:lpstr>
      <vt:lpstr>Artaud – film-maker (1925-8)</vt:lpstr>
      <vt:lpstr>Théâtre Alfred Jarry 1920w</vt:lpstr>
      <vt:lpstr>The Jet of Blood (1925)</vt:lpstr>
      <vt:lpstr>Cruelty texts</vt:lpstr>
      <vt:lpstr>Titles</vt:lpstr>
      <vt:lpstr>Theatre and Cruelty</vt:lpstr>
      <vt:lpstr>Letters on Cruelty: what is cruelty?</vt:lpstr>
      <vt:lpstr>Cruelty as cleansing/poison to cure</vt:lpstr>
      <vt:lpstr>How to produce cruelty</vt:lpstr>
      <vt:lpstr>Cruel Theatre: A non-humanist theatre</vt:lpstr>
      <vt:lpstr>Humanist Theatre</vt:lpstr>
      <vt:lpstr>‘On the Balinese Theatre’</vt:lpstr>
      <vt:lpstr>‘Van Gogh: A man Suicided by Society’ (1948)</vt:lpstr>
      <vt:lpstr>Artaud’s politics</vt:lpstr>
      <vt:lpstr>‘The Theatre and Culture’</vt:lpstr>
      <vt:lpstr>Total revolution</vt:lpstr>
      <vt:lpstr>Artaud’s breakdown</vt:lpstr>
      <vt:lpstr>Artaud’s Drawing - spells</vt:lpstr>
      <vt:lpstr>PowerPoint Presentation</vt:lpstr>
      <vt:lpstr>Theatre of Cruelty – final stage</vt:lpstr>
      <vt:lpstr> External Context</vt:lpstr>
      <vt:lpstr>Context of French Theatre 1 – the avant-garde </vt:lpstr>
      <vt:lpstr>Context of French Theatre 2* - Jacques Copeau (1879-1949)</vt:lpstr>
      <vt:lpstr>Artaud synthesis: revolution in theatre</vt:lpstr>
      <vt:lpstr>‘No More Masterpieces’</vt:lpstr>
      <vt:lpstr>PowerPoint Presentation</vt:lpstr>
      <vt:lpstr>Theatre and Cruelty</vt:lpstr>
      <vt:lpstr>Artaud’s legacy</vt:lpstr>
      <vt:lpstr>Artaud’s Revolution</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Infamous History – a history of revolution</dc:title>
  <dc:creator>Carl</dc:creator>
  <cp:lastModifiedBy>Karlis Siders</cp:lastModifiedBy>
  <cp:revision>35</cp:revision>
  <dcterms:created xsi:type="dcterms:W3CDTF">2020-02-05T14:38:22Z</dcterms:created>
  <dcterms:modified xsi:type="dcterms:W3CDTF">2020-02-17T13:08:55Z</dcterms:modified>
</cp:coreProperties>
</file>