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6" r:id="rId3"/>
    <p:sldId id="285" r:id="rId4"/>
    <p:sldId id="281" r:id="rId5"/>
    <p:sldId id="265" r:id="rId6"/>
    <p:sldId id="264" r:id="rId7"/>
    <p:sldId id="259" r:id="rId8"/>
    <p:sldId id="262" r:id="rId9"/>
    <p:sldId id="257" r:id="rId10"/>
    <p:sldId id="263" r:id="rId11"/>
    <p:sldId id="258" r:id="rId12"/>
    <p:sldId id="260" r:id="rId13"/>
    <p:sldId id="261"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2" r:id="rId27"/>
    <p:sldId id="283" r:id="rId28"/>
    <p:sldId id="280"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is Siders" userId="c15e8fcccbb10b28" providerId="LiveId" clId="{AAC25198-9AE2-436D-B46C-2AAFA40E6C37}"/>
    <pc:docChg chg="custSel modSld">
      <pc:chgData name="Karlis Siders" userId="c15e8fcccbb10b28" providerId="LiveId" clId="{AAC25198-9AE2-436D-B46C-2AAFA40E6C37}" dt="2020-02-17T21:33:09.578" v="4" actId="20577"/>
      <pc:docMkLst>
        <pc:docMk/>
      </pc:docMkLst>
      <pc:sldChg chg="modSp">
        <pc:chgData name="Karlis Siders" userId="c15e8fcccbb10b28" providerId="LiveId" clId="{AAC25198-9AE2-436D-B46C-2AAFA40E6C37}" dt="2020-02-17T18:53:03.509" v="0" actId="20577"/>
        <pc:sldMkLst>
          <pc:docMk/>
          <pc:sldMk cId="0" sldId="266"/>
        </pc:sldMkLst>
        <pc:spChg chg="mod">
          <ac:chgData name="Karlis Siders" userId="c15e8fcccbb10b28" providerId="LiveId" clId="{AAC25198-9AE2-436D-B46C-2AAFA40E6C37}" dt="2020-02-17T18:53:03.509" v="0" actId="20577"/>
          <ac:spMkLst>
            <pc:docMk/>
            <pc:sldMk cId="0" sldId="266"/>
            <ac:spMk id="3" creationId="{00000000-0000-0000-0000-000000000000}"/>
          </ac:spMkLst>
        </pc:spChg>
      </pc:sldChg>
      <pc:sldChg chg="modSp">
        <pc:chgData name="Karlis Siders" userId="c15e8fcccbb10b28" providerId="LiveId" clId="{AAC25198-9AE2-436D-B46C-2AAFA40E6C37}" dt="2020-02-17T21:33:09.578" v="4" actId="20577"/>
        <pc:sldMkLst>
          <pc:docMk/>
          <pc:sldMk cId="0" sldId="276"/>
        </pc:sldMkLst>
        <pc:spChg chg="mod">
          <ac:chgData name="Karlis Siders" userId="c15e8fcccbb10b28" providerId="LiveId" clId="{AAC25198-9AE2-436D-B46C-2AAFA40E6C37}" dt="2020-02-17T21:33:09.578" v="4" actId="20577"/>
          <ac:spMkLst>
            <pc:docMk/>
            <pc:sldMk cId="0" sldId="27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BAA0CF2-48AB-454E-8EBF-49EF6C4673FE}"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BAA0CF2-48AB-454E-8EBF-49EF6C4673FE}"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BAA0CF2-48AB-454E-8EBF-49EF6C4673FE}"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BAA0CF2-48AB-454E-8EBF-49EF6C4673FE}"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BAA0CF2-48AB-454E-8EBF-49EF6C4673FE}"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BAA0CF2-48AB-454E-8EBF-49EF6C4673FE}"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BAA0CF2-48AB-454E-8EBF-49EF6C4673FE}"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BAA0CF2-48AB-454E-8EBF-49EF6C4673FE}"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A0CF2-48AB-454E-8EBF-49EF6C4673FE}"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BAA0CF2-48AB-454E-8EBF-49EF6C4673FE}"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BAA0CF2-48AB-454E-8EBF-49EF6C4673FE}"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27D6A-59F2-384F-8103-A2B066FF6D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A0CF2-48AB-454E-8EBF-49EF6C4673FE}" type="datetimeFigureOut">
              <a:rPr lang="en-US" smtClean="0"/>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27D6A-59F2-384F-8103-A2B066FF6D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India Song (1975)</a:t>
            </a:r>
          </a:p>
        </p:txBody>
      </p:sp>
      <p:sp>
        <p:nvSpPr>
          <p:cNvPr id="3" name="Subtitle 2"/>
          <p:cNvSpPr>
            <a:spLocks noGrp="1"/>
          </p:cNvSpPr>
          <p:nvPr>
            <p:ph type="subTitle" idx="1"/>
          </p:nvPr>
        </p:nvSpPr>
        <p:spPr/>
        <p:txBody>
          <a:bodyPr/>
          <a:lstStyle/>
          <a:p>
            <a:r>
              <a:rPr lang="en-US" dirty="0"/>
              <a:t>A Logic of Infection – a dramaturgy of deliberated confusion and dislocation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scene with the Vice Consul</a:t>
            </a:r>
          </a:p>
        </p:txBody>
      </p:sp>
      <p:sp>
        <p:nvSpPr>
          <p:cNvPr id="3" name="Content Placeholder 2"/>
          <p:cNvSpPr>
            <a:spLocks noGrp="1"/>
          </p:cNvSpPr>
          <p:nvPr>
            <p:ph idx="1"/>
          </p:nvPr>
        </p:nvSpPr>
        <p:spPr/>
        <p:txBody>
          <a:bodyPr>
            <a:normAutofit fontScale="92500" lnSpcReduction="10000"/>
          </a:bodyPr>
          <a:lstStyle/>
          <a:p>
            <a:r>
              <a:rPr lang="en-US" dirty="0"/>
              <a:t>Contrast the cry of the Vice Consul with </a:t>
            </a:r>
            <a:r>
              <a:rPr lang="en-US" dirty="0" err="1"/>
              <a:t>Artaud’s</a:t>
            </a:r>
            <a:r>
              <a:rPr lang="en-US" dirty="0"/>
              <a:t> search for a theatre of vocal sounds, a theatre not of words, but of the voice.</a:t>
            </a:r>
          </a:p>
          <a:p>
            <a:r>
              <a:rPr lang="en-US" dirty="0"/>
              <a:t>What is cruel about this scene in terms of theme and form?</a:t>
            </a:r>
          </a:p>
          <a:p>
            <a:r>
              <a:rPr lang="en-US" dirty="0"/>
              <a:t>Cruelty also of madness, depression, suicide, violence, eroticism/sex, meaninglessness…</a:t>
            </a:r>
          </a:p>
          <a:p>
            <a:r>
              <a:rPr lang="en-US" dirty="0"/>
              <a:t>There seems to be no point to existence; nothing that will provide peace or fullness; we are driven by desire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premise of India Song</a:t>
            </a:r>
          </a:p>
        </p:txBody>
      </p:sp>
      <p:sp>
        <p:nvSpPr>
          <p:cNvPr id="3" name="Content Placeholder 2"/>
          <p:cNvSpPr>
            <a:spLocks noGrp="1"/>
          </p:cNvSpPr>
          <p:nvPr>
            <p:ph idx="1"/>
          </p:nvPr>
        </p:nvSpPr>
        <p:spPr/>
        <p:txBody>
          <a:bodyPr>
            <a:normAutofit fontScale="85000" lnSpcReduction="20000"/>
          </a:bodyPr>
          <a:lstStyle/>
          <a:p>
            <a:r>
              <a:rPr lang="en-US" dirty="0"/>
              <a:t>Where is it set? India, Calcutta 1930s, but so many different places evoked; the voices speak of things that have already happened – a memory piece</a:t>
            </a:r>
          </a:p>
          <a:p>
            <a:r>
              <a:rPr lang="en-US" dirty="0"/>
              <a:t>How are the characters? How do we relate to them? </a:t>
            </a:r>
          </a:p>
          <a:p>
            <a:r>
              <a:rPr lang="en-US" dirty="0"/>
              <a:t>What happens in it?</a:t>
            </a:r>
          </a:p>
          <a:p>
            <a:r>
              <a:rPr lang="en-US" dirty="0"/>
              <a:t>What do you think it means?</a:t>
            </a:r>
          </a:p>
          <a:p>
            <a:r>
              <a:rPr lang="en-US" dirty="0"/>
              <a:t>How does it confuse? </a:t>
            </a:r>
          </a:p>
          <a:p>
            <a:r>
              <a:rPr lang="en-US" dirty="0"/>
              <a:t>Who is speaking?</a:t>
            </a:r>
          </a:p>
          <a:p>
            <a:r>
              <a:rPr lang="en-US" dirty="0"/>
              <a:t>Permanent movement and dislocation – why the confusion</a:t>
            </a:r>
          </a:p>
          <a:p>
            <a:r>
              <a:rPr lang="en-US" dirty="0"/>
              <a:t>How the confusion?</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Politics</a:t>
            </a:r>
          </a:p>
        </p:txBody>
      </p:sp>
      <p:sp>
        <p:nvSpPr>
          <p:cNvPr id="3" name="Content Placeholder 2"/>
          <p:cNvSpPr>
            <a:spLocks noGrp="1"/>
          </p:cNvSpPr>
          <p:nvPr>
            <p:ph idx="1"/>
          </p:nvPr>
        </p:nvSpPr>
        <p:spPr/>
        <p:txBody>
          <a:bodyPr/>
          <a:lstStyle/>
          <a:p>
            <a:r>
              <a:rPr lang="en-US" dirty="0"/>
              <a:t>A feminist politics</a:t>
            </a:r>
          </a:p>
          <a:p>
            <a:r>
              <a:rPr lang="en-US" dirty="0"/>
              <a:t>An anti-colonial politics</a:t>
            </a:r>
          </a:p>
          <a:p>
            <a:r>
              <a:rPr lang="en-US" dirty="0"/>
              <a:t>A politics of the enigma – of cruelty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See article </a:t>
            </a:r>
          </a:p>
          <a:p>
            <a:r>
              <a:rPr lang="en-US" dirty="0"/>
              <a:t>‘The </a:t>
            </a:r>
            <a:r>
              <a:rPr lang="en-US" dirty="0" err="1"/>
              <a:t>Spatialisation</a:t>
            </a:r>
            <a:r>
              <a:rPr lang="en-US" dirty="0"/>
              <a:t> of Loss in Theatre of Marguerite </a:t>
            </a:r>
            <a:r>
              <a:rPr lang="en-US" dirty="0" err="1"/>
              <a:t>Duras</a:t>
            </a:r>
            <a:r>
              <a:rPr lang="en-US" dirty="0"/>
              <a:t>’ by Mary Noonan (1998)</a:t>
            </a:r>
          </a:p>
          <a:p>
            <a:r>
              <a:rPr lang="en-US" dirty="0"/>
              <a:t>And</a:t>
            </a:r>
          </a:p>
          <a:p>
            <a:r>
              <a:rPr lang="en-US" dirty="0"/>
              <a:t>‘Sounds Tracks: The </a:t>
            </a:r>
            <a:r>
              <a:rPr lang="en-US" dirty="0" err="1"/>
              <a:t>Soundscapes</a:t>
            </a:r>
            <a:r>
              <a:rPr lang="en-US" dirty="0"/>
              <a:t> of India Song’ by Lib Taylor (1998)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Anne-Marie </a:t>
            </a:r>
            <a:r>
              <a:rPr lang="en-US" dirty="0" err="1"/>
              <a:t>Stretter</a:t>
            </a:r>
            <a:r>
              <a:rPr lang="en-US" dirty="0"/>
              <a:t> is a liberated woman; like the beggar woman she strays – she has multiple affairs,</a:t>
            </a:r>
          </a:p>
          <a:p>
            <a:r>
              <a:rPr lang="en-US" b="1" dirty="0"/>
              <a:t>But</a:t>
            </a:r>
          </a:p>
          <a:p>
            <a:r>
              <a:rPr lang="en-US" dirty="0"/>
              <a:t>She is also passed around; she in entrapped by male partners; surrounded by them; passed on by them;</a:t>
            </a:r>
          </a:p>
          <a:p>
            <a:r>
              <a:rPr lang="en-US" dirty="0"/>
              <a:t>She appears to exist for their pleasure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film also shows that she is constantly being looked at, made an object of the male gaze, a figure who fascinate us</a:t>
            </a:r>
          </a:p>
          <a:p>
            <a:r>
              <a:rPr lang="en-US" b="1" dirty="0"/>
              <a:t>Against this:</a:t>
            </a:r>
          </a:p>
          <a:p>
            <a:r>
              <a:rPr lang="en-US" dirty="0" err="1"/>
              <a:t>Duras</a:t>
            </a:r>
            <a:r>
              <a:rPr lang="en-US" dirty="0"/>
              <a:t> refuses to give up her secret; we never get behind the mirror of Anne-Marie </a:t>
            </a:r>
            <a:r>
              <a:rPr lang="en-US" dirty="0" err="1"/>
              <a:t>Stretter</a:t>
            </a:r>
            <a:r>
              <a:rPr lang="en-US" dirty="0"/>
              <a:t>;</a:t>
            </a:r>
          </a:p>
          <a:p>
            <a:r>
              <a:rPr lang="en-US" dirty="0"/>
              <a:t>Representation does not reveal the truth; rather it exposes the enigma</a:t>
            </a:r>
          </a:p>
          <a:p>
            <a:r>
              <a:rPr lang="en-US" dirty="0"/>
              <a:t>The violence of exposure, the thing that all the men want, is never committed in </a:t>
            </a:r>
            <a:r>
              <a:rPr lang="en-US" dirty="0" err="1"/>
              <a:t>Duras’s</a:t>
            </a:r>
            <a:r>
              <a:rPr lang="en-US" dirty="0"/>
              <a:t> film</a:t>
            </a:r>
          </a:p>
          <a:p>
            <a:r>
              <a:rPr lang="en-US" dirty="0"/>
              <a:t>Anne-Marie </a:t>
            </a:r>
            <a:r>
              <a:rPr lang="en-US" dirty="0" err="1"/>
              <a:t>Stretter</a:t>
            </a:r>
            <a:r>
              <a:rPr lang="en-US" dirty="0"/>
              <a:t> is always out of reach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Anne-Marie </a:t>
            </a:r>
            <a:r>
              <a:rPr lang="en-US" dirty="0" err="1"/>
              <a:t>Stretter</a:t>
            </a:r>
            <a:r>
              <a:rPr lang="en-US" dirty="0"/>
              <a:t> is always in flight; she is associated with water, the sea, Venice – something liquid, something that we cannot grasp</a:t>
            </a:r>
          </a:p>
          <a:p>
            <a:r>
              <a:rPr lang="en-US" dirty="0"/>
              <a:t>There is, then, a cruel truth here – that we cannot know the opposite sex; and any attempt to know them, to capture them, results in violence</a:t>
            </a:r>
          </a:p>
          <a:p>
            <a:r>
              <a:rPr lang="en-US" dirty="0"/>
              <a:t>Cruelty, then, against violence</a:t>
            </a:r>
          </a:p>
          <a:p>
            <a:r>
              <a:rPr lang="en-US" dirty="0"/>
              <a:t>Violence of patriarchy is what leads her to her suicide – that her husband, the Ambassador controls her, and condones, even facilitates the affairs.</a:t>
            </a:r>
          </a:p>
          <a:p>
            <a:r>
              <a:rPr lang="en-US" dirty="0"/>
              <a:t>So a critique of free love of the 60s here</a:t>
            </a:r>
          </a:p>
          <a:p>
            <a:r>
              <a:rPr lang="en-US" dirty="0"/>
              <a:t>The need to find a form for female desire to express itself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Noonan</a:t>
            </a:r>
          </a:p>
        </p:txBody>
      </p:sp>
      <p:sp>
        <p:nvSpPr>
          <p:cNvPr id="3" name="Content Placeholder 2"/>
          <p:cNvSpPr>
            <a:spLocks noGrp="1"/>
          </p:cNvSpPr>
          <p:nvPr>
            <p:ph idx="1"/>
          </p:nvPr>
        </p:nvSpPr>
        <p:spPr/>
        <p:txBody>
          <a:bodyPr/>
          <a:lstStyle/>
          <a:p>
            <a:r>
              <a:rPr lang="en-US" dirty="0"/>
              <a:t>Marguerite </a:t>
            </a:r>
            <a:r>
              <a:rPr lang="en-US" dirty="0" err="1"/>
              <a:t>Duras</a:t>
            </a:r>
            <a:r>
              <a:rPr lang="en-US" dirty="0"/>
              <a:t> developed a theatrical form that both staged a severing of the woman’s body/presence from discourse/subjectivity, and gave expression to the distressed source of the woman’s voice beyond discourse. This form of theatre appeals to the spectator who is willing to become involved in its uncovering of possible meanings of female identity’ (1998: 215)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Luce </a:t>
            </a:r>
            <a:r>
              <a:rPr lang="en-US" dirty="0" err="1"/>
              <a:t>Irigarary</a:t>
            </a:r>
            <a:r>
              <a:rPr lang="en-US" dirty="0"/>
              <a:t> – a French feminism – the search for a women’s writing/expression</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err="1"/>
              <a:t>Jouer</a:t>
            </a:r>
            <a:r>
              <a:rPr lang="en-US" dirty="0"/>
              <a:t> de la mimesis, </a:t>
            </a:r>
            <a:r>
              <a:rPr lang="en-US" dirty="0" err="1"/>
              <a:t>c’est</a:t>
            </a:r>
            <a:r>
              <a:rPr lang="en-US" dirty="0"/>
              <a:t> </a:t>
            </a:r>
            <a:r>
              <a:rPr lang="en-US" dirty="0" err="1"/>
              <a:t>donc</a:t>
            </a:r>
            <a:r>
              <a:rPr lang="en-US" dirty="0"/>
              <a:t>, pour </a:t>
            </a:r>
            <a:r>
              <a:rPr lang="en-US" dirty="0" err="1"/>
              <a:t>une</a:t>
            </a:r>
            <a:r>
              <a:rPr lang="en-US" dirty="0"/>
              <a:t> femme, </a:t>
            </a:r>
            <a:r>
              <a:rPr lang="en-US" dirty="0" err="1"/>
              <a:t>tenter</a:t>
            </a:r>
            <a:r>
              <a:rPr lang="en-US" dirty="0"/>
              <a:t> de </a:t>
            </a:r>
            <a:r>
              <a:rPr lang="en-US" dirty="0" err="1"/>
              <a:t>retrouver</a:t>
            </a:r>
            <a:r>
              <a:rPr lang="en-US" dirty="0"/>
              <a:t> le lieu de son exploitation par le </a:t>
            </a:r>
            <a:r>
              <a:rPr lang="en-US" dirty="0" err="1"/>
              <a:t>discours</a:t>
            </a:r>
            <a:r>
              <a:rPr lang="en-US" dirty="0"/>
              <a:t>, san </a:t>
            </a:r>
            <a:r>
              <a:rPr lang="en-US" dirty="0" err="1"/>
              <a:t>s’y</a:t>
            </a:r>
            <a:r>
              <a:rPr lang="en-US" dirty="0"/>
              <a:t> </a:t>
            </a:r>
            <a:r>
              <a:rPr lang="en-US" dirty="0" err="1"/>
              <a:t>laisser</a:t>
            </a:r>
            <a:r>
              <a:rPr lang="en-US" dirty="0"/>
              <a:t> </a:t>
            </a:r>
            <a:r>
              <a:rPr lang="en-US" dirty="0" err="1"/>
              <a:t>simplement</a:t>
            </a:r>
            <a:r>
              <a:rPr lang="en-US" dirty="0"/>
              <a:t> </a:t>
            </a:r>
            <a:r>
              <a:rPr lang="en-US" dirty="0" err="1"/>
              <a:t>reduire</a:t>
            </a:r>
            <a:r>
              <a:rPr lang="en-US" dirty="0"/>
              <a:t>. (</a:t>
            </a:r>
            <a:r>
              <a:rPr lang="en-US" dirty="0" err="1"/>
              <a:t>Irigary</a:t>
            </a:r>
            <a:r>
              <a:rPr lang="en-US" dirty="0"/>
              <a:t>, in </a:t>
            </a:r>
            <a:r>
              <a:rPr lang="en-US" dirty="0" err="1"/>
              <a:t>Nooon</a:t>
            </a:r>
            <a:r>
              <a:rPr lang="en-US" dirty="0"/>
              <a:t>, 215)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Colonialism</a:t>
            </a:r>
          </a:p>
        </p:txBody>
      </p:sp>
      <p:sp>
        <p:nvSpPr>
          <p:cNvPr id="3" name="Content Placeholder 2"/>
          <p:cNvSpPr>
            <a:spLocks noGrp="1"/>
          </p:cNvSpPr>
          <p:nvPr>
            <p:ph idx="1"/>
          </p:nvPr>
        </p:nvSpPr>
        <p:spPr/>
        <p:txBody>
          <a:bodyPr/>
          <a:lstStyle/>
          <a:p>
            <a:r>
              <a:rPr lang="en-US" dirty="0"/>
              <a:t>India – then a symbol for all European colonialism</a:t>
            </a:r>
          </a:p>
          <a:p>
            <a:r>
              <a:rPr lang="en-US" dirty="0"/>
              <a:t>We see this with the strange appearance of the beggar woman from Laos in South-East Asia in India</a:t>
            </a:r>
          </a:p>
          <a:p>
            <a:r>
              <a:rPr lang="en-US" dirty="0"/>
              <a:t>There is a reference here to the end of colonial rule to, for film is 1975, the same year when the US were defeated and left Vietnam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62FB-EFC5-411A-8B45-87FD71754501}"/>
              </a:ext>
            </a:extLst>
          </p:cNvPr>
          <p:cNvSpPr>
            <a:spLocks noGrp="1"/>
          </p:cNvSpPr>
          <p:nvPr>
            <p:ph type="title"/>
          </p:nvPr>
        </p:nvSpPr>
        <p:spPr/>
        <p:txBody>
          <a:bodyPr/>
          <a:lstStyle/>
          <a:p>
            <a:endParaRPr lang="en-GB"/>
          </a:p>
        </p:txBody>
      </p:sp>
      <p:pic>
        <p:nvPicPr>
          <p:cNvPr id="1026" name="Picture 2" descr="Image result for marguerite duras">
            <a:extLst>
              <a:ext uri="{FF2B5EF4-FFF2-40B4-BE49-F238E27FC236}">
                <a16:creationId xmlns:a16="http://schemas.microsoft.com/office/drawing/2014/main" id="{80F10602-E39F-4AEA-8CCE-269D9FABED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3935" y="1600200"/>
            <a:ext cx="237613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90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So although 1930s about the present</a:t>
            </a:r>
          </a:p>
          <a:p>
            <a:r>
              <a:rPr lang="en-US" dirty="0"/>
              <a:t>Again, though, a politics of form, none of this is argued for or even made an explicit object of critique</a:t>
            </a:r>
          </a:p>
          <a:p>
            <a:r>
              <a:rPr lang="en-US" dirty="0"/>
              <a:t>Rather the whole film is simply suffused with an air of melancholy and defeat;</a:t>
            </a:r>
          </a:p>
          <a:p>
            <a:r>
              <a:rPr lang="en-US" dirty="0"/>
              <a:t>As if western colonialism was always a doomed exercise</a:t>
            </a:r>
          </a:p>
          <a:p>
            <a:r>
              <a:rPr lang="en-US" dirty="0"/>
              <a:t>There is a real sense of something ghostly, spectral, ruined</a:t>
            </a:r>
          </a:p>
          <a:p>
            <a:r>
              <a:rPr lang="en-US" dirty="0"/>
              <a:t>Cruelty, here, is that European ideology is abandoned</a:t>
            </a:r>
          </a:p>
          <a:p>
            <a:r>
              <a:rPr lang="en-US" dirty="0"/>
              <a:t>The Western civilizing discourse, a myth – in reality, it inflicted violence on everyone; it was meaningless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Consider the silence of the servant – a silence that speaks against colonialism;</a:t>
            </a:r>
          </a:p>
          <a:p>
            <a:r>
              <a:rPr lang="en-US" dirty="0"/>
              <a:t>Consider to the madness and suicide and depression that runs through the characters</a:t>
            </a:r>
          </a:p>
          <a:p>
            <a:r>
              <a:rPr lang="en-US" dirty="0"/>
              <a:t>The colonies seems to infect you, almost against your will; they seep into the dreams, desires and actions of the decadent Europeans</a:t>
            </a:r>
          </a:p>
          <a:p>
            <a:r>
              <a:rPr lang="en-US" dirty="0"/>
              <a:t>Their leprosy, beggars, heat is stronger than European ideologies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Politics of form/enigma</a:t>
            </a:r>
          </a:p>
        </p:txBody>
      </p:sp>
      <p:sp>
        <p:nvSpPr>
          <p:cNvPr id="3" name="Content Placeholder 2"/>
          <p:cNvSpPr>
            <a:spLocks noGrp="1"/>
          </p:cNvSpPr>
          <p:nvPr>
            <p:ph idx="1"/>
          </p:nvPr>
        </p:nvSpPr>
        <p:spPr/>
        <p:txBody>
          <a:bodyPr>
            <a:normAutofit lnSpcReduction="10000"/>
          </a:bodyPr>
          <a:lstStyle/>
          <a:p>
            <a:r>
              <a:rPr lang="en-US" dirty="0"/>
              <a:t>The cruelty resides in the form</a:t>
            </a:r>
          </a:p>
          <a:p>
            <a:r>
              <a:rPr lang="en-US" dirty="0"/>
              <a:t>In the fact that we can never know what the work is about; never still it or come up with a final interpretation that would exhaust it;</a:t>
            </a:r>
          </a:p>
          <a:p>
            <a:r>
              <a:rPr lang="en-US" dirty="0"/>
              <a:t>In that respect, the work is cruel because it confronts us with the unknowable; with the failure of western humanism, the truths of patriarchy, the desire to have a proper identity, to coincide with ourselves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Shooting at mirrors</a:t>
            </a:r>
          </a:p>
        </p:txBody>
      </p:sp>
      <p:sp>
        <p:nvSpPr>
          <p:cNvPr id="3" name="Content Placeholder 2"/>
          <p:cNvSpPr>
            <a:spLocks noGrp="1"/>
          </p:cNvSpPr>
          <p:nvPr>
            <p:ph idx="1"/>
          </p:nvPr>
        </p:nvSpPr>
        <p:spPr/>
        <p:txBody>
          <a:bodyPr>
            <a:normAutofit fontScale="92500" lnSpcReduction="10000"/>
          </a:bodyPr>
          <a:lstStyle/>
          <a:p>
            <a:r>
              <a:rPr lang="en-US" dirty="0"/>
              <a:t>The Vice-Consul shoots at his reflection in a mirror; it as if he hates the fact that he can’t know himself, or attain who he is</a:t>
            </a:r>
          </a:p>
          <a:p>
            <a:r>
              <a:rPr lang="en-US" dirty="0"/>
              <a:t>There is no way to pass beyond the mirror</a:t>
            </a:r>
          </a:p>
          <a:p>
            <a:r>
              <a:rPr lang="en-US" dirty="0"/>
              <a:t>By contrast – and this is why music and movement are so important – the form of the work is against that</a:t>
            </a:r>
          </a:p>
          <a:p>
            <a:r>
              <a:rPr lang="en-US" dirty="0"/>
              <a:t>Rather the work asks us to stay on the surface, to remain on this side of the mirror; and to accept the enigma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 as </a:t>
            </a:r>
            <a:r>
              <a:rPr lang="en-US" dirty="0" err="1"/>
              <a:t>erotics</a:t>
            </a:r>
            <a:r>
              <a:rPr lang="en-US" dirty="0"/>
              <a:t>; life; becoming</a:t>
            </a:r>
          </a:p>
        </p:txBody>
      </p:sp>
      <p:sp>
        <p:nvSpPr>
          <p:cNvPr id="3" name="Content Placeholder 2"/>
          <p:cNvSpPr>
            <a:spLocks noGrp="1"/>
          </p:cNvSpPr>
          <p:nvPr>
            <p:ph idx="1"/>
          </p:nvPr>
        </p:nvSpPr>
        <p:spPr/>
        <p:txBody>
          <a:bodyPr>
            <a:normAutofit fontScale="70000" lnSpcReduction="20000"/>
          </a:bodyPr>
          <a:lstStyle/>
          <a:p>
            <a:r>
              <a:rPr lang="en-US" dirty="0"/>
              <a:t>Such a theatrical project contains a new political way of making and spectating</a:t>
            </a:r>
          </a:p>
          <a:p>
            <a:r>
              <a:rPr lang="en-US" dirty="0"/>
              <a:t>Henceforth, the point is not to interpret the work but to enjoy it, to revel in its mystery, in its unknowability, and to affirm it</a:t>
            </a:r>
          </a:p>
          <a:p>
            <a:r>
              <a:rPr lang="en-US" dirty="0"/>
              <a:t>Joy, affirmation, politics are found, then, in discovering what we don’t know, in being moved by mysterious forces that we can’t dominate</a:t>
            </a:r>
          </a:p>
          <a:p>
            <a:r>
              <a:rPr lang="en-US" dirty="0"/>
              <a:t>The point of India Song is to go with it, to accept it, to feel its confusion not as a threat but as a possibility, as an effect that ties us to life, to desire, to something we can never know, but maybe that we can love.</a:t>
            </a:r>
          </a:p>
          <a:p>
            <a:r>
              <a:rPr lang="en-US" dirty="0"/>
              <a:t>India song, then, is a politics of infection: the form of the piece gets into our bodies, under our skin, we breathe it in.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Barthes</a:t>
            </a:r>
          </a:p>
        </p:txBody>
      </p:sp>
      <p:sp>
        <p:nvSpPr>
          <p:cNvPr id="3" name="Content Placeholder 2"/>
          <p:cNvSpPr>
            <a:spLocks noGrp="1"/>
          </p:cNvSpPr>
          <p:nvPr>
            <p:ph idx="1"/>
          </p:nvPr>
        </p:nvSpPr>
        <p:spPr/>
        <p:txBody>
          <a:bodyPr/>
          <a:lstStyle/>
          <a:p>
            <a:r>
              <a:rPr lang="en-US" dirty="0"/>
              <a:t>Roland Barthes called this a text of bliss, a text of jouissance, a text that is orgasmic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Against interpretation (1966) Susan Sontag</a:t>
            </a:r>
          </a:p>
        </p:txBody>
      </p:sp>
      <p:sp>
        <p:nvSpPr>
          <p:cNvPr id="3" name="Content Placeholder 2"/>
          <p:cNvSpPr>
            <a:spLocks noGrp="1"/>
          </p:cNvSpPr>
          <p:nvPr>
            <p:ph idx="1"/>
          </p:nvPr>
        </p:nvSpPr>
        <p:spPr/>
        <p:txBody>
          <a:bodyPr>
            <a:normAutofit fontScale="92500" lnSpcReduction="20000"/>
          </a:bodyPr>
          <a:lstStyle/>
          <a:p>
            <a:r>
              <a:rPr lang="en-US" dirty="0"/>
              <a:t>In place of hermeneutics, we need an </a:t>
            </a:r>
            <a:r>
              <a:rPr lang="en-US" dirty="0" err="1"/>
              <a:t>erotics</a:t>
            </a:r>
            <a:r>
              <a:rPr lang="en-US" dirty="0"/>
              <a:t> of art</a:t>
            </a:r>
          </a:p>
          <a:p>
            <a:r>
              <a:rPr lang="en-US" dirty="0"/>
              <a:t>What is important now is to recover our senses. We must learn to see more, to hear more, to feel more.</a:t>
            </a:r>
          </a:p>
          <a:p>
            <a:r>
              <a:rPr lang="en-GB" dirty="0"/>
              <a:t>The aim</a:t>
            </a:r>
            <a:r>
              <a:rPr dirty="0"/>
              <a:t> of all commentary on art now should be to make works of art-and, by analogy, our own experience-more, rather than less, real to us. The function of criticism should be to show </a:t>
            </a:r>
            <a:r>
              <a:rPr i="1" dirty="0"/>
              <a:t>how it is what it is</a:t>
            </a:r>
            <a:r>
              <a:rPr dirty="0"/>
              <a:t>, even </a:t>
            </a:r>
            <a:r>
              <a:rPr i="1" dirty="0"/>
              <a:t>that it is what it is</a:t>
            </a:r>
            <a:r>
              <a:rPr dirty="0"/>
              <a:t>, rather than to show </a:t>
            </a:r>
            <a:r>
              <a:rPr i="1" dirty="0"/>
              <a:t>what it means. </a:t>
            </a:r>
            <a:endParaRPr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AD78-6CCE-42D4-A6CC-9E26BDEE4F3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ECCC185-1A38-4AAD-B849-186FEDED202A}"/>
              </a:ext>
            </a:extLst>
          </p:cNvPr>
          <p:cNvSpPr>
            <a:spLocks noGrp="1"/>
          </p:cNvSpPr>
          <p:nvPr>
            <p:ph idx="1"/>
          </p:nvPr>
        </p:nvSpPr>
        <p:spPr/>
        <p:txBody>
          <a:bodyPr/>
          <a:lstStyle/>
          <a:p>
            <a:r>
              <a:rPr lang="en-US" dirty="0"/>
              <a:t>‘On ne </a:t>
            </a:r>
            <a:r>
              <a:rPr lang="en-US" dirty="0" err="1"/>
              <a:t>parle</a:t>
            </a:r>
            <a:r>
              <a:rPr lang="en-US" dirty="0"/>
              <a:t> pas </a:t>
            </a:r>
            <a:r>
              <a:rPr lang="en-US" dirty="0" err="1"/>
              <a:t>seulement</a:t>
            </a:r>
            <a:r>
              <a:rPr lang="en-US" dirty="0"/>
              <a:t> de </a:t>
            </a:r>
            <a:r>
              <a:rPr lang="en-US" dirty="0" err="1"/>
              <a:t>ce</a:t>
            </a:r>
            <a:r>
              <a:rPr lang="en-US" dirty="0"/>
              <a:t> </a:t>
            </a:r>
            <a:r>
              <a:rPr lang="en-US" dirty="0" err="1"/>
              <a:t>qu’on</a:t>
            </a:r>
            <a:r>
              <a:rPr lang="en-US" dirty="0"/>
              <a:t> </a:t>
            </a:r>
            <a:r>
              <a:rPr lang="en-US" dirty="0" err="1"/>
              <a:t>sait</a:t>
            </a:r>
            <a:r>
              <a:rPr lang="en-US" dirty="0"/>
              <a:t>, pour </a:t>
            </a:r>
            <a:r>
              <a:rPr lang="en-US" dirty="0" err="1"/>
              <a:t>en</a:t>
            </a:r>
            <a:r>
              <a:rPr lang="en-US" dirty="0"/>
              <a:t> faire </a:t>
            </a:r>
            <a:r>
              <a:rPr lang="en-US" dirty="0" err="1"/>
              <a:t>étalage</a:t>
            </a:r>
            <a:r>
              <a:rPr lang="en-US" dirty="0"/>
              <a:t> – </a:t>
            </a:r>
            <a:r>
              <a:rPr lang="en-US" dirty="0" err="1"/>
              <a:t>mais</a:t>
            </a:r>
            <a:r>
              <a:rPr lang="en-US" dirty="0"/>
              <a:t> </a:t>
            </a:r>
            <a:r>
              <a:rPr lang="en-US" dirty="0" err="1"/>
              <a:t>aussi</a:t>
            </a:r>
            <a:r>
              <a:rPr lang="en-US" dirty="0"/>
              <a:t> de </a:t>
            </a:r>
            <a:r>
              <a:rPr lang="en-US" dirty="0" err="1"/>
              <a:t>ce</a:t>
            </a:r>
            <a:r>
              <a:rPr lang="en-US" dirty="0"/>
              <a:t> </a:t>
            </a:r>
            <a:r>
              <a:rPr lang="en-US" dirty="0" err="1"/>
              <a:t>qu’on</a:t>
            </a:r>
            <a:r>
              <a:rPr lang="en-US" dirty="0"/>
              <a:t> ne </a:t>
            </a:r>
            <a:r>
              <a:rPr lang="en-US" dirty="0" err="1"/>
              <a:t>sait</a:t>
            </a:r>
            <a:r>
              <a:rPr lang="en-US" dirty="0"/>
              <a:t> pas, pour le savoir’ (Merleau-Ponty, qtd by Robertson).</a:t>
            </a:r>
          </a:p>
          <a:p>
            <a:endParaRPr lang="en-GB" dirty="0"/>
          </a:p>
        </p:txBody>
      </p:sp>
    </p:spTree>
    <p:extLst>
      <p:ext uri="{BB962C8B-B14F-4D97-AF65-F5344CB8AC3E}">
        <p14:creationId xmlns:p14="http://schemas.microsoft.com/office/powerpoint/2010/main" val="779009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Lisa </a:t>
            </a:r>
            <a:r>
              <a:rPr lang="en-US" dirty="0" err="1"/>
              <a:t>Roberston</a:t>
            </a:r>
            <a:endParaRPr lang="en-US" dirty="0"/>
          </a:p>
        </p:txBody>
      </p:sp>
      <p:sp>
        <p:nvSpPr>
          <p:cNvPr id="3" name="Content Placeholder 2"/>
          <p:cNvSpPr>
            <a:spLocks noGrp="1"/>
          </p:cNvSpPr>
          <p:nvPr>
            <p:ph idx="1"/>
          </p:nvPr>
        </p:nvSpPr>
        <p:spPr/>
        <p:txBody>
          <a:bodyPr/>
          <a:lstStyle/>
          <a:p>
            <a:r>
              <a:rPr lang="en-US" dirty="0"/>
              <a:t>‘I want to notice and memorize the non-semiotic meanings [the performance] inaugurates in my body’ (Time in the Codex, 2012: 16)</a:t>
            </a:r>
          </a:p>
          <a:p>
            <a:r>
              <a:rPr lang="en-US" dirty="0"/>
              <a:t>‘as the girl leans into chiaroscuro…she is free…not to appear’. (18)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131F-632F-45E8-A511-32FC50BA2800}"/>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3EF0709C-EE37-4FE8-BA70-DFB6185895D0}"/>
              </a:ext>
            </a:extLst>
          </p:cNvPr>
          <p:cNvSpPr>
            <a:spLocks noGrp="1"/>
          </p:cNvSpPr>
          <p:nvPr>
            <p:ph idx="1"/>
          </p:nvPr>
        </p:nvSpPr>
        <p:spPr/>
        <p:txBody>
          <a:bodyPr/>
          <a:lstStyle/>
          <a:p>
            <a:r>
              <a:rPr lang="en-GB" dirty="0"/>
              <a:t>Where is the relationship between cruelty and organised disorganised?</a:t>
            </a:r>
          </a:p>
          <a:p>
            <a:r>
              <a:rPr lang="en-GB" dirty="0"/>
              <a:t>How are the feminist politics folded into the form of this film?</a:t>
            </a:r>
          </a:p>
          <a:p>
            <a:r>
              <a:rPr lang="en-GB" dirty="0"/>
              <a:t>In what ways does the ‘feeling’ provoked by the film create a space – if we can ever call that it – whereby cruelty and politics meet?</a:t>
            </a:r>
          </a:p>
        </p:txBody>
      </p:sp>
    </p:spTree>
    <p:extLst>
      <p:ext uri="{BB962C8B-B14F-4D97-AF65-F5344CB8AC3E}">
        <p14:creationId xmlns:p14="http://schemas.microsoft.com/office/powerpoint/2010/main" val="27553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D47B-2972-4C50-A411-AE2E296406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5960CF1-DC95-40D2-8D93-D6ABFFB56CD8}"/>
              </a:ext>
            </a:extLst>
          </p:cNvPr>
          <p:cNvSpPr>
            <a:spLocks noGrp="1"/>
          </p:cNvSpPr>
          <p:nvPr>
            <p:ph idx="1"/>
          </p:nvPr>
        </p:nvSpPr>
        <p:spPr/>
        <p:txBody>
          <a:bodyPr/>
          <a:lstStyle/>
          <a:p>
            <a:r>
              <a:rPr lang="en-GB" dirty="0"/>
              <a:t>The critical imperative:</a:t>
            </a:r>
          </a:p>
          <a:p>
            <a:endParaRPr lang="en-GB" dirty="0"/>
          </a:p>
          <a:p>
            <a:pPr marL="0" indent="0">
              <a:buNone/>
            </a:pPr>
            <a:r>
              <a:rPr lang="en-GB" dirty="0"/>
              <a:t>How to change our viewing habits so that we become attuned to following, to unfolding, a work whose entire organisational structure, whose very reason, is to frustrate, and disrupt our desire for organisation? </a:t>
            </a:r>
          </a:p>
        </p:txBody>
      </p:sp>
    </p:spTree>
    <p:extLst>
      <p:ext uri="{BB962C8B-B14F-4D97-AF65-F5344CB8AC3E}">
        <p14:creationId xmlns:p14="http://schemas.microsoft.com/office/powerpoint/2010/main" val="109974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How to make an artwork – a film or play – that heals us from the violence of knowledge, from the desire to impose a meaning, an identity, a way of living on those subjects who are different from us?</a:t>
            </a:r>
          </a:p>
          <a:p>
            <a:r>
              <a:rPr lang="en-US" dirty="0"/>
              <a:t>How to use cruelty against violence?</a:t>
            </a:r>
          </a:p>
          <a:p>
            <a:r>
              <a:rPr lang="en-US" dirty="0"/>
              <a:t>Perhaps by making a work that is both critical and therapeutic at the same time</a:t>
            </a:r>
          </a:p>
          <a:p>
            <a:r>
              <a:rPr lang="en-US" dirty="0"/>
              <a:t>A work whose form – whose feeling – provides an affective response to the catastrophe that it depicts in its themes and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Marguerite </a:t>
            </a:r>
            <a:r>
              <a:rPr lang="en-US" dirty="0" err="1"/>
              <a:t>Duras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Born in 1914 in Indochina, Vietnam, Saigon</a:t>
            </a:r>
          </a:p>
          <a:p>
            <a:r>
              <a:rPr lang="en-US" dirty="0"/>
              <a:t>Her name is Marguerite </a:t>
            </a:r>
            <a:r>
              <a:rPr lang="en-US" dirty="0" err="1"/>
              <a:t>Donnadieu</a:t>
            </a:r>
            <a:r>
              <a:rPr lang="en-US" dirty="0"/>
              <a:t> but that name – the name of the father - is rejected for </a:t>
            </a:r>
            <a:r>
              <a:rPr lang="en-US" dirty="0" err="1"/>
              <a:t>Duras</a:t>
            </a:r>
            <a:endParaRPr lang="en-US" dirty="0"/>
          </a:p>
          <a:p>
            <a:r>
              <a:rPr lang="en-US" dirty="0"/>
              <a:t>So always a rejection of a patriarchal society – a society of the father’s name</a:t>
            </a:r>
          </a:p>
          <a:p>
            <a:r>
              <a:rPr lang="en-US" dirty="0"/>
              <a:t>Themes are about: female desire, madness, suicide, melancholy – a kind of fascination with excess, with what Leslie Hill calls ‘apocalyptic desire’ (1993).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 Song written after 1968</a:t>
            </a:r>
          </a:p>
        </p:txBody>
      </p:sp>
      <p:sp>
        <p:nvSpPr>
          <p:cNvPr id="3" name="Content Placeholder 2"/>
          <p:cNvSpPr>
            <a:spLocks noGrp="1"/>
          </p:cNvSpPr>
          <p:nvPr>
            <p:ph idx="1"/>
          </p:nvPr>
        </p:nvSpPr>
        <p:spPr/>
        <p:txBody>
          <a:bodyPr>
            <a:normAutofit fontScale="92500" lnSpcReduction="10000"/>
          </a:bodyPr>
          <a:lstStyle/>
          <a:p>
            <a:r>
              <a:rPr lang="en-US" dirty="0"/>
              <a:t>1968 a new dispersed politics – a politics beyond class, gender, sexuality, race</a:t>
            </a:r>
          </a:p>
          <a:p>
            <a:r>
              <a:rPr lang="en-US" dirty="0"/>
              <a:t>It is then a new politics, a politics of feminism that starts in France – </a:t>
            </a:r>
            <a:r>
              <a:rPr lang="en-US" dirty="0" err="1"/>
              <a:t>Mouvement</a:t>
            </a:r>
            <a:r>
              <a:rPr lang="en-US" dirty="0"/>
              <a:t> pour la </a:t>
            </a:r>
            <a:r>
              <a:rPr lang="en-US" dirty="0" err="1"/>
              <a:t>libération</a:t>
            </a:r>
            <a:r>
              <a:rPr lang="en-US" dirty="0"/>
              <a:t> des femmes.</a:t>
            </a:r>
          </a:p>
          <a:p>
            <a:r>
              <a:rPr lang="en-US" dirty="0"/>
              <a:t>But it also looks back to an anti-colonial politics that had been in existence in France in 1960s</a:t>
            </a:r>
          </a:p>
          <a:p>
            <a:r>
              <a:rPr lang="en-US" dirty="0"/>
              <a:t>So the politics are in that nexus </a:t>
            </a:r>
          </a:p>
          <a:p>
            <a:r>
              <a:rPr lang="en-US" dirty="0"/>
              <a:t>But an evocative politics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What is India Song? A song we hear; something the Vice Consul refers to in the piece itself, a childhood memory, associated with his mother</a:t>
            </a:r>
          </a:p>
          <a:p>
            <a:r>
              <a:rPr lang="en-US" dirty="0"/>
              <a:t>Consider the title – what does it evoke?</a:t>
            </a:r>
          </a:p>
          <a:p>
            <a:r>
              <a:rPr lang="en-US" dirty="0"/>
              <a:t>It is also a film that is born from a play, and which exists somewhere between film, theatre, dance</a:t>
            </a:r>
          </a:p>
          <a:p>
            <a:r>
              <a:rPr lang="en-US" dirty="0"/>
              <a:t>What makes it such a hybrid form? The setting, the pace, the dance, the music, the presence of bodies and object – the use of refrains and repetitions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reflection of a reflection</a:t>
            </a:r>
          </a:p>
        </p:txBody>
      </p:sp>
      <p:sp>
        <p:nvSpPr>
          <p:cNvPr id="3" name="Content Placeholder 2"/>
          <p:cNvSpPr>
            <a:spLocks noGrp="1"/>
          </p:cNvSpPr>
          <p:nvPr>
            <p:ph idx="1"/>
          </p:nvPr>
        </p:nvSpPr>
        <p:spPr/>
        <p:txBody>
          <a:bodyPr>
            <a:normAutofit fontScale="85000" lnSpcReduction="10000"/>
          </a:bodyPr>
          <a:lstStyle/>
          <a:p>
            <a:r>
              <a:rPr lang="en-US" dirty="0"/>
              <a:t>The film itself is then a kind of adaptation but more of a transposition, for it changes or varies the original. It moves it – something musical.</a:t>
            </a:r>
          </a:p>
          <a:p>
            <a:r>
              <a:rPr lang="en-US" dirty="0"/>
              <a:t>There are also intertextual references, for </a:t>
            </a:r>
            <a:r>
              <a:rPr lang="en-US" i="1" dirty="0"/>
              <a:t>India Song</a:t>
            </a:r>
            <a:r>
              <a:rPr lang="en-US" dirty="0"/>
              <a:t>. The characters Anne-Marie </a:t>
            </a:r>
            <a:r>
              <a:rPr lang="en-US" dirty="0" err="1"/>
              <a:t>Stretter</a:t>
            </a:r>
            <a:r>
              <a:rPr lang="en-US" dirty="0"/>
              <a:t>, the Vice Consul and Michael Richardson are mentioned in earlier novel and film scripts of </a:t>
            </a:r>
            <a:r>
              <a:rPr lang="en-US" dirty="0" err="1"/>
              <a:t>Duras</a:t>
            </a:r>
            <a:r>
              <a:rPr lang="en-US" dirty="0"/>
              <a:t> from 1960s</a:t>
            </a:r>
          </a:p>
          <a:p>
            <a:r>
              <a:rPr lang="en-US" dirty="0"/>
              <a:t>So the play not a reflection of reality but a reflection of a reflection</a:t>
            </a:r>
          </a:p>
          <a:p>
            <a:r>
              <a:rPr lang="en-US" dirty="0"/>
              <a:t>Hence, perhaps the role of the mirror in the film: it is a reflection of itself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does cruelty work in the themes and form of this piece?</a:t>
            </a:r>
          </a:p>
          <a:p>
            <a:r>
              <a:rPr lang="en-US" dirty="0"/>
              <a:t>How is the work structured?</a:t>
            </a:r>
          </a:p>
          <a:p>
            <a:r>
              <a:rPr lang="en-US" dirty="0"/>
              <a:t>The role of music; repetition; slowness; rhythm?</a:t>
            </a:r>
          </a:p>
          <a:p>
            <a:r>
              <a:rPr lang="en-US" dirty="0"/>
              <a:t>The meaning of dance and song? What do they do?</a:t>
            </a:r>
          </a:p>
          <a:p>
            <a:r>
              <a:rPr lang="en-US" dirty="0"/>
              <a:t>A politics of feeling?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TotalTime>
  <Words>1930</Words>
  <Application>Microsoft Office PowerPoint</Application>
  <PresentationFormat>On-screen Show (4:3)</PresentationFormat>
  <Paragraphs>121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India Song (1975)</vt:lpstr>
      <vt:lpstr>PowerPoint Presentation</vt:lpstr>
      <vt:lpstr>PowerPoint Presentation</vt:lpstr>
      <vt:lpstr>PowerPoint Presentation</vt:lpstr>
      <vt:lpstr>Marguerite Duras</vt:lpstr>
      <vt:lpstr>India Song written after 1968</vt:lpstr>
      <vt:lpstr>PowerPoint Presentation</vt:lpstr>
      <vt:lpstr>A reflection of a reflection</vt:lpstr>
      <vt:lpstr>PowerPoint Presentation</vt:lpstr>
      <vt:lpstr>The scene with the Vice Consul</vt:lpstr>
      <vt:lpstr>The premise of India Song</vt:lpstr>
      <vt:lpstr>Politics</vt:lpstr>
      <vt:lpstr>PowerPoint Presentation</vt:lpstr>
      <vt:lpstr>PowerPoint Presentation</vt:lpstr>
      <vt:lpstr>PowerPoint Presentation</vt:lpstr>
      <vt:lpstr>PowerPoint Presentation</vt:lpstr>
      <vt:lpstr>Noonan</vt:lpstr>
      <vt:lpstr>Luce Irigarary – a French feminism – the search for a women’s writing/expression</vt:lpstr>
      <vt:lpstr>Colonialism</vt:lpstr>
      <vt:lpstr>PowerPoint Presentation</vt:lpstr>
      <vt:lpstr>PowerPoint Presentation</vt:lpstr>
      <vt:lpstr>Politics of form/enigma</vt:lpstr>
      <vt:lpstr>Shooting at mirrors</vt:lpstr>
      <vt:lpstr>Art as erotics; life; becoming</vt:lpstr>
      <vt:lpstr>Barthes</vt:lpstr>
      <vt:lpstr>Against interpretation (1966) Susan Sontag</vt:lpstr>
      <vt:lpstr>PowerPoint Presentation</vt:lpstr>
      <vt:lpstr>Lisa Roberston</vt:lpstr>
      <vt:lpstr>Questions</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Song</dc:title>
  <dc:creator>Carl</dc:creator>
  <cp:lastModifiedBy>Karlis Siders</cp:lastModifiedBy>
  <cp:revision>13</cp:revision>
  <dcterms:created xsi:type="dcterms:W3CDTF">2020-02-11T14:14:00Z</dcterms:created>
  <dcterms:modified xsi:type="dcterms:W3CDTF">2020-02-17T21:33:20Z</dcterms:modified>
</cp:coreProperties>
</file>