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266" r:id="rId4"/>
    <p:sldId id="267" r:id="rId5"/>
    <p:sldId id="291" r:id="rId6"/>
    <p:sldId id="292" r:id="rId7"/>
    <p:sldId id="293" r:id="rId8"/>
    <p:sldId id="294" r:id="rId9"/>
    <p:sldId id="295" r:id="rId10"/>
    <p:sldId id="296" r:id="rId11"/>
    <p:sldId id="281" r:id="rId12"/>
    <p:sldId id="282" r:id="rId13"/>
    <p:sldId id="283" r:id="rId14"/>
    <p:sldId id="284" r:id="rId15"/>
    <p:sldId id="270" r:id="rId16"/>
    <p:sldId id="271" r:id="rId17"/>
    <p:sldId id="290" r:id="rId18"/>
    <p:sldId id="261" r:id="rId19"/>
    <p:sldId id="264" r:id="rId20"/>
    <p:sldId id="262" r:id="rId21"/>
    <p:sldId id="274" r:id="rId22"/>
    <p:sldId id="276" r:id="rId23"/>
    <p:sldId id="280" r:id="rId24"/>
    <p:sldId id="286" r:id="rId25"/>
    <p:sldId id="287"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3721" autoAdjust="0"/>
  </p:normalViewPr>
  <p:slideViewPr>
    <p:cSldViewPr>
      <p:cViewPr>
        <p:scale>
          <a:sx n="56" d="100"/>
          <a:sy n="56" d="100"/>
        </p:scale>
        <p:origin x="-15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07E36D-7319-471F-9ED5-76FD30149FE0}" type="datetimeFigureOut">
              <a:rPr lang="en-GB" smtClean="0"/>
              <a:pPr/>
              <a:t>12/01/2020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F6530A-7021-455B-82F3-4E835F810F24}" type="slidenum">
              <a:rPr lang="en-GB" smtClean="0"/>
              <a:pPr/>
              <a:t>‹#›</a:t>
            </a:fld>
            <a:endParaRPr lang="en-GB"/>
          </a:p>
        </p:txBody>
      </p:sp>
    </p:spTree>
    <p:extLst>
      <p:ext uri="{BB962C8B-B14F-4D97-AF65-F5344CB8AC3E}">
        <p14:creationId xmlns:p14="http://schemas.microsoft.com/office/powerpoint/2010/main" val="1044617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F6530A-7021-455B-82F3-4E835F810F24}" type="slidenum">
              <a:rPr lang="en-GB" smtClean="0"/>
              <a:pPr/>
              <a:t>4</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F6530A-7021-455B-82F3-4E835F810F24}" type="slidenum">
              <a:rPr lang="en-GB" smtClean="0"/>
              <a:pPr/>
              <a:t>14</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F6530A-7021-455B-82F3-4E835F810F24}" type="slidenum">
              <a:rPr lang="en-GB" smtClean="0"/>
              <a:pPr/>
              <a:t>16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GB" dirty="0"/>
              <a:t> speech</a:t>
            </a:r>
            <a:r>
              <a:rPr lang="en-GB" baseline="0" dirty="0"/>
              <a:t> from stage by </a:t>
            </a:r>
            <a:r>
              <a:rPr lang="en-GB" sz="1200" b="0" i="0" kern="1200" dirty="0">
                <a:solidFill>
                  <a:schemeClr val="tx1"/>
                </a:solidFill>
                <a:latin typeface="+mn-lt"/>
                <a:ea typeface="+mn-ea"/>
                <a:cs typeface="+mn-cs"/>
              </a:rPr>
              <a:t>Brandon Victor Dixon, who plays the US’s third vice-president, Aaron Burr, at end of performance</a:t>
            </a:r>
            <a:endParaRPr lang="en-GB" dirty="0"/>
          </a:p>
          <a:p>
            <a:pPr>
              <a:buFontTx/>
              <a:buChar char="-"/>
            </a:pPr>
            <a:r>
              <a:rPr lang="en-GB" dirty="0"/>
              <a:t> claim that theatre should not</a:t>
            </a:r>
            <a:r>
              <a:rPr lang="en-GB" baseline="0" dirty="0"/>
              <a:t> be involved in politics, and should even be insulated from the real world?</a:t>
            </a:r>
          </a:p>
          <a:p>
            <a:pPr>
              <a:buFontTx/>
              <a:buChar char="-"/>
            </a:pPr>
            <a:r>
              <a:rPr lang="en-GB" baseline="0" dirty="0"/>
              <a:t> might read that this episode demonstrated the failure of theatre to enact an intervention in its own right: the work contained behind proscenium arch, cast had to step forward and break from it to address the audience, and Pence</a:t>
            </a:r>
          </a:p>
          <a:p>
            <a:pPr>
              <a:buFontTx/>
              <a:buChar char="-"/>
            </a:pPr>
            <a:r>
              <a:rPr lang="en-GB" baseline="0" dirty="0"/>
              <a:t> but does the episode also illustrate continuing role of theatre as a public forum?</a:t>
            </a:r>
            <a:endParaRPr lang="en-GB" dirty="0"/>
          </a:p>
        </p:txBody>
      </p:sp>
      <p:sp>
        <p:nvSpPr>
          <p:cNvPr id="4" name="Slide Number Placeholder 3"/>
          <p:cNvSpPr>
            <a:spLocks noGrp="1"/>
          </p:cNvSpPr>
          <p:nvPr>
            <p:ph type="sldNum" sz="quarter" idx="10"/>
          </p:nvPr>
        </p:nvSpPr>
        <p:spPr/>
        <p:txBody>
          <a:bodyPr/>
          <a:lstStyle/>
          <a:p>
            <a:fld id="{16F6530A-7021-455B-82F3-4E835F810F24}" type="slidenum">
              <a:rPr lang="en-GB" smtClean="0"/>
              <a:pPr/>
              <a:t>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GB" dirty="0"/>
              <a:t> produced research showing that </a:t>
            </a:r>
          </a:p>
        </p:txBody>
      </p:sp>
      <p:sp>
        <p:nvSpPr>
          <p:cNvPr id="4" name="Slide Number Placeholder 3"/>
          <p:cNvSpPr>
            <a:spLocks noGrp="1"/>
          </p:cNvSpPr>
          <p:nvPr>
            <p:ph type="sldNum" sz="quarter" idx="10"/>
          </p:nvPr>
        </p:nvSpPr>
        <p:spPr/>
        <p:txBody>
          <a:bodyPr/>
          <a:lstStyle/>
          <a:p>
            <a:fld id="{16F6530A-7021-455B-82F3-4E835F810F24}" type="slidenum">
              <a:rPr lang="en-GB" smtClean="0"/>
              <a:pPr/>
              <a:t>7</a:t>
            </a:fld>
            <a:endParaRPr lang="en-GB"/>
          </a:p>
        </p:txBody>
      </p:sp>
    </p:spTree>
    <p:extLst>
      <p:ext uri="{BB962C8B-B14F-4D97-AF65-F5344CB8AC3E}">
        <p14:creationId xmlns:p14="http://schemas.microsoft.com/office/powerpoint/2010/main" val="13964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GB" dirty="0"/>
              <a:t> produced research showing that </a:t>
            </a:r>
          </a:p>
        </p:txBody>
      </p:sp>
      <p:sp>
        <p:nvSpPr>
          <p:cNvPr id="4" name="Slide Number Placeholder 3"/>
          <p:cNvSpPr>
            <a:spLocks noGrp="1"/>
          </p:cNvSpPr>
          <p:nvPr>
            <p:ph type="sldNum" sz="quarter" idx="10"/>
          </p:nvPr>
        </p:nvSpPr>
        <p:spPr/>
        <p:txBody>
          <a:bodyPr/>
          <a:lstStyle/>
          <a:p>
            <a:fld id="{16F6530A-7021-455B-82F3-4E835F810F24}" type="slidenum">
              <a:rPr lang="en-GB" smtClean="0"/>
              <a:pPr/>
              <a:t>8</a:t>
            </a:fld>
            <a:endParaRPr lang="en-GB"/>
          </a:p>
        </p:txBody>
      </p:sp>
    </p:spTree>
    <p:extLst>
      <p:ext uri="{BB962C8B-B14F-4D97-AF65-F5344CB8AC3E}">
        <p14:creationId xmlns:p14="http://schemas.microsoft.com/office/powerpoint/2010/main" val="354143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sz="1200" b="0" i="0" kern="1200" dirty="0">
                <a:solidFill>
                  <a:schemeClr val="tx1"/>
                </a:solidFill>
                <a:effectLst/>
                <a:latin typeface="+mn-lt"/>
                <a:ea typeface="+mn-ea"/>
                <a:cs typeface="+mn-cs"/>
              </a:rPr>
              <a:t>Every theatre should commission at least one disabled -playwright, and cast at least one disabled actor a year. It would be a cultural theatrical revolution. I believe that all arts funding should hold that as a condition.”</a:t>
            </a:r>
            <a:endParaRPr lang="en-GB" dirty="0"/>
          </a:p>
        </p:txBody>
      </p:sp>
      <p:sp>
        <p:nvSpPr>
          <p:cNvPr id="4" name="Slide Number Placeholder 3"/>
          <p:cNvSpPr>
            <a:spLocks noGrp="1"/>
          </p:cNvSpPr>
          <p:nvPr>
            <p:ph type="sldNum" sz="quarter" idx="10"/>
          </p:nvPr>
        </p:nvSpPr>
        <p:spPr/>
        <p:txBody>
          <a:bodyPr/>
          <a:lstStyle/>
          <a:p>
            <a:fld id="{16F6530A-7021-455B-82F3-4E835F810F24}" type="slidenum">
              <a:rPr lang="en-GB" smtClean="0"/>
              <a:pPr/>
              <a:t>9</a:t>
            </a:fld>
            <a:endParaRPr lang="en-GB"/>
          </a:p>
        </p:txBody>
      </p:sp>
    </p:spTree>
    <p:extLst>
      <p:ext uri="{BB962C8B-B14F-4D97-AF65-F5344CB8AC3E}">
        <p14:creationId xmlns:p14="http://schemas.microsoft.com/office/powerpoint/2010/main" val="761911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There will be a 50-50 gender split across the season, but at present there are no targets for other areas. “I can’t give you a policy for diversity because it is too complicated, it is too complex,” Terry said. “Actually it is about data collection and some people don’t want to tell you which socio-economic background they are from or what sexuality they are because they have fought their whole lives to not be seen like that.</a:t>
            </a:r>
            <a:endParaRPr lang="en-GB" dirty="0"/>
          </a:p>
        </p:txBody>
      </p:sp>
      <p:sp>
        <p:nvSpPr>
          <p:cNvPr id="4" name="Slide Number Placeholder 3"/>
          <p:cNvSpPr>
            <a:spLocks noGrp="1"/>
          </p:cNvSpPr>
          <p:nvPr>
            <p:ph type="sldNum" sz="quarter" idx="10"/>
          </p:nvPr>
        </p:nvSpPr>
        <p:spPr/>
        <p:txBody>
          <a:bodyPr/>
          <a:lstStyle/>
          <a:p>
            <a:fld id="{16F6530A-7021-455B-82F3-4E835F810F24}" type="slidenum">
              <a:rPr lang="en-GB" smtClean="0"/>
              <a:pPr/>
              <a:t>10</a:t>
            </a:fld>
            <a:endParaRPr lang="en-GB"/>
          </a:p>
        </p:txBody>
      </p:sp>
    </p:spTree>
    <p:extLst>
      <p:ext uri="{BB962C8B-B14F-4D97-AF65-F5344CB8AC3E}">
        <p14:creationId xmlns:p14="http://schemas.microsoft.com/office/powerpoint/2010/main" val="1863503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F6530A-7021-455B-82F3-4E835F810F24}" type="slidenum">
              <a:rPr lang="en-GB" smtClean="0"/>
              <a:pPr/>
              <a:t>11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F6530A-7021-455B-82F3-4E835F810F24}" type="slidenum">
              <a:rPr lang="en-GB" smtClean="0"/>
              <a:pPr/>
              <a:t>12</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F6530A-7021-455B-82F3-4E835F810F24}" type="slidenum">
              <a:rPr lang="en-GB" smtClean="0"/>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F553D0-E4E8-423B-AFC7-6CFF0827EFBC}" type="datetimeFigureOut">
              <a:rPr lang="en-GB" smtClean="0"/>
              <a:pPr/>
              <a:t>12/01/2020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2CE299-1171-4B6B-9ABE-CA7B913BB37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553D0-E4E8-423B-AFC7-6CFF0827EFBC}" type="datetimeFigureOut">
              <a:rPr lang="en-GB" smtClean="0"/>
              <a:pPr/>
              <a:t>12/01/2020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CE299-1171-4B6B-9ABE-CA7B913BB37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akemesomewhere.co.u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readinglists.glasgow.ac.u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victoria.price@glasgow.ac.uk"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www.wakingthefeminists.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685800" y="2130425"/>
            <a:ext cx="7772400" cy="2306687"/>
          </a:xfrm>
        </p:spPr>
        <p:txBody>
          <a:bodyPr>
            <a:noAutofit/>
          </a:bodyPr>
          <a:lstStyle/>
          <a:p>
            <a:pPr algn="l"/>
            <a:r>
              <a:rPr lang="en-GB" sz="4000" b="1" dirty="0">
                <a:ea typeface="ＭＳ Ｐゴシック" pitchFamily="34" charset="-128"/>
                <a:cs typeface="Calibri" pitchFamily="34" charset="0"/>
              </a:rPr>
              <a:t>THEATRE AND SOCIETY</a:t>
            </a:r>
            <a:r>
              <a:rPr lang="en-GB" sz="4000" dirty="0">
                <a:ea typeface="ＭＳ Ｐゴシック" pitchFamily="34" charset="-128"/>
                <a:cs typeface="Calibri" pitchFamily="34" charset="0"/>
              </a:rPr>
              <a:t> </a:t>
            </a:r>
            <a:br>
              <a:rPr lang="en-GB" sz="4000" dirty="0">
                <a:ea typeface="ＭＳ Ｐゴシック" pitchFamily="34" charset="-128"/>
                <a:cs typeface="Calibri" pitchFamily="34" charset="0"/>
              </a:rPr>
            </a:br>
            <a:r>
              <a:rPr lang="en-GB" sz="2800" dirty="0">
                <a:solidFill>
                  <a:schemeClr val="tx1">
                    <a:lumMod val="75000"/>
                    <a:lumOff val="25000"/>
                  </a:schemeClr>
                </a:solidFill>
              </a:rPr>
              <a:t>Theatre Studies Level 1 </a:t>
            </a:r>
            <a:br>
              <a:rPr lang="en-GB" sz="2800" dirty="0">
                <a:solidFill>
                  <a:schemeClr val="tx1">
                    <a:lumMod val="75000"/>
                    <a:lumOff val="25000"/>
                  </a:schemeClr>
                </a:solidFill>
              </a:rPr>
            </a:br>
            <a:r>
              <a:rPr lang="en-GB" sz="2800" dirty="0">
                <a:solidFill>
                  <a:schemeClr val="tx1">
                    <a:lumMod val="75000"/>
                    <a:lumOff val="25000"/>
                  </a:schemeClr>
                </a:solidFill>
              </a:rPr>
              <a:t>Semester Two: Spring </a:t>
            </a:r>
            <a:r>
              <a:rPr lang="en-GB" sz="2800" dirty="0" smtClean="0">
                <a:solidFill>
                  <a:schemeClr val="tx1">
                    <a:lumMod val="75000"/>
                    <a:lumOff val="25000"/>
                  </a:schemeClr>
                </a:solidFill>
              </a:rPr>
              <a:t>2020</a:t>
            </a:r>
            <a:endParaRPr lang="en-GB" sz="2800" dirty="0">
              <a:solidFill>
                <a:schemeClr val="tx1">
                  <a:lumMod val="75000"/>
                  <a:lumOff val="25000"/>
                </a:schemeClr>
              </a:solidFill>
              <a:ea typeface="ＭＳ Ｐゴシック" pitchFamily="34" charset="-128"/>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32077"/>
          <a:stretch/>
        </p:blipFill>
        <p:spPr>
          <a:xfrm>
            <a:off x="417672" y="1052736"/>
            <a:ext cx="4658384" cy="4225406"/>
          </a:xfrm>
        </p:spPr>
      </p:pic>
      <p:sp>
        <p:nvSpPr>
          <p:cNvPr id="5" name="TextBox 4"/>
          <p:cNvSpPr txBox="1"/>
          <p:nvPr/>
        </p:nvSpPr>
        <p:spPr>
          <a:xfrm>
            <a:off x="5364088" y="755993"/>
            <a:ext cx="3456384" cy="5262979"/>
          </a:xfrm>
          <a:prstGeom prst="rect">
            <a:avLst/>
          </a:prstGeom>
          <a:noFill/>
        </p:spPr>
        <p:txBody>
          <a:bodyPr wrap="square" rtlCol="0">
            <a:spAutoFit/>
          </a:bodyPr>
          <a:lstStyle/>
          <a:p>
            <a:r>
              <a:rPr lang="en-GB" sz="1600" dirty="0"/>
              <a:t>‘The new artistic director of Shakespeare’s Globe has promised to give more power to the casts and audiences of plays, saying she wants to dismantle theatre hierarchies.</a:t>
            </a:r>
          </a:p>
          <a:p>
            <a:endParaRPr lang="en-GB" sz="1600" dirty="0"/>
          </a:p>
          <a:p>
            <a:r>
              <a:rPr lang="en-GB" sz="1600" dirty="0"/>
              <a:t>Michelle Terry announced a new season opening with Hamlet and As You Like It. Eye-catchingly, none of the actors turning up for rehearsals will know which role they are taking, with the whole ensemble choosing who plays whom.</a:t>
            </a:r>
          </a:p>
          <a:p>
            <a:endParaRPr lang="en-GB" sz="1600" dirty="0"/>
          </a:p>
          <a:p>
            <a:r>
              <a:rPr lang="en-GB" sz="1600" dirty="0"/>
              <a:t>In a similar vein, when the plays The Merchant of Venice, The Taming of the Shrew and Twelfth Night go on tour, some audiences will be able to choose which one they want to see that night’</a:t>
            </a:r>
          </a:p>
          <a:p>
            <a:endParaRPr lang="en-GB" sz="1600" dirty="0"/>
          </a:p>
          <a:p>
            <a:endParaRPr lang="en-GB" sz="1600" dirty="0"/>
          </a:p>
        </p:txBody>
      </p:sp>
      <p:sp>
        <p:nvSpPr>
          <p:cNvPr id="6" name="TextBox 5"/>
          <p:cNvSpPr txBox="1"/>
          <p:nvPr/>
        </p:nvSpPr>
        <p:spPr>
          <a:xfrm>
            <a:off x="395536" y="5652537"/>
            <a:ext cx="8424936" cy="584775"/>
          </a:xfrm>
          <a:prstGeom prst="rect">
            <a:avLst/>
          </a:prstGeom>
          <a:noFill/>
        </p:spPr>
        <p:txBody>
          <a:bodyPr wrap="square" rtlCol="0">
            <a:spAutoFit/>
          </a:bodyPr>
          <a:lstStyle/>
          <a:p>
            <a:r>
              <a:rPr lang="en-GB" sz="1600" dirty="0"/>
              <a:t>Source: https://www.theguardian.com/stage/2018/jan/04/new-globe-director-to-let-cast-pick-roles-and-audiences-choose-plays</a:t>
            </a:r>
          </a:p>
        </p:txBody>
      </p:sp>
    </p:spTree>
    <p:extLst>
      <p:ext uri="{BB962C8B-B14F-4D97-AF65-F5344CB8AC3E}">
        <p14:creationId xmlns:p14="http://schemas.microsoft.com/office/powerpoint/2010/main" val="30756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1556792"/>
            <a:ext cx="8229600" cy="4608512"/>
          </a:xfrm>
        </p:spPr>
        <p:txBody>
          <a:bodyPr>
            <a:normAutofit/>
          </a:bodyPr>
          <a:lstStyle/>
          <a:p>
            <a:pPr>
              <a:lnSpc>
                <a:spcPct val="90000"/>
              </a:lnSpc>
              <a:buNone/>
            </a:pPr>
            <a:r>
              <a:rPr lang="en-GB" sz="2800" b="1" dirty="0">
                <a:solidFill>
                  <a:schemeClr val="tx1">
                    <a:lumMod val="75000"/>
                    <a:lumOff val="25000"/>
                  </a:schemeClr>
                </a:solidFill>
                <a:ea typeface="ＭＳ Ｐゴシック" pitchFamily="34" charset="-128"/>
                <a:cs typeface="Calibri" pitchFamily="34" charset="0"/>
              </a:rPr>
              <a:t>THREE INTERCONNECTED THEMES</a:t>
            </a:r>
          </a:p>
          <a:p>
            <a:pPr>
              <a:lnSpc>
                <a:spcPct val="90000"/>
              </a:lnSpc>
              <a:buNone/>
            </a:pPr>
            <a:endParaRPr lang="en-GB" sz="2800" b="1" dirty="0">
              <a:solidFill>
                <a:schemeClr val="tx1">
                  <a:lumMod val="75000"/>
                  <a:lumOff val="25000"/>
                </a:schemeClr>
              </a:solidFill>
              <a:ea typeface="ＭＳ Ｐゴシック" pitchFamily="34" charset="-128"/>
              <a:cs typeface="Calibri" pitchFamily="34" charset="0"/>
            </a:endParaRPr>
          </a:p>
          <a:p>
            <a:pPr>
              <a:lnSpc>
                <a:spcPct val="90000"/>
              </a:lnSpc>
            </a:pPr>
            <a:r>
              <a:rPr lang="en-GB" sz="2000" dirty="0">
                <a:ea typeface="ＭＳ Ｐゴシック" pitchFamily="34" charset="-128"/>
                <a:cs typeface="Calibri" pitchFamily="34" charset="0"/>
              </a:rPr>
              <a:t>patronage and subsidy</a:t>
            </a:r>
          </a:p>
          <a:p>
            <a:pPr>
              <a:lnSpc>
                <a:spcPct val="90000"/>
              </a:lnSpc>
            </a:pPr>
            <a:endParaRPr lang="en-GB" sz="2000" dirty="0">
              <a:ea typeface="ＭＳ Ｐゴシック" pitchFamily="34" charset="-128"/>
              <a:cs typeface="Calibri" pitchFamily="34" charset="0"/>
            </a:endParaRPr>
          </a:p>
          <a:p>
            <a:pPr>
              <a:lnSpc>
                <a:spcPct val="90000"/>
              </a:lnSpc>
            </a:pPr>
            <a:r>
              <a:rPr lang="en-GB" sz="2000" dirty="0">
                <a:ea typeface="ＭＳ Ｐゴシック" pitchFamily="34" charset="-128"/>
                <a:cs typeface="Calibri" pitchFamily="34" charset="0"/>
              </a:rPr>
              <a:t>control and restraint</a:t>
            </a:r>
          </a:p>
          <a:p>
            <a:pPr>
              <a:lnSpc>
                <a:spcPct val="90000"/>
              </a:lnSpc>
            </a:pPr>
            <a:endParaRPr lang="en-GB" sz="2000" dirty="0">
              <a:ea typeface="ＭＳ Ｐゴシック" pitchFamily="34" charset="-128"/>
              <a:cs typeface="Calibri" pitchFamily="34" charset="0"/>
            </a:endParaRPr>
          </a:p>
          <a:p>
            <a:pPr>
              <a:lnSpc>
                <a:spcPct val="90000"/>
              </a:lnSpc>
            </a:pPr>
            <a:r>
              <a:rPr lang="en-GB" sz="2000" dirty="0">
                <a:ea typeface="ＭＳ Ｐゴシック" pitchFamily="34" charset="-128"/>
                <a:cs typeface="Calibri" pitchFamily="34" charset="0"/>
              </a:rPr>
              <a:t>audiences and makers</a:t>
            </a:r>
            <a:endParaRPr lang="en-GB" sz="2000" i="1" dirty="0">
              <a:ea typeface="ＭＳ Ｐゴシック" pitchFamily="34" charset="-128"/>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1556792"/>
            <a:ext cx="8229600" cy="4608512"/>
          </a:xfrm>
        </p:spPr>
        <p:txBody>
          <a:bodyPr>
            <a:normAutofit/>
          </a:bodyPr>
          <a:lstStyle/>
          <a:p>
            <a:pPr>
              <a:lnSpc>
                <a:spcPct val="90000"/>
              </a:lnSpc>
              <a:buNone/>
            </a:pPr>
            <a:r>
              <a:rPr lang="en-GB" sz="2800" b="1" dirty="0">
                <a:solidFill>
                  <a:schemeClr val="tx1">
                    <a:lumMod val="75000"/>
                    <a:lumOff val="25000"/>
                  </a:schemeClr>
                </a:solidFill>
                <a:ea typeface="ＭＳ Ｐゴシック" pitchFamily="34" charset="-128"/>
                <a:cs typeface="Calibri" pitchFamily="34" charset="0"/>
              </a:rPr>
              <a:t>PATRONAGE AND SUBSIDY</a:t>
            </a:r>
          </a:p>
          <a:p>
            <a:pPr>
              <a:lnSpc>
                <a:spcPct val="90000"/>
              </a:lnSpc>
              <a:buNone/>
            </a:pPr>
            <a:endParaRPr lang="en-GB" sz="2000" dirty="0">
              <a:ea typeface="ＭＳ Ｐゴシック" pitchFamily="34" charset="-128"/>
              <a:cs typeface="Calibri" pitchFamily="34" charset="0"/>
            </a:endParaRPr>
          </a:p>
          <a:p>
            <a:pPr>
              <a:lnSpc>
                <a:spcPct val="90000"/>
              </a:lnSpc>
            </a:pPr>
            <a:r>
              <a:rPr lang="en-GB" sz="1800" dirty="0">
                <a:ea typeface="ＭＳ Ｐゴシック" pitchFamily="34" charset="-128"/>
                <a:cs typeface="Calibri" pitchFamily="34" charset="0"/>
              </a:rPr>
              <a:t>patronage as a form of privilege? An exercise in power? A way of creating, enhancing or protecting status? Financial aid but also other kinds of institutional support.. </a:t>
            </a:r>
          </a:p>
          <a:p>
            <a:pPr>
              <a:lnSpc>
                <a:spcPct val="90000"/>
              </a:lnSpc>
            </a:pPr>
            <a:r>
              <a:rPr lang="en-GB" sz="1800" dirty="0">
                <a:ea typeface="ＭＳ Ｐゴシック" pitchFamily="34" charset="-128"/>
                <a:cs typeface="Calibri" pitchFamily="34" charset="0"/>
              </a:rPr>
              <a:t>subsidy as a way of extending access to theatre for a more diverse range of makers and audiences?</a:t>
            </a:r>
          </a:p>
          <a:p>
            <a:pPr>
              <a:lnSpc>
                <a:spcPct val="90000"/>
              </a:lnSpc>
            </a:pPr>
            <a:r>
              <a:rPr lang="en-GB" sz="1800" dirty="0">
                <a:ea typeface="ＭＳ Ｐゴシック" pitchFamily="34" charset="-128"/>
                <a:cs typeface="Calibri" pitchFamily="34" charset="0"/>
              </a:rPr>
              <a:t>one contemporary example of direct subsidy might take the form of direct government funding for the arts (e.g. Arts Council Scotland/Creative Scotland) but also broader economic structures (e.g. tax relief for film production)</a:t>
            </a:r>
          </a:p>
          <a:p>
            <a:pPr>
              <a:lnSpc>
                <a:spcPct val="90000"/>
              </a:lnSpc>
            </a:pPr>
            <a:r>
              <a:rPr lang="en-GB" sz="1800" dirty="0">
                <a:ea typeface="ＭＳ Ｐゴシック" pitchFamily="34" charset="-128"/>
                <a:cs typeface="Calibri" pitchFamily="34" charset="0"/>
              </a:rPr>
              <a:t>does public or private funding change how a work of art is received? Do we invoke or assert different standards, different expectations?</a:t>
            </a:r>
          </a:p>
          <a:p>
            <a:pPr>
              <a:lnSpc>
                <a:spcPct val="90000"/>
              </a:lnSpc>
              <a:buFontTx/>
              <a:buChar char="-"/>
            </a:pPr>
            <a:endParaRPr lang="en-GB" sz="2000" dirty="0">
              <a:ea typeface="ＭＳ Ｐゴシック" pitchFamily="34" charset="-128"/>
              <a:cs typeface="Calibri" pitchFamily="34" charset="0"/>
            </a:endParaRPr>
          </a:p>
          <a:p>
            <a:pPr>
              <a:lnSpc>
                <a:spcPct val="90000"/>
              </a:lnSpc>
            </a:pPr>
            <a:endParaRPr lang="en-GB" sz="2000" dirty="0">
              <a:ea typeface="ＭＳ Ｐゴシック" pitchFamily="34" charset="-128"/>
              <a:cs typeface="Calibri" pitchFamily="34" charset="0"/>
            </a:endParaRPr>
          </a:p>
          <a:p>
            <a:pPr>
              <a:lnSpc>
                <a:spcPct val="90000"/>
              </a:lnSpc>
              <a:buNone/>
            </a:pPr>
            <a:endParaRPr lang="en-GB" sz="2800" b="1" i="1" dirty="0">
              <a:solidFill>
                <a:schemeClr val="tx1">
                  <a:lumMod val="75000"/>
                  <a:lumOff val="25000"/>
                </a:schemeClr>
              </a:solidFill>
              <a:ea typeface="ＭＳ Ｐゴシック" pitchFamily="34" charset="-128"/>
              <a:cs typeface="Calibri" pitchFamily="34" charset="0"/>
            </a:endParaRPr>
          </a:p>
          <a:p>
            <a:pPr>
              <a:lnSpc>
                <a:spcPct val="90000"/>
              </a:lnSpc>
              <a:buNone/>
            </a:pPr>
            <a:endParaRPr lang="en-GB" sz="2000" i="1" dirty="0">
              <a:ea typeface="ＭＳ Ｐゴシック" pitchFamily="34" charset="-128"/>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1556792"/>
            <a:ext cx="8229600" cy="4608512"/>
          </a:xfrm>
        </p:spPr>
        <p:txBody>
          <a:bodyPr>
            <a:normAutofit/>
          </a:bodyPr>
          <a:lstStyle/>
          <a:p>
            <a:pPr>
              <a:lnSpc>
                <a:spcPct val="90000"/>
              </a:lnSpc>
              <a:buNone/>
            </a:pPr>
            <a:r>
              <a:rPr lang="en-GB" sz="2800" b="1" dirty="0">
                <a:solidFill>
                  <a:schemeClr val="tx1">
                    <a:lumMod val="75000"/>
                    <a:lumOff val="25000"/>
                  </a:schemeClr>
                </a:solidFill>
                <a:ea typeface="ＭＳ Ｐゴシック" pitchFamily="34" charset="-128"/>
                <a:cs typeface="Calibri" pitchFamily="34" charset="0"/>
              </a:rPr>
              <a:t>CONTROL AND RESTRAINT</a:t>
            </a:r>
          </a:p>
          <a:p>
            <a:pPr>
              <a:lnSpc>
                <a:spcPct val="90000"/>
              </a:lnSpc>
            </a:pPr>
            <a:endParaRPr lang="en-GB" sz="2000" b="1" i="1" dirty="0">
              <a:solidFill>
                <a:schemeClr val="tx1">
                  <a:lumMod val="75000"/>
                  <a:lumOff val="25000"/>
                </a:schemeClr>
              </a:solidFill>
              <a:ea typeface="ＭＳ Ｐゴシック" pitchFamily="34" charset="-128"/>
              <a:cs typeface="Calibri" pitchFamily="34" charset="0"/>
            </a:endParaRPr>
          </a:p>
          <a:p>
            <a:pPr>
              <a:lnSpc>
                <a:spcPct val="90000"/>
              </a:lnSpc>
            </a:pPr>
            <a:r>
              <a:rPr lang="en-GB" sz="1800" dirty="0">
                <a:solidFill>
                  <a:schemeClr val="tx1">
                    <a:lumMod val="75000"/>
                    <a:lumOff val="25000"/>
                  </a:schemeClr>
                </a:solidFill>
                <a:ea typeface="ＭＳ Ｐゴシック" pitchFamily="34" charset="-128"/>
                <a:cs typeface="Calibri" pitchFamily="34" charset="0"/>
              </a:rPr>
              <a:t>‘to control’ as to hold in check, to regulate, to exercise power over, to prevent from growing spontaneously (or even to eliminate)</a:t>
            </a:r>
          </a:p>
          <a:p>
            <a:pPr>
              <a:lnSpc>
                <a:spcPct val="90000"/>
              </a:lnSpc>
            </a:pPr>
            <a:r>
              <a:rPr lang="en-GB" sz="1800" dirty="0">
                <a:solidFill>
                  <a:schemeClr val="tx1">
                    <a:lumMod val="75000"/>
                    <a:lumOff val="25000"/>
                  </a:schemeClr>
                </a:solidFill>
                <a:ea typeface="ＭＳ Ｐゴシック" pitchFamily="34" charset="-128"/>
                <a:cs typeface="Calibri" pitchFamily="34" charset="0"/>
              </a:rPr>
              <a:t>‘restraint’ as an inhibition, prevention or moderation of action, a ‘holding back’, a form of discipline (compare with ‘constraint’ as a limit or restriction, a barrier)</a:t>
            </a:r>
          </a:p>
          <a:p>
            <a:pPr>
              <a:lnSpc>
                <a:spcPct val="90000"/>
              </a:lnSpc>
            </a:pPr>
            <a:r>
              <a:rPr lang="en-GB" sz="1800" dirty="0">
                <a:solidFill>
                  <a:schemeClr val="tx1">
                    <a:lumMod val="75000"/>
                    <a:lumOff val="25000"/>
                  </a:schemeClr>
                </a:solidFill>
                <a:ea typeface="ＭＳ Ｐゴシック" pitchFamily="34" charset="-128"/>
                <a:cs typeface="Calibri" pitchFamily="34" charset="0"/>
              </a:rPr>
              <a:t>distinction between (external) control and (self) restraint? e.g. censorship and self-censorship?</a:t>
            </a:r>
          </a:p>
          <a:p>
            <a:pPr>
              <a:lnSpc>
                <a:spcPct val="90000"/>
              </a:lnSpc>
            </a:pPr>
            <a:r>
              <a:rPr lang="en-GB" sz="1800" dirty="0">
                <a:solidFill>
                  <a:schemeClr val="tx1">
                    <a:lumMod val="75000"/>
                    <a:lumOff val="25000"/>
                  </a:schemeClr>
                </a:solidFill>
                <a:ea typeface="ＭＳ Ｐゴシック" pitchFamily="34" charset="-128"/>
                <a:cs typeface="Calibri" pitchFamily="34" charset="0"/>
              </a:rPr>
              <a:t>control and restraint of </a:t>
            </a:r>
            <a:r>
              <a:rPr lang="en-GB" sz="1800" u="sng" dirty="0">
                <a:solidFill>
                  <a:schemeClr val="tx1">
                    <a:lumMod val="75000"/>
                    <a:lumOff val="25000"/>
                  </a:schemeClr>
                </a:solidFill>
                <a:ea typeface="ＭＳ Ｐゴシック" pitchFamily="34" charset="-128"/>
                <a:cs typeface="Calibri" pitchFamily="34" charset="0"/>
              </a:rPr>
              <a:t>form</a:t>
            </a:r>
            <a:r>
              <a:rPr lang="en-GB" sz="1800" dirty="0">
                <a:solidFill>
                  <a:schemeClr val="tx1">
                    <a:lumMod val="75000"/>
                    <a:lumOff val="25000"/>
                  </a:schemeClr>
                </a:solidFill>
                <a:ea typeface="ＭＳ Ｐゴシック" pitchFamily="34" charset="-128"/>
                <a:cs typeface="Calibri" pitchFamily="34" charset="0"/>
              </a:rPr>
              <a:t> as well as content</a:t>
            </a:r>
            <a:endParaRPr lang="en-GB" sz="1800" dirty="0">
              <a:ea typeface="ＭＳ Ｐゴシック" pitchFamily="34" charset="-128"/>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1556792"/>
            <a:ext cx="8229600" cy="4608512"/>
          </a:xfrm>
        </p:spPr>
        <p:txBody>
          <a:bodyPr>
            <a:normAutofit/>
          </a:bodyPr>
          <a:lstStyle/>
          <a:p>
            <a:pPr>
              <a:lnSpc>
                <a:spcPct val="90000"/>
              </a:lnSpc>
              <a:buNone/>
            </a:pPr>
            <a:r>
              <a:rPr lang="en-GB" sz="2800" b="1" dirty="0">
                <a:solidFill>
                  <a:schemeClr val="tx1">
                    <a:lumMod val="75000"/>
                    <a:lumOff val="25000"/>
                  </a:schemeClr>
                </a:solidFill>
                <a:ea typeface="ＭＳ Ｐゴシック" pitchFamily="34" charset="-128"/>
                <a:cs typeface="Calibri" pitchFamily="34" charset="0"/>
              </a:rPr>
              <a:t>AUDIENCES AND MAKERS</a:t>
            </a:r>
          </a:p>
          <a:p>
            <a:pPr>
              <a:lnSpc>
                <a:spcPct val="90000"/>
              </a:lnSpc>
            </a:pPr>
            <a:endParaRPr lang="en-GB" sz="2000" dirty="0">
              <a:ea typeface="ＭＳ Ｐゴシック" pitchFamily="34" charset="-128"/>
              <a:cs typeface="Calibri" pitchFamily="34" charset="0"/>
            </a:endParaRPr>
          </a:p>
          <a:p>
            <a:pPr>
              <a:lnSpc>
                <a:spcPct val="90000"/>
              </a:lnSpc>
            </a:pPr>
            <a:r>
              <a:rPr lang="en-GB" sz="1800" dirty="0">
                <a:ea typeface="ＭＳ Ｐゴシック" pitchFamily="34" charset="-128"/>
                <a:cs typeface="Calibri" pitchFamily="34" charset="0"/>
              </a:rPr>
              <a:t>who gets to make and see (and study) theatre? Who is theatre made by, for and/or with? Recalling last semester’s debates, who or what is represented by theatre, and on what terms?</a:t>
            </a:r>
          </a:p>
          <a:p>
            <a:pPr>
              <a:lnSpc>
                <a:spcPct val="90000"/>
              </a:lnSpc>
            </a:pPr>
            <a:r>
              <a:rPr lang="en-GB" sz="1800" dirty="0">
                <a:ea typeface="ＭＳ Ｐゴシック" pitchFamily="34" charset="-128"/>
                <a:cs typeface="Calibri" pitchFamily="34" charset="0"/>
              </a:rPr>
              <a:t>Is there a rigid distinction between audiences and makers, or are other more complex relationships at play? </a:t>
            </a:r>
          </a:p>
          <a:p>
            <a:pPr>
              <a:lnSpc>
                <a:spcPct val="90000"/>
              </a:lnSpc>
            </a:pPr>
            <a:r>
              <a:rPr lang="en-GB" sz="1800" dirty="0">
                <a:ea typeface="ＭＳ Ｐゴシック" pitchFamily="34" charset="-128"/>
                <a:cs typeface="Calibri" pitchFamily="34" charset="0"/>
              </a:rPr>
              <a:t>If the work is ‘collaborative’ and/or ‘interactive’, what kind of exchange is imagined? How is that ambition reflected in the conditions of the work, or the work itself?</a:t>
            </a:r>
          </a:p>
          <a:p>
            <a:pPr>
              <a:lnSpc>
                <a:spcPct val="90000"/>
              </a:lnSpc>
            </a:pPr>
            <a:r>
              <a:rPr lang="en-GB" sz="1800" dirty="0">
                <a:ea typeface="ＭＳ Ｐゴシック" pitchFamily="34" charset="-128"/>
                <a:cs typeface="Calibri" pitchFamily="34" charset="0"/>
              </a:rPr>
              <a:t>Does theatre attempt some kind of intervention in the world?</a:t>
            </a:r>
          </a:p>
          <a:p>
            <a:pPr>
              <a:lnSpc>
                <a:spcPct val="90000"/>
              </a:lnSpc>
              <a:buFontTx/>
              <a:buChar char="-"/>
            </a:pPr>
            <a:endParaRPr lang="en-GB" sz="2000" dirty="0">
              <a:ea typeface="ＭＳ Ｐゴシック" pitchFamily="34" charset="-128"/>
              <a:cs typeface="Calibri" pitchFamily="34" charset="0"/>
            </a:endParaRPr>
          </a:p>
          <a:p>
            <a:pPr>
              <a:lnSpc>
                <a:spcPct val="90000"/>
              </a:lnSpc>
              <a:buNone/>
            </a:pPr>
            <a:endParaRPr lang="en-GB" sz="2800" b="1" i="1" dirty="0">
              <a:solidFill>
                <a:schemeClr val="tx1">
                  <a:lumMod val="75000"/>
                  <a:lumOff val="25000"/>
                </a:schemeClr>
              </a:solidFill>
              <a:ea typeface="ＭＳ Ｐゴシック" pitchFamily="34" charset="-128"/>
              <a:cs typeface="Calibri" pitchFamily="34" charset="0"/>
            </a:endParaRPr>
          </a:p>
          <a:p>
            <a:pPr>
              <a:lnSpc>
                <a:spcPct val="90000"/>
              </a:lnSpc>
              <a:buNone/>
            </a:pPr>
            <a:endParaRPr lang="en-GB" sz="2000" i="1" dirty="0">
              <a:ea typeface="ＭＳ Ｐゴシック" pitchFamily="34" charset="-128"/>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1052736"/>
            <a:ext cx="8229600" cy="4608512"/>
          </a:xfrm>
        </p:spPr>
        <p:txBody>
          <a:bodyPr>
            <a:normAutofit/>
          </a:bodyPr>
          <a:lstStyle/>
          <a:p>
            <a:pPr>
              <a:lnSpc>
                <a:spcPct val="90000"/>
              </a:lnSpc>
              <a:buNone/>
            </a:pPr>
            <a:r>
              <a:rPr lang="en-GB" sz="2800" b="1" dirty="0">
                <a:solidFill>
                  <a:schemeClr val="tx1">
                    <a:lumMod val="75000"/>
                    <a:lumOff val="25000"/>
                  </a:schemeClr>
                </a:solidFill>
                <a:ea typeface="ＭＳ Ｐゴシック" pitchFamily="34" charset="-128"/>
                <a:cs typeface="Calibri" pitchFamily="34" charset="0"/>
              </a:rPr>
              <a:t>COURSE AIMS</a:t>
            </a:r>
            <a:endParaRPr lang="en-GB" sz="2800" b="1" i="1" dirty="0">
              <a:solidFill>
                <a:schemeClr val="tx1">
                  <a:lumMod val="75000"/>
                  <a:lumOff val="25000"/>
                </a:schemeClr>
              </a:solidFill>
              <a:ea typeface="ＭＳ Ｐゴシック" pitchFamily="34" charset="-128"/>
              <a:cs typeface="Calibri" pitchFamily="34" charset="0"/>
            </a:endParaRPr>
          </a:p>
          <a:p>
            <a:pPr eaLnBrk="1" hangingPunct="1">
              <a:lnSpc>
                <a:spcPct val="90000"/>
              </a:lnSpc>
              <a:buNone/>
            </a:pPr>
            <a:endParaRPr lang="en-GB" sz="2000" i="1" dirty="0">
              <a:ea typeface="ＭＳ Ｐゴシック" pitchFamily="34" charset="-128"/>
              <a:cs typeface="Calibri" pitchFamily="34" charset="0"/>
            </a:endParaRPr>
          </a:p>
          <a:p>
            <a:pPr>
              <a:buNone/>
            </a:pPr>
            <a:r>
              <a:rPr lang="en-GB" sz="1800" dirty="0"/>
              <a:t>The course </a:t>
            </a:r>
            <a:r>
              <a:rPr lang="en-GB" sz="1800" b="1" i="1" dirty="0"/>
              <a:t>Theatre and Society</a:t>
            </a:r>
            <a:r>
              <a:rPr lang="en-GB" sz="1800" dirty="0"/>
              <a:t> aims to:</a:t>
            </a:r>
          </a:p>
          <a:p>
            <a:pPr>
              <a:buNone/>
            </a:pPr>
            <a:r>
              <a:rPr lang="en-GB" sz="1800" dirty="0"/>
              <a:t> </a:t>
            </a:r>
          </a:p>
          <a:p>
            <a:pPr lvl="0"/>
            <a:r>
              <a:rPr lang="en-GB" sz="1800" dirty="0"/>
              <a:t>guide the student towards a critical awareness of the multiple relationships between theatre and society, both historically and in contemporary practices;</a:t>
            </a:r>
          </a:p>
          <a:p>
            <a:pPr lvl="0"/>
            <a:r>
              <a:rPr lang="en-GB" sz="1800" dirty="0"/>
              <a:t>encourage an understanding of some of the social, political and economic issues affecting theatre practice in Scotland and in Britain whilst also providing appropriate comparators from other countries; and,</a:t>
            </a:r>
          </a:p>
          <a:p>
            <a:pPr lvl="0"/>
            <a:r>
              <a:rPr lang="en-GB" sz="1800" dirty="0"/>
              <a:t>explore some of the major cultural debates in contemporary theatre.</a:t>
            </a:r>
          </a:p>
          <a:p>
            <a:pPr eaLnBrk="1" hangingPunct="1">
              <a:lnSpc>
                <a:spcPct val="90000"/>
              </a:lnSpc>
              <a:buNone/>
            </a:pPr>
            <a:endParaRPr lang="en-GB" sz="2000" i="1" dirty="0">
              <a:ea typeface="ＭＳ Ｐゴシック" pitchFamily="34" charset="-128"/>
              <a:cs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764704"/>
            <a:ext cx="8229600" cy="5256584"/>
          </a:xfrm>
        </p:spPr>
        <p:txBody>
          <a:bodyPr>
            <a:noAutofit/>
          </a:bodyPr>
          <a:lstStyle/>
          <a:p>
            <a:pPr>
              <a:lnSpc>
                <a:spcPct val="90000"/>
              </a:lnSpc>
              <a:buNone/>
            </a:pPr>
            <a:r>
              <a:rPr lang="en-GB" sz="3000" b="1" dirty="0">
                <a:solidFill>
                  <a:schemeClr val="tx1">
                    <a:lumMod val="75000"/>
                    <a:lumOff val="25000"/>
                  </a:schemeClr>
                </a:solidFill>
                <a:ea typeface="ＭＳ Ｐゴシック" pitchFamily="34" charset="-128"/>
                <a:cs typeface="Calibri" pitchFamily="34" charset="0"/>
              </a:rPr>
              <a:t>WHAT SHOULD I BE ABLE TO DO AT THE END?</a:t>
            </a:r>
            <a:endParaRPr lang="en-GB" sz="3000" b="1" i="1" dirty="0">
              <a:solidFill>
                <a:schemeClr val="tx1">
                  <a:lumMod val="75000"/>
                  <a:lumOff val="25000"/>
                </a:schemeClr>
              </a:solidFill>
              <a:ea typeface="ＭＳ Ｐゴシック" pitchFamily="34" charset="-128"/>
              <a:cs typeface="Calibri" pitchFamily="34" charset="0"/>
            </a:endParaRPr>
          </a:p>
          <a:p>
            <a:pPr eaLnBrk="1" hangingPunct="1">
              <a:lnSpc>
                <a:spcPct val="90000"/>
              </a:lnSpc>
              <a:buNone/>
            </a:pPr>
            <a:endParaRPr lang="en-GB" sz="2000" i="1" dirty="0">
              <a:ea typeface="ＭＳ Ｐゴシック" pitchFamily="34" charset="-128"/>
              <a:cs typeface="Calibri" pitchFamily="34" charset="0"/>
            </a:endParaRPr>
          </a:p>
          <a:p>
            <a:pPr>
              <a:buNone/>
            </a:pPr>
            <a:r>
              <a:rPr lang="en-GB" sz="1800" dirty="0"/>
              <a:t>On </a:t>
            </a:r>
            <a:r>
              <a:rPr lang="en-GB" sz="1800" b="1" dirty="0"/>
              <a:t>successful completion </a:t>
            </a:r>
            <a:r>
              <a:rPr lang="en-GB" sz="1800" dirty="0"/>
              <a:t>of </a:t>
            </a:r>
            <a:r>
              <a:rPr lang="en-GB" sz="1800" i="1" dirty="0"/>
              <a:t>Theatre and Society</a:t>
            </a:r>
            <a:r>
              <a:rPr lang="en-GB" sz="1800" dirty="0"/>
              <a:t> students will be able to:</a:t>
            </a:r>
          </a:p>
          <a:p>
            <a:pPr>
              <a:buNone/>
            </a:pPr>
            <a:r>
              <a:rPr lang="en-GB" sz="1800" dirty="0"/>
              <a:t> </a:t>
            </a:r>
          </a:p>
          <a:p>
            <a:r>
              <a:rPr lang="en-GB" sz="1800" dirty="0"/>
              <a:t>recognise some of the cultural, political, institutional, and economic factors underlying the operation of different types of theatrical presentation, both in contemporary society and historically; </a:t>
            </a:r>
          </a:p>
          <a:p>
            <a:pPr lvl="0"/>
            <a:r>
              <a:rPr lang="en-GB" sz="1800" dirty="0"/>
              <a:t>demonstrate an appreciation of the meaning and significance of theatre in different societies and be able to engage critically with cultural debates related to theatre;</a:t>
            </a:r>
          </a:p>
          <a:p>
            <a:pPr lvl="0"/>
            <a:r>
              <a:rPr lang="en-GB" sz="1800" dirty="0"/>
              <a:t>read the secondary literature critically, and be able to identify problems clearly for discussion in seminars;</a:t>
            </a:r>
          </a:p>
          <a:p>
            <a:pPr lvl="0"/>
            <a:r>
              <a:rPr lang="en-GB" sz="1800" dirty="0"/>
              <a:t>use seminars with confidence as a way of clarifying and evaluating ideas, and,</a:t>
            </a:r>
          </a:p>
          <a:p>
            <a:pPr lvl="0"/>
            <a:r>
              <a:rPr lang="en-GB" sz="1800" dirty="0"/>
              <a:t>present ideas critically, clearly and coherently in academic essays, developing well-structured arguments, and observing the disciplines of referencing, footnoting and bibliography.</a:t>
            </a:r>
          </a:p>
          <a:p>
            <a:pPr eaLnBrk="1" hangingPunct="1">
              <a:lnSpc>
                <a:spcPct val="90000"/>
              </a:lnSpc>
              <a:buNone/>
            </a:pPr>
            <a:endParaRPr lang="en-GB" sz="2000" i="1" dirty="0">
              <a:ea typeface="ＭＳ Ｐゴシック" pitchFamily="34" charset="-128"/>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392488"/>
          </a:xfrm>
        </p:spPr>
        <p:txBody>
          <a:bodyPr>
            <a:normAutofit/>
          </a:bodyPr>
          <a:lstStyle/>
          <a:p>
            <a:pPr>
              <a:buNone/>
            </a:pPr>
            <a:r>
              <a:rPr lang="en-GB" sz="2800" b="1" dirty="0">
                <a:solidFill>
                  <a:schemeClr val="tx1">
                    <a:lumMod val="75000"/>
                    <a:lumOff val="25000"/>
                  </a:schemeClr>
                </a:solidFill>
              </a:rPr>
              <a:t>ASSESSMENTS</a:t>
            </a:r>
          </a:p>
          <a:p>
            <a:pPr>
              <a:buNone/>
            </a:pPr>
            <a:endParaRPr lang="en-GB" sz="2000" b="1" dirty="0">
              <a:solidFill>
                <a:schemeClr val="tx1">
                  <a:lumMod val="75000"/>
                  <a:lumOff val="25000"/>
                </a:schemeClr>
              </a:solidFill>
            </a:endParaRPr>
          </a:p>
          <a:p>
            <a:r>
              <a:rPr lang="en-GB" sz="1800" dirty="0"/>
              <a:t>2000 word </a:t>
            </a:r>
            <a:r>
              <a:rPr lang="en-GB" sz="1800" b="1" dirty="0"/>
              <a:t>essay </a:t>
            </a:r>
            <a:r>
              <a:rPr lang="en-GB" sz="1800" dirty="0"/>
              <a:t>relating to the first three sections of the course (40%)</a:t>
            </a:r>
          </a:p>
          <a:p>
            <a:r>
              <a:rPr lang="en-GB" sz="1800" dirty="0"/>
              <a:t>1 hour </a:t>
            </a:r>
            <a:r>
              <a:rPr lang="en-GB" sz="1800" b="1" dirty="0"/>
              <a:t>exam</a:t>
            </a:r>
            <a:r>
              <a:rPr lang="en-GB" sz="1800" dirty="0"/>
              <a:t> in the April/May diet (40%)</a:t>
            </a:r>
          </a:p>
          <a:p>
            <a:r>
              <a:rPr lang="en-GB" sz="1800" dirty="0"/>
              <a:t>A mark for individual contributions to seminar discussions, presentations and practical work (20%)</a:t>
            </a:r>
          </a:p>
          <a:p>
            <a:endParaRPr lang="en-GB" sz="1800" dirty="0"/>
          </a:p>
          <a:p>
            <a:r>
              <a:rPr lang="en-GB" sz="1800" dirty="0"/>
              <a:t>There will be a full briefing on the exam in week 11. We will also offer essay surgeries to discuss essay plans and offer advice on possible research reading – come and see us!</a:t>
            </a:r>
          </a:p>
          <a:p>
            <a:r>
              <a:rPr lang="en-GB" sz="1800" dirty="0"/>
              <a:t>Essay questions will be circulated and posted to Moodle by the end of </a:t>
            </a:r>
            <a:r>
              <a:rPr lang="en-GB" sz="1800" dirty="0" smtClean="0"/>
              <a:t>week </a:t>
            </a:r>
            <a:r>
              <a:rPr lang="en-GB" sz="1800" dirty="0"/>
              <a:t>2</a:t>
            </a:r>
          </a:p>
          <a:p>
            <a:pPr>
              <a:buNone/>
            </a:pPr>
            <a:endParaRPr lang="en-GB" b="1" dirty="0">
              <a:solidFill>
                <a:schemeClr val="tx1">
                  <a:lumMod val="75000"/>
                  <a:lumOff val="25000"/>
                </a:schemeClr>
              </a:solidFill>
            </a:endParaRPr>
          </a:p>
          <a:p>
            <a:pPr>
              <a:buNone/>
            </a:pPr>
            <a:endParaRPr lang="en-GB" b="1" dirty="0">
              <a:solidFill>
                <a:schemeClr val="tx1">
                  <a:lumMod val="75000"/>
                  <a:lumOff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908720"/>
            <a:ext cx="8229600" cy="5112568"/>
          </a:xfrm>
        </p:spPr>
        <p:txBody>
          <a:bodyPr>
            <a:noAutofit/>
          </a:bodyPr>
          <a:lstStyle/>
          <a:p>
            <a:pPr eaLnBrk="1" hangingPunct="1">
              <a:lnSpc>
                <a:spcPct val="80000"/>
              </a:lnSpc>
              <a:buNone/>
            </a:pPr>
            <a:r>
              <a:rPr lang="en-GB" sz="2800" b="1" dirty="0">
                <a:solidFill>
                  <a:schemeClr val="tx1">
                    <a:lumMod val="75000"/>
                    <a:lumOff val="25000"/>
                  </a:schemeClr>
                </a:solidFill>
                <a:ea typeface="ＭＳ Ｐゴシック" pitchFamily="34" charset="-128"/>
              </a:rPr>
              <a:t>SEMINARS</a:t>
            </a:r>
          </a:p>
          <a:p>
            <a:pPr eaLnBrk="1" hangingPunct="1"/>
            <a:endParaRPr lang="en-GB" sz="2000" dirty="0">
              <a:ea typeface="ＭＳ Ｐゴシック" pitchFamily="34" charset="-128"/>
            </a:endParaRPr>
          </a:p>
          <a:p>
            <a:pPr eaLnBrk="1" hangingPunct="1"/>
            <a:r>
              <a:rPr lang="en-GB" sz="1800" dirty="0">
                <a:ea typeface="ＭＳ Ｐゴシック" pitchFamily="34" charset="-128"/>
              </a:rPr>
              <a:t>8 groups with sessions structured around presentations and discussions, alongside practical explorations</a:t>
            </a:r>
          </a:p>
          <a:p>
            <a:pPr eaLnBrk="1" hangingPunct="1"/>
            <a:endParaRPr lang="en-GB" sz="1800" dirty="0">
              <a:ea typeface="ＭＳ Ｐゴシック" pitchFamily="34" charset="-128"/>
            </a:endParaRPr>
          </a:p>
          <a:p>
            <a:r>
              <a:rPr lang="en-GB" sz="1800" dirty="0">
                <a:ea typeface="ＭＳ Ｐゴシック" pitchFamily="34" charset="-128"/>
              </a:rPr>
              <a:t>emphasis on developing </a:t>
            </a:r>
            <a:r>
              <a:rPr lang="en-GB" sz="1800" dirty="0"/>
              <a:t>your understanding of theatre as a system of cultural production, examining the connections between different historical and cultural contexts and on developing your communication skills</a:t>
            </a:r>
          </a:p>
          <a:p>
            <a:endParaRPr lang="en-GB" sz="1800" u="sng" dirty="0"/>
          </a:p>
          <a:p>
            <a:pPr lvl="0"/>
            <a:r>
              <a:rPr lang="en-GB" sz="1800" dirty="0"/>
              <a:t>shift in emphasis from thinking critically through practice / as a practitioner to focusing on critical use of secondary literature through presentations and debates, using seminars to clarify and evaluate ideas; practical work linked to Documentary Theatre unit</a:t>
            </a:r>
          </a:p>
          <a:p>
            <a:pPr>
              <a:lnSpc>
                <a:spcPct val="80000"/>
              </a:lnSpc>
            </a:pPr>
            <a:endParaRPr lang="en-GB" sz="1800" i="1" dirty="0">
              <a:ea typeface="ＭＳ Ｐゴシック" pitchFamily="34" charset="-128"/>
            </a:endParaRPr>
          </a:p>
          <a:p>
            <a:pPr lvl="0">
              <a:lnSpc>
                <a:spcPct val="80000"/>
              </a:lnSpc>
            </a:pPr>
            <a:r>
              <a:rPr lang="en-GB" sz="1800" dirty="0">
                <a:solidFill>
                  <a:prstClr val="black"/>
                </a:solidFill>
                <a:ea typeface="ＭＳ Ｐゴシック" pitchFamily="34" charset="-128"/>
              </a:rPr>
              <a:t>seminars start in week 2 beginning Monday </a:t>
            </a:r>
            <a:r>
              <a:rPr lang="en-GB" sz="1800" dirty="0" smtClean="0">
                <a:solidFill>
                  <a:prstClr val="black"/>
                </a:solidFill>
                <a:ea typeface="ＭＳ Ｐゴシック" pitchFamily="34" charset="-128"/>
              </a:rPr>
              <a:t>20</a:t>
            </a:r>
            <a:r>
              <a:rPr lang="en-GB" sz="1800" baseline="30000" dirty="0" smtClean="0">
                <a:solidFill>
                  <a:prstClr val="black"/>
                </a:solidFill>
                <a:ea typeface="ＭＳ Ｐゴシック" pitchFamily="34" charset="-128"/>
              </a:rPr>
              <a:t>th</a:t>
            </a:r>
            <a:r>
              <a:rPr lang="en-GB" sz="1800" dirty="0" smtClean="0">
                <a:solidFill>
                  <a:prstClr val="black"/>
                </a:solidFill>
                <a:ea typeface="ＭＳ Ｐゴシック" pitchFamily="34" charset="-128"/>
              </a:rPr>
              <a:t> </a:t>
            </a:r>
            <a:r>
              <a:rPr lang="en-GB" sz="1800" dirty="0">
                <a:solidFill>
                  <a:prstClr val="black"/>
                </a:solidFill>
                <a:ea typeface="ＭＳ Ｐゴシック" pitchFamily="34" charset="-128"/>
              </a:rPr>
              <a:t>January: </a:t>
            </a:r>
            <a:r>
              <a:rPr lang="en-GB" sz="1800" u="sng" dirty="0">
                <a:solidFill>
                  <a:prstClr val="black"/>
                </a:solidFill>
                <a:ea typeface="ＭＳ Ｐゴシック" pitchFamily="34" charset="-128"/>
              </a:rPr>
              <a:t>there are no seminars this week</a:t>
            </a:r>
          </a:p>
          <a:p>
            <a:pPr>
              <a:lnSpc>
                <a:spcPct val="80000"/>
              </a:lnSpc>
            </a:pPr>
            <a:endParaRPr lang="en-GB" sz="2000" i="1" dirty="0">
              <a:ea typeface="ＭＳ Ｐゴシック" pitchFamily="34" charset="-128"/>
            </a:endParaRPr>
          </a:p>
          <a:p>
            <a:pPr>
              <a:lnSpc>
                <a:spcPct val="80000"/>
              </a:lnSpc>
              <a:buNone/>
            </a:pPr>
            <a:endParaRPr lang="en-GB" sz="2000" i="1" dirty="0">
              <a:ea typeface="ＭＳ Ｐゴシック" pitchFamily="34" charset="-128"/>
            </a:endParaRPr>
          </a:p>
          <a:p>
            <a:pPr eaLnBrk="1" hangingPunct="1">
              <a:lnSpc>
                <a:spcPct val="80000"/>
              </a:lnSpc>
              <a:buNone/>
            </a:pPr>
            <a:endParaRPr lang="en-GB" sz="2000" dirty="0">
              <a:ea typeface="ＭＳ Ｐゴシック" pitchFamily="34" charset="-128"/>
            </a:endParaRPr>
          </a:p>
          <a:p>
            <a:pPr eaLnBrk="1" hangingPunct="1">
              <a:lnSpc>
                <a:spcPct val="80000"/>
              </a:lnSpc>
              <a:buNone/>
            </a:pPr>
            <a:endParaRPr lang="en-GB" sz="2000" dirty="0">
              <a:ea typeface="ＭＳ Ｐゴシック"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836712"/>
            <a:ext cx="8229600" cy="5040560"/>
          </a:xfrm>
        </p:spPr>
        <p:txBody>
          <a:bodyPr>
            <a:noAutofit/>
          </a:bodyPr>
          <a:lstStyle/>
          <a:p>
            <a:pPr eaLnBrk="1" hangingPunct="1">
              <a:lnSpc>
                <a:spcPct val="80000"/>
              </a:lnSpc>
              <a:buNone/>
            </a:pPr>
            <a:r>
              <a:rPr lang="en-GB" sz="2800" b="1" dirty="0">
                <a:solidFill>
                  <a:schemeClr val="tx1">
                    <a:lumMod val="75000"/>
                    <a:lumOff val="25000"/>
                  </a:schemeClr>
                </a:solidFill>
                <a:ea typeface="ＭＳ Ｐゴシック" pitchFamily="34" charset="-128"/>
              </a:rPr>
              <a:t>SEMINAR PRESENTATIONS</a:t>
            </a:r>
          </a:p>
          <a:p>
            <a:pPr eaLnBrk="1" hangingPunct="1">
              <a:lnSpc>
                <a:spcPct val="80000"/>
              </a:lnSpc>
              <a:buNone/>
            </a:pPr>
            <a:endParaRPr lang="en-GB" sz="2000" dirty="0">
              <a:ea typeface="ＭＳ Ｐゴシック" pitchFamily="34" charset="-128"/>
            </a:endParaRPr>
          </a:p>
          <a:p>
            <a:r>
              <a:rPr lang="en-GB" sz="1800" dirty="0"/>
              <a:t>during your first seminar in week 2, you will be asked to choose two seminar topics which you will then prepare for the appropriate week in the schedule. You will work collaboratively in a small group on a 15 minute presentation and then lead a discussion/debate with everyone else in your seminar group</a:t>
            </a:r>
          </a:p>
          <a:p>
            <a:endParaRPr lang="en-GB" sz="1800" dirty="0"/>
          </a:p>
          <a:p>
            <a:r>
              <a:rPr lang="en-GB" sz="1800" dirty="0"/>
              <a:t>in your first seminar, as a group and with your tutor, you will discuss and collectively decide what makes a ‘good’ presentation and how to lead and generate debate. These criteria may be used to provide you with formative peer and tutor feedback on your presentation skills</a:t>
            </a:r>
          </a:p>
          <a:p>
            <a:endParaRPr lang="en-GB" sz="1800" dirty="0"/>
          </a:p>
          <a:p>
            <a:r>
              <a:rPr lang="en-GB" sz="1800" b="1" dirty="0">
                <a:ea typeface="ＭＳ Ｐゴシック" pitchFamily="34" charset="-128"/>
              </a:rPr>
              <a:t>plan ahead</a:t>
            </a:r>
            <a:r>
              <a:rPr lang="en-GB" sz="1800" dirty="0">
                <a:ea typeface="ＭＳ Ｐゴシック" pitchFamily="34" charset="-128"/>
              </a:rPr>
              <a:t>: once you know when are presenting, make sure that there is space in your diary to meet and work with other group members. This might mean putting off a trip home at the weekend or changing shifts at work: try to accommodate each other’s schedules.</a:t>
            </a:r>
          </a:p>
          <a:p>
            <a:endParaRPr lang="en-GB" sz="2000" dirty="0"/>
          </a:p>
          <a:p>
            <a:pPr eaLnBrk="1" hangingPunct="1">
              <a:lnSpc>
                <a:spcPct val="80000"/>
              </a:lnSpc>
            </a:pPr>
            <a:endParaRPr lang="en-GB" sz="2000" dirty="0">
              <a:ea typeface="ＭＳ Ｐゴシック" pitchFamily="34" charset="-128"/>
            </a:endParaRPr>
          </a:p>
          <a:p>
            <a:pPr eaLnBrk="1" hangingPunct="1">
              <a:lnSpc>
                <a:spcPct val="80000"/>
              </a:lnSpc>
              <a:buNone/>
            </a:pPr>
            <a:endParaRPr lang="en-GB" sz="2000" dirty="0">
              <a:ea typeface="ＭＳ Ｐゴシック"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type="body" idx="1"/>
          </p:nvPr>
        </p:nvSpPr>
        <p:spPr>
          <a:xfrm>
            <a:off x="533400" y="1690464"/>
            <a:ext cx="8229600" cy="4114800"/>
          </a:xfrm>
        </p:spPr>
        <p:txBody>
          <a:bodyPr/>
          <a:lstStyle/>
          <a:p>
            <a:pPr eaLnBrk="1" hangingPunct="1">
              <a:buFontTx/>
              <a:buNone/>
            </a:pPr>
            <a:r>
              <a:rPr lang="en-GB" b="1" dirty="0">
                <a:solidFill>
                  <a:schemeClr val="tx1">
                    <a:lumMod val="75000"/>
                    <a:lumOff val="25000"/>
                  </a:schemeClr>
                </a:solidFill>
                <a:ea typeface="ＭＳ Ｐゴシック" pitchFamily="34" charset="-128"/>
              </a:rPr>
              <a:t>COURSE CONVENOR: DR VICTORIA PRICE</a:t>
            </a:r>
          </a:p>
          <a:p>
            <a:pPr eaLnBrk="1" hangingPunct="1"/>
            <a:r>
              <a:rPr lang="en-GB" sz="2000" dirty="0">
                <a:ea typeface="ＭＳ Ｐゴシック" pitchFamily="34" charset="-128"/>
              </a:rPr>
              <a:t>Victoria.Price@glasgow.ac.uk</a:t>
            </a:r>
          </a:p>
          <a:p>
            <a:pPr eaLnBrk="1" hangingPunct="1"/>
            <a:r>
              <a:rPr lang="en-GB" sz="2000" dirty="0">
                <a:ea typeface="ＭＳ Ｐゴシック" pitchFamily="34" charset="-128"/>
              </a:rPr>
              <a:t>Room 306, </a:t>
            </a:r>
            <a:r>
              <a:rPr lang="en-GB" sz="2000" dirty="0" err="1">
                <a:ea typeface="ＭＳ Ｐゴシック" pitchFamily="34" charset="-128"/>
              </a:rPr>
              <a:t>Gilmorehill</a:t>
            </a:r>
            <a:r>
              <a:rPr lang="en-GB" sz="2000" dirty="0">
                <a:ea typeface="ＭＳ Ｐゴシック" pitchFamily="34" charset="-128"/>
              </a:rPr>
              <a:t> Halls</a:t>
            </a:r>
          </a:p>
          <a:p>
            <a:pPr eaLnBrk="1" hangingPunct="1"/>
            <a:r>
              <a:rPr lang="en-GB" sz="2000" dirty="0">
                <a:ea typeface="ＭＳ Ｐゴシック" pitchFamily="34" charset="-128"/>
              </a:rPr>
              <a:t>Office hours: Mondays 1pm – 3pm</a:t>
            </a:r>
          </a:p>
          <a:p>
            <a:pPr eaLnBrk="1" hangingPunct="1"/>
            <a:endParaRPr lang="en-GB" sz="2400" b="1" dirty="0">
              <a:ea typeface="ＭＳ Ｐゴシック" pitchFamily="34" charset="-128"/>
            </a:endParaRPr>
          </a:p>
          <a:p>
            <a:pPr eaLnBrk="1" hangingPunct="1">
              <a:buFontTx/>
              <a:buNone/>
            </a:pPr>
            <a:r>
              <a:rPr lang="en-GB" sz="2800" b="1" dirty="0">
                <a:solidFill>
                  <a:schemeClr val="tx1">
                    <a:lumMod val="75000"/>
                    <a:lumOff val="25000"/>
                  </a:schemeClr>
                </a:solidFill>
                <a:ea typeface="ＭＳ Ｐゴシック" pitchFamily="34" charset="-128"/>
              </a:rPr>
              <a:t>COURSE ADMINISTRATOR: </a:t>
            </a:r>
            <a:r>
              <a:rPr lang="en-GB" sz="2800" b="1" dirty="0" smtClean="0">
                <a:solidFill>
                  <a:schemeClr val="tx1">
                    <a:lumMod val="75000"/>
                    <a:lumOff val="25000"/>
                  </a:schemeClr>
                </a:solidFill>
                <a:ea typeface="ＭＳ Ｐゴシック" pitchFamily="34" charset="-128"/>
              </a:rPr>
              <a:t>ANDREW PARKER</a:t>
            </a:r>
            <a:endParaRPr lang="en-GB" sz="2800" b="1" dirty="0">
              <a:solidFill>
                <a:schemeClr val="tx1">
                  <a:lumMod val="75000"/>
                  <a:lumOff val="25000"/>
                </a:schemeClr>
              </a:solidFill>
              <a:ea typeface="ＭＳ Ｐゴシック" pitchFamily="34" charset="-128"/>
            </a:endParaRPr>
          </a:p>
          <a:p>
            <a:pPr eaLnBrk="1" hangingPunct="1"/>
            <a:r>
              <a:rPr lang="en-GB" sz="2000" dirty="0" smtClean="0">
                <a:ea typeface="ＭＳ Ｐゴシック" pitchFamily="34" charset="-128"/>
              </a:rPr>
              <a:t>Andrew.Parker</a:t>
            </a:r>
            <a:r>
              <a:rPr lang="en-GB" sz="2000" dirty="0" smtClean="0">
                <a:ea typeface="ＭＳ Ｐゴシック" pitchFamily="34" charset="-128"/>
              </a:rPr>
              <a:t>@glasgow.ac.uk</a:t>
            </a:r>
            <a:endParaRPr lang="en-GB" sz="2000" dirty="0">
              <a:ea typeface="ＭＳ Ｐゴシック"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457200" y="1196752"/>
            <a:ext cx="8229600" cy="5184576"/>
          </a:xfrm>
        </p:spPr>
        <p:txBody>
          <a:bodyPr>
            <a:normAutofit/>
          </a:bodyPr>
          <a:lstStyle/>
          <a:p>
            <a:pPr>
              <a:lnSpc>
                <a:spcPct val="80000"/>
              </a:lnSpc>
              <a:buNone/>
            </a:pPr>
            <a:r>
              <a:rPr lang="en-GB" sz="2800" b="1" dirty="0">
                <a:solidFill>
                  <a:schemeClr val="tx1">
                    <a:lumMod val="75000"/>
                    <a:lumOff val="25000"/>
                  </a:schemeClr>
                </a:solidFill>
                <a:ea typeface="ＭＳ Ｐゴシック" pitchFamily="34" charset="-128"/>
              </a:rPr>
              <a:t>SEMINARS: YOUR PARTICIPATION</a:t>
            </a:r>
          </a:p>
          <a:p>
            <a:pPr eaLnBrk="1" hangingPunct="1">
              <a:lnSpc>
                <a:spcPct val="80000"/>
              </a:lnSpc>
            </a:pPr>
            <a:endParaRPr lang="en-GB" sz="2000" b="1" dirty="0">
              <a:ea typeface="ＭＳ Ｐゴシック" pitchFamily="34" charset="-128"/>
            </a:endParaRPr>
          </a:p>
          <a:p>
            <a:pPr>
              <a:lnSpc>
                <a:spcPct val="80000"/>
              </a:lnSpc>
            </a:pPr>
            <a:r>
              <a:rPr lang="en-GB" sz="1800" dirty="0">
                <a:ea typeface="ＭＳ Ｐゴシック" pitchFamily="34" charset="-128"/>
              </a:rPr>
              <a:t>The seminars are a formal assessed element of the course – please arrive punctually, and prepared to take part. If you are delivering a presentation, keep in close communication with the other people in your group.</a:t>
            </a:r>
          </a:p>
          <a:p>
            <a:pPr>
              <a:lnSpc>
                <a:spcPct val="80000"/>
              </a:lnSpc>
            </a:pPr>
            <a:endParaRPr lang="en-GB" sz="1800" dirty="0">
              <a:ea typeface="ＭＳ Ｐゴシック" pitchFamily="34" charset="-128"/>
            </a:endParaRPr>
          </a:p>
          <a:p>
            <a:pPr>
              <a:lnSpc>
                <a:spcPct val="80000"/>
              </a:lnSpc>
            </a:pPr>
            <a:r>
              <a:rPr lang="en-GB" sz="1800" dirty="0">
                <a:ea typeface="ＭＳ Ｐゴシック" pitchFamily="34" charset="-128"/>
              </a:rPr>
              <a:t>If you are unavoidably absent through illness or some other legitimate extenuating circumstance (e.g. bereavement) </a:t>
            </a:r>
            <a:r>
              <a:rPr lang="en-GB" sz="1800" b="1" dirty="0">
                <a:ea typeface="ＭＳ Ｐゴシック" pitchFamily="34" charset="-128"/>
              </a:rPr>
              <a:t>you must register this absence on </a:t>
            </a:r>
            <a:r>
              <a:rPr lang="en-GB" sz="1800" b="1" dirty="0" err="1">
                <a:ea typeface="ＭＳ Ｐゴシック" pitchFamily="34" charset="-128"/>
              </a:rPr>
              <a:t>MyCampus</a:t>
            </a:r>
            <a:r>
              <a:rPr lang="en-GB" sz="1800" dirty="0">
                <a:ea typeface="ＭＳ Ｐゴシック" pitchFamily="34" charset="-128"/>
              </a:rPr>
              <a:t> before the event or no later than 24 hours after it has taken place. Out of courtesy, please also contact your tutor and keep in touch with other group members.</a:t>
            </a:r>
          </a:p>
          <a:p>
            <a:pPr marL="0" indent="0">
              <a:lnSpc>
                <a:spcPct val="80000"/>
              </a:lnSpc>
              <a:buNone/>
            </a:pPr>
            <a:endParaRPr lang="en-GB" altLang="ja-JP" sz="1800" dirty="0">
              <a:ea typeface="ＭＳ Ｐゴシック" pitchFamily="34" charset="-128"/>
            </a:endParaRPr>
          </a:p>
          <a:p>
            <a:pPr>
              <a:lnSpc>
                <a:spcPct val="80000"/>
              </a:lnSpc>
            </a:pPr>
            <a:r>
              <a:rPr lang="en-GB" sz="1800" b="1" dirty="0">
                <a:ea typeface="ＭＳ Ｐゴシック" pitchFamily="34" charset="-128"/>
              </a:rPr>
              <a:t>Communicate!</a:t>
            </a:r>
            <a:r>
              <a:rPr lang="en-GB" sz="1800" dirty="0">
                <a:ea typeface="ＭＳ Ｐゴシック" pitchFamily="34" charset="-128"/>
              </a:rPr>
              <a:t> If you have problems with the course or seminars, talk to me or your seminar tutors. If something is unclear or if you are unhappy on the course, we can’t help if we don’t know about it, and it is my (our) job to help.</a:t>
            </a:r>
            <a:endParaRPr lang="en-GB" altLang="ja-JP" sz="1800" dirty="0">
              <a:ea typeface="ＭＳ Ｐゴシック"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noAutofit/>
          </a:bodyPr>
          <a:lstStyle/>
          <a:p>
            <a:pPr eaLnBrk="1" hangingPunct="1">
              <a:lnSpc>
                <a:spcPct val="80000"/>
              </a:lnSpc>
              <a:buNone/>
            </a:pPr>
            <a:r>
              <a:rPr lang="en-GB" sz="2800" b="1" dirty="0">
                <a:solidFill>
                  <a:schemeClr val="tx1">
                    <a:lumMod val="75000"/>
                    <a:lumOff val="25000"/>
                  </a:schemeClr>
                </a:solidFill>
                <a:ea typeface="ＭＳ Ｐゴシック" pitchFamily="34" charset="-128"/>
              </a:rPr>
              <a:t>THEATRE VISITS</a:t>
            </a:r>
          </a:p>
          <a:p>
            <a:pPr eaLnBrk="1" hangingPunct="1">
              <a:lnSpc>
                <a:spcPct val="80000"/>
              </a:lnSpc>
              <a:buNone/>
            </a:pPr>
            <a:endParaRPr lang="en-GB" sz="2800" b="1" dirty="0">
              <a:solidFill>
                <a:schemeClr val="tx1">
                  <a:lumMod val="75000"/>
                  <a:lumOff val="25000"/>
                </a:schemeClr>
              </a:solidFill>
              <a:ea typeface="ＭＳ Ｐゴシック" pitchFamily="34" charset="-128"/>
            </a:endParaRPr>
          </a:p>
          <a:p>
            <a:pPr>
              <a:lnSpc>
                <a:spcPct val="80000"/>
              </a:lnSpc>
            </a:pPr>
            <a:r>
              <a:rPr lang="en-GB" sz="1800" dirty="0">
                <a:ea typeface="ＭＳ Ｐゴシック" pitchFamily="34" charset="-128"/>
              </a:rPr>
              <a:t>Though going to see live theatre and performance is not a required part of Theatre and Society, we strongly recommend that you continue your habits from semester 1</a:t>
            </a:r>
          </a:p>
          <a:p>
            <a:pPr>
              <a:lnSpc>
                <a:spcPct val="80000"/>
              </a:lnSpc>
            </a:pPr>
            <a:endParaRPr lang="en-GB" sz="1800" dirty="0">
              <a:ea typeface="ＭＳ Ｐゴシック" pitchFamily="34" charset="-128"/>
            </a:endParaRPr>
          </a:p>
          <a:p>
            <a:pPr>
              <a:lnSpc>
                <a:spcPct val="80000"/>
              </a:lnSpc>
            </a:pPr>
            <a:r>
              <a:rPr lang="en-GB" sz="1800" dirty="0">
                <a:ea typeface="ＭＳ Ｐゴシック" pitchFamily="34" charset="-128"/>
              </a:rPr>
              <a:t>Check Moodle for lists of recommended shows: the first list of suggestions is included in the course guide and will be updated as venues announce their programmes</a:t>
            </a:r>
          </a:p>
          <a:p>
            <a:pPr>
              <a:lnSpc>
                <a:spcPct val="80000"/>
              </a:lnSpc>
            </a:pPr>
            <a:endParaRPr lang="en-GB" sz="1800" dirty="0">
              <a:ea typeface="ＭＳ Ｐゴシック" pitchFamily="34" charset="-128"/>
            </a:endParaRPr>
          </a:p>
          <a:p>
            <a:pPr>
              <a:lnSpc>
                <a:spcPct val="80000"/>
              </a:lnSpc>
            </a:pPr>
            <a:r>
              <a:rPr lang="en-GB" sz="1800" dirty="0">
                <a:ea typeface="ＭＳ Ｐゴシック" pitchFamily="34" charset="-128"/>
              </a:rPr>
              <a:t>Biggest event is TAKE ME SOMEWHERE, a festival of contemporary performance for Glasgow: </a:t>
            </a:r>
            <a:r>
              <a:rPr lang="en-GB" sz="1800" dirty="0">
                <a:ea typeface="ＭＳ Ｐゴシック" pitchFamily="34" charset="-128"/>
                <a:hlinkClick r:id="rId2"/>
              </a:rPr>
              <a:t>https://takemesomewhere.co.uk</a:t>
            </a:r>
            <a:r>
              <a:rPr lang="en-GB" sz="1800" dirty="0">
                <a:ea typeface="ＭＳ Ｐゴシック" pitchFamily="34" charset="-128"/>
              </a:rPr>
              <a:t> </a:t>
            </a:r>
          </a:p>
          <a:p>
            <a:pPr>
              <a:lnSpc>
                <a:spcPct val="80000"/>
              </a:lnSpc>
              <a:buNone/>
            </a:pPr>
            <a:endParaRPr lang="en-GB" sz="1800" dirty="0">
              <a:ea typeface="ＭＳ Ｐゴシック" pitchFamily="34" charset="-128"/>
            </a:endParaRPr>
          </a:p>
          <a:p>
            <a:pPr>
              <a:lnSpc>
                <a:spcPct val="80000"/>
              </a:lnSpc>
            </a:pPr>
            <a:endParaRPr lang="en-GB" sz="1800" dirty="0">
              <a:ea typeface="ＭＳ Ｐゴシック" pitchFamily="34" charset="-128"/>
            </a:endParaRPr>
          </a:p>
          <a:p>
            <a:pPr eaLnBrk="1" hangingPunct="1">
              <a:lnSpc>
                <a:spcPct val="80000"/>
              </a:lnSpc>
              <a:buNone/>
            </a:pPr>
            <a:endParaRPr lang="en-GB" sz="2000" dirty="0">
              <a:ea typeface="ＭＳ Ｐゴシック" pitchFamily="34" charset="-128"/>
            </a:endParaRPr>
          </a:p>
          <a:p>
            <a:pPr eaLnBrk="1" hangingPunct="1">
              <a:lnSpc>
                <a:spcPct val="80000"/>
              </a:lnSpc>
            </a:pPr>
            <a:endParaRPr lang="en-GB" sz="2000" u="sng" dirty="0">
              <a:ea typeface="ＭＳ Ｐゴシック" pitchFamily="34" charset="-128"/>
            </a:endParaRPr>
          </a:p>
          <a:p>
            <a:pPr eaLnBrk="1" hangingPunct="1">
              <a:lnSpc>
                <a:spcPct val="80000"/>
              </a:lnSpc>
              <a:buNone/>
            </a:pPr>
            <a:endParaRPr lang="en-GB" sz="2000" u="sng" dirty="0">
              <a:ea typeface="ＭＳ Ｐゴシック"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noAutofit/>
          </a:bodyPr>
          <a:lstStyle/>
          <a:p>
            <a:pPr eaLnBrk="1" hangingPunct="1">
              <a:lnSpc>
                <a:spcPct val="80000"/>
              </a:lnSpc>
              <a:buNone/>
            </a:pPr>
            <a:r>
              <a:rPr lang="en-GB" sz="2800" b="1" dirty="0">
                <a:solidFill>
                  <a:schemeClr val="tx1">
                    <a:lumMod val="75000"/>
                    <a:lumOff val="25000"/>
                  </a:schemeClr>
                </a:solidFill>
                <a:ea typeface="ＭＳ Ｐゴシック" pitchFamily="34" charset="-128"/>
              </a:rPr>
              <a:t>READING AND RESEARCH</a:t>
            </a:r>
          </a:p>
          <a:p>
            <a:pPr eaLnBrk="1" hangingPunct="1">
              <a:lnSpc>
                <a:spcPct val="80000"/>
              </a:lnSpc>
              <a:buNone/>
            </a:pPr>
            <a:endParaRPr lang="en-GB" sz="2000" dirty="0">
              <a:ea typeface="ＭＳ Ｐゴシック" pitchFamily="34" charset="-128"/>
            </a:endParaRPr>
          </a:p>
          <a:p>
            <a:pPr>
              <a:lnSpc>
                <a:spcPct val="80000"/>
              </a:lnSpc>
            </a:pPr>
            <a:r>
              <a:rPr lang="en-GB" sz="1800" dirty="0">
                <a:ea typeface="ＭＳ Ｐゴシック" pitchFamily="34" charset="-128"/>
              </a:rPr>
              <a:t>Each block of lectures has a number of core play-texts and/or readings that you need to complete – these are listed in the course guide and on the Reading Lists @ Glasgow system. This gives direct access to electronic texts and other digitised excerpts. See: </a:t>
            </a:r>
            <a:r>
              <a:rPr lang="en-GB" sz="1800" dirty="0">
                <a:ea typeface="ＭＳ Ｐゴシック" pitchFamily="34" charset="-128"/>
                <a:hlinkClick r:id="rId2"/>
              </a:rPr>
              <a:t>http://readinglists.glasgow.ac.uk/</a:t>
            </a:r>
            <a:r>
              <a:rPr lang="en-GB" sz="1800" dirty="0">
                <a:ea typeface="ＭＳ Ｐゴシック" pitchFamily="34" charset="-128"/>
              </a:rPr>
              <a:t> </a:t>
            </a:r>
          </a:p>
          <a:p>
            <a:pPr>
              <a:lnSpc>
                <a:spcPct val="80000"/>
              </a:lnSpc>
            </a:pPr>
            <a:endParaRPr lang="en-GB" sz="1800" u="sng" dirty="0">
              <a:ea typeface="ＭＳ Ｐゴシック" pitchFamily="34" charset="-128"/>
            </a:endParaRPr>
          </a:p>
          <a:p>
            <a:pPr>
              <a:lnSpc>
                <a:spcPct val="80000"/>
              </a:lnSpc>
            </a:pPr>
            <a:r>
              <a:rPr lang="en-GB" sz="1800" dirty="0">
                <a:ea typeface="ＭＳ Ｐゴシック" pitchFamily="34" charset="-128"/>
              </a:rPr>
              <a:t>Each lecturer will provide a bibliography of suggested further reading at the start of each unit – this material will support your research for your essays, presentations and (eventually) your exam preparation</a:t>
            </a:r>
          </a:p>
          <a:p>
            <a:pPr>
              <a:lnSpc>
                <a:spcPct val="80000"/>
              </a:lnSpc>
            </a:pPr>
            <a:endParaRPr lang="en-GB" sz="1800" dirty="0">
              <a:ea typeface="ＭＳ Ｐゴシック" pitchFamily="34" charset="-128"/>
            </a:endParaRPr>
          </a:p>
          <a:p>
            <a:pPr>
              <a:lnSpc>
                <a:spcPct val="80000"/>
              </a:lnSpc>
            </a:pPr>
            <a:r>
              <a:rPr lang="en-GB" sz="1800" dirty="0">
                <a:ea typeface="ＭＳ Ｐゴシック" pitchFamily="34" charset="-128"/>
              </a:rPr>
              <a:t>Though we will continue to guide and support your further reading, you need to take further responsibility for your independent study as we look ahead to level 2 or further study in your home institution</a:t>
            </a:r>
            <a:endParaRPr lang="en-GB" sz="1800" u="sng" dirty="0">
              <a:ea typeface="ＭＳ Ｐゴシック" pitchFamily="34" charset="-128"/>
            </a:endParaRPr>
          </a:p>
          <a:p>
            <a:pPr eaLnBrk="1" hangingPunct="1">
              <a:lnSpc>
                <a:spcPct val="80000"/>
              </a:lnSpc>
              <a:buNone/>
            </a:pPr>
            <a:endParaRPr lang="en-GB" sz="2000" u="sng" dirty="0">
              <a:ea typeface="ＭＳ Ｐゴシック" pitchFamily="34" charset="-128"/>
            </a:endParaRPr>
          </a:p>
        </p:txBody>
      </p:sp>
    </p:spTree>
    <p:extLst>
      <p:ext uri="{BB962C8B-B14F-4D97-AF65-F5344CB8AC3E}">
        <p14:creationId xmlns:p14="http://schemas.microsoft.com/office/powerpoint/2010/main" val="4259828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716016" y="1268760"/>
            <a:ext cx="3970784" cy="4176464"/>
          </a:xfrm>
        </p:spPr>
        <p:txBody>
          <a:bodyPr>
            <a:noAutofit/>
          </a:bodyPr>
          <a:lstStyle/>
          <a:p>
            <a:pPr eaLnBrk="1" hangingPunct="1">
              <a:lnSpc>
                <a:spcPct val="80000"/>
              </a:lnSpc>
              <a:buNone/>
            </a:pPr>
            <a:endParaRPr lang="en-GB" sz="2000" dirty="0">
              <a:ea typeface="ＭＳ Ｐゴシック" pitchFamily="34" charset="-128"/>
            </a:endParaRPr>
          </a:p>
          <a:p>
            <a:pPr>
              <a:lnSpc>
                <a:spcPct val="80000"/>
              </a:lnSpc>
            </a:pPr>
            <a:r>
              <a:rPr lang="en-GB" sz="1800" dirty="0">
                <a:ea typeface="ＭＳ Ｐゴシック" pitchFamily="34" charset="-128"/>
              </a:rPr>
              <a:t>though we have tried to select texts which we will think will be interesting and useful to you in your studies, it can be hard to know where to start in a reading list</a:t>
            </a:r>
          </a:p>
          <a:p>
            <a:pPr>
              <a:lnSpc>
                <a:spcPct val="80000"/>
              </a:lnSpc>
            </a:pPr>
            <a:endParaRPr lang="en-GB" sz="1800" dirty="0">
              <a:ea typeface="ＭＳ Ｐゴシック" pitchFamily="34" charset="-128"/>
            </a:endParaRPr>
          </a:p>
          <a:p>
            <a:pPr>
              <a:lnSpc>
                <a:spcPct val="80000"/>
              </a:lnSpc>
            </a:pPr>
            <a:r>
              <a:rPr lang="en-GB" sz="1800" dirty="0">
                <a:ea typeface="ＭＳ Ｐゴシック" pitchFamily="34" charset="-128"/>
              </a:rPr>
              <a:t>the sheer number of works can be overwhelming, and it can be hard to tell when (or if) one text is more relevant or important than another</a:t>
            </a:r>
          </a:p>
          <a:p>
            <a:pPr>
              <a:lnSpc>
                <a:spcPct val="80000"/>
              </a:lnSpc>
            </a:pPr>
            <a:endParaRPr lang="en-GB" sz="1800" dirty="0">
              <a:ea typeface="ＭＳ Ｐゴシック" pitchFamily="34" charset="-128"/>
            </a:endParaRPr>
          </a:p>
          <a:p>
            <a:pPr>
              <a:lnSpc>
                <a:spcPct val="80000"/>
              </a:lnSpc>
            </a:pPr>
            <a:r>
              <a:rPr lang="en-GB" sz="1800" dirty="0">
                <a:ea typeface="ＭＳ Ｐゴシック" pitchFamily="34" charset="-128"/>
              </a:rPr>
              <a:t>put simply, the library is full of books – and this is a great thing and a very confusing, potentially frustrating thing</a:t>
            </a:r>
          </a:p>
          <a:p>
            <a:pPr>
              <a:lnSpc>
                <a:spcPct val="80000"/>
              </a:lnSpc>
              <a:buNone/>
            </a:pPr>
            <a:endParaRPr lang="en-GB" sz="1800" dirty="0">
              <a:ea typeface="ＭＳ Ｐゴシック" pitchFamily="34" charset="-128"/>
            </a:endParaRPr>
          </a:p>
          <a:p>
            <a:pPr>
              <a:lnSpc>
                <a:spcPct val="80000"/>
              </a:lnSpc>
            </a:pPr>
            <a:endParaRPr lang="en-GB" sz="1800" dirty="0">
              <a:ea typeface="ＭＳ Ｐゴシック" pitchFamily="34" charset="-128"/>
            </a:endParaRPr>
          </a:p>
          <a:p>
            <a:pPr>
              <a:lnSpc>
                <a:spcPct val="80000"/>
              </a:lnSpc>
            </a:pPr>
            <a:endParaRPr lang="en-GB" sz="2000" dirty="0">
              <a:ea typeface="ＭＳ Ｐゴシック" pitchFamily="34" charset="-128"/>
            </a:endParaRPr>
          </a:p>
        </p:txBody>
      </p:sp>
      <p:pic>
        <p:nvPicPr>
          <p:cNvPr id="1026" name="Picture 2" descr="C:\Users\smg35j\Dropbox\Glasgow\Level 1\2015-16\IMG_3079.JPG"/>
          <p:cNvPicPr>
            <a:picLocks noChangeAspect="1" noChangeArrowheads="1"/>
          </p:cNvPicPr>
          <p:nvPr/>
        </p:nvPicPr>
        <p:blipFill>
          <a:blip r:embed="rId2" cstate="print"/>
          <a:srcRect/>
          <a:stretch>
            <a:fillRect/>
          </a:stretch>
        </p:blipFill>
        <p:spPr bwMode="auto">
          <a:xfrm>
            <a:off x="467544" y="1268760"/>
            <a:ext cx="4054276" cy="4054276"/>
          </a:xfrm>
          <a:prstGeom prst="rect">
            <a:avLst/>
          </a:prstGeom>
          <a:noFill/>
        </p:spPr>
      </p:pic>
    </p:spTree>
    <p:extLst>
      <p:ext uri="{BB962C8B-B14F-4D97-AF65-F5344CB8AC3E}">
        <p14:creationId xmlns:p14="http://schemas.microsoft.com/office/powerpoint/2010/main" val="4259828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716016" y="836712"/>
            <a:ext cx="3970784" cy="5112568"/>
          </a:xfrm>
        </p:spPr>
        <p:txBody>
          <a:bodyPr>
            <a:noAutofit/>
          </a:bodyPr>
          <a:lstStyle/>
          <a:p>
            <a:pPr>
              <a:lnSpc>
                <a:spcPct val="80000"/>
              </a:lnSpc>
              <a:buNone/>
            </a:pPr>
            <a:r>
              <a:rPr lang="en-GB" sz="1800" dirty="0">
                <a:ea typeface="ＭＳ Ｐゴシック" pitchFamily="34" charset="-128"/>
              </a:rPr>
              <a:t>Our suggestions:</a:t>
            </a:r>
          </a:p>
          <a:p>
            <a:pPr>
              <a:lnSpc>
                <a:spcPct val="80000"/>
              </a:lnSpc>
              <a:buNone/>
            </a:pPr>
            <a:endParaRPr lang="en-GB" sz="1800" dirty="0">
              <a:ea typeface="ＭＳ Ｐゴシック" pitchFamily="34" charset="-128"/>
            </a:endParaRPr>
          </a:p>
          <a:p>
            <a:pPr>
              <a:lnSpc>
                <a:spcPct val="80000"/>
              </a:lnSpc>
            </a:pPr>
            <a:r>
              <a:rPr lang="en-GB" sz="1800" dirty="0">
                <a:ea typeface="ＭＳ Ｐゴシック" pitchFamily="34" charset="-128"/>
              </a:rPr>
              <a:t>start with the key performances (scripts or documentation)</a:t>
            </a:r>
          </a:p>
          <a:p>
            <a:pPr>
              <a:lnSpc>
                <a:spcPct val="80000"/>
              </a:lnSpc>
            </a:pPr>
            <a:r>
              <a:rPr lang="en-GB" sz="1800" dirty="0">
                <a:ea typeface="ＭＳ Ｐゴシック" pitchFamily="34" charset="-128"/>
              </a:rPr>
              <a:t>choose one or two articles or chapters from books on the reading lists, and set aside some time to read slowly before moving on (focus on quality of understanding over quantity of reading)</a:t>
            </a:r>
          </a:p>
          <a:p>
            <a:pPr>
              <a:lnSpc>
                <a:spcPct val="80000"/>
              </a:lnSpc>
            </a:pPr>
            <a:r>
              <a:rPr lang="en-GB" sz="1800" dirty="0">
                <a:ea typeface="ＭＳ Ｐゴシック" pitchFamily="34" charset="-128"/>
              </a:rPr>
              <a:t>don’t worry about the bigger picture, just concentrate on the argument or information offered point by point</a:t>
            </a:r>
          </a:p>
          <a:p>
            <a:pPr>
              <a:lnSpc>
                <a:spcPct val="80000"/>
              </a:lnSpc>
            </a:pPr>
            <a:r>
              <a:rPr lang="en-GB" sz="1800" dirty="0">
                <a:ea typeface="ＭＳ Ｐゴシック" pitchFamily="34" charset="-128"/>
              </a:rPr>
              <a:t>plan your further reading by identifying texts that have been quoted or mentioned in the lectures (ask the lecturer if the source isn’t clear from the slides)</a:t>
            </a:r>
          </a:p>
          <a:p>
            <a:pPr>
              <a:lnSpc>
                <a:spcPct val="80000"/>
              </a:lnSpc>
            </a:pPr>
            <a:r>
              <a:rPr lang="en-GB" sz="1800" dirty="0">
                <a:ea typeface="ＭＳ Ｐゴシック" pitchFamily="34" charset="-128"/>
              </a:rPr>
              <a:t>ask your classmates what they are reading</a:t>
            </a:r>
          </a:p>
          <a:p>
            <a:pPr>
              <a:lnSpc>
                <a:spcPct val="80000"/>
              </a:lnSpc>
            </a:pPr>
            <a:endParaRPr lang="en-GB" sz="2000" dirty="0">
              <a:ea typeface="ＭＳ Ｐゴシック" pitchFamily="34" charset="-128"/>
            </a:endParaRPr>
          </a:p>
        </p:txBody>
      </p:sp>
      <p:pic>
        <p:nvPicPr>
          <p:cNvPr id="1026" name="Picture 2" descr="C:\Users\smg35j\Dropbox\Glasgow\Level 1\2015-16\IMG_3079.JPG"/>
          <p:cNvPicPr>
            <a:picLocks noChangeAspect="1" noChangeArrowheads="1"/>
          </p:cNvPicPr>
          <p:nvPr/>
        </p:nvPicPr>
        <p:blipFill>
          <a:blip r:embed="rId2" cstate="print"/>
          <a:srcRect/>
          <a:stretch>
            <a:fillRect/>
          </a:stretch>
        </p:blipFill>
        <p:spPr bwMode="auto">
          <a:xfrm>
            <a:off x="467544" y="1268760"/>
            <a:ext cx="4054276" cy="4054276"/>
          </a:xfrm>
          <a:prstGeom prst="rect">
            <a:avLst/>
          </a:prstGeom>
          <a:noFill/>
        </p:spPr>
      </p:pic>
    </p:spTree>
    <p:extLst>
      <p:ext uri="{BB962C8B-B14F-4D97-AF65-F5344CB8AC3E}">
        <p14:creationId xmlns:p14="http://schemas.microsoft.com/office/powerpoint/2010/main" val="425982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noAutofit/>
          </a:bodyPr>
          <a:lstStyle/>
          <a:p>
            <a:pPr eaLnBrk="1" hangingPunct="1">
              <a:lnSpc>
                <a:spcPct val="80000"/>
              </a:lnSpc>
              <a:buNone/>
            </a:pPr>
            <a:r>
              <a:rPr lang="en-GB" sz="2800" b="1" dirty="0">
                <a:solidFill>
                  <a:schemeClr val="tx1">
                    <a:lumMod val="75000"/>
                    <a:lumOff val="25000"/>
                  </a:schemeClr>
                </a:solidFill>
                <a:ea typeface="ＭＳ Ｐゴシック" pitchFamily="34" charset="-128"/>
              </a:rPr>
              <a:t>VISITING / INTERNATIONAL STUDENTS</a:t>
            </a:r>
          </a:p>
          <a:p>
            <a:pPr eaLnBrk="1" hangingPunct="1">
              <a:lnSpc>
                <a:spcPct val="80000"/>
              </a:lnSpc>
              <a:buNone/>
            </a:pPr>
            <a:endParaRPr lang="en-GB" sz="2800" b="1" dirty="0">
              <a:solidFill>
                <a:schemeClr val="tx1">
                  <a:lumMod val="75000"/>
                  <a:lumOff val="25000"/>
                </a:schemeClr>
              </a:solidFill>
              <a:ea typeface="ＭＳ Ｐゴシック" pitchFamily="34" charset="-128"/>
            </a:endParaRPr>
          </a:p>
          <a:p>
            <a:pPr>
              <a:lnSpc>
                <a:spcPct val="80000"/>
              </a:lnSpc>
            </a:pPr>
            <a:r>
              <a:rPr lang="en-GB" sz="1800" dirty="0">
                <a:ea typeface="ＭＳ Ｐゴシック" pitchFamily="34" charset="-128"/>
              </a:rPr>
              <a:t>Check your </a:t>
            </a:r>
            <a:r>
              <a:rPr lang="en-GB" sz="1800" dirty="0" err="1">
                <a:ea typeface="ＭＳ Ｐゴシック" pitchFamily="34" charset="-128"/>
              </a:rPr>
              <a:t>MyCampus</a:t>
            </a:r>
            <a:r>
              <a:rPr lang="en-GB" sz="1800" dirty="0">
                <a:ea typeface="ＭＳ Ｐゴシック" pitchFamily="34" charset="-128"/>
              </a:rPr>
              <a:t> record tomorrow morning: contact me (</a:t>
            </a:r>
            <a:r>
              <a:rPr lang="en-GB" sz="1800" dirty="0">
                <a:ea typeface="ＭＳ Ｐゴシック" pitchFamily="34" charset="-128"/>
                <a:hlinkClick r:id="rId2"/>
              </a:rPr>
              <a:t>victoria.price@glasgow.ac.uk</a:t>
            </a:r>
            <a:r>
              <a:rPr lang="en-GB" sz="1800" dirty="0">
                <a:ea typeface="ＭＳ Ｐゴシック" pitchFamily="34" charset="-128"/>
              </a:rPr>
              <a:t>) to confirm place on course and to arrange a seminar group if you have not already been assigned.</a:t>
            </a:r>
            <a:endParaRPr lang="en-GB" sz="2000" u="sng" dirty="0">
              <a:ea typeface="ＭＳ Ｐゴシック" pitchFamily="34" charset="-128"/>
            </a:endParaRPr>
          </a:p>
          <a:p>
            <a:pPr eaLnBrk="1" hangingPunct="1">
              <a:lnSpc>
                <a:spcPct val="80000"/>
              </a:lnSpc>
              <a:buNone/>
            </a:pPr>
            <a:endParaRPr lang="en-GB" sz="2000" u="sng" dirty="0">
              <a:ea typeface="ＭＳ Ｐゴシック"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1207293"/>
            <a:ext cx="8229600" cy="4525963"/>
          </a:xfrm>
        </p:spPr>
        <p:txBody>
          <a:bodyPr>
            <a:noAutofit/>
          </a:bodyPr>
          <a:lstStyle/>
          <a:p>
            <a:pPr eaLnBrk="1" hangingPunct="1">
              <a:lnSpc>
                <a:spcPct val="80000"/>
              </a:lnSpc>
              <a:buNone/>
            </a:pPr>
            <a:r>
              <a:rPr lang="en-GB" sz="2800" b="1" dirty="0">
                <a:solidFill>
                  <a:schemeClr val="tx1">
                    <a:lumMod val="75000"/>
                    <a:lumOff val="25000"/>
                  </a:schemeClr>
                </a:solidFill>
                <a:ea typeface="ＭＳ Ｐゴシック" pitchFamily="34" charset="-128"/>
              </a:rPr>
              <a:t>READING FOR FIRST BLOCK OF LECTURES</a:t>
            </a:r>
          </a:p>
          <a:p>
            <a:pPr eaLnBrk="1" hangingPunct="1">
              <a:lnSpc>
                <a:spcPct val="80000"/>
              </a:lnSpc>
              <a:buNone/>
            </a:pPr>
            <a:endParaRPr lang="en-GB" sz="2800" b="1" dirty="0">
              <a:solidFill>
                <a:schemeClr val="tx1">
                  <a:lumMod val="75000"/>
                  <a:lumOff val="25000"/>
                </a:schemeClr>
              </a:solidFill>
              <a:ea typeface="ＭＳ Ｐゴシック" pitchFamily="34" charset="-128"/>
            </a:endParaRPr>
          </a:p>
          <a:p>
            <a:pPr>
              <a:lnSpc>
                <a:spcPct val="80000"/>
              </a:lnSpc>
            </a:pPr>
            <a:r>
              <a:rPr lang="en-GB" sz="1800" dirty="0">
                <a:ea typeface="ＭＳ Ｐゴシック" pitchFamily="34" charset="-128"/>
              </a:rPr>
              <a:t>Ben Jonson’s </a:t>
            </a:r>
            <a:r>
              <a:rPr lang="en-GB" sz="1800" i="1" dirty="0" err="1">
                <a:ea typeface="ＭＳ Ｐゴシック" pitchFamily="34" charset="-128"/>
              </a:rPr>
              <a:t>Epicoene</a:t>
            </a:r>
            <a:r>
              <a:rPr lang="en-GB" sz="1800" dirty="0">
                <a:ea typeface="ＭＳ Ｐゴシック" pitchFamily="34" charset="-128"/>
              </a:rPr>
              <a:t>. Available via Drama Online.</a:t>
            </a:r>
          </a:p>
          <a:p>
            <a:pPr>
              <a:lnSpc>
                <a:spcPct val="80000"/>
              </a:lnSpc>
            </a:pPr>
            <a:endParaRPr lang="en-GB" sz="1800" dirty="0">
              <a:ea typeface="ＭＳ Ｐゴシック" pitchFamily="34" charset="-128"/>
            </a:endParaRPr>
          </a:p>
          <a:p>
            <a:pPr>
              <a:lnSpc>
                <a:spcPct val="80000"/>
              </a:lnSpc>
              <a:buNone/>
            </a:pPr>
            <a:r>
              <a:rPr lang="en-GB" sz="1800" dirty="0">
                <a:ea typeface="ＭＳ Ｐゴシック" pitchFamily="34" charset="-128"/>
              </a:rPr>
              <a:t>	</a:t>
            </a:r>
          </a:p>
          <a:p>
            <a:pPr>
              <a:lnSpc>
                <a:spcPct val="80000"/>
              </a:lnSpc>
            </a:pPr>
            <a:r>
              <a:rPr lang="en-GB" sz="1800" dirty="0">
                <a:ea typeface="ＭＳ Ｐゴシック" pitchFamily="34" charset="-128"/>
              </a:rPr>
              <a:t>Christopher Marlowe’s </a:t>
            </a:r>
            <a:r>
              <a:rPr lang="en-GB" sz="1800" i="1" dirty="0">
                <a:ea typeface="ＭＳ Ｐゴシック" pitchFamily="34" charset="-128"/>
              </a:rPr>
              <a:t>Edward II</a:t>
            </a:r>
            <a:r>
              <a:rPr lang="en-GB" sz="1800" dirty="0">
                <a:ea typeface="ＭＳ Ｐゴシック" pitchFamily="34" charset="-128"/>
              </a:rPr>
              <a:t>. Available via Drama Online.</a:t>
            </a:r>
          </a:p>
          <a:p>
            <a:pPr>
              <a:lnSpc>
                <a:spcPct val="80000"/>
              </a:lnSpc>
            </a:pPr>
            <a:endParaRPr lang="en-GB" sz="1800" dirty="0">
              <a:ea typeface="ＭＳ Ｐゴシック" pitchFamily="34" charset="-128"/>
            </a:endParaRPr>
          </a:p>
          <a:p>
            <a:pPr>
              <a:lnSpc>
                <a:spcPct val="80000"/>
              </a:lnSpc>
              <a:buNone/>
            </a:pPr>
            <a:r>
              <a:rPr lang="en-GB" sz="1800" dirty="0">
                <a:ea typeface="ＭＳ Ｐゴシック" pitchFamily="34" charset="-128"/>
              </a:rPr>
              <a:t>	</a:t>
            </a:r>
          </a:p>
          <a:p>
            <a:pPr eaLnBrk="1" hangingPunct="1">
              <a:lnSpc>
                <a:spcPct val="80000"/>
              </a:lnSpc>
            </a:pPr>
            <a:endParaRPr lang="en-GB" sz="2000" u="sng" dirty="0">
              <a:ea typeface="ＭＳ Ｐゴシック" pitchFamily="34" charset="-128"/>
            </a:endParaRPr>
          </a:p>
          <a:p>
            <a:pPr eaLnBrk="1" hangingPunct="1">
              <a:lnSpc>
                <a:spcPct val="80000"/>
              </a:lnSpc>
              <a:buNone/>
            </a:pPr>
            <a:endParaRPr lang="en-GB" sz="2000" u="sng" dirty="0">
              <a:ea typeface="ＭＳ Ｐゴシック"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1268760"/>
            <a:ext cx="8229600" cy="4608512"/>
          </a:xfrm>
        </p:spPr>
        <p:txBody>
          <a:bodyPr>
            <a:normAutofit/>
          </a:bodyPr>
          <a:lstStyle/>
          <a:p>
            <a:pPr>
              <a:lnSpc>
                <a:spcPct val="90000"/>
              </a:lnSpc>
              <a:buNone/>
            </a:pPr>
            <a:r>
              <a:rPr lang="en-GB" sz="2800" b="1" dirty="0">
                <a:solidFill>
                  <a:schemeClr val="tx1">
                    <a:lumMod val="75000"/>
                    <a:lumOff val="25000"/>
                  </a:schemeClr>
                </a:solidFill>
                <a:ea typeface="ＭＳ Ｐゴシック" pitchFamily="34" charset="-128"/>
                <a:cs typeface="Calibri" pitchFamily="34" charset="0"/>
              </a:rPr>
              <a:t>OVERVIEW</a:t>
            </a:r>
            <a:endParaRPr lang="en-GB" sz="2800" b="1" i="1" dirty="0">
              <a:ea typeface="ＭＳ Ｐゴシック" pitchFamily="34" charset="-128"/>
              <a:cs typeface="Calibri" pitchFamily="34" charset="0"/>
            </a:endParaRPr>
          </a:p>
          <a:p>
            <a:pPr eaLnBrk="1" hangingPunct="1">
              <a:lnSpc>
                <a:spcPct val="90000"/>
              </a:lnSpc>
            </a:pPr>
            <a:endParaRPr lang="en-GB" sz="2400" i="1" dirty="0">
              <a:ea typeface="ＭＳ Ｐゴシック" pitchFamily="34" charset="-128"/>
              <a:cs typeface="Calibri" pitchFamily="34" charset="0"/>
            </a:endParaRPr>
          </a:p>
          <a:p>
            <a:pPr>
              <a:lnSpc>
                <a:spcPct val="90000"/>
              </a:lnSpc>
            </a:pPr>
            <a:r>
              <a:rPr lang="en-GB" sz="2000" b="1" dirty="0"/>
              <a:t>Theatre and Society </a:t>
            </a:r>
            <a:r>
              <a:rPr lang="en-GB" sz="2000" dirty="0"/>
              <a:t>aims to guide the student towards a critical awareness of the multiple relationships between theatre and society, both historically and in contemporary practices.  </a:t>
            </a:r>
          </a:p>
          <a:p>
            <a:pPr>
              <a:lnSpc>
                <a:spcPct val="90000"/>
              </a:lnSpc>
            </a:pPr>
            <a:endParaRPr lang="en-GB" sz="2000" dirty="0"/>
          </a:p>
          <a:p>
            <a:pPr>
              <a:lnSpc>
                <a:spcPct val="90000"/>
              </a:lnSpc>
            </a:pPr>
            <a:r>
              <a:rPr lang="en-GB" sz="2000" dirty="0"/>
              <a:t>It will encourage an understanding of some of the social, political and economic issues affecting theatre practice in Scotland and in Britain whilst also inviting comparison to practice in other countries.  </a:t>
            </a:r>
          </a:p>
          <a:p>
            <a:pPr>
              <a:lnSpc>
                <a:spcPct val="90000"/>
              </a:lnSpc>
            </a:pPr>
            <a:endParaRPr lang="en-GB" sz="2000" dirty="0"/>
          </a:p>
          <a:p>
            <a:pPr>
              <a:lnSpc>
                <a:spcPct val="90000"/>
              </a:lnSpc>
            </a:pPr>
            <a:r>
              <a:rPr lang="en-GB" sz="2000" dirty="0"/>
              <a:t>The course will also open up some of the major cultural debates in contemporary theatre.  The course seeks to </a:t>
            </a:r>
            <a:r>
              <a:rPr lang="en-GB" sz="2000" dirty="0" err="1"/>
              <a:t>defamiliarise</a:t>
            </a:r>
            <a:r>
              <a:rPr lang="en-GB" sz="2000" dirty="0"/>
              <a:t> students’ understanding of how theatre operates by comparing different theatre contexts separated by history and/or geography.  </a:t>
            </a:r>
            <a:endParaRPr lang="en-GB" sz="2000" b="1" i="1" dirty="0"/>
          </a:p>
          <a:p>
            <a:pPr eaLnBrk="1" hangingPunct="1">
              <a:lnSpc>
                <a:spcPct val="90000"/>
              </a:lnSpc>
            </a:pPr>
            <a:endParaRPr lang="en-GB" sz="2400" i="1" dirty="0">
              <a:ea typeface="ＭＳ Ｐゴシック" pitchFamily="34" charset="-128"/>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1268760"/>
            <a:ext cx="8229600" cy="4608512"/>
          </a:xfrm>
        </p:spPr>
        <p:txBody>
          <a:bodyPr>
            <a:normAutofit/>
          </a:bodyPr>
          <a:lstStyle/>
          <a:p>
            <a:pPr>
              <a:lnSpc>
                <a:spcPct val="90000"/>
              </a:lnSpc>
              <a:buNone/>
            </a:pPr>
            <a:r>
              <a:rPr lang="en-GB" sz="2800" b="1" dirty="0">
                <a:solidFill>
                  <a:schemeClr val="tx1">
                    <a:lumMod val="75000"/>
                    <a:lumOff val="25000"/>
                  </a:schemeClr>
                </a:solidFill>
                <a:ea typeface="ＭＳ Ｐゴシック" pitchFamily="34" charset="-128"/>
                <a:cs typeface="Calibri" pitchFamily="34" charset="0"/>
              </a:rPr>
              <a:t>OVERVIEW</a:t>
            </a:r>
            <a:endParaRPr lang="en-GB" sz="2800" b="1" i="1" dirty="0">
              <a:ea typeface="ＭＳ Ｐゴシック" pitchFamily="34" charset="-128"/>
              <a:cs typeface="Calibri" pitchFamily="34" charset="0"/>
            </a:endParaRPr>
          </a:p>
          <a:p>
            <a:pPr eaLnBrk="1" hangingPunct="1">
              <a:lnSpc>
                <a:spcPct val="90000"/>
              </a:lnSpc>
            </a:pPr>
            <a:endParaRPr lang="en-GB" sz="2000" i="1" dirty="0">
              <a:ea typeface="ＭＳ Ｐゴシック" pitchFamily="34" charset="-128"/>
              <a:cs typeface="Calibri" pitchFamily="34" charset="0"/>
            </a:endParaRPr>
          </a:p>
          <a:p>
            <a:pPr>
              <a:lnSpc>
                <a:spcPct val="90000"/>
              </a:lnSpc>
            </a:pPr>
            <a:r>
              <a:rPr lang="en-GB" sz="2000" dirty="0"/>
              <a:t>The lectures will focus on six contexts, delivered in six separate blocks of lectures – </a:t>
            </a:r>
            <a:r>
              <a:rPr lang="en-GB" sz="2000" b="1" dirty="0"/>
              <a:t>Elizabethan and Jacobean Theatre</a:t>
            </a:r>
            <a:r>
              <a:rPr lang="en-GB" sz="2000" dirty="0"/>
              <a:t>, </a:t>
            </a:r>
            <a:r>
              <a:rPr lang="en-GB" sz="2000" b="1" dirty="0"/>
              <a:t>post-1968 British Theatre</a:t>
            </a:r>
            <a:r>
              <a:rPr lang="en-GB" sz="2000" dirty="0"/>
              <a:t>, </a:t>
            </a:r>
            <a:r>
              <a:rPr lang="en-GB" sz="2000" b="1" dirty="0" smtClean="0"/>
              <a:t>French Theatre</a:t>
            </a:r>
            <a:r>
              <a:rPr lang="en-GB" sz="2000" dirty="0" smtClean="0"/>
              <a:t>, </a:t>
            </a:r>
            <a:r>
              <a:rPr lang="en-GB" sz="2000" b="1" dirty="0" smtClean="0"/>
              <a:t>20</a:t>
            </a:r>
            <a:r>
              <a:rPr lang="en-GB" sz="2000" b="1" baseline="30000" dirty="0" smtClean="0"/>
              <a:t>th</a:t>
            </a:r>
            <a:r>
              <a:rPr lang="en-GB" sz="2000" b="1" dirty="0" smtClean="0"/>
              <a:t>-Century </a:t>
            </a:r>
            <a:r>
              <a:rPr lang="en-GB" sz="2000" b="1" dirty="0"/>
              <a:t>German Theatre, </a:t>
            </a:r>
            <a:r>
              <a:rPr lang="en-GB" sz="2000" b="1" dirty="0" smtClean="0"/>
              <a:t>Verbatim </a:t>
            </a:r>
            <a:r>
              <a:rPr lang="en-GB" sz="2000" b="1" dirty="0"/>
              <a:t>and Documentary Theatre  </a:t>
            </a:r>
            <a:r>
              <a:rPr lang="en-GB" sz="2000" dirty="0" smtClean="0"/>
              <a:t>and </a:t>
            </a:r>
            <a:r>
              <a:rPr lang="en-GB" sz="2000" b="1" dirty="0" err="1" smtClean="0"/>
              <a:t>Interculturalism</a:t>
            </a:r>
            <a:r>
              <a:rPr lang="en-GB" sz="2000" b="1" dirty="0" smtClean="0"/>
              <a:t> </a:t>
            </a:r>
            <a:r>
              <a:rPr lang="en-GB" sz="2000" dirty="0" smtClean="0"/>
              <a:t>– </a:t>
            </a:r>
            <a:r>
              <a:rPr lang="en-GB" sz="2000" dirty="0"/>
              <a:t>and each block will respond, in varying degrees, to three key themes: </a:t>
            </a:r>
            <a:r>
              <a:rPr lang="en-GB" sz="2000" b="1" dirty="0"/>
              <a:t>patronage and subsidy</a:t>
            </a:r>
            <a:r>
              <a:rPr lang="en-GB" sz="2000" dirty="0"/>
              <a:t>; </a:t>
            </a:r>
            <a:r>
              <a:rPr lang="en-GB" sz="2000" b="1" dirty="0"/>
              <a:t>control and restraint</a:t>
            </a:r>
            <a:r>
              <a:rPr lang="en-GB" sz="2000" dirty="0"/>
              <a:t>; </a:t>
            </a:r>
            <a:r>
              <a:rPr lang="en-GB" sz="2000" b="1" dirty="0"/>
              <a:t>audiences and makers</a:t>
            </a:r>
            <a:r>
              <a:rPr lang="en-GB" sz="2000" dirty="0"/>
              <a:t>.</a:t>
            </a:r>
          </a:p>
          <a:p>
            <a:pPr>
              <a:lnSpc>
                <a:spcPct val="90000"/>
              </a:lnSpc>
            </a:pPr>
            <a:endParaRPr lang="en-GB" sz="2000" i="1" dirty="0">
              <a:ea typeface="ＭＳ Ｐゴシック" pitchFamily="34" charset="-128"/>
              <a:cs typeface="Calibri" pitchFamily="34" charset="0"/>
            </a:endParaRPr>
          </a:p>
          <a:p>
            <a:pPr>
              <a:lnSpc>
                <a:spcPct val="90000"/>
              </a:lnSpc>
            </a:pPr>
            <a:r>
              <a:rPr lang="en-GB" sz="2000" dirty="0"/>
              <a:t>The intention of this course is </a:t>
            </a:r>
            <a:r>
              <a:rPr lang="en-GB" sz="2000" i="1" dirty="0"/>
              <a:t>not</a:t>
            </a:r>
            <a:r>
              <a:rPr lang="en-GB" sz="2000" dirty="0"/>
              <a:t> to provide an overview of theatre history. Rather, it is to encourage you to think about the inter-relations between society, broadly conceived, and theatrical production and reception.</a:t>
            </a:r>
            <a:endParaRPr lang="en-GB" sz="2000" i="1" dirty="0">
              <a:ea typeface="ＭＳ Ｐゴシック" pitchFamily="34" charset="-128"/>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60240"/>
            <a:ext cx="8229600" cy="2980928"/>
          </a:xfrm>
        </p:spPr>
        <p:txBody>
          <a:bodyPr>
            <a:normAutofit/>
          </a:bodyPr>
          <a:lstStyle/>
          <a:p>
            <a:pPr>
              <a:buNone/>
            </a:pPr>
            <a:endParaRPr lang="en-GB" sz="2800" b="1" dirty="0">
              <a:solidFill>
                <a:schemeClr val="tx1">
                  <a:lumMod val="75000"/>
                  <a:lumOff val="25000"/>
                </a:schemeClr>
              </a:solidFill>
            </a:endParaRPr>
          </a:p>
          <a:p>
            <a:pPr>
              <a:buNone/>
            </a:pPr>
            <a:r>
              <a:rPr lang="en-GB" sz="2800" b="1" dirty="0">
                <a:solidFill>
                  <a:schemeClr val="tx1">
                    <a:lumMod val="75000"/>
                    <a:lumOff val="25000"/>
                  </a:schemeClr>
                </a:solidFill>
              </a:rPr>
              <a:t>	A deceptively straightforward question: what are the relationships between theatre and society?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eatre safe and special place.jpg"/>
          <p:cNvPicPr>
            <a:picLocks noGrp="1" noChangeAspect="1"/>
          </p:cNvPicPr>
          <p:nvPr>
            <p:ph idx="1"/>
          </p:nvPr>
        </p:nvPicPr>
        <p:blipFill>
          <a:blip r:embed="rId3" cstate="print"/>
          <a:stretch>
            <a:fillRect/>
          </a:stretch>
        </p:blipFill>
        <p:spPr>
          <a:xfrm>
            <a:off x="1662261" y="1628800"/>
            <a:ext cx="5934075" cy="334327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592" y="1186916"/>
            <a:ext cx="4762520" cy="3343275"/>
          </a:xfrm>
        </p:spPr>
      </p:pic>
      <p:sp>
        <p:nvSpPr>
          <p:cNvPr id="2" name="TextBox 1"/>
          <p:cNvSpPr txBox="1"/>
          <p:nvPr/>
        </p:nvSpPr>
        <p:spPr>
          <a:xfrm>
            <a:off x="1107010" y="4941168"/>
            <a:ext cx="7281414" cy="1200329"/>
          </a:xfrm>
          <a:prstGeom prst="rect">
            <a:avLst/>
          </a:prstGeom>
          <a:noFill/>
        </p:spPr>
        <p:txBody>
          <a:bodyPr wrap="square" rtlCol="0">
            <a:spAutoFit/>
          </a:bodyPr>
          <a:lstStyle/>
          <a:p>
            <a:r>
              <a:rPr lang="en-GB" dirty="0"/>
              <a:t>#</a:t>
            </a:r>
            <a:r>
              <a:rPr lang="en-GB" dirty="0" err="1"/>
              <a:t>WakingTheFeminists</a:t>
            </a:r>
            <a:r>
              <a:rPr lang="en-GB" dirty="0"/>
              <a:t> campaign for equality for women in Irish theatre, formed in protest against the male-dominated </a:t>
            </a:r>
            <a:r>
              <a:rPr lang="en-GB" dirty="0" err="1"/>
              <a:t>lineup</a:t>
            </a:r>
            <a:r>
              <a:rPr lang="en-GB" dirty="0"/>
              <a:t> at the Abbey in Dublin for its 2016 centenary programme. See: </a:t>
            </a:r>
            <a:r>
              <a:rPr lang="en-GB" dirty="0">
                <a:hlinkClick r:id="rId4"/>
              </a:rPr>
              <a:t>http://www.wakingthefeminists.org/</a:t>
            </a:r>
            <a:r>
              <a:rPr lang="en-GB" dirty="0"/>
              <a:t> </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6136" y="1186916"/>
            <a:ext cx="2384870" cy="3343275"/>
          </a:xfrm>
          <a:prstGeom prst="rect">
            <a:avLst/>
          </a:prstGeom>
        </p:spPr>
      </p:pic>
    </p:spTree>
    <p:extLst>
      <p:ext uri="{BB962C8B-B14F-4D97-AF65-F5344CB8AC3E}">
        <p14:creationId xmlns:p14="http://schemas.microsoft.com/office/powerpoint/2010/main" val="219468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836712"/>
            <a:ext cx="3843160" cy="5110904"/>
          </a:xfrm>
        </p:spPr>
      </p:pic>
      <p:sp>
        <p:nvSpPr>
          <p:cNvPr id="4" name="TextBox 3"/>
          <p:cNvSpPr txBox="1"/>
          <p:nvPr/>
        </p:nvSpPr>
        <p:spPr>
          <a:xfrm>
            <a:off x="4860032" y="827962"/>
            <a:ext cx="3672408" cy="5262979"/>
          </a:xfrm>
          <a:prstGeom prst="rect">
            <a:avLst/>
          </a:prstGeom>
          <a:noFill/>
        </p:spPr>
        <p:txBody>
          <a:bodyPr wrap="square" rtlCol="0">
            <a:spAutoFit/>
          </a:bodyPr>
          <a:lstStyle/>
          <a:p>
            <a:r>
              <a:rPr lang="en-GB" sz="1600" dirty="0"/>
              <a:t>Research produced by </a:t>
            </a:r>
            <a:r>
              <a:rPr lang="en-GB" sz="1600" dirty="0" err="1"/>
              <a:t>Dr.</a:t>
            </a:r>
            <a:r>
              <a:rPr lang="en-GB" sz="1600" dirty="0"/>
              <a:t> Brenda Donohue, in collaboration with Irish Theatre Institute and the Centre for Drama, Theatre and Performance at NUI Galway found that</a:t>
            </a:r>
          </a:p>
          <a:p>
            <a:endParaRPr lang="en-GB" sz="1600" dirty="0"/>
          </a:p>
          <a:p>
            <a:pPr marL="285750" indent="-285750">
              <a:buFontTx/>
              <a:buChar char="-"/>
            </a:pPr>
            <a:r>
              <a:rPr lang="en-GB" sz="1600" dirty="0"/>
              <a:t>institutions with highest levels of Arts Council funding had worse levels of gender inequality than those in receipt of less money</a:t>
            </a:r>
          </a:p>
          <a:p>
            <a:pPr marL="285750" indent="-285750">
              <a:buFontTx/>
              <a:buChar char="-"/>
            </a:pPr>
            <a:r>
              <a:rPr lang="en-GB" sz="1600" dirty="0"/>
              <a:t>gender parity not reached in any role (with the exception of costume designer)</a:t>
            </a:r>
          </a:p>
          <a:p>
            <a:pPr marL="285750" indent="-285750">
              <a:buFontTx/>
              <a:buChar char="-"/>
            </a:pPr>
            <a:r>
              <a:rPr lang="en-GB" sz="1600" dirty="0"/>
              <a:t>“Women are poorly represented in the majority of key roles in the top-funded theatre organisations in Ireland.”</a:t>
            </a:r>
          </a:p>
          <a:p>
            <a:pPr marL="285750" indent="-285750">
              <a:buFontTx/>
              <a:buChar char="-"/>
            </a:pPr>
            <a:endParaRPr lang="en-GB" sz="1600" dirty="0"/>
          </a:p>
          <a:p>
            <a:r>
              <a:rPr lang="en-GB" sz="1600" dirty="0"/>
              <a:t>See: http://www.wakingthefeminists.org/wp-content/uploads/2017/08/Gender_Counts_WakingTheFeminists_2017.pdf</a:t>
            </a:r>
          </a:p>
        </p:txBody>
      </p:sp>
    </p:spTree>
    <p:extLst>
      <p:ext uri="{BB962C8B-B14F-4D97-AF65-F5344CB8AC3E}">
        <p14:creationId xmlns:p14="http://schemas.microsoft.com/office/powerpoint/2010/main" val="159104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332656"/>
            <a:ext cx="6480720" cy="5337062"/>
          </a:xfrm>
        </p:spPr>
      </p:pic>
      <p:sp>
        <p:nvSpPr>
          <p:cNvPr id="5" name="TextBox 4"/>
          <p:cNvSpPr txBox="1"/>
          <p:nvPr/>
        </p:nvSpPr>
        <p:spPr>
          <a:xfrm>
            <a:off x="1331640" y="5733256"/>
            <a:ext cx="6480720" cy="646331"/>
          </a:xfrm>
          <a:prstGeom prst="rect">
            <a:avLst/>
          </a:prstGeom>
          <a:noFill/>
        </p:spPr>
        <p:txBody>
          <a:bodyPr wrap="square" rtlCol="0">
            <a:spAutoFit/>
          </a:bodyPr>
          <a:lstStyle/>
          <a:p>
            <a:r>
              <a:rPr lang="en-GB" dirty="0"/>
              <a:t>Source: https://www.thestage.co.uk/opinion/2017/mat-fraser-all-theatres-should-cast-at-least-one-disabled-actor-a-year/</a:t>
            </a:r>
          </a:p>
        </p:txBody>
      </p:sp>
    </p:spTree>
    <p:extLst>
      <p:ext uri="{BB962C8B-B14F-4D97-AF65-F5344CB8AC3E}">
        <p14:creationId xmlns:p14="http://schemas.microsoft.com/office/powerpoint/2010/main" val="52503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7594</TotalTime>
  <Words>1949</Words>
  <Application>Microsoft Office PowerPoint</Application>
  <PresentationFormat>On-screen Show (4:3)</PresentationFormat>
  <Paragraphs>176</Paragraphs>
  <Slides>26</Slides>
  <Notes>11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THEATRE AND SOCIETY  Theatre Studies Level 1  Semester Two: Spring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Glasgow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THEATRE AND SOCIETY  Theatre Studies Level 1,  Semester Two: Spring 2014</dc:title>
  <dc:creator>Stephen Greer</dc:creator>
  <cp:lastModifiedBy>Vicky P</cp:lastModifiedBy>
  <cp:revision>628</cp:revision>
  <dcterms:created xsi:type="dcterms:W3CDTF">2014-01-06T11:55:49Z</dcterms:created>
  <dcterms:modified xsi:type="dcterms:W3CDTF">2020-01-12T23:02:54Z</dcterms:modified>
</cp:coreProperties>
</file>