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310" r:id="rId5"/>
    <p:sldId id="259" r:id="rId6"/>
    <p:sldId id="257" r:id="rId7"/>
    <p:sldId id="311" r:id="rId8"/>
    <p:sldId id="264" r:id="rId9"/>
    <p:sldId id="282" r:id="rId10"/>
    <p:sldId id="312" r:id="rId11"/>
    <p:sldId id="268" r:id="rId12"/>
    <p:sldId id="285" r:id="rId13"/>
    <p:sldId id="267" r:id="rId14"/>
    <p:sldId id="286" r:id="rId15"/>
    <p:sldId id="273" r:id="rId16"/>
    <p:sldId id="283" r:id="rId17"/>
    <p:sldId id="288" r:id="rId18"/>
    <p:sldId id="289" r:id="rId19"/>
    <p:sldId id="274" r:id="rId20"/>
    <p:sldId id="279" r:id="rId21"/>
    <p:sldId id="278" r:id="rId22"/>
    <p:sldId id="275" r:id="rId23"/>
    <p:sldId id="290" r:id="rId24"/>
    <p:sldId id="292" r:id="rId25"/>
    <p:sldId id="306" r:id="rId26"/>
    <p:sldId id="276" r:id="rId27"/>
    <p:sldId id="304" r:id="rId28"/>
    <p:sldId id="296" r:id="rId29"/>
    <p:sldId id="305" r:id="rId30"/>
    <p:sldId id="300" r:id="rId31"/>
    <p:sldId id="303" r:id="rId32"/>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9">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5" autoAdjust="0"/>
    <p:restoredTop sz="80724" autoAdjust="0"/>
  </p:normalViewPr>
  <p:slideViewPr>
    <p:cSldViewPr>
      <p:cViewPr varScale="1">
        <p:scale>
          <a:sx n="92" d="100"/>
          <a:sy n="92" d="100"/>
        </p:scale>
        <p:origin x="21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382C8C96-D98D-44E3-92D3-3B2DA1FE453D}" type="datetimeFigureOut">
              <a:rPr lang="en-GB" smtClean="0"/>
              <a:pPr/>
              <a:t>31/01/2020</a:t>
            </a:fld>
            <a:endParaRPr lang="en-GB"/>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D8FAC3D5-1E7B-4269-BB24-78EDC2CD2A4C}" type="slidenum">
              <a:rPr lang="en-GB" smtClean="0"/>
              <a:pPr/>
              <a:t>‹#›</a:t>
            </a:fld>
            <a:endParaRPr lang="en-GB"/>
          </a:p>
        </p:txBody>
      </p:sp>
    </p:spTree>
    <p:extLst>
      <p:ext uri="{BB962C8B-B14F-4D97-AF65-F5344CB8AC3E}">
        <p14:creationId xmlns:p14="http://schemas.microsoft.com/office/powerpoint/2010/main" val="4153191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0E639DE6-68F7-48C3-A3C0-79074154A47A}" type="datetimeFigureOut">
              <a:rPr lang="en-GB" smtClean="0"/>
              <a:pPr/>
              <a:t>31/01/2020</a:t>
            </a:fld>
            <a:endParaRPr lang="en-GB"/>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751D1ABA-1C1D-4D8E-A86A-1676ECA1C1F0}" type="slidenum">
              <a:rPr lang="en-GB" smtClean="0"/>
              <a:pPr/>
              <a:t>‹#›</a:t>
            </a:fld>
            <a:endParaRPr lang="en-GB"/>
          </a:p>
        </p:txBody>
      </p:sp>
    </p:spTree>
    <p:extLst>
      <p:ext uri="{BB962C8B-B14F-4D97-AF65-F5344CB8AC3E}">
        <p14:creationId xmlns:p14="http://schemas.microsoft.com/office/powerpoint/2010/main" val="348017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Theatrical forum as both public and intimate (private)</a:t>
            </a:r>
          </a:p>
          <a:p>
            <a:endParaRPr lang="en-WS" dirty="0"/>
          </a:p>
        </p:txBody>
      </p:sp>
      <p:sp>
        <p:nvSpPr>
          <p:cNvPr id="4" name="Slide Number Placeholder 3"/>
          <p:cNvSpPr>
            <a:spLocks noGrp="1"/>
          </p:cNvSpPr>
          <p:nvPr>
            <p:ph type="sldNum" sz="quarter" idx="5"/>
          </p:nvPr>
        </p:nvSpPr>
        <p:spPr/>
        <p:txBody>
          <a:bodyPr/>
          <a:lstStyle/>
          <a:p>
            <a:fld id="{751D1ABA-1C1D-4D8E-A86A-1676ECA1C1F0}" type="slidenum">
              <a:rPr lang="en-GB" smtClean="0"/>
              <a:pPr/>
              <a:t>10</a:t>
            </a:fld>
            <a:endParaRPr lang="en-GB"/>
          </a:p>
        </p:txBody>
      </p:sp>
    </p:spTree>
    <p:extLst>
      <p:ext uri="{BB962C8B-B14F-4D97-AF65-F5344CB8AC3E}">
        <p14:creationId xmlns:p14="http://schemas.microsoft.com/office/powerpoint/2010/main" val="405483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51D1ABA-1C1D-4D8E-A86A-1676ECA1C1F0}" type="slidenum">
              <a:rPr lang="en-GB" smtClean="0"/>
              <a:pPr/>
              <a:t>17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51D1ABA-1C1D-4D8E-A86A-1676ECA1C1F0}" type="slidenum">
              <a:rPr lang="en-GB" smtClean="0"/>
              <a:pPr/>
              <a:t>18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51D1ABA-1C1D-4D8E-A86A-1676ECA1C1F0}" type="slidenum">
              <a:rPr lang="en-GB" smtClean="0"/>
              <a:pPr/>
              <a:t>19</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1D1ABA-1C1D-4D8E-A86A-1676ECA1C1F0}" type="slidenum">
              <a:rPr lang="en-GB" smtClean="0"/>
              <a:pPr/>
              <a:t>20</a:t>
            </a:fld>
            <a:endParaRPr lang="en-GB"/>
          </a:p>
        </p:txBody>
      </p:sp>
    </p:spTree>
    <p:extLst>
      <p:ext uri="{BB962C8B-B14F-4D97-AF65-F5344CB8AC3E}">
        <p14:creationId xmlns:p14="http://schemas.microsoft.com/office/powerpoint/2010/main" val="26607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51D1ABA-1C1D-4D8E-A86A-1676ECA1C1F0}" type="slidenum">
              <a:rPr lang="en-GB" smtClean="0"/>
              <a:pPr/>
              <a:t>21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51D1ABA-1C1D-4D8E-A86A-1676ECA1C1F0}" type="slidenum">
              <a:rPr lang="en-GB" smtClean="0"/>
              <a:pPr/>
              <a:t>22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51D1ABA-1C1D-4D8E-A86A-1676ECA1C1F0}" type="slidenum">
              <a:rPr lang="en-GB" smtClean="0"/>
              <a:pPr/>
              <a:t>23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some of these demands are ‘external’ (discovered or encountered at the moment of performance) and some are ‘internal’ to the process of creation itself (describing particular political or ethical ambitions)</a:t>
            </a:r>
          </a:p>
          <a:p>
            <a:endParaRPr lang="en-WS" dirty="0"/>
          </a:p>
        </p:txBody>
      </p:sp>
      <p:sp>
        <p:nvSpPr>
          <p:cNvPr id="4" name="Slide Number Placeholder 3"/>
          <p:cNvSpPr>
            <a:spLocks noGrp="1"/>
          </p:cNvSpPr>
          <p:nvPr>
            <p:ph type="sldNum" sz="quarter" idx="5"/>
          </p:nvPr>
        </p:nvSpPr>
        <p:spPr/>
        <p:txBody>
          <a:bodyPr/>
          <a:lstStyle/>
          <a:p>
            <a:fld id="{751D1ABA-1C1D-4D8E-A86A-1676ECA1C1F0}" type="slidenum">
              <a:rPr lang="en-GB" smtClean="0"/>
              <a:pPr/>
              <a:t>26</a:t>
            </a:fld>
            <a:endParaRPr lang="en-GB"/>
          </a:p>
        </p:txBody>
      </p:sp>
    </p:spTree>
    <p:extLst>
      <p:ext uri="{BB962C8B-B14F-4D97-AF65-F5344CB8AC3E}">
        <p14:creationId xmlns:p14="http://schemas.microsoft.com/office/powerpoint/2010/main" val="138975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E3B07-4055-49BB-ADD0-C0D4A535461A}" type="datetimeFigureOut">
              <a:rPr lang="en-GB" smtClean="0"/>
              <a:pPr/>
              <a:t>31/01/2020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17EE28-0945-4EE8-B94C-F2BA609600B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E3B07-4055-49BB-ADD0-C0D4A535461A}" type="datetimeFigureOut">
              <a:rPr lang="en-GB" smtClean="0"/>
              <a:pPr/>
              <a:t>31/01/2020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7EE28-0945-4EE8-B94C-F2BA609600B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429C0F-8DF6-4C84-B17C-93D695A677BD}"/>
              </a:ext>
            </a:extLst>
          </p:cNvPr>
          <p:cNvSpPr>
            <a:spLocks noGrp="1"/>
          </p:cNvSpPr>
          <p:nvPr>
            <p:ph type="subTitle" idx="1"/>
          </p:nvPr>
        </p:nvSpPr>
        <p:spPr>
          <a:xfrm>
            <a:off x="1371600" y="1988840"/>
            <a:ext cx="6400800" cy="1752600"/>
          </a:xfrm>
        </p:spPr>
        <p:txBody>
          <a:bodyPr>
            <a:normAutofit fontScale="25000" lnSpcReduction="20000"/>
          </a:bodyPr>
          <a:lstStyle/>
          <a:p>
            <a:pPr algn="l"/>
            <a:r>
              <a:rPr lang="en-US" sz="26400" dirty="0">
                <a:solidFill>
                  <a:schemeClr val="tx1"/>
                </a:solidFill>
                <a:latin typeface="Agency FB" panose="020B0503020202020204" pitchFamily="34" charset="0"/>
              </a:rPr>
              <a:t>Theatre and Society</a:t>
            </a:r>
          </a:p>
          <a:p>
            <a:pPr algn="l"/>
            <a:endParaRPr lang="en-US" sz="12800" dirty="0">
              <a:solidFill>
                <a:schemeClr val="tx1"/>
              </a:solidFill>
              <a:latin typeface="Agency FB" panose="020B0503020202020204" pitchFamily="34" charset="0"/>
            </a:endParaRPr>
          </a:p>
          <a:p>
            <a:pPr algn="l"/>
            <a:r>
              <a:rPr lang="en-US" sz="12800" dirty="0">
                <a:solidFill>
                  <a:schemeClr val="tx1"/>
                </a:solidFill>
                <a:latin typeface="Agency FB" panose="020B0503020202020204" pitchFamily="34" charset="0"/>
              </a:rPr>
              <a:t>Conner Milliken</a:t>
            </a:r>
          </a:p>
          <a:p>
            <a:pPr algn="l"/>
            <a:r>
              <a:rPr lang="en-US" sz="12800" dirty="0">
                <a:solidFill>
                  <a:schemeClr val="tx1"/>
                </a:solidFill>
                <a:latin typeface="Agency FB" panose="020B0503020202020204" pitchFamily="34" charset="0"/>
              </a:rPr>
              <a:t>c.milliken.1@research.gla.ac.uk</a:t>
            </a:r>
          </a:p>
        </p:txBody>
      </p:sp>
    </p:spTree>
    <p:extLst>
      <p:ext uri="{BB962C8B-B14F-4D97-AF65-F5344CB8AC3E}">
        <p14:creationId xmlns:p14="http://schemas.microsoft.com/office/powerpoint/2010/main" val="249019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91580" y="210026"/>
            <a:ext cx="7560840" cy="6647974"/>
          </a:xfrm>
          <a:prstGeom prst="rect">
            <a:avLst/>
          </a:prstGeom>
          <a:noFill/>
        </p:spPr>
        <p:txBody>
          <a:bodyPr wrap="square" rtlCol="0">
            <a:spAutoFit/>
          </a:bodyPr>
          <a:lstStyle/>
          <a:p>
            <a:pPr lvl="0"/>
            <a:r>
              <a:rPr lang="en-GB" sz="2400" b="1" dirty="0">
                <a:solidFill>
                  <a:schemeClr val="accent6"/>
                </a:solidFill>
                <a:latin typeface="Agency FB" panose="020B0503020202020204" pitchFamily="34" charset="0"/>
              </a:rPr>
              <a:t>STRUCTURE</a:t>
            </a:r>
          </a:p>
          <a:p>
            <a:pPr lvl="0"/>
            <a:endParaRPr lang="en-GB" sz="2400" b="1" dirty="0">
              <a:solidFill>
                <a:schemeClr val="accent6"/>
              </a:solidFill>
              <a:latin typeface="Agency FB" panose="020B0503020202020204" pitchFamily="34" charset="0"/>
            </a:endParaRPr>
          </a:p>
          <a:p>
            <a:pPr lvl="0"/>
            <a:r>
              <a:rPr lang="en-GB" sz="2400" b="1" dirty="0" err="1">
                <a:solidFill>
                  <a:schemeClr val="accent6"/>
                </a:solidFill>
                <a:latin typeface="Agency FB" panose="020B0503020202020204" pitchFamily="34" charset="0"/>
              </a:rPr>
              <a:t>Soans</a:t>
            </a:r>
            <a:r>
              <a:rPr lang="en-GB" sz="2400" b="1" dirty="0">
                <a:solidFill>
                  <a:schemeClr val="accent6"/>
                </a:solidFill>
                <a:latin typeface="Agency FB" panose="020B0503020202020204" pitchFamily="34" charset="0"/>
              </a:rPr>
              <a:t> describes the active relationship of the audience to the interviews in terms of surrogate witnesses, where the interview subject talks to the audience just as the original talked to him:  </a:t>
            </a:r>
          </a:p>
          <a:p>
            <a:pPr lvl="0"/>
            <a:endParaRPr lang="en-GB" sz="2400" b="1" dirty="0">
              <a:solidFill>
                <a:schemeClr val="accent6"/>
              </a:solidFill>
              <a:latin typeface="Agency FB" panose="020B0503020202020204" pitchFamily="34" charset="0"/>
            </a:endParaRPr>
          </a:p>
          <a:p>
            <a:pPr marL="360000" lvl="0"/>
            <a:r>
              <a:rPr lang="en-GB" sz="2400" b="1" dirty="0">
                <a:solidFill>
                  <a:schemeClr val="accent6"/>
                </a:solidFill>
                <a:latin typeface="Agency FB" panose="020B0503020202020204" pitchFamily="34" charset="0"/>
              </a:rPr>
              <a:t>‘..by this process, the audience have become me, or whomever I happened to be with when I conducted the interview’,  talking to the audience on ‘a purely personal and confidential level’ (</a:t>
            </a:r>
            <a:r>
              <a:rPr lang="en-GB" sz="2400" b="1" dirty="0" err="1">
                <a:solidFill>
                  <a:schemeClr val="accent6"/>
                </a:solidFill>
                <a:latin typeface="Agency FB" panose="020B0503020202020204" pitchFamily="34" charset="0"/>
              </a:rPr>
              <a:t>Soans</a:t>
            </a:r>
            <a:r>
              <a:rPr lang="en-GB" sz="2400" b="1" dirty="0">
                <a:solidFill>
                  <a:schemeClr val="accent6"/>
                </a:solidFill>
                <a:latin typeface="Agency FB" panose="020B0503020202020204" pitchFamily="34" charset="0"/>
              </a:rPr>
              <a:t> in Hammond and Steward 2012: 19-20)</a:t>
            </a:r>
          </a:p>
          <a:p>
            <a:pPr lvl="0"/>
            <a:endParaRPr lang="en-GB" sz="2400" b="1" dirty="0">
              <a:solidFill>
                <a:schemeClr val="accent6"/>
              </a:solidFill>
              <a:latin typeface="Agency FB" panose="020B0503020202020204" pitchFamily="34" charset="0"/>
            </a:endParaRPr>
          </a:p>
          <a:p>
            <a:pPr lvl="0"/>
            <a:r>
              <a:rPr lang="en-GB" sz="2400" b="1" dirty="0">
                <a:solidFill>
                  <a:schemeClr val="accent6"/>
                </a:solidFill>
                <a:latin typeface="Agency FB" panose="020B0503020202020204" pitchFamily="34" charset="0"/>
              </a:rPr>
              <a:t>Where might we recognise this dynamic at work in the play?</a:t>
            </a:r>
          </a:p>
          <a:p>
            <a:pPr lvl="0"/>
            <a:endParaRPr lang="en-GB" sz="2400" b="1" dirty="0">
              <a:solidFill>
                <a:schemeClr val="accent6"/>
              </a:solidFill>
              <a:latin typeface="Agency FB" panose="020B0503020202020204" pitchFamily="34" charset="0"/>
            </a:endParaRPr>
          </a:p>
          <a:p>
            <a:pPr marL="342900" lvl="0" indent="-342900">
              <a:buFont typeface="Arial" panose="020B0604020202020204" pitchFamily="34" charset="0"/>
              <a:buChar char="•"/>
            </a:pPr>
            <a:r>
              <a:rPr lang="en-GB" sz="2400" b="1" dirty="0">
                <a:solidFill>
                  <a:schemeClr val="accent6"/>
                </a:solidFill>
                <a:latin typeface="Agency FB" panose="020B0503020202020204" pitchFamily="34" charset="0"/>
              </a:rPr>
              <a:t> the opening sequence with the former secretary of State for Northern Ireland (Mo Mowlam)</a:t>
            </a:r>
          </a:p>
          <a:p>
            <a:pPr marL="342900" lvl="0" indent="-342900">
              <a:buFont typeface="Arial" panose="020B0604020202020204" pitchFamily="34" charset="0"/>
              <a:buChar char="•"/>
            </a:pPr>
            <a:r>
              <a:rPr lang="en-GB" sz="2400" b="1" dirty="0">
                <a:solidFill>
                  <a:schemeClr val="accent6"/>
                </a:solidFill>
                <a:latin typeface="Agency FB" panose="020B0503020202020204" pitchFamily="34" charset="0"/>
              </a:rPr>
              <a:t> Phoebe, the relief worker: ‘It’s really difficult for me to talk to you..’</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210026"/>
            <a:ext cx="7560840" cy="6278642"/>
          </a:xfrm>
          <a:prstGeom prst="rect">
            <a:avLst/>
          </a:prstGeom>
          <a:noFill/>
        </p:spPr>
        <p:txBody>
          <a:bodyPr wrap="square" rtlCol="0">
            <a:spAutoFit/>
          </a:bodyPr>
          <a:lstStyle/>
          <a:p>
            <a:r>
              <a:rPr lang="en-GB" sz="2400" b="1" dirty="0">
                <a:solidFill>
                  <a:schemeClr val="tx1">
                    <a:lumMod val="65000"/>
                    <a:lumOff val="35000"/>
                  </a:schemeClr>
                </a:solidFill>
                <a:latin typeface="Agency FB" panose="020B0503020202020204" pitchFamily="34" charset="0"/>
              </a:rPr>
              <a:t>PLAYWRIGHT AS EDITOR?</a:t>
            </a:r>
          </a:p>
          <a:p>
            <a:endParaRPr lang="en-GB" sz="2400" b="1" dirty="0">
              <a:solidFill>
                <a:schemeClr val="tx1">
                  <a:lumMod val="65000"/>
                  <a:lumOff val="35000"/>
                </a:schemeClr>
              </a:solidFill>
              <a:latin typeface="Agency FB" panose="020B0503020202020204" pitchFamily="34" charset="0"/>
            </a:endParaRPr>
          </a:p>
          <a:p>
            <a:r>
              <a:rPr lang="en-GB" sz="2400" b="1" dirty="0">
                <a:solidFill>
                  <a:schemeClr val="tx1">
                    <a:lumMod val="65000"/>
                    <a:lumOff val="35000"/>
                  </a:schemeClr>
                </a:solidFill>
                <a:latin typeface="Agency FB" panose="020B0503020202020204" pitchFamily="34" charset="0"/>
              </a:rPr>
              <a:t>Structure as a form of content:</a:t>
            </a:r>
          </a:p>
          <a:p>
            <a:endParaRPr lang="en-GB" sz="2400" b="1" dirty="0">
              <a:solidFill>
                <a:schemeClr val="tx1">
                  <a:lumMod val="65000"/>
                  <a:lumOff val="35000"/>
                </a:schemeClr>
              </a:solidFill>
              <a:latin typeface="Agency FB" panose="020B0503020202020204" pitchFamily="34" charset="0"/>
            </a:endParaRPr>
          </a:p>
          <a:p>
            <a:r>
              <a:rPr lang="en-GB" sz="2400" b="1" dirty="0">
                <a:solidFill>
                  <a:schemeClr val="tx1">
                    <a:lumMod val="65000"/>
                    <a:lumOff val="35000"/>
                  </a:schemeClr>
                </a:solidFill>
                <a:latin typeface="Agency FB" panose="020B0503020202020204" pitchFamily="34" charset="0"/>
              </a:rPr>
              <a:t>‘In my own plays, I have moved from plays that comprise a succession of monologues, to something much more complex and intricately structured, weaving strands of narrative into the source material to give it shape and make it accessible and interesting’ (</a:t>
            </a:r>
            <a:r>
              <a:rPr lang="en-GB" sz="2400" b="1" dirty="0" err="1">
                <a:solidFill>
                  <a:schemeClr val="tx1">
                    <a:lumMod val="65000"/>
                    <a:lumOff val="35000"/>
                  </a:schemeClr>
                </a:solidFill>
                <a:latin typeface="Agency FB" panose="020B0503020202020204" pitchFamily="34" charset="0"/>
              </a:rPr>
              <a:t>Soans</a:t>
            </a:r>
            <a:r>
              <a:rPr lang="en-GB" sz="2400" b="1" dirty="0">
                <a:solidFill>
                  <a:schemeClr val="tx1">
                    <a:lumMod val="65000"/>
                    <a:lumOff val="35000"/>
                  </a:schemeClr>
                </a:solidFill>
                <a:latin typeface="Agency FB" panose="020B0503020202020204" pitchFamily="34" charset="0"/>
              </a:rPr>
              <a:t>, 2012: 23)</a:t>
            </a:r>
          </a:p>
          <a:p>
            <a:endParaRPr lang="en-GB" sz="2400" b="1" dirty="0">
              <a:solidFill>
                <a:schemeClr val="tx1">
                  <a:lumMod val="65000"/>
                  <a:lumOff val="35000"/>
                </a:schemeClr>
              </a:solidFill>
              <a:latin typeface="Agency FB" panose="020B0503020202020204" pitchFamily="34" charset="0"/>
            </a:endParaRPr>
          </a:p>
          <a:p>
            <a:r>
              <a:rPr lang="en-GB" sz="2400" b="1" dirty="0">
                <a:solidFill>
                  <a:schemeClr val="tx1">
                    <a:lumMod val="65000"/>
                    <a:lumOff val="35000"/>
                  </a:schemeClr>
                </a:solidFill>
                <a:latin typeface="Agency FB" panose="020B0503020202020204" pitchFamily="34" charset="0"/>
              </a:rPr>
              <a:t>On the role of the playwright as interpreter:</a:t>
            </a:r>
          </a:p>
          <a:p>
            <a:endParaRPr lang="en-GB" sz="2400" b="1" dirty="0">
              <a:solidFill>
                <a:schemeClr val="tx1">
                  <a:lumMod val="65000"/>
                  <a:lumOff val="35000"/>
                </a:schemeClr>
              </a:solidFill>
              <a:latin typeface="Agency FB" panose="020B0503020202020204" pitchFamily="34" charset="0"/>
            </a:endParaRPr>
          </a:p>
          <a:p>
            <a:pPr marL="360000"/>
            <a:r>
              <a:rPr lang="en-GB" sz="2400" b="1" dirty="0">
                <a:solidFill>
                  <a:schemeClr val="tx1">
                    <a:lumMod val="65000"/>
                    <a:lumOff val="35000"/>
                  </a:schemeClr>
                </a:solidFill>
                <a:latin typeface="Agency FB" panose="020B0503020202020204" pitchFamily="34" charset="0"/>
              </a:rPr>
              <a:t>‘Just because I write about real people and seek to portray them honestly, is there an embargo on editing creatively? Would you say to photographers that they have no right to interpret – or crop? That all their subjects should be film straight on, in nothing other than a flat light?’ (2012: 33)</a:t>
            </a: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85CFAF-5EBF-4155-AC1B-0D3CE2ED382B}"/>
              </a:ext>
            </a:extLst>
          </p:cNvPr>
          <p:cNvSpPr/>
          <p:nvPr/>
        </p:nvSpPr>
        <p:spPr>
          <a:xfrm>
            <a:off x="4427984" y="494871"/>
            <a:ext cx="4572000" cy="5262979"/>
          </a:xfrm>
          <a:prstGeom prst="rect">
            <a:avLst/>
          </a:prstGeom>
        </p:spPr>
        <p:txBody>
          <a:bodyPr>
            <a:spAutoFit/>
          </a:bodyPr>
          <a:lstStyle/>
          <a:p>
            <a:pPr lvl="0"/>
            <a:r>
              <a:rPr lang="en-GB" sz="1600" b="1" i="1" dirty="0">
                <a:solidFill>
                  <a:schemeClr val="accent6"/>
                </a:solidFill>
              </a:rPr>
              <a:t>CRITICAL RESPONSES?</a:t>
            </a:r>
          </a:p>
          <a:p>
            <a:pPr lvl="0"/>
            <a:endParaRPr lang="en-GB" sz="1600" b="1" i="1" dirty="0">
              <a:solidFill>
                <a:schemeClr val="accent6"/>
              </a:solidFill>
            </a:endParaRPr>
          </a:p>
          <a:p>
            <a:pPr lvl="0"/>
            <a:r>
              <a:rPr lang="en-GB" sz="1600" b="1" i="1" dirty="0">
                <a:solidFill>
                  <a:schemeClr val="accent6"/>
                </a:solidFill>
              </a:rPr>
              <a:t>As Aleks </a:t>
            </a:r>
            <a:r>
              <a:rPr lang="en-GB" sz="1600" b="1" i="1" dirty="0" err="1">
                <a:solidFill>
                  <a:schemeClr val="accent6"/>
                </a:solidFill>
              </a:rPr>
              <a:t>Sierz</a:t>
            </a:r>
            <a:r>
              <a:rPr lang="en-GB" sz="1600" b="1" i="1" dirty="0">
                <a:solidFill>
                  <a:schemeClr val="accent6"/>
                </a:solidFill>
              </a:rPr>
              <a:t> detected in Tribune: ‘By treating all extremists as the same, </a:t>
            </a:r>
            <a:r>
              <a:rPr lang="en-GB" sz="1600" b="1" i="1" dirty="0" err="1">
                <a:solidFill>
                  <a:schemeClr val="accent6"/>
                </a:solidFill>
              </a:rPr>
              <a:t>Soans</a:t>
            </a:r>
            <a:r>
              <a:rPr lang="en-GB" sz="1600" b="1" i="1" dirty="0">
                <a:solidFill>
                  <a:schemeClr val="accent6"/>
                </a:solidFill>
              </a:rPr>
              <a:t> throws politics out of the window’. In the end, and in stark contrast to the project's explicit purpose to investigate ‘what makes ordinary people do extreme things’, the structure of the play repeatedly juxtaposed a misguided ‘terrorist’– identified only by the initials of the extremist movement to which s/he used to belong – and an articulate ‘ordinary person’– that is, a psychologist, a relief worker, a colonel – who could frame the former's behaviour.  (Botham 2008: 314)</a:t>
            </a:r>
          </a:p>
          <a:p>
            <a:pPr lvl="0"/>
            <a:endParaRPr lang="en-GB" sz="1600" b="1" i="1" dirty="0">
              <a:solidFill>
                <a:schemeClr val="accent6"/>
              </a:solidFill>
            </a:endParaRPr>
          </a:p>
          <a:p>
            <a:pPr lvl="0"/>
            <a:r>
              <a:rPr lang="en-GB" sz="1600" b="1" i="1" dirty="0">
                <a:solidFill>
                  <a:schemeClr val="accent6"/>
                </a:solidFill>
              </a:rPr>
              <a:t> The coherence of Stuff Happens and humanity of Talking to Terrorists privilege a presentation of the world as ordered, liberal and reasonable over the chaos, incoherence and fantastic of war and terror and […] provides a form of wish fulfilment for its audiences. (Hughes 2007: 153)</a:t>
            </a:r>
          </a:p>
        </p:txBody>
      </p:sp>
      <p:pic>
        <p:nvPicPr>
          <p:cNvPr id="5" name="Picture 4" descr="A group of people standing in a room&#10;&#10;Description automatically generated">
            <a:extLst>
              <a:ext uri="{FF2B5EF4-FFF2-40B4-BE49-F238E27FC236}">
                <a16:creationId xmlns:a16="http://schemas.microsoft.com/office/drawing/2014/main" id="{F617D1AD-789B-429A-81E3-3FF3EAC83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776"/>
            <a:ext cx="4443986" cy="36518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7560840" cy="4524315"/>
          </a:xfrm>
          <a:prstGeom prst="rect">
            <a:avLst/>
          </a:prstGeom>
          <a:noFill/>
        </p:spPr>
        <p:txBody>
          <a:bodyPr wrap="square" rtlCol="0">
            <a:spAutoFit/>
          </a:bodyPr>
          <a:lstStyle/>
          <a:p>
            <a:r>
              <a:rPr lang="en-GB" sz="2400" b="1" dirty="0">
                <a:solidFill>
                  <a:schemeClr val="tx1">
                    <a:lumMod val="65000"/>
                    <a:lumOff val="35000"/>
                  </a:schemeClr>
                </a:solidFill>
                <a:latin typeface="Agency FB" panose="020B0503020202020204" pitchFamily="34" charset="0"/>
              </a:rPr>
              <a:t>GILLIAN SLOVO’S THE RIOTS (2011)</a:t>
            </a:r>
          </a:p>
          <a:p>
            <a:endParaRPr lang="en-GB" sz="2400" b="1" dirty="0">
              <a:solidFill>
                <a:schemeClr val="tx1">
                  <a:lumMod val="65000"/>
                  <a:lumOff val="35000"/>
                </a:schemeClr>
              </a:solidFill>
              <a:latin typeface="Agency FB" panose="020B0503020202020204" pitchFamily="34" charset="0"/>
            </a:endParaRPr>
          </a:p>
          <a:p>
            <a:pPr marL="342900" indent="-342900">
              <a:buFont typeface="Arial" panose="020B0604020202020204" pitchFamily="34" charset="0"/>
              <a:buChar char="•"/>
            </a:pPr>
            <a:r>
              <a:rPr lang="en-GB" sz="2400" b="1" dirty="0">
                <a:solidFill>
                  <a:schemeClr val="tx1">
                    <a:lumMod val="65000"/>
                    <a:lumOff val="35000"/>
                  </a:schemeClr>
                </a:solidFill>
                <a:latin typeface="Agency FB" panose="020B0503020202020204" pitchFamily="34" charset="0"/>
              </a:rPr>
              <a:t> work based on eyewitness accounts of London riots in summer 2011, following the death of Mark Duggan</a:t>
            </a:r>
          </a:p>
          <a:p>
            <a:pPr marL="342900" indent="-342900">
              <a:buFont typeface="Arial" panose="020B0604020202020204" pitchFamily="34" charset="0"/>
              <a:buChar char="•"/>
            </a:pPr>
            <a:r>
              <a:rPr lang="en-GB" sz="2400" b="1" dirty="0">
                <a:solidFill>
                  <a:schemeClr val="tx1">
                    <a:lumMod val="65000"/>
                    <a:lumOff val="35000"/>
                  </a:schemeClr>
                </a:solidFill>
                <a:latin typeface="Agency FB" panose="020B0503020202020204" pitchFamily="34" charset="0"/>
              </a:rPr>
              <a:t> originally framed at the Tricycle Theatre as a ‘public enquiry’ in the absence of a formal government investigation</a:t>
            </a:r>
          </a:p>
          <a:p>
            <a:pPr marL="342900" indent="-342900">
              <a:buFont typeface="Arial" panose="020B0604020202020204" pitchFamily="34" charset="0"/>
              <a:buChar char="•"/>
            </a:pPr>
            <a:r>
              <a:rPr lang="en-GB" sz="2400" b="1" dirty="0">
                <a:solidFill>
                  <a:schemeClr val="tx1">
                    <a:lumMod val="65000"/>
                    <a:lumOff val="35000"/>
                  </a:schemeClr>
                </a:solidFill>
                <a:latin typeface="Agency FB" panose="020B0503020202020204" pitchFamily="34" charset="0"/>
              </a:rPr>
              <a:t> text produced from around 55 hours of taped material, selected on the basis of ‘telling the story’ – see: http://www.bbc.co.uk/news/entertainment-arts-15852280 </a:t>
            </a:r>
          </a:p>
          <a:p>
            <a:pPr marL="342900" indent="-342900">
              <a:buFont typeface="Arial" panose="020B0604020202020204" pitchFamily="34" charset="0"/>
              <a:buChar char="•"/>
            </a:pPr>
            <a:endParaRPr lang="en-GB" sz="2400" b="1" dirty="0">
              <a:solidFill>
                <a:schemeClr val="tx1">
                  <a:lumMod val="65000"/>
                  <a:lumOff val="35000"/>
                </a:schemeClr>
              </a:solidFill>
              <a:latin typeface="Agency FB" panose="020B0503020202020204" pitchFamily="34" charset="0"/>
            </a:endParaRPr>
          </a:p>
          <a:p>
            <a:pPr marL="342900" indent="-342900">
              <a:buFont typeface="Arial" panose="020B0604020202020204" pitchFamily="34" charset="0"/>
              <a:buChar char="•"/>
            </a:pPr>
            <a:r>
              <a:rPr lang="en-GB" sz="2400" b="1" dirty="0">
                <a:solidFill>
                  <a:schemeClr val="tx1">
                    <a:lumMod val="65000"/>
                    <a:lumOff val="35000"/>
                  </a:schemeClr>
                </a:solidFill>
                <a:latin typeface="Agency FB" panose="020B0503020202020204" pitchFamily="34" charset="0"/>
              </a:rPr>
              <a:t> for further context, see Reading the Riots (LSE &amp; The Guardian): http://www.theguardian.com/uk/series/reading-the-riots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3568" y="836712"/>
            <a:ext cx="7560840" cy="5401479"/>
          </a:xfrm>
          <a:prstGeom prst="rect">
            <a:avLst/>
          </a:prstGeom>
          <a:noFill/>
        </p:spPr>
        <p:txBody>
          <a:bodyPr wrap="square" rtlCol="0">
            <a:spAutoFit/>
          </a:bodyPr>
          <a:lstStyle/>
          <a:p>
            <a:endParaRPr lang="en-GB" sz="2300" b="1" dirty="0">
              <a:solidFill>
                <a:schemeClr val="accent6"/>
              </a:solidFill>
              <a:latin typeface="Agency FB" panose="020B0503020202020204" pitchFamily="34" charset="0"/>
            </a:endParaRPr>
          </a:p>
          <a:p>
            <a:r>
              <a:rPr lang="en-GB" sz="2300" b="1" dirty="0">
                <a:solidFill>
                  <a:schemeClr val="accent6"/>
                </a:solidFill>
                <a:latin typeface="Agency FB" panose="020B0503020202020204" pitchFamily="34" charset="0"/>
              </a:rPr>
              <a:t>Gillian </a:t>
            </a:r>
            <a:r>
              <a:rPr lang="en-GB" sz="2300" b="1" dirty="0" err="1">
                <a:solidFill>
                  <a:schemeClr val="accent6"/>
                </a:solidFill>
                <a:latin typeface="Agency FB" panose="020B0503020202020204" pitchFamily="34" charset="0"/>
              </a:rPr>
              <a:t>Slovo’s</a:t>
            </a:r>
            <a:r>
              <a:rPr lang="en-GB" sz="2300" b="1" dirty="0">
                <a:solidFill>
                  <a:schemeClr val="accent6"/>
                </a:solidFill>
                <a:latin typeface="Agency FB" panose="020B0503020202020204" pitchFamily="34" charset="0"/>
              </a:rPr>
              <a:t> process in developing The Riots:</a:t>
            </a:r>
          </a:p>
          <a:p>
            <a:endParaRPr lang="en-GB" sz="2300" b="1" dirty="0">
              <a:solidFill>
                <a:schemeClr val="accent6"/>
              </a:solidFill>
              <a:latin typeface="Agency FB" panose="020B0503020202020204" pitchFamily="34" charset="0"/>
            </a:endParaRPr>
          </a:p>
          <a:p>
            <a:pPr marL="360000"/>
            <a:r>
              <a:rPr lang="en-GB" sz="2300" b="1" dirty="0">
                <a:solidFill>
                  <a:schemeClr val="accent6"/>
                </a:solidFill>
                <a:latin typeface="Agency FB" panose="020B0503020202020204" pitchFamily="34" charset="0"/>
              </a:rPr>
              <a:t>My researcher and I started a search for interviewees - community activists, politicians, police, victims and the rioters themselves. Finding people who looted and rioted was our biggest challenge because they were either in prison, or awaiting trial and not allowed to talk, or they hadn’t been caught and wouldn’t talk. […] I ended up with 55 hours of tape from my interviews and since the play is only two hours long I had to make some tough decisions about what went in. We have strict rules about verbatim theatre at the Tricycle [Theatre]. You can’t give characters words they haven’t said but you can edit their words.</a:t>
            </a:r>
          </a:p>
          <a:p>
            <a:endParaRPr lang="en-GB" sz="2300" b="1" dirty="0">
              <a:solidFill>
                <a:schemeClr val="accent6"/>
              </a:solidFill>
              <a:latin typeface="Agency FB" panose="020B0503020202020204" pitchFamily="34" charset="0"/>
            </a:endParaRPr>
          </a:p>
          <a:p>
            <a:r>
              <a:rPr lang="en-GB" sz="2300" b="1" dirty="0" err="1">
                <a:solidFill>
                  <a:schemeClr val="accent6"/>
                </a:solidFill>
                <a:latin typeface="Agency FB" panose="020B0503020202020204" pitchFamily="34" charset="0"/>
              </a:rPr>
              <a:t>Slovo</a:t>
            </a:r>
            <a:r>
              <a:rPr lang="en-GB" sz="2300" b="1" dirty="0">
                <a:solidFill>
                  <a:schemeClr val="accent6"/>
                </a:solidFill>
                <a:latin typeface="Agency FB" panose="020B0503020202020204" pitchFamily="34" charset="0"/>
              </a:rPr>
              <a:t>, ‘Writing The Riots’, The Arts Desk, 2011. http://goo.gl/dtJ8Ry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7560840" cy="3785652"/>
          </a:xfrm>
          <a:prstGeom prst="rect">
            <a:avLst/>
          </a:prstGeom>
          <a:noFill/>
        </p:spPr>
        <p:txBody>
          <a:bodyPr wrap="square" rtlCol="0">
            <a:spAutoFit/>
          </a:bodyPr>
          <a:lstStyle/>
          <a:p>
            <a:endParaRPr lang="en-GB" sz="2000" b="1" dirty="0">
              <a:solidFill>
                <a:schemeClr val="tx1">
                  <a:lumMod val="65000"/>
                  <a:lumOff val="35000"/>
                </a:schemeClr>
              </a:solidFill>
              <a:latin typeface="Agency FB" panose="020B0503020202020204" pitchFamily="34" charset="0"/>
            </a:endParaRPr>
          </a:p>
          <a:p>
            <a:r>
              <a:rPr lang="en-GB" sz="2000" b="1" dirty="0">
                <a:solidFill>
                  <a:schemeClr val="tx1">
                    <a:lumMod val="65000"/>
                    <a:lumOff val="35000"/>
                  </a:schemeClr>
                </a:solidFill>
                <a:latin typeface="Agency FB" panose="020B0503020202020204" pitchFamily="34" charset="0"/>
              </a:rPr>
              <a:t>Compare with David Hare and Max Stafford-Clark / Joint Stock’s methodology for The Permanent Way:</a:t>
            </a:r>
          </a:p>
          <a:p>
            <a:endParaRPr lang="en-GB" sz="2000" b="1" dirty="0">
              <a:solidFill>
                <a:schemeClr val="tx1">
                  <a:lumMod val="65000"/>
                  <a:lumOff val="35000"/>
                </a:schemeClr>
              </a:solidFill>
              <a:latin typeface="Agency FB" panose="020B0503020202020204" pitchFamily="34" charset="0"/>
            </a:endParaRPr>
          </a:p>
          <a:p>
            <a:pPr marL="360000"/>
            <a:r>
              <a:rPr lang="en-GB" sz="2000" b="1" dirty="0">
                <a:solidFill>
                  <a:schemeClr val="tx1">
                    <a:lumMod val="65000"/>
                    <a:lumOff val="35000"/>
                  </a:schemeClr>
                </a:solidFill>
                <a:latin typeface="Agency FB" panose="020B0503020202020204" pitchFamily="34" charset="0"/>
              </a:rPr>
              <a:t>So is the play 'by' David Hare? The truth is that the production has four authors. Max Stafford-Clark took the lead in choosing people to talk to, in laying down the form of the play and in briefing and sending out the actors to do the interviewing. The cast brought back the words and the 'characters', selecting and interpreting them in their own way. The interviewees themselves - stockbrokers, railway workers, policemen, crash survivors - provided the raw material.</a:t>
            </a:r>
          </a:p>
          <a:p>
            <a:endParaRPr lang="en-GB" sz="2000" b="1" dirty="0">
              <a:solidFill>
                <a:schemeClr val="tx1">
                  <a:lumMod val="65000"/>
                  <a:lumOff val="35000"/>
                </a:schemeClr>
              </a:solidFill>
              <a:latin typeface="Agency FB" panose="020B0503020202020204" pitchFamily="34" charset="0"/>
            </a:endParaRPr>
          </a:p>
          <a:p>
            <a:r>
              <a:rPr lang="en-GB" sz="2000" b="1" dirty="0">
                <a:solidFill>
                  <a:schemeClr val="tx1">
                    <a:lumMod val="65000"/>
                    <a:lumOff val="35000"/>
                  </a:schemeClr>
                </a:solidFill>
                <a:latin typeface="Agency FB" panose="020B0503020202020204" pitchFamily="34" charset="0"/>
              </a:rPr>
              <a:t>Neal Ascherson, The Observer, 2003. http://goo.gl/SKqlSz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08520" y="404664"/>
            <a:ext cx="7560840" cy="5909310"/>
          </a:xfrm>
          <a:prstGeom prst="rect">
            <a:avLst/>
          </a:prstGeom>
          <a:noFill/>
        </p:spPr>
        <p:txBody>
          <a:bodyPr wrap="square" rtlCol="0">
            <a:spAutoFit/>
          </a:bodyPr>
          <a:lstStyle/>
          <a:p>
            <a:pPr lvl="2"/>
            <a:r>
              <a:rPr lang="en-GB" dirty="0">
                <a:solidFill>
                  <a:schemeClr val="accent6"/>
                </a:solidFill>
                <a:latin typeface="Agency FB" panose="020B0503020202020204" pitchFamily="34" charset="0"/>
              </a:rPr>
              <a:t>Verbatim: ‘word for word; in the exact words’ </a:t>
            </a:r>
          </a:p>
          <a:p>
            <a:pPr lvl="2"/>
            <a:endParaRPr lang="en-GB" dirty="0">
              <a:solidFill>
                <a:schemeClr val="accent6"/>
              </a:solidFill>
              <a:latin typeface="Agency FB" panose="020B0503020202020204" pitchFamily="34" charset="0"/>
            </a:endParaRPr>
          </a:p>
          <a:p>
            <a:pPr lvl="2"/>
            <a:r>
              <a:rPr lang="en-GB" dirty="0">
                <a:solidFill>
                  <a:schemeClr val="accent6"/>
                </a:solidFill>
                <a:latin typeface="Agency FB" panose="020B0503020202020204" pitchFamily="34" charset="0"/>
              </a:rPr>
              <a:t>(OXFORD ENGLISH DICTIONARY)</a:t>
            </a:r>
          </a:p>
          <a:p>
            <a:pPr lvl="2"/>
            <a:endParaRPr lang="en-GB" dirty="0">
              <a:solidFill>
                <a:schemeClr val="accent6"/>
              </a:solidFill>
              <a:latin typeface="Agency FB" panose="020B0503020202020204" pitchFamily="34" charset="0"/>
            </a:endParaRPr>
          </a:p>
          <a:p>
            <a:pPr lvl="2"/>
            <a:r>
              <a:rPr lang="en-GB" dirty="0">
                <a:solidFill>
                  <a:schemeClr val="accent6"/>
                </a:solidFill>
                <a:latin typeface="Agency FB" panose="020B0503020202020204" pitchFamily="34" charset="0"/>
              </a:rPr>
              <a:t>My sense of truthfulness to the interviewee puts the emphasis on representing them truthfully in spirit. I might make small changes to the text for the sake of clarity or fluidity, but I take great pains to preserve the sense, tone and thrust of an interviewee’s words. </a:t>
            </a:r>
          </a:p>
          <a:p>
            <a:pPr lvl="2"/>
            <a:endParaRPr lang="en-GB" dirty="0">
              <a:solidFill>
                <a:schemeClr val="accent6"/>
              </a:solidFill>
              <a:latin typeface="Agency FB" panose="020B0503020202020204" pitchFamily="34" charset="0"/>
            </a:endParaRPr>
          </a:p>
          <a:p>
            <a:pPr lvl="2"/>
            <a:r>
              <a:rPr lang="en-GB" dirty="0">
                <a:solidFill>
                  <a:schemeClr val="accent6"/>
                </a:solidFill>
                <a:latin typeface="Agency FB" panose="020B0503020202020204" pitchFamily="34" charset="0"/>
              </a:rPr>
              <a:t>(SOANS IN VERBATIM </a:t>
            </a:r>
            <a:r>
              <a:rPr lang="en-GB" dirty="0" err="1">
                <a:solidFill>
                  <a:schemeClr val="accent6"/>
                </a:solidFill>
                <a:latin typeface="Agency FB" panose="020B0503020202020204" pitchFamily="34" charset="0"/>
              </a:rPr>
              <a:t>VERBATIM</a:t>
            </a:r>
            <a:r>
              <a:rPr lang="en-GB" dirty="0">
                <a:solidFill>
                  <a:schemeClr val="accent6"/>
                </a:solidFill>
                <a:latin typeface="Agency FB" panose="020B0503020202020204" pitchFamily="34" charset="0"/>
              </a:rPr>
              <a:t>, 2009: 3)</a:t>
            </a:r>
          </a:p>
          <a:p>
            <a:pPr lvl="2"/>
            <a:endParaRPr lang="en-GB" dirty="0">
              <a:solidFill>
                <a:schemeClr val="accent6"/>
              </a:solidFill>
              <a:latin typeface="Agency FB" panose="020B0503020202020204" pitchFamily="34" charset="0"/>
            </a:endParaRPr>
          </a:p>
          <a:p>
            <a:pPr lvl="2"/>
            <a:r>
              <a:rPr lang="en-GB" dirty="0">
                <a:solidFill>
                  <a:schemeClr val="accent6"/>
                </a:solidFill>
                <a:latin typeface="Agency FB" panose="020B0503020202020204" pitchFamily="34" charset="0"/>
              </a:rPr>
              <a:t>..they come back and offer you an improvisation which is based on notes they have in front of them, so that they say exactly what the person said. </a:t>
            </a:r>
          </a:p>
          <a:p>
            <a:pPr lvl="2"/>
            <a:endParaRPr lang="en-GB" dirty="0">
              <a:solidFill>
                <a:schemeClr val="accent6"/>
              </a:solidFill>
              <a:latin typeface="Agency FB" panose="020B0503020202020204" pitchFamily="34" charset="0"/>
            </a:endParaRPr>
          </a:p>
          <a:p>
            <a:pPr lvl="2"/>
            <a:r>
              <a:rPr lang="en-GB" dirty="0">
                <a:solidFill>
                  <a:schemeClr val="accent6"/>
                </a:solidFill>
                <a:latin typeface="Agency FB" panose="020B0503020202020204" pitchFamily="34" charset="0"/>
              </a:rPr>
              <a:t>(HARE IN INTERVIEW WITH RICHARD BOON, COTTESLOE THEATRE, 27 JANUARY 2004; HTTP://GOO.GL/GKRX29)</a:t>
            </a:r>
          </a:p>
          <a:p>
            <a:pPr lvl="2"/>
            <a:endParaRPr lang="en-GB" dirty="0">
              <a:solidFill>
                <a:schemeClr val="accent6"/>
              </a:solidFill>
              <a:latin typeface="Agency FB" panose="020B0503020202020204" pitchFamily="34" charset="0"/>
            </a:endParaRPr>
          </a:p>
          <a:p>
            <a:pPr lvl="2"/>
            <a:r>
              <a:rPr lang="en-GB" dirty="0">
                <a:solidFill>
                  <a:schemeClr val="accent6"/>
                </a:solidFill>
                <a:latin typeface="Agency FB" panose="020B0503020202020204" pitchFamily="34" charset="0"/>
              </a:rPr>
              <a:t>You can’t give characters words they haven’t said but you can edit their words.</a:t>
            </a:r>
          </a:p>
          <a:p>
            <a:pPr lvl="2"/>
            <a:endParaRPr lang="en-GB" dirty="0">
              <a:solidFill>
                <a:schemeClr val="accent6"/>
              </a:solidFill>
              <a:latin typeface="Agency FB" panose="020B0503020202020204" pitchFamily="34" charset="0"/>
            </a:endParaRPr>
          </a:p>
          <a:p>
            <a:pPr lvl="2"/>
            <a:r>
              <a:rPr lang="en-GB" dirty="0">
                <a:solidFill>
                  <a:schemeClr val="accent6"/>
                </a:solidFill>
                <a:latin typeface="Agency FB" panose="020B0503020202020204" pitchFamily="34" charset="0"/>
              </a:rPr>
              <a:t>(GILLIAN SLOVO, ‘WRITING THE RIOTS’, THE ARTS DESK, 2011. HTTP://GOO.GL/DTJ8RY )</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E3CC47-9724-4702-8EC5-7DAE1271E634}"/>
              </a:ext>
            </a:extLst>
          </p:cNvPr>
          <p:cNvSpPr/>
          <p:nvPr/>
        </p:nvSpPr>
        <p:spPr>
          <a:xfrm>
            <a:off x="1331640" y="1844824"/>
            <a:ext cx="7056784" cy="3785652"/>
          </a:xfrm>
          <a:prstGeom prst="rect">
            <a:avLst/>
          </a:prstGeom>
        </p:spPr>
        <p:txBody>
          <a:bodyPr wrap="square">
            <a:spAutoFit/>
          </a:bodyPr>
          <a:lstStyle/>
          <a:p>
            <a:pPr marL="342900" indent="-342900">
              <a:buFont typeface="Arial" panose="020B0604020202020204" pitchFamily="34" charset="0"/>
              <a:buChar char="•"/>
            </a:pPr>
            <a:r>
              <a:rPr lang="en-GB" sz="2400" dirty="0">
                <a:latin typeface="Agency FB" panose="020B0503020202020204" pitchFamily="34" charset="0"/>
              </a:rPr>
              <a:t> produced by National Theatre Wales as touring production in Wales during 2012, re-staged for Edinburgh Fringe Festival in 2013.</a:t>
            </a:r>
          </a:p>
          <a:p>
            <a:endParaRPr lang="en-GB" sz="2400" dirty="0">
              <a:latin typeface="Agency FB" panose="020B0503020202020204" pitchFamily="34" charset="0"/>
            </a:endParaRPr>
          </a:p>
          <a:p>
            <a:pPr marL="342900" indent="-342900">
              <a:buFont typeface="Arial" panose="020B0604020202020204" pitchFamily="34" charset="0"/>
              <a:buChar char="•"/>
            </a:pPr>
            <a:r>
              <a:rPr lang="en-GB" sz="2400" dirty="0">
                <a:latin typeface="Agency FB" panose="020B0503020202020204" pitchFamily="34" charset="0"/>
              </a:rPr>
              <a:t> originally staged in Tasker Milward School in south west Wales which Manning had attended as a teenager</a:t>
            </a:r>
          </a:p>
          <a:p>
            <a:endParaRPr lang="en-GB" sz="2400" dirty="0">
              <a:latin typeface="Agency FB" panose="020B0503020202020204" pitchFamily="34" charset="0"/>
            </a:endParaRPr>
          </a:p>
          <a:p>
            <a:pPr marL="342900" indent="-342900">
              <a:buFont typeface="Arial" panose="020B0604020202020204" pitchFamily="34" charset="0"/>
              <a:buChar char="•"/>
            </a:pPr>
            <a:r>
              <a:rPr lang="en-GB" sz="2400" dirty="0">
                <a:latin typeface="Agency FB" panose="020B0503020202020204" pitchFamily="34" charset="0"/>
              </a:rPr>
              <a:t> to date, every performance has been accompanied by simultaneous live online broadcast, shown with curated links intended to depict Manning’s ‘online existence’. See: http://nativehq.com/bradley-manning-ntw18/ </a:t>
            </a:r>
          </a:p>
        </p:txBody>
      </p:sp>
      <p:sp>
        <p:nvSpPr>
          <p:cNvPr id="4" name="Rectangle 3">
            <a:extLst>
              <a:ext uri="{FF2B5EF4-FFF2-40B4-BE49-F238E27FC236}">
                <a16:creationId xmlns:a16="http://schemas.microsoft.com/office/drawing/2014/main" id="{5CB446BA-289D-4A14-8653-93E7408BB1E9}"/>
              </a:ext>
            </a:extLst>
          </p:cNvPr>
          <p:cNvSpPr/>
          <p:nvPr/>
        </p:nvSpPr>
        <p:spPr>
          <a:xfrm>
            <a:off x="899592" y="642749"/>
            <a:ext cx="7200800" cy="646331"/>
          </a:xfrm>
          <a:prstGeom prst="rect">
            <a:avLst/>
          </a:prstGeom>
        </p:spPr>
        <p:txBody>
          <a:bodyPr wrap="square">
            <a:spAutoFit/>
          </a:bodyPr>
          <a:lstStyle/>
          <a:p>
            <a:r>
              <a:rPr lang="en-GB" sz="3600" dirty="0">
                <a:latin typeface="Agency FB" panose="020B0503020202020204" pitchFamily="34" charset="0"/>
              </a:rPr>
              <a:t>Tim Price: </a:t>
            </a:r>
            <a:r>
              <a:rPr lang="en-GB" sz="3600" i="1" dirty="0">
                <a:latin typeface="Agency FB" panose="020B0503020202020204" pitchFamily="34" charset="0"/>
              </a:rPr>
              <a:t>The radicalisation of Bradley Manning</a:t>
            </a:r>
            <a:endParaRPr lang="en-WS" sz="3600" i="1" dirty="0">
              <a:latin typeface="Agency FB" panose="020B0503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3568" y="836712"/>
            <a:ext cx="7560840" cy="4647426"/>
          </a:xfrm>
          <a:prstGeom prst="rect">
            <a:avLst/>
          </a:prstGeom>
          <a:noFill/>
        </p:spPr>
        <p:txBody>
          <a:bodyPr wrap="square" rtlCol="0">
            <a:spAutoFit/>
          </a:bodyPr>
          <a:lstStyle/>
          <a:p>
            <a:r>
              <a:rPr lang="en-GB" sz="3200" b="1" dirty="0">
                <a:solidFill>
                  <a:schemeClr val="accent6"/>
                </a:solidFill>
                <a:latin typeface="Agency FB" panose="020B0503020202020204" pitchFamily="34" charset="0"/>
              </a:rPr>
              <a:t>Tim Price: </a:t>
            </a:r>
            <a:r>
              <a:rPr lang="en-GB" sz="3200" b="1" i="1" dirty="0">
                <a:solidFill>
                  <a:schemeClr val="accent6"/>
                </a:solidFill>
                <a:latin typeface="Agency FB" panose="020B0503020202020204" pitchFamily="34" charset="0"/>
              </a:rPr>
              <a:t>The Radicalisation of Bradley Manning</a:t>
            </a:r>
          </a:p>
          <a:p>
            <a:endParaRPr lang="en-GB" sz="2200" b="1"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200" b="1" dirty="0">
                <a:solidFill>
                  <a:schemeClr val="accent6"/>
                </a:solidFill>
                <a:latin typeface="Agency FB" panose="020B0503020202020204" pitchFamily="34" charset="0"/>
              </a:rPr>
              <a:t> Manning was held in detention at time of original production, and had been found guilty and was awaiting sentence during the Edinburgh Fringe revival</a:t>
            </a:r>
          </a:p>
          <a:p>
            <a:pPr marL="342900" indent="-342900">
              <a:buFont typeface="Arial" panose="020B0604020202020204" pitchFamily="34" charset="0"/>
              <a:buChar char="•"/>
            </a:pPr>
            <a:r>
              <a:rPr lang="en-GB" sz="2200" b="1" dirty="0">
                <a:solidFill>
                  <a:schemeClr val="accent6"/>
                </a:solidFill>
                <a:latin typeface="Agency FB" panose="020B0503020202020204" pitchFamily="34" charset="0"/>
              </a:rPr>
              <a:t> Manning’s statement on morning following sentencing: ‘I am Chelsea Manning. I am a female. Given the way that I feel, and have felt since childhood, I want to begin hormone therapy as soon as possible’</a:t>
            </a:r>
          </a:p>
          <a:p>
            <a:pPr marL="342900" indent="-342900">
              <a:buFont typeface="Arial" panose="020B0604020202020204" pitchFamily="34" charset="0"/>
              <a:buChar char="•"/>
            </a:pPr>
            <a:endParaRPr lang="en-GB" sz="2200" b="1"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200" b="1" dirty="0">
                <a:solidFill>
                  <a:schemeClr val="accent6"/>
                </a:solidFill>
                <a:latin typeface="Agency FB" panose="020B0503020202020204" pitchFamily="34" charset="0"/>
              </a:rPr>
              <a:t> contemporaneous online protest ‘I Am Bradley Manning’ (later titled ‘I Am Private Manning’) invited participants to submit a photo of themselves holding the sign alongside a statement including details of region, occupation or interests and why the participant supports Manning.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040824"/>
            <a:ext cx="7992888" cy="600164"/>
          </a:xfrm>
          <a:prstGeom prst="rect">
            <a:avLst/>
          </a:prstGeom>
          <a:noFill/>
        </p:spPr>
        <p:txBody>
          <a:bodyPr wrap="square" rtlCol="0">
            <a:spAutoFit/>
          </a:bodyPr>
          <a:lstStyle/>
          <a:p>
            <a:endParaRPr lang="en-GB" sz="1600"/>
          </a:p>
          <a:p>
            <a:pPr>
              <a:buFont typeface="Arial" pitchFamily="34" charset="0"/>
              <a:buChar char="•"/>
            </a:pPr>
            <a:endParaRPr lang="en-GB" sz="1700" dirty="0"/>
          </a:p>
        </p:txBody>
      </p:sp>
      <p:pic>
        <p:nvPicPr>
          <p:cNvPr id="2" name="Picture 1">
            <a:extLst>
              <a:ext uri="{FF2B5EF4-FFF2-40B4-BE49-F238E27FC236}">
                <a16:creationId xmlns:a16="http://schemas.microsoft.com/office/drawing/2014/main" id="{DD104E40-9873-4987-A5AE-66FACAAD5ABF}"/>
              </a:ext>
            </a:extLst>
          </p:cNvPr>
          <p:cNvPicPr>
            <a:picLocks noChangeAspect="1"/>
          </p:cNvPicPr>
          <p:nvPr/>
        </p:nvPicPr>
        <p:blipFill>
          <a:blip r:embed="rId3"/>
          <a:stretch>
            <a:fillRect/>
          </a:stretch>
        </p:blipFill>
        <p:spPr>
          <a:xfrm>
            <a:off x="840047" y="620688"/>
            <a:ext cx="3810330" cy="2536156"/>
          </a:xfrm>
          <a:prstGeom prst="rect">
            <a:avLst/>
          </a:prstGeom>
        </p:spPr>
      </p:pic>
      <p:pic>
        <p:nvPicPr>
          <p:cNvPr id="3" name="Picture 2">
            <a:extLst>
              <a:ext uri="{FF2B5EF4-FFF2-40B4-BE49-F238E27FC236}">
                <a16:creationId xmlns:a16="http://schemas.microsoft.com/office/drawing/2014/main" id="{73855923-1D1A-41B1-8D12-59F36011FE7D}"/>
              </a:ext>
            </a:extLst>
          </p:cNvPr>
          <p:cNvPicPr>
            <a:picLocks noChangeAspect="1"/>
          </p:cNvPicPr>
          <p:nvPr/>
        </p:nvPicPr>
        <p:blipFill>
          <a:blip r:embed="rId4"/>
          <a:stretch>
            <a:fillRect/>
          </a:stretch>
        </p:blipFill>
        <p:spPr>
          <a:xfrm>
            <a:off x="4788024" y="620688"/>
            <a:ext cx="3804234" cy="2536156"/>
          </a:xfrm>
          <a:prstGeom prst="rect">
            <a:avLst/>
          </a:prstGeom>
        </p:spPr>
      </p:pic>
      <p:pic>
        <p:nvPicPr>
          <p:cNvPr id="5" name="Picture 4">
            <a:extLst>
              <a:ext uri="{FF2B5EF4-FFF2-40B4-BE49-F238E27FC236}">
                <a16:creationId xmlns:a16="http://schemas.microsoft.com/office/drawing/2014/main" id="{480133F4-C675-4FDF-B805-5DF13FF021EC}"/>
              </a:ext>
            </a:extLst>
          </p:cNvPr>
          <p:cNvPicPr>
            <a:picLocks noChangeAspect="1"/>
          </p:cNvPicPr>
          <p:nvPr/>
        </p:nvPicPr>
        <p:blipFill>
          <a:blip r:embed="rId5"/>
          <a:stretch>
            <a:fillRect/>
          </a:stretch>
        </p:blipFill>
        <p:spPr>
          <a:xfrm>
            <a:off x="840047" y="3281020"/>
            <a:ext cx="3810330" cy="2536156"/>
          </a:xfrm>
          <a:prstGeom prst="rect">
            <a:avLst/>
          </a:prstGeom>
        </p:spPr>
      </p:pic>
      <p:pic>
        <p:nvPicPr>
          <p:cNvPr id="6" name="Picture 5">
            <a:extLst>
              <a:ext uri="{FF2B5EF4-FFF2-40B4-BE49-F238E27FC236}">
                <a16:creationId xmlns:a16="http://schemas.microsoft.com/office/drawing/2014/main" id="{31EA3AB5-5076-41B2-8651-7A9D17182DEE}"/>
              </a:ext>
            </a:extLst>
          </p:cNvPr>
          <p:cNvPicPr>
            <a:picLocks noChangeAspect="1"/>
          </p:cNvPicPr>
          <p:nvPr/>
        </p:nvPicPr>
        <p:blipFill>
          <a:blip r:embed="rId6"/>
          <a:stretch>
            <a:fillRect/>
          </a:stretch>
        </p:blipFill>
        <p:spPr>
          <a:xfrm>
            <a:off x="4788024" y="3281020"/>
            <a:ext cx="3804234" cy="2536156"/>
          </a:xfrm>
          <a:prstGeom prst="rect">
            <a:avLst/>
          </a:prstGeom>
        </p:spPr>
      </p:pic>
      <p:sp>
        <p:nvSpPr>
          <p:cNvPr id="7" name="Rectangle 6">
            <a:extLst>
              <a:ext uri="{FF2B5EF4-FFF2-40B4-BE49-F238E27FC236}">
                <a16:creationId xmlns:a16="http://schemas.microsoft.com/office/drawing/2014/main" id="{2D8687EE-AF7B-49BD-83F5-E77075CA97EC}"/>
              </a:ext>
            </a:extLst>
          </p:cNvPr>
          <p:cNvSpPr/>
          <p:nvPr/>
        </p:nvSpPr>
        <p:spPr>
          <a:xfrm>
            <a:off x="827358" y="5817176"/>
            <a:ext cx="7849098" cy="646331"/>
          </a:xfrm>
          <a:prstGeom prst="rect">
            <a:avLst/>
          </a:prstGeom>
        </p:spPr>
        <p:txBody>
          <a:bodyPr wrap="square">
            <a:spAutoFit/>
          </a:bodyPr>
          <a:lstStyle/>
          <a:p>
            <a:r>
              <a:rPr lang="en-GB" dirty="0">
                <a:latin typeface="Agency FB" panose="020B0503020202020204" pitchFamily="34" charset="0"/>
              </a:rPr>
              <a:t>Harry Ferrier (top left &amp; bottom left) and Matthew Aubrey (top right &amp; bottom right) as ‘Bradley’ in Tim Price’s The Radicalisation of Bradley Manning (NTW 2012)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3568" y="2132856"/>
            <a:ext cx="7560840" cy="2893869"/>
          </a:xfrm>
          <a:prstGeom prst="rect">
            <a:avLst/>
          </a:prstGeom>
          <a:noFill/>
        </p:spPr>
        <p:txBody>
          <a:bodyPr wrap="square" rtlCol="0" anchor="t">
            <a:spAutoFit/>
          </a:bodyPr>
          <a:lstStyle/>
          <a:p>
            <a:r>
              <a:rPr lang="en-GB" sz="3200" b="1" dirty="0">
                <a:solidFill>
                  <a:schemeClr val="accent6"/>
                </a:solidFill>
                <a:latin typeface="Agency FB"/>
              </a:rPr>
              <a:t>PREVIOUS LECTURE</a:t>
            </a:r>
          </a:p>
          <a:p>
            <a:endParaRPr lang="en-GB" dirty="0">
              <a:solidFill>
                <a:schemeClr val="accent6"/>
              </a:solidFill>
              <a:latin typeface="Agency FB" panose="020B0503020202020204" pitchFamily="34" charset="0"/>
            </a:endParaRPr>
          </a:p>
          <a:p>
            <a:pPr>
              <a:lnSpc>
                <a:spcPct val="150000"/>
              </a:lnSpc>
              <a:buFont typeface="Arial" pitchFamily="34" charset="0"/>
              <a:buChar char="•"/>
            </a:pPr>
            <a:r>
              <a:rPr lang="en-GB" dirty="0">
                <a:solidFill>
                  <a:schemeClr val="accent6"/>
                </a:solidFill>
                <a:latin typeface="Agency FB" panose="020B0503020202020204" pitchFamily="34" charset="0"/>
              </a:rPr>
              <a:t> social and economic context: Britain of the 1970s​</a:t>
            </a:r>
          </a:p>
          <a:p>
            <a:pPr>
              <a:lnSpc>
                <a:spcPct val="150000"/>
              </a:lnSpc>
              <a:buFont typeface="Arial" pitchFamily="34" charset="0"/>
              <a:buChar char="•"/>
            </a:pPr>
            <a:r>
              <a:rPr lang="en-GB" dirty="0">
                <a:solidFill>
                  <a:schemeClr val="accent6"/>
                </a:solidFill>
                <a:latin typeface="Agency FB" panose="020B0503020202020204" pitchFamily="34" charset="0"/>
              </a:rPr>
              <a:t> the emergence of the ‘alternative’ theatre movement​</a:t>
            </a:r>
          </a:p>
          <a:p>
            <a:pPr>
              <a:lnSpc>
                <a:spcPct val="150000"/>
              </a:lnSpc>
              <a:buFont typeface="Arial" pitchFamily="34" charset="0"/>
              <a:buChar char="•"/>
            </a:pPr>
            <a:r>
              <a:rPr lang="en-GB" dirty="0">
                <a:solidFill>
                  <a:schemeClr val="accent6"/>
                </a:solidFill>
                <a:latin typeface="Agency FB" panose="020B0503020202020204" pitchFamily="34" charset="0"/>
              </a:rPr>
              <a:t> 7:84 (Scotland) and The Cheviot, The Stag and the Black </a:t>
            </a:r>
            <a:r>
              <a:rPr lang="en-GB" dirty="0" err="1">
                <a:solidFill>
                  <a:schemeClr val="accent6"/>
                </a:solidFill>
                <a:latin typeface="Agency FB" panose="020B0503020202020204" pitchFamily="34" charset="0"/>
              </a:rPr>
              <a:t>Black</a:t>
            </a:r>
            <a:r>
              <a:rPr lang="en-GB" dirty="0">
                <a:solidFill>
                  <a:schemeClr val="accent6"/>
                </a:solidFill>
                <a:latin typeface="Agency FB" panose="020B0503020202020204" pitchFamily="34" charset="0"/>
              </a:rPr>
              <a:t> Oil​</a:t>
            </a:r>
          </a:p>
          <a:p>
            <a:pPr>
              <a:lnSpc>
                <a:spcPct val="150000"/>
              </a:lnSpc>
              <a:buFont typeface="Arial" pitchFamily="34" charset="0"/>
              <a:buChar char="•"/>
            </a:pPr>
            <a:r>
              <a:rPr lang="en-GB" dirty="0">
                <a:solidFill>
                  <a:schemeClr val="accent6"/>
                </a:solidFill>
                <a:latin typeface="Agency FB" panose="020B0503020202020204" pitchFamily="34" charset="0"/>
              </a:rPr>
              <a:t> contemporary  Scottish case studies: </a:t>
            </a:r>
            <a:r>
              <a:rPr lang="en-GB" dirty="0" err="1">
                <a:solidFill>
                  <a:schemeClr val="accent6"/>
                </a:solidFill>
                <a:latin typeface="Agency FB" panose="020B0503020202020204" pitchFamily="34" charset="0"/>
              </a:rPr>
              <a:t>Rantin</a:t>
            </a:r>
            <a:r>
              <a:rPr lang="en-GB" dirty="0">
                <a:solidFill>
                  <a:schemeClr val="accent6"/>
                </a:solidFill>
                <a:latin typeface="Agency FB" panose="020B0503020202020204" pitchFamily="34" charset="0"/>
              </a:rPr>
              <a:t>’ (2014), The Pure, The Dead &amp; The Brilliant (2013), Early Days (of A Better Nation) (2014-5)..</a:t>
            </a:r>
            <a:endParaRPr lang="en-GB"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941BD1-0F3B-47A5-AB87-DBC76FE8EF31}"/>
              </a:ext>
            </a:extLst>
          </p:cNvPr>
          <p:cNvSpPr/>
          <p:nvPr/>
        </p:nvSpPr>
        <p:spPr>
          <a:xfrm>
            <a:off x="395536" y="2305615"/>
            <a:ext cx="8568952" cy="2246769"/>
          </a:xfrm>
          <a:prstGeom prst="rect">
            <a:avLst/>
          </a:prstGeom>
        </p:spPr>
        <p:txBody>
          <a:bodyPr wrap="square">
            <a:spAutoFit/>
          </a:bodyPr>
          <a:lstStyle/>
          <a:p>
            <a:pPr marL="360000"/>
            <a:r>
              <a:rPr lang="en-GB" sz="2000" dirty="0">
                <a:solidFill>
                  <a:schemeClr val="accent6"/>
                </a:solidFill>
                <a:latin typeface="Agency FB" panose="020B0503020202020204" pitchFamily="34" charset="0"/>
              </a:rPr>
              <a:t>The play is a fictional account which has been inspired by a true story. The incidents, characters and timelines have been changed for dramatic purposes. In some cases, fictitious characters and incidents have been added to the plot, and the words are those imagined by the author. The play should not be understood as a biography or any other factual account.</a:t>
            </a:r>
          </a:p>
          <a:p>
            <a:pPr marL="360000"/>
            <a:endParaRPr lang="en-GB" sz="2000" dirty="0">
              <a:solidFill>
                <a:schemeClr val="accent6"/>
              </a:solidFill>
              <a:latin typeface="Agency FB" panose="020B0503020202020204" pitchFamily="34" charset="0"/>
            </a:endParaRPr>
          </a:p>
          <a:p>
            <a:pPr marL="360000"/>
            <a:r>
              <a:rPr lang="en-GB" sz="2000" dirty="0">
                <a:solidFill>
                  <a:schemeClr val="accent6"/>
                </a:solidFill>
                <a:latin typeface="Agency FB" panose="020B0503020202020204" pitchFamily="34" charset="0"/>
              </a:rPr>
              <a:t>(‘Disclaimer’, NTW 2012)</a:t>
            </a:r>
          </a:p>
          <a:p>
            <a:pPr marL="360000"/>
            <a:endParaRPr lang="en-GB" sz="2000" dirty="0">
              <a:solidFill>
                <a:schemeClr val="accent6"/>
              </a:solidFill>
              <a:latin typeface="Agency FB" panose="020B0503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1628800"/>
            <a:ext cx="7560840" cy="3416320"/>
          </a:xfrm>
          <a:prstGeom prst="rect">
            <a:avLst/>
          </a:prstGeom>
          <a:noFill/>
        </p:spPr>
        <p:txBody>
          <a:bodyPr wrap="square" rtlCol="0">
            <a:spAutoFit/>
          </a:bodyPr>
          <a:lstStyle/>
          <a:p>
            <a:pPr marL="360000"/>
            <a:r>
              <a:rPr lang="en-GB" sz="2000" b="1" dirty="0">
                <a:solidFill>
                  <a:schemeClr val="tx1">
                    <a:lumMod val="65000"/>
                    <a:lumOff val="35000"/>
                  </a:schemeClr>
                </a:solidFill>
                <a:latin typeface="Agency FB" panose="020B0503020202020204" pitchFamily="34" charset="0"/>
              </a:rPr>
              <a:t>At a meeting with super-swish lawyers Harbottle &amp; Lewis (of phone-hacking fame) we were told that several of our legal worries were ‘novel’. Novel in the sense that there was neither case law nor legal precedent for many of the questions we were asking. Could we use some of the leaked material on stage? Was there a public-interest defence for work shown in a theatre? Could we libel real people in Bradley's life? Could the US military sue?</a:t>
            </a:r>
          </a:p>
          <a:p>
            <a:endParaRPr lang="en-GB" sz="2000" b="1" dirty="0">
              <a:solidFill>
                <a:schemeClr val="tx1">
                  <a:lumMod val="65000"/>
                  <a:lumOff val="35000"/>
                </a:schemeClr>
              </a:solidFill>
            </a:endParaRPr>
          </a:p>
          <a:p>
            <a:endParaRPr lang="en-GB" sz="2000" b="1" dirty="0">
              <a:solidFill>
                <a:schemeClr val="tx1">
                  <a:lumMod val="65000"/>
                  <a:lumOff val="35000"/>
                </a:schemeClr>
              </a:solidFill>
            </a:endParaRPr>
          </a:p>
          <a:p>
            <a:pPr lvl="1"/>
            <a:r>
              <a:rPr lang="en-GB" sz="2000" b="1" dirty="0">
                <a:solidFill>
                  <a:schemeClr val="tx1">
                    <a:lumMod val="65000"/>
                    <a:lumOff val="35000"/>
                  </a:schemeClr>
                </a:solidFill>
                <a:latin typeface="Agency FB" panose="020B0503020202020204" pitchFamily="34" charset="0"/>
              </a:rPr>
              <a:t>(Tim Price, ‘Why I'm writing a play about Bradley Manning, WikiLeaks whistle-blower’, The Guardian. 16 December 2011)</a:t>
            </a:r>
          </a:p>
          <a:p>
            <a:pPr lvl="1"/>
            <a:endParaRPr lang="en-GB" sz="1600" b="1" dirty="0">
              <a:solidFill>
                <a:schemeClr val="tx1">
                  <a:lumMod val="65000"/>
                  <a:lumOff val="3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p:cNvSpPr txBox="1"/>
          <p:nvPr/>
        </p:nvSpPr>
        <p:spPr>
          <a:xfrm>
            <a:off x="338740" y="332656"/>
            <a:ext cx="8466519" cy="6370975"/>
          </a:xfrm>
          <a:prstGeom prst="rect">
            <a:avLst/>
          </a:prstGeom>
          <a:noFill/>
        </p:spPr>
        <p:txBody>
          <a:bodyPr wrap="square" rtlCol="0">
            <a:spAutoFit/>
          </a:bodyPr>
          <a:lstStyle/>
          <a:p>
            <a:r>
              <a:rPr lang="en-GB" sz="2400" dirty="0">
                <a:solidFill>
                  <a:schemeClr val="accent6"/>
                </a:solidFill>
                <a:latin typeface="Agency FB" panose="020B0503020202020204" pitchFamily="34" charset="0"/>
              </a:rPr>
              <a:t>A HISTORY OF THE PRESENT?</a:t>
            </a:r>
          </a:p>
          <a:p>
            <a:endParaRPr lang="en-GB" sz="2400"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400" dirty="0">
                <a:solidFill>
                  <a:schemeClr val="accent6"/>
                </a:solidFill>
                <a:latin typeface="Agency FB" panose="020B0503020202020204" pitchFamily="34" charset="0"/>
              </a:rPr>
              <a:t> works staged to deal with the issues and matters of the present (with the here and now of terrorism and its impact; with the here and now of young people rioting in the streets…)</a:t>
            </a:r>
          </a:p>
          <a:p>
            <a:pPr marL="342900" indent="-342900">
              <a:buFont typeface="Arial" panose="020B0604020202020204" pitchFamily="34" charset="0"/>
              <a:buChar char="•"/>
            </a:pPr>
            <a:endParaRPr lang="en-GB" sz="2400"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400" dirty="0">
                <a:solidFill>
                  <a:schemeClr val="accent6"/>
                </a:solidFill>
                <a:latin typeface="Agency FB" panose="020B0503020202020204" pitchFamily="34" charset="0"/>
              </a:rPr>
              <a:t> special quality of theatre – its liveness, its incorporation of spectators into the here and now as witnesses – as key to understanding the function of documentary and verbatim? And political theatre more broadly?</a:t>
            </a:r>
          </a:p>
          <a:p>
            <a:pPr marL="342900" indent="-342900">
              <a:buFont typeface="Arial" panose="020B0604020202020204" pitchFamily="34" charset="0"/>
              <a:buChar char="•"/>
            </a:pPr>
            <a:endParaRPr lang="en-GB" sz="2400"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400" dirty="0">
                <a:solidFill>
                  <a:schemeClr val="accent6"/>
                </a:solidFill>
                <a:latin typeface="Agency FB" panose="020B0503020202020204" pitchFamily="34" charset="0"/>
              </a:rPr>
              <a:t> overlap of temporalities – theatre time and historical time – provides theatre with an immediacy in its capacity to relate an audience to a real life event or current issue</a:t>
            </a:r>
          </a:p>
          <a:p>
            <a:pPr marL="342900" indent="-342900">
              <a:buFont typeface="Arial" panose="020B0604020202020204" pitchFamily="34" charset="0"/>
              <a:buChar char="•"/>
            </a:pPr>
            <a:endParaRPr lang="en-GB" sz="2400"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400" dirty="0">
                <a:solidFill>
                  <a:schemeClr val="accent6"/>
                </a:solidFill>
                <a:latin typeface="Agency FB" panose="020B0503020202020204" pitchFamily="34" charset="0"/>
              </a:rPr>
              <a:t> capacity of theatre to form what Jill Dolan calls ‘a new public sphere in which to scrutinize … events’ (2005, 113), ‘to use performance as a forum for rehearsing the practice of politics’ (ibid., 114).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7382D1-F60B-4D84-B0E9-671CF7BD01BD}"/>
              </a:ext>
            </a:extLst>
          </p:cNvPr>
          <p:cNvSpPr/>
          <p:nvPr/>
        </p:nvSpPr>
        <p:spPr>
          <a:xfrm>
            <a:off x="611560" y="980728"/>
            <a:ext cx="7488832" cy="4524315"/>
          </a:xfrm>
          <a:prstGeom prst="rect">
            <a:avLst/>
          </a:prstGeom>
        </p:spPr>
        <p:txBody>
          <a:bodyPr wrap="square">
            <a:spAutoFit/>
          </a:bodyPr>
          <a:lstStyle/>
          <a:p>
            <a:r>
              <a:rPr lang="en-GB" sz="2400" dirty="0">
                <a:latin typeface="Agency FB" panose="020B0503020202020204" pitchFamily="34" charset="0"/>
              </a:rPr>
              <a:t>WHOSE HISTORY?</a:t>
            </a:r>
          </a:p>
          <a:p>
            <a:endParaRPr lang="en-GB" sz="2400" dirty="0">
              <a:latin typeface="Agency FB" panose="020B0503020202020204" pitchFamily="34" charset="0"/>
            </a:endParaRPr>
          </a:p>
          <a:p>
            <a:pPr marL="360000"/>
            <a:r>
              <a:rPr lang="en-GB" sz="2400" dirty="0">
                <a:latin typeface="Agency FB" panose="020B0503020202020204" pitchFamily="34" charset="0"/>
              </a:rPr>
              <a:t>History is who’s telling it. It’s political, rhetorical, and personal at once.</a:t>
            </a:r>
          </a:p>
          <a:p>
            <a:endParaRPr lang="en-GB" sz="2400" dirty="0">
              <a:latin typeface="Agency FB" panose="020B0503020202020204" pitchFamily="34" charset="0"/>
            </a:endParaRPr>
          </a:p>
          <a:p>
            <a:r>
              <a:rPr lang="en-GB" sz="2400" dirty="0">
                <a:latin typeface="Agency FB" panose="020B0503020202020204" pitchFamily="34" charset="0"/>
              </a:rPr>
              <a:t>(ROBBIE MCCAULEY, CITED IN WHYTE, 1993: 282)</a:t>
            </a:r>
          </a:p>
          <a:p>
            <a:endParaRPr lang="en-GB" sz="2400" dirty="0">
              <a:latin typeface="Agency FB" panose="020B0503020202020204" pitchFamily="34" charset="0"/>
            </a:endParaRPr>
          </a:p>
          <a:p>
            <a:pPr marL="360000"/>
            <a:r>
              <a:rPr lang="en-GB" sz="2400" dirty="0">
                <a:latin typeface="Agency FB" panose="020B0503020202020204" pitchFamily="34" charset="0"/>
              </a:rPr>
              <a:t>Critiquing past historical interpretations is possible in part because of a heightened awareness of diverse cultural perspectives, especially the perspectives of those who, having neither power nor wealth, have had little voice in how history is written. </a:t>
            </a:r>
          </a:p>
          <a:p>
            <a:endParaRPr lang="en-GB" sz="2400" dirty="0">
              <a:latin typeface="Agency FB" panose="020B0503020202020204" pitchFamily="34" charset="0"/>
            </a:endParaRPr>
          </a:p>
          <a:p>
            <a:r>
              <a:rPr lang="en-GB" sz="2400" dirty="0">
                <a:latin typeface="Agency FB" panose="020B0503020202020204" pitchFamily="34" charset="0"/>
              </a:rPr>
              <a:t>(ZARRILLI, MCCONACHIE, WILLIAMS, FISHER SORGENFREI, 2006: XXIV)</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11560" y="335845"/>
            <a:ext cx="7560840" cy="6186309"/>
          </a:xfrm>
          <a:prstGeom prst="rect">
            <a:avLst/>
          </a:prstGeom>
          <a:noFill/>
        </p:spPr>
        <p:txBody>
          <a:bodyPr wrap="square" rtlCol="0">
            <a:spAutoFit/>
          </a:bodyPr>
          <a:lstStyle/>
          <a:p>
            <a:r>
              <a:rPr lang="en-GB" sz="2800" b="1" dirty="0">
                <a:solidFill>
                  <a:schemeClr val="accent6"/>
                </a:solidFill>
                <a:latin typeface="Agency FB" panose="020B0503020202020204" pitchFamily="34" charset="0"/>
              </a:rPr>
              <a:t>WHOSE HISTORY?</a:t>
            </a:r>
          </a:p>
          <a:p>
            <a:endParaRPr lang="en-GB" sz="2800" b="1" dirty="0">
              <a:solidFill>
                <a:schemeClr val="accent6"/>
              </a:solidFill>
              <a:latin typeface="Agency FB" panose="020B0503020202020204" pitchFamily="34" charset="0"/>
            </a:endParaRPr>
          </a:p>
          <a:p>
            <a:pPr marL="360000"/>
            <a:r>
              <a:rPr lang="en-GB" sz="2000" b="1" dirty="0">
                <a:solidFill>
                  <a:schemeClr val="accent6"/>
                </a:solidFill>
                <a:latin typeface="Agency FB" panose="020B0503020202020204" pitchFamily="34" charset="0"/>
              </a:rPr>
              <a:t>History is who’s telling it. It’s political, rhetorical, and personal at once.</a:t>
            </a:r>
          </a:p>
          <a:p>
            <a:endParaRPr lang="en-GB" sz="2000" b="1" dirty="0">
              <a:solidFill>
                <a:schemeClr val="accent6"/>
              </a:solidFill>
              <a:latin typeface="Agency FB" panose="020B0503020202020204" pitchFamily="34" charset="0"/>
            </a:endParaRPr>
          </a:p>
          <a:p>
            <a:r>
              <a:rPr lang="en-GB" sz="2000" b="1" dirty="0">
                <a:solidFill>
                  <a:schemeClr val="accent6"/>
                </a:solidFill>
                <a:latin typeface="Agency FB" panose="020B0503020202020204" pitchFamily="34" charset="0"/>
              </a:rPr>
              <a:t>(ROBBIE MCCAULEY, CITED IN WHYTE, 1993: 282)</a:t>
            </a:r>
          </a:p>
          <a:p>
            <a:endParaRPr lang="en-GB" sz="2000" b="1" dirty="0">
              <a:solidFill>
                <a:schemeClr val="accent6"/>
              </a:solidFill>
              <a:latin typeface="Agency FB" panose="020B0503020202020204" pitchFamily="34" charset="0"/>
            </a:endParaRPr>
          </a:p>
          <a:p>
            <a:pPr marL="360000"/>
            <a:r>
              <a:rPr lang="en-GB" sz="2000" b="1" dirty="0">
                <a:solidFill>
                  <a:schemeClr val="accent6"/>
                </a:solidFill>
                <a:latin typeface="Agency FB" panose="020B0503020202020204" pitchFamily="34" charset="0"/>
              </a:rPr>
              <a:t>Critiquing past historical interpretations is possible in part because of a heightened awareness of diverse cultural perspectives, especially the perspectives of those who, having neither power nor wealth, have had little voice in how history is written. </a:t>
            </a:r>
          </a:p>
          <a:p>
            <a:endParaRPr lang="en-GB" sz="2000" b="1" dirty="0">
              <a:solidFill>
                <a:schemeClr val="accent6"/>
              </a:solidFill>
              <a:latin typeface="Agency FB" panose="020B0503020202020204" pitchFamily="34" charset="0"/>
            </a:endParaRPr>
          </a:p>
          <a:p>
            <a:r>
              <a:rPr lang="en-GB" sz="2000" b="1" dirty="0">
                <a:solidFill>
                  <a:schemeClr val="accent6"/>
                </a:solidFill>
                <a:latin typeface="Agency FB" panose="020B0503020202020204" pitchFamily="34" charset="0"/>
              </a:rPr>
              <a:t>(ZARRILLI, MCCONACHIE, WILLIAMS, FISHER SORGENFREI, 2006: XXIV)</a:t>
            </a:r>
          </a:p>
          <a:p>
            <a:endParaRPr lang="en-GB" sz="2000" b="1" dirty="0">
              <a:solidFill>
                <a:schemeClr val="accent6"/>
              </a:solidFill>
              <a:latin typeface="Agency FB" panose="020B0503020202020204" pitchFamily="34" charset="0"/>
            </a:endParaRPr>
          </a:p>
          <a:p>
            <a:pPr marL="360000"/>
            <a:r>
              <a:rPr lang="en-GB" sz="2000" b="1" dirty="0">
                <a:solidFill>
                  <a:schemeClr val="accent6"/>
                </a:solidFill>
                <a:latin typeface="Agency FB" panose="020B0503020202020204" pitchFamily="34" charset="0"/>
              </a:rPr>
              <a:t>How events are remembered, written, archived, staged, and performed helps determine the history they become. More than enacting history, although it certainly does that, documentary theatre also has the capacity to stage historiography. </a:t>
            </a:r>
          </a:p>
          <a:p>
            <a:r>
              <a:rPr lang="en-GB" sz="2000" b="1" dirty="0">
                <a:solidFill>
                  <a:schemeClr val="accent6"/>
                </a:solidFill>
                <a:latin typeface="Agency FB" panose="020B0503020202020204" pitchFamily="34" charset="0"/>
              </a:rPr>
              <a:t>	</a:t>
            </a:r>
          </a:p>
          <a:p>
            <a:r>
              <a:rPr lang="en-GB" sz="2000" b="1" dirty="0">
                <a:solidFill>
                  <a:schemeClr val="accent6"/>
                </a:solidFill>
                <a:latin typeface="Agency FB" panose="020B0503020202020204" pitchFamily="34" charset="0"/>
              </a:rPr>
              <a:t>(MARTIN, 2006: 9)</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387424"/>
            <a:ext cx="7560840" cy="7109639"/>
          </a:xfrm>
          <a:prstGeom prst="rect">
            <a:avLst/>
          </a:prstGeom>
          <a:noFill/>
        </p:spPr>
        <p:txBody>
          <a:bodyPr wrap="square" rtlCol="0">
            <a:spAutoFit/>
          </a:bodyPr>
          <a:lstStyle/>
          <a:p>
            <a:endParaRPr lang="en-GB" sz="2400" dirty="0">
              <a:latin typeface="Agency FB" panose="020B0503020202020204" pitchFamily="34" charset="0"/>
            </a:endParaRPr>
          </a:p>
          <a:p>
            <a:endParaRPr lang="en-GB" sz="2400" dirty="0">
              <a:latin typeface="Agency FB" panose="020B0503020202020204" pitchFamily="34" charset="0"/>
            </a:endParaRPr>
          </a:p>
          <a:p>
            <a:r>
              <a:rPr lang="en-GB" sz="2400" dirty="0">
                <a:latin typeface="Agency FB" panose="020B0503020202020204" pitchFamily="34" charset="0"/>
              </a:rPr>
              <a:t>WHOSE ‘TRUTH’?</a:t>
            </a:r>
          </a:p>
          <a:p>
            <a:endParaRPr lang="en-GB" sz="2400" dirty="0">
              <a:latin typeface="Agency FB" panose="020B0503020202020204" pitchFamily="34" charset="0"/>
            </a:endParaRPr>
          </a:p>
          <a:p>
            <a:pPr marL="360000"/>
            <a:r>
              <a:rPr lang="en-GB" sz="2400" dirty="0">
                <a:latin typeface="Agency FB" panose="020B0503020202020204" pitchFamily="34" charset="0"/>
              </a:rPr>
              <a:t>… the presence of a truth claim based on the incorporation of documents into narrative remains the unique claim of documentary form, as opposed to other forms of narrative fiction such as the novel. And although it might seem that postmodernism would gradually empty documentary of its authority if not its appeal, that is not what has happened. </a:t>
            </a:r>
          </a:p>
          <a:p>
            <a:endParaRPr lang="en-GB" sz="2400" dirty="0">
              <a:latin typeface="Agency FB" panose="020B0503020202020204" pitchFamily="34" charset="0"/>
            </a:endParaRPr>
          </a:p>
          <a:p>
            <a:r>
              <a:rPr lang="en-GB" sz="2400" dirty="0">
                <a:latin typeface="Agency FB" panose="020B0503020202020204" pitchFamily="34" charset="0"/>
              </a:rPr>
              <a:t>(REINELT, 2006, P. 83)</a:t>
            </a:r>
          </a:p>
          <a:p>
            <a:endParaRPr lang="en-GB" sz="2400" dirty="0">
              <a:latin typeface="Agency FB" panose="020B0503020202020204" pitchFamily="34" charset="0"/>
            </a:endParaRPr>
          </a:p>
          <a:p>
            <a:endParaRPr lang="en-GB" sz="2400" dirty="0">
              <a:latin typeface="Agency FB" panose="020B0503020202020204" pitchFamily="34" charset="0"/>
            </a:endParaRPr>
          </a:p>
          <a:p>
            <a:pPr marL="360000"/>
            <a:r>
              <a:rPr lang="en-GB" sz="2400" dirty="0">
                <a:latin typeface="Agency FB" panose="020B0503020202020204" pitchFamily="34" charset="0"/>
              </a:rPr>
              <a:t>the term “verbatim theatre” tends to fetishize the notion that we are getting things “word for word,” straight from the mouths of those “involved”’ </a:t>
            </a:r>
          </a:p>
          <a:p>
            <a:endParaRPr lang="en-GB" sz="2400" dirty="0">
              <a:latin typeface="Agency FB" panose="020B0503020202020204" pitchFamily="34" charset="0"/>
            </a:endParaRPr>
          </a:p>
          <a:p>
            <a:r>
              <a:rPr lang="en-GB" sz="2400" dirty="0">
                <a:latin typeface="Agency FB" panose="020B0503020202020204" pitchFamily="34" charset="0"/>
              </a:rPr>
              <a:t>(BOTTOMS, 2006: 59)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91580" y="188640"/>
            <a:ext cx="7560840" cy="6247864"/>
          </a:xfrm>
          <a:prstGeom prst="rect">
            <a:avLst/>
          </a:prstGeom>
          <a:noFill/>
        </p:spPr>
        <p:txBody>
          <a:bodyPr wrap="square" rtlCol="0">
            <a:spAutoFit/>
          </a:bodyPr>
          <a:lstStyle/>
          <a:p>
            <a:r>
              <a:rPr lang="en-GB" sz="2000" dirty="0">
                <a:solidFill>
                  <a:schemeClr val="accent6"/>
                </a:solidFill>
                <a:latin typeface="Agency FB" panose="020B0503020202020204" pitchFamily="34" charset="0"/>
              </a:rPr>
              <a:t>SUMMARY: POST-1968 THEATRE FROM 1’000 FEET</a:t>
            </a:r>
          </a:p>
          <a:p>
            <a:endParaRPr lang="en-GB" sz="2000"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000" dirty="0">
                <a:solidFill>
                  <a:schemeClr val="accent6"/>
                </a:solidFill>
                <a:latin typeface="Agency FB" panose="020B0503020202020204" pitchFamily="34" charset="0"/>
              </a:rPr>
              <a:t>a period of significant political and economic change (and sometimes protest), marked by challenges to existing hierarchies of cultural knowledge and, accordingly, social and political authority</a:t>
            </a:r>
          </a:p>
          <a:p>
            <a:pPr marL="342900" indent="-342900">
              <a:buFont typeface="Arial" panose="020B0604020202020204" pitchFamily="34" charset="0"/>
              <a:buChar char="•"/>
            </a:pPr>
            <a:endParaRPr lang="en-GB" sz="2000"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000" dirty="0">
                <a:solidFill>
                  <a:schemeClr val="accent6"/>
                </a:solidFill>
                <a:latin typeface="Agency FB" panose="020B0503020202020204" pitchFamily="34" charset="0"/>
              </a:rPr>
              <a:t>some major developments in form and content which we now take for granted as part of the UK’s theatre landscape (e.g. rural touring, explicit appearance of LGBT characters); increasing significance of collaborative models of theatre practice (sometimes with the explicit intention of challenging existing artistic / professional hierarchies)</a:t>
            </a:r>
          </a:p>
          <a:p>
            <a:pPr marL="342900" indent="-342900">
              <a:buFont typeface="Arial" panose="020B0604020202020204" pitchFamily="34" charset="0"/>
              <a:buChar char="•"/>
            </a:pPr>
            <a:endParaRPr lang="en-GB" sz="2000"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000" dirty="0">
                <a:solidFill>
                  <a:schemeClr val="accent6"/>
                </a:solidFill>
                <a:latin typeface="Agency FB" panose="020B0503020202020204" pitchFamily="34" charset="0"/>
              </a:rPr>
              <a:t>dissipation of some older forms of control and constraint (e.g. direct censorship) which has informed – and in some cases allowed – experimentation in theatrical form and content.. but also emergence of new demands as described by particular relationships to context and audience</a:t>
            </a:r>
          </a:p>
          <a:p>
            <a:pPr marL="342900" indent="-342900">
              <a:buFont typeface="Arial" panose="020B0604020202020204" pitchFamily="34" charset="0"/>
              <a:buChar char="•"/>
            </a:pPr>
            <a:endParaRPr lang="en-GB" sz="2000"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000" dirty="0">
                <a:solidFill>
                  <a:schemeClr val="accent6"/>
                </a:solidFill>
                <a:latin typeface="Agency FB" panose="020B0503020202020204" pitchFamily="34" charset="0"/>
              </a:rPr>
              <a:t>emergence (or perhaps more accurately re-emergence) of ethical and political imperatives for performance making – theatre that becomes increasingly conscious of the consequences of its own methodologies?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764704"/>
            <a:ext cx="7272808" cy="4462760"/>
          </a:xfrm>
          <a:prstGeom prst="rect">
            <a:avLst/>
          </a:prstGeom>
          <a:noFill/>
        </p:spPr>
        <p:txBody>
          <a:bodyPr wrap="square" rtlCol="0">
            <a:spAutoFit/>
          </a:bodyPr>
          <a:lstStyle/>
          <a:p>
            <a:pPr marL="360000" algn="just"/>
            <a:r>
              <a:rPr lang="en-GB" sz="2800" b="1" dirty="0">
                <a:solidFill>
                  <a:schemeClr val="tx1">
                    <a:lumMod val="65000"/>
                    <a:lumOff val="35000"/>
                  </a:schemeClr>
                </a:solidFill>
                <a:latin typeface="Agency FB" panose="020B0503020202020204" pitchFamily="34" charset="0"/>
              </a:rPr>
              <a:t>The theatre can never cause a social change. </a:t>
            </a:r>
            <a:r>
              <a:rPr lang="en-GB" sz="2800" dirty="0">
                <a:solidFill>
                  <a:schemeClr val="tx1">
                    <a:lumMod val="65000"/>
                    <a:lumOff val="35000"/>
                  </a:schemeClr>
                </a:solidFill>
                <a:latin typeface="Agency FB" panose="020B0503020202020204" pitchFamily="34" charset="0"/>
              </a:rPr>
              <a:t>It can articulate the pressures towards one, help people to celebrate their strengths and maybe build their self-confidence. It can be a public emblem of inner, and outer, events, and occasionally a reminder, an elbow-jogger, a perspective bringer. Above all, it can be the way people find their voice, their solidarity and their collective determination. </a:t>
            </a:r>
          </a:p>
          <a:p>
            <a:pPr marL="360000" algn="just"/>
            <a:endParaRPr lang="en-GB" sz="2000" b="1" dirty="0">
              <a:solidFill>
                <a:schemeClr val="tx1">
                  <a:lumMod val="65000"/>
                  <a:lumOff val="35000"/>
                </a:schemeClr>
              </a:solidFill>
              <a:latin typeface="Agency FB" panose="020B0503020202020204" pitchFamily="34" charset="0"/>
            </a:endParaRPr>
          </a:p>
          <a:p>
            <a:pPr marL="360000" algn="just"/>
            <a:r>
              <a:rPr lang="en-GB" sz="2000" b="1" dirty="0">
                <a:solidFill>
                  <a:schemeClr val="tx1">
                    <a:lumMod val="65000"/>
                    <a:lumOff val="35000"/>
                  </a:schemeClr>
                </a:solidFill>
                <a:latin typeface="Agency FB" panose="020B0503020202020204" pitchFamily="34" charset="0"/>
              </a:rPr>
              <a:t>JOHN MCGRATH 1981: XXVII, EMPHASIS ADDED</a:t>
            </a:r>
          </a:p>
          <a:p>
            <a:pPr algn="just"/>
            <a:r>
              <a:rPr lang="en-GB" sz="2000" b="1" dirty="0">
                <a:solidFill>
                  <a:schemeClr val="tx1">
                    <a:lumMod val="65000"/>
                    <a:lumOff val="35000"/>
                  </a:schemeClr>
                </a:solidFill>
                <a:latin typeface="Agency FB" panose="020B0503020202020204" pitchFamily="34"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91580" y="692696"/>
            <a:ext cx="7560840" cy="4524315"/>
          </a:xfrm>
          <a:prstGeom prst="rect">
            <a:avLst/>
          </a:prstGeom>
          <a:noFill/>
        </p:spPr>
        <p:txBody>
          <a:bodyPr wrap="square" rtlCol="0">
            <a:spAutoFit/>
          </a:bodyPr>
          <a:lstStyle/>
          <a:p>
            <a:r>
              <a:rPr lang="en-GB" sz="2400" dirty="0">
                <a:solidFill>
                  <a:schemeClr val="accent6"/>
                </a:solidFill>
                <a:latin typeface="Agency FB" panose="020B0503020202020204" pitchFamily="34" charset="0"/>
              </a:rPr>
              <a:t>We can’t know whether theatre changes the world, because we don’t have a control world without theatre, against which to compare the fortunes of our own. […] A more developed version of the same thought is this: we don’t know whether theatre can change the world because not all the results are in yet. We haven’t made all the theatre yet. </a:t>
            </a:r>
          </a:p>
          <a:p>
            <a:endParaRPr lang="en-GB" sz="2400" dirty="0">
              <a:solidFill>
                <a:schemeClr val="accent6"/>
              </a:solidFill>
              <a:latin typeface="Agency FB" panose="020B0503020202020204" pitchFamily="34" charset="0"/>
            </a:endParaRPr>
          </a:p>
          <a:p>
            <a:r>
              <a:rPr lang="en-GB" sz="2400" dirty="0">
                <a:solidFill>
                  <a:schemeClr val="accent6"/>
                </a:solidFill>
                <a:latin typeface="Agency FB" panose="020B0503020202020204" pitchFamily="34" charset="0"/>
              </a:rPr>
              <a:t>	…we can insist that the question of theatre changing the world is in some degree redundant, because we know these two other things to be true: that in theatre – more clearly in theatre that knows it is incorporative – we can act, consequentially; and the world is changing anyway.</a:t>
            </a:r>
          </a:p>
          <a:p>
            <a:endParaRPr lang="en-GB" sz="2400" dirty="0">
              <a:solidFill>
                <a:schemeClr val="accent6"/>
              </a:solidFill>
              <a:latin typeface="Agency FB" panose="020B0503020202020204" pitchFamily="34" charset="0"/>
            </a:endParaRPr>
          </a:p>
          <a:p>
            <a:r>
              <a:rPr lang="en-GB" sz="2400" dirty="0">
                <a:solidFill>
                  <a:schemeClr val="accent6"/>
                </a:solidFill>
                <a:latin typeface="Agency FB" panose="020B0503020202020204" pitchFamily="34" charset="0"/>
              </a:rPr>
              <a:t>	CHRIS GOODE, THE FOREST AND THE FIELD (2013)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128987"/>
            <a:ext cx="7772400" cy="1362075"/>
          </a:xfrm>
        </p:spPr>
        <p:txBody>
          <a:bodyPr>
            <a:normAutofit fontScale="90000"/>
          </a:bodyPr>
          <a:lstStyle/>
          <a:p>
            <a:r>
              <a:rPr lang="en-GB" dirty="0">
                <a:latin typeface="Agency FB" panose="020B0503020202020204" pitchFamily="34" charset="0"/>
              </a:rPr>
              <a:t>POST-1968 British THEATRE 3:</a:t>
            </a:r>
            <a:r>
              <a:rPr lang="en-GB" b="0" dirty="0">
                <a:latin typeface="Agency FB" panose="020B0503020202020204" pitchFamily="34" charset="0"/>
              </a:rPr>
              <a:t>​</a:t>
            </a:r>
            <a:br>
              <a:rPr lang="en-GB" b="0" dirty="0">
                <a:latin typeface="Agency FB" panose="020B0503020202020204" pitchFamily="34" charset="0"/>
              </a:rPr>
            </a:br>
            <a:r>
              <a:rPr lang="en-GB" dirty="0">
                <a:latin typeface="Agency FB" panose="020B0503020202020204" pitchFamily="34" charset="0"/>
              </a:rPr>
              <a:t>THEATRE AS PUBLIC FORUM</a:t>
            </a:r>
            <a:br>
              <a:rPr lang="en-GB" sz="3200" dirty="0">
                <a:latin typeface="Agency FB"/>
              </a:rPr>
            </a:br>
            <a:br>
              <a:rPr lang="en-GB" sz="3200" dirty="0">
                <a:latin typeface="Agency FB"/>
              </a:rPr>
            </a:br>
            <a:r>
              <a:rPr lang="en-GB" sz="2000" dirty="0">
                <a:latin typeface="Agency FB"/>
              </a:rPr>
              <a:t>Trigger warning: Sensitive themes (terrorism, incarceration, (state) violence, LGBTQ+ issues), Bad Language.</a:t>
            </a:r>
            <a:endParaRPr lang="en-GB" sz="2000" dirty="0">
              <a:latin typeface="Agency FB" panose="020B0503020202020204" pitchFamily="34" charset="0"/>
            </a:endParaRPr>
          </a:p>
        </p:txBody>
      </p:sp>
      <p:sp>
        <p:nvSpPr>
          <p:cNvPr id="3" name="Subtitle 2"/>
          <p:cNvSpPr>
            <a:spLocks noGrp="1"/>
          </p:cNvSpPr>
          <p:nvPr>
            <p:ph type="body" idx="1"/>
          </p:nvPr>
        </p:nvSpPr>
        <p:spPr>
          <a:xfrm>
            <a:off x="722313" y="1628800"/>
            <a:ext cx="7772400" cy="1500187"/>
          </a:xfrm>
        </p:spPr>
        <p:txBody>
          <a:bodyPr>
            <a:normAutofit/>
          </a:bodyPr>
          <a:lstStyle/>
          <a:p>
            <a:r>
              <a:rPr lang="en-GB" sz="2400" b="1" dirty="0">
                <a:solidFill>
                  <a:schemeClr val="tx1"/>
                </a:solidFill>
                <a:latin typeface="Agency FB" panose="020B0503020202020204" pitchFamily="34" charset="0"/>
              </a:rPr>
              <a:t>THEATRE AND SOCIETY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3568" y="2132856"/>
            <a:ext cx="7560840" cy="2416046"/>
          </a:xfrm>
          <a:prstGeom prst="rect">
            <a:avLst/>
          </a:prstGeom>
          <a:noFill/>
        </p:spPr>
        <p:txBody>
          <a:bodyPr wrap="square" rtlCol="0" anchor="t">
            <a:spAutoFit/>
          </a:bodyPr>
          <a:lstStyle/>
          <a:p>
            <a:r>
              <a:rPr lang="en-GB" sz="3200" b="1" dirty="0">
                <a:solidFill>
                  <a:schemeClr val="accent6"/>
                </a:solidFill>
                <a:latin typeface="Agency FB"/>
              </a:rPr>
              <a:t>TODAY’S LECTURE</a:t>
            </a:r>
          </a:p>
          <a:p>
            <a:endParaRPr lang="en-GB" dirty="0">
              <a:solidFill>
                <a:schemeClr val="accent6"/>
              </a:solidFill>
              <a:latin typeface="Agency FB" panose="020B0503020202020204" pitchFamily="34" charset="0"/>
            </a:endParaRPr>
          </a:p>
          <a:p>
            <a:pPr>
              <a:lnSpc>
                <a:spcPct val="150000"/>
              </a:lnSpc>
              <a:buFont typeface="Arial" pitchFamily="34" charset="0"/>
              <a:buChar char="•"/>
            </a:pPr>
            <a:r>
              <a:rPr lang="en-GB" dirty="0">
                <a:solidFill>
                  <a:schemeClr val="accent6"/>
                </a:solidFill>
                <a:latin typeface="Agency FB"/>
              </a:rPr>
              <a:t> Theorising theatre as a public forum</a:t>
            </a:r>
          </a:p>
          <a:p>
            <a:pPr>
              <a:lnSpc>
                <a:spcPct val="150000"/>
              </a:lnSpc>
              <a:buFont typeface="Arial" pitchFamily="34" charset="0"/>
              <a:buChar char="•"/>
            </a:pPr>
            <a:r>
              <a:rPr lang="en-GB" dirty="0">
                <a:solidFill>
                  <a:schemeClr val="accent6"/>
                </a:solidFill>
                <a:latin typeface="Agency FB"/>
              </a:rPr>
              <a:t> Talking to Terrorists and The Riots</a:t>
            </a:r>
          </a:p>
          <a:p>
            <a:pPr>
              <a:lnSpc>
                <a:spcPct val="150000"/>
              </a:lnSpc>
              <a:buFont typeface="Arial" pitchFamily="34" charset="0"/>
              <a:buChar char="•"/>
            </a:pPr>
            <a:r>
              <a:rPr lang="en-GB" dirty="0">
                <a:solidFill>
                  <a:schemeClr val="accent6"/>
                </a:solidFill>
                <a:latin typeface="Agency FB"/>
              </a:rPr>
              <a:t> NTW and Tim Price’s The Radicalisation of Bradley Manning</a:t>
            </a:r>
          </a:p>
          <a:p>
            <a:pPr>
              <a:buFont typeface="Arial" pitchFamily="34" charset="0"/>
              <a:buChar char="•"/>
            </a:pPr>
            <a:endParaRPr lang="en-GB" sz="2000" dirty="0"/>
          </a:p>
        </p:txBody>
      </p:sp>
    </p:spTree>
    <p:extLst>
      <p:ext uri="{BB962C8B-B14F-4D97-AF65-F5344CB8AC3E}">
        <p14:creationId xmlns:p14="http://schemas.microsoft.com/office/powerpoint/2010/main" val="33060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297373"/>
            <a:ext cx="7560840" cy="6186309"/>
          </a:xfrm>
          <a:prstGeom prst="rect">
            <a:avLst/>
          </a:prstGeom>
          <a:noFill/>
        </p:spPr>
        <p:txBody>
          <a:bodyPr wrap="square" rtlCol="0">
            <a:spAutoFit/>
          </a:bodyPr>
          <a:lstStyle/>
          <a:p>
            <a:r>
              <a:rPr lang="en-GB" sz="2800" b="1" dirty="0">
                <a:solidFill>
                  <a:schemeClr val="tx1">
                    <a:lumMod val="65000"/>
                    <a:lumOff val="35000"/>
                  </a:schemeClr>
                </a:solidFill>
                <a:latin typeface="Agency FB" panose="020B0503020202020204" pitchFamily="34" charset="0"/>
              </a:rPr>
              <a:t>THEATRE AS PUBLIC FORUM</a:t>
            </a:r>
          </a:p>
          <a:p>
            <a:endParaRPr lang="en-GB" sz="2800" b="1" dirty="0">
              <a:solidFill>
                <a:schemeClr val="tx1">
                  <a:lumMod val="65000"/>
                  <a:lumOff val="35000"/>
                </a:schemeClr>
              </a:solidFill>
              <a:latin typeface="Agency FB" panose="020B0503020202020204" pitchFamily="34" charset="0"/>
            </a:endParaRPr>
          </a:p>
          <a:p>
            <a:r>
              <a:rPr lang="en-GB" sz="2000" b="1" dirty="0">
                <a:solidFill>
                  <a:schemeClr val="tx1">
                    <a:lumMod val="65000"/>
                    <a:lumOff val="35000"/>
                  </a:schemeClr>
                </a:solidFill>
                <a:latin typeface="Agency FB" panose="020B0503020202020204" pitchFamily="34" charset="0"/>
              </a:rPr>
              <a:t>Some ideas and claims</a:t>
            </a:r>
          </a:p>
          <a:p>
            <a:endParaRPr lang="en-GB" sz="2000" b="1" dirty="0">
              <a:solidFill>
                <a:schemeClr val="tx1">
                  <a:lumMod val="65000"/>
                  <a:lumOff val="35000"/>
                </a:schemeClr>
              </a:solidFill>
              <a:latin typeface="Agency FB" panose="020B0503020202020204" pitchFamily="34" charset="0"/>
            </a:endParaRPr>
          </a:p>
          <a:p>
            <a:pPr marL="342900" indent="-342900">
              <a:buFont typeface="Arial" panose="020B0604020202020204" pitchFamily="34" charset="0"/>
              <a:buChar char="•"/>
            </a:pPr>
            <a:r>
              <a:rPr lang="en-GB" sz="2000" b="1" dirty="0">
                <a:solidFill>
                  <a:schemeClr val="tx1">
                    <a:lumMod val="65000"/>
                    <a:lumOff val="35000"/>
                  </a:schemeClr>
                </a:solidFill>
                <a:latin typeface="Agency FB" panose="020B0503020202020204" pitchFamily="34" charset="0"/>
              </a:rPr>
              <a:t> a historical tradition? Ancient Greek theatre as a public institution that ‘stood alongside other public forums as a place to confront matters of import and moment’ (Rehm 2005: vi)</a:t>
            </a:r>
          </a:p>
          <a:p>
            <a:pPr marL="342900" indent="-342900">
              <a:buFont typeface="Arial" panose="020B0604020202020204" pitchFamily="34" charset="0"/>
              <a:buChar char="•"/>
            </a:pPr>
            <a:endParaRPr lang="en-GB" sz="2000" b="1" dirty="0">
              <a:solidFill>
                <a:schemeClr val="tx1">
                  <a:lumMod val="65000"/>
                  <a:lumOff val="35000"/>
                </a:schemeClr>
              </a:solidFill>
              <a:latin typeface="Agency FB" panose="020B0503020202020204" pitchFamily="34" charset="0"/>
            </a:endParaRPr>
          </a:p>
          <a:p>
            <a:pPr marL="342900" indent="-342900">
              <a:buFont typeface="Arial" panose="020B0604020202020204" pitchFamily="34" charset="0"/>
              <a:buChar char="•"/>
            </a:pPr>
            <a:r>
              <a:rPr lang="en-GB" sz="2000" b="1" dirty="0">
                <a:solidFill>
                  <a:schemeClr val="tx1">
                    <a:lumMod val="65000"/>
                    <a:lumOff val="35000"/>
                  </a:schemeClr>
                </a:solidFill>
                <a:latin typeface="Agency FB" panose="020B0503020202020204" pitchFamily="34" charset="0"/>
              </a:rPr>
              <a:t>  ‘The origins of the public sphere lie in antiquity are intimately connected with the relationship between theatre and the polis. […] A prerequisite for any public sphere and another notion first adumbrated by the Greeks is the right to speak and to criticize..’ (</a:t>
            </a:r>
            <a:r>
              <a:rPr lang="en-GB" sz="2000" b="1" dirty="0" err="1">
                <a:solidFill>
                  <a:schemeClr val="tx1">
                    <a:lumMod val="65000"/>
                    <a:lumOff val="35000"/>
                  </a:schemeClr>
                </a:solidFill>
                <a:latin typeface="Agency FB" panose="020B0503020202020204" pitchFamily="34" charset="0"/>
              </a:rPr>
              <a:t>Balme</a:t>
            </a:r>
            <a:r>
              <a:rPr lang="en-GB" sz="2000" b="1" dirty="0">
                <a:solidFill>
                  <a:schemeClr val="tx1">
                    <a:lumMod val="65000"/>
                    <a:lumOff val="35000"/>
                  </a:schemeClr>
                </a:solidFill>
                <a:latin typeface="Agency FB" panose="020B0503020202020204" pitchFamily="34" charset="0"/>
              </a:rPr>
              <a:t> 2014: 23)</a:t>
            </a:r>
          </a:p>
          <a:p>
            <a:pPr marL="342900" indent="-342900">
              <a:buFont typeface="Arial" panose="020B0604020202020204" pitchFamily="34" charset="0"/>
              <a:buChar char="•"/>
            </a:pPr>
            <a:endParaRPr lang="en-GB" sz="2000" b="1" dirty="0">
              <a:solidFill>
                <a:schemeClr val="tx1">
                  <a:lumMod val="65000"/>
                  <a:lumOff val="35000"/>
                </a:schemeClr>
              </a:solidFill>
              <a:latin typeface="Agency FB" panose="020B0503020202020204" pitchFamily="34" charset="0"/>
            </a:endParaRPr>
          </a:p>
          <a:p>
            <a:pPr marL="342900" indent="-342900">
              <a:buFont typeface="Arial" panose="020B0604020202020204" pitchFamily="34" charset="0"/>
              <a:buChar char="•"/>
            </a:pPr>
            <a:r>
              <a:rPr lang="en-GB" sz="2000" b="1" dirty="0">
                <a:solidFill>
                  <a:schemeClr val="tx1">
                    <a:lumMod val="65000"/>
                    <a:lumOff val="35000"/>
                  </a:schemeClr>
                </a:solidFill>
                <a:latin typeface="Agency FB" panose="020B0503020202020204" pitchFamily="34" charset="0"/>
              </a:rPr>
              <a:t> Jurgen Habermas’ notion of the ‘public sphere’ as a space of universal access, autonomy, equality of status and rational exchange of arguments (see </a:t>
            </a:r>
            <a:r>
              <a:rPr lang="en-GB" sz="2000" b="1" dirty="0" err="1">
                <a:solidFill>
                  <a:schemeClr val="tx1">
                    <a:lumMod val="65000"/>
                    <a:lumOff val="35000"/>
                  </a:schemeClr>
                </a:solidFill>
                <a:latin typeface="Agency FB" panose="020B0503020202020204" pitchFamily="34" charset="0"/>
              </a:rPr>
              <a:t>Balme</a:t>
            </a:r>
            <a:r>
              <a:rPr lang="en-GB" sz="2000" b="1" dirty="0">
                <a:solidFill>
                  <a:schemeClr val="tx1">
                    <a:lumMod val="65000"/>
                    <a:lumOff val="35000"/>
                  </a:schemeClr>
                </a:solidFill>
                <a:latin typeface="Agency FB" panose="020B0503020202020204" pitchFamily="34" charset="0"/>
              </a:rPr>
              <a:t> 2014: 5)</a:t>
            </a:r>
          </a:p>
          <a:p>
            <a:pPr marL="342900" indent="-342900">
              <a:buFont typeface="Arial" panose="020B0604020202020204" pitchFamily="34" charset="0"/>
              <a:buChar char="•"/>
            </a:pPr>
            <a:endParaRPr lang="en-GB" sz="2000" b="1" dirty="0">
              <a:solidFill>
                <a:schemeClr val="tx1">
                  <a:lumMod val="65000"/>
                  <a:lumOff val="35000"/>
                </a:schemeClr>
              </a:solidFill>
              <a:latin typeface="Agency FB" panose="020B0503020202020204" pitchFamily="34" charset="0"/>
            </a:endParaRPr>
          </a:p>
          <a:p>
            <a:pPr marL="342900" indent="-342900">
              <a:buFont typeface="Arial" panose="020B0604020202020204" pitchFamily="34" charset="0"/>
              <a:buChar char="•"/>
            </a:pPr>
            <a:r>
              <a:rPr lang="en-GB" sz="2000" b="1" dirty="0">
                <a:solidFill>
                  <a:schemeClr val="tx1">
                    <a:lumMod val="65000"/>
                    <a:lumOff val="35000"/>
                  </a:schemeClr>
                </a:solidFill>
                <a:latin typeface="Agency FB" panose="020B0503020202020204" pitchFamily="34" charset="0"/>
              </a:rPr>
              <a:t> Nancy Fraser’s (1990) critique of Habermas: ability to participate in the public sphere has been frequently delineated by gender and class status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395536" y="188640"/>
            <a:ext cx="8352928" cy="6247864"/>
          </a:xfrm>
          <a:prstGeom prst="rect">
            <a:avLst/>
          </a:prstGeom>
          <a:noFill/>
        </p:spPr>
        <p:txBody>
          <a:bodyPr wrap="square" rtlCol="0">
            <a:spAutoFit/>
          </a:bodyPr>
          <a:lstStyle/>
          <a:p>
            <a:pPr lvl="0">
              <a:defRPr/>
            </a:pPr>
            <a:r>
              <a:rPr lang="en-GB" sz="2400" dirty="0">
                <a:solidFill>
                  <a:schemeClr val="accent6"/>
                </a:solidFill>
                <a:latin typeface="Agency FB" panose="020B0503020202020204" pitchFamily="34" charset="0"/>
              </a:rPr>
              <a:t>THEATRE AS PUBLIC FORUM</a:t>
            </a:r>
          </a:p>
          <a:p>
            <a:pPr lvl="0">
              <a:defRPr/>
            </a:pPr>
            <a:endParaRPr lang="en-GB" sz="2400" dirty="0">
              <a:solidFill>
                <a:schemeClr val="accent6"/>
              </a:solidFill>
              <a:latin typeface="Agency FB" panose="020B0503020202020204" pitchFamily="34" charset="0"/>
            </a:endParaRPr>
          </a:p>
          <a:p>
            <a:pPr marL="342900" lvl="0" indent="-342900">
              <a:buFont typeface="Arial" panose="020B0604020202020204" pitchFamily="34" charset="0"/>
              <a:buChar char="•"/>
              <a:defRPr/>
            </a:pPr>
            <a:r>
              <a:rPr lang="en-GB" sz="2200" dirty="0">
                <a:solidFill>
                  <a:schemeClr val="accent6"/>
                </a:solidFill>
                <a:latin typeface="Agency FB" panose="020B0503020202020204" pitchFamily="34" charset="0"/>
              </a:rPr>
              <a:t> Michael Warner (2002) calls attention to the ‘poetic world-making’ element of public discourse – in other words, constituted not only through rational-critical debate but involving desire and imagination</a:t>
            </a:r>
          </a:p>
          <a:p>
            <a:pPr marL="342900" lvl="0" indent="-342900">
              <a:buFont typeface="Arial" panose="020B0604020202020204" pitchFamily="34" charset="0"/>
              <a:buChar char="•"/>
              <a:defRPr/>
            </a:pPr>
            <a:endParaRPr lang="en-GB" sz="2200" dirty="0">
              <a:solidFill>
                <a:schemeClr val="accent6"/>
              </a:solidFill>
              <a:latin typeface="Agency FB" panose="020B0503020202020204" pitchFamily="34" charset="0"/>
            </a:endParaRPr>
          </a:p>
          <a:p>
            <a:pPr marL="342900" lvl="0" indent="-342900">
              <a:buFont typeface="Arial" panose="020B0604020202020204" pitchFamily="34" charset="0"/>
              <a:buChar char="•"/>
              <a:defRPr/>
            </a:pPr>
            <a:r>
              <a:rPr lang="en-GB" sz="2200" dirty="0">
                <a:solidFill>
                  <a:schemeClr val="accent6"/>
                </a:solidFill>
                <a:latin typeface="Agency FB" panose="020B0503020202020204" pitchFamily="34" charset="0"/>
              </a:rPr>
              <a:t> ‘…the theatre in performance mode remains a realm of emotional intensity, eliciting a wide variety of libidinal and affective as well as cognitive response. The theatrical public sphere is affected when these intensities spill out of the auditorium and intervene and engage with sensitive social discourses’ (</a:t>
            </a:r>
            <a:r>
              <a:rPr lang="en-GB" sz="2200" dirty="0" err="1">
                <a:solidFill>
                  <a:schemeClr val="accent6"/>
                </a:solidFill>
                <a:latin typeface="Agency FB" panose="020B0503020202020204" pitchFamily="34" charset="0"/>
              </a:rPr>
              <a:t>Balme</a:t>
            </a:r>
            <a:r>
              <a:rPr lang="en-GB" sz="2200" dirty="0">
                <a:solidFill>
                  <a:schemeClr val="accent6"/>
                </a:solidFill>
                <a:latin typeface="Agency FB" panose="020B0503020202020204" pitchFamily="34" charset="0"/>
              </a:rPr>
              <a:t> 2014: 15)</a:t>
            </a:r>
          </a:p>
          <a:p>
            <a:pPr marL="342900" lvl="0" indent="-342900">
              <a:buFont typeface="Arial" panose="020B0604020202020204" pitchFamily="34" charset="0"/>
              <a:buChar char="•"/>
              <a:defRPr/>
            </a:pPr>
            <a:endParaRPr lang="en-GB" sz="2200" dirty="0">
              <a:solidFill>
                <a:schemeClr val="accent6"/>
              </a:solidFill>
              <a:latin typeface="Agency FB" panose="020B0503020202020204" pitchFamily="34" charset="0"/>
            </a:endParaRPr>
          </a:p>
          <a:p>
            <a:pPr marL="342900" lvl="0" indent="-342900">
              <a:buFont typeface="Arial" panose="020B0604020202020204" pitchFamily="34" charset="0"/>
              <a:buChar char="•"/>
              <a:defRPr/>
            </a:pPr>
            <a:r>
              <a:rPr lang="en-GB" sz="2200" dirty="0">
                <a:solidFill>
                  <a:schemeClr val="accent6"/>
                </a:solidFill>
                <a:latin typeface="Agency FB" panose="020B0503020202020204" pitchFamily="34" charset="0"/>
              </a:rPr>
              <a:t> In Utopia in Performance, Jill Dolan discusses The Laramie Project as serving to create ‘a conversation among people who might not otherwise have spoken to each other – or not spoken words in this way – creating a new public sphere in which to scrutinize the events leading up toe and following Shepard’s death’ (2010: 113)</a:t>
            </a:r>
          </a:p>
          <a:p>
            <a:pPr marL="342900" lvl="0" indent="-342900">
              <a:buFont typeface="Arial" panose="020B0604020202020204" pitchFamily="34" charset="0"/>
              <a:buChar char="•"/>
              <a:defRPr/>
            </a:pPr>
            <a:endParaRPr lang="en-GB" sz="2200" dirty="0">
              <a:solidFill>
                <a:schemeClr val="accent6"/>
              </a:solidFill>
              <a:latin typeface="Agency FB" panose="020B0503020202020204" pitchFamily="34" charset="0"/>
            </a:endParaRPr>
          </a:p>
          <a:p>
            <a:pPr marL="342900" lvl="0" indent="-342900">
              <a:buFont typeface="Arial" panose="020B0604020202020204" pitchFamily="34" charset="0"/>
              <a:buChar char="•"/>
              <a:defRPr/>
            </a:pPr>
            <a:r>
              <a:rPr lang="en-GB" sz="2200" dirty="0">
                <a:solidFill>
                  <a:schemeClr val="accent6"/>
                </a:solidFill>
                <a:latin typeface="Agency FB" panose="020B0503020202020204" pitchFamily="34" charset="0"/>
              </a:rPr>
              <a:t> also see Augusto Boal’s ‘forum theatre’, a participatory model which turns spectators into ‘</a:t>
            </a:r>
            <a:r>
              <a:rPr lang="en-GB" sz="2200" dirty="0" err="1">
                <a:solidFill>
                  <a:schemeClr val="accent6"/>
                </a:solidFill>
                <a:latin typeface="Agency FB" panose="020B0503020202020204" pitchFamily="34" charset="0"/>
              </a:rPr>
              <a:t>spect</a:t>
            </a:r>
            <a:r>
              <a:rPr lang="en-GB" sz="2200" dirty="0">
                <a:solidFill>
                  <a:schemeClr val="accent6"/>
                </a:solidFill>
                <a:latin typeface="Agency FB" panose="020B0503020202020204" pitchFamily="34" charset="0"/>
              </a:rPr>
              <a:t>-actors’ who are active participants in the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275949"/>
            <a:ext cx="7848872" cy="6555641"/>
          </a:xfrm>
          <a:prstGeom prst="rect">
            <a:avLst/>
          </a:prstGeom>
          <a:noFill/>
        </p:spPr>
        <p:txBody>
          <a:bodyPr wrap="square" rtlCol="0">
            <a:spAutoFit/>
          </a:bodyPr>
          <a:lstStyle/>
          <a:p>
            <a:pPr lvl="0">
              <a:defRPr/>
            </a:pPr>
            <a:r>
              <a:rPr lang="en-GB" sz="2800" dirty="0">
                <a:latin typeface="Agency FB" panose="020B0503020202020204" pitchFamily="34" charset="0"/>
              </a:rPr>
              <a:t>ROBIN SOANS’ TALKING TO TERRORISTS (2005)</a:t>
            </a:r>
          </a:p>
          <a:p>
            <a:pPr lvl="0">
              <a:defRPr/>
            </a:pPr>
            <a:endParaRPr lang="en-GB" sz="2800" dirty="0">
              <a:latin typeface="Agency FB" panose="020B0503020202020204" pitchFamily="34" charset="0"/>
            </a:endParaRPr>
          </a:p>
          <a:p>
            <a:pPr marL="457200" lvl="0" indent="-457200">
              <a:buFont typeface="Arial" panose="020B0604020202020204" pitchFamily="34" charset="0"/>
              <a:buChar char="•"/>
              <a:defRPr/>
            </a:pPr>
            <a:r>
              <a:rPr lang="en-GB" sz="2800" dirty="0">
                <a:latin typeface="Agency FB" panose="020B0503020202020204" pitchFamily="34" charset="0"/>
              </a:rPr>
              <a:t> developed through research interviews undertaken by </a:t>
            </a:r>
            <a:r>
              <a:rPr lang="en-GB" sz="2800" dirty="0" err="1">
                <a:latin typeface="Agency FB" panose="020B0503020202020204" pitchFamily="34" charset="0"/>
              </a:rPr>
              <a:t>Soans</a:t>
            </a:r>
            <a:r>
              <a:rPr lang="en-GB" sz="2800" dirty="0">
                <a:latin typeface="Agency FB" panose="020B0503020202020204" pitchFamily="34" charset="0"/>
              </a:rPr>
              <a:t>, director Max Stafford-Clark and members of the cast – a kind of documentary drama? See Dee’s lectures in a few week’s time</a:t>
            </a:r>
          </a:p>
          <a:p>
            <a:pPr marL="457200" lvl="0" indent="-457200">
              <a:buFont typeface="Arial" panose="020B0604020202020204" pitchFamily="34" charset="0"/>
              <a:buChar char="•"/>
              <a:defRPr/>
            </a:pPr>
            <a:endParaRPr lang="en-GB" sz="2800" dirty="0">
              <a:latin typeface="Agency FB" panose="020B0503020202020204" pitchFamily="34" charset="0"/>
            </a:endParaRPr>
          </a:p>
          <a:p>
            <a:pPr marL="457200" lvl="0" indent="-457200">
              <a:buFont typeface="Arial" panose="020B0604020202020204" pitchFamily="34" charset="0"/>
              <a:buChar char="•"/>
              <a:defRPr/>
            </a:pPr>
            <a:r>
              <a:rPr lang="en-GB" sz="2800" dirty="0">
                <a:latin typeface="Agency FB" panose="020B0503020202020204" pitchFamily="34" charset="0"/>
              </a:rPr>
              <a:t>  juxtaposes figures from a number of different conflicts and countries (the UK/Northern Ireland, Palestine, Uganda);  includes material with interviews from a number of high profile political figures (the former Northern Ireland Minister, Mo Mowlem, and the former ambassador in Tashkent, Uzbekistan, Craig Murray)</a:t>
            </a:r>
          </a:p>
          <a:p>
            <a:pPr marL="457200" lvl="0" indent="-457200">
              <a:buFont typeface="Arial" panose="020B0604020202020204" pitchFamily="34" charset="0"/>
              <a:buChar char="•"/>
              <a:defRPr/>
            </a:pPr>
            <a:endParaRPr lang="en-GB" sz="2800" dirty="0">
              <a:latin typeface="Agency FB" panose="020B0503020202020204" pitchFamily="34" charset="0"/>
            </a:endParaRPr>
          </a:p>
          <a:p>
            <a:pPr marL="457200" lvl="0" indent="-457200">
              <a:buFont typeface="Arial" panose="020B0604020202020204" pitchFamily="34" charset="0"/>
              <a:buChar char="•"/>
              <a:defRPr/>
            </a:pPr>
            <a:r>
              <a:rPr lang="en-GB" sz="2800" dirty="0">
                <a:latin typeface="Agency FB" panose="020B0503020202020204" pitchFamily="34" charset="0"/>
              </a:rPr>
              <a:t>  emphasises and argues for value (if not necessity) of peaceful negotiations over violent, military interventions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19572" y="489734"/>
            <a:ext cx="7704856" cy="6217087"/>
          </a:xfrm>
          <a:prstGeom prst="rect">
            <a:avLst/>
          </a:prstGeom>
          <a:noFill/>
        </p:spPr>
        <p:txBody>
          <a:bodyPr wrap="square" rtlCol="0">
            <a:spAutoFit/>
          </a:bodyPr>
          <a:lstStyle/>
          <a:p>
            <a:r>
              <a:rPr lang="en-GB" sz="2800" b="1" dirty="0">
                <a:solidFill>
                  <a:schemeClr val="accent6"/>
                </a:solidFill>
                <a:latin typeface="Agency FB" panose="020B0503020202020204" pitchFamily="34" charset="0"/>
              </a:rPr>
              <a:t>TESTIMONY</a:t>
            </a:r>
          </a:p>
          <a:p>
            <a:endParaRPr lang="en-GB" sz="2200" b="1"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200" b="1" dirty="0">
                <a:solidFill>
                  <a:schemeClr val="accent6"/>
                </a:solidFill>
                <a:latin typeface="Agency FB" panose="020B0503020202020204" pitchFamily="34" charset="0"/>
              </a:rPr>
              <a:t> </a:t>
            </a:r>
            <a:r>
              <a:rPr lang="en-GB" sz="2200" b="1" dirty="0" err="1">
                <a:solidFill>
                  <a:schemeClr val="accent6"/>
                </a:solidFill>
                <a:latin typeface="Agency FB" panose="020B0503020202020204" pitchFamily="34" charset="0"/>
              </a:rPr>
              <a:t>Soans</a:t>
            </a:r>
            <a:r>
              <a:rPr lang="en-GB" sz="2200" b="1" dirty="0">
                <a:solidFill>
                  <a:schemeClr val="accent6"/>
                </a:solidFill>
                <a:latin typeface="Agency FB" panose="020B0503020202020204" pitchFamily="34" charset="0"/>
              </a:rPr>
              <a:t> and Stafford-Clark’s preface to the script: </a:t>
            </a:r>
          </a:p>
          <a:p>
            <a:endParaRPr lang="en-GB" sz="2200" b="1" dirty="0">
              <a:solidFill>
                <a:schemeClr val="accent6"/>
              </a:solidFill>
              <a:latin typeface="Agency FB" panose="020B0503020202020204" pitchFamily="34" charset="0"/>
            </a:endParaRPr>
          </a:p>
          <a:p>
            <a:pPr marL="360000"/>
            <a:r>
              <a:rPr lang="en-GB" sz="2200" b="1" dirty="0">
                <a:solidFill>
                  <a:schemeClr val="accent6"/>
                </a:solidFill>
                <a:latin typeface="Agency FB" panose="020B0503020202020204" pitchFamily="34" charset="0"/>
              </a:rPr>
              <a:t>One story we heard seemed particularly significant. A relief worker told us of arriving at a large village which had been completely destroyed. The people there were angry not because they had nothing to eat and nowhere to live but because no-one had listened to their story of what had happened. ‘A huge part of what we call terrorism arises from no-one listening,’ she said.</a:t>
            </a:r>
          </a:p>
          <a:p>
            <a:endParaRPr lang="en-GB" sz="2200" b="1" dirty="0">
              <a:solidFill>
                <a:schemeClr val="accent6"/>
              </a:solidFill>
              <a:latin typeface="Agency FB" panose="020B0503020202020204" pitchFamily="34" charset="0"/>
            </a:endParaRPr>
          </a:p>
          <a:p>
            <a:pPr marL="342900" indent="-342900">
              <a:buFont typeface="Arial" panose="020B0604020202020204" pitchFamily="34" charset="0"/>
              <a:buChar char="•"/>
            </a:pPr>
            <a:r>
              <a:rPr lang="en-GB" sz="2200" b="1" dirty="0">
                <a:solidFill>
                  <a:schemeClr val="accent6"/>
                </a:solidFill>
                <a:latin typeface="Agency FB" panose="020B0503020202020204" pitchFamily="34" charset="0"/>
              </a:rPr>
              <a:t> theatre as giving a voice to the voiceless?</a:t>
            </a:r>
          </a:p>
          <a:p>
            <a:endParaRPr lang="en-GB" sz="2200" b="1" dirty="0">
              <a:solidFill>
                <a:schemeClr val="accent6"/>
              </a:solidFill>
              <a:latin typeface="Agency FB" panose="020B0503020202020204" pitchFamily="34" charset="0"/>
            </a:endParaRPr>
          </a:p>
          <a:p>
            <a:pPr marL="360000"/>
            <a:r>
              <a:rPr lang="en-GB" sz="2200" b="1" dirty="0">
                <a:solidFill>
                  <a:schemeClr val="accent6"/>
                </a:solidFill>
                <a:latin typeface="Agency FB" panose="020B0503020202020204" pitchFamily="34" charset="0"/>
              </a:rPr>
              <a:t>For me, stating the problems more clearly isn’t just a case of asking interesting questions, it is also about widening the number and variety of people you listen to, to include people who traditionally haven’t been seen and heard in the theatre’ (</a:t>
            </a:r>
            <a:r>
              <a:rPr lang="en-GB" sz="2200" b="1" dirty="0" err="1">
                <a:solidFill>
                  <a:schemeClr val="accent6"/>
                </a:solidFill>
                <a:latin typeface="Agency FB" panose="020B0503020202020204" pitchFamily="34" charset="0"/>
              </a:rPr>
              <a:t>Soans</a:t>
            </a:r>
            <a:r>
              <a:rPr lang="en-GB" sz="2200" b="1" dirty="0">
                <a:solidFill>
                  <a:schemeClr val="accent6"/>
                </a:solidFill>
                <a:latin typeface="Agency FB" panose="020B0503020202020204" pitchFamily="34" charset="0"/>
              </a:rPr>
              <a:t> in Hammond and Steward 2012: 13)</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458956"/>
            <a:ext cx="7344816" cy="5940088"/>
          </a:xfrm>
          <a:prstGeom prst="rect">
            <a:avLst/>
          </a:prstGeom>
          <a:noFill/>
        </p:spPr>
        <p:txBody>
          <a:bodyPr wrap="square" rtlCol="0">
            <a:spAutoFit/>
          </a:bodyPr>
          <a:lstStyle/>
          <a:p>
            <a:pPr lvl="0"/>
            <a:r>
              <a:rPr lang="en-GB" sz="2000" b="1" dirty="0">
                <a:solidFill>
                  <a:prstClr val="black">
                    <a:lumMod val="65000"/>
                    <a:lumOff val="35000"/>
                  </a:prstClr>
                </a:solidFill>
                <a:latin typeface="Agency FB" panose="020B0503020202020204" pitchFamily="34" charset="0"/>
              </a:rPr>
              <a:t>ROBIN SOANS’ </a:t>
            </a:r>
            <a:r>
              <a:rPr lang="en-GB" sz="2000" b="1" i="1" dirty="0">
                <a:solidFill>
                  <a:prstClr val="black">
                    <a:lumMod val="65000"/>
                    <a:lumOff val="35000"/>
                  </a:prstClr>
                </a:solidFill>
                <a:latin typeface="Agency FB" panose="020B0503020202020204" pitchFamily="34" charset="0"/>
              </a:rPr>
              <a:t>TALKING TO TERRORISTS (2005)</a:t>
            </a:r>
          </a:p>
          <a:p>
            <a:pPr lvl="0"/>
            <a:endParaRPr lang="en-GB" sz="2000" b="1" i="1" dirty="0">
              <a:solidFill>
                <a:prstClr val="black">
                  <a:lumMod val="65000"/>
                  <a:lumOff val="35000"/>
                </a:prstClr>
              </a:solidFill>
              <a:latin typeface="Agency FB" panose="020B0503020202020204" pitchFamily="34" charset="0"/>
            </a:endParaRPr>
          </a:p>
          <a:p>
            <a:pPr lvl="0"/>
            <a:r>
              <a:rPr lang="en-GB" sz="2000" dirty="0">
                <a:solidFill>
                  <a:prstClr val="black"/>
                </a:solidFill>
                <a:latin typeface="Agency FB" panose="020B0503020202020204" pitchFamily="34" charset="0"/>
              </a:rPr>
              <a:t>Style and structure:</a:t>
            </a:r>
          </a:p>
          <a:p>
            <a:pPr lvl="0"/>
            <a:endParaRPr lang="en-GB" sz="2000" dirty="0">
              <a:solidFill>
                <a:prstClr val="black"/>
              </a:solidFill>
              <a:latin typeface="Agency FB" panose="020B0503020202020204" pitchFamily="34" charset="0"/>
            </a:endParaRPr>
          </a:p>
          <a:p>
            <a:pPr marL="177800" lvl="0" indent="-177800">
              <a:buFont typeface="Arial" pitchFamily="34" charset="0"/>
              <a:buChar char="•"/>
            </a:pPr>
            <a:r>
              <a:rPr lang="en-GB" sz="2000" dirty="0">
                <a:solidFill>
                  <a:prstClr val="black"/>
                </a:solidFill>
                <a:latin typeface="Agency FB" panose="020B0503020202020204" pitchFamily="34" charset="0"/>
              </a:rPr>
              <a:t>mix of </a:t>
            </a:r>
            <a:r>
              <a:rPr lang="en-GB" sz="2000" b="1" dirty="0">
                <a:solidFill>
                  <a:prstClr val="black"/>
                </a:solidFill>
                <a:latin typeface="Agency FB" panose="020B0503020202020204" pitchFamily="34" charset="0"/>
              </a:rPr>
              <a:t>named characters </a:t>
            </a:r>
            <a:r>
              <a:rPr lang="en-GB" sz="2000" dirty="0">
                <a:solidFill>
                  <a:prstClr val="black"/>
                </a:solidFill>
                <a:latin typeface="Agency FB" panose="020B0503020202020204" pitchFamily="34" charset="0"/>
              </a:rPr>
              <a:t>and those </a:t>
            </a:r>
            <a:r>
              <a:rPr lang="en-GB" sz="2000" b="1" dirty="0">
                <a:solidFill>
                  <a:prstClr val="black"/>
                </a:solidFill>
                <a:latin typeface="Agency FB" panose="020B0503020202020204" pitchFamily="34" charset="0"/>
              </a:rPr>
              <a:t>identified by role or job </a:t>
            </a:r>
            <a:r>
              <a:rPr lang="en-GB" sz="2000" dirty="0">
                <a:solidFill>
                  <a:prstClr val="black"/>
                </a:solidFill>
                <a:latin typeface="Agency FB" panose="020B0503020202020204" pitchFamily="34" charset="0"/>
              </a:rPr>
              <a:t>(e.g. ‘an ex-member of the Irish Republican Army’, ‘another ex-secretary of state’, ‘an ex-ambassador’); testimony of those in authority/power with those ‘on the ground’ of conflict around the world</a:t>
            </a:r>
          </a:p>
          <a:p>
            <a:pPr marL="177800" lvl="0" indent="-177800">
              <a:buFont typeface="Arial" pitchFamily="34" charset="0"/>
              <a:buChar char="•"/>
            </a:pPr>
            <a:r>
              <a:rPr lang="en-GB" sz="2000" dirty="0">
                <a:solidFill>
                  <a:prstClr val="black"/>
                </a:solidFill>
                <a:latin typeface="Agency FB" panose="020B0503020202020204" pitchFamily="34" charset="0"/>
              </a:rPr>
              <a:t>occasional </a:t>
            </a:r>
            <a:r>
              <a:rPr lang="en-GB" sz="2000" b="1" dirty="0">
                <a:solidFill>
                  <a:prstClr val="black"/>
                </a:solidFill>
                <a:latin typeface="Agency FB" panose="020B0503020202020204" pitchFamily="34" charset="0"/>
              </a:rPr>
              <a:t>reflexive recognition of interview process as theatrical process </a:t>
            </a:r>
            <a:r>
              <a:rPr lang="en-GB" sz="2000" dirty="0">
                <a:solidFill>
                  <a:prstClr val="black"/>
                </a:solidFill>
                <a:latin typeface="Agency FB" panose="020B0503020202020204" pitchFamily="34" charset="0"/>
              </a:rPr>
              <a:t>(e.g. Edward ‘I think I gave my peak performance last time.. this may be something of a matinee performance’) </a:t>
            </a:r>
          </a:p>
          <a:p>
            <a:pPr marL="177800" lvl="0" indent="-177800">
              <a:buFont typeface="Arial" pitchFamily="34" charset="0"/>
              <a:buChar char="•"/>
            </a:pPr>
            <a:r>
              <a:rPr lang="en-GB" sz="2000" dirty="0">
                <a:solidFill>
                  <a:prstClr val="black"/>
                </a:solidFill>
                <a:latin typeface="Agency FB" panose="020B0503020202020204" pitchFamily="34" charset="0"/>
              </a:rPr>
              <a:t>privileges </a:t>
            </a:r>
            <a:r>
              <a:rPr lang="en-GB" sz="2000" b="1" dirty="0">
                <a:solidFill>
                  <a:prstClr val="black"/>
                </a:solidFill>
                <a:latin typeface="Agency FB" panose="020B0503020202020204" pitchFamily="34" charset="0"/>
              </a:rPr>
              <a:t>direct address or the illusion of direct speech</a:t>
            </a:r>
            <a:r>
              <a:rPr lang="en-GB" sz="2000" dirty="0">
                <a:solidFill>
                  <a:prstClr val="black"/>
                </a:solidFill>
                <a:latin typeface="Agency FB" panose="020B0503020202020204" pitchFamily="34" charset="0"/>
              </a:rPr>
              <a:t>: the characters talk to the audience as thought to an unseen interviewer, rather than to each other (with some notable exceptions e.g. the Foreign office committee)</a:t>
            </a:r>
          </a:p>
          <a:p>
            <a:pPr marL="177800" lvl="0" indent="-177800">
              <a:buFont typeface="Arial" pitchFamily="34" charset="0"/>
              <a:buChar char="•"/>
            </a:pPr>
            <a:r>
              <a:rPr lang="en-GB" sz="2000" dirty="0">
                <a:solidFill>
                  <a:prstClr val="black"/>
                </a:solidFill>
                <a:latin typeface="Agency FB" panose="020B0503020202020204" pitchFamily="34" charset="0"/>
              </a:rPr>
              <a:t> technique of </a:t>
            </a:r>
            <a:r>
              <a:rPr lang="en-GB" sz="2000" b="1" dirty="0">
                <a:solidFill>
                  <a:prstClr val="black"/>
                </a:solidFill>
                <a:latin typeface="Agency FB" panose="020B0503020202020204" pitchFamily="34" charset="0"/>
              </a:rPr>
              <a:t>juxtaposing counterpointing experiences</a:t>
            </a:r>
            <a:r>
              <a:rPr lang="en-GB" sz="2000" dirty="0">
                <a:solidFill>
                  <a:prstClr val="black"/>
                </a:solidFill>
                <a:latin typeface="Agency FB" panose="020B0503020202020204" pitchFamily="34" charset="0"/>
              </a:rPr>
              <a:t> e.g. act two’s movement between the IRA bomber who planted the explosive at the Brighton hotel during the 1984 Conservative party conference and ‘Caroline’, a conference attendee (and then later, an unnamed ex-secretary of state and his wife – identifiable as Norman and Margaret Tebbit)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BDA5A686CDD04409D4ACF0F6684BD2E" ma:contentTypeVersion="12" ma:contentTypeDescription="Create a new document." ma:contentTypeScope="" ma:versionID="d1c63aefb2cdc1f562f4245727c29a2a">
  <xsd:schema xmlns:xsd="http://www.w3.org/2001/XMLSchema" xmlns:xs="http://www.w3.org/2001/XMLSchema" xmlns:p="http://schemas.microsoft.com/office/2006/metadata/properties" xmlns:ns3="7c7194c3-3922-4dc1-a55d-b3eebad9e24d" xmlns:ns4="8fc57330-a740-48b8-bc62-ebac1a115a16" targetNamespace="http://schemas.microsoft.com/office/2006/metadata/properties" ma:root="true" ma:fieldsID="262863dfdb804b1d5033426b8dd889f4" ns3:_="" ns4:_="">
    <xsd:import namespace="7c7194c3-3922-4dc1-a55d-b3eebad9e24d"/>
    <xsd:import namespace="8fc57330-a740-48b8-bc62-ebac1a115a1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7194c3-3922-4dc1-a55d-b3eebad9e2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c57330-a740-48b8-bc62-ebac1a115a1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F42EB8-6B06-4438-8C6F-0B2018F17C95}">
  <ds:schemaRefs>
    <ds:schemaRef ds:uri="http://schemas.microsoft.com/sharepoint/v3/contenttype/forms"/>
  </ds:schemaRefs>
</ds:datastoreItem>
</file>

<file path=customXml/itemProps2.xml><?xml version="1.0" encoding="utf-8"?>
<ds:datastoreItem xmlns:ds="http://schemas.openxmlformats.org/officeDocument/2006/customXml" ds:itemID="{BB07C2D3-7E7F-43C9-B54F-46CEDB6A49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7194c3-3922-4dc1-a55d-b3eebad9e24d"/>
    <ds:schemaRef ds:uri="8fc57330-a740-48b8-bc62-ebac1a115a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58C994-C580-43B7-8E9A-291799CC1F5A}">
  <ds:schemaRefs>
    <ds:schemaRef ds:uri="http://purl.org/dc/elements/1.1/"/>
    <ds:schemaRef ds:uri="http://schemas.microsoft.com/office/2006/documentManagement/types"/>
    <ds:schemaRef ds:uri="http://purl.org/dc/terms/"/>
    <ds:schemaRef ds:uri="http://schemas.openxmlformats.org/package/2006/metadata/core-properties"/>
    <ds:schemaRef ds:uri="7c7194c3-3922-4dc1-a55d-b3eebad9e24d"/>
    <ds:schemaRef ds:uri="http://purl.org/dc/dcmitype/"/>
    <ds:schemaRef ds:uri="http://schemas.microsoft.com/office/infopath/2007/PartnerControls"/>
    <ds:schemaRef ds:uri="8fc57330-a740-48b8-bc62-ebac1a115a1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2670</Words>
  <Application>Microsoft Office PowerPoint</Application>
  <PresentationFormat>On-screen Show (4:3)</PresentationFormat>
  <Paragraphs>211</Paragraphs>
  <Slides>28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Agency FB</vt:lpstr>
      <vt:lpstr>Arial</vt:lpstr>
      <vt:lpstr>Calibri</vt:lpstr>
      <vt:lpstr>Office Theme</vt:lpstr>
      <vt:lpstr>PowerPoint Presentation</vt:lpstr>
      <vt:lpstr>PowerPoint Presentation</vt:lpstr>
      <vt:lpstr>POST-1968 British THEATRE 3:​ THEATRE AS PUBLIC FORUM  Trigger warning: Sensitive themes (terrorism, incarceration, (state) violence, LGBTQ+ issues), Bad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POST-1968 British THEATRE 1: Censorship  and the stage</dc:title>
  <dc:creator>Stephen Greer</dc:creator>
  <cp:lastModifiedBy>Victoria Price</cp:lastModifiedBy>
  <cp:revision>320</cp:revision>
  <dcterms:created xsi:type="dcterms:W3CDTF">2014-01-07T10:59:31Z</dcterms:created>
  <dcterms:modified xsi:type="dcterms:W3CDTF">2020-01-31T12:08:58Z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0x010100FBDA5A686CDD04409D4ACF0F6684BD2E</vt:lpwstr>
  </property>
</Properties>
</file>