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60" r:id="rId4"/>
    <p:sldId id="278" r:id="rId5"/>
    <p:sldId id="284" r:id="rId6"/>
    <p:sldId id="285" r:id="rId7"/>
    <p:sldId id="286" r:id="rId8"/>
    <p:sldId id="279" r:id="rId9"/>
    <p:sldId id="287" r:id="rId10"/>
    <p:sldId id="288" r:id="rId11"/>
    <p:sldId id="290" r:id="rId12"/>
    <p:sldId id="289" r:id="rId13"/>
    <p:sldId id="280" r:id="rId14"/>
    <p:sldId id="291" r:id="rId15"/>
    <p:sldId id="295" r:id="rId16"/>
    <p:sldId id="281" r:id="rId17"/>
    <p:sldId id="292" r:id="rId18"/>
    <p:sldId id="29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3" autoAdjust="0"/>
    <p:restoredTop sz="92692" autoAdjust="0"/>
  </p:normalViewPr>
  <p:slideViewPr>
    <p:cSldViewPr snapToGrid="0">
      <p:cViewPr varScale="1">
        <p:scale>
          <a:sx n="62" d="100"/>
          <a:sy n="62" d="100"/>
        </p:scale>
        <p:origin x="162" y="45"/>
      </p:cViewPr>
      <p:guideLst>
        <p:guide orient="horz" pos="18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5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13714"/>
            <a:ext cx="12192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pPr/>
              <a:t>2020/7/28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3" y="-7490705"/>
            <a:ext cx="13994746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78" y="2786034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80411" y="2093605"/>
            <a:ext cx="905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分析题目提交情况对题目难度进行预测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D53EDE-45DE-4495-9AE1-379BEF0949BB}"/>
              </a:ext>
            </a:extLst>
          </p:cNvPr>
          <p:cNvSpPr txBox="1"/>
          <p:nvPr/>
        </p:nvSpPr>
        <p:spPr>
          <a:xfrm>
            <a:off x="8361990" y="4627805"/>
            <a:ext cx="1866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组长：刘佳月</a:t>
            </a:r>
          </a:p>
          <a:p>
            <a:r>
              <a:rPr lang="zh-CN" altLang="en-US" sz="2000" b="1" dirty="0"/>
              <a:t>组员：李昉</a:t>
            </a:r>
          </a:p>
          <a:p>
            <a:r>
              <a:rPr lang="zh-CN" altLang="en-US" sz="2000" b="1" dirty="0"/>
              <a:t>组员：胡子华</a:t>
            </a:r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80B2BA6-B210-40B5-B406-E38DCECA2911}"/>
              </a:ext>
            </a:extLst>
          </p:cNvPr>
          <p:cNvGrpSpPr/>
          <p:nvPr/>
        </p:nvGrpSpPr>
        <p:grpSpPr>
          <a:xfrm>
            <a:off x="629599" y="1106827"/>
            <a:ext cx="4464915" cy="523220"/>
            <a:chOff x="6594353" y="4487862"/>
            <a:chExt cx="4464915" cy="52322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45FC1592-E08F-4400-813E-770A81517831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992E469-1D0F-4591-8E19-EB0427A9597E}"/>
                </a:ext>
              </a:extLst>
            </p:cNvPr>
            <p:cNvSpPr txBox="1"/>
            <p:nvPr/>
          </p:nvSpPr>
          <p:spPr>
            <a:xfrm>
              <a:off x="7164134" y="4487862"/>
              <a:ext cx="3895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无监督学习：聚类分析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FA0D207-4E7B-418F-BC4D-C0D5F636E24C}"/>
              </a:ext>
            </a:extLst>
          </p:cNvPr>
          <p:cNvSpPr txBox="1"/>
          <p:nvPr/>
        </p:nvSpPr>
        <p:spPr>
          <a:xfrm>
            <a:off x="629599" y="2013217"/>
            <a:ext cx="58326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• </a:t>
            </a:r>
            <a:r>
              <a:rPr lang="zh-CN" altLang="en-US" sz="2000" b="1" dirty="0">
                <a:latin typeface="+mn-ea"/>
              </a:rPr>
              <a:t>数据清洗：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分别绘制三种度量指标的箱式图，去除离群点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，以免个别异常点影响聚类结果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。</a:t>
            </a:r>
            <a:endParaRPr lang="en-US" altLang="zh-CN" sz="2000" dirty="0">
              <a:solidFill>
                <a:srgbClr val="333333"/>
              </a:solidFill>
              <a:effectLst/>
              <a:latin typeface="+mn-ea"/>
              <a:cs typeface="Open Sans"/>
            </a:endParaRPr>
          </a:p>
          <a:p>
            <a:endParaRPr lang="en-US" altLang="zh-CN" sz="2000" dirty="0">
              <a:solidFill>
                <a:srgbClr val="333333"/>
              </a:solidFill>
              <a:effectLst/>
              <a:latin typeface="+mn-ea"/>
              <a:cs typeface="Open Sans"/>
            </a:endParaRPr>
          </a:p>
          <a:p>
            <a:r>
              <a:rPr lang="en-US" altLang="zh-CN" sz="2000" b="1" dirty="0">
                <a:latin typeface="+mn-ea"/>
              </a:rPr>
              <a:t>• </a:t>
            </a:r>
            <a:r>
              <a:rPr lang="zh-CN" altLang="en-US" sz="2000" b="1" dirty="0">
                <a:latin typeface="+mn-ea"/>
              </a:rPr>
              <a:t>数据归一化：</a:t>
            </a:r>
            <a:r>
              <a:rPr lang="zh-CN" altLang="en-US" sz="2000" dirty="0">
                <a:latin typeface="+mn-ea"/>
              </a:rPr>
              <a:t>不同特征往往具有不同的量纲和单位，为了消除特征之间的量纲影响，需要进行数据标准化处理，使数据特征之间有可比性。本研究所有特征都使用离差标准化方法，对数据进行线性变换，将结果值映射到</a:t>
            </a:r>
            <a:r>
              <a:rPr lang="en-US" altLang="zh-CN" sz="2000" dirty="0">
                <a:latin typeface="+mn-ea"/>
              </a:rPr>
              <a:t>[0-1]</a:t>
            </a:r>
            <a:r>
              <a:rPr lang="zh-CN" altLang="en-US" sz="2000" dirty="0">
                <a:latin typeface="+mn-ea"/>
              </a:rPr>
              <a:t>之间。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algn="ctr"/>
            <a:endParaRPr lang="zh-CN" altLang="en-US" sz="20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56C45D-BFAD-46DC-AEEC-24DFF44C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57" y="2013217"/>
            <a:ext cx="4773209" cy="28804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46D768-1CDB-45FB-AC1E-E4C0EC7D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88" y="4679412"/>
            <a:ext cx="2411402" cy="5995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02B922-9DDD-4721-AE6B-10DFF3D1B0B7}"/>
              </a:ext>
            </a:extLst>
          </p:cNvPr>
          <p:cNvSpPr txBox="1"/>
          <p:nvPr/>
        </p:nvSpPr>
        <p:spPr>
          <a:xfrm>
            <a:off x="7133947" y="4979171"/>
            <a:ext cx="431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圈复杂度、逻辑代码行数、不同操作符个数的箱式图</a:t>
            </a:r>
          </a:p>
        </p:txBody>
      </p:sp>
    </p:spTree>
    <p:extLst>
      <p:ext uri="{BB962C8B-B14F-4D97-AF65-F5344CB8AC3E}">
        <p14:creationId xmlns:p14="http://schemas.microsoft.com/office/powerpoint/2010/main" val="2686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80B2BA6-B210-40B5-B406-E38DCECA2911}"/>
              </a:ext>
            </a:extLst>
          </p:cNvPr>
          <p:cNvGrpSpPr/>
          <p:nvPr/>
        </p:nvGrpSpPr>
        <p:grpSpPr>
          <a:xfrm>
            <a:off x="629599" y="1106827"/>
            <a:ext cx="4464915" cy="523220"/>
            <a:chOff x="6594353" y="4487862"/>
            <a:chExt cx="4464915" cy="52322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45FC1592-E08F-4400-813E-770A81517831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992E469-1D0F-4591-8E19-EB0427A9597E}"/>
                </a:ext>
              </a:extLst>
            </p:cNvPr>
            <p:cNvSpPr txBox="1"/>
            <p:nvPr/>
          </p:nvSpPr>
          <p:spPr>
            <a:xfrm>
              <a:off x="7164134" y="4487862"/>
              <a:ext cx="3895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无监督学习：聚类分析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FA0D207-4E7B-418F-BC4D-C0D5F636E24C}"/>
              </a:ext>
            </a:extLst>
          </p:cNvPr>
          <p:cNvSpPr txBox="1"/>
          <p:nvPr/>
        </p:nvSpPr>
        <p:spPr>
          <a:xfrm>
            <a:off x="629599" y="2013218"/>
            <a:ext cx="58173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• K-Means</a:t>
            </a:r>
            <a:r>
              <a:rPr lang="zh-CN" altLang="en-US" sz="2000" b="1" dirty="0">
                <a:latin typeface="+mn-ea"/>
              </a:rPr>
              <a:t>聚类模型：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使用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K-Means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聚类算法，对数据进行无监督学习。使</a:t>
            </a:r>
            <a:r>
              <a:rPr lang="en-US" altLang="zh-CN" sz="2000" dirty="0" err="1">
                <a:solidFill>
                  <a:srgbClr val="333333"/>
                </a:solidFill>
                <a:effectLst/>
                <a:latin typeface="+mn-ea"/>
                <a:cs typeface="Open Sans"/>
              </a:rPr>
              <a:t>calinski_harabasz_score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来表征分类效果，尝试调整参数</a:t>
            </a:r>
            <a:r>
              <a:rPr lang="en-US" altLang="zh-CN" sz="2000" dirty="0" err="1">
                <a:solidFill>
                  <a:srgbClr val="333333"/>
                </a:solidFill>
                <a:effectLst/>
                <a:latin typeface="+mn-ea"/>
                <a:cs typeface="Open Sans"/>
              </a:rPr>
              <a:t>n_clusters</a:t>
            </a:r>
            <a:r>
              <a:rPr lang="zh-CN" altLang="en-US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（表示类别的数量）。</a:t>
            </a:r>
            <a:endParaRPr lang="en-US" altLang="zh-CN" sz="2000" dirty="0">
              <a:solidFill>
                <a:srgbClr val="333333"/>
              </a:solidFill>
              <a:effectLst/>
              <a:latin typeface="+mn-ea"/>
              <a:cs typeface="Open Sans"/>
            </a:endParaRPr>
          </a:p>
          <a:p>
            <a:r>
              <a:rPr lang="en-US" altLang="zh-CN" sz="2000" dirty="0" err="1">
                <a:solidFill>
                  <a:srgbClr val="333333"/>
                </a:solidFill>
                <a:effectLst/>
                <a:latin typeface="+mn-ea"/>
                <a:cs typeface="Open Sans"/>
              </a:rPr>
              <a:t>Calinski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-</a:t>
            </a:r>
            <a:r>
              <a:rPr lang="en-US" altLang="zh-CN" sz="2000" dirty="0" err="1">
                <a:solidFill>
                  <a:srgbClr val="333333"/>
                </a:solidFill>
                <a:effectLst/>
                <a:latin typeface="+mn-ea"/>
                <a:cs typeface="Open Sans"/>
              </a:rPr>
              <a:t>Harabasz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+mn-ea"/>
                <a:cs typeface="Open Sans"/>
              </a:rPr>
              <a:t>-scores</a:t>
            </a: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   其中</a:t>
            </a:r>
            <a:r>
              <a:rPr lang="en-US" altLang="zh-CN" sz="2000" dirty="0">
                <a:latin typeface="+mn-ea"/>
              </a:rPr>
              <a:t>m</a:t>
            </a:r>
            <a:r>
              <a:rPr lang="zh-CN" altLang="en-US" sz="2000" dirty="0">
                <a:latin typeface="+mn-ea"/>
              </a:rPr>
              <a:t>为训练集样本数，</a:t>
            </a:r>
            <a:r>
              <a:rPr lang="en-US" altLang="zh-CN" sz="2000" dirty="0">
                <a:latin typeface="+mn-ea"/>
              </a:rPr>
              <a:t>k</a:t>
            </a:r>
            <a:r>
              <a:rPr lang="zh-CN" altLang="en-US" sz="2000" dirty="0">
                <a:latin typeface="+mn-ea"/>
              </a:rPr>
              <a:t>为类别数，</a:t>
            </a:r>
            <a:r>
              <a:rPr lang="en-US" altLang="zh-CN" sz="2000" dirty="0">
                <a:latin typeface="+mn-ea"/>
              </a:rPr>
              <a:t>Bk</a:t>
            </a:r>
            <a:r>
              <a:rPr lang="zh-CN" altLang="en-US" sz="2000" dirty="0">
                <a:latin typeface="+mn-ea"/>
              </a:rPr>
              <a:t>为类别之间的协方差矩阵， 为类别内部数据的协方差矩阵，</a:t>
            </a:r>
            <a:r>
              <a:rPr lang="en-US" altLang="zh-CN" sz="2000" dirty="0">
                <a:latin typeface="+mn-ea"/>
              </a:rPr>
              <a:t>tr</a:t>
            </a:r>
            <a:r>
              <a:rPr lang="zh-CN" altLang="en-US" sz="2000" dirty="0">
                <a:latin typeface="+mn-ea"/>
              </a:rPr>
              <a:t>为矩阵的迹。通过比较，选择</a:t>
            </a:r>
            <a:r>
              <a:rPr lang="en-US" altLang="zh-CN" sz="2000" dirty="0" err="1">
                <a:latin typeface="+mn-ea"/>
              </a:rPr>
              <a:t>n_clusters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，其聚类结果如右上图所示。</a:t>
            </a:r>
          </a:p>
          <a:p>
            <a:endParaRPr lang="en-US" altLang="zh-CN" sz="2000" dirty="0">
              <a:latin typeface="+mn-ea"/>
            </a:endParaRPr>
          </a:p>
          <a:p>
            <a:pPr algn="ctr"/>
            <a:endParaRPr lang="zh-CN" altLang="en-US" sz="20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02B922-9DDD-4721-AE6B-10DFF3D1B0B7}"/>
              </a:ext>
            </a:extLst>
          </p:cNvPr>
          <p:cNvSpPr txBox="1"/>
          <p:nvPr/>
        </p:nvSpPr>
        <p:spPr>
          <a:xfrm>
            <a:off x="6532031" y="4387583"/>
            <a:ext cx="565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根据</a:t>
            </a:r>
            <a:r>
              <a:rPr lang="en-US" altLang="zh-CN" sz="1400" dirty="0"/>
              <a:t>(</a:t>
            </a:r>
            <a:r>
              <a:rPr lang="zh-CN" altLang="en-US" sz="1400" dirty="0"/>
              <a:t>逻辑代码行数、圈复杂度、不同操作符数</a:t>
            </a:r>
            <a:r>
              <a:rPr lang="en-US" altLang="zh-CN" sz="1400" dirty="0"/>
              <a:t>)</a:t>
            </a:r>
            <a:r>
              <a:rPr lang="zh-CN" altLang="en-US" sz="1400" dirty="0"/>
              <a:t>三维特征的聚类结果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D10838-292A-4473-AFB6-6B4017EC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810" y="3751729"/>
            <a:ext cx="1772274" cy="6358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A21A55-88F9-4225-83FD-11D906553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725" y="1368437"/>
            <a:ext cx="4754980" cy="30233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832A7D-DCEF-47EB-ABE4-6B4ED81B7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366" y="4810621"/>
            <a:ext cx="3132136" cy="7603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CE8368-516D-4608-9625-9AAB8B0EAB66}"/>
              </a:ext>
            </a:extLst>
          </p:cNvPr>
          <p:cNvSpPr txBox="1"/>
          <p:nvPr/>
        </p:nvSpPr>
        <p:spPr>
          <a:xfrm>
            <a:off x="6532031" y="5686185"/>
            <a:ext cx="565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聚类的质心</a:t>
            </a:r>
          </a:p>
        </p:txBody>
      </p:sp>
    </p:spTree>
    <p:extLst>
      <p:ext uri="{BB962C8B-B14F-4D97-AF65-F5344CB8AC3E}">
        <p14:creationId xmlns:p14="http://schemas.microsoft.com/office/powerpoint/2010/main" val="419402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BCAF3B-9BC7-40AB-A213-7C3AAFC6A052}"/>
              </a:ext>
            </a:extLst>
          </p:cNvPr>
          <p:cNvGrpSpPr/>
          <p:nvPr/>
        </p:nvGrpSpPr>
        <p:grpSpPr>
          <a:xfrm>
            <a:off x="637230" y="1047590"/>
            <a:ext cx="5458770" cy="523220"/>
            <a:chOff x="6594353" y="4489777"/>
            <a:chExt cx="5458770" cy="52322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A0B86435-CCB9-4422-B88C-E8C2C1A8CA8A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73935B2-0B93-4FBF-8562-A6D7FAC79D2A}"/>
                </a:ext>
              </a:extLst>
            </p:cNvPr>
            <p:cNvSpPr txBox="1"/>
            <p:nvPr/>
          </p:nvSpPr>
          <p:spPr>
            <a:xfrm>
              <a:off x="7217922" y="4489777"/>
              <a:ext cx="4835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有监督学习：</a:t>
              </a:r>
              <a:r>
                <a:rPr lang="en-US" altLang="zh-CN" sz="2800" dirty="0" err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AdoBoost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4C6FA6A-2A48-4E3F-A5D6-AAC3EC45F6BE}"/>
              </a:ext>
            </a:extLst>
          </p:cNvPr>
          <p:cNvSpPr txBox="1"/>
          <p:nvPr/>
        </p:nvSpPr>
        <p:spPr>
          <a:xfrm>
            <a:off x="699248" y="1851852"/>
            <a:ext cx="10542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• </a:t>
            </a:r>
            <a:r>
              <a:rPr lang="zh-CN" altLang="en-US" sz="2000" b="1" dirty="0">
                <a:latin typeface="+mn-ea"/>
              </a:rPr>
              <a:t>获取题目难度标签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   经典测试理论中，试题的难度通常用      来确定，其中</a:t>
            </a:r>
            <a:r>
              <a:rPr lang="en-US" altLang="zh-CN" sz="2000" dirty="0">
                <a:latin typeface="+mn-ea"/>
              </a:rPr>
              <a:t>P</a:t>
            </a:r>
            <a:r>
              <a:rPr lang="zh-CN" altLang="en-US" sz="2000" dirty="0">
                <a:latin typeface="+mn-ea"/>
              </a:rPr>
              <a:t>表示试题难度，</a:t>
            </a:r>
            <a:r>
              <a:rPr lang="en-US" altLang="zh-CN" sz="2000" dirty="0">
                <a:latin typeface="+mn-ea"/>
              </a:rPr>
              <a:t>S</a:t>
            </a:r>
            <a:r>
              <a:rPr lang="zh-CN" altLang="en-US" sz="2000" dirty="0">
                <a:latin typeface="+mn-ea"/>
              </a:rPr>
              <a:t>表示被测试者在该题上得分的平均值，</a:t>
            </a:r>
            <a:r>
              <a:rPr lang="en-US" altLang="zh-CN" sz="2000" dirty="0">
                <a:latin typeface="+mn-ea"/>
              </a:rPr>
              <a:t>F</a:t>
            </a:r>
            <a:r>
              <a:rPr lang="zh-CN" altLang="en-US" sz="2000" dirty="0">
                <a:latin typeface="+mn-ea"/>
              </a:rPr>
              <a:t>表示该题的满分分数。由于数据集中的编程者不是在规定时间中进行编程，题目的</a:t>
            </a:r>
            <a:r>
              <a:rPr lang="en-US" altLang="zh-CN" sz="2000" dirty="0">
                <a:latin typeface="+mn-ea"/>
              </a:rPr>
              <a:t>AC</a:t>
            </a:r>
            <a:r>
              <a:rPr lang="zh-CN" altLang="en-US" sz="2000" dirty="0">
                <a:latin typeface="+mn-ea"/>
              </a:rPr>
              <a:t>率、</a:t>
            </a:r>
            <a:r>
              <a:rPr lang="en-US" altLang="zh-CN" sz="2000" dirty="0">
                <a:latin typeface="+mn-ea"/>
              </a:rPr>
              <a:t>1A</a:t>
            </a:r>
            <a:r>
              <a:rPr lang="zh-CN" altLang="en-US" sz="2000" dirty="0">
                <a:latin typeface="+mn-ea"/>
              </a:rPr>
              <a:t>率、</a:t>
            </a:r>
            <a:r>
              <a:rPr lang="en-US" altLang="zh-CN" sz="2000" dirty="0">
                <a:latin typeface="+mn-ea"/>
              </a:rPr>
              <a:t>AC</a:t>
            </a:r>
            <a:r>
              <a:rPr lang="zh-CN" altLang="en-US" sz="2000" dirty="0">
                <a:latin typeface="+mn-ea"/>
              </a:rPr>
              <a:t>时长等类似指标的可参考性不大，故仅采用题目平均分来表征题目难度。将学生代码平均得分（记为</a:t>
            </a:r>
            <a:r>
              <a:rPr lang="en-US" altLang="zh-CN" sz="2000" dirty="0">
                <a:latin typeface="+mn-ea"/>
              </a:rPr>
              <a:t>x</a:t>
            </a:r>
            <a:r>
              <a:rPr lang="zh-CN" altLang="en-US" sz="2000" dirty="0">
                <a:latin typeface="+mn-ea"/>
              </a:rPr>
              <a:t>）划分为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三个等级作为实际难度指数</a:t>
            </a:r>
            <a:r>
              <a:rPr lang="en-US" altLang="zh-CN" sz="2000" dirty="0">
                <a:latin typeface="+mn-ea"/>
              </a:rPr>
              <a:t>RDI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pt-BR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：</a:t>
            </a:r>
            <a:r>
              <a:rPr lang="pt-BR" altLang="zh-CN" sz="2000" dirty="0">
                <a:latin typeface="+mn-ea"/>
              </a:rPr>
              <a:t>88&lt;=x&lt;100    B</a:t>
            </a:r>
            <a:r>
              <a:rPr lang="zh-CN" altLang="pt-BR" sz="2000" dirty="0">
                <a:latin typeface="+mn-ea"/>
              </a:rPr>
              <a:t>：</a:t>
            </a:r>
            <a:r>
              <a:rPr lang="pt-BR" altLang="zh-CN" sz="2000" dirty="0">
                <a:latin typeface="+mn-ea"/>
              </a:rPr>
              <a:t>60&lt;=x&lt;88    C</a:t>
            </a:r>
            <a:r>
              <a:rPr lang="zh-CN" altLang="pt-BR" sz="2000" dirty="0">
                <a:latin typeface="+mn-ea"/>
              </a:rPr>
              <a:t>：</a:t>
            </a:r>
            <a:r>
              <a:rPr lang="pt-BR" altLang="zh-CN" sz="2000" dirty="0">
                <a:latin typeface="+mn-ea"/>
              </a:rPr>
              <a:t>35&lt;=x&lt;60 </a:t>
            </a:r>
          </a:p>
          <a:p>
            <a:r>
              <a:rPr lang="pt-BR" altLang="zh-CN" sz="2000" dirty="0">
                <a:latin typeface="+mn-ea"/>
              </a:rPr>
              <a:t>[</a:t>
            </a:r>
            <a:r>
              <a:rPr lang="zh-CN" altLang="en-US" sz="2000" dirty="0">
                <a:latin typeface="+mn-ea"/>
              </a:rPr>
              <a:t>基于“数据探索”阶段的观察，本研究只分析均分</a:t>
            </a:r>
            <a:r>
              <a:rPr lang="en-US" altLang="zh-CN" sz="2000" dirty="0">
                <a:latin typeface="+mn-ea"/>
              </a:rPr>
              <a:t>35-100</a:t>
            </a:r>
            <a:r>
              <a:rPr lang="zh-CN" altLang="en-US" sz="2000" dirty="0">
                <a:latin typeface="+mn-ea"/>
              </a:rPr>
              <a:t>分的题目</a:t>
            </a:r>
            <a:r>
              <a:rPr lang="pt-BR" altLang="zh-CN" sz="2000" dirty="0">
                <a:latin typeface="+mn-ea"/>
              </a:rPr>
              <a:t>]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• </a:t>
            </a:r>
            <a:r>
              <a:rPr lang="zh-CN" altLang="en-US" sz="2000" b="1" dirty="0">
                <a:latin typeface="+mn-ea"/>
              </a:rPr>
              <a:t>训练模型  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   对于每一道题，使用逻辑代码行数，圈复杂度和不同操作符数量作为特征，将难度类型取值范围为</a:t>
            </a:r>
            <a:r>
              <a:rPr lang="en-US" altLang="zh-CN" sz="2000" dirty="0">
                <a:latin typeface="+mn-ea"/>
              </a:rPr>
              <a:t>{A,B,C}</a:t>
            </a:r>
            <a:r>
              <a:rPr lang="zh-CN" altLang="en-US" sz="2000" dirty="0">
                <a:latin typeface="+mn-ea"/>
              </a:rPr>
              <a:t>的题目作为机器学习的输入。使用</a:t>
            </a:r>
            <a:r>
              <a:rPr lang="en-US" altLang="zh-CN" dirty="0" err="1">
                <a:latin typeface="+mn-ea"/>
              </a:rPr>
              <a:t>AdoBoost</a:t>
            </a:r>
            <a:r>
              <a:rPr lang="zh-CN" altLang="en-US" sz="2000" dirty="0">
                <a:latin typeface="+mn-ea"/>
              </a:rPr>
              <a:t>集成算法，通过构造和使用多个</a:t>
            </a:r>
            <a:r>
              <a:rPr lang="en-US" altLang="zh-CN" sz="2000" dirty="0">
                <a:latin typeface="+mn-ea"/>
              </a:rPr>
              <a:t>CART</a:t>
            </a:r>
            <a:r>
              <a:rPr lang="zh-CN" altLang="en-US" sz="2000" dirty="0">
                <a:latin typeface="+mn-ea"/>
              </a:rPr>
              <a:t>弱分类器，对数据进行监督分类。</a:t>
            </a:r>
            <a:r>
              <a:rPr lang="en-US" altLang="zh-CN" dirty="0" err="1">
                <a:latin typeface="+mn-ea"/>
              </a:rPr>
              <a:t>AdoBoost</a:t>
            </a:r>
            <a:r>
              <a:rPr lang="zh-CN" altLang="en-US" sz="2000" dirty="0">
                <a:latin typeface="+mn-ea"/>
              </a:rPr>
              <a:t>模型首先使用</a:t>
            </a:r>
            <a:r>
              <a:rPr lang="en-US" altLang="zh-CN" dirty="0" err="1">
                <a:latin typeface="+mn-ea"/>
              </a:rPr>
              <a:t>GridSearchCV</a:t>
            </a:r>
            <a:r>
              <a:rPr lang="zh-CN" altLang="en-US" sz="2000" dirty="0">
                <a:latin typeface="+mn-ea"/>
              </a:rPr>
              <a:t>对框架参数</a:t>
            </a:r>
            <a:r>
              <a:rPr lang="en-US" altLang="zh-CN" dirty="0" err="1">
                <a:latin typeface="+mn-ea"/>
              </a:rPr>
              <a:t>n_estimators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学习器个数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进行择优，然后对</a:t>
            </a:r>
            <a:r>
              <a:rPr lang="en-US" altLang="zh-CN" sz="2000" dirty="0">
                <a:latin typeface="+mn-ea"/>
              </a:rPr>
              <a:t>CART</a:t>
            </a:r>
            <a:r>
              <a:rPr lang="zh-CN" altLang="en-US" sz="2000" dirty="0">
                <a:latin typeface="+mn-ea"/>
              </a:rPr>
              <a:t>弱学习器参数</a:t>
            </a:r>
            <a:r>
              <a:rPr lang="en-US" altLang="zh-CN" dirty="0" err="1">
                <a:latin typeface="+mn-ea"/>
              </a:rPr>
              <a:t>max_depth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min_sample_split</a:t>
            </a:r>
            <a:r>
              <a:rPr lang="zh-CN" altLang="en-US" sz="2000" dirty="0">
                <a:latin typeface="+mn-ea"/>
              </a:rPr>
              <a:t>进行择优。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• </a:t>
            </a:r>
            <a:r>
              <a:rPr lang="zh-CN" altLang="en-US" sz="2000" b="1" dirty="0">
                <a:latin typeface="+mn-ea"/>
              </a:rPr>
              <a:t>最终分类准确率达到</a:t>
            </a:r>
            <a:r>
              <a:rPr lang="en-US" altLang="zh-CN" sz="2000" b="1" dirty="0">
                <a:latin typeface="+mn-ea"/>
              </a:rPr>
              <a:t>71.35%</a:t>
            </a:r>
            <a:r>
              <a:rPr lang="zh-CN" altLang="en-US" sz="2000" b="1" dirty="0">
                <a:latin typeface="+mn-ea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1720F-5AB7-4DB5-905F-0BD1A67B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905" y="2111648"/>
            <a:ext cx="638095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方法二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数据获取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数据汇总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4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6698A0-058C-4BE9-A1A5-B4EB597C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2" y="1033162"/>
            <a:ext cx="4279763" cy="7498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002B96-A628-4B41-B843-27B6DF84BB3B}"/>
              </a:ext>
            </a:extLst>
          </p:cNvPr>
          <p:cNvSpPr txBox="1"/>
          <p:nvPr/>
        </p:nvSpPr>
        <p:spPr>
          <a:xfrm>
            <a:off x="1083448" y="1783035"/>
            <a:ext cx="10288921" cy="224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    本研究的实验数据来自英国在线评测系统</a:t>
            </a:r>
            <a:r>
              <a:rPr lang="en-US" altLang="zh-CN" sz="2000" dirty="0" err="1">
                <a:latin typeface="+mn-ea"/>
              </a:rPr>
              <a:t>Atcoder</a:t>
            </a:r>
            <a:r>
              <a:rPr lang="zh-CN" altLang="en-US" sz="2000" dirty="0">
                <a:latin typeface="+mn-ea"/>
              </a:rPr>
              <a:t>上定期举办的</a:t>
            </a:r>
            <a:r>
              <a:rPr lang="en-US" altLang="zh-CN" sz="2000" dirty="0">
                <a:latin typeface="+mn-ea"/>
              </a:rPr>
              <a:t>Grand Contest (https://atcoder.jp/contests/archive)</a:t>
            </a:r>
            <a:r>
              <a:rPr lang="zh-CN" altLang="en-US" sz="2000" dirty="0">
                <a:latin typeface="+mn-ea"/>
              </a:rPr>
              <a:t>的提交记录。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</a:t>
            </a:r>
            <a:r>
              <a:rPr lang="zh-CN" altLang="en-US" sz="2000" dirty="0">
                <a:latin typeface="+mn-ea"/>
              </a:rPr>
              <a:t>选择该</a:t>
            </a:r>
            <a:r>
              <a:rPr lang="en-US" altLang="zh-CN" sz="2000" dirty="0">
                <a:latin typeface="+mn-ea"/>
              </a:rPr>
              <a:t>OJ</a:t>
            </a:r>
            <a:r>
              <a:rPr lang="zh-CN" altLang="en-US" sz="2000" dirty="0">
                <a:latin typeface="+mn-ea"/>
              </a:rPr>
              <a:t>的重要原因是它为每道编程试题按照难度赋予分值，系统标记的经验难度分值可以作为本研究</a:t>
            </a:r>
            <a:r>
              <a:rPr lang="en-US" altLang="zh-CN" sz="2000" dirty="0" err="1">
                <a:latin typeface="+mn-ea"/>
              </a:rPr>
              <a:t>AdoBoost</a:t>
            </a:r>
            <a:r>
              <a:rPr lang="zh-CN" altLang="en-US" sz="2000" dirty="0">
                <a:latin typeface="+mn-ea"/>
              </a:rPr>
              <a:t>模型的输入参数和性能检测标准。同时比赛过程中的时间限制促使编程者更专心，较少受到其他因素的影响。综合考虑我们选择不存在“一题两问且分别计分”情况的比赛，便于爬取；选择提交记录页数不过多的比赛，以提高研究效率。最终我们选取了</a:t>
            </a:r>
            <a:r>
              <a:rPr lang="en-US" altLang="zh-CN" sz="2000" dirty="0">
                <a:latin typeface="+mn-ea"/>
              </a:rPr>
              <a:t>18</a:t>
            </a:r>
            <a:r>
              <a:rPr lang="zh-CN" altLang="en-US" sz="2000" dirty="0">
                <a:latin typeface="+mn-ea"/>
              </a:rPr>
              <a:t>场</a:t>
            </a:r>
            <a:r>
              <a:rPr lang="en-US" altLang="zh-CN" sz="2000" dirty="0">
                <a:latin typeface="+mn-ea"/>
              </a:rPr>
              <a:t>Grand Contest</a:t>
            </a:r>
            <a:r>
              <a:rPr lang="zh-CN" altLang="en-US" sz="2000" dirty="0">
                <a:latin typeface="+mn-ea"/>
              </a:rPr>
              <a:t>，共爬取了</a:t>
            </a:r>
            <a:r>
              <a:rPr lang="en-US" altLang="zh-CN" sz="2000" dirty="0">
                <a:latin typeface="+mn-ea"/>
              </a:rPr>
              <a:t>107</a:t>
            </a:r>
            <a:r>
              <a:rPr lang="zh-CN" altLang="en-US" sz="2000" dirty="0">
                <a:latin typeface="+mn-ea"/>
              </a:rPr>
              <a:t>道编程题的约</a:t>
            </a:r>
            <a:r>
              <a:rPr lang="en-US" altLang="zh-CN" sz="2000" dirty="0">
                <a:latin typeface="+mn-ea"/>
              </a:rPr>
              <a:t>15</a:t>
            </a:r>
            <a:r>
              <a:rPr lang="zh-CN" altLang="en-US" sz="2000" dirty="0">
                <a:latin typeface="+mn-ea"/>
              </a:rPr>
              <a:t>万条比赛期间的提交记录。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D8A48F-0D10-4A0B-A512-869DA6B7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249" y="4151173"/>
            <a:ext cx="5273497" cy="18167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5018F7C-D5ED-4B77-8D3D-0A470975ED5D}"/>
              </a:ext>
            </a:extLst>
          </p:cNvPr>
          <p:cNvSpPr txBox="1"/>
          <p:nvPr/>
        </p:nvSpPr>
        <p:spPr>
          <a:xfrm>
            <a:off x="3266014" y="5967938"/>
            <a:ext cx="565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某场比赛部分的提交记录</a:t>
            </a:r>
          </a:p>
        </p:txBody>
      </p:sp>
    </p:spTree>
    <p:extLst>
      <p:ext uri="{BB962C8B-B14F-4D97-AF65-F5344CB8AC3E}">
        <p14:creationId xmlns:p14="http://schemas.microsoft.com/office/powerpoint/2010/main" val="36792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2D403C5-B133-435E-B4A8-69523093543A}"/>
              </a:ext>
            </a:extLst>
          </p:cNvPr>
          <p:cNvGrpSpPr/>
          <p:nvPr/>
        </p:nvGrpSpPr>
        <p:grpSpPr>
          <a:xfrm>
            <a:off x="629599" y="1085690"/>
            <a:ext cx="4281170" cy="523220"/>
            <a:chOff x="6594353" y="4489777"/>
            <a:chExt cx="4281170" cy="523220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D9391831-FEEA-48D5-87FC-272F00624A74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A4C4B46-2E36-4C24-9A73-C30885B39F3E}"/>
                </a:ext>
              </a:extLst>
            </p:cNvPr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数据汇总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92C0412-EC5F-47D1-AA24-AED65AEA69D4}"/>
              </a:ext>
            </a:extLst>
          </p:cNvPr>
          <p:cNvSpPr txBox="1"/>
          <p:nvPr/>
        </p:nvSpPr>
        <p:spPr>
          <a:xfrm>
            <a:off x="714615" y="1967113"/>
            <a:ext cx="10665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    根据数据采集阶段爬取的各道题目的分值，我们将题目划分为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由易到难三种难度等级。将原始数据集里的提交记录按照题目编号统计汇总，统计该题的总提交次数、</a:t>
            </a:r>
            <a:r>
              <a:rPr lang="en-US" altLang="zh-CN" sz="2000" dirty="0">
                <a:latin typeface="+mn-ea"/>
              </a:rPr>
              <a:t>AC</a:t>
            </a:r>
            <a:r>
              <a:rPr lang="zh-CN" altLang="en-US" sz="2000" dirty="0">
                <a:latin typeface="+mn-ea"/>
              </a:rPr>
              <a:t>量、</a:t>
            </a:r>
            <a:r>
              <a:rPr lang="en-US" altLang="zh-CN" sz="2000" dirty="0">
                <a:latin typeface="+mn-ea"/>
              </a:rPr>
              <a:t>1A</a:t>
            </a:r>
            <a:r>
              <a:rPr lang="zh-CN" altLang="en-US" sz="2000" dirty="0">
                <a:latin typeface="+mn-ea"/>
              </a:rPr>
              <a:t>量、</a:t>
            </a:r>
            <a:r>
              <a:rPr lang="en-US" altLang="zh-CN" sz="2000" dirty="0">
                <a:latin typeface="+mn-ea"/>
              </a:rPr>
              <a:t>AC</a:t>
            </a:r>
            <a:r>
              <a:rPr lang="zh-CN" altLang="en-US" sz="2000" dirty="0">
                <a:latin typeface="+mn-ea"/>
              </a:rPr>
              <a:t>总时长、所有用户所得的总分、参与的用户数量。然后计算</a:t>
            </a:r>
            <a:r>
              <a:rPr lang="en-US" altLang="zh-CN" sz="2000" dirty="0">
                <a:latin typeface="+mn-ea"/>
              </a:rPr>
              <a:t>AC</a:t>
            </a:r>
            <a:r>
              <a:rPr lang="zh-CN" altLang="en-US" sz="2000" dirty="0">
                <a:latin typeface="+mn-ea"/>
              </a:rPr>
              <a:t>率、</a:t>
            </a:r>
            <a:r>
              <a:rPr lang="en-US" altLang="zh-CN" sz="2000" dirty="0">
                <a:latin typeface="+mn-ea"/>
              </a:rPr>
              <a:t>1A</a:t>
            </a:r>
            <a:r>
              <a:rPr lang="zh-CN" altLang="en-US" sz="2000" dirty="0">
                <a:latin typeface="+mn-ea"/>
              </a:rPr>
              <a:t>率、</a:t>
            </a:r>
            <a:r>
              <a:rPr lang="en-US" altLang="zh-CN" sz="2000" dirty="0">
                <a:latin typeface="+mn-ea"/>
              </a:rPr>
              <a:t>AC</a:t>
            </a:r>
            <a:r>
              <a:rPr lang="zh-CN" altLang="en-US" sz="2000" dirty="0">
                <a:latin typeface="+mn-ea"/>
              </a:rPr>
              <a:t>平均时长、平均得分率、提交总次数，最终得到以题目编号为关键字的训练数据集。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AC028A-D822-4E40-8EEC-15D7E326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8" y="3290552"/>
            <a:ext cx="1091623" cy="560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18BB5C-7961-4FD4-8D2A-6D3337CC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224" y="3290552"/>
            <a:ext cx="3286364" cy="560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FA786D-7136-4935-8DB6-8E62834A5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249" y="4238478"/>
            <a:ext cx="5273497" cy="13778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559014-06BB-453B-919F-B6A3AACCDE13}"/>
              </a:ext>
            </a:extLst>
          </p:cNvPr>
          <p:cNvSpPr txBox="1"/>
          <p:nvPr/>
        </p:nvSpPr>
        <p:spPr>
          <a:xfrm>
            <a:off x="3266014" y="5834996"/>
            <a:ext cx="565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处理后的数据集（部分）</a:t>
            </a:r>
          </a:p>
        </p:txBody>
      </p:sp>
    </p:spTree>
    <p:extLst>
      <p:ext uri="{BB962C8B-B14F-4D97-AF65-F5344CB8AC3E}">
        <p14:creationId xmlns:p14="http://schemas.microsoft.com/office/powerpoint/2010/main" val="265419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方法二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模型创建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特征提取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模型创建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9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547BBC-FB4F-4A1F-964C-2100983054C2}"/>
              </a:ext>
            </a:extLst>
          </p:cNvPr>
          <p:cNvGrpSpPr/>
          <p:nvPr/>
        </p:nvGrpSpPr>
        <p:grpSpPr>
          <a:xfrm>
            <a:off x="660335" y="1123790"/>
            <a:ext cx="4281170" cy="523220"/>
            <a:chOff x="6594353" y="4489777"/>
            <a:chExt cx="4281170" cy="52322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1B0B30B8-6727-46D6-94EA-79BCACC2F2BB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3937DF0-6BF7-4DA0-9C19-88FC4655EEDB}"/>
                </a:ext>
              </a:extLst>
            </p:cNvPr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特征提取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C7C5B74-FE71-4534-9EBF-004C66FBB6BA}"/>
              </a:ext>
            </a:extLst>
          </p:cNvPr>
          <p:cNvSpPr txBox="1"/>
          <p:nvPr/>
        </p:nvSpPr>
        <p:spPr>
          <a:xfrm>
            <a:off x="714615" y="2067005"/>
            <a:ext cx="63162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 研究之初，我们根据之前的经验认为</a:t>
            </a:r>
            <a:r>
              <a:rPr lang="en-US" altLang="zh-CN" sz="2000" dirty="0"/>
              <a:t>AC</a:t>
            </a:r>
            <a:r>
              <a:rPr lang="zh-CN" altLang="en-US" sz="2000" dirty="0"/>
              <a:t>率、</a:t>
            </a:r>
            <a:r>
              <a:rPr lang="en-US" altLang="zh-CN" sz="2000" dirty="0"/>
              <a:t>1A</a:t>
            </a:r>
            <a:r>
              <a:rPr lang="zh-CN" altLang="en-US" sz="2000" dirty="0"/>
              <a:t>率、</a:t>
            </a:r>
            <a:r>
              <a:rPr lang="en-US" altLang="zh-CN" sz="2000" dirty="0"/>
              <a:t>AC</a:t>
            </a:r>
            <a:r>
              <a:rPr lang="zh-CN" altLang="en-US" sz="2000" dirty="0"/>
              <a:t>平均时长在一定程度上可以衡量题目难度。接着我们采用斯皮尔曼（</a:t>
            </a:r>
            <a:r>
              <a:rPr lang="en-US" altLang="zh-CN" sz="2000" dirty="0"/>
              <a:t>spearman</a:t>
            </a:r>
            <a:r>
              <a:rPr lang="zh-CN" altLang="en-US" sz="2000" dirty="0"/>
              <a:t>）等级相关系数来分析提交总次数、平均得分率与题目难度的相关性。仍然根据</a:t>
            </a:r>
            <a:r>
              <a:rPr lang="en-US" altLang="zh-CN" sz="2000" dirty="0"/>
              <a:t>OJ</a:t>
            </a:r>
            <a:r>
              <a:rPr lang="zh-CN" altLang="en-US" sz="2000" dirty="0"/>
              <a:t>赋予题目的分值来衡量题目难度，分值越高，题目难度越大。结果得到提交总次数与题目分值的</a:t>
            </a:r>
            <a:r>
              <a:rPr lang="en-US" altLang="zh-CN" sz="2000" dirty="0"/>
              <a:t>spearman</a:t>
            </a:r>
            <a:r>
              <a:rPr lang="zh-CN" altLang="en-US" sz="2000" dirty="0"/>
              <a:t>系数为</a:t>
            </a:r>
            <a:r>
              <a:rPr lang="en-US" altLang="zh-CN" sz="2000" dirty="0"/>
              <a:t>-0.906</a:t>
            </a:r>
            <a:r>
              <a:rPr lang="zh-CN" altLang="en-US" sz="2000" dirty="0"/>
              <a:t>，平均得分率与题目分值的</a:t>
            </a:r>
            <a:r>
              <a:rPr lang="en-US" altLang="zh-CN" sz="2000" dirty="0"/>
              <a:t>spearman</a:t>
            </a:r>
            <a:r>
              <a:rPr lang="zh-CN" altLang="en-US" sz="2000" dirty="0"/>
              <a:t>系数为</a:t>
            </a:r>
            <a:r>
              <a:rPr lang="en-US" altLang="zh-CN" sz="2000" dirty="0"/>
              <a:t>-0.461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          结合图表得出的结论，对于每一道题，经验难度类型取值范围为</a:t>
            </a:r>
            <a:r>
              <a:rPr lang="en-US" altLang="zh-CN" sz="2000" dirty="0"/>
              <a:t>{A,B,C}</a:t>
            </a:r>
            <a:r>
              <a:rPr lang="zh-CN" altLang="en-US" sz="2000" dirty="0"/>
              <a:t>，由数据汇总阶段划分所得；同时使用（</a:t>
            </a:r>
            <a:r>
              <a:rPr lang="en-US" altLang="zh-CN" sz="2000" dirty="0"/>
              <a:t>AC</a:t>
            </a:r>
            <a:r>
              <a:rPr lang="zh-CN" altLang="en-US" sz="2000" dirty="0"/>
              <a:t>率，</a:t>
            </a:r>
            <a:r>
              <a:rPr lang="en-US" altLang="zh-CN" sz="2000" dirty="0"/>
              <a:t>1A</a:t>
            </a:r>
            <a:r>
              <a:rPr lang="zh-CN" altLang="en-US" sz="2000" dirty="0"/>
              <a:t>率，</a:t>
            </a:r>
            <a:r>
              <a:rPr lang="en-US" altLang="zh-CN" sz="2000" dirty="0"/>
              <a:t>AC</a:t>
            </a:r>
            <a:r>
              <a:rPr lang="zh-CN" altLang="en-US" sz="2000" dirty="0"/>
              <a:t>总时长，平均得分率，提交总次数）五维特征来表示。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F1E46D-EAC4-47A6-A874-C8B87306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1" y="1357586"/>
            <a:ext cx="4557713" cy="22907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55E7E5-D210-453B-B843-29D832CA7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34" y="3835253"/>
            <a:ext cx="4495800" cy="2276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B0BBC29-BF65-45E9-A363-761A16DF4395}"/>
              </a:ext>
            </a:extLst>
          </p:cNvPr>
          <p:cNvSpPr txBox="1"/>
          <p:nvPr/>
        </p:nvSpPr>
        <p:spPr>
          <a:xfrm>
            <a:off x="6643749" y="3587913"/>
            <a:ext cx="565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总提交次数与</a:t>
            </a:r>
            <a:r>
              <a:rPr lang="en-US" altLang="zh-CN" sz="1400" dirty="0"/>
              <a:t>score</a:t>
            </a:r>
            <a:r>
              <a:rPr lang="zh-CN" altLang="en-US" sz="1400" dirty="0"/>
              <a:t>难度分数呈负相关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93A01B-08DE-4A84-B973-EB6D6B5CD5C3}"/>
              </a:ext>
            </a:extLst>
          </p:cNvPr>
          <p:cNvSpPr txBox="1"/>
          <p:nvPr/>
        </p:nvSpPr>
        <p:spPr>
          <a:xfrm>
            <a:off x="6612792" y="6039561"/>
            <a:ext cx="565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平均得分率与</a:t>
            </a:r>
            <a:r>
              <a:rPr lang="en-US" altLang="zh-CN" sz="1400" dirty="0"/>
              <a:t>score</a:t>
            </a:r>
            <a:r>
              <a:rPr lang="zh-CN" altLang="en-US" sz="1400" dirty="0"/>
              <a:t>难度分数呈负相关</a:t>
            </a:r>
          </a:p>
        </p:txBody>
      </p:sp>
    </p:spTree>
    <p:extLst>
      <p:ext uri="{BB962C8B-B14F-4D97-AF65-F5344CB8AC3E}">
        <p14:creationId xmlns:p14="http://schemas.microsoft.com/office/powerpoint/2010/main" val="350555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8A68747-276A-4927-85D8-908287CEA5C6}"/>
              </a:ext>
            </a:extLst>
          </p:cNvPr>
          <p:cNvGrpSpPr/>
          <p:nvPr/>
        </p:nvGrpSpPr>
        <p:grpSpPr>
          <a:xfrm>
            <a:off x="591179" y="1162530"/>
            <a:ext cx="4281170" cy="523220"/>
            <a:chOff x="6594353" y="4489777"/>
            <a:chExt cx="4281170" cy="52322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85961E4-70AF-44E0-89AF-F1D966E127C0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CB7783F-A831-40AD-91AD-D916EB0415DE}"/>
                </a:ext>
              </a:extLst>
            </p:cNvPr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模型创建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B517E48-D1B4-494C-92EA-070ED4970B15}"/>
              </a:ext>
            </a:extLst>
          </p:cNvPr>
          <p:cNvSpPr txBox="1"/>
          <p:nvPr/>
        </p:nvSpPr>
        <p:spPr>
          <a:xfrm>
            <a:off x="1043299" y="2213002"/>
            <a:ext cx="9513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本研究使用</a:t>
            </a:r>
            <a:r>
              <a:rPr lang="en-US" altLang="zh-CN" sz="2000" dirty="0" err="1"/>
              <a:t>AdoBoost</a:t>
            </a:r>
            <a:r>
              <a:rPr lang="zh-CN" altLang="en-US" sz="2000" dirty="0"/>
              <a:t>集成算法，通过构造和使用多个</a:t>
            </a:r>
            <a:r>
              <a:rPr lang="en-US" altLang="zh-CN" sz="2000" dirty="0"/>
              <a:t>CART</a:t>
            </a:r>
            <a:r>
              <a:rPr lang="zh-CN" altLang="en-US" sz="2000" dirty="0"/>
              <a:t>弱分类器，对数据进行监督分类。</a:t>
            </a:r>
            <a:r>
              <a:rPr lang="en-US" altLang="zh-CN" sz="2000" dirty="0" err="1"/>
              <a:t>AdoBoost</a:t>
            </a:r>
            <a:r>
              <a:rPr lang="zh-CN" altLang="en-US" sz="2000" dirty="0"/>
              <a:t>模型首先使用</a:t>
            </a:r>
            <a:r>
              <a:rPr lang="en-US" altLang="zh-CN" sz="2000" dirty="0" err="1"/>
              <a:t>GridSearchCV</a:t>
            </a:r>
            <a:r>
              <a:rPr lang="zh-CN" altLang="en-US" sz="2000" dirty="0"/>
              <a:t>对框架参数</a:t>
            </a:r>
            <a:r>
              <a:rPr lang="en-US" altLang="zh-CN" sz="2000" dirty="0" err="1"/>
              <a:t>n_estimators</a:t>
            </a:r>
            <a:r>
              <a:rPr lang="zh-CN" altLang="en-US" sz="2000" dirty="0"/>
              <a:t>（即学习器个数）进行择优，然后对</a:t>
            </a:r>
            <a:r>
              <a:rPr lang="en-US" altLang="zh-CN" sz="2000" dirty="0"/>
              <a:t>CART</a:t>
            </a:r>
            <a:r>
              <a:rPr lang="zh-CN" altLang="en-US" sz="2000" dirty="0"/>
              <a:t>弱学习器参数</a:t>
            </a:r>
            <a:r>
              <a:rPr lang="en-US" altLang="zh-CN" sz="2000" dirty="0" err="1"/>
              <a:t>max_depth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min_sample_split</a:t>
            </a:r>
            <a:r>
              <a:rPr lang="zh-CN" altLang="en-US" sz="2000" dirty="0"/>
              <a:t>进行择优。</a:t>
            </a:r>
            <a:endParaRPr lang="en-US" altLang="zh-CN" sz="2000" dirty="0"/>
          </a:p>
          <a:p>
            <a:r>
              <a:rPr lang="zh-CN" altLang="en-US" sz="2000" dirty="0"/>
              <a:t>        对分类结果的测试如下表所示。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232BFD-0158-46B9-9CD7-F7DB68E5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12" y="4371470"/>
            <a:ext cx="5273497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614" y="2598003"/>
            <a:ext cx="1595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3659521"/>
            <a:ext cx="2632409" cy="584775"/>
            <a:chOff x="4585514" y="1054863"/>
            <a:chExt cx="26324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方法二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181E5E-D40E-45D3-AB8A-D61652ED4351}"/>
              </a:ext>
            </a:extLst>
          </p:cNvPr>
          <p:cNvGrpSpPr/>
          <p:nvPr/>
        </p:nvGrpSpPr>
        <p:grpSpPr>
          <a:xfrm>
            <a:off x="4585514" y="967267"/>
            <a:ext cx="2632409" cy="584775"/>
            <a:chOff x="4585514" y="1054863"/>
            <a:chExt cx="2632409" cy="584775"/>
          </a:xfrm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7D948EEB-0F99-4259-A530-B83813E37F77}"/>
                </a:ext>
              </a:extLst>
            </p:cNvPr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7196293-4712-46A8-8548-0773AD35CC55}"/>
                </a:ext>
              </a:extLst>
            </p:cNvPr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方法一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58F8E34-9EAA-4CBA-A074-1183D6D90861}"/>
              </a:ext>
            </a:extLst>
          </p:cNvPr>
          <p:cNvSpPr txBox="1"/>
          <p:nvPr/>
        </p:nvSpPr>
        <p:spPr>
          <a:xfrm>
            <a:off x="4956201" y="1698172"/>
            <a:ext cx="5440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test_data_json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中获取数据后，进行数据预处理过滤不需要的数据，然后进行分析获取软件度量，最后创建相关模型进行预测题目难度。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7E74DC-FEC8-4032-A051-A55C979C56DF}"/>
              </a:ext>
            </a:extLst>
          </p:cNvPr>
          <p:cNvSpPr txBox="1"/>
          <p:nvPr/>
        </p:nvSpPr>
        <p:spPr>
          <a:xfrm>
            <a:off x="4956201" y="4390426"/>
            <a:ext cx="544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OJ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上爬取多场比赛的提交记录，汇总数据，从而获取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率、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率、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用时等有望用于表征题目难度的指标，分析相关性并创建相关模型来预测题目难度。</a:t>
            </a:r>
          </a:p>
        </p:txBody>
      </p:sp>
    </p:spTree>
    <p:extLst>
      <p:ext uri="{BB962C8B-B14F-4D97-AF65-F5344CB8AC3E}">
        <p14:creationId xmlns:p14="http://schemas.microsoft.com/office/powerpoint/2010/main" val="182985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646600"/>
            <a:ext cx="1595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551880" y="1121191"/>
            <a:ext cx="519388" cy="45211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85429" y="1054863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217923" y="1085641"/>
            <a:ext cx="387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方法一：软件度量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85429" y="2442696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17923" y="2473473"/>
            <a:ext cx="310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方法一：模型创建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551880" y="2509024"/>
            <a:ext cx="519388" cy="45211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85429" y="3830529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17923" y="3861307"/>
            <a:ext cx="315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方法二：数据获取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551880" y="3896857"/>
            <a:ext cx="519388" cy="45211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85429" y="5218362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17923" y="5249140"/>
            <a:ext cx="3101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方法二：模型创建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551880" y="5284690"/>
            <a:ext cx="519388" cy="45211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856011" cy="584775"/>
            <a:chOff x="4585514" y="1054863"/>
            <a:chExt cx="6856011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方法一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2" y="1085641"/>
              <a:ext cx="4223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软件度量的获取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圈复杂度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逻辑代码行数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16752" y="5181600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不同操作符数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4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D048736-C2A0-45C1-91C9-F4BADCC42042}"/>
              </a:ext>
            </a:extLst>
          </p:cNvPr>
          <p:cNvGrpSpPr/>
          <p:nvPr/>
        </p:nvGrpSpPr>
        <p:grpSpPr>
          <a:xfrm>
            <a:off x="668019" y="1039267"/>
            <a:ext cx="4319590" cy="523220"/>
            <a:chOff x="6594353" y="4489777"/>
            <a:chExt cx="4319590" cy="523220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19E0A1EB-22FC-4844-BA8D-6E19A4D416D9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6E6119E-627A-4726-8FA0-9AB5073145FC}"/>
                </a:ext>
              </a:extLst>
            </p:cNvPr>
            <p:cNvSpPr txBox="1"/>
            <p:nvPr/>
          </p:nvSpPr>
          <p:spPr>
            <a:xfrm>
              <a:off x="725634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7499461-1602-4360-850B-8E7C5A95F48A}"/>
              </a:ext>
            </a:extLst>
          </p:cNvPr>
          <p:cNvSpPr txBox="1"/>
          <p:nvPr/>
        </p:nvSpPr>
        <p:spPr>
          <a:xfrm>
            <a:off x="1121869" y="2074689"/>
            <a:ext cx="9689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检测代码编程语言是否是</a:t>
            </a:r>
            <a:r>
              <a:rPr lang="en-US" altLang="zh-CN" sz="2000" b="1" dirty="0">
                <a:latin typeface="+mn-ea"/>
              </a:rPr>
              <a:t>python</a:t>
            </a:r>
          </a:p>
          <a:p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sz="2000" dirty="0">
                <a:latin typeface="+mn-ea"/>
              </a:rPr>
              <a:t>检测</a:t>
            </a:r>
            <a:r>
              <a:rPr lang="en-US" altLang="zh-CN" sz="2000" dirty="0">
                <a:latin typeface="+mn-ea"/>
              </a:rPr>
              <a:t>"#include"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"const"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"int "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"void"</a:t>
            </a:r>
            <a:r>
              <a:rPr lang="zh-CN" altLang="en-US" sz="2000" dirty="0">
                <a:latin typeface="+mn-ea"/>
              </a:rPr>
              <a:t>等</a:t>
            </a:r>
            <a:r>
              <a:rPr lang="en-US" altLang="zh-CN" sz="2000" dirty="0">
                <a:latin typeface="+mn-ea"/>
              </a:rPr>
              <a:t>C++</a:t>
            </a:r>
            <a:r>
              <a:rPr lang="zh-CN" altLang="en-US" sz="2000" dirty="0">
                <a:latin typeface="+mn-ea"/>
              </a:rPr>
              <a:t>常见用语和</a:t>
            </a:r>
            <a:r>
              <a:rPr lang="en-US" altLang="zh-CN" sz="2000" dirty="0">
                <a:latin typeface="+mn-ea"/>
              </a:rPr>
              <a:t>"public static void main"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"</a:t>
            </a:r>
            <a:r>
              <a:rPr lang="en-US" altLang="zh-CN" sz="2000" dirty="0" err="1">
                <a:latin typeface="+mn-ea"/>
              </a:rPr>
              <a:t>System.out</a:t>
            </a:r>
            <a:r>
              <a:rPr lang="en-US" altLang="zh-CN" sz="2000" dirty="0">
                <a:latin typeface="+mn-ea"/>
              </a:rPr>
              <a:t>"</a:t>
            </a:r>
            <a:r>
              <a:rPr lang="zh-CN" altLang="en-US" sz="2000" dirty="0">
                <a:latin typeface="+mn-ea"/>
              </a:rPr>
              <a:t>等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语言常见语句进行检测和判断。</a:t>
            </a:r>
          </a:p>
          <a:p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•</a:t>
            </a:r>
            <a:r>
              <a:rPr lang="zh-CN" altLang="en-US" sz="2000" b="1" dirty="0">
                <a:latin typeface="+mn-ea"/>
                <a:ea typeface="SimSun" panose="02010600030101010101" pitchFamily="2" charset="-122"/>
              </a:rPr>
              <a:t> </a:t>
            </a:r>
            <a:r>
              <a:rPr lang="zh-CN" altLang="en-US" sz="2000" dirty="0">
                <a:latin typeface="+mn-ea"/>
              </a:rPr>
              <a:t>对分号数量进行计数，超过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个判定为非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语言。</a:t>
            </a:r>
            <a:endParaRPr lang="en-US" altLang="zh-CN" sz="2000" b="1" dirty="0">
              <a:latin typeface="+mn-ea"/>
            </a:endParaRPr>
          </a:p>
          <a:p>
            <a:endParaRPr lang="en-US" altLang="zh-CN" sz="2000" b="1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检测是否是面向测试用例编程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sz="2000" dirty="0">
                <a:latin typeface="+mn-ea"/>
              </a:rPr>
              <a:t>print</a:t>
            </a:r>
            <a:r>
              <a:rPr lang="zh-CN" altLang="en-US" sz="2000" dirty="0">
                <a:latin typeface="+mn-ea"/>
              </a:rPr>
              <a:t>出现超过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次，判定为</a:t>
            </a:r>
            <a:r>
              <a:rPr lang="en-US" altLang="zh-CN" sz="2000" dirty="0">
                <a:latin typeface="+mn-ea"/>
              </a:rPr>
              <a:t>TO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sz="2000" dirty="0">
                <a:latin typeface="+mn-ea"/>
              </a:rPr>
              <a:t>suspected/</a:t>
            </a:r>
            <a:r>
              <a:rPr lang="en-US" altLang="zh-CN" sz="2000" dirty="0" err="1">
                <a:latin typeface="+mn-ea"/>
              </a:rPr>
              <a:t>line_num</a:t>
            </a:r>
            <a:r>
              <a:rPr lang="zh-CN" altLang="en-US" sz="2000" dirty="0">
                <a:latin typeface="+mn-ea"/>
              </a:rPr>
              <a:t>的比例高于阈值（ </a:t>
            </a:r>
            <a:r>
              <a:rPr lang="en-US" altLang="zh-CN" sz="2000" dirty="0">
                <a:latin typeface="+mn-ea"/>
              </a:rPr>
              <a:t>0.3 </a:t>
            </a:r>
            <a:r>
              <a:rPr lang="zh-CN" altLang="en-US" sz="2000" dirty="0">
                <a:latin typeface="+mn-ea"/>
              </a:rPr>
              <a:t>），判定为</a:t>
            </a:r>
            <a:r>
              <a:rPr lang="en-US" altLang="zh-CN" sz="2000" dirty="0">
                <a:latin typeface="+mn-ea"/>
              </a:rPr>
              <a:t>TO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sz="2000" dirty="0">
                <a:latin typeface="+mn-ea"/>
              </a:rPr>
              <a:t>print</a:t>
            </a:r>
            <a:r>
              <a:rPr lang="zh-CN" altLang="en-US" sz="2000" dirty="0">
                <a:latin typeface="+mn-ea"/>
              </a:rPr>
              <a:t>行数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总行数比例的比例高于阈值（ </a:t>
            </a:r>
            <a:r>
              <a:rPr lang="en-US" altLang="zh-CN" sz="2000" dirty="0">
                <a:latin typeface="+mn-ea"/>
              </a:rPr>
              <a:t>0.9 </a:t>
            </a:r>
            <a:r>
              <a:rPr lang="zh-CN" altLang="en-US" sz="2000" dirty="0">
                <a:latin typeface="+mn-ea"/>
              </a:rPr>
              <a:t>），判定为</a:t>
            </a:r>
            <a:r>
              <a:rPr lang="en-US" altLang="zh-CN" sz="2000" dirty="0">
                <a:latin typeface="+mn-ea"/>
              </a:rPr>
              <a:t>TO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sz="2000" dirty="0">
                <a:latin typeface="+mn-ea"/>
              </a:rPr>
              <a:t>if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print</a:t>
            </a:r>
            <a:r>
              <a:rPr lang="zh-CN" altLang="en-US" sz="2000" dirty="0">
                <a:latin typeface="+mn-ea"/>
              </a:rPr>
              <a:t>的数量之差不超过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而且</a:t>
            </a:r>
            <a:r>
              <a:rPr lang="en-US" altLang="zh-CN" sz="2000" dirty="0">
                <a:latin typeface="+mn-ea"/>
              </a:rPr>
              <a:t>&gt;=5</a:t>
            </a:r>
            <a:r>
              <a:rPr lang="zh-CN" altLang="en-US" sz="2000" dirty="0">
                <a:latin typeface="+mn-ea"/>
              </a:rPr>
              <a:t>设为</a:t>
            </a:r>
            <a:r>
              <a:rPr lang="en-US" altLang="zh-CN" sz="2000" dirty="0">
                <a:latin typeface="+mn-ea"/>
              </a:rPr>
              <a:t>TO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en-US" altLang="zh-CN" sz="2000" dirty="0">
                <a:latin typeface="+mn-ea"/>
              </a:rPr>
              <a:t>case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print</a:t>
            </a:r>
            <a:r>
              <a:rPr lang="zh-CN" altLang="en-US" sz="2000" dirty="0">
                <a:latin typeface="+mn-ea"/>
              </a:rPr>
              <a:t>的数量之差不超过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而且</a:t>
            </a:r>
            <a:r>
              <a:rPr lang="en-US" altLang="zh-CN" sz="2000" dirty="0">
                <a:latin typeface="+mn-ea"/>
              </a:rPr>
              <a:t>&gt;=5</a:t>
            </a:r>
            <a:r>
              <a:rPr lang="zh-CN" altLang="en-US" sz="2000" dirty="0">
                <a:latin typeface="+mn-ea"/>
              </a:rPr>
              <a:t>设为</a:t>
            </a:r>
            <a:r>
              <a:rPr lang="en-US" altLang="zh-CN" sz="2000" dirty="0">
                <a:latin typeface="+mn-ea"/>
              </a:rPr>
              <a:t>TO</a:t>
            </a:r>
            <a:r>
              <a:rPr lang="zh-CN" altLang="en-US" sz="2000" dirty="0">
                <a:latin typeface="+mn-ea"/>
              </a:rPr>
              <a:t>。（使用了</a:t>
            </a:r>
            <a:r>
              <a:rPr lang="en-US" altLang="zh-CN" sz="2000" dirty="0">
                <a:latin typeface="+mn-ea"/>
              </a:rPr>
              <a:t>switch case</a:t>
            </a:r>
            <a:r>
              <a:rPr lang="zh-CN" altLang="en-US" sz="2000" dirty="0">
                <a:latin typeface="+mn-ea"/>
              </a:rPr>
              <a:t>的情况）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• </a:t>
            </a:r>
            <a:r>
              <a:rPr lang="zh-CN" altLang="en-US" sz="2000" dirty="0">
                <a:latin typeface="+mn-ea"/>
              </a:rPr>
              <a:t>所有答案都出现在代码里判定是</a:t>
            </a:r>
            <a:r>
              <a:rPr lang="en-US" altLang="zh-CN" sz="2000" dirty="0">
                <a:latin typeface="+mn-ea"/>
              </a:rPr>
              <a:t>TO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40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0379DF-B7CC-486E-884F-E4B10070D126}"/>
              </a:ext>
            </a:extLst>
          </p:cNvPr>
          <p:cNvGrpSpPr/>
          <p:nvPr/>
        </p:nvGrpSpPr>
        <p:grpSpPr>
          <a:xfrm>
            <a:off x="675704" y="1039266"/>
            <a:ext cx="4281170" cy="523220"/>
            <a:chOff x="6594353" y="4489777"/>
            <a:chExt cx="4281170" cy="52322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445F9EF5-1BD4-421D-A93B-698DBBB14282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FC7DF84-3E4C-4382-9D89-9563BBC7A8B6}"/>
                </a:ext>
              </a:extLst>
            </p:cNvPr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圈复杂度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881C7D6-EB31-479B-A1E8-A1A8D5349D15}"/>
              </a:ext>
            </a:extLst>
          </p:cNvPr>
          <p:cNvSpPr txBox="1"/>
          <p:nvPr/>
        </p:nvSpPr>
        <p:spPr>
          <a:xfrm>
            <a:off x="883664" y="2120793"/>
            <a:ext cx="53865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    </a:t>
            </a:r>
            <a:r>
              <a:rPr lang="zh-CN" altLang="en-US" sz="2000" dirty="0">
                <a:latin typeface="+mn-ea"/>
              </a:rPr>
              <a:t>圈复杂度</a:t>
            </a:r>
            <a:r>
              <a:rPr lang="en-US" altLang="zh-CN" sz="2000" dirty="0">
                <a:latin typeface="+mn-ea"/>
              </a:rPr>
              <a:t>(Cyclomatic Complexity)</a:t>
            </a:r>
            <a:r>
              <a:rPr lang="zh-CN" altLang="en-US" sz="2000" dirty="0">
                <a:latin typeface="+mn-ea"/>
              </a:rPr>
              <a:t>是一种代码复杂度的衡量标准，可以用来衡量一个模块判定结构的复杂程度，数量上表现为独立现行路径条数，也可理解为覆盖所有的可能情况最少使用的测试用例数。一般而言，当一份代码中含有越多判断分支结构，其逻辑复杂程度就越高。</a:t>
            </a:r>
          </a:p>
          <a:p>
            <a:r>
              <a:rPr lang="zh-CN" altLang="en-US" sz="2000" dirty="0">
                <a:latin typeface="+mn-ea"/>
              </a:rPr>
              <a:t>    计算公式为：</a:t>
            </a:r>
            <a:r>
              <a:rPr lang="en-US" altLang="zh-CN" sz="2000" dirty="0">
                <a:latin typeface="+mn-ea"/>
              </a:rPr>
              <a:t>V(G)=e-n+2</a:t>
            </a:r>
            <a:r>
              <a:rPr lang="zh-CN" altLang="en-US" sz="2000" dirty="0">
                <a:latin typeface="+mn-ea"/>
              </a:rPr>
              <a:t>。其中，</a:t>
            </a:r>
            <a:r>
              <a:rPr lang="en-US" altLang="zh-CN" sz="2000" dirty="0">
                <a:latin typeface="+mn-ea"/>
              </a:rPr>
              <a:t>e</a:t>
            </a:r>
            <a:r>
              <a:rPr lang="zh-CN" altLang="en-US" sz="2000" dirty="0">
                <a:latin typeface="+mn-ea"/>
              </a:rPr>
              <a:t>表示控制流图中边的数量，</a:t>
            </a:r>
            <a:r>
              <a:rPr lang="en-US" altLang="zh-CN" sz="2000" dirty="0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表示控制流图中节点的数量（包括起点和终点，所有的叶节点都只算一个节点），求出来的</a:t>
            </a:r>
            <a:r>
              <a:rPr lang="en-US" altLang="zh-CN" sz="2000" dirty="0">
                <a:latin typeface="+mn-ea"/>
              </a:rPr>
              <a:t>V(G)</a:t>
            </a:r>
            <a:r>
              <a:rPr lang="zh-CN" altLang="en-US" sz="2000" dirty="0">
                <a:latin typeface="+mn-ea"/>
              </a:rPr>
              <a:t>即是独立现行路径条数。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D07DB8-D333-4CE6-A14D-EB6255C774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829968"/>
            <a:ext cx="5274310" cy="39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203900-572C-42C6-A89A-EAA8E077BAC2}"/>
              </a:ext>
            </a:extLst>
          </p:cNvPr>
          <p:cNvGrpSpPr/>
          <p:nvPr/>
        </p:nvGrpSpPr>
        <p:grpSpPr>
          <a:xfrm>
            <a:off x="683388" y="1078006"/>
            <a:ext cx="4281170" cy="523220"/>
            <a:chOff x="6594353" y="4489777"/>
            <a:chExt cx="4281170" cy="52322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7712126C-BEE1-428D-9221-BCC20F0D7DDB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6D96185-987C-4914-ABE7-2EFF3B8C563E}"/>
                </a:ext>
              </a:extLst>
            </p:cNvPr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逻辑代码行数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C8AB858-F6E1-4E2E-A981-95309740FF82}"/>
              </a:ext>
            </a:extLst>
          </p:cNvPr>
          <p:cNvSpPr txBox="1"/>
          <p:nvPr/>
        </p:nvSpPr>
        <p:spPr>
          <a:xfrm>
            <a:off x="1135507" y="1959429"/>
            <a:ext cx="9138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    逻辑代码行数（</a:t>
            </a:r>
            <a:r>
              <a:rPr lang="en-US" altLang="zh-CN" sz="2000" dirty="0">
                <a:latin typeface="+mn-ea"/>
              </a:rPr>
              <a:t>LLOC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logical lines of code</a:t>
            </a:r>
            <a:r>
              <a:rPr lang="zh-CN" altLang="en-US" sz="2000" dirty="0">
                <a:latin typeface="+mn-ea"/>
              </a:rPr>
              <a:t>）是</a:t>
            </a:r>
            <a:r>
              <a:rPr lang="en-US" altLang="zh-CN" sz="2000" dirty="0">
                <a:latin typeface="+mn-ea"/>
              </a:rPr>
              <a:t>Raw Metrics</a:t>
            </a:r>
            <a:r>
              <a:rPr lang="zh-CN" altLang="en-US" sz="2000" dirty="0">
                <a:latin typeface="+mn-ea"/>
              </a:rPr>
              <a:t>的一种，指源代码经过预编译后的行数，即实际是正确逻辑的行数。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F18CA35-E749-462B-8BED-BEFC464352EE}"/>
              </a:ext>
            </a:extLst>
          </p:cNvPr>
          <p:cNvGrpSpPr/>
          <p:nvPr/>
        </p:nvGrpSpPr>
        <p:grpSpPr>
          <a:xfrm>
            <a:off x="683388" y="3083859"/>
            <a:ext cx="4281170" cy="523220"/>
            <a:chOff x="6594353" y="4489777"/>
            <a:chExt cx="4281170" cy="52322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D390CD53-EF51-4FB0-8E6A-75F440AE2D90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D7775F-AC6F-4AA7-B50D-F8BFF0BEBD3F}"/>
                </a:ext>
              </a:extLst>
            </p:cNvPr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不同操作符数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BB12D8D-0F88-4454-BBA8-DD9BB39DA634}"/>
              </a:ext>
            </a:extLst>
          </p:cNvPr>
          <p:cNvSpPr txBox="1"/>
          <p:nvPr/>
        </p:nvSpPr>
        <p:spPr>
          <a:xfrm>
            <a:off x="1135507" y="4154175"/>
            <a:ext cx="9246294" cy="1329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    不同操作符数</a:t>
            </a:r>
            <a:r>
              <a:rPr lang="en-US" altLang="zh-CN" sz="2000" dirty="0">
                <a:latin typeface="+mj-ea"/>
                <a:ea typeface="+mj-ea"/>
              </a:rPr>
              <a:t>(unique operand numbers)</a:t>
            </a:r>
            <a:r>
              <a:rPr lang="zh-CN" altLang="en-US" sz="2000" dirty="0">
                <a:latin typeface="+mj-ea"/>
                <a:ea typeface="+mj-ea"/>
              </a:rPr>
              <a:t>是</a:t>
            </a:r>
            <a:r>
              <a:rPr lang="en-US" altLang="zh-CN" sz="2000" dirty="0">
                <a:latin typeface="+mj-ea"/>
                <a:ea typeface="+mj-ea"/>
              </a:rPr>
              <a:t>Halstead Metrics</a:t>
            </a:r>
            <a:r>
              <a:rPr lang="zh-CN" altLang="en-US" sz="2000" dirty="0">
                <a:latin typeface="+mj-ea"/>
                <a:ea typeface="+mj-ea"/>
              </a:rPr>
              <a:t>的一种。 操作符通常包括语言保留字、函数调用、运算符，也可以包括有关的分隔符等。它是</a:t>
            </a:r>
            <a:r>
              <a:rPr lang="en-US" altLang="zh-CN" sz="2000" dirty="0">
                <a:latin typeface="+mj-ea"/>
                <a:ea typeface="+mj-ea"/>
              </a:rPr>
              <a:t>Halstead</a:t>
            </a:r>
            <a:r>
              <a:rPr lang="zh-CN" altLang="en-US" sz="2000" dirty="0">
                <a:latin typeface="+mj-ea"/>
                <a:ea typeface="+mj-ea"/>
              </a:rPr>
              <a:t>复杂度里面的一个很重要的指标，一般来说，操作符的数量越多，程序结构就越复杂</a:t>
            </a:r>
          </a:p>
        </p:txBody>
      </p:sp>
    </p:spTree>
    <p:extLst>
      <p:ext uri="{BB962C8B-B14F-4D97-AF65-F5344CB8AC3E}">
        <p14:creationId xmlns:p14="http://schemas.microsoft.com/office/powerpoint/2010/main" val="41900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方法一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模型创建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数据探索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1"/>
            <a:ext cx="4518703" cy="523220"/>
            <a:chOff x="6594353" y="4489778"/>
            <a:chExt cx="4518703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2" y="4489778"/>
              <a:ext cx="3895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无监督学习：聚类分析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16752" y="5181600"/>
            <a:ext cx="5458770" cy="523220"/>
            <a:chOff x="6594353" y="4489777"/>
            <a:chExt cx="54587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2" y="4489777"/>
              <a:ext cx="4835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有监督学习：</a:t>
              </a:r>
              <a:r>
                <a:rPr lang="en-US" altLang="zh-CN" sz="2800" dirty="0" err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AdoBoost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FE87B8E-4196-4920-B010-E93161466F11}"/>
              </a:ext>
            </a:extLst>
          </p:cNvPr>
          <p:cNvGrpSpPr/>
          <p:nvPr/>
        </p:nvGrpSpPr>
        <p:grpSpPr>
          <a:xfrm>
            <a:off x="721807" y="1070002"/>
            <a:ext cx="4281170" cy="523220"/>
            <a:chOff x="6594353" y="4489777"/>
            <a:chExt cx="4281170" cy="52322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BB326CE8-BF80-4392-AD70-381CA62ADA46}"/>
                </a:ext>
              </a:extLst>
            </p:cNvPr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A8978A0-54C9-4264-B600-31220CB8D4D2}"/>
                </a:ext>
              </a:extLst>
            </p:cNvPr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数据探索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A2F11D7-21D4-44F8-BEE5-69793E6CE559}"/>
              </a:ext>
            </a:extLst>
          </p:cNvPr>
          <p:cNvSpPr txBox="1"/>
          <p:nvPr/>
        </p:nvSpPr>
        <p:spPr>
          <a:xfrm>
            <a:off x="721807" y="2405103"/>
            <a:ext cx="5056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    分别绘制以题目平均分为</a:t>
            </a:r>
            <a:r>
              <a:rPr lang="en-US" altLang="zh-CN" sz="2000" dirty="0">
                <a:latin typeface="+mn-ea"/>
              </a:rPr>
              <a:t>X</a:t>
            </a:r>
            <a:r>
              <a:rPr lang="zh-CN" altLang="en-US" sz="2000" dirty="0">
                <a:latin typeface="+mn-ea"/>
              </a:rPr>
              <a:t>轴，三种软件度量为</a:t>
            </a:r>
            <a:r>
              <a:rPr lang="en-US" altLang="zh-CN" sz="2000" dirty="0">
                <a:latin typeface="+mn-ea"/>
              </a:rPr>
              <a:t>Y</a:t>
            </a:r>
            <a:r>
              <a:rPr lang="zh-CN" altLang="en-US" sz="2000" dirty="0">
                <a:latin typeface="+mn-ea"/>
              </a:rPr>
              <a:t>轴的散点图。</a:t>
            </a:r>
          </a:p>
          <a:p>
            <a:r>
              <a:rPr lang="zh-CN" altLang="en-US" sz="2000" dirty="0">
                <a:latin typeface="+mn-ea"/>
              </a:rPr>
              <a:t>    观察发现：均分在</a:t>
            </a:r>
            <a:r>
              <a:rPr lang="en-US" altLang="zh-CN" sz="2000" dirty="0">
                <a:latin typeface="+mn-ea"/>
              </a:rPr>
              <a:t>35</a:t>
            </a:r>
            <a:r>
              <a:rPr lang="zh-CN" altLang="en-US" sz="2000" dirty="0">
                <a:latin typeface="+mn-ea"/>
              </a:rPr>
              <a:t>分以下的题目，各指标的不确定性大，没有规律。可能原因是面向用例或者非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语言提交过多。因此只分析均分</a:t>
            </a:r>
            <a:r>
              <a:rPr lang="en-US" altLang="zh-CN" sz="2000" dirty="0">
                <a:latin typeface="+mn-ea"/>
              </a:rPr>
              <a:t>35-100</a:t>
            </a:r>
            <a:r>
              <a:rPr lang="zh-CN" altLang="en-US" sz="2000" dirty="0">
                <a:latin typeface="+mn-ea"/>
              </a:rPr>
              <a:t>分的题目。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B78F90-6AF8-40D1-B3B1-8EFB1A03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862" y="2119305"/>
            <a:ext cx="4310246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1719</Words>
  <Application>Microsoft Office PowerPoint</Application>
  <PresentationFormat>宽屏</PresentationFormat>
  <Paragraphs>101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Microsoft YaHei</vt:lpstr>
      <vt:lpstr>Microsoft YaHei</vt:lpstr>
      <vt:lpstr>SimSun</vt:lpstr>
      <vt:lpstr>SimSun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</dc:creator>
  <cp:keywords>www.1ppt.com</cp:keywords>
  <cp:lastModifiedBy>fang li</cp:lastModifiedBy>
  <cp:revision>179</cp:revision>
  <dcterms:created xsi:type="dcterms:W3CDTF">2014-10-16T08:35:01Z</dcterms:created>
  <dcterms:modified xsi:type="dcterms:W3CDTF">2020-07-28T06:56:50Z</dcterms:modified>
</cp:coreProperties>
</file>