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3"/>
    <p:sldId id="257" r:id="rId4"/>
    <p:sldId id="269" r:id="rId5"/>
    <p:sldId id="258" r:id="rId6"/>
    <p:sldId id="260" r:id="rId8"/>
    <p:sldId id="261" r:id="rId9"/>
    <p:sldId id="262" r:id="rId10"/>
    <p:sldId id="263" r:id="rId11"/>
    <p:sldId id="264" r:id="rId12"/>
    <p:sldId id="265" r:id="rId13"/>
    <p:sldId id="266" r:id="rId14"/>
    <p:sldId id="267" r:id="rId15"/>
    <p:sldId id="271"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284A9D6-39A4-4CD6-97EF-5D735CCCD06C}">
          <p14:sldIdLst>
            <p14:sldId id="256"/>
            <p14:sldId id="257"/>
            <p14:sldId id="258"/>
            <p14:sldId id="269"/>
          </p14:sldIdLst>
        </p14:section>
        <p14:section name="无标题节" id="{4DF5534E-B537-4BCA-B374-8809BF6D8596}">
          <p14:sldIdLst>
            <p14:sldId id="260"/>
            <p14:sldId id="261"/>
            <p14:sldId id="262"/>
            <p14:sldId id="263"/>
            <p14:sldId id="264"/>
            <p14:sldId id="265"/>
            <p14:sldId id="266"/>
            <p14:sldId id="267"/>
            <p14:sldId id="268"/>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3655"/>
            <a:ext cx="12192000" cy="6858000"/>
          </a:xfrm>
          <a:prstGeom prst="rect">
            <a:avLst/>
          </a:prstGeom>
        </p:spPr>
      </p:pic>
      <p:sp>
        <p:nvSpPr>
          <p:cNvPr id="2" name="标题 1"/>
          <p:cNvSpPr>
            <a:spLocks noGrp="1"/>
          </p:cNvSpPr>
          <p:nvPr>
            <p:ph type="ctrTitle"/>
          </p:nvPr>
        </p:nvSpPr>
        <p:spPr/>
        <p:txBody>
          <a:bodyPr/>
          <a:lstStyle/>
          <a:p>
            <a:r>
              <a:rPr lang="en-US" altLang="zh-CN"/>
              <a:t>Web</a:t>
            </a:r>
            <a:r>
              <a:rPr lang="zh-CN" altLang="en-US"/>
              <a:t>工程项目演示</a:t>
            </a:r>
            <a:endParaRPr lang="zh-CN" altLang="en-US"/>
          </a:p>
        </p:txBody>
      </p:sp>
      <p:sp>
        <p:nvSpPr>
          <p:cNvPr id="3" name="副标题 2"/>
          <p:cNvSpPr>
            <a:spLocks noGrp="1"/>
          </p:cNvSpPr>
          <p:nvPr>
            <p:ph type="subTitle" idx="1"/>
          </p:nvPr>
        </p:nvSpPr>
        <p:spPr/>
        <p:txBody>
          <a:bodyPr/>
          <a:lstStyle/>
          <a:p>
            <a:r>
              <a:rPr lang="zh-CN" altLang="en-US"/>
              <a:t>社团管理系统</a:t>
            </a:r>
            <a:endParaRPr lang="zh-CN" altLang="en-US"/>
          </a:p>
        </p:txBody>
      </p:sp>
      <p:sp>
        <p:nvSpPr>
          <p:cNvPr id="4" name="文本框 3"/>
          <p:cNvSpPr txBox="1"/>
          <p:nvPr/>
        </p:nvSpPr>
        <p:spPr>
          <a:xfrm>
            <a:off x="8695690" y="4826635"/>
            <a:ext cx="3020060" cy="642620"/>
          </a:xfrm>
          <a:prstGeom prst="rect">
            <a:avLst/>
          </a:prstGeom>
          <a:noFill/>
        </p:spPr>
        <p:txBody>
          <a:bodyPr wrap="square" rtlCol="0">
            <a:spAutoFit/>
          </a:bodyPr>
          <a:p>
            <a:r>
              <a:rPr lang="zh-CN" altLang="en-US"/>
              <a:t>作者：</a:t>
            </a:r>
            <a:r>
              <a:rPr lang="en-US" altLang="zh-CN"/>
              <a:t>6145</a:t>
            </a:r>
            <a:r>
              <a:rPr lang="zh-CN" altLang="en-US"/>
              <a:t>工作室</a:t>
            </a:r>
            <a:endParaRPr lang="zh-CN" altLang="en-US"/>
          </a:p>
          <a:p>
            <a:r>
              <a:rPr lang="zh-CN" altLang="en-US"/>
              <a:t>时间：</a:t>
            </a:r>
            <a:r>
              <a:rPr lang="en-US" altLang="zh-CN"/>
              <a:t>2016.6.14</a:t>
            </a:r>
            <a:endParaRPr lang="en-US" altLang="zh-CN"/>
          </a:p>
        </p:txBody>
      </p:sp>
      <p:sp>
        <p:nvSpPr>
          <p:cNvPr id="5" name="文本框 4"/>
          <p:cNvSpPr txBox="1"/>
          <p:nvPr/>
        </p:nvSpPr>
        <p:spPr>
          <a:xfrm>
            <a:off x="793750" y="4733925"/>
            <a:ext cx="3086100" cy="916940"/>
          </a:xfrm>
          <a:prstGeom prst="rect">
            <a:avLst/>
          </a:prstGeom>
          <a:noFill/>
        </p:spPr>
        <p:txBody>
          <a:bodyPr wrap="square" rtlCol="0">
            <a:spAutoFit/>
          </a:bodyPr>
          <a:p>
            <a:r>
              <a:rPr lang="zh-CN" altLang="en-US"/>
              <a:t>组号：</a:t>
            </a:r>
            <a:r>
              <a:rPr lang="en-US" altLang="zh-CN"/>
              <a:t>W2-11</a:t>
            </a:r>
            <a:endParaRPr lang="en-US" altLang="zh-CN"/>
          </a:p>
          <a:p>
            <a:r>
              <a:rPr lang="zh-CN" altLang="en-US"/>
              <a:t>组长姓名：洪枝青</a:t>
            </a:r>
            <a:endParaRPr lang="zh-CN" altLang="en-US"/>
          </a:p>
          <a:p>
            <a:r>
              <a:rPr lang="zh-CN" altLang="en-US"/>
              <a:t>组长学号：</a:t>
            </a:r>
            <a:r>
              <a:rPr lang="en-US" altLang="zh-CN"/>
              <a:t>13130130241</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sym typeface="+mn-ea"/>
              </a:rPr>
              <a:t>三、应用架构设计</a:t>
            </a:r>
            <a:endParaRPr lang="zh-CN" altLang="en-US">
              <a:sym typeface="+mn-ea"/>
            </a:endParaRPr>
          </a:p>
        </p:txBody>
      </p:sp>
      <p:pic>
        <p:nvPicPr>
          <p:cNvPr id="4" name="内容占位符 3" descr="2"/>
          <p:cNvPicPr>
            <a:picLocks noGrp="1" noChangeAspect="1"/>
          </p:cNvPicPr>
          <p:nvPr>
            <p:ph idx="1"/>
          </p:nvPr>
        </p:nvPicPr>
        <p:blipFill>
          <a:blip r:embed="rId2"/>
          <a:stretch>
            <a:fillRect/>
          </a:stretch>
        </p:blipFill>
        <p:spPr>
          <a:xfrm>
            <a:off x="2795270" y="2052955"/>
            <a:ext cx="6600825" cy="38957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sym typeface="+mn-ea"/>
              </a:rPr>
              <a:t>三、应用架构设计</a:t>
            </a:r>
            <a:endParaRPr lang="zh-CN" altLang="en-US">
              <a:sym typeface="+mn-ea"/>
            </a:endParaRPr>
          </a:p>
        </p:txBody>
      </p:sp>
      <p:pic>
        <p:nvPicPr>
          <p:cNvPr id="4" name="内容占位符 3" descr="3"/>
          <p:cNvPicPr>
            <a:picLocks noGrp="1" noChangeAspect="1"/>
          </p:cNvPicPr>
          <p:nvPr>
            <p:ph idx="1"/>
          </p:nvPr>
        </p:nvPicPr>
        <p:blipFill>
          <a:blip r:embed="rId2"/>
          <a:stretch>
            <a:fillRect/>
          </a:stretch>
        </p:blipFill>
        <p:spPr>
          <a:xfrm>
            <a:off x="2938145" y="2338705"/>
            <a:ext cx="6315075" cy="33242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四、应用设计</a:t>
            </a:r>
            <a:endParaRPr lang="zh-CN" altLang="en-US"/>
          </a:p>
        </p:txBody>
      </p:sp>
      <p:sp>
        <p:nvSpPr>
          <p:cNvPr id="3" name="内容占位符 2"/>
          <p:cNvSpPr>
            <a:spLocks noGrp="1"/>
          </p:cNvSpPr>
          <p:nvPr>
            <p:ph idx="1"/>
          </p:nvPr>
        </p:nvSpPr>
        <p:spPr/>
        <p:txBody>
          <a:bodyPr/>
          <a:lstStyle/>
          <a:p>
            <a:r>
              <a:rPr lang="zh-CN" altLang="en-US" dirty="0"/>
              <a:t>网站的设计方面本着以</a:t>
            </a:r>
            <a:r>
              <a:rPr lang="zh-CN" altLang="en-US" dirty="0"/>
              <a:t>用户为中心的原则着力设计出用户友好型的</a:t>
            </a:r>
            <a:r>
              <a:rPr lang="en-US" altLang="zh-CN" dirty="0"/>
              <a:t>web</a:t>
            </a:r>
            <a:r>
              <a:rPr lang="zh-CN" altLang="en-US" dirty="0"/>
              <a:t>界面</a:t>
            </a:r>
            <a:endParaRPr lang="zh-CN" altLang="en-US" dirty="0"/>
          </a:p>
          <a:p>
            <a:r>
              <a:rPr lang="zh-CN" altLang="en-US" dirty="0"/>
              <a:t>采用分层设计的方法力争给提供最好的用户体验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椭圆 5"/>
          <p:cNvSpPr/>
          <p:nvPr/>
        </p:nvSpPr>
        <p:spPr>
          <a:xfrm>
            <a:off x="1330960" y="2687955"/>
            <a:ext cx="2070735" cy="1463675"/>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椭圆 6"/>
          <p:cNvSpPr/>
          <p:nvPr/>
        </p:nvSpPr>
        <p:spPr>
          <a:xfrm>
            <a:off x="4842510" y="2719070"/>
            <a:ext cx="2070735" cy="1463675"/>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 name="椭圆 7"/>
          <p:cNvSpPr/>
          <p:nvPr/>
        </p:nvSpPr>
        <p:spPr>
          <a:xfrm>
            <a:off x="8248015" y="2703830"/>
            <a:ext cx="2070735" cy="1463675"/>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矩形 10"/>
          <p:cNvSpPr/>
          <p:nvPr/>
        </p:nvSpPr>
        <p:spPr>
          <a:xfrm>
            <a:off x="3220085" y="713740"/>
            <a:ext cx="5582285" cy="11811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文本框 15"/>
          <p:cNvSpPr txBox="1"/>
          <p:nvPr/>
        </p:nvSpPr>
        <p:spPr>
          <a:xfrm>
            <a:off x="5029200" y="3275330"/>
            <a:ext cx="1625600" cy="365760"/>
          </a:xfrm>
          <a:prstGeom prst="rect">
            <a:avLst/>
          </a:prstGeom>
          <a:noFill/>
        </p:spPr>
        <p:txBody>
          <a:bodyPr wrap="square" rtlCol="0">
            <a:spAutoFit/>
          </a:bodyPr>
          <a:p>
            <a:r>
              <a:rPr lang="zh-CN" altLang="en-US"/>
              <a:t>社团管理</a:t>
            </a:r>
            <a:endParaRPr lang="zh-CN" altLang="en-US"/>
          </a:p>
        </p:txBody>
      </p:sp>
      <p:sp>
        <p:nvSpPr>
          <p:cNvPr id="17" name="文本框 16"/>
          <p:cNvSpPr txBox="1"/>
          <p:nvPr/>
        </p:nvSpPr>
        <p:spPr>
          <a:xfrm>
            <a:off x="8449310" y="3350895"/>
            <a:ext cx="1441450" cy="365760"/>
          </a:xfrm>
          <a:prstGeom prst="rect">
            <a:avLst/>
          </a:prstGeom>
          <a:noFill/>
        </p:spPr>
        <p:txBody>
          <a:bodyPr wrap="square" rtlCol="0">
            <a:spAutoFit/>
          </a:bodyPr>
          <a:p>
            <a:r>
              <a:rPr lang="zh-CN" altLang="en-US"/>
              <a:t>注册登录</a:t>
            </a:r>
            <a:endParaRPr lang="zh-CN" altLang="en-US"/>
          </a:p>
        </p:txBody>
      </p:sp>
      <p:sp>
        <p:nvSpPr>
          <p:cNvPr id="18" name="文本框 17"/>
          <p:cNvSpPr txBox="1"/>
          <p:nvPr/>
        </p:nvSpPr>
        <p:spPr>
          <a:xfrm>
            <a:off x="1732280" y="3244215"/>
            <a:ext cx="1610360" cy="365760"/>
          </a:xfrm>
          <a:prstGeom prst="rect">
            <a:avLst/>
          </a:prstGeom>
          <a:noFill/>
        </p:spPr>
        <p:txBody>
          <a:bodyPr wrap="square" rtlCol="0">
            <a:spAutoFit/>
          </a:bodyPr>
          <a:p>
            <a:r>
              <a:rPr lang="zh-CN" altLang="en-US"/>
              <a:t>社团动态</a:t>
            </a:r>
            <a:endParaRPr lang="zh-CN" altLang="en-US"/>
          </a:p>
        </p:txBody>
      </p:sp>
      <p:sp>
        <p:nvSpPr>
          <p:cNvPr id="19" name="文本框 18"/>
          <p:cNvSpPr txBox="1"/>
          <p:nvPr/>
        </p:nvSpPr>
        <p:spPr>
          <a:xfrm>
            <a:off x="3572510" y="959485"/>
            <a:ext cx="4707890" cy="365760"/>
          </a:xfrm>
          <a:prstGeom prst="rect">
            <a:avLst/>
          </a:prstGeom>
          <a:noFill/>
        </p:spPr>
        <p:txBody>
          <a:bodyPr wrap="square" rtlCol="0">
            <a:spAutoFit/>
          </a:bodyPr>
          <a:p>
            <a:r>
              <a:rPr lang="zh-CN" altLang="en-US"/>
              <a:t>导航栏</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sym typeface="+mn-ea"/>
              </a:rPr>
              <a:t>三、应用设计</a:t>
            </a:r>
            <a:endParaRPr lang="zh-CN" altLang="en-US">
              <a:sym typeface="+mn-ea"/>
            </a:endParaRPr>
          </a:p>
        </p:txBody>
      </p:sp>
      <p:pic>
        <p:nvPicPr>
          <p:cNvPr id="5" name="内容占位符 4" descr="20121010102400603"/>
          <p:cNvPicPr>
            <a:picLocks noGrp="1" noChangeAspect="1"/>
          </p:cNvPicPr>
          <p:nvPr>
            <p:ph idx="1"/>
          </p:nvPr>
        </p:nvPicPr>
        <p:blipFill>
          <a:blip r:embed="rId2"/>
          <a:srcRect r="1895" b="3451"/>
          <a:stretch>
            <a:fillRect/>
          </a:stretch>
        </p:blipFill>
        <p:spPr>
          <a:xfrm>
            <a:off x="1297940" y="1430020"/>
            <a:ext cx="8806180" cy="501078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一、项目介绍</a:t>
            </a:r>
            <a:endParaRPr lang="zh-CN" altLang="en-US"/>
          </a:p>
        </p:txBody>
      </p:sp>
      <p:sp>
        <p:nvSpPr>
          <p:cNvPr id="3" name="内容占位符 2"/>
          <p:cNvSpPr>
            <a:spLocks noGrp="1"/>
          </p:cNvSpPr>
          <p:nvPr>
            <p:ph idx="1"/>
          </p:nvPr>
        </p:nvSpPr>
        <p:spPr/>
        <p:txBody>
          <a:bodyPr>
            <a:normAutofit fontScale="90000" lnSpcReduction="20000"/>
          </a:bodyPr>
          <a:lstStyle/>
          <a:p>
            <a:pPr>
              <a:lnSpc>
                <a:spcPct val="110000"/>
              </a:lnSpc>
            </a:pPr>
            <a:r>
              <a:rPr lang="zh-CN" altLang="en-US" dirty="0"/>
              <a:t>学校社团管理系统是一个教育单位不可缺少的部分，它的内容对于学校的决策者和管理者来说都至关重要，所以学校社团管理系统应该能够为学校管理者提供充足的信息和快捷的查询手段，方便管理人员记录社团发展和活动开展情况。但是一直以来，学校社团管理一直处于管理的盲区，社团快速的发展扩大和传统人工管理方式已经格格不入，在管理中暴露出很多问题，如：效率低，保密性差，另外所用其时间长，产生大量的文件和数据，这对于查找，更新和维护都带来了不少的困难。因此，开发一套这样学校社团管理软件成为很有必要的事情。</a:t>
            </a:r>
            <a:endParaRPr lang="zh-CN" altLang="en-US" dirty="0"/>
          </a:p>
          <a:p>
            <a:pPr>
              <a:lnSpc>
                <a:spcPct val="110000"/>
              </a:lnSpc>
            </a:pPr>
            <a:r>
              <a:rPr lang="zh-CN" altLang="en-US" dirty="0"/>
              <a:t>本</a:t>
            </a:r>
            <a:r>
              <a:rPr lang="zh-CN" altLang="en-US" dirty="0"/>
              <a:t>网站主要用于管理和维护在本学校注册过的各种社团，致力于展现每个社团的独有的风采面貌和历史沿革。除此之外，网站还用于公示社团的各种活动和与校内外社团的合作交流计划，促进不同社团之间的交流。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p>
            <a:r>
              <a:rPr lang="zh-CN" altLang="en-US">
                <a:sym typeface="+mn-ea"/>
              </a:rPr>
              <a:t>二、应用建模</a:t>
            </a:r>
            <a:endParaRPr lang="zh-CN" altLang="en-US"/>
          </a:p>
        </p:txBody>
      </p:sp>
      <p:sp>
        <p:nvSpPr>
          <p:cNvPr id="3" name="内容占位符 2"/>
          <p:cNvSpPr>
            <a:spLocks noGrp="1"/>
          </p:cNvSpPr>
          <p:nvPr>
            <p:ph idx="1"/>
          </p:nvPr>
        </p:nvSpPr>
        <p:spPr>
          <a:xfrm>
            <a:off x="442595" y="1588770"/>
            <a:ext cx="10515600" cy="4351338"/>
          </a:xfrm>
        </p:spPr>
        <p:txBody>
          <a:bodyPr/>
          <a:p>
            <a:r>
              <a:rPr lang="zh-CN" altLang="en-US"/>
              <a:t>功能需求建模（</a:t>
            </a:r>
            <a:r>
              <a:rPr lang="en-US" altLang="zh-CN"/>
              <a:t>UML</a:t>
            </a:r>
            <a:r>
              <a:rPr lang="zh-CN" altLang="en-US"/>
              <a:t>用例图</a:t>
            </a:r>
            <a:r>
              <a:rPr lang="zh-CN" altLang="en-US"/>
              <a:t>）</a:t>
            </a:r>
            <a:endParaRPr lang="zh-CN" altLang="en-US"/>
          </a:p>
          <a:p>
            <a:r>
              <a:rPr lang="zh-CN" altLang="en-US"/>
              <a:t>内容建模（</a:t>
            </a:r>
            <a:r>
              <a:rPr lang="en-US" altLang="zh-CN"/>
              <a:t>UML</a:t>
            </a:r>
            <a:r>
              <a:rPr lang="zh-CN" altLang="en-US"/>
              <a:t>类图</a:t>
            </a:r>
            <a:r>
              <a:rPr lang="zh-CN" altLang="en-US"/>
              <a:t>）</a:t>
            </a:r>
            <a:endParaRPr lang="zh-CN" altLang="en-US"/>
          </a:p>
          <a:p>
            <a:r>
              <a:rPr lang="zh-CN" altLang="en-US"/>
              <a:t>超文本建模</a:t>
            </a:r>
            <a:endParaRPr lang="zh-CN" altLang="en-US"/>
          </a:p>
          <a:p>
            <a:r>
              <a:rPr lang="zh-CN" altLang="en-US"/>
              <a:t>展示建模</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35" y="0"/>
            <a:ext cx="12192000" cy="6858000"/>
          </a:xfrm>
          <a:prstGeom prst="rect">
            <a:avLst/>
          </a:prstGeom>
        </p:spPr>
      </p:pic>
      <p:sp>
        <p:nvSpPr>
          <p:cNvPr id="2" name="标题 1"/>
          <p:cNvSpPr>
            <a:spLocks noGrp="1"/>
          </p:cNvSpPr>
          <p:nvPr>
            <p:ph type="title"/>
          </p:nvPr>
        </p:nvSpPr>
        <p:spPr/>
        <p:txBody>
          <a:bodyPr/>
          <a:lstStyle/>
          <a:p>
            <a:r>
              <a:rPr lang="zh-CN" altLang="en-US"/>
              <a:t>二、应用建模</a:t>
            </a:r>
            <a:r>
              <a:rPr lang="en-US" altLang="zh-CN"/>
              <a:t>----</a:t>
            </a:r>
            <a:r>
              <a:rPr lang="zh-CN" altLang="en-US"/>
              <a:t>需求建模</a:t>
            </a:r>
            <a:endParaRPr lang="zh-CN" altLang="en-US"/>
          </a:p>
        </p:txBody>
      </p:sp>
      <p:sp>
        <p:nvSpPr>
          <p:cNvPr id="3" name="内容占位符 2"/>
          <p:cNvSpPr>
            <a:spLocks noGrp="1"/>
          </p:cNvSpPr>
          <p:nvPr>
            <p:ph idx="1"/>
          </p:nvPr>
        </p:nvSpPr>
        <p:spPr/>
        <p:txBody>
          <a:bodyPr/>
          <a:lstStyle/>
          <a:p>
            <a:r>
              <a:rPr lang="zh-CN" altLang="en-US" dirty="0"/>
              <a:t>社团管理系统的需求</a:t>
            </a:r>
            <a:r>
              <a:rPr lang="zh-CN" altLang="en-US" dirty="0"/>
              <a:t>分析</a:t>
            </a:r>
            <a:endParaRPr lang="zh-CN" altLang="en-US" dirty="0"/>
          </a:p>
          <a:p>
            <a:r>
              <a:rPr lang="zh-CN" altLang="en-US" dirty="0"/>
              <a:t>（</a:t>
            </a:r>
            <a:r>
              <a:rPr lang="en-US" altLang="zh-CN" dirty="0"/>
              <a:t>1</a:t>
            </a:r>
            <a:r>
              <a:rPr lang="zh-CN" altLang="en-US" dirty="0"/>
              <a:t>）社团（成员和管理员）登录，注册，注销</a:t>
            </a:r>
            <a:endParaRPr lang="zh-CN" altLang="en-US" dirty="0"/>
          </a:p>
          <a:p>
            <a:r>
              <a:rPr lang="zh-CN" altLang="en-US" dirty="0"/>
              <a:t>（</a:t>
            </a:r>
            <a:r>
              <a:rPr lang="en-US" altLang="zh-CN" dirty="0"/>
              <a:t>2</a:t>
            </a:r>
            <a:r>
              <a:rPr lang="zh-CN" altLang="en-US" dirty="0"/>
              <a:t>）查询</a:t>
            </a:r>
            <a:r>
              <a:rPr lang="zh-CN" altLang="en-US" dirty="0"/>
              <a:t>社团成员</a:t>
            </a:r>
            <a:endParaRPr lang="zh-CN" altLang="en-US" dirty="0"/>
          </a:p>
          <a:p>
            <a:r>
              <a:rPr lang="zh-CN" altLang="en-US" dirty="0"/>
              <a:t>（</a:t>
            </a:r>
            <a:r>
              <a:rPr lang="en-US" altLang="zh-CN" dirty="0"/>
              <a:t>3</a:t>
            </a:r>
            <a:r>
              <a:rPr lang="zh-CN" altLang="en-US" dirty="0"/>
              <a:t>）浏览社团</a:t>
            </a:r>
            <a:r>
              <a:rPr lang="zh-CN" altLang="en-US" dirty="0"/>
              <a:t>活动</a:t>
            </a:r>
            <a:endParaRPr lang="zh-CN" altLang="en-US" dirty="0"/>
          </a:p>
          <a:p>
            <a:r>
              <a:rPr lang="zh-CN" altLang="en-US" dirty="0"/>
              <a:t>（</a:t>
            </a:r>
            <a:r>
              <a:rPr lang="en-US" altLang="zh-CN" dirty="0"/>
              <a:t>4</a:t>
            </a:r>
            <a:r>
              <a:rPr lang="zh-CN" altLang="en-US" dirty="0"/>
              <a:t>）发布</a:t>
            </a:r>
            <a:r>
              <a:rPr lang="zh-CN" altLang="en-US" dirty="0"/>
              <a:t>社团活动</a:t>
            </a:r>
            <a:endParaRPr lang="zh-CN" altLang="en-US" dirty="0"/>
          </a:p>
          <a:p>
            <a:r>
              <a:rPr lang="zh-CN" altLang="en-US" dirty="0"/>
              <a:t>（</a:t>
            </a:r>
            <a:r>
              <a:rPr lang="en-US" altLang="zh-CN" dirty="0"/>
              <a:t>5</a:t>
            </a:r>
            <a:r>
              <a:rPr lang="zh-CN" altLang="en-US" dirty="0"/>
              <a:t>）报名</a:t>
            </a:r>
            <a:r>
              <a:rPr lang="zh-CN" altLang="en-US" dirty="0"/>
              <a:t>参加社团活动</a:t>
            </a:r>
            <a:endParaRPr lang="zh-CN" altLang="en-US" dirty="0"/>
          </a:p>
          <a:p>
            <a:r>
              <a:rPr lang="zh-CN" altLang="en-US" dirty="0"/>
              <a:t>（</a:t>
            </a:r>
            <a:r>
              <a:rPr lang="en-US" altLang="zh-CN" dirty="0"/>
              <a:t>6</a:t>
            </a:r>
            <a:r>
              <a:rPr lang="zh-CN" altLang="en-US" dirty="0"/>
              <a:t>）成立</a:t>
            </a:r>
            <a:r>
              <a:rPr lang="zh-CN" altLang="en-US" dirty="0"/>
              <a:t>新社团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normAutofit/>
          </a:bodyPr>
          <a:lstStyle/>
          <a:p>
            <a:r>
              <a:rPr lang="zh-CN" altLang="en-US"/>
              <a:t>二、应用建模</a:t>
            </a:r>
            <a:r>
              <a:rPr lang="en-US" altLang="zh-CN">
                <a:sym typeface="+mn-ea"/>
              </a:rPr>
              <a:t>----</a:t>
            </a:r>
            <a:r>
              <a:rPr lang="zh-CN" altLang="en-US">
                <a:sym typeface="+mn-ea"/>
              </a:rPr>
              <a:t>需求建模</a:t>
            </a:r>
            <a:endParaRPr lang="zh-CN" altLang="en-US"/>
          </a:p>
        </p:txBody>
      </p:sp>
      <p:sp>
        <p:nvSpPr>
          <p:cNvPr id="3" name="内容占位符 2"/>
          <p:cNvSpPr>
            <a:spLocks noGrp="1"/>
          </p:cNvSpPr>
          <p:nvPr>
            <p:ph idx="1"/>
          </p:nvPr>
        </p:nvSpPr>
        <p:spPr/>
        <p:txBody>
          <a:bodyPr/>
          <a:lstStyle/>
          <a:p>
            <a:r>
              <a:rPr lang="zh-CN" altLang="en-US" dirty="0"/>
              <a:t>确定参与者</a:t>
            </a:r>
            <a:endParaRPr lang="zh-CN" altLang="en-US" dirty="0"/>
          </a:p>
          <a:p>
            <a:r>
              <a:rPr lang="zh-CN" altLang="en-US" dirty="0"/>
              <a:t>社团管理系统的主要参与者有：网站管理员、社团成员和社团负责人，游客</a:t>
            </a:r>
            <a:endParaRPr lang="zh-CN" altLang="en-US" dirty="0"/>
          </a:p>
          <a:p>
            <a:endParaRPr lang="zh-CN" altLang="en-US" dirty="0"/>
          </a:p>
          <a:p>
            <a:r>
              <a:rPr lang="zh-CN" altLang="en-US" dirty="0"/>
              <a:t>确定用例</a:t>
            </a:r>
            <a:r>
              <a:rPr lang="zh-CN" altLang="en-US" dirty="0">
                <a:solidFill>
                  <a:srgbClr val="FF0000"/>
                </a:solidFill>
              </a:rPr>
              <a:t>（站在用户的角度）</a:t>
            </a:r>
            <a:endParaRPr lang="zh-CN" altLang="en-US" dirty="0">
              <a:solidFill>
                <a:srgbClr val="FF0000"/>
              </a:solidFill>
            </a:endParaRPr>
          </a:p>
          <a:p>
            <a:r>
              <a:rPr lang="zh-CN" altLang="en-US" dirty="0"/>
              <a:t>社团管理系统的主要用例包括：社团（成员和管理员）注册、登录、注销，查询社团成员、浏览与发布社团活动、报名参加社团活动，申请成立新社团、填写社团资料、审核新社团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normAutofit/>
          </a:bodyPr>
          <a:lstStyle/>
          <a:p>
            <a:r>
              <a:rPr lang="zh-CN" altLang="en-US"/>
              <a:t>二、应用建模</a:t>
            </a:r>
            <a:r>
              <a:rPr lang="en-US" altLang="zh-CN">
                <a:sym typeface="+mn-ea"/>
              </a:rPr>
              <a:t>----</a:t>
            </a:r>
            <a:r>
              <a:rPr lang="zh-CN" altLang="en-US">
                <a:sym typeface="+mn-ea"/>
              </a:rPr>
              <a:t>需求建模</a:t>
            </a:r>
            <a:endParaRPr lang="zh-CN" altLang="en-US"/>
          </a:p>
        </p:txBody>
      </p:sp>
      <p:pic>
        <p:nvPicPr>
          <p:cNvPr id="6" name="内容占位符 5" descr="club_organize"/>
          <p:cNvPicPr>
            <a:picLocks noChangeAspect="1"/>
          </p:cNvPicPr>
          <p:nvPr>
            <p:ph idx="1"/>
          </p:nvPr>
        </p:nvPicPr>
        <p:blipFill>
          <a:blip r:embed="rId2"/>
          <a:stretch>
            <a:fillRect/>
          </a:stretch>
        </p:blipFill>
        <p:spPr>
          <a:xfrm>
            <a:off x="822325" y="1271905"/>
            <a:ext cx="10705465" cy="54851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二、应用建模</a:t>
            </a:r>
            <a:r>
              <a:rPr lang="en-US" altLang="zh-CN"/>
              <a:t>----</a:t>
            </a:r>
            <a:r>
              <a:rPr lang="zh-CN" altLang="en-US"/>
              <a:t>内容建模</a:t>
            </a:r>
            <a:endParaRPr lang="zh-CN" altLang="en-US"/>
          </a:p>
        </p:txBody>
      </p:sp>
      <p:sp>
        <p:nvSpPr>
          <p:cNvPr id="3" name="内容占位符 2"/>
          <p:cNvSpPr>
            <a:spLocks noGrp="1"/>
          </p:cNvSpPr>
          <p:nvPr>
            <p:ph idx="1"/>
          </p:nvPr>
        </p:nvSpPr>
        <p:spPr/>
        <p:txBody>
          <a:bodyPr/>
          <a:lstStyle/>
          <a:p>
            <a:r>
              <a:rPr lang="zh-CN" altLang="en-US" dirty="0"/>
              <a:t>社团管理系统的主要类层次结构</a:t>
            </a:r>
            <a:endParaRPr lang="zh-CN" altLang="en-US" dirty="0"/>
          </a:p>
          <a:p>
            <a:r>
              <a:rPr lang="zh-CN" altLang="en-US" dirty="0"/>
              <a:t>社团类、普通人类、社员类、社团负责人类、游客类、通知类、活动</a:t>
            </a:r>
            <a:r>
              <a:rPr lang="zh-CN" altLang="en-US" dirty="0"/>
              <a:t>消息类和网站</a:t>
            </a:r>
            <a:r>
              <a:rPr lang="zh-CN" altLang="en-US" dirty="0"/>
              <a:t>管理人员类等</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sym typeface="+mn-ea"/>
              </a:rPr>
              <a:t>二、应用建模</a:t>
            </a:r>
            <a:r>
              <a:rPr lang="en-US" altLang="zh-CN">
                <a:sym typeface="+mn-ea"/>
              </a:rPr>
              <a:t>----</a:t>
            </a:r>
            <a:r>
              <a:rPr lang="zh-CN" altLang="en-US">
                <a:sym typeface="+mn-ea"/>
              </a:rPr>
              <a:t>内容建模</a:t>
            </a:r>
            <a:endParaRPr lang="zh-CN" altLang="en-US">
              <a:sym typeface="+mn-ea"/>
            </a:endParaRPr>
          </a:p>
        </p:txBody>
      </p:sp>
      <p:pic>
        <p:nvPicPr>
          <p:cNvPr id="6" name="内容占位符 5" descr="club_organize类图"/>
          <p:cNvPicPr>
            <a:picLocks noChangeAspect="1"/>
          </p:cNvPicPr>
          <p:nvPr>
            <p:ph idx="1"/>
          </p:nvPr>
        </p:nvPicPr>
        <p:blipFill>
          <a:blip r:embed="rId2"/>
          <a:stretch>
            <a:fillRect/>
          </a:stretch>
        </p:blipFill>
        <p:spPr>
          <a:xfrm>
            <a:off x="891540" y="1311275"/>
            <a:ext cx="10552430" cy="53530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三、应用架构设计</a:t>
            </a:r>
            <a:endParaRPr lang="zh-CN" altLang="en-US"/>
          </a:p>
        </p:txBody>
      </p:sp>
      <p:sp>
        <p:nvSpPr>
          <p:cNvPr id="3" name="内容占位符 2"/>
          <p:cNvSpPr>
            <a:spLocks noGrp="1"/>
          </p:cNvSpPr>
          <p:nvPr>
            <p:ph idx="1"/>
          </p:nvPr>
        </p:nvSpPr>
        <p:spPr/>
        <p:txBody>
          <a:bodyPr/>
          <a:lstStyle/>
          <a:p>
            <a:r>
              <a:rPr lang="zh-CN" altLang="en-US"/>
              <a:t>社团管理系统采用多层架构设计，其逻辑结构图如下</a:t>
            </a:r>
            <a:endParaRPr lang="zh-CN" altLang="en-US"/>
          </a:p>
          <a:p>
            <a:endParaRPr lang="zh-CN" altLang="en-US"/>
          </a:p>
        </p:txBody>
      </p:sp>
      <p:pic>
        <p:nvPicPr>
          <p:cNvPr id="4" name="图片 3" descr="1"/>
          <p:cNvPicPr>
            <a:picLocks noChangeAspect="1"/>
          </p:cNvPicPr>
          <p:nvPr/>
        </p:nvPicPr>
        <p:blipFill>
          <a:blip r:embed="rId2"/>
          <a:stretch>
            <a:fillRect/>
          </a:stretch>
        </p:blipFill>
        <p:spPr>
          <a:xfrm>
            <a:off x="2544445" y="2304415"/>
            <a:ext cx="6838315" cy="39617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914</Words>
  <Application>WPS 演示</Application>
  <PresentationFormat>宽屏</PresentationFormat>
  <Paragraphs>76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Web工程项目演示</vt:lpstr>
      <vt:lpstr>一、项目介绍</vt:lpstr>
      <vt:lpstr>PowerPoint 演示文稿</vt:lpstr>
      <vt:lpstr>二、应用建模</vt:lpstr>
      <vt:lpstr>二、应用建模</vt:lpstr>
      <vt:lpstr>二、应用建模</vt:lpstr>
      <vt:lpstr>二、应用建模</vt:lpstr>
      <vt:lpstr>二、应用建模</vt:lpstr>
      <vt:lpstr>三、应用架构</vt:lpstr>
      <vt:lpstr>三、应用架构</vt:lpstr>
      <vt:lpstr>三、应用架构</vt:lpstr>
      <vt:lpstr>四、应用设计</vt:lpstr>
      <vt:lpstr>三、应用设计</vt:lpstr>
      <vt:lpstr>三、应用设计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dc:creator>
  <cp:lastModifiedBy>robin</cp:lastModifiedBy>
  <cp:revision>18</cp:revision>
  <dcterms:created xsi:type="dcterms:W3CDTF">2016-06-13T13:00:00Z</dcterms:created>
  <dcterms:modified xsi:type="dcterms:W3CDTF">2016-06-14T12:30:41Z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