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atin typeface="+mn-lt"/>
                <a:ea typeface="+mn-ea"/>
                <a:cs typeface="+mn-cs"/>
                <a:sym typeface="Helvetica Light"/>
              </a:defRPr>
            </a:lvl1pPr>
            <a:lvl2pPr marL="685800" indent="-342900">
              <a:spcBef>
                <a:spcPts val="3200"/>
              </a:spcBef>
              <a:defRPr sz="2800">
                <a:latin typeface="+mn-lt"/>
                <a:ea typeface="+mn-ea"/>
                <a:cs typeface="+mn-cs"/>
                <a:sym typeface="Helvetica Light"/>
              </a:defRPr>
            </a:lvl2pPr>
            <a:lvl3pPr marL="1028700" indent="-342900">
              <a:spcBef>
                <a:spcPts val="3200"/>
              </a:spcBef>
              <a:defRPr sz="2800">
                <a:latin typeface="+mn-lt"/>
                <a:ea typeface="+mn-ea"/>
                <a:cs typeface="+mn-cs"/>
                <a:sym typeface="Helvetica Light"/>
              </a:defRPr>
            </a:lvl3pPr>
            <a:lvl4pPr marL="1371600" indent="-342900">
              <a:spcBef>
                <a:spcPts val="3200"/>
              </a:spcBef>
              <a:defRPr sz="2800">
                <a:latin typeface="+mn-lt"/>
                <a:ea typeface="+mn-ea"/>
                <a:cs typeface="+mn-cs"/>
                <a:sym typeface="Helvetica Light"/>
              </a:defRPr>
            </a:lvl4pPr>
            <a:lvl5pPr marL="1714500" indent="-342900">
              <a:spcBef>
                <a:spcPts val="3200"/>
              </a:spcBef>
              <a:defRPr sz="2800">
                <a:latin typeface="+mn-lt"/>
                <a:ea typeface="+mn-ea"/>
                <a:cs typeface="+mn-cs"/>
                <a:sym typeface="Helvetica Light"/>
              </a:defRPr>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j-lt"/>
          <a:ea typeface="+mj-ea"/>
          <a:cs typeface="+mj-cs"/>
          <a:sym typeface="Times New Roman"/>
        </a:defRPr>
      </a:lvl1pPr>
      <a:lvl2pPr indent="228600" algn="ctr" defTabSz="584200">
        <a:defRPr sz="8000">
          <a:latin typeface="+mj-lt"/>
          <a:ea typeface="+mj-ea"/>
          <a:cs typeface="+mj-cs"/>
          <a:sym typeface="Times New Roman"/>
        </a:defRPr>
      </a:lvl2pPr>
      <a:lvl3pPr indent="457200" algn="ctr" defTabSz="584200">
        <a:defRPr sz="8000">
          <a:latin typeface="+mj-lt"/>
          <a:ea typeface="+mj-ea"/>
          <a:cs typeface="+mj-cs"/>
          <a:sym typeface="Times New Roman"/>
        </a:defRPr>
      </a:lvl3pPr>
      <a:lvl4pPr indent="685800" algn="ctr" defTabSz="584200">
        <a:defRPr sz="8000">
          <a:latin typeface="+mj-lt"/>
          <a:ea typeface="+mj-ea"/>
          <a:cs typeface="+mj-cs"/>
          <a:sym typeface="Times New Roman"/>
        </a:defRPr>
      </a:lvl4pPr>
      <a:lvl5pPr indent="914400" algn="ctr" defTabSz="584200">
        <a:defRPr sz="8000">
          <a:latin typeface="+mj-lt"/>
          <a:ea typeface="+mj-ea"/>
          <a:cs typeface="+mj-cs"/>
          <a:sym typeface="Times New Roman"/>
        </a:defRPr>
      </a:lvl5pPr>
      <a:lvl6pPr indent="1143000" algn="ctr" defTabSz="584200">
        <a:defRPr sz="8000">
          <a:latin typeface="+mj-lt"/>
          <a:ea typeface="+mj-ea"/>
          <a:cs typeface="+mj-cs"/>
          <a:sym typeface="Times New Roman"/>
        </a:defRPr>
      </a:lvl6pPr>
      <a:lvl7pPr indent="1371600" algn="ctr" defTabSz="584200">
        <a:defRPr sz="8000">
          <a:latin typeface="+mj-lt"/>
          <a:ea typeface="+mj-ea"/>
          <a:cs typeface="+mj-cs"/>
          <a:sym typeface="Times New Roman"/>
        </a:defRPr>
      </a:lvl7pPr>
      <a:lvl8pPr indent="1600200" algn="ctr" defTabSz="584200">
        <a:defRPr sz="8000">
          <a:latin typeface="+mj-lt"/>
          <a:ea typeface="+mj-ea"/>
          <a:cs typeface="+mj-cs"/>
          <a:sym typeface="Times New Roman"/>
        </a:defRPr>
      </a:lvl8pPr>
      <a:lvl9pPr indent="1828800" algn="ctr" defTabSz="584200">
        <a:defRPr sz="8000">
          <a:latin typeface="+mj-lt"/>
          <a:ea typeface="+mj-ea"/>
          <a:cs typeface="+mj-cs"/>
          <a:sym typeface="Times New Roman"/>
        </a:defRPr>
      </a:lvl9pPr>
    </p:titleStyle>
    <p:bodyStyle>
      <a:lvl1pPr marL="444500" indent="-444500" defTabSz="584200">
        <a:spcBef>
          <a:spcPts val="4200"/>
        </a:spcBef>
        <a:buSzPct val="75000"/>
        <a:buChar char="•"/>
        <a:defRPr sz="3600">
          <a:latin typeface="+mj-lt"/>
          <a:ea typeface="+mj-ea"/>
          <a:cs typeface="+mj-cs"/>
          <a:sym typeface="Times New Roman"/>
        </a:defRPr>
      </a:lvl1pPr>
      <a:lvl2pPr marL="889000" indent="-444500" defTabSz="584200">
        <a:spcBef>
          <a:spcPts val="4200"/>
        </a:spcBef>
        <a:buSzPct val="75000"/>
        <a:buChar char="•"/>
        <a:defRPr sz="3600">
          <a:latin typeface="+mj-lt"/>
          <a:ea typeface="+mj-ea"/>
          <a:cs typeface="+mj-cs"/>
          <a:sym typeface="Times New Roman"/>
        </a:defRPr>
      </a:lvl2pPr>
      <a:lvl3pPr marL="1333500" indent="-444500" defTabSz="584200">
        <a:spcBef>
          <a:spcPts val="4200"/>
        </a:spcBef>
        <a:buSzPct val="75000"/>
        <a:buChar char="•"/>
        <a:defRPr sz="3600">
          <a:latin typeface="+mj-lt"/>
          <a:ea typeface="+mj-ea"/>
          <a:cs typeface="+mj-cs"/>
          <a:sym typeface="Times New Roman"/>
        </a:defRPr>
      </a:lvl3pPr>
      <a:lvl4pPr marL="1778000" indent="-444500" defTabSz="584200">
        <a:spcBef>
          <a:spcPts val="4200"/>
        </a:spcBef>
        <a:buSzPct val="75000"/>
        <a:buChar char="•"/>
        <a:defRPr sz="3600">
          <a:latin typeface="+mj-lt"/>
          <a:ea typeface="+mj-ea"/>
          <a:cs typeface="+mj-cs"/>
          <a:sym typeface="Times New Roman"/>
        </a:defRPr>
      </a:lvl4pPr>
      <a:lvl5pPr marL="2222500" indent="-444500" defTabSz="584200">
        <a:spcBef>
          <a:spcPts val="4200"/>
        </a:spcBef>
        <a:buSzPct val="75000"/>
        <a:buChar char="•"/>
        <a:defRPr sz="3600">
          <a:latin typeface="+mj-lt"/>
          <a:ea typeface="+mj-ea"/>
          <a:cs typeface="+mj-cs"/>
          <a:sym typeface="Times New Roman"/>
        </a:defRPr>
      </a:lvl5pPr>
      <a:lvl6pPr marL="2667000" indent="-444500" defTabSz="584200">
        <a:spcBef>
          <a:spcPts val="4200"/>
        </a:spcBef>
        <a:buSzPct val="75000"/>
        <a:buChar char="•"/>
        <a:defRPr sz="3600">
          <a:latin typeface="+mj-lt"/>
          <a:ea typeface="+mj-ea"/>
          <a:cs typeface="+mj-cs"/>
          <a:sym typeface="Times New Roman"/>
        </a:defRPr>
      </a:lvl6pPr>
      <a:lvl7pPr marL="3111500" indent="-444500" defTabSz="584200">
        <a:spcBef>
          <a:spcPts val="4200"/>
        </a:spcBef>
        <a:buSzPct val="75000"/>
        <a:buChar char="•"/>
        <a:defRPr sz="3600">
          <a:latin typeface="+mj-lt"/>
          <a:ea typeface="+mj-ea"/>
          <a:cs typeface="+mj-cs"/>
          <a:sym typeface="Times New Roman"/>
        </a:defRPr>
      </a:lvl7pPr>
      <a:lvl8pPr marL="3556000" indent="-444500" defTabSz="584200">
        <a:spcBef>
          <a:spcPts val="4200"/>
        </a:spcBef>
        <a:buSzPct val="75000"/>
        <a:buChar char="•"/>
        <a:defRPr sz="3600">
          <a:latin typeface="+mj-lt"/>
          <a:ea typeface="+mj-ea"/>
          <a:cs typeface="+mj-cs"/>
          <a:sym typeface="Times New Roman"/>
        </a:defRPr>
      </a:lvl8pPr>
      <a:lvl9pPr marL="4000500" indent="-444500" defTabSz="584200">
        <a:spcBef>
          <a:spcPts val="4200"/>
        </a:spcBef>
        <a:buSzPct val="75000"/>
        <a:buChar char="•"/>
        <a:defRPr sz="3600">
          <a:latin typeface="+mj-lt"/>
          <a:ea typeface="+mj-ea"/>
          <a:cs typeface="+mj-cs"/>
          <a:sym typeface="Times New Roman"/>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pPr>
            <a:r>
              <a:rPr sz="8000"/>
              <a:t>Android引入</a:t>
            </a:r>
          </a:p>
        </p:txBody>
      </p:sp>
      <p:sp>
        <p:nvSpPr>
          <p:cNvPr id="33" name="Shape 33"/>
          <p:cNvSpPr/>
          <p:nvPr>
            <p:ph type="body" idx="1"/>
          </p:nvPr>
        </p:nvSpPr>
        <p:spPr>
          <a:prstGeom prst="rect">
            <a:avLst/>
          </a:prstGeom>
        </p:spPr>
        <p:txBody>
          <a:bodyPr/>
          <a:lstStyle/>
          <a:p>
            <a:pPr lvl="0"/>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lvl="0">
              <a:defRPr sz="1800"/>
            </a:pPr>
            <a:r>
              <a:rPr sz="8000"/>
              <a:t>练习</a:t>
            </a:r>
          </a:p>
        </p:txBody>
      </p:sp>
      <p:sp>
        <p:nvSpPr>
          <p:cNvPr id="61" name="Shape 61"/>
          <p:cNvSpPr/>
          <p:nvPr>
            <p:ph type="body" idx="1"/>
          </p:nvPr>
        </p:nvSpPr>
        <p:spPr>
          <a:prstGeom prst="rect">
            <a:avLst/>
          </a:prstGeom>
        </p:spPr>
        <p:txBody>
          <a:bodyPr/>
          <a:lstStyle/>
          <a:p>
            <a:pPr lvl="0"/>
          </a:p>
        </p:txBody>
      </p:sp>
      <p:pic>
        <p:nvPicPr>
          <p:cNvPr id="62" name="pasted-image.png"/>
          <p:cNvPicPr/>
          <p:nvPr/>
        </p:nvPicPr>
        <p:blipFill>
          <a:blip r:embed="rId2">
            <a:extLst/>
          </a:blip>
          <a:stretch>
            <a:fillRect/>
          </a:stretch>
        </p:blipFill>
        <p:spPr>
          <a:xfrm>
            <a:off x="4464050" y="3657600"/>
            <a:ext cx="4076700" cy="3619500"/>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title"/>
          </p:nvPr>
        </p:nvSpPr>
        <p:spPr>
          <a:prstGeom prst="rect">
            <a:avLst/>
          </a:prstGeom>
        </p:spPr>
        <p:txBody>
          <a:bodyPr/>
          <a:lstStyle/>
          <a:p>
            <a:pPr lvl="0">
              <a:defRPr sz="1800"/>
            </a:pPr>
            <a:r>
              <a:rPr sz="8000"/>
              <a:t>FrameLayout</a:t>
            </a:r>
          </a:p>
        </p:txBody>
      </p:sp>
      <p:sp>
        <p:nvSpPr>
          <p:cNvPr id="65" name="Shape 65"/>
          <p:cNvSpPr/>
          <p:nvPr>
            <p:ph type="body" idx="1"/>
          </p:nvPr>
        </p:nvSpPr>
        <p:spPr>
          <a:prstGeom prst="rect">
            <a:avLst/>
          </a:prstGeom>
        </p:spPr>
        <p:txBody>
          <a:bodyPr/>
          <a:lstStyle/>
          <a:p>
            <a:pPr lvl="0">
              <a:defRPr sz="1800"/>
            </a:pPr>
            <a:r>
              <a:rPr sz="3600"/>
              <a:t>所有添加到这个布局中的视图都以层叠的方式显示。第一个添加的组件放到最底层，最后添加到框架中的视图显示在最上面。上一层的会覆盖下一层的控件</a:t>
            </a:r>
            <a:endParaRPr sz="3600"/>
          </a:p>
          <a:p>
            <a:pPr lvl="0">
              <a:defRPr sz="1800"/>
            </a:pPr>
            <a:r>
              <a:rPr sz="3600"/>
              <a:t>较少使用</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title"/>
          </p:nvPr>
        </p:nvSpPr>
        <p:spPr>
          <a:prstGeom prst="rect">
            <a:avLst/>
          </a:prstGeom>
        </p:spPr>
        <p:txBody>
          <a:bodyPr/>
          <a:lstStyle/>
          <a:p>
            <a:pPr lvl="0">
              <a:defRPr sz="1800"/>
            </a:pPr>
            <a:r>
              <a:rPr sz="8000"/>
              <a:t>练习</a:t>
            </a:r>
          </a:p>
        </p:txBody>
      </p:sp>
      <p:sp>
        <p:nvSpPr>
          <p:cNvPr id="68" name="Shape 68"/>
          <p:cNvSpPr/>
          <p:nvPr>
            <p:ph type="body" idx="1"/>
          </p:nvPr>
        </p:nvSpPr>
        <p:spPr>
          <a:prstGeom prst="rect">
            <a:avLst/>
          </a:prstGeom>
        </p:spPr>
        <p:txBody>
          <a:bodyPr/>
          <a:lstStyle/>
          <a:p>
            <a:pPr lvl="0"/>
          </a:p>
        </p:txBody>
      </p:sp>
      <p:pic>
        <p:nvPicPr>
          <p:cNvPr id="69" name="pasted-image.png"/>
          <p:cNvPicPr/>
          <p:nvPr/>
        </p:nvPicPr>
        <p:blipFill>
          <a:blip r:embed="rId2">
            <a:extLst/>
          </a:blip>
          <a:stretch>
            <a:fillRect/>
          </a:stretch>
        </p:blipFill>
        <p:spPr>
          <a:xfrm>
            <a:off x="4933950" y="2844800"/>
            <a:ext cx="3136900" cy="5803900"/>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ph type="title"/>
          </p:nvPr>
        </p:nvSpPr>
        <p:spPr>
          <a:prstGeom prst="rect">
            <a:avLst/>
          </a:prstGeom>
        </p:spPr>
        <p:txBody>
          <a:bodyPr/>
          <a:lstStyle/>
          <a:p>
            <a:pPr lvl="0">
              <a:defRPr sz="1800"/>
            </a:pPr>
            <a:r>
              <a:rPr sz="8000"/>
              <a:t>RelativeLayout</a:t>
            </a:r>
          </a:p>
        </p:txBody>
      </p:sp>
      <p:sp>
        <p:nvSpPr>
          <p:cNvPr id="72" name="Shape 72"/>
          <p:cNvSpPr/>
          <p:nvPr>
            <p:ph type="body" idx="1"/>
          </p:nvPr>
        </p:nvSpPr>
        <p:spPr>
          <a:prstGeom prst="rect">
            <a:avLst/>
          </a:prstGeom>
        </p:spPr>
        <p:txBody>
          <a:bodyPr/>
          <a:lstStyle/>
          <a:p>
            <a:pPr lvl="0" marL="413384" indent="-413384" defTabSz="543305">
              <a:spcBef>
                <a:spcPts val="3900"/>
              </a:spcBef>
              <a:defRPr sz="1800"/>
            </a:pPr>
            <a:r>
              <a:rPr sz="3348"/>
              <a:t>相对布局，在这个容器内部的子元素们可以使用彼此之间的相对位置或者和容器间的相对位置来进行定位。</a:t>
            </a:r>
            <a:endParaRPr sz="3348"/>
          </a:p>
          <a:p>
            <a:pPr lvl="0" marL="413384" indent="-413384" defTabSz="543305">
              <a:spcBef>
                <a:spcPts val="3900"/>
              </a:spcBef>
              <a:defRPr sz="1800"/>
            </a:pPr>
            <a:r>
              <a:rPr sz="3348"/>
              <a:t>android:layout_above 将该控件置于给定ID的控件之上</a:t>
            </a:r>
            <a:endParaRPr sz="3348"/>
          </a:p>
          <a:p>
            <a:pPr lvl="0" marL="413384" indent="-413384" defTabSz="543305">
              <a:spcBef>
                <a:spcPts val="3900"/>
              </a:spcBef>
              <a:defRPr sz="1800"/>
            </a:pPr>
            <a:r>
              <a:rPr sz="3348"/>
              <a:t>android:layout_below 将该控件的置于给定ID控件之下</a:t>
            </a:r>
            <a:endParaRPr sz="3348"/>
          </a:p>
          <a:p>
            <a:pPr lvl="0" marL="413384" indent="-413384" defTabSz="543305">
              <a:spcBef>
                <a:spcPts val="3900"/>
              </a:spcBef>
              <a:defRPr sz="1800"/>
            </a:pPr>
            <a:r>
              <a:rPr sz="3348"/>
              <a:t>android:layout_toLeftOf 将该控件置于给定ID的控件之左</a:t>
            </a:r>
            <a:endParaRPr sz="3348"/>
          </a:p>
          <a:p>
            <a:pPr lvl="0" marL="413384" indent="-413384" defTabSz="543305">
              <a:spcBef>
                <a:spcPts val="3900"/>
              </a:spcBef>
              <a:defRPr sz="1800"/>
            </a:pPr>
            <a:r>
              <a:rPr sz="3348"/>
              <a:t>android:layout_toRightOf 将该控件置于给定ID的控件之右</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title"/>
          </p:nvPr>
        </p:nvSpPr>
        <p:spPr>
          <a:prstGeom prst="rect">
            <a:avLst/>
          </a:prstGeom>
        </p:spPr>
        <p:txBody>
          <a:bodyPr/>
          <a:lstStyle/>
          <a:p>
            <a:pPr lvl="0">
              <a:defRPr sz="1800"/>
            </a:pPr>
            <a:r>
              <a:rPr sz="8000"/>
              <a:t>练习</a:t>
            </a:r>
          </a:p>
        </p:txBody>
      </p:sp>
      <p:sp>
        <p:nvSpPr>
          <p:cNvPr id="75" name="Shape 75"/>
          <p:cNvSpPr/>
          <p:nvPr>
            <p:ph type="body" idx="1"/>
          </p:nvPr>
        </p:nvSpPr>
        <p:spPr>
          <a:prstGeom prst="rect">
            <a:avLst/>
          </a:prstGeom>
        </p:spPr>
        <p:txBody>
          <a:bodyPr/>
          <a:lstStyle/>
          <a:p>
            <a:pPr lvl="0"/>
          </a:p>
        </p:txBody>
      </p:sp>
      <p:pic>
        <p:nvPicPr>
          <p:cNvPr id="76" name="pasted-image.png"/>
          <p:cNvPicPr/>
          <p:nvPr/>
        </p:nvPicPr>
        <p:blipFill>
          <a:blip r:embed="rId2">
            <a:extLst/>
          </a:blip>
          <a:stretch>
            <a:fillRect/>
          </a:stretch>
        </p:blipFill>
        <p:spPr>
          <a:xfrm>
            <a:off x="4978400" y="2844800"/>
            <a:ext cx="3048000" cy="5803900"/>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title"/>
          </p:nvPr>
        </p:nvSpPr>
        <p:spPr>
          <a:prstGeom prst="rect">
            <a:avLst/>
          </a:prstGeom>
        </p:spPr>
        <p:txBody>
          <a:bodyPr/>
          <a:lstStyle/>
          <a:p>
            <a:pPr lvl="0">
              <a:defRPr sz="1800"/>
            </a:pPr>
            <a:r>
              <a:rPr sz="8000"/>
              <a:t>TableLayout</a:t>
            </a:r>
          </a:p>
        </p:txBody>
      </p:sp>
      <p:sp>
        <p:nvSpPr>
          <p:cNvPr id="79" name="Shape 79"/>
          <p:cNvSpPr/>
          <p:nvPr>
            <p:ph type="body" idx="1"/>
          </p:nvPr>
        </p:nvSpPr>
        <p:spPr>
          <a:prstGeom prst="rect">
            <a:avLst/>
          </a:prstGeom>
        </p:spPr>
        <p:txBody>
          <a:bodyPr/>
          <a:lstStyle/>
          <a:p>
            <a:pPr lvl="0" marL="328929" indent="-328929" defTabSz="432308">
              <a:spcBef>
                <a:spcPts val="3100"/>
              </a:spcBef>
              <a:defRPr sz="1800"/>
            </a:pPr>
            <a:r>
              <a:rPr sz="2664"/>
              <a:t>TableLayout和Html网页上见到的Table有所不同，TableLayout没有边框的 </a:t>
            </a:r>
            <a:endParaRPr sz="2664"/>
          </a:p>
          <a:p>
            <a:pPr lvl="0" marL="328929" indent="-328929" defTabSz="432308">
              <a:spcBef>
                <a:spcPts val="3100"/>
              </a:spcBef>
              <a:defRPr sz="1800"/>
            </a:pPr>
            <a:r>
              <a:rPr sz="2664"/>
              <a:t>它是由多个TableRow对象组成，每个TableRow可以有0个或多个单元格，每个单元格就是一个View。这些TableRow，单元格不能设置layout_width,宽度默认是fill_parent的，只有高度layout_height可以自定义，默认是wrap_content。 </a:t>
            </a:r>
            <a:endParaRPr sz="2664"/>
          </a:p>
          <a:p>
            <a:pPr lvl="0" marL="328929" indent="-328929" defTabSz="432308">
              <a:spcBef>
                <a:spcPts val="3100"/>
              </a:spcBef>
              <a:defRPr sz="1800"/>
            </a:pPr>
            <a:r>
              <a:rPr sz="2664"/>
              <a:t>在TableRow中的单元格可以为empty，并且通过android:layout_column可以设置index值（索引从0开始）实现跳开某些单元格，直接报控件放置指定索引的单元格中。</a:t>
            </a:r>
            <a:endParaRPr sz="2664"/>
          </a:p>
          <a:p>
            <a:pPr lvl="0" marL="328929" indent="-328929" defTabSz="432308">
              <a:spcBef>
                <a:spcPts val="3100"/>
              </a:spcBef>
              <a:defRPr sz="1800"/>
            </a:pPr>
            <a:r>
              <a:rPr sz="2664"/>
              <a:t>添加View,设置layout_height以及背景色，就可以实现一条间隔线。android:layout_span可以设置合并几个单元格。</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title"/>
          </p:nvPr>
        </p:nvSpPr>
        <p:spPr>
          <a:prstGeom prst="rect">
            <a:avLst/>
          </a:prstGeom>
        </p:spPr>
        <p:txBody>
          <a:bodyPr/>
          <a:lstStyle/>
          <a:p>
            <a:pPr lvl="0">
              <a:defRPr sz="1800"/>
            </a:pPr>
            <a:r>
              <a:rPr sz="8000"/>
              <a:t>练习</a:t>
            </a:r>
          </a:p>
        </p:txBody>
      </p:sp>
      <p:sp>
        <p:nvSpPr>
          <p:cNvPr id="82" name="Shape 82"/>
          <p:cNvSpPr/>
          <p:nvPr>
            <p:ph type="body" idx="1"/>
          </p:nvPr>
        </p:nvSpPr>
        <p:spPr>
          <a:prstGeom prst="rect">
            <a:avLst/>
          </a:prstGeom>
        </p:spPr>
        <p:txBody>
          <a:bodyPr/>
          <a:lstStyle/>
          <a:p>
            <a:pPr lvl="0"/>
          </a:p>
        </p:txBody>
      </p:sp>
      <p:pic>
        <p:nvPicPr>
          <p:cNvPr id="83" name="pasted-image.png"/>
          <p:cNvPicPr/>
          <p:nvPr/>
        </p:nvPicPr>
        <p:blipFill>
          <a:blip r:embed="rId2">
            <a:extLst/>
          </a:blip>
          <a:stretch>
            <a:fillRect/>
          </a:stretch>
        </p:blipFill>
        <p:spPr>
          <a:xfrm>
            <a:off x="3927473" y="3092450"/>
            <a:ext cx="5149854" cy="4591954"/>
          </a:xfrm>
          <a:prstGeom prst="rect">
            <a:avLst/>
          </a:prstGeom>
          <a:ln w="12700">
            <a:miter lim="400000"/>
          </a:ln>
        </p:spPr>
      </p:pic>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title"/>
          </p:nvPr>
        </p:nvSpPr>
        <p:spPr>
          <a:prstGeom prst="rect">
            <a:avLst/>
          </a:prstGeom>
        </p:spPr>
        <p:txBody>
          <a:bodyPr/>
          <a:lstStyle/>
          <a:p>
            <a:pPr lvl="0">
              <a:defRPr sz="1800"/>
            </a:pPr>
            <a:r>
              <a:rPr sz="8000"/>
              <a:t>与控制层关联</a:t>
            </a:r>
          </a:p>
        </p:txBody>
      </p:sp>
      <p:sp>
        <p:nvSpPr>
          <p:cNvPr id="86" name="Shape 86"/>
          <p:cNvSpPr/>
          <p:nvPr>
            <p:ph type="body" idx="1"/>
          </p:nvPr>
        </p:nvSpPr>
        <p:spPr>
          <a:prstGeom prst="rect">
            <a:avLst/>
          </a:prstGeom>
        </p:spPr>
        <p:txBody>
          <a:bodyPr/>
          <a:lstStyle/>
          <a:p>
            <a:pPr lvl="0">
              <a:defRPr sz="1800"/>
            </a:pPr>
            <a:r>
              <a:rPr sz="3600"/>
              <a:t>findViewById(R.id.res_id)</a:t>
            </a:r>
            <a:endParaRPr sz="3600"/>
          </a:p>
          <a:p>
            <a:pPr lvl="0">
              <a:defRPr sz="1800"/>
            </a:pPr>
            <a:r>
              <a:rPr sz="3600"/>
              <a:t>R.string.res_id</a:t>
            </a:r>
            <a:endParaRPr sz="3600"/>
          </a:p>
          <a:p>
            <a:pPr lvl="0">
              <a:defRPr sz="1800"/>
            </a:pPr>
            <a:r>
              <a:rPr sz="3600"/>
              <a:t>R.layout.layout_name</a:t>
            </a:r>
            <a:endParaRPr sz="3600"/>
          </a:p>
          <a:p>
            <a:pPr lvl="0">
              <a:defRPr sz="1800"/>
            </a:pPr>
            <a:r>
              <a:rPr sz="3600"/>
              <a:t>设置事件（如点击事件）</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title"/>
          </p:nvPr>
        </p:nvSpPr>
        <p:spPr>
          <a:prstGeom prst="rect">
            <a:avLst/>
          </a:prstGeom>
        </p:spPr>
        <p:txBody>
          <a:bodyPr/>
          <a:lstStyle/>
          <a:p>
            <a:pPr lvl="0">
              <a:defRPr sz="1800"/>
            </a:pPr>
            <a:r>
              <a:rPr sz="8000"/>
              <a:t>练习</a:t>
            </a:r>
          </a:p>
        </p:txBody>
      </p:sp>
      <p:sp>
        <p:nvSpPr>
          <p:cNvPr id="89" name="Shape 89"/>
          <p:cNvSpPr/>
          <p:nvPr>
            <p:ph type="body" idx="1"/>
          </p:nvPr>
        </p:nvSpPr>
        <p:spPr>
          <a:prstGeom prst="rect">
            <a:avLst/>
          </a:prstGeom>
        </p:spPr>
        <p:txBody>
          <a:bodyPr/>
          <a:lstStyle/>
          <a:p>
            <a:pPr lvl="0">
              <a:defRPr sz="1800"/>
            </a:pPr>
            <a:r>
              <a:rPr sz="3600"/>
              <a:t>完成本节讲的几种布局</a:t>
            </a:r>
            <a:endParaRPr sz="3600"/>
          </a:p>
          <a:p>
            <a:pPr lvl="1">
              <a:defRPr sz="1800"/>
            </a:pPr>
            <a:r>
              <a:rPr sz="3600"/>
              <a:t>LinearLayout</a:t>
            </a:r>
            <a:endParaRPr sz="3600"/>
          </a:p>
          <a:p>
            <a:pPr lvl="1">
              <a:defRPr sz="1800"/>
            </a:pPr>
            <a:r>
              <a:rPr sz="3600"/>
              <a:t>RelativeLayout</a:t>
            </a:r>
            <a:endParaRPr sz="3600"/>
          </a:p>
          <a:p>
            <a:pPr lvl="1">
              <a:defRPr sz="1800"/>
            </a:pPr>
            <a:r>
              <a:rPr sz="3600"/>
              <a:t>AbsoluteLayout</a:t>
            </a:r>
            <a:endParaRPr sz="3600"/>
          </a:p>
          <a:p>
            <a:pPr lvl="1">
              <a:defRPr sz="1800"/>
            </a:pPr>
            <a:r>
              <a:rPr sz="3600"/>
              <a:t>FrameLayout</a:t>
            </a:r>
            <a:endParaRPr sz="3600"/>
          </a:p>
          <a:p>
            <a:pPr lvl="1">
              <a:defRPr sz="1800"/>
            </a:pPr>
            <a:r>
              <a:rPr sz="3600"/>
              <a:t>TableLayout</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prstGeom prst="rect">
            <a:avLst/>
          </a:prstGeom>
        </p:spPr>
        <p:txBody>
          <a:bodyPr/>
          <a:lstStyle/>
          <a:p>
            <a:pPr lvl="0">
              <a:defRPr sz="1800"/>
            </a:pPr>
            <a:r>
              <a:rPr sz="8000"/>
              <a:t>练习</a:t>
            </a:r>
          </a:p>
        </p:txBody>
      </p:sp>
      <p:sp>
        <p:nvSpPr>
          <p:cNvPr id="92" name="Shape 92"/>
          <p:cNvSpPr/>
          <p:nvPr>
            <p:ph type="body" idx="1"/>
          </p:nvPr>
        </p:nvSpPr>
        <p:spPr>
          <a:prstGeom prst="rect">
            <a:avLst/>
          </a:prstGeom>
        </p:spPr>
        <p:txBody>
          <a:bodyPr/>
          <a:lstStyle/>
          <a:p>
            <a:pPr lvl="0">
              <a:defRPr sz="1800"/>
            </a:pPr>
            <a:r>
              <a:rPr sz="3600"/>
              <a:t>GeoQuiz</a:t>
            </a:r>
            <a:endParaRPr sz="3600"/>
          </a:p>
          <a:p>
            <a:pPr lvl="0">
              <a:defRPr sz="1800"/>
            </a:pPr>
            <a:r>
              <a:rPr sz="3600"/>
              <a:t>自己设置10个问题</a:t>
            </a:r>
            <a:endParaRPr sz="3600"/>
          </a:p>
          <a:p>
            <a:pPr lvl="0">
              <a:defRPr sz="1800"/>
            </a:pPr>
            <a:r>
              <a:rPr sz="3600"/>
              <a:t>用户答对了，显示Correct toast信息</a:t>
            </a:r>
            <a:endParaRPr sz="3600"/>
          </a:p>
          <a:p>
            <a:pPr lvl="0">
              <a:defRPr sz="1800"/>
            </a:pPr>
            <a:r>
              <a:rPr sz="3600"/>
              <a:t>用户打错了，显示Incorrect toast信息</a:t>
            </a:r>
            <a:endParaRPr sz="3600"/>
          </a:p>
          <a:p>
            <a:pPr lvl="0">
              <a:defRPr sz="1800"/>
            </a:pPr>
            <a:r>
              <a:rPr sz="3600"/>
              <a:t>完成第十个后，重新从第一个开始，如此循环</a:t>
            </a:r>
          </a:p>
        </p:txBody>
      </p:sp>
      <p:pic>
        <p:nvPicPr>
          <p:cNvPr id="93" name="image.png"/>
          <p:cNvPicPr/>
          <p:nvPr/>
        </p:nvPicPr>
        <p:blipFill>
          <a:blip r:embed="rId2">
            <a:extLst/>
          </a:blip>
          <a:stretch>
            <a:fillRect/>
          </a:stretch>
        </p:blipFill>
        <p:spPr>
          <a:xfrm>
            <a:off x="9248775" y="2057400"/>
            <a:ext cx="2889250" cy="4525963"/>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lvl="0">
              <a:defRPr sz="1800"/>
            </a:pPr>
            <a:r>
              <a:rPr sz="8000"/>
              <a:t>Activity</a:t>
            </a:r>
          </a:p>
        </p:txBody>
      </p:sp>
      <p:sp>
        <p:nvSpPr>
          <p:cNvPr id="36" name="Shape 36"/>
          <p:cNvSpPr/>
          <p:nvPr>
            <p:ph type="body" idx="1"/>
          </p:nvPr>
        </p:nvSpPr>
        <p:spPr>
          <a:prstGeom prst="rect">
            <a:avLst/>
          </a:prstGeom>
        </p:spPr>
        <p:txBody>
          <a:bodyPr/>
          <a:lstStyle/>
          <a:p>
            <a:pPr lvl="0">
              <a:defRPr sz="1800"/>
            </a:pPr>
            <a:r>
              <a:rPr sz="3600"/>
              <a:t>Android以activity来组织应用</a:t>
            </a:r>
            <a:endParaRPr sz="3600"/>
          </a:p>
          <a:p>
            <a:pPr lvl="0">
              <a:defRPr sz="1800"/>
            </a:pPr>
            <a:r>
              <a:rPr sz="3600"/>
              <a:t>每个页面基本对应于一个Activity</a:t>
            </a:r>
            <a:endParaRPr sz="3600"/>
          </a:p>
          <a:p>
            <a:pPr lvl="0">
              <a:defRPr sz="1800"/>
            </a:pPr>
            <a:r>
              <a:rPr sz="3600"/>
              <a:t>每个Activity有自己的生命周期（见下页）</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xfrm>
            <a:off x="952500" y="444500"/>
            <a:ext cx="11099800" cy="802779"/>
          </a:xfrm>
          <a:prstGeom prst="rect">
            <a:avLst/>
          </a:prstGeom>
        </p:spPr>
        <p:txBody>
          <a:bodyPr/>
          <a:lstStyle>
            <a:lvl1pPr defTabSz="286258">
              <a:defRPr sz="3920"/>
            </a:lvl1pPr>
          </a:lstStyle>
          <a:p>
            <a:pPr lvl="0">
              <a:defRPr sz="1800"/>
            </a:pPr>
            <a:r>
              <a:rPr sz="3920"/>
              <a:t>Activity生命周期</a:t>
            </a:r>
          </a:p>
        </p:txBody>
      </p:sp>
      <p:pic>
        <p:nvPicPr>
          <p:cNvPr id="39" name="pasted-image.png"/>
          <p:cNvPicPr/>
          <p:nvPr/>
        </p:nvPicPr>
        <p:blipFill>
          <a:blip r:embed="rId2">
            <a:extLst/>
          </a:blip>
          <a:stretch>
            <a:fillRect/>
          </a:stretch>
        </p:blipFill>
        <p:spPr>
          <a:xfrm>
            <a:off x="3553773" y="1590218"/>
            <a:ext cx="5897254" cy="7693482"/>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pPr lvl="0">
              <a:defRPr sz="1800"/>
            </a:pPr>
            <a:r>
              <a:rPr sz="8000"/>
              <a:t>控件</a:t>
            </a:r>
          </a:p>
        </p:txBody>
      </p:sp>
      <p:sp>
        <p:nvSpPr>
          <p:cNvPr id="42" name="Shape 42"/>
          <p:cNvSpPr/>
          <p:nvPr>
            <p:ph type="body" idx="1"/>
          </p:nvPr>
        </p:nvSpPr>
        <p:spPr>
          <a:prstGeom prst="rect">
            <a:avLst/>
          </a:prstGeom>
        </p:spPr>
        <p:txBody>
          <a:bodyPr/>
          <a:lstStyle/>
          <a:p>
            <a:pPr lvl="0" marL="413384" indent="-413384" defTabSz="543305">
              <a:spcBef>
                <a:spcPts val="3900"/>
              </a:spcBef>
              <a:defRPr sz="1800"/>
            </a:pPr>
            <a:r>
              <a:rPr sz="3348"/>
              <a:t>布局：Layout</a:t>
            </a:r>
            <a:endParaRPr sz="3348"/>
          </a:p>
          <a:p>
            <a:pPr lvl="0" marL="413384" indent="-413384" defTabSz="543305">
              <a:spcBef>
                <a:spcPts val="3900"/>
              </a:spcBef>
              <a:defRPr sz="1800"/>
            </a:pPr>
            <a:r>
              <a:rPr sz="3348"/>
              <a:t>按钮: Button</a:t>
            </a:r>
            <a:endParaRPr sz="3348"/>
          </a:p>
          <a:p>
            <a:pPr lvl="0" marL="413384" indent="-413384" defTabSz="543305">
              <a:spcBef>
                <a:spcPts val="3900"/>
              </a:spcBef>
              <a:defRPr sz="1800"/>
            </a:pPr>
            <a:r>
              <a:rPr sz="3348"/>
              <a:t>文本: TextView</a:t>
            </a:r>
            <a:endParaRPr sz="3348"/>
          </a:p>
          <a:p>
            <a:pPr lvl="0" marL="413384" indent="-413384" defTabSz="543305">
              <a:spcBef>
                <a:spcPts val="3900"/>
              </a:spcBef>
              <a:defRPr sz="1800"/>
            </a:pPr>
            <a:r>
              <a:rPr sz="3348"/>
              <a:t>文本框: EditText</a:t>
            </a:r>
            <a:endParaRPr sz="3348"/>
          </a:p>
          <a:p>
            <a:pPr lvl="0" marL="413384" indent="-413384" defTabSz="543305">
              <a:spcBef>
                <a:spcPts val="3900"/>
              </a:spcBef>
              <a:defRPr sz="1800"/>
            </a:pPr>
            <a:r>
              <a:rPr sz="3348"/>
              <a:t>日期选择: DatePicker</a:t>
            </a:r>
            <a:endParaRPr sz="3348"/>
          </a:p>
          <a:p>
            <a:pPr lvl="0" marL="413384" indent="-413384" defTabSz="543305">
              <a:spcBef>
                <a:spcPts val="3900"/>
              </a:spcBef>
              <a:defRPr sz="1800"/>
            </a:pPr>
            <a:r>
              <a:rPr sz="3348"/>
              <a:t>其它</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prstGeom prst="rect">
            <a:avLst/>
          </a:prstGeom>
        </p:spPr>
        <p:txBody>
          <a:bodyPr/>
          <a:lstStyle/>
          <a:p>
            <a:pPr lvl="0">
              <a:defRPr sz="1800"/>
            </a:pPr>
            <a:r>
              <a:rPr sz="8000"/>
              <a:t>布局</a:t>
            </a:r>
          </a:p>
        </p:txBody>
      </p:sp>
      <p:sp>
        <p:nvSpPr>
          <p:cNvPr id="45" name="Shape 45"/>
          <p:cNvSpPr/>
          <p:nvPr>
            <p:ph type="body" idx="1"/>
          </p:nvPr>
        </p:nvSpPr>
        <p:spPr>
          <a:prstGeom prst="rect">
            <a:avLst/>
          </a:prstGeom>
        </p:spPr>
        <p:txBody>
          <a:bodyPr/>
          <a:lstStyle/>
          <a:p>
            <a:pPr lvl="0">
              <a:defRPr sz="1800"/>
            </a:pPr>
            <a:r>
              <a:rPr sz="3600"/>
              <a:t>LinearLayout</a:t>
            </a:r>
            <a:endParaRPr sz="3600"/>
          </a:p>
          <a:p>
            <a:pPr lvl="0">
              <a:defRPr sz="1800"/>
            </a:pPr>
            <a:r>
              <a:rPr sz="3600"/>
              <a:t>GridLayout</a:t>
            </a:r>
            <a:endParaRPr sz="3600"/>
          </a:p>
          <a:p>
            <a:pPr lvl="0">
              <a:defRPr sz="1800"/>
            </a:pPr>
            <a:r>
              <a:rPr sz="3600"/>
              <a:t>RelativeLayout</a:t>
            </a:r>
            <a:endParaRPr sz="3600"/>
          </a:p>
          <a:p>
            <a:pPr lvl="0">
              <a:defRPr sz="1800"/>
            </a:pPr>
            <a:r>
              <a:rPr sz="3600"/>
              <a:t>FrameLayout</a:t>
            </a:r>
            <a:endParaRPr sz="3600"/>
          </a:p>
          <a:p>
            <a:pPr lvl="0">
              <a:defRPr sz="1800"/>
            </a:pPr>
            <a:r>
              <a:rPr sz="3600"/>
              <a:t>AbsoluteLayout</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lvl="0">
              <a:defRPr sz="1800"/>
            </a:pPr>
            <a:r>
              <a:rPr sz="8000"/>
              <a:t>常见layout属性</a:t>
            </a:r>
          </a:p>
        </p:txBody>
      </p:sp>
      <p:sp>
        <p:nvSpPr>
          <p:cNvPr id="48" name="Shape 48"/>
          <p:cNvSpPr/>
          <p:nvPr>
            <p:ph type="body" idx="1"/>
          </p:nvPr>
        </p:nvSpPr>
        <p:spPr>
          <a:xfrm>
            <a:off x="498375" y="2609850"/>
            <a:ext cx="12008050" cy="6286500"/>
          </a:xfrm>
          <a:prstGeom prst="rect">
            <a:avLst/>
          </a:prstGeom>
        </p:spPr>
        <p:txBody>
          <a:bodyPr/>
          <a:lstStyle/>
          <a:p>
            <a:pPr lvl="0">
              <a:defRPr sz="1800"/>
            </a:pPr>
            <a:r>
              <a:rPr sz="3600"/>
              <a:t>layout_width: wrap_content/match_parent/fill_parent</a:t>
            </a:r>
            <a:endParaRPr sz="3600"/>
          </a:p>
          <a:p>
            <a:pPr lvl="0">
              <a:defRPr sz="1800"/>
            </a:pPr>
            <a:r>
              <a:rPr sz="3600"/>
              <a:t>layout_height:wrap_content/match_parent/fill_parent</a:t>
            </a:r>
            <a:endParaRPr sz="3600"/>
          </a:p>
          <a:p>
            <a:pPr lvl="0">
              <a:defRPr sz="1800"/>
            </a:pPr>
            <a:r>
              <a:rPr sz="3600"/>
              <a:t>layout_gravity: center/left/right</a:t>
            </a:r>
            <a:endParaRPr sz="3600"/>
          </a:p>
          <a:p>
            <a:pPr lvl="0">
              <a:defRPr sz="1800"/>
            </a:pPr>
            <a:r>
              <a:rPr sz="3600"/>
              <a:t>gravity: center/left/right</a:t>
            </a:r>
            <a:endParaRPr sz="3600"/>
          </a:p>
          <a:p>
            <a:pPr lvl="0">
              <a:defRPr sz="1800"/>
            </a:pPr>
            <a:r>
              <a:rPr sz="3600"/>
              <a:t>orientation: horizontal/vertical</a:t>
            </a:r>
            <a:endParaRPr sz="3600"/>
          </a:p>
          <a:p>
            <a:pPr lvl="0">
              <a:defRPr sz="1800"/>
            </a:pPr>
            <a:r>
              <a:rPr sz="3600"/>
              <a:t>padding: 类似于html</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p>
            <a:pPr lvl="0">
              <a:defRPr sz="1800"/>
            </a:pPr>
            <a:r>
              <a:rPr sz="8000"/>
              <a:t>LinearLayout</a:t>
            </a:r>
          </a:p>
        </p:txBody>
      </p:sp>
      <p:sp>
        <p:nvSpPr>
          <p:cNvPr id="51" name="Shape 51"/>
          <p:cNvSpPr/>
          <p:nvPr>
            <p:ph type="body" idx="1"/>
          </p:nvPr>
        </p:nvSpPr>
        <p:spPr>
          <a:prstGeom prst="rect">
            <a:avLst/>
          </a:prstGeom>
        </p:spPr>
        <p:txBody>
          <a:bodyPr/>
          <a:lstStyle/>
          <a:p>
            <a:pPr lvl="0" marL="400050" indent="-400050" defTabSz="525779">
              <a:spcBef>
                <a:spcPts val="3700"/>
              </a:spcBef>
              <a:defRPr sz="1800"/>
            </a:pPr>
            <a:r>
              <a:rPr sz="3239"/>
              <a:t>最常见的布局</a:t>
            </a:r>
            <a:endParaRPr sz="3239"/>
          </a:p>
          <a:p>
            <a:pPr lvl="0" marL="400050" indent="-400050" defTabSz="525779">
              <a:spcBef>
                <a:spcPts val="3700"/>
              </a:spcBef>
              <a:defRPr sz="1800"/>
            </a:pPr>
            <a:r>
              <a:rPr sz="3239"/>
              <a:t>线性布局</a:t>
            </a:r>
            <a:endParaRPr sz="3239"/>
          </a:p>
          <a:p>
            <a:pPr lvl="0" marL="400050" indent="-400050" defTabSz="525779">
              <a:spcBef>
                <a:spcPts val="3700"/>
              </a:spcBef>
              <a:defRPr sz="1800"/>
            </a:pPr>
            <a:r>
              <a:rPr sz="3239"/>
              <a:t>在LinearLayout中设置排列方式为水平时只有垂直方向的设置是有效的，水平方向的设置是无效的：即left，right，center_horizontal 是不生效的</a:t>
            </a:r>
            <a:endParaRPr sz="3239"/>
          </a:p>
          <a:p>
            <a:pPr lvl="0" marL="400050" indent="-400050" defTabSz="525779">
              <a:spcBef>
                <a:spcPts val="3700"/>
              </a:spcBef>
              <a:defRPr sz="1800"/>
            </a:pPr>
            <a:r>
              <a:rPr sz="3239"/>
              <a:t>在LinearLayout中设置排列方式为垂直时只有水平方向设置是有效的，垂直方向的设置是无效的是无效的：即top，bottom，center_vertical 是无效的；</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prstGeom prst="rect">
            <a:avLst/>
          </a:prstGeom>
        </p:spPr>
        <p:txBody>
          <a:bodyPr/>
          <a:lstStyle/>
          <a:p>
            <a:pPr lvl="0">
              <a:defRPr sz="1800"/>
            </a:pPr>
            <a:r>
              <a:rPr sz="8000"/>
              <a:t>练习</a:t>
            </a:r>
          </a:p>
        </p:txBody>
      </p:sp>
      <p:sp>
        <p:nvSpPr>
          <p:cNvPr id="54" name="Shape 54"/>
          <p:cNvSpPr/>
          <p:nvPr>
            <p:ph type="body" idx="1"/>
          </p:nvPr>
        </p:nvSpPr>
        <p:spPr>
          <a:prstGeom prst="rect">
            <a:avLst/>
          </a:prstGeom>
        </p:spPr>
        <p:txBody>
          <a:bodyPr/>
          <a:lstStyle/>
          <a:p>
            <a:pPr lvl="0"/>
          </a:p>
        </p:txBody>
      </p:sp>
      <p:pic>
        <p:nvPicPr>
          <p:cNvPr id="55" name="pasted-image.png"/>
          <p:cNvPicPr/>
          <p:nvPr/>
        </p:nvPicPr>
        <p:blipFill>
          <a:blip r:embed="rId2">
            <a:extLst/>
          </a:blip>
          <a:stretch>
            <a:fillRect/>
          </a:stretch>
        </p:blipFill>
        <p:spPr>
          <a:xfrm>
            <a:off x="4337969" y="2444024"/>
            <a:ext cx="3739231" cy="6839676"/>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lvl="0">
              <a:defRPr sz="1800"/>
            </a:pPr>
            <a:r>
              <a:rPr sz="8000"/>
              <a:t>AbsouteLayout</a:t>
            </a:r>
          </a:p>
        </p:txBody>
      </p:sp>
      <p:sp>
        <p:nvSpPr>
          <p:cNvPr id="58" name="Shape 58"/>
          <p:cNvSpPr/>
          <p:nvPr>
            <p:ph type="body" idx="1"/>
          </p:nvPr>
        </p:nvSpPr>
        <p:spPr>
          <a:prstGeom prst="rect">
            <a:avLst/>
          </a:prstGeom>
        </p:spPr>
        <p:txBody>
          <a:bodyPr/>
          <a:lstStyle/>
          <a:p>
            <a:pPr lvl="0">
              <a:defRPr sz="1800"/>
            </a:pPr>
            <a:r>
              <a:rPr sz="3600"/>
              <a:t>指定子控件的xy精确坐标的布局。绝对布局缺乏灵活性，在没有绝对定位的情况下相比其他类型的布局更难维护。</a:t>
            </a:r>
            <a:endParaRPr sz="3600"/>
          </a:p>
          <a:p>
            <a:pPr lvl="0">
              <a:defRPr sz="1800"/>
            </a:pPr>
            <a:r>
              <a:rPr sz="3600"/>
              <a:t>使用较少</a:t>
            </a:r>
            <a:endParaRPr sz="3600"/>
          </a:p>
          <a:p>
            <a:pPr lvl="0">
              <a:defRPr sz="1800"/>
            </a:pPr>
            <a:r>
              <a:rPr sz="3600"/>
              <a:t>特别是当需要兼容不同分辨率的设备时</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Times New Roman"/>
        <a:ea typeface="Times New Roman"/>
        <a:cs typeface="Times New Roman"/>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Times New Roman"/>
        <a:ea typeface="Times New Roman"/>
        <a:cs typeface="Times New Roman"/>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