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j-lt"/>
          <a:ea typeface="+mj-ea"/>
          <a:cs typeface="+mj-cs"/>
          <a:sym typeface="Times New Roman"/>
        </a:defRPr>
      </a:lvl1pPr>
      <a:lvl2pPr indent="228600" algn="ctr" defTabSz="584200">
        <a:defRPr sz="8000">
          <a:latin typeface="+mj-lt"/>
          <a:ea typeface="+mj-ea"/>
          <a:cs typeface="+mj-cs"/>
          <a:sym typeface="Times New Roman"/>
        </a:defRPr>
      </a:lvl2pPr>
      <a:lvl3pPr indent="457200" algn="ctr" defTabSz="584200">
        <a:defRPr sz="8000">
          <a:latin typeface="+mj-lt"/>
          <a:ea typeface="+mj-ea"/>
          <a:cs typeface="+mj-cs"/>
          <a:sym typeface="Times New Roman"/>
        </a:defRPr>
      </a:lvl3pPr>
      <a:lvl4pPr indent="685800" algn="ctr" defTabSz="584200">
        <a:defRPr sz="8000">
          <a:latin typeface="+mj-lt"/>
          <a:ea typeface="+mj-ea"/>
          <a:cs typeface="+mj-cs"/>
          <a:sym typeface="Times New Roman"/>
        </a:defRPr>
      </a:lvl4pPr>
      <a:lvl5pPr indent="914400" algn="ctr" defTabSz="584200">
        <a:defRPr sz="8000">
          <a:latin typeface="+mj-lt"/>
          <a:ea typeface="+mj-ea"/>
          <a:cs typeface="+mj-cs"/>
          <a:sym typeface="Times New Roman"/>
        </a:defRPr>
      </a:lvl5pPr>
      <a:lvl6pPr indent="1143000" algn="ctr" defTabSz="584200">
        <a:defRPr sz="8000">
          <a:latin typeface="+mj-lt"/>
          <a:ea typeface="+mj-ea"/>
          <a:cs typeface="+mj-cs"/>
          <a:sym typeface="Times New Roman"/>
        </a:defRPr>
      </a:lvl6pPr>
      <a:lvl7pPr indent="1371600" algn="ctr" defTabSz="584200">
        <a:defRPr sz="8000">
          <a:latin typeface="+mj-lt"/>
          <a:ea typeface="+mj-ea"/>
          <a:cs typeface="+mj-cs"/>
          <a:sym typeface="Times New Roman"/>
        </a:defRPr>
      </a:lvl7pPr>
      <a:lvl8pPr indent="1600200" algn="ctr" defTabSz="584200">
        <a:defRPr sz="8000">
          <a:latin typeface="+mj-lt"/>
          <a:ea typeface="+mj-ea"/>
          <a:cs typeface="+mj-cs"/>
          <a:sym typeface="Times New Roman"/>
        </a:defRPr>
      </a:lvl8pPr>
      <a:lvl9pPr indent="1828800" algn="ctr" defTabSz="584200">
        <a:defRPr sz="8000">
          <a:latin typeface="+mj-lt"/>
          <a:ea typeface="+mj-ea"/>
          <a:cs typeface="+mj-cs"/>
          <a:sym typeface="Times New Roman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Times New Roman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Android and MVC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MVC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和J2EE相似，会有MVC三层</a:t>
            </a:r>
            <a:endParaRPr sz="3600"/>
          </a:p>
          <a:p>
            <a:pPr lvl="0">
              <a:defRPr sz="1800"/>
            </a:pPr>
            <a:r>
              <a:rPr sz="3600"/>
              <a:t>M: Model</a:t>
            </a:r>
            <a:endParaRPr sz="3600"/>
          </a:p>
          <a:p>
            <a:pPr lvl="0">
              <a:defRPr sz="1800"/>
            </a:pPr>
            <a:r>
              <a:rPr sz="3600"/>
              <a:t>V: View</a:t>
            </a:r>
            <a:endParaRPr sz="3600"/>
          </a:p>
          <a:p>
            <a:pPr lvl="0">
              <a:defRPr sz="1800"/>
            </a:pPr>
            <a:r>
              <a:rPr sz="3600"/>
              <a:t>C:Controller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model保存app的应用数据，和业务逻辑, business logic</a:t>
            </a:r>
            <a:endParaRPr sz="3600"/>
          </a:p>
          <a:p>
            <a:pPr lvl="0">
              <a:defRPr sz="1800"/>
            </a:pPr>
            <a:r>
              <a:rPr sz="3600"/>
              <a:t>主要是用来存储app关心的数据和逻辑</a:t>
            </a:r>
            <a:endParaRPr sz="3600"/>
          </a:p>
          <a:p>
            <a:pPr lvl="0">
              <a:defRPr sz="1800"/>
            </a:pPr>
            <a:r>
              <a:rPr sz="3600"/>
              <a:t>Model层并不用关心如何显示</a:t>
            </a:r>
            <a:endParaRPr sz="3600"/>
          </a:p>
          <a:p>
            <a:pPr lvl="0">
              <a:defRPr sz="1800"/>
            </a:pPr>
            <a:r>
              <a:rPr sz="3600"/>
              <a:t>通常自己构建，类似于我们考勤系统的UserBean等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View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显示层</a:t>
            </a:r>
            <a:endParaRPr sz="3600"/>
          </a:p>
          <a:p>
            <a:pPr lvl="0">
              <a:defRPr sz="1800"/>
            </a:pPr>
            <a:r>
              <a:rPr sz="3600"/>
              <a:t>View知道如何在设备上显示，以及相应用户的输入</a:t>
            </a:r>
            <a:endParaRPr sz="3600"/>
          </a:p>
          <a:p>
            <a:pPr lvl="0">
              <a:defRPr sz="1800"/>
            </a:pPr>
            <a:r>
              <a:rPr sz="3600"/>
              <a:t>Android本身提供了大量的view组件，例如button, textview，各种layout</a:t>
            </a:r>
            <a:endParaRPr sz="3600"/>
          </a:p>
          <a:p>
            <a:pPr lvl="0">
              <a:defRPr sz="1800"/>
            </a:pPr>
            <a:r>
              <a:rPr sz="3600"/>
              <a:t>例如IDE自动生成的xml布局文件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Controller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控制层将M和V联系在一起</a:t>
            </a:r>
            <a:endParaRPr sz="3600"/>
          </a:p>
          <a:p>
            <a:pPr lvl="0">
              <a:defRPr sz="1800"/>
            </a:pPr>
            <a:r>
              <a:rPr sz="3600"/>
              <a:t>包括所谓的应用逻辑，application logic</a:t>
            </a:r>
            <a:endParaRPr sz="3600"/>
          </a:p>
          <a:p>
            <a:pPr lvl="0">
              <a:defRPr sz="1800"/>
            </a:pPr>
            <a:r>
              <a:rPr sz="3600"/>
              <a:t>通常从M存取数据，提供给V</a:t>
            </a:r>
            <a:endParaRPr sz="3600"/>
          </a:p>
          <a:p>
            <a:pPr lvl="0">
              <a:defRPr sz="1800"/>
            </a:pPr>
            <a:r>
              <a:rPr sz="3600"/>
              <a:t>包括各种Activity, Fragment, Service等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" y="1549400"/>
            <a:ext cx="11798300" cy="577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练习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使用MVC架构重新实现GeoQuiz</a:t>
            </a:r>
            <a:endParaRPr sz="3600"/>
          </a:p>
          <a:p>
            <a:pPr lvl="0">
              <a:defRPr sz="1800"/>
            </a:pPr>
            <a:r>
              <a:rPr sz="3600"/>
              <a:t>除了true/false按钮外，需要previous/next按钮，点击时进入上一个和下一个问题</a:t>
            </a:r>
            <a:endParaRPr sz="3600"/>
          </a:p>
          <a:p>
            <a:pPr lvl="0">
              <a:defRPr sz="1800"/>
            </a:pPr>
            <a:r>
              <a:rPr sz="3600"/>
              <a:t>点击屏幕本身时，进入下一个问题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