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j-lt"/>
          <a:ea typeface="+mj-ea"/>
          <a:cs typeface="+mj-cs"/>
          <a:sym typeface="Times New Roman"/>
        </a:defRPr>
      </a:lvl1pPr>
      <a:lvl2pPr indent="228600" algn="ctr" defTabSz="584200">
        <a:defRPr sz="8000">
          <a:latin typeface="+mj-lt"/>
          <a:ea typeface="+mj-ea"/>
          <a:cs typeface="+mj-cs"/>
          <a:sym typeface="Times New Roman"/>
        </a:defRPr>
      </a:lvl2pPr>
      <a:lvl3pPr indent="457200" algn="ctr" defTabSz="584200">
        <a:defRPr sz="8000">
          <a:latin typeface="+mj-lt"/>
          <a:ea typeface="+mj-ea"/>
          <a:cs typeface="+mj-cs"/>
          <a:sym typeface="Times New Roman"/>
        </a:defRPr>
      </a:lvl3pPr>
      <a:lvl4pPr indent="685800" algn="ctr" defTabSz="584200">
        <a:defRPr sz="8000">
          <a:latin typeface="+mj-lt"/>
          <a:ea typeface="+mj-ea"/>
          <a:cs typeface="+mj-cs"/>
          <a:sym typeface="Times New Roman"/>
        </a:defRPr>
      </a:lvl4pPr>
      <a:lvl5pPr indent="914400" algn="ctr" defTabSz="584200">
        <a:defRPr sz="8000">
          <a:latin typeface="+mj-lt"/>
          <a:ea typeface="+mj-ea"/>
          <a:cs typeface="+mj-cs"/>
          <a:sym typeface="Times New Roman"/>
        </a:defRPr>
      </a:lvl5pPr>
      <a:lvl6pPr indent="1143000" algn="ctr" defTabSz="584200">
        <a:defRPr sz="8000">
          <a:latin typeface="+mj-lt"/>
          <a:ea typeface="+mj-ea"/>
          <a:cs typeface="+mj-cs"/>
          <a:sym typeface="Times New Roman"/>
        </a:defRPr>
      </a:lvl6pPr>
      <a:lvl7pPr indent="1371600" algn="ctr" defTabSz="584200">
        <a:defRPr sz="8000">
          <a:latin typeface="+mj-lt"/>
          <a:ea typeface="+mj-ea"/>
          <a:cs typeface="+mj-cs"/>
          <a:sym typeface="Times New Roman"/>
        </a:defRPr>
      </a:lvl7pPr>
      <a:lvl8pPr indent="1600200" algn="ctr" defTabSz="584200">
        <a:defRPr sz="8000">
          <a:latin typeface="+mj-lt"/>
          <a:ea typeface="+mj-ea"/>
          <a:cs typeface="+mj-cs"/>
          <a:sym typeface="Times New Roman"/>
        </a:defRPr>
      </a:lvl8pPr>
      <a:lvl9pPr indent="1828800" algn="ctr" defTabSz="584200">
        <a:defRPr sz="8000">
          <a:latin typeface="+mj-lt"/>
          <a:ea typeface="+mj-ea"/>
          <a:cs typeface="+mj-cs"/>
          <a:sym typeface="Times New Roman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Activity生命周期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270" y="-95250"/>
            <a:ext cx="416446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onCreate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显示给用户前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通常进行如下工作</a:t>
            </a:r>
            <a:endParaRPr sz="3384"/>
          </a:p>
          <a:p>
            <a:pPr lvl="1" marL="835660" indent="-417830" defTabSz="549148">
              <a:spcBef>
                <a:spcPts val="3900"/>
              </a:spcBef>
              <a:defRPr sz="1800"/>
            </a:pPr>
            <a:r>
              <a:rPr sz="3384"/>
              <a:t>渲染相应地控件</a:t>
            </a:r>
            <a:endParaRPr sz="3384"/>
          </a:p>
          <a:p>
            <a:pPr lvl="1" marL="835660" indent="-417830" defTabSz="549148">
              <a:spcBef>
                <a:spcPts val="3900"/>
              </a:spcBef>
              <a:defRPr sz="1800"/>
            </a:pPr>
            <a:r>
              <a:rPr sz="3384"/>
              <a:t>通过调用setContentView(int)来显示</a:t>
            </a:r>
            <a:endParaRPr sz="3384"/>
          </a:p>
          <a:p>
            <a:pPr lvl="1" marL="835660" indent="-417830" defTabSz="549148">
              <a:spcBef>
                <a:spcPts val="3900"/>
              </a:spcBef>
              <a:defRPr sz="1800"/>
            </a:pPr>
            <a:r>
              <a:rPr sz="3384"/>
              <a:t>引用相应地控件</a:t>
            </a:r>
            <a:endParaRPr sz="3384"/>
          </a:p>
          <a:p>
            <a:pPr lvl="1" marL="835660" indent="-417830" defTabSz="549148">
              <a:spcBef>
                <a:spcPts val="3900"/>
              </a:spcBef>
              <a:defRPr sz="1800"/>
            </a:pPr>
            <a:r>
              <a:rPr sz="3384"/>
              <a:t>设置事件监听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其它状态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onStart</a:t>
            </a:r>
            <a:endParaRPr sz="3600"/>
          </a:p>
          <a:p>
            <a:pPr lvl="0">
              <a:defRPr sz="1800"/>
            </a:pPr>
            <a:r>
              <a:rPr sz="3600"/>
              <a:t>onPause</a:t>
            </a:r>
            <a:endParaRPr sz="3600"/>
          </a:p>
          <a:p>
            <a:pPr lvl="0">
              <a:defRPr sz="1800"/>
            </a:pPr>
            <a:r>
              <a:rPr sz="3600"/>
              <a:t>onResume</a:t>
            </a:r>
            <a:endParaRPr sz="3600"/>
          </a:p>
          <a:p>
            <a:pPr lvl="0">
              <a:defRPr sz="1800"/>
            </a:pPr>
            <a:r>
              <a:rPr sz="3600"/>
              <a:t>onStop</a:t>
            </a:r>
            <a:endParaRPr sz="3600"/>
          </a:p>
          <a:p>
            <a:pPr lvl="0">
              <a:defRPr sz="1800"/>
            </a:pPr>
            <a:r>
              <a:rPr sz="3600"/>
              <a:t>onDestroy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旋转屏幕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旋转屏幕会导致onDestroy</a:t>
            </a:r>
            <a:endParaRPr sz="3600"/>
          </a:p>
          <a:p>
            <a:pPr lvl="0">
              <a:defRPr sz="1800"/>
            </a:pPr>
            <a:r>
              <a:rPr sz="3600"/>
              <a:t>然后onCreate/onStart/onResume</a:t>
            </a:r>
            <a:endParaRPr sz="3600"/>
          </a:p>
          <a:p>
            <a:pPr lvl="0">
              <a:defRPr sz="1800"/>
            </a:pPr>
            <a:r>
              <a:rPr sz="3600"/>
              <a:t>所以可能需要一些特殊的处理逻辑</a:t>
            </a:r>
            <a:endParaRPr sz="3600"/>
          </a:p>
          <a:p>
            <a:pPr lvl="0">
              <a:defRPr sz="1800"/>
            </a:pPr>
            <a:r>
              <a:rPr sz="3600"/>
              <a:t>通常我们可以override onSaveInstanceState来存储相应地数据，然后在onCreate中判断和读取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landscape和portrait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portrait就是我们平常使用的竖屏的状态</a:t>
            </a:r>
            <a:endParaRPr sz="3600"/>
          </a:p>
          <a:p>
            <a:pPr lvl="0">
              <a:defRPr sz="1800"/>
            </a:pPr>
            <a:r>
              <a:rPr sz="3600"/>
              <a:t>landscape就是横屏的状态</a:t>
            </a:r>
            <a:endParaRPr sz="3600"/>
          </a:p>
          <a:p>
            <a:pPr lvl="0">
              <a:defRPr sz="1800"/>
            </a:pPr>
            <a:r>
              <a:rPr sz="3600"/>
              <a:t>每个rotation可以有自己的layout</a:t>
            </a:r>
            <a:endParaRPr sz="3600"/>
          </a:p>
          <a:p>
            <a:pPr lvl="0">
              <a:defRPr sz="1800"/>
            </a:pPr>
            <a:r>
              <a:rPr sz="3600"/>
              <a:t>我们可以创建res/layout-land目录，存储同名的layout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练习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完成GeoQuiz</a:t>
            </a:r>
            <a:endParaRPr sz="3600"/>
          </a:p>
          <a:p>
            <a:pPr lvl="0">
              <a:defRPr sz="1800"/>
            </a:pPr>
            <a:r>
              <a:rPr sz="3600"/>
              <a:t>支持portrait和landscape</a:t>
            </a:r>
            <a:endParaRPr sz="3600"/>
          </a:p>
          <a:p>
            <a:pPr lvl="0">
              <a:defRPr sz="1800"/>
            </a:pPr>
            <a:r>
              <a:rPr sz="3600"/>
              <a:t>其中landscape,如右图</a:t>
            </a:r>
            <a:endParaRPr sz="3600"/>
          </a:p>
          <a:p>
            <a:pPr lvl="0">
              <a:defRPr sz="1800"/>
            </a:pPr>
            <a:r>
              <a:rPr sz="3600"/>
              <a:t>并且旋转不会从头开始问题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5771" y="4023588"/>
            <a:ext cx="5166080" cy="3069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