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2" r:id="rId20"/>
    <p:sldId id="273" r:id="rId21"/>
    <p:sldId id="274" r:id="rId2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722" y="-114"/>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atin typeface="+mn-lt"/>
                <a:ea typeface="+mn-ea"/>
                <a:cs typeface="+mn-cs"/>
                <a:sym typeface="Helvetica Light"/>
              </a:defRPr>
            </a:lvl1pPr>
            <a:lvl2pPr marL="685800" indent="-342900">
              <a:spcBef>
                <a:spcPts val="3200"/>
              </a:spcBef>
              <a:defRPr sz="2800">
                <a:latin typeface="+mn-lt"/>
                <a:ea typeface="+mn-ea"/>
                <a:cs typeface="+mn-cs"/>
                <a:sym typeface="Helvetica Light"/>
              </a:defRPr>
            </a:lvl2pPr>
            <a:lvl3pPr marL="1028700" indent="-342900">
              <a:spcBef>
                <a:spcPts val="3200"/>
              </a:spcBef>
              <a:defRPr sz="2800">
                <a:latin typeface="+mn-lt"/>
                <a:ea typeface="+mn-ea"/>
                <a:cs typeface="+mn-cs"/>
                <a:sym typeface="Helvetica Light"/>
              </a:defRPr>
            </a:lvl3pPr>
            <a:lvl4pPr marL="1371600" indent="-342900">
              <a:spcBef>
                <a:spcPts val="3200"/>
              </a:spcBef>
              <a:defRPr sz="2800">
                <a:latin typeface="+mn-lt"/>
                <a:ea typeface="+mn-ea"/>
                <a:cs typeface="+mn-cs"/>
                <a:sym typeface="Helvetica Light"/>
              </a:defRPr>
            </a:lvl4pPr>
            <a:lvl5pPr marL="1714500" indent="-342900">
              <a:spcBef>
                <a:spcPts val="3200"/>
              </a:spcBef>
              <a:defRPr sz="2800">
                <a:latin typeface="+mn-lt"/>
                <a:ea typeface="+mn-ea"/>
                <a:cs typeface="+mn-cs"/>
                <a:sym typeface="Helvetica Light"/>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latin typeface="+mj-lt"/>
          <a:ea typeface="+mj-ea"/>
          <a:cs typeface="+mj-cs"/>
          <a:sym typeface="Times New Roman"/>
        </a:defRPr>
      </a:lvl1pPr>
      <a:lvl2pPr indent="228600" algn="ctr" defTabSz="584200">
        <a:defRPr sz="8000">
          <a:latin typeface="+mj-lt"/>
          <a:ea typeface="+mj-ea"/>
          <a:cs typeface="+mj-cs"/>
          <a:sym typeface="Times New Roman"/>
        </a:defRPr>
      </a:lvl2pPr>
      <a:lvl3pPr indent="457200" algn="ctr" defTabSz="584200">
        <a:defRPr sz="8000">
          <a:latin typeface="+mj-lt"/>
          <a:ea typeface="+mj-ea"/>
          <a:cs typeface="+mj-cs"/>
          <a:sym typeface="Times New Roman"/>
        </a:defRPr>
      </a:lvl3pPr>
      <a:lvl4pPr indent="685800" algn="ctr" defTabSz="584200">
        <a:defRPr sz="8000">
          <a:latin typeface="+mj-lt"/>
          <a:ea typeface="+mj-ea"/>
          <a:cs typeface="+mj-cs"/>
          <a:sym typeface="Times New Roman"/>
        </a:defRPr>
      </a:lvl4pPr>
      <a:lvl5pPr indent="914400" algn="ctr" defTabSz="584200">
        <a:defRPr sz="8000">
          <a:latin typeface="+mj-lt"/>
          <a:ea typeface="+mj-ea"/>
          <a:cs typeface="+mj-cs"/>
          <a:sym typeface="Times New Roman"/>
        </a:defRPr>
      </a:lvl5pPr>
      <a:lvl6pPr indent="1143000" algn="ctr" defTabSz="584200">
        <a:defRPr sz="8000">
          <a:latin typeface="+mj-lt"/>
          <a:ea typeface="+mj-ea"/>
          <a:cs typeface="+mj-cs"/>
          <a:sym typeface="Times New Roman"/>
        </a:defRPr>
      </a:lvl6pPr>
      <a:lvl7pPr indent="1371600" algn="ctr" defTabSz="584200">
        <a:defRPr sz="8000">
          <a:latin typeface="+mj-lt"/>
          <a:ea typeface="+mj-ea"/>
          <a:cs typeface="+mj-cs"/>
          <a:sym typeface="Times New Roman"/>
        </a:defRPr>
      </a:lvl7pPr>
      <a:lvl8pPr indent="1600200" algn="ctr" defTabSz="584200">
        <a:defRPr sz="8000">
          <a:latin typeface="+mj-lt"/>
          <a:ea typeface="+mj-ea"/>
          <a:cs typeface="+mj-cs"/>
          <a:sym typeface="Times New Roman"/>
        </a:defRPr>
      </a:lvl8pPr>
      <a:lvl9pPr indent="1828800" algn="ctr" defTabSz="584200">
        <a:defRPr sz="8000">
          <a:latin typeface="+mj-lt"/>
          <a:ea typeface="+mj-ea"/>
          <a:cs typeface="+mj-cs"/>
          <a:sym typeface="Times New Roman"/>
        </a:defRPr>
      </a:lvl9pPr>
    </p:titleStyle>
    <p:bodyStyle>
      <a:lvl1pPr marL="444500" indent="-444500" defTabSz="584200">
        <a:spcBef>
          <a:spcPts val="4200"/>
        </a:spcBef>
        <a:buSzPct val="75000"/>
        <a:buChar char="•"/>
        <a:defRPr sz="3600">
          <a:latin typeface="+mj-lt"/>
          <a:ea typeface="+mj-ea"/>
          <a:cs typeface="+mj-cs"/>
          <a:sym typeface="Times New Roman"/>
        </a:defRPr>
      </a:lvl1pPr>
      <a:lvl2pPr marL="889000" indent="-444500" defTabSz="584200">
        <a:spcBef>
          <a:spcPts val="4200"/>
        </a:spcBef>
        <a:buSzPct val="75000"/>
        <a:buChar char="•"/>
        <a:defRPr sz="3600">
          <a:latin typeface="+mj-lt"/>
          <a:ea typeface="+mj-ea"/>
          <a:cs typeface="+mj-cs"/>
          <a:sym typeface="Times New Roman"/>
        </a:defRPr>
      </a:lvl2pPr>
      <a:lvl3pPr marL="1333500" indent="-444500" defTabSz="584200">
        <a:spcBef>
          <a:spcPts val="4200"/>
        </a:spcBef>
        <a:buSzPct val="75000"/>
        <a:buChar char="•"/>
        <a:defRPr sz="3600">
          <a:latin typeface="+mj-lt"/>
          <a:ea typeface="+mj-ea"/>
          <a:cs typeface="+mj-cs"/>
          <a:sym typeface="Times New Roman"/>
        </a:defRPr>
      </a:lvl3pPr>
      <a:lvl4pPr marL="1778000" indent="-444500" defTabSz="584200">
        <a:spcBef>
          <a:spcPts val="4200"/>
        </a:spcBef>
        <a:buSzPct val="75000"/>
        <a:buChar char="•"/>
        <a:defRPr sz="3600">
          <a:latin typeface="+mj-lt"/>
          <a:ea typeface="+mj-ea"/>
          <a:cs typeface="+mj-cs"/>
          <a:sym typeface="Times New Roman"/>
        </a:defRPr>
      </a:lvl4pPr>
      <a:lvl5pPr marL="2222500" indent="-444500" defTabSz="584200">
        <a:spcBef>
          <a:spcPts val="4200"/>
        </a:spcBef>
        <a:buSzPct val="75000"/>
        <a:buChar char="•"/>
        <a:defRPr sz="3600">
          <a:latin typeface="+mj-lt"/>
          <a:ea typeface="+mj-ea"/>
          <a:cs typeface="+mj-cs"/>
          <a:sym typeface="Times New Roman"/>
        </a:defRPr>
      </a:lvl5pPr>
      <a:lvl6pPr marL="2667000" indent="-444500" defTabSz="584200">
        <a:spcBef>
          <a:spcPts val="4200"/>
        </a:spcBef>
        <a:buSzPct val="75000"/>
        <a:buChar char="•"/>
        <a:defRPr sz="3600">
          <a:latin typeface="+mj-lt"/>
          <a:ea typeface="+mj-ea"/>
          <a:cs typeface="+mj-cs"/>
          <a:sym typeface="Times New Roman"/>
        </a:defRPr>
      </a:lvl6pPr>
      <a:lvl7pPr marL="3111500" indent="-444500" defTabSz="584200">
        <a:spcBef>
          <a:spcPts val="4200"/>
        </a:spcBef>
        <a:buSzPct val="75000"/>
        <a:buChar char="•"/>
        <a:defRPr sz="3600">
          <a:latin typeface="+mj-lt"/>
          <a:ea typeface="+mj-ea"/>
          <a:cs typeface="+mj-cs"/>
          <a:sym typeface="Times New Roman"/>
        </a:defRPr>
      </a:lvl7pPr>
      <a:lvl8pPr marL="3556000" indent="-444500" defTabSz="584200">
        <a:spcBef>
          <a:spcPts val="4200"/>
        </a:spcBef>
        <a:buSzPct val="75000"/>
        <a:buChar char="•"/>
        <a:defRPr sz="3600">
          <a:latin typeface="+mj-lt"/>
          <a:ea typeface="+mj-ea"/>
          <a:cs typeface="+mj-cs"/>
          <a:sym typeface="Times New Roman"/>
        </a:defRPr>
      </a:lvl8pPr>
      <a:lvl9pPr marL="4000500" indent="-444500" defTabSz="584200">
        <a:spcBef>
          <a:spcPts val="4200"/>
        </a:spcBef>
        <a:buSzPct val="75000"/>
        <a:buChar char="•"/>
        <a:defRPr sz="3600">
          <a:latin typeface="+mj-lt"/>
          <a:ea typeface="+mj-ea"/>
          <a:cs typeface="+mj-cs"/>
          <a:sym typeface="Times New Roman"/>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pPr>
            <a:r>
              <a:rPr sz="8000"/>
              <a:t>Android引入</a:t>
            </a:r>
          </a:p>
        </p:txBody>
      </p:sp>
      <p:sp>
        <p:nvSpPr>
          <p:cNvPr id="33" name="Shape 33"/>
          <p:cNvSpPr>
            <a:spLocks noGrp="1"/>
          </p:cNvSpPr>
          <p:nvPr>
            <p:ph type="body" idx="1"/>
          </p:nvPr>
        </p:nvSpPr>
        <p:spPr>
          <a:prstGeom prst="rect">
            <a:avLst/>
          </a:prstGeom>
        </p:spPr>
        <p:txBody>
          <a:bodyPr/>
          <a:lstStyle/>
          <a:p>
            <a:pPr lvl="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defRPr sz="1800"/>
            </a:pPr>
            <a:r>
              <a:rPr sz="8000"/>
              <a:t>练习</a:t>
            </a:r>
          </a:p>
        </p:txBody>
      </p:sp>
      <p:sp>
        <p:nvSpPr>
          <p:cNvPr id="61" name="Shape 61"/>
          <p:cNvSpPr>
            <a:spLocks noGrp="1"/>
          </p:cNvSpPr>
          <p:nvPr>
            <p:ph type="body" idx="1"/>
          </p:nvPr>
        </p:nvSpPr>
        <p:spPr>
          <a:prstGeom prst="rect">
            <a:avLst/>
          </a:prstGeom>
        </p:spPr>
        <p:txBody>
          <a:bodyPr/>
          <a:lstStyle/>
          <a:p>
            <a:pPr lvl="0"/>
            <a:endParaRPr/>
          </a:p>
        </p:txBody>
      </p:sp>
      <p:pic>
        <p:nvPicPr>
          <p:cNvPr id="62" name="pasted-image.png"/>
          <p:cNvPicPr/>
          <p:nvPr/>
        </p:nvPicPr>
        <p:blipFill>
          <a:blip r:embed="rId2" cstate="print">
            <a:extLst/>
          </a:blip>
          <a:stretch>
            <a:fillRect/>
          </a:stretch>
        </p:blipFill>
        <p:spPr>
          <a:xfrm>
            <a:off x="4464050" y="3657600"/>
            <a:ext cx="4076700" cy="3619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prstGeom prst="rect">
            <a:avLst/>
          </a:prstGeom>
        </p:spPr>
        <p:txBody>
          <a:bodyPr/>
          <a:lstStyle/>
          <a:p>
            <a:pPr lvl="0">
              <a:defRPr sz="1800"/>
            </a:pPr>
            <a:r>
              <a:rPr sz="8000"/>
              <a:t>FrameLayout</a:t>
            </a:r>
          </a:p>
        </p:txBody>
      </p:sp>
      <p:sp>
        <p:nvSpPr>
          <p:cNvPr id="65" name="Shape 65"/>
          <p:cNvSpPr>
            <a:spLocks noGrp="1"/>
          </p:cNvSpPr>
          <p:nvPr>
            <p:ph type="body" idx="1"/>
          </p:nvPr>
        </p:nvSpPr>
        <p:spPr>
          <a:prstGeom prst="rect">
            <a:avLst/>
          </a:prstGeom>
        </p:spPr>
        <p:txBody>
          <a:bodyPr/>
          <a:lstStyle/>
          <a:p>
            <a:pPr lvl="0">
              <a:defRPr sz="1800"/>
            </a:pPr>
            <a:r>
              <a:rPr sz="3600"/>
              <a:t>所有添加到这个布局中的视图都以层叠的方式显示。第一个添加的组件放到最底层，最后添加到框架中的视图显示在最上面。上一层的会覆盖下一层的控件</a:t>
            </a:r>
          </a:p>
          <a:p>
            <a:pPr lvl="0">
              <a:defRPr sz="1800"/>
            </a:pPr>
            <a:r>
              <a:rPr sz="3600"/>
              <a:t>较少使用</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p>
            <a:pPr lvl="0">
              <a:defRPr sz="1800"/>
            </a:pPr>
            <a:r>
              <a:rPr sz="8000"/>
              <a:t>练习</a:t>
            </a:r>
          </a:p>
        </p:txBody>
      </p:sp>
      <p:sp>
        <p:nvSpPr>
          <p:cNvPr id="68" name="Shape 68"/>
          <p:cNvSpPr>
            <a:spLocks noGrp="1"/>
          </p:cNvSpPr>
          <p:nvPr>
            <p:ph type="body" idx="1"/>
          </p:nvPr>
        </p:nvSpPr>
        <p:spPr>
          <a:prstGeom prst="rect">
            <a:avLst/>
          </a:prstGeom>
        </p:spPr>
        <p:txBody>
          <a:bodyPr/>
          <a:lstStyle/>
          <a:p>
            <a:pPr lvl="0"/>
            <a:endParaRPr/>
          </a:p>
        </p:txBody>
      </p:sp>
      <p:pic>
        <p:nvPicPr>
          <p:cNvPr id="69" name="pasted-image.png"/>
          <p:cNvPicPr/>
          <p:nvPr/>
        </p:nvPicPr>
        <p:blipFill>
          <a:blip r:embed="rId2" cstate="print">
            <a:extLst/>
          </a:blip>
          <a:stretch>
            <a:fillRect/>
          </a:stretch>
        </p:blipFill>
        <p:spPr>
          <a:xfrm>
            <a:off x="4933950" y="2844800"/>
            <a:ext cx="3136900" cy="58039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pPr>
            <a:r>
              <a:rPr sz="8000"/>
              <a:t>RelativeLayout</a:t>
            </a:r>
          </a:p>
        </p:txBody>
      </p:sp>
      <p:sp>
        <p:nvSpPr>
          <p:cNvPr id="72" name="Shape 72"/>
          <p:cNvSpPr>
            <a:spLocks noGrp="1"/>
          </p:cNvSpPr>
          <p:nvPr>
            <p:ph type="body" idx="1"/>
          </p:nvPr>
        </p:nvSpPr>
        <p:spPr>
          <a:prstGeom prst="rect">
            <a:avLst/>
          </a:prstGeom>
        </p:spPr>
        <p:txBody>
          <a:bodyPr/>
          <a:lstStyle/>
          <a:p>
            <a:pPr marL="413384" lvl="0" indent="-413384" defTabSz="543305">
              <a:spcBef>
                <a:spcPts val="3900"/>
              </a:spcBef>
              <a:defRPr sz="1800"/>
            </a:pPr>
            <a:r>
              <a:rPr sz="3348" dirty="0" err="1"/>
              <a:t>相对布局，在这个容器内部的子元素们可以使用彼此之间的相对位置或者和容器间的相对位置来进行定位</a:t>
            </a:r>
            <a:r>
              <a:rPr sz="3348" dirty="0"/>
              <a:t>。</a:t>
            </a:r>
          </a:p>
          <a:p>
            <a:pPr marL="413384" lvl="0" indent="-413384" defTabSz="543305">
              <a:spcBef>
                <a:spcPts val="3900"/>
              </a:spcBef>
              <a:defRPr sz="1800"/>
            </a:pPr>
            <a:r>
              <a:rPr sz="3348" dirty="0" err="1"/>
              <a:t>android:layout_above</a:t>
            </a:r>
            <a:r>
              <a:rPr sz="3348" dirty="0"/>
              <a:t> 将该控件置于给定ID的控件之上</a:t>
            </a:r>
          </a:p>
          <a:p>
            <a:pPr marL="413384" lvl="0" indent="-413384" defTabSz="543305">
              <a:spcBef>
                <a:spcPts val="3900"/>
              </a:spcBef>
              <a:defRPr sz="1800"/>
            </a:pPr>
            <a:r>
              <a:rPr sz="3348" dirty="0" err="1"/>
              <a:t>android:layout_below</a:t>
            </a:r>
            <a:r>
              <a:rPr sz="3348" dirty="0"/>
              <a:t> 将该控件的置于给定ID控件之下</a:t>
            </a:r>
          </a:p>
          <a:p>
            <a:pPr marL="413384" lvl="0" indent="-413384" defTabSz="543305">
              <a:spcBef>
                <a:spcPts val="3900"/>
              </a:spcBef>
              <a:defRPr sz="1800"/>
            </a:pPr>
            <a:r>
              <a:rPr sz="3348" dirty="0" err="1"/>
              <a:t>android:layout_toLeftOf</a:t>
            </a:r>
            <a:r>
              <a:rPr sz="3348" dirty="0"/>
              <a:t> 将该控件置于给定ID的控件之左</a:t>
            </a:r>
          </a:p>
          <a:p>
            <a:pPr marL="413384" lvl="0" indent="-413384" defTabSz="543305">
              <a:spcBef>
                <a:spcPts val="3900"/>
              </a:spcBef>
              <a:defRPr sz="1800"/>
            </a:pPr>
            <a:r>
              <a:rPr sz="3348" dirty="0" err="1"/>
              <a:t>android:layout_toRightOf</a:t>
            </a:r>
            <a:r>
              <a:rPr sz="3348" dirty="0"/>
              <a:t> 将该控件置于给定ID的控件之右</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pPr>
            <a:r>
              <a:rPr sz="8000"/>
              <a:t>练习</a:t>
            </a:r>
          </a:p>
        </p:txBody>
      </p:sp>
      <p:sp>
        <p:nvSpPr>
          <p:cNvPr id="75" name="Shape 75"/>
          <p:cNvSpPr>
            <a:spLocks noGrp="1"/>
          </p:cNvSpPr>
          <p:nvPr>
            <p:ph type="body" idx="1"/>
          </p:nvPr>
        </p:nvSpPr>
        <p:spPr>
          <a:prstGeom prst="rect">
            <a:avLst/>
          </a:prstGeom>
        </p:spPr>
        <p:txBody>
          <a:bodyPr/>
          <a:lstStyle/>
          <a:p>
            <a:pPr lvl="0"/>
            <a:endParaRPr/>
          </a:p>
        </p:txBody>
      </p:sp>
      <p:pic>
        <p:nvPicPr>
          <p:cNvPr id="76" name="pasted-image.png"/>
          <p:cNvPicPr/>
          <p:nvPr/>
        </p:nvPicPr>
        <p:blipFill>
          <a:blip r:embed="rId2" cstate="print">
            <a:extLst/>
          </a:blip>
          <a:stretch>
            <a:fillRect/>
          </a:stretch>
        </p:blipFill>
        <p:spPr>
          <a:xfrm>
            <a:off x="4978400" y="2844800"/>
            <a:ext cx="3048000" cy="58039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p>
            <a:pPr lvl="0">
              <a:defRPr sz="1800"/>
            </a:pPr>
            <a:r>
              <a:rPr sz="8000"/>
              <a:t>TableLayout</a:t>
            </a:r>
          </a:p>
        </p:txBody>
      </p:sp>
      <p:sp>
        <p:nvSpPr>
          <p:cNvPr id="79" name="Shape 79"/>
          <p:cNvSpPr>
            <a:spLocks noGrp="1"/>
          </p:cNvSpPr>
          <p:nvPr>
            <p:ph type="body" idx="1"/>
          </p:nvPr>
        </p:nvSpPr>
        <p:spPr>
          <a:prstGeom prst="rect">
            <a:avLst/>
          </a:prstGeom>
        </p:spPr>
        <p:txBody>
          <a:bodyPr/>
          <a:lstStyle/>
          <a:p>
            <a:pPr marL="328929" lvl="0" indent="-328929" defTabSz="432308">
              <a:spcBef>
                <a:spcPts val="3100"/>
              </a:spcBef>
              <a:defRPr sz="1800"/>
            </a:pPr>
            <a:r>
              <a:rPr sz="2664"/>
              <a:t>TableLayout和Html网页上见到的Table有所不同，TableLayout没有边框的 </a:t>
            </a:r>
          </a:p>
          <a:p>
            <a:pPr marL="328929" lvl="0" indent="-328929" defTabSz="432308">
              <a:spcBef>
                <a:spcPts val="3100"/>
              </a:spcBef>
              <a:defRPr sz="1800"/>
            </a:pPr>
            <a:r>
              <a:rPr sz="2664"/>
              <a:t>它是由多个TableRow对象组成，每个TableRow可以有0个或多个单元格，每个单元格就是一个View。这些TableRow，单元格不能设置layout_width,宽度默认是fill_parent的，只有高度layout_height可以自定义，默认是wrap_content。 </a:t>
            </a:r>
          </a:p>
          <a:p>
            <a:pPr marL="328929" lvl="0" indent="-328929" defTabSz="432308">
              <a:spcBef>
                <a:spcPts val="3100"/>
              </a:spcBef>
              <a:defRPr sz="1800"/>
            </a:pPr>
            <a:r>
              <a:rPr sz="2664"/>
              <a:t>在TableRow中的单元格可以为empty，并且通过android:layout_column可以设置index值（索引从0开始）实现跳开某些单元格，直接报控件放置指定索引的单元格中。</a:t>
            </a:r>
          </a:p>
          <a:p>
            <a:pPr marL="328929" lvl="0" indent="-328929" defTabSz="432308">
              <a:spcBef>
                <a:spcPts val="3100"/>
              </a:spcBef>
              <a:defRPr sz="1800"/>
            </a:pPr>
            <a:r>
              <a:rPr sz="2664"/>
              <a:t>添加View,设置layout_height以及背景色，就可以实现一条间隔线。android:layout_span可以设置合并几个单元格。</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sz="8000"/>
              <a:t>练习</a:t>
            </a:r>
          </a:p>
        </p:txBody>
      </p:sp>
      <p:sp>
        <p:nvSpPr>
          <p:cNvPr id="82" name="Shape 82"/>
          <p:cNvSpPr>
            <a:spLocks noGrp="1"/>
          </p:cNvSpPr>
          <p:nvPr>
            <p:ph type="body" idx="1"/>
          </p:nvPr>
        </p:nvSpPr>
        <p:spPr>
          <a:prstGeom prst="rect">
            <a:avLst/>
          </a:prstGeom>
        </p:spPr>
        <p:txBody>
          <a:bodyPr/>
          <a:lstStyle/>
          <a:p>
            <a:pPr lvl="0"/>
            <a:endParaRPr/>
          </a:p>
        </p:txBody>
      </p:sp>
      <p:pic>
        <p:nvPicPr>
          <p:cNvPr id="83" name="pasted-image.png"/>
          <p:cNvPicPr/>
          <p:nvPr/>
        </p:nvPicPr>
        <p:blipFill>
          <a:blip r:embed="rId2" cstate="print">
            <a:extLst/>
          </a:blip>
          <a:stretch>
            <a:fillRect/>
          </a:stretch>
        </p:blipFill>
        <p:spPr>
          <a:xfrm>
            <a:off x="3927473" y="3092450"/>
            <a:ext cx="5149854" cy="459195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p>
            <a:pPr lvl="0">
              <a:defRPr sz="1800"/>
            </a:pPr>
            <a:r>
              <a:rPr lang="en-US" sz="8000" dirty="0" err="1" smtClean="0"/>
              <a:t>Grid</a:t>
            </a:r>
            <a:r>
              <a:rPr sz="8000" dirty="0" err="1" smtClean="0"/>
              <a:t>Layout</a:t>
            </a:r>
            <a:endParaRPr sz="8000" dirty="0"/>
          </a:p>
        </p:txBody>
      </p:sp>
      <p:sp>
        <p:nvSpPr>
          <p:cNvPr id="79" name="Shape 79"/>
          <p:cNvSpPr>
            <a:spLocks noGrp="1"/>
          </p:cNvSpPr>
          <p:nvPr>
            <p:ph type="body" idx="1"/>
          </p:nvPr>
        </p:nvSpPr>
        <p:spPr>
          <a:prstGeom prst="rect">
            <a:avLst/>
          </a:prstGeom>
        </p:spPr>
        <p:txBody>
          <a:bodyPr/>
          <a:lstStyle/>
          <a:p>
            <a:pPr marL="328929" lvl="0" indent="-328929" defTabSz="432308">
              <a:spcBef>
                <a:spcPts val="3100"/>
              </a:spcBef>
              <a:defRPr sz="1800"/>
            </a:pPr>
            <a:r>
              <a:rPr sz="2664"/>
              <a:t>TableLayout和Html网页上见到的Table有所不同，TableLayout没有边框的 </a:t>
            </a:r>
          </a:p>
          <a:p>
            <a:pPr marL="328929" lvl="0" indent="-328929" defTabSz="432308">
              <a:spcBef>
                <a:spcPts val="3100"/>
              </a:spcBef>
              <a:defRPr sz="1800"/>
            </a:pPr>
            <a:r>
              <a:rPr sz="2664"/>
              <a:t>它是由多个TableRow对象组成，每个TableRow可以有0个或多个单元格，每个单元格就是一个View。这些TableRow，单元格不能设置layout_width,宽度默认是fill_parent的，只有高度layout_height可以自定义，默认是wrap_content。 </a:t>
            </a:r>
          </a:p>
          <a:p>
            <a:pPr marL="328929" lvl="0" indent="-328929" defTabSz="432308">
              <a:spcBef>
                <a:spcPts val="3100"/>
              </a:spcBef>
              <a:defRPr sz="1800"/>
            </a:pPr>
            <a:r>
              <a:rPr sz="2664"/>
              <a:t>在TableRow中的单元格可以为empty，并且通过android:layout_column可以设置index值（索引从0开始）实现跳开某些单元格，直接报控件放置指定索引的单元格中。</a:t>
            </a:r>
          </a:p>
          <a:p>
            <a:pPr marL="328929" lvl="0" indent="-328929" defTabSz="432308">
              <a:spcBef>
                <a:spcPts val="3100"/>
              </a:spcBef>
              <a:defRPr sz="1800"/>
            </a:pPr>
            <a:r>
              <a:rPr sz="2664"/>
              <a:t>添加View,设置layout_height以及背景色，就可以实现一条间隔线。android:layout_span可以设置合并几个单元格。</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pic>
        <p:nvPicPr>
          <p:cNvPr id="1026" name="Picture 2" descr="http://img.my.csdn.net/uploads/201212/17/1355725079_4446.jpg"/>
          <p:cNvPicPr>
            <a:picLocks noChangeAspect="1" noChangeArrowheads="1"/>
          </p:cNvPicPr>
          <p:nvPr/>
        </p:nvPicPr>
        <p:blipFill>
          <a:blip r:embed="rId2" cstate="print"/>
          <a:srcRect/>
          <a:stretch>
            <a:fillRect/>
          </a:stretch>
        </p:blipFill>
        <p:spPr bwMode="auto">
          <a:xfrm>
            <a:off x="4414168" y="3292624"/>
            <a:ext cx="2571750" cy="4048125"/>
          </a:xfrm>
          <a:prstGeom prst="rect">
            <a:avLst/>
          </a:prstGeom>
          <a:noFill/>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p>
            <a:pPr lvl="0">
              <a:defRPr sz="1800"/>
            </a:pPr>
            <a:r>
              <a:rPr sz="8000"/>
              <a:t>与控制层关联</a:t>
            </a:r>
          </a:p>
        </p:txBody>
      </p:sp>
      <p:sp>
        <p:nvSpPr>
          <p:cNvPr id="86" name="Shape 86"/>
          <p:cNvSpPr>
            <a:spLocks noGrp="1"/>
          </p:cNvSpPr>
          <p:nvPr>
            <p:ph type="body" idx="1"/>
          </p:nvPr>
        </p:nvSpPr>
        <p:spPr>
          <a:prstGeom prst="rect">
            <a:avLst/>
          </a:prstGeom>
        </p:spPr>
        <p:txBody>
          <a:bodyPr/>
          <a:lstStyle/>
          <a:p>
            <a:pPr lvl="0">
              <a:defRPr sz="1800"/>
            </a:pPr>
            <a:r>
              <a:rPr sz="3600"/>
              <a:t>findViewById(R.id.res_id)</a:t>
            </a:r>
          </a:p>
          <a:p>
            <a:pPr lvl="0">
              <a:defRPr sz="1800"/>
            </a:pPr>
            <a:r>
              <a:rPr sz="3600"/>
              <a:t>R.string.res_id</a:t>
            </a:r>
          </a:p>
          <a:p>
            <a:pPr lvl="0">
              <a:defRPr sz="1800"/>
            </a:pPr>
            <a:r>
              <a:rPr sz="3600"/>
              <a:t>R.layout.layout_name</a:t>
            </a:r>
          </a:p>
          <a:p>
            <a:pPr lvl="0">
              <a:defRPr sz="1800"/>
            </a:pPr>
            <a:r>
              <a:rPr sz="3600"/>
              <a:t>设置事件（如点击事件）</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sz="8000"/>
              <a:t>Activity</a:t>
            </a:r>
          </a:p>
        </p:txBody>
      </p:sp>
      <p:sp>
        <p:nvSpPr>
          <p:cNvPr id="36" name="Shape 36"/>
          <p:cNvSpPr>
            <a:spLocks noGrp="1"/>
          </p:cNvSpPr>
          <p:nvPr>
            <p:ph type="body" idx="1"/>
          </p:nvPr>
        </p:nvSpPr>
        <p:spPr>
          <a:prstGeom prst="rect">
            <a:avLst/>
          </a:prstGeom>
        </p:spPr>
        <p:txBody>
          <a:bodyPr/>
          <a:lstStyle/>
          <a:p>
            <a:pPr lvl="0">
              <a:defRPr sz="1800"/>
            </a:pPr>
            <a:r>
              <a:rPr sz="3600"/>
              <a:t>Android以activity来组织应用</a:t>
            </a:r>
          </a:p>
          <a:p>
            <a:pPr lvl="0">
              <a:defRPr sz="1800"/>
            </a:pPr>
            <a:r>
              <a:rPr sz="3600"/>
              <a:t>每个页面基本对应于一个Activity</a:t>
            </a:r>
          </a:p>
          <a:p>
            <a:pPr lvl="0">
              <a:defRPr sz="1800"/>
            </a:pPr>
            <a:r>
              <a:rPr sz="3600"/>
              <a:t>每个Activity有自己的生命周期（见下页）</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prstGeom prst="rect">
            <a:avLst/>
          </a:prstGeom>
        </p:spPr>
        <p:txBody>
          <a:bodyPr/>
          <a:lstStyle/>
          <a:p>
            <a:pPr lvl="0">
              <a:defRPr sz="1800"/>
            </a:pPr>
            <a:r>
              <a:rPr sz="8000"/>
              <a:t>练习</a:t>
            </a:r>
          </a:p>
        </p:txBody>
      </p:sp>
      <p:sp>
        <p:nvSpPr>
          <p:cNvPr id="89" name="Shape 89"/>
          <p:cNvSpPr>
            <a:spLocks noGrp="1"/>
          </p:cNvSpPr>
          <p:nvPr>
            <p:ph type="body" idx="1"/>
          </p:nvPr>
        </p:nvSpPr>
        <p:spPr>
          <a:prstGeom prst="rect">
            <a:avLst/>
          </a:prstGeom>
        </p:spPr>
        <p:txBody>
          <a:bodyPr>
            <a:normAutofit fontScale="92500" lnSpcReduction="20000"/>
          </a:bodyPr>
          <a:lstStyle/>
          <a:p>
            <a:pPr lvl="0">
              <a:defRPr sz="1800"/>
            </a:pPr>
            <a:r>
              <a:rPr sz="3600" dirty="0" err="1"/>
              <a:t>完成本节讲的几种布局</a:t>
            </a:r>
            <a:endParaRPr sz="3600" dirty="0"/>
          </a:p>
          <a:p>
            <a:pPr lvl="1">
              <a:defRPr sz="1800"/>
            </a:pPr>
            <a:r>
              <a:rPr sz="3600" b="1" dirty="0" err="1"/>
              <a:t>LinearLayout</a:t>
            </a:r>
            <a:endParaRPr sz="3600" b="1" dirty="0"/>
          </a:p>
          <a:p>
            <a:pPr lvl="1">
              <a:defRPr sz="1800"/>
            </a:pPr>
            <a:r>
              <a:rPr sz="3600" b="1" dirty="0" err="1"/>
              <a:t>RelativeLayout</a:t>
            </a:r>
            <a:endParaRPr sz="3600" b="1" dirty="0"/>
          </a:p>
          <a:p>
            <a:pPr lvl="1">
              <a:defRPr sz="1800"/>
            </a:pPr>
            <a:r>
              <a:rPr sz="3600" dirty="0" err="1"/>
              <a:t>AbsoluteLayout</a:t>
            </a:r>
            <a:endParaRPr sz="3600" dirty="0"/>
          </a:p>
          <a:p>
            <a:pPr lvl="1">
              <a:defRPr sz="1800"/>
            </a:pPr>
            <a:r>
              <a:rPr sz="3600" b="1" dirty="0" err="1"/>
              <a:t>FrameLayout</a:t>
            </a:r>
            <a:endParaRPr sz="3600" b="1" dirty="0"/>
          </a:p>
          <a:p>
            <a:pPr lvl="1">
              <a:defRPr sz="1800"/>
            </a:pPr>
            <a:r>
              <a:rPr sz="3600" dirty="0" err="1" smtClean="0"/>
              <a:t>TableLayout</a:t>
            </a:r>
            <a:endParaRPr lang="en-US" sz="3600" dirty="0" smtClean="0"/>
          </a:p>
          <a:p>
            <a:pPr lvl="1">
              <a:defRPr sz="1800"/>
            </a:pPr>
            <a:r>
              <a:rPr lang="en-US" altLang="zh-CN" sz="3500" b="1" dirty="0" err="1" smtClean="0"/>
              <a:t>GridLayout</a:t>
            </a:r>
            <a:endParaRPr sz="5800" b="1"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pPr lvl="0">
              <a:defRPr sz="1800"/>
            </a:pPr>
            <a:r>
              <a:rPr sz="8000"/>
              <a:t>练习</a:t>
            </a:r>
          </a:p>
        </p:txBody>
      </p:sp>
      <p:sp>
        <p:nvSpPr>
          <p:cNvPr id="92" name="Shape 92"/>
          <p:cNvSpPr>
            <a:spLocks noGrp="1"/>
          </p:cNvSpPr>
          <p:nvPr>
            <p:ph type="body" idx="1"/>
          </p:nvPr>
        </p:nvSpPr>
        <p:spPr>
          <a:prstGeom prst="rect">
            <a:avLst/>
          </a:prstGeom>
        </p:spPr>
        <p:txBody>
          <a:bodyPr/>
          <a:lstStyle/>
          <a:p>
            <a:pPr lvl="0">
              <a:defRPr sz="1800"/>
            </a:pPr>
            <a:r>
              <a:rPr sz="3600"/>
              <a:t>GeoQuiz</a:t>
            </a:r>
          </a:p>
          <a:p>
            <a:pPr lvl="0">
              <a:defRPr sz="1800"/>
            </a:pPr>
            <a:r>
              <a:rPr sz="3600"/>
              <a:t>自己设置10个问题</a:t>
            </a:r>
          </a:p>
          <a:p>
            <a:pPr lvl="0">
              <a:defRPr sz="1800"/>
            </a:pPr>
            <a:r>
              <a:rPr sz="3600"/>
              <a:t>用户答对了，显示Correct toast信息</a:t>
            </a:r>
          </a:p>
          <a:p>
            <a:pPr lvl="0">
              <a:defRPr sz="1800"/>
            </a:pPr>
            <a:r>
              <a:rPr sz="3600"/>
              <a:t>用户打错了，显示Incorrect toast信息</a:t>
            </a:r>
          </a:p>
          <a:p>
            <a:pPr lvl="0">
              <a:defRPr sz="1800"/>
            </a:pPr>
            <a:r>
              <a:rPr sz="3600"/>
              <a:t>完成第十个后，重新从第一个开始，如此循环</a:t>
            </a:r>
          </a:p>
        </p:txBody>
      </p:sp>
      <p:pic>
        <p:nvPicPr>
          <p:cNvPr id="93" name="image.png"/>
          <p:cNvPicPr/>
          <p:nvPr/>
        </p:nvPicPr>
        <p:blipFill>
          <a:blip r:embed="rId2" cstate="print">
            <a:extLst/>
          </a:blip>
          <a:stretch>
            <a:fillRect/>
          </a:stretch>
        </p:blipFill>
        <p:spPr>
          <a:xfrm>
            <a:off x="9248775" y="2057400"/>
            <a:ext cx="2889250" cy="452596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xfrm>
            <a:off x="952500" y="444500"/>
            <a:ext cx="11099800" cy="802779"/>
          </a:xfrm>
          <a:prstGeom prst="rect">
            <a:avLst/>
          </a:prstGeom>
        </p:spPr>
        <p:txBody>
          <a:bodyPr/>
          <a:lstStyle>
            <a:lvl1pPr defTabSz="286258">
              <a:defRPr sz="3920"/>
            </a:lvl1pPr>
          </a:lstStyle>
          <a:p>
            <a:pPr lvl="0">
              <a:defRPr sz="1800"/>
            </a:pPr>
            <a:r>
              <a:rPr sz="3920"/>
              <a:t>Activity生命周期</a:t>
            </a:r>
          </a:p>
        </p:txBody>
      </p:sp>
      <p:pic>
        <p:nvPicPr>
          <p:cNvPr id="39" name="pasted-image.png"/>
          <p:cNvPicPr/>
          <p:nvPr/>
        </p:nvPicPr>
        <p:blipFill>
          <a:blip r:embed="rId2" cstate="print">
            <a:extLst/>
          </a:blip>
          <a:stretch>
            <a:fillRect/>
          </a:stretch>
        </p:blipFill>
        <p:spPr>
          <a:xfrm>
            <a:off x="3553773" y="1590218"/>
            <a:ext cx="5897254" cy="769348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pPr>
            <a:r>
              <a:rPr sz="8000"/>
              <a:t>控件</a:t>
            </a:r>
          </a:p>
        </p:txBody>
      </p:sp>
      <p:sp>
        <p:nvSpPr>
          <p:cNvPr id="42" name="Shape 42"/>
          <p:cNvSpPr>
            <a:spLocks noGrp="1"/>
          </p:cNvSpPr>
          <p:nvPr>
            <p:ph type="body" idx="1"/>
          </p:nvPr>
        </p:nvSpPr>
        <p:spPr>
          <a:prstGeom prst="rect">
            <a:avLst/>
          </a:prstGeom>
        </p:spPr>
        <p:txBody>
          <a:bodyPr/>
          <a:lstStyle/>
          <a:p>
            <a:pPr marL="413384" lvl="0" indent="-413384" defTabSz="543305">
              <a:spcBef>
                <a:spcPts val="3900"/>
              </a:spcBef>
              <a:defRPr sz="1800"/>
            </a:pPr>
            <a:r>
              <a:rPr sz="3348"/>
              <a:t>布局：Layout</a:t>
            </a:r>
          </a:p>
          <a:p>
            <a:pPr marL="413384" lvl="0" indent="-413384" defTabSz="543305">
              <a:spcBef>
                <a:spcPts val="3900"/>
              </a:spcBef>
              <a:defRPr sz="1800"/>
            </a:pPr>
            <a:r>
              <a:rPr sz="3348"/>
              <a:t>按钮: Button</a:t>
            </a:r>
          </a:p>
          <a:p>
            <a:pPr marL="413384" lvl="0" indent="-413384" defTabSz="543305">
              <a:spcBef>
                <a:spcPts val="3900"/>
              </a:spcBef>
              <a:defRPr sz="1800"/>
            </a:pPr>
            <a:r>
              <a:rPr sz="3348"/>
              <a:t>文本: TextView</a:t>
            </a:r>
          </a:p>
          <a:p>
            <a:pPr marL="413384" lvl="0" indent="-413384" defTabSz="543305">
              <a:spcBef>
                <a:spcPts val="3900"/>
              </a:spcBef>
              <a:defRPr sz="1800"/>
            </a:pPr>
            <a:r>
              <a:rPr sz="3348"/>
              <a:t>文本框: EditText</a:t>
            </a:r>
          </a:p>
          <a:p>
            <a:pPr marL="413384" lvl="0" indent="-413384" defTabSz="543305">
              <a:spcBef>
                <a:spcPts val="3900"/>
              </a:spcBef>
              <a:defRPr sz="1800"/>
            </a:pPr>
            <a:r>
              <a:rPr sz="3348"/>
              <a:t>日期选择: DatePicker</a:t>
            </a:r>
          </a:p>
          <a:p>
            <a:pPr marL="413384" lvl="0" indent="-413384" defTabSz="543305">
              <a:spcBef>
                <a:spcPts val="3900"/>
              </a:spcBef>
              <a:defRPr sz="1800"/>
            </a:pPr>
            <a:r>
              <a:rPr sz="3348"/>
              <a:t>其它</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defRPr sz="1800"/>
            </a:pPr>
            <a:r>
              <a:rPr sz="8000"/>
              <a:t>布局</a:t>
            </a:r>
          </a:p>
        </p:txBody>
      </p:sp>
      <p:sp>
        <p:nvSpPr>
          <p:cNvPr id="45" name="Shape 45"/>
          <p:cNvSpPr>
            <a:spLocks noGrp="1"/>
          </p:cNvSpPr>
          <p:nvPr>
            <p:ph type="body" idx="1"/>
          </p:nvPr>
        </p:nvSpPr>
        <p:spPr>
          <a:prstGeom prst="rect">
            <a:avLst/>
          </a:prstGeom>
        </p:spPr>
        <p:txBody>
          <a:bodyPr/>
          <a:lstStyle/>
          <a:p>
            <a:pPr lvl="0">
              <a:defRPr sz="1800"/>
            </a:pPr>
            <a:r>
              <a:rPr sz="3600" dirty="0" err="1"/>
              <a:t>LinearLayout</a:t>
            </a:r>
            <a:endParaRPr sz="3600" dirty="0"/>
          </a:p>
          <a:p>
            <a:pPr lvl="0">
              <a:defRPr sz="1800"/>
            </a:pPr>
            <a:r>
              <a:rPr sz="3200" dirty="0" err="1" smtClean="0"/>
              <a:t>GridLayout</a:t>
            </a:r>
            <a:endParaRPr lang="en-US" sz="3200" dirty="0" err="1" smtClean="0"/>
          </a:p>
          <a:p>
            <a:pPr lvl="0">
              <a:defRPr sz="1800"/>
            </a:pPr>
            <a:r>
              <a:rPr lang="en-US" sz="3200" dirty="0" err="1" smtClean="0"/>
              <a:t>TableLayout</a:t>
            </a:r>
            <a:endParaRPr sz="3200" dirty="0" err="1"/>
          </a:p>
          <a:p>
            <a:pPr lvl="0">
              <a:defRPr sz="1800"/>
            </a:pPr>
            <a:r>
              <a:rPr sz="3200" dirty="0" err="1"/>
              <a:t>RelativeLayout</a:t>
            </a:r>
            <a:endParaRPr dirty="0" err="1"/>
          </a:p>
          <a:p>
            <a:pPr lvl="0">
              <a:defRPr sz="1800"/>
            </a:pPr>
            <a:r>
              <a:rPr sz="3600" dirty="0" err="1"/>
              <a:t>FrameLayout</a:t>
            </a:r>
            <a:endParaRPr sz="3600" dirty="0"/>
          </a:p>
          <a:p>
            <a:pPr lvl="0">
              <a:defRPr sz="1800"/>
            </a:pPr>
            <a:r>
              <a:rPr sz="3600" dirty="0" err="1"/>
              <a:t>AbsoluteLayout</a:t>
            </a:r>
            <a:endParaRPr sz="36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pPr lvl="0">
              <a:defRPr sz="1800"/>
            </a:pPr>
            <a:r>
              <a:rPr sz="8000" dirty="0" err="1"/>
              <a:t>常见layout属性</a:t>
            </a:r>
            <a:endParaRPr sz="8000" dirty="0"/>
          </a:p>
        </p:txBody>
      </p:sp>
      <p:sp>
        <p:nvSpPr>
          <p:cNvPr id="48" name="Shape 48"/>
          <p:cNvSpPr>
            <a:spLocks noGrp="1"/>
          </p:cNvSpPr>
          <p:nvPr>
            <p:ph type="body" idx="1"/>
          </p:nvPr>
        </p:nvSpPr>
        <p:spPr>
          <a:xfrm>
            <a:off x="498375" y="2609850"/>
            <a:ext cx="12008050" cy="6286500"/>
          </a:xfrm>
          <a:prstGeom prst="rect">
            <a:avLst/>
          </a:prstGeom>
        </p:spPr>
        <p:txBody>
          <a:bodyPr>
            <a:normAutofit fontScale="92500" lnSpcReduction="20000"/>
          </a:bodyPr>
          <a:lstStyle/>
          <a:p>
            <a:pPr lvl="0">
              <a:defRPr sz="1800"/>
            </a:pPr>
            <a:r>
              <a:rPr sz="3600" dirty="0" err="1"/>
              <a:t>layout_width</a:t>
            </a:r>
            <a:r>
              <a:rPr sz="3600" dirty="0"/>
              <a:t>: </a:t>
            </a:r>
            <a:r>
              <a:rPr sz="3600" dirty="0" err="1"/>
              <a:t>wrap_content/match_parent/fill_parent</a:t>
            </a:r>
            <a:endParaRPr sz="3600" dirty="0"/>
          </a:p>
          <a:p>
            <a:pPr lvl="0">
              <a:defRPr sz="1800"/>
            </a:pPr>
            <a:r>
              <a:rPr sz="3600" dirty="0" err="1"/>
              <a:t>layout_height:wrap_content/match_parent/fill_parent</a:t>
            </a:r>
            <a:endParaRPr sz="3600" dirty="0"/>
          </a:p>
          <a:p>
            <a:pPr lvl="0">
              <a:defRPr sz="1800"/>
            </a:pPr>
            <a:r>
              <a:rPr sz="3600" dirty="0" err="1"/>
              <a:t>layout_gravity</a:t>
            </a:r>
            <a:r>
              <a:rPr sz="3600" dirty="0"/>
              <a:t>: center/left/right</a:t>
            </a:r>
          </a:p>
          <a:p>
            <a:pPr lvl="0">
              <a:defRPr sz="1800"/>
            </a:pPr>
            <a:r>
              <a:rPr sz="3600" dirty="0"/>
              <a:t>gravity: </a:t>
            </a:r>
            <a:r>
              <a:rPr sz="3600" dirty="0" smtClean="0"/>
              <a:t>center/left/right</a:t>
            </a:r>
            <a:endParaRPr lang="en-US" sz="3600" dirty="0" smtClean="0"/>
          </a:p>
          <a:p>
            <a:pPr lvl="0">
              <a:defRPr sz="1800"/>
            </a:pPr>
            <a:r>
              <a:rPr lang="en-US" sz="3000" dirty="0" err="1" smtClean="0"/>
              <a:t>l</a:t>
            </a:r>
            <a:r>
              <a:rPr lang="en-US" sz="3000" dirty="0" err="1" smtClean="0"/>
              <a:t>ayout_weight</a:t>
            </a:r>
            <a:r>
              <a:rPr lang="en-US" sz="3000" dirty="0" smtClean="0"/>
              <a:t>: </a:t>
            </a:r>
            <a:r>
              <a:rPr lang="zh-CN" altLang="en-US" sz="3000" dirty="0" smtClean="0"/>
              <a:t>控制空间占</a:t>
            </a:r>
            <a:r>
              <a:rPr lang="zh-CN" altLang="en-US" sz="3000" dirty="0" smtClean="0"/>
              <a:t>比 </a:t>
            </a:r>
            <a:r>
              <a:rPr lang="en-US" altLang="zh-CN" sz="3000" dirty="0" smtClean="0"/>
              <a:t>http://mobile.51cto.com/abased-375428.htm</a:t>
            </a:r>
            <a:endParaRPr sz="5200" dirty="0"/>
          </a:p>
          <a:p>
            <a:pPr lvl="0">
              <a:defRPr sz="1800"/>
            </a:pPr>
            <a:r>
              <a:rPr sz="3600" dirty="0"/>
              <a:t>orientation: horizontal/vertical</a:t>
            </a:r>
          </a:p>
          <a:p>
            <a:pPr lvl="0">
              <a:defRPr sz="1800"/>
            </a:pPr>
            <a:r>
              <a:rPr sz="3600" dirty="0"/>
              <a:t>padding: </a:t>
            </a:r>
            <a:r>
              <a:rPr sz="3600" dirty="0" err="1"/>
              <a:t>类似于html</a:t>
            </a:r>
            <a:endParaRPr sz="36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a:pPr>
            <a:r>
              <a:rPr sz="8000"/>
              <a:t>LinearLayout</a:t>
            </a:r>
          </a:p>
        </p:txBody>
      </p:sp>
      <p:sp>
        <p:nvSpPr>
          <p:cNvPr id="51" name="Shape 51"/>
          <p:cNvSpPr>
            <a:spLocks noGrp="1"/>
          </p:cNvSpPr>
          <p:nvPr>
            <p:ph type="body" idx="1"/>
          </p:nvPr>
        </p:nvSpPr>
        <p:spPr>
          <a:prstGeom prst="rect">
            <a:avLst/>
          </a:prstGeom>
        </p:spPr>
        <p:txBody>
          <a:bodyPr/>
          <a:lstStyle/>
          <a:p>
            <a:pPr marL="400050" lvl="0" indent="-400050" defTabSz="525779">
              <a:spcBef>
                <a:spcPts val="3700"/>
              </a:spcBef>
              <a:defRPr sz="1800"/>
            </a:pPr>
            <a:r>
              <a:rPr sz="3239" dirty="0" err="1"/>
              <a:t>最常见的布局</a:t>
            </a:r>
            <a:endParaRPr sz="3239" dirty="0"/>
          </a:p>
          <a:p>
            <a:pPr marL="400050" lvl="0" indent="-400050" defTabSz="525779">
              <a:spcBef>
                <a:spcPts val="3700"/>
              </a:spcBef>
              <a:defRPr sz="1800"/>
            </a:pPr>
            <a:r>
              <a:rPr sz="3239" dirty="0" err="1"/>
              <a:t>线性布局</a:t>
            </a:r>
            <a:endParaRPr sz="3239" dirty="0"/>
          </a:p>
          <a:p>
            <a:pPr marL="400050" lvl="0" indent="-400050" defTabSz="525779">
              <a:spcBef>
                <a:spcPts val="3700"/>
              </a:spcBef>
              <a:defRPr sz="1800"/>
            </a:pPr>
            <a:r>
              <a:rPr sz="3239" dirty="0"/>
              <a:t>在LinearLayout中设置排列方式为水平时只有垂直方向的设置是有效的，水平方向的设置是无效的：即left，right，center_horizontal </a:t>
            </a:r>
            <a:r>
              <a:rPr sz="3239" dirty="0" err="1"/>
              <a:t>是不生效的</a:t>
            </a:r>
            <a:endParaRPr sz="3239" dirty="0"/>
          </a:p>
          <a:p>
            <a:pPr marL="400050" lvl="0" indent="-400050" defTabSz="525779">
              <a:spcBef>
                <a:spcPts val="3700"/>
              </a:spcBef>
              <a:defRPr sz="1800"/>
            </a:pPr>
            <a:r>
              <a:rPr sz="3239" dirty="0"/>
              <a:t>在LinearLayout中设置排列方式为垂直时只有水平方向设置是有效的，垂直方向的设置是无效的是无效的：即top，bottom，center_vertical </a:t>
            </a:r>
            <a:r>
              <a:rPr sz="3239" dirty="0" err="1"/>
              <a:t>是无效的</a:t>
            </a:r>
            <a:r>
              <a:rPr sz="3239" dirty="0"/>
              <a:t>；</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pPr>
            <a:r>
              <a:rPr sz="8000"/>
              <a:t>练习</a:t>
            </a:r>
          </a:p>
        </p:txBody>
      </p:sp>
      <p:sp>
        <p:nvSpPr>
          <p:cNvPr id="54" name="Shape 54"/>
          <p:cNvSpPr>
            <a:spLocks noGrp="1"/>
          </p:cNvSpPr>
          <p:nvPr>
            <p:ph type="body" idx="1"/>
          </p:nvPr>
        </p:nvSpPr>
        <p:spPr>
          <a:prstGeom prst="rect">
            <a:avLst/>
          </a:prstGeom>
        </p:spPr>
        <p:txBody>
          <a:bodyPr/>
          <a:lstStyle/>
          <a:p>
            <a:pPr lvl="0"/>
            <a:endParaRPr/>
          </a:p>
        </p:txBody>
      </p:sp>
      <p:pic>
        <p:nvPicPr>
          <p:cNvPr id="55" name="pasted-image.png"/>
          <p:cNvPicPr/>
          <p:nvPr/>
        </p:nvPicPr>
        <p:blipFill>
          <a:blip r:embed="rId2" cstate="print">
            <a:extLst/>
          </a:blip>
          <a:stretch>
            <a:fillRect/>
          </a:stretch>
        </p:blipFill>
        <p:spPr>
          <a:xfrm>
            <a:off x="4337969" y="2444024"/>
            <a:ext cx="3739231" cy="683967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pPr lvl="0">
              <a:defRPr sz="1800"/>
            </a:pPr>
            <a:r>
              <a:rPr sz="8000"/>
              <a:t>AbsouteLayout</a:t>
            </a:r>
          </a:p>
        </p:txBody>
      </p:sp>
      <p:sp>
        <p:nvSpPr>
          <p:cNvPr id="58" name="Shape 58"/>
          <p:cNvSpPr>
            <a:spLocks noGrp="1"/>
          </p:cNvSpPr>
          <p:nvPr>
            <p:ph type="body" idx="1"/>
          </p:nvPr>
        </p:nvSpPr>
        <p:spPr>
          <a:prstGeom prst="rect">
            <a:avLst/>
          </a:prstGeom>
        </p:spPr>
        <p:txBody>
          <a:bodyPr/>
          <a:lstStyle/>
          <a:p>
            <a:pPr lvl="0">
              <a:defRPr sz="1800"/>
            </a:pPr>
            <a:r>
              <a:rPr sz="3600"/>
              <a:t>指定子控件的xy精确坐标的布局。绝对布局缺乏灵活性，在没有绝对定位的情况下相比其他类型的布局更难维护。</a:t>
            </a:r>
          </a:p>
          <a:p>
            <a:pPr lvl="0">
              <a:defRPr sz="1800"/>
            </a:pPr>
            <a:r>
              <a:rPr sz="3600"/>
              <a:t>使用较少</a:t>
            </a:r>
          </a:p>
          <a:p>
            <a:pPr lvl="0">
              <a:defRPr sz="1800"/>
            </a:pPr>
            <a:r>
              <a:rPr sz="3600"/>
              <a:t>特别是当需要兼容不同分辨率的设备时</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222</TotalTime>
  <Words>323</Words>
  <Application>Microsoft Office PowerPoint</Application>
  <PresentationFormat>自定义</PresentationFormat>
  <Paragraphs>81</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White</vt:lpstr>
      <vt:lpstr>Android引入</vt:lpstr>
      <vt:lpstr>Activity</vt:lpstr>
      <vt:lpstr>Activity生命周期</vt:lpstr>
      <vt:lpstr>控件</vt:lpstr>
      <vt:lpstr>布局</vt:lpstr>
      <vt:lpstr>常见layout属性</vt:lpstr>
      <vt:lpstr>LinearLayout</vt:lpstr>
      <vt:lpstr>练习</vt:lpstr>
      <vt:lpstr>AbsouteLayout</vt:lpstr>
      <vt:lpstr>练习</vt:lpstr>
      <vt:lpstr>FrameLayout</vt:lpstr>
      <vt:lpstr>练习</vt:lpstr>
      <vt:lpstr>RelativeLayout</vt:lpstr>
      <vt:lpstr>练习</vt:lpstr>
      <vt:lpstr>TableLayout</vt:lpstr>
      <vt:lpstr>练习</vt:lpstr>
      <vt:lpstr>GridLayout</vt:lpstr>
      <vt:lpstr>练习</vt:lpstr>
      <vt:lpstr>与控制层关联</vt:lpstr>
      <vt:lpstr>练习</vt:lpstr>
      <vt:lpstr>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Android引入</dc:title>
  <cp:lastModifiedBy>Zhu Tao</cp:lastModifiedBy>
  <cp:revision>12</cp:revision>
  <dcterms:modified xsi:type="dcterms:W3CDTF">2015-05-28T07:04:00Z</dcterms:modified>
</cp:coreProperties>
</file>