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6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7BBA-8177-47E5-8AEA-EBF296FCC0F2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200ED-F07B-4535-B8F3-64F3F10B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200ED-F07B-4535-B8F3-64F3F10BCF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2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6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35C-93D5-4019-9F5A-C5F4578A1E5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D5FD-D1EA-4A6F-8DFC-20BBB2863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85278" cy="2576180"/>
          </a:xfrm>
        </p:spPr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之事务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0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记录可见性规则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369" y="1450892"/>
            <a:ext cx="5669631" cy="519147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被访问版本的</a:t>
            </a:r>
            <a:r>
              <a:rPr lang="en-US" altLang="zh-CN" sz="2400" dirty="0" err="1"/>
              <a:t>trx_id</a:t>
            </a:r>
            <a:r>
              <a:rPr lang="zh-CN" altLang="en-US" sz="2400" dirty="0"/>
              <a:t>属性值与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creator_trx_id</a:t>
            </a:r>
            <a:r>
              <a:rPr lang="zh-CN" altLang="en-US" sz="2400" dirty="0"/>
              <a:t>值相同，意味着当前事务在访问它自己修改过的记录，所以该版本可以被当前事务访问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被访问版本的</a:t>
            </a:r>
            <a:r>
              <a:rPr lang="en-US" altLang="zh-CN" sz="2400" dirty="0" err="1"/>
              <a:t>trx_id</a:t>
            </a:r>
            <a:r>
              <a:rPr lang="zh-CN" altLang="en-US" sz="2400" dirty="0"/>
              <a:t>属性值小于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min_trx_id</a:t>
            </a:r>
            <a:r>
              <a:rPr lang="zh-CN" altLang="en-US" sz="2400" dirty="0"/>
              <a:t>值，表明生成该版本的事务在当前事务生成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前已经提交，所以该版本可以被当前事务访问。</a:t>
            </a:r>
            <a:endParaRPr lang="zh-CN" altLang="en-US" sz="21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3903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记录可见性规则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368" y="1450892"/>
            <a:ext cx="6097261" cy="5191473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如果被访问版本的</a:t>
            </a:r>
            <a:r>
              <a:rPr lang="en-US" altLang="zh-CN" sz="2400" dirty="0" err="1"/>
              <a:t>trx_id</a:t>
            </a:r>
            <a:r>
              <a:rPr lang="zh-CN" altLang="en-US" sz="2400" dirty="0"/>
              <a:t>属性值大于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max_trx_id</a:t>
            </a:r>
            <a:r>
              <a:rPr lang="zh-CN" altLang="en-US" sz="2400" dirty="0"/>
              <a:t>值，表明生成该版本的事务在当前事务生成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后才开启，所以该版本不可以被当前事务访问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如果被访问版本的</a:t>
            </a:r>
            <a:r>
              <a:rPr lang="en-US" altLang="zh-CN" sz="2400" dirty="0" err="1"/>
              <a:t>trx_id</a:t>
            </a:r>
            <a:r>
              <a:rPr lang="zh-CN" altLang="en-US" sz="2400" dirty="0"/>
              <a:t>属性值在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min_trx_id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max_trx_id</a:t>
            </a:r>
            <a:r>
              <a:rPr lang="zh-CN" altLang="en-US" sz="2400" dirty="0"/>
              <a:t>之间，那就需要判断一下</a:t>
            </a:r>
            <a:r>
              <a:rPr lang="en-US" altLang="zh-CN" sz="2400" dirty="0" err="1"/>
              <a:t>trx_id</a:t>
            </a:r>
            <a:r>
              <a:rPr lang="zh-CN" altLang="en-US" sz="2400" dirty="0"/>
              <a:t>属性值是不是在</a:t>
            </a:r>
            <a:r>
              <a:rPr lang="en-US" altLang="zh-CN" sz="2400" dirty="0" err="1"/>
              <a:t>m_ids</a:t>
            </a:r>
            <a:r>
              <a:rPr lang="zh-CN" altLang="en-US" sz="2400" dirty="0"/>
              <a:t>列表中，如果在，说明创建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时生成该版本的事务还是活跃的，该版本不可以被访问；如果不在，说明创建</a:t>
            </a:r>
            <a:r>
              <a:rPr lang="en-US" altLang="zh-CN" sz="2400" dirty="0" err="1"/>
              <a:t>ReadView</a:t>
            </a:r>
            <a:r>
              <a:rPr lang="zh-CN" altLang="en-US" sz="2400" dirty="0"/>
              <a:t>时生成该版本的事务已经被提交，该版本可以被访问。</a:t>
            </a:r>
            <a:endParaRPr lang="zh-CN" altLang="en-US" sz="21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0" y="1678494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lstStyle/>
          <a:p>
            <a:r>
              <a:rPr lang="en-US" altLang="zh-CN" sz="2800" dirty="0" err="1" smtClean="0"/>
              <a:t>ReadView</a:t>
            </a:r>
            <a:r>
              <a:rPr lang="zh-CN" altLang="en-US" sz="2800" dirty="0" smtClean="0"/>
              <a:t>示例说明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316355"/>
            <a:ext cx="10721676" cy="51511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   如果</a:t>
            </a:r>
            <a:r>
              <a:rPr lang="zh-CN" altLang="en-US" sz="2000" dirty="0"/>
              <a:t>某个版本的数据对当前事务不可见的话，那就顺着版本链找到下一个版本的数据，继续按照上边的步骤判断可见性，依此类推，直到版本链中的最后一个版本。如果最后一个版本也不可见的话，那么就意味着该条记录对该事务完全不可见，查询结果就不包含该记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说明：在读已提交的隔离级别的情况下每次读都会生成一致性视图，在可重复读的隔离级别下第一次读会生成一致性视图。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表结构：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 smtClean="0"/>
              <a:t>          CREATE </a:t>
            </a:r>
            <a:r>
              <a:rPr lang="en-US" altLang="zh-CN" sz="1900" dirty="0"/>
              <a:t>TABLE `t` (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/>
              <a:t>	`id` INT (11) NOT NULL,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/>
              <a:t>	`k` INT (11) DEFAULT NULL,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/>
              <a:t>	PRIMARY KEY (`id`)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 smtClean="0"/>
              <a:t>          ) </a:t>
            </a:r>
            <a:r>
              <a:rPr lang="en-US" altLang="zh-CN" sz="1900" dirty="0"/>
              <a:t>ENGINE = INNODB</a:t>
            </a:r>
            <a:r>
              <a:rPr lang="en-US" altLang="zh-CN" sz="1900" dirty="0" smtClean="0"/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dirty="0" smtClean="0"/>
              <a:t>初始化数据：</a:t>
            </a:r>
            <a:r>
              <a:rPr lang="en-US" altLang="zh-CN" sz="1900" dirty="0" smtClean="0"/>
              <a:t> INSERT </a:t>
            </a:r>
            <a:r>
              <a:rPr lang="en-US" altLang="zh-CN" sz="1900" dirty="0"/>
              <a:t>INTO t (id, </a:t>
            </a:r>
            <a:r>
              <a:rPr lang="en-US" altLang="zh-CN" sz="1900" dirty="0" smtClean="0"/>
              <a:t>k) VALUES(1</a:t>
            </a:r>
            <a:r>
              <a:rPr lang="en-US" altLang="zh-CN" sz="1900" dirty="0"/>
              <a:t>, 1);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3141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en-US" altLang="zh-CN" sz="2800" dirty="0" err="1"/>
              <a:t>ReadView</a:t>
            </a:r>
            <a:r>
              <a:rPr lang="zh-CN" altLang="en-US" sz="2800" dirty="0"/>
              <a:t>示例说明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2" y="1136031"/>
            <a:ext cx="10850613" cy="54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lstStyle/>
          <a:p>
            <a:r>
              <a:rPr lang="zh-CN" altLang="en-US" sz="2800" dirty="0" smtClean="0"/>
              <a:t>事务的特点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1316355"/>
            <a:ext cx="10515600" cy="5151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提到事务</a:t>
            </a:r>
            <a:r>
              <a:rPr lang="zh-CN" altLang="en-US" sz="2000" dirty="0" smtClean="0">
                <a:sym typeface="+mn-ea"/>
              </a:rPr>
              <a:t>，肯定首先要想到是</a:t>
            </a:r>
            <a:r>
              <a:rPr lang="en-US" altLang="zh-CN" sz="2000" dirty="0" smtClean="0">
                <a:sym typeface="+mn-ea"/>
              </a:rPr>
              <a:t>ACID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）原子</a:t>
            </a:r>
            <a:r>
              <a:rPr lang="zh-CN" altLang="en-US" sz="2000" dirty="0"/>
              <a:t>性（</a:t>
            </a:r>
            <a:r>
              <a:rPr lang="en-US" altLang="zh-CN" sz="2000" dirty="0"/>
              <a:t>Atomicity</a:t>
            </a:r>
            <a:r>
              <a:rPr lang="zh-CN" altLang="en-US" sz="2000" dirty="0"/>
              <a:t>）原子性是指事务是一个不可分割的工作单位，事务中的操作要么都发生，要么都不发生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）一致性</a:t>
            </a:r>
            <a:r>
              <a:rPr lang="zh-CN" altLang="en-US" sz="2000" dirty="0"/>
              <a:t>（</a:t>
            </a:r>
            <a:r>
              <a:rPr lang="en-US" altLang="zh-CN" sz="2000" dirty="0"/>
              <a:t>Consistency</a:t>
            </a:r>
            <a:r>
              <a:rPr lang="zh-CN" altLang="en-US" sz="2000" dirty="0"/>
              <a:t>）事务前后数据的完整性必须保持一致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）隔离</a:t>
            </a:r>
            <a:r>
              <a:rPr lang="zh-CN" altLang="en-US" sz="2000" dirty="0"/>
              <a:t>性（</a:t>
            </a:r>
            <a:r>
              <a:rPr lang="en-US" altLang="zh-CN" sz="2000" dirty="0"/>
              <a:t>Isolation</a:t>
            </a:r>
            <a:r>
              <a:rPr lang="zh-CN" altLang="en-US" sz="2000" dirty="0"/>
              <a:t>）事务的隔离性是多个用户并发访问数据库时，数据库为每一个用户开启的事务，不能被其他事务的操作数据所干扰，多个并发事务之间要相互隔离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）持久性</a:t>
            </a:r>
            <a:r>
              <a:rPr lang="zh-CN" altLang="en-US" sz="2000" dirty="0"/>
              <a:t>（</a:t>
            </a:r>
            <a:r>
              <a:rPr lang="en-US" altLang="zh-CN" sz="2000" dirty="0"/>
              <a:t>Durability</a:t>
            </a:r>
            <a:r>
              <a:rPr lang="zh-CN" altLang="en-US" sz="2000" dirty="0"/>
              <a:t>）持久性是指一个事务一旦被提交，它对数据库中数据的改变就是永久性的，接下来即使数据库发生故障也不应该对其有任何</a:t>
            </a:r>
            <a:r>
              <a:rPr lang="zh-CN" altLang="en-US" sz="2000" dirty="0" smtClean="0"/>
              <a:t>影响</a:t>
            </a:r>
            <a:endParaRPr lang="zh-CN" altLang="en-US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1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lstStyle/>
          <a:p>
            <a:r>
              <a:rPr lang="zh-CN" altLang="en-US" sz="2800" dirty="0" smtClean="0"/>
              <a:t>事务隔离级别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1316355"/>
            <a:ext cx="10515600" cy="5151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mysql</a:t>
            </a:r>
            <a:r>
              <a:rPr lang="zh-CN" altLang="en-US" sz="2000" dirty="0" smtClean="0">
                <a:sym typeface="+mn-ea"/>
              </a:rPr>
              <a:t>的隔离级别包括四种：</a:t>
            </a:r>
            <a:r>
              <a:rPr lang="zh-CN" altLang="en-US" sz="2000" dirty="0" smtClean="0"/>
              <a:t>读</a:t>
            </a:r>
            <a:r>
              <a:rPr lang="zh-CN" altLang="en-US" sz="2000" dirty="0"/>
              <a:t>未提交（</a:t>
            </a:r>
            <a:r>
              <a:rPr lang="en-US" altLang="zh-CN" sz="2000" dirty="0"/>
              <a:t>read uncommitted</a:t>
            </a:r>
            <a:r>
              <a:rPr lang="zh-CN" altLang="en-US" sz="2000" dirty="0"/>
              <a:t>）、读提交（</a:t>
            </a:r>
            <a:r>
              <a:rPr lang="en-US" altLang="zh-CN" sz="2000" dirty="0"/>
              <a:t>read committed</a:t>
            </a:r>
            <a:r>
              <a:rPr lang="zh-CN" altLang="en-US" sz="2000" dirty="0"/>
              <a:t>）、可重复读（</a:t>
            </a:r>
            <a:r>
              <a:rPr lang="en-US" altLang="zh-CN" sz="2000" dirty="0"/>
              <a:t>repeatable read</a:t>
            </a:r>
            <a:r>
              <a:rPr lang="zh-CN" altLang="en-US" sz="2000" dirty="0"/>
              <a:t>）、串行化（</a:t>
            </a:r>
            <a:r>
              <a:rPr lang="en-US" altLang="zh-CN" sz="2000" dirty="0"/>
              <a:t>serializable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/>
              <a:t>读未提交是指，一个事务还没提交时，它做的变更就能被别的事务看到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 smtClean="0"/>
              <a:t>读提交指，一个事务提交之后，它做的变更才会被其他事务看到。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/>
              <a:t>可重复读指，一个事务执行过程中看到的数据，总是跟这个事务在启动时看到的数据时一致的。当然可重复读隔离级别下，未提交变更对其他事务也是不可见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）串行</a:t>
            </a:r>
            <a:r>
              <a:rPr lang="zh-CN" altLang="en-US" sz="2000" dirty="0"/>
              <a:t>化，顾名思义是对于同一行记录，“写”会加“写锁”，“读”会加“读锁”。当出现读写锁冲突的时候，后访问的事务必须等前一个事务执行完成，才能继续执行。</a:t>
            </a:r>
            <a:endParaRPr lang="zh-CN" altLang="en-US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54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隔离级别的理解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56" y="1314414"/>
            <a:ext cx="4464569" cy="519147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表结构：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create </a:t>
            </a:r>
            <a:r>
              <a:rPr lang="en-US" altLang="zh-CN" sz="2100" dirty="0"/>
              <a:t>table </a:t>
            </a:r>
            <a:r>
              <a:rPr lang="en-US" altLang="zh-CN" sz="2100" dirty="0" smtClean="0"/>
              <a:t>T(a 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) engine=</a:t>
            </a:r>
            <a:r>
              <a:rPr lang="en-US" altLang="zh-CN" sz="2100" dirty="0" err="1"/>
              <a:t>InnoDB</a:t>
            </a:r>
            <a:r>
              <a:rPr lang="en-US" altLang="zh-CN" sz="21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初始化语句：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 insert </a:t>
            </a:r>
            <a:r>
              <a:rPr lang="en-US" altLang="zh-CN" sz="2100" dirty="0"/>
              <a:t>into </a:t>
            </a:r>
            <a:r>
              <a:rPr lang="en-US" altLang="zh-CN" sz="2100" dirty="0" smtClean="0"/>
              <a:t>T(a) </a:t>
            </a:r>
            <a:r>
              <a:rPr lang="en-US" altLang="zh-CN" sz="2100" dirty="0"/>
              <a:t>values(1</a:t>
            </a:r>
            <a:r>
              <a:rPr lang="en-US" altLang="zh-CN" sz="21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隔离级别是“读未提交”， 则</a:t>
            </a:r>
            <a:r>
              <a:rPr lang="en-US" altLang="zh-CN" sz="2400" dirty="0"/>
              <a:t>V1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2</a:t>
            </a:r>
            <a:r>
              <a:rPr lang="zh-CN" altLang="en-US" sz="2400" dirty="0"/>
              <a:t>。这时候事务</a:t>
            </a:r>
            <a:r>
              <a:rPr lang="en-US" altLang="zh-CN" sz="2400" dirty="0"/>
              <a:t>B</a:t>
            </a:r>
            <a:r>
              <a:rPr lang="zh-CN" altLang="en-US" sz="2400" dirty="0"/>
              <a:t>虽然还没有提交，但是结果已经被</a:t>
            </a:r>
            <a:r>
              <a:rPr lang="en-US" altLang="zh-CN" sz="2400" dirty="0"/>
              <a:t>A</a:t>
            </a:r>
            <a:r>
              <a:rPr lang="zh-CN" altLang="en-US" sz="2400" dirty="0"/>
              <a:t>看到了。因此，</a:t>
            </a:r>
            <a:r>
              <a:rPr lang="en-US" altLang="zh-CN" sz="2400" dirty="0"/>
              <a:t>V2</a:t>
            </a:r>
            <a:r>
              <a:rPr lang="zh-CN" altLang="en-US" sz="2400" dirty="0"/>
              <a:t>、</a:t>
            </a:r>
            <a:r>
              <a:rPr lang="en-US" altLang="zh-CN" sz="2400" dirty="0"/>
              <a:t>V3</a:t>
            </a:r>
            <a:r>
              <a:rPr lang="zh-CN" altLang="en-US" sz="2400" dirty="0"/>
              <a:t>也都是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66" y="-109182"/>
            <a:ext cx="722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隔离级别的理解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56" y="1314414"/>
            <a:ext cx="4464569" cy="519147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表结构：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create </a:t>
            </a:r>
            <a:r>
              <a:rPr lang="en-US" altLang="zh-CN" sz="2100" dirty="0"/>
              <a:t>table </a:t>
            </a:r>
            <a:r>
              <a:rPr lang="en-US" altLang="zh-CN" sz="2100" dirty="0" smtClean="0"/>
              <a:t>T(a 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) engine=</a:t>
            </a:r>
            <a:r>
              <a:rPr lang="en-US" altLang="zh-CN" sz="2100" dirty="0" err="1"/>
              <a:t>InnoDB</a:t>
            </a:r>
            <a:r>
              <a:rPr lang="en-US" altLang="zh-CN" sz="21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初始化语句：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 insert </a:t>
            </a:r>
            <a:r>
              <a:rPr lang="en-US" altLang="zh-CN" sz="2100" dirty="0"/>
              <a:t>into </a:t>
            </a:r>
            <a:r>
              <a:rPr lang="en-US" altLang="zh-CN" sz="2100" dirty="0" smtClean="0"/>
              <a:t>T(a) </a:t>
            </a:r>
            <a:r>
              <a:rPr lang="en-US" altLang="zh-CN" sz="2100" dirty="0"/>
              <a:t>values(1</a:t>
            </a:r>
            <a:r>
              <a:rPr lang="en-US" altLang="zh-CN" sz="21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隔离级别是“读提交”，则</a:t>
            </a:r>
            <a:r>
              <a:rPr lang="en-US" altLang="zh-CN" sz="2400" dirty="0"/>
              <a:t>V1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V2</a:t>
            </a:r>
            <a:r>
              <a:rPr lang="zh-CN" altLang="en-US" sz="2400" dirty="0"/>
              <a:t>的值是</a:t>
            </a:r>
            <a:r>
              <a:rPr lang="en-US" altLang="zh-CN" sz="2400" dirty="0"/>
              <a:t>2</a:t>
            </a:r>
            <a:r>
              <a:rPr lang="zh-CN" altLang="en-US" sz="2400" dirty="0"/>
              <a:t>。事务</a:t>
            </a:r>
            <a:r>
              <a:rPr lang="en-US" altLang="zh-CN" sz="2400" dirty="0"/>
              <a:t>B</a:t>
            </a:r>
            <a:r>
              <a:rPr lang="zh-CN" altLang="en-US" sz="2400" dirty="0"/>
              <a:t>的更新在提交后才能被</a:t>
            </a:r>
            <a:r>
              <a:rPr lang="en-US" altLang="zh-CN" sz="2400" dirty="0"/>
              <a:t>A</a:t>
            </a:r>
            <a:r>
              <a:rPr lang="zh-CN" altLang="en-US" sz="2400" dirty="0"/>
              <a:t>看到。所以， </a:t>
            </a:r>
            <a:r>
              <a:rPr lang="en-US" altLang="zh-CN" sz="2400" dirty="0"/>
              <a:t>V3</a:t>
            </a:r>
            <a:r>
              <a:rPr lang="zh-CN" altLang="en-US" sz="2400" dirty="0"/>
              <a:t>的值也是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。同一个事物内两次查询</a:t>
            </a:r>
            <a:r>
              <a:rPr lang="en-US" altLang="zh-CN" sz="2400" dirty="0" smtClean="0"/>
              <a:t>V1</a:t>
            </a:r>
            <a:r>
              <a:rPr lang="zh-CN" altLang="en-US" sz="2400" dirty="0" smtClean="0"/>
              <a:t>不等于</a:t>
            </a:r>
            <a:r>
              <a:rPr lang="en-US" altLang="zh-CN" sz="2400" dirty="0" smtClean="0"/>
              <a:t>V2</a:t>
            </a:r>
            <a:r>
              <a:rPr lang="zh-CN" altLang="en-US" sz="2400" dirty="0" smtClean="0"/>
              <a:t>所以不可重复度。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66" y="-109182"/>
            <a:ext cx="722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隔离级别的理解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56" y="1314414"/>
            <a:ext cx="4464569" cy="519147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表结构：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create </a:t>
            </a:r>
            <a:r>
              <a:rPr lang="en-US" altLang="zh-CN" sz="2100" dirty="0"/>
              <a:t>table </a:t>
            </a:r>
            <a:r>
              <a:rPr lang="en-US" altLang="zh-CN" sz="2100" dirty="0" smtClean="0"/>
              <a:t>T(a 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) engine=</a:t>
            </a:r>
            <a:r>
              <a:rPr lang="en-US" altLang="zh-CN" sz="2100" dirty="0" err="1"/>
              <a:t>InnoDB</a:t>
            </a:r>
            <a:r>
              <a:rPr lang="en-US" altLang="zh-CN" sz="21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初始化语句：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 insert </a:t>
            </a:r>
            <a:r>
              <a:rPr lang="en-US" altLang="zh-CN" sz="2100" dirty="0"/>
              <a:t>into </a:t>
            </a:r>
            <a:r>
              <a:rPr lang="en-US" altLang="zh-CN" sz="2100" dirty="0" smtClean="0"/>
              <a:t>T(a) </a:t>
            </a:r>
            <a:r>
              <a:rPr lang="en-US" altLang="zh-CN" sz="2100" dirty="0"/>
              <a:t>values(1</a:t>
            </a:r>
            <a:r>
              <a:rPr lang="en-US" altLang="zh-CN" sz="21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隔离级别是“可重复读”，则</a:t>
            </a:r>
            <a:r>
              <a:rPr lang="en-US" altLang="zh-CN" sz="2400" dirty="0"/>
              <a:t>V1</a:t>
            </a:r>
            <a:r>
              <a:rPr lang="zh-CN" altLang="en-US" sz="2400" dirty="0"/>
              <a:t>、</a:t>
            </a:r>
            <a:r>
              <a:rPr lang="en-US" altLang="zh-CN" sz="2400" dirty="0"/>
              <a:t>V2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V3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。之所以</a:t>
            </a:r>
            <a:r>
              <a:rPr lang="en-US" altLang="zh-CN" sz="2400" dirty="0"/>
              <a:t>V2</a:t>
            </a:r>
            <a:r>
              <a:rPr lang="zh-CN" altLang="en-US" sz="2400" dirty="0"/>
              <a:t>还是</a:t>
            </a:r>
            <a:r>
              <a:rPr lang="en-US" altLang="zh-CN" sz="2400" dirty="0"/>
              <a:t>1</a:t>
            </a:r>
            <a:r>
              <a:rPr lang="zh-CN" altLang="en-US" sz="2400" dirty="0"/>
              <a:t>，遵循的就是这个要求：事务在执行期间看到的数据前后必须是一致的。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66" y="-109182"/>
            <a:ext cx="722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67"/>
          </a:xfrm>
        </p:spPr>
        <p:txBody>
          <a:bodyPr/>
          <a:lstStyle/>
          <a:p>
            <a:r>
              <a:rPr lang="zh-CN" altLang="en-US" sz="2800" dirty="0" smtClean="0"/>
              <a:t>隔离级别的理解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56" y="1314414"/>
            <a:ext cx="4464569" cy="519147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表结构：</a:t>
            </a:r>
            <a:endParaRPr lang="en-US" altLang="zh-C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create </a:t>
            </a:r>
            <a:r>
              <a:rPr lang="en-US" altLang="zh-CN" sz="2100" dirty="0"/>
              <a:t>table </a:t>
            </a:r>
            <a:r>
              <a:rPr lang="en-US" altLang="zh-CN" sz="2100" dirty="0" smtClean="0"/>
              <a:t>T(a </a:t>
            </a:r>
            <a:r>
              <a:rPr lang="en-US" altLang="zh-CN" sz="2100" dirty="0" err="1"/>
              <a:t>int</a:t>
            </a:r>
            <a:r>
              <a:rPr lang="en-US" altLang="zh-CN" sz="2100" dirty="0"/>
              <a:t>) engine=</a:t>
            </a:r>
            <a:r>
              <a:rPr lang="en-US" altLang="zh-CN" sz="2100" dirty="0" err="1"/>
              <a:t>InnoDB</a:t>
            </a:r>
            <a:r>
              <a:rPr lang="en-US" altLang="zh-CN" sz="21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 smtClean="0"/>
              <a:t>初始化语句：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 smtClean="0"/>
              <a:t>      insert </a:t>
            </a:r>
            <a:r>
              <a:rPr lang="en-US" altLang="zh-CN" sz="2100" dirty="0"/>
              <a:t>into </a:t>
            </a:r>
            <a:r>
              <a:rPr lang="en-US" altLang="zh-CN" sz="2100" dirty="0" smtClean="0"/>
              <a:t>T(a) </a:t>
            </a:r>
            <a:r>
              <a:rPr lang="en-US" altLang="zh-CN" sz="2100" dirty="0"/>
              <a:t>values(1</a:t>
            </a:r>
            <a:r>
              <a:rPr lang="en-US" altLang="zh-CN" sz="21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若隔离级别是“串行化”，则在事务</a:t>
            </a:r>
            <a:r>
              <a:rPr lang="en-US" altLang="zh-CN" sz="2400" dirty="0"/>
              <a:t>B</a:t>
            </a:r>
            <a:r>
              <a:rPr lang="zh-CN" altLang="en-US" sz="2400" dirty="0"/>
              <a:t>执行“将</a:t>
            </a:r>
            <a:r>
              <a:rPr lang="en-US" altLang="zh-CN" sz="2400" dirty="0"/>
              <a:t>1</a:t>
            </a:r>
            <a:r>
              <a:rPr lang="zh-CN" altLang="en-US" sz="2400" dirty="0"/>
              <a:t>改成</a:t>
            </a:r>
            <a:r>
              <a:rPr lang="en-US" altLang="zh-CN" sz="2400" dirty="0"/>
              <a:t>2”</a:t>
            </a:r>
            <a:r>
              <a:rPr lang="zh-CN" altLang="en-US" sz="2400" dirty="0"/>
              <a:t>的时候，会被锁住。直到事务</a:t>
            </a:r>
            <a:r>
              <a:rPr lang="en-US" altLang="zh-CN" sz="2400" dirty="0"/>
              <a:t>A</a:t>
            </a:r>
            <a:r>
              <a:rPr lang="zh-CN" altLang="en-US" sz="2400" dirty="0"/>
              <a:t>提交后，事务</a:t>
            </a:r>
            <a:r>
              <a:rPr lang="en-US" altLang="zh-CN" sz="2400" dirty="0"/>
              <a:t>B</a:t>
            </a:r>
            <a:r>
              <a:rPr lang="zh-CN" altLang="en-US" sz="2400" dirty="0"/>
              <a:t>才可以继续执行。所以从</a:t>
            </a:r>
            <a:r>
              <a:rPr lang="en-US" altLang="zh-CN" sz="2400" dirty="0"/>
              <a:t>A</a:t>
            </a:r>
            <a:r>
              <a:rPr lang="zh-CN" altLang="en-US" sz="2400" dirty="0"/>
              <a:t>的角度看， </a:t>
            </a:r>
            <a:r>
              <a:rPr lang="en-US" altLang="zh-CN" sz="2400" dirty="0"/>
              <a:t>V1</a:t>
            </a:r>
            <a:r>
              <a:rPr lang="zh-CN" altLang="en-US" sz="2400" dirty="0"/>
              <a:t>、</a:t>
            </a:r>
            <a:r>
              <a:rPr lang="en-US" altLang="zh-CN" sz="2400" dirty="0"/>
              <a:t>V2</a:t>
            </a:r>
            <a:r>
              <a:rPr lang="zh-CN" altLang="en-US" sz="2400" dirty="0"/>
              <a:t>值是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V3</a:t>
            </a:r>
            <a:r>
              <a:rPr lang="zh-CN" altLang="en-US" sz="2400" dirty="0"/>
              <a:t>的值是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66" y="-109182"/>
            <a:ext cx="722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lstStyle/>
          <a:p>
            <a:r>
              <a:rPr lang="en-US" altLang="zh-CN" sz="2800" dirty="0" smtClean="0"/>
              <a:t>MVCC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316355"/>
            <a:ext cx="10721676" cy="51511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ym typeface="+mn-ea"/>
              </a:rPr>
              <a:t>         </a:t>
            </a:r>
            <a:r>
              <a:rPr lang="en-US" altLang="zh-CN" sz="2000" dirty="0"/>
              <a:t>MVCC(</a:t>
            </a:r>
            <a:r>
              <a:rPr lang="en-US" altLang="zh-CN" sz="2000" dirty="0" err="1"/>
              <a:t>Mutil</a:t>
            </a:r>
            <a:r>
              <a:rPr lang="en-US" altLang="zh-CN" sz="2000" dirty="0"/>
              <a:t>-Version Concurrency Control)</a:t>
            </a:r>
            <a:r>
              <a:rPr lang="zh-CN" altLang="en-US" sz="2000" dirty="0"/>
              <a:t>，就是多版本并发控制。</a:t>
            </a:r>
            <a:r>
              <a:rPr lang="en-US" altLang="zh-CN" sz="2000" dirty="0"/>
              <a:t>MVCC </a:t>
            </a:r>
            <a:r>
              <a:rPr lang="zh-CN" altLang="en-US" sz="2000" dirty="0"/>
              <a:t>是一种并发控制的方法，一般在数据库管理系统中，实现对数据库的并发访问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MVCC</a:t>
            </a:r>
            <a:r>
              <a:rPr lang="zh-CN" altLang="en-US" sz="2000" dirty="0"/>
              <a:t>最大的</a:t>
            </a:r>
            <a:r>
              <a:rPr lang="zh-CN" altLang="en-US" sz="2000" dirty="0" smtClean="0"/>
              <a:t>好处就是读</a:t>
            </a:r>
            <a:r>
              <a:rPr lang="zh-CN" altLang="en-US" sz="2000" dirty="0"/>
              <a:t>不加锁，读写不冲突。在读多写少</a:t>
            </a:r>
            <a:r>
              <a:rPr lang="zh-CN" altLang="en-US" sz="2000" dirty="0" smtClean="0"/>
              <a:t>的应用</a:t>
            </a:r>
            <a:r>
              <a:rPr lang="zh-CN" altLang="en-US" sz="2000" dirty="0"/>
              <a:t>中，读写不冲突是非常重要的，极大的增加了系统的并发性能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可</a:t>
            </a:r>
            <a:r>
              <a:rPr lang="zh-CN" altLang="en-US" sz="2000" dirty="0"/>
              <a:t>重复读隔离级别下，事务在启动的时候就“拍了个快照”。整个事物的读都是读的事务</a:t>
            </a:r>
            <a:r>
              <a:rPr lang="zh-CN" altLang="en-US" sz="2000" dirty="0" smtClean="0"/>
              <a:t>开启时的</a:t>
            </a:r>
            <a:r>
              <a:rPr lang="zh-CN" altLang="en-US" sz="2000" dirty="0"/>
              <a:t>快照。读已提交的隔离级别下，每次读取数据前都生成一</a:t>
            </a:r>
            <a:r>
              <a:rPr lang="zh-CN" altLang="en-US" sz="2000" dirty="0" smtClean="0"/>
              <a:t>个快照。这样的快照也叫一致性视图（</a:t>
            </a:r>
            <a:r>
              <a:rPr lang="en-US" altLang="zh-CN" sz="2000" dirty="0" err="1"/>
              <a:t>ReadView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快照读，快照读的是事务生成的快照，不需要加锁。比如普通的查询。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当前读：当前读是读的已提交的最新数据。会加行锁，也有可能加间隙锁。</a:t>
            </a:r>
            <a:r>
              <a:rPr lang="zh-CN" altLang="en-US" sz="2000" dirty="0"/>
              <a:t>比如</a:t>
            </a:r>
            <a:r>
              <a:rPr lang="en-US" altLang="zh-CN" sz="2000" dirty="0" smtClean="0"/>
              <a:t>select…..for update</a:t>
            </a:r>
            <a:r>
              <a:rPr lang="zh-CN" altLang="en-US" sz="2000" dirty="0" smtClean="0"/>
              <a:t>，这种语句少用会有产生死锁。提前说一下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的更新是先读都写的。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mysql</a:t>
            </a:r>
            <a:r>
              <a:rPr lang="zh-CN" altLang="en-US" sz="2000" dirty="0" smtClean="0">
                <a:sym typeface="+mn-ea"/>
              </a:rPr>
              <a:t>生成这个快照的速度非常快，毫秒级别的，是不是很神奇？</a:t>
            </a:r>
            <a:endParaRPr lang="zh-CN" altLang="en-US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148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</p:spPr>
        <p:txBody>
          <a:bodyPr/>
          <a:lstStyle/>
          <a:p>
            <a:r>
              <a:rPr lang="en-US" altLang="zh-CN" sz="2800" dirty="0" err="1"/>
              <a:t>ReadView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316355"/>
            <a:ext cx="10721676" cy="515112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>
                <a:sym typeface="+mn-ea"/>
              </a:rPr>
              <a:t>           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所解决的问题是使用</a:t>
            </a:r>
            <a:r>
              <a:rPr lang="en-US" altLang="zh-CN" sz="1900" dirty="0"/>
              <a:t>READ COMMITTED</a:t>
            </a:r>
            <a:r>
              <a:rPr lang="zh-CN" altLang="en-US" sz="1900" dirty="0"/>
              <a:t>和</a:t>
            </a:r>
            <a:r>
              <a:rPr lang="en-US" altLang="zh-CN" sz="1900" dirty="0"/>
              <a:t>REPEATABLE READ</a:t>
            </a:r>
            <a:r>
              <a:rPr lang="zh-CN" altLang="en-US" sz="1900" dirty="0"/>
              <a:t>隔离级别的事务中，那些记录能读到那些记录读不到，这需要判断一下版本链中的哪个版本是当前事务可见的。</a:t>
            </a:r>
            <a:endParaRPr lang="en-US" altLang="zh-CN" sz="19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900" dirty="0"/>
              <a:t>         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中主要包含</a:t>
            </a:r>
            <a:r>
              <a:rPr lang="en-US" altLang="zh-CN" sz="1900" dirty="0"/>
              <a:t>4</a:t>
            </a:r>
            <a:r>
              <a:rPr lang="zh-CN" altLang="en-US" sz="1900" dirty="0"/>
              <a:t>个比较重要的内容：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dirty="0"/>
              <a:t>      （</a:t>
            </a:r>
            <a:r>
              <a:rPr lang="en-US" altLang="zh-CN" sz="1900" dirty="0"/>
              <a:t>1</a:t>
            </a:r>
            <a:r>
              <a:rPr lang="zh-CN" altLang="en-US" sz="1900" dirty="0"/>
              <a:t>）</a:t>
            </a:r>
            <a:r>
              <a:rPr lang="en-US" altLang="zh-CN" sz="1900" dirty="0" err="1"/>
              <a:t>m_ids</a:t>
            </a:r>
            <a:r>
              <a:rPr lang="zh-CN" altLang="en-US" sz="1900" dirty="0"/>
              <a:t>：表示在生成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时当前系统中活跃的读写事务的事务</a:t>
            </a:r>
            <a:r>
              <a:rPr lang="en-US" altLang="zh-CN" sz="1900" dirty="0"/>
              <a:t>id</a:t>
            </a:r>
            <a:r>
              <a:rPr lang="zh-CN" altLang="en-US" sz="1900" dirty="0"/>
              <a:t>列表。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dirty="0"/>
              <a:t>      （</a:t>
            </a:r>
            <a:r>
              <a:rPr lang="en-US" altLang="zh-CN" sz="1900" dirty="0"/>
              <a:t>2</a:t>
            </a:r>
            <a:r>
              <a:rPr lang="zh-CN" altLang="en-US" sz="1900" dirty="0"/>
              <a:t>）</a:t>
            </a:r>
            <a:r>
              <a:rPr lang="en-US" altLang="zh-CN" sz="1900" dirty="0" err="1"/>
              <a:t>min_trx_id</a:t>
            </a:r>
            <a:r>
              <a:rPr lang="zh-CN" altLang="en-US" sz="1900" dirty="0"/>
              <a:t>：表示在生成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时当前系统中活跃的读写事务中最小的事务</a:t>
            </a:r>
            <a:r>
              <a:rPr lang="en-US" altLang="zh-CN" sz="1900" dirty="0"/>
              <a:t>id</a:t>
            </a:r>
            <a:r>
              <a:rPr lang="zh-CN" altLang="en-US" sz="1900" dirty="0"/>
              <a:t>，也就是</a:t>
            </a:r>
            <a:r>
              <a:rPr lang="en-US" altLang="zh-CN" sz="1900" dirty="0" err="1"/>
              <a:t>m_ids</a:t>
            </a:r>
            <a:r>
              <a:rPr lang="zh-CN" altLang="en-US" sz="1900" dirty="0"/>
              <a:t>中的最小值。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dirty="0"/>
              <a:t>      （</a:t>
            </a:r>
            <a:r>
              <a:rPr lang="en-US" altLang="zh-CN" sz="1900" dirty="0"/>
              <a:t>3</a:t>
            </a:r>
            <a:r>
              <a:rPr lang="zh-CN" altLang="en-US" sz="1900" dirty="0"/>
              <a:t>）</a:t>
            </a:r>
            <a:r>
              <a:rPr lang="en-US" altLang="zh-CN" sz="1900" dirty="0" err="1"/>
              <a:t>max_trx_id</a:t>
            </a:r>
            <a:r>
              <a:rPr lang="zh-CN" altLang="en-US" sz="1900" dirty="0"/>
              <a:t>：表示生成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时系统中应该分配给下一个事务的</a:t>
            </a:r>
            <a:r>
              <a:rPr lang="en-US" altLang="zh-CN" sz="1900" dirty="0"/>
              <a:t>id</a:t>
            </a:r>
            <a:r>
              <a:rPr lang="zh-CN" altLang="en-US" sz="1900" dirty="0"/>
              <a:t>值。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dirty="0"/>
              <a:t>      （</a:t>
            </a:r>
            <a:r>
              <a:rPr lang="en-US" altLang="zh-CN" sz="1900" dirty="0"/>
              <a:t>4</a:t>
            </a:r>
            <a:r>
              <a:rPr lang="zh-CN" altLang="en-US" sz="1900" dirty="0"/>
              <a:t>）</a:t>
            </a:r>
            <a:r>
              <a:rPr lang="en-US" altLang="zh-CN" sz="1900" dirty="0" err="1"/>
              <a:t>creator_trx_id</a:t>
            </a:r>
            <a:r>
              <a:rPr lang="zh-CN" altLang="en-US" sz="1900" dirty="0"/>
              <a:t>：表示生成该</a:t>
            </a:r>
            <a:r>
              <a:rPr lang="en-US" altLang="zh-CN" sz="1900" dirty="0" err="1"/>
              <a:t>ReadView</a:t>
            </a:r>
            <a:r>
              <a:rPr lang="zh-CN" altLang="en-US" sz="1900" dirty="0"/>
              <a:t>的事务的事务</a:t>
            </a:r>
            <a:r>
              <a:rPr lang="en-US" altLang="zh-CN" sz="1900" dirty="0"/>
              <a:t>id</a:t>
            </a:r>
            <a:r>
              <a:rPr lang="zh-CN" altLang="en-US" sz="1900" dirty="0"/>
              <a:t>。创建事务的</a:t>
            </a:r>
            <a:r>
              <a:rPr lang="en-US" altLang="zh-CN" sz="1900" dirty="0"/>
              <a:t>id</a:t>
            </a:r>
            <a:r>
              <a:rPr lang="zh-CN" altLang="en-US" sz="1900" dirty="0"/>
              <a:t>是按照严格递增</a:t>
            </a:r>
            <a:r>
              <a:rPr lang="zh-CN" altLang="en-US" sz="1900" dirty="0" smtClean="0"/>
              <a:t>的规则生成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3902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1370</Words>
  <Application>Microsoft Office PowerPoint</Application>
  <PresentationFormat>宽屏</PresentationFormat>
  <Paragraphs>70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Mysql之事务</vt:lpstr>
      <vt:lpstr>事务的特点</vt:lpstr>
      <vt:lpstr>事务隔离级别</vt:lpstr>
      <vt:lpstr>隔离级别的理解</vt:lpstr>
      <vt:lpstr>隔离级别的理解</vt:lpstr>
      <vt:lpstr>隔离级别的理解</vt:lpstr>
      <vt:lpstr>隔离级别的理解</vt:lpstr>
      <vt:lpstr>MVCC</vt:lpstr>
      <vt:lpstr>ReadView</vt:lpstr>
      <vt:lpstr>记录可见性规则</vt:lpstr>
      <vt:lpstr>记录可见性规则</vt:lpstr>
      <vt:lpstr>ReadView示例说明</vt:lpstr>
      <vt:lpstr>ReadView示例说明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线程池不关闭不释放的原因</dc:title>
  <dc:creator>Administrator</dc:creator>
  <cp:lastModifiedBy>Administrator</cp:lastModifiedBy>
  <cp:revision>111</cp:revision>
  <dcterms:created xsi:type="dcterms:W3CDTF">2020-04-11T13:50:12Z</dcterms:created>
  <dcterms:modified xsi:type="dcterms:W3CDTF">2020-11-20T03:14:08Z</dcterms:modified>
</cp:coreProperties>
</file>