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87" r:id="rId4"/>
    <p:sldId id="295" r:id="rId5"/>
    <p:sldId id="288" r:id="rId6"/>
    <p:sldId id="290" r:id="rId7"/>
    <p:sldId id="296" r:id="rId8"/>
    <p:sldId id="28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367"/>
    <a:srgbClr val="339966"/>
    <a:srgbClr val="00A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93289" autoAdjust="0"/>
  </p:normalViewPr>
  <p:slideViewPr>
    <p:cSldViewPr snapToGrid="0">
      <p:cViewPr varScale="1">
        <p:scale>
          <a:sx n="91" d="100"/>
          <a:sy n="91" d="100"/>
        </p:scale>
        <p:origin x="31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40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7BC9D-4712-41FF-8CED-F6B1E58E6BFA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13ADB-8A35-4A44-A10B-EFF4E541C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89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07608-D851-4062-876E-B2C3F6C1DAAA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C633-72F0-4050-8A94-A3CFE688D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978B85-7DAF-9E4D-842F-BF19A876262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5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主要从一下几点来描述去年和今年的工作内容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okr</a:t>
            </a:r>
            <a:r>
              <a:rPr lang="zh-CN" altLang="en-US" dirty="0" smtClean="0"/>
              <a:t>复盘 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是价值贡献 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是年度总结 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是目标计划 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245</a:t>
            </a:r>
            <a:r>
              <a:rPr lang="zh-CN" altLang="en-US" dirty="0" smtClean="0"/>
              <a:t>支持与配合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FC633-72F0-4050-8A94-A3CFE688D2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6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</a:t>
            </a:r>
            <a:r>
              <a:rPr lang="en-US" altLang="zh-CN" dirty="0" err="1" smtClean="0"/>
              <a:t>okr</a:t>
            </a:r>
            <a:r>
              <a:rPr lang="zh-CN" altLang="en-US" dirty="0" smtClean="0"/>
              <a:t>复盘</a:t>
            </a:r>
            <a:endParaRPr lang="en-US" altLang="zh-CN" dirty="0" smtClean="0"/>
          </a:p>
          <a:p>
            <a:r>
              <a:rPr lang="zh-CN" altLang="en-US" dirty="0" smtClean="0"/>
              <a:t>我看了下</a:t>
            </a:r>
            <a:r>
              <a:rPr lang="en-US" altLang="zh-CN" dirty="0" smtClean="0"/>
              <a:t>24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okr</a:t>
            </a:r>
            <a:r>
              <a:rPr lang="zh-CN" altLang="en-US" dirty="0" smtClean="0"/>
              <a:t>的填写，全年</a:t>
            </a:r>
            <a:r>
              <a:rPr lang="en-US" altLang="zh-CN" dirty="0" err="1" smtClean="0"/>
              <a:t>okr</a:t>
            </a:r>
            <a:r>
              <a:rPr lang="zh-CN" altLang="en-US" dirty="0" smtClean="0"/>
              <a:t>可以划分为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个纬度，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是效率提升方面 包括</a:t>
            </a:r>
            <a:r>
              <a:rPr lang="en-US" altLang="zh-CN" dirty="0" smtClean="0"/>
              <a:t>soar</a:t>
            </a:r>
            <a:r>
              <a:rPr lang="zh-CN" altLang="en-US" dirty="0" smtClean="0"/>
              <a:t>预案的编排模版，应用联动的沉淀，定制需求模式的提效，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是定制交付方面，包括客诉次数的控制，返工率的控制在</a:t>
            </a:r>
            <a:r>
              <a:rPr lang="en-US" altLang="zh-CN" dirty="0" smtClean="0"/>
              <a:t>10%</a:t>
            </a:r>
            <a:r>
              <a:rPr lang="zh-CN" altLang="en-US" dirty="0" smtClean="0"/>
              <a:t>以内，开发周期误差不超过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等内容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是团队能力方面，包括本脑的了解。外包的带动、培养、形成可复用能力等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总体回看</a:t>
            </a:r>
            <a:r>
              <a:rPr lang="en-US" altLang="zh-CN" dirty="0" smtClean="0"/>
              <a:t>24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okr</a:t>
            </a:r>
            <a:r>
              <a:rPr lang="zh-CN" altLang="en-US" dirty="0" smtClean="0"/>
              <a:t>，概括起来，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完成各种定制需求开发，返工率和客诉满足预期目标，也实现了对外包同事能力带动，通过流程制定规范上促进定制需求的健康发展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一项不足是一个挑战性目标，原计划沉淀开发类相关专利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项以上，当前未完全完成，处于延期收尾的状态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FC633-72F0-4050-8A94-A3CFE688D2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9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整体回顾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年，主要工作包括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个方面，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是大客户项目，完成了中央国债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版本功能迁移并全年累计完成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个定制化需求开发</a:t>
            </a:r>
          </a:p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支撑了金融监管总局定制项目，全年累计完成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个定制化需求</a:t>
            </a:r>
          </a:p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完成民生银行任务工作台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流程化工单引擎的新版本开发</a:t>
            </a:r>
          </a:p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参与建设银行护网、环境迁移、双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AZ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定制、问题排查、年度定制需求沟通开发和投产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除此以外，全年还完成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小客户项目的定制开发任务，针对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个客户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预案需求，完成超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个预案脚本的定制，实现可复用自动化单元模板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</a:p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也排查长线存储在百胜、农发行、农行、信安使用中的日常问题</a:t>
            </a:r>
          </a:p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在流程方面，施行需求全流程标准文档化实践，记录每个定制内容全流程细节，并对外包同事进行频繁且有效的沟通，提升外包同学思维能力</a:t>
            </a:r>
          </a:p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针对定制开发建立独立服务开发标准形式，在国债、建行、总局、民生项目进行试点和推广，降低定制开发对本脑的侵入性及部署风险</a:t>
            </a:r>
          </a:p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67794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概况来说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67794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在定制需求上，实现了 需求沟通跟进 开发方案设计 系统问题排查，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67794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在流程上，推行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全流程文档化实践、在负责项目上施行独立服务的定制开发模式，使客户侧问题追溯效率显著提升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67794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人员上，通过需求明确、开发细节留白、关键问题解决、关注中间细节的方式，带动外包同学思考能力和研发能力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67794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除此以外，还有维护长线存储标品的代码，解决客户侧问题，</a:t>
            </a:r>
            <a:r>
              <a:rPr lang="en-US" altLang="zh-CN" sz="1200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支持，新技术探索、需求把控、课题申请等一些额外工作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67794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FC633-72F0-4050-8A94-A3CFE688D2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3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通过回看</a:t>
            </a:r>
            <a:r>
              <a:rPr lang="en-US" altLang="zh-CN" dirty="0" smtClean="0"/>
              <a:t>24</a:t>
            </a:r>
            <a:r>
              <a:rPr lang="zh-CN" altLang="en-US" dirty="0" smtClean="0"/>
              <a:t>年全年，从技术开发、业务成果、领导力、客户满意度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个视角，也看到了一些问题</a:t>
            </a:r>
            <a:endParaRPr lang="en-US" altLang="zh-CN" dirty="0" smtClean="0"/>
          </a:p>
          <a:p>
            <a:pPr algn="just" defTabSz="1219170">
              <a:lnSpc>
                <a:spcPct val="150000"/>
              </a:lnSpc>
            </a:pPr>
            <a:r>
              <a:rPr lang="zh-CN" altLang="en-US" dirty="0" smtClean="0"/>
              <a:t>像</a:t>
            </a:r>
            <a:endParaRPr lang="en-US" altLang="zh-CN" dirty="0" smtClean="0"/>
          </a:p>
          <a:p>
            <a:pPr algn="just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、定制开发存在不考虑后续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系统健壮性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，以及对未来系统升级复杂度的影响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、需求频繁变更导致极限开发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、团队外包同学思考能力欠缺，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事倍功半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、版本迁移升级、历史需求回看、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争议问题追溯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不能快速响应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、当前外包与正式开发接近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的人员分布情况下，正式员工的定位和责任归属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针对此 也做出一些努力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defTabSz="1219170"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通过设定开发标准：将定制模块与核心系统物理隔离，降低版本冲突风险，定制功能部署导致的系统不可用故障率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归零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defTabSz="1219170"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知识资产沉淀：建立生命周期文档体系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万字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覆盖需求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部署全链路，项目追溯争议问题时间降低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defTabSz="1219170"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外包能力带动：对外包同学进行技术方案沟通和评估，带动思考能力，使外包同学具有较为独立的定制开发能力，降低需求开发的返工率和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defTabSz="1219170"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协作与资源协调：带领成员加班加点高强度工作，以应对时间紧迫的开发任务，如金融监管总局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张大屏等需求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收到的教训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、从项目管理到开发者，将定制开发视为持续价值交付过程，而非一次性交易，需求开发和承接需要有前瞻性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、个别项目处于被动状态，紧急需求频发，需要在项目计划中纳入需求变更的风险评估，制定应急预案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、高效沟通与响应，面对频繁变更的需求，研发应向前冲一步，迅速与客户建立高效沟通机制，确保及时、准确理解需求变化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FC633-72F0-4050-8A94-A3CFE688D2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24</a:t>
            </a:r>
            <a:r>
              <a:rPr lang="zh-CN" altLang="en-US" dirty="0" smtClean="0"/>
              <a:t>年 做的比较好的几点 个人认为有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是需求做到了沉淀，通过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建立生命周期文档体系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万字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覆盖需求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部署全链路，项目追溯争议问题时间降低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以上，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这个也在金融总局需求问题追溯、精密立讯和国债本脑升级上得到了很好的验证。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例如年前立讯精密定制需求，在距离开发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个月的情况下，通过历史文档实现了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小时内的需求讲解和内容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交接，极大的方面了双方的工作。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是通过推动定制服务和本脑服务解耦的开发流程，避免了定制功能的不可用，也一定程度解决产品了难升级、问题难定位的问题，这个也在总局年中环境多次重新部署得到了验证。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是对外包同学的利用上，明确了我应该做什么 对方应该做什么 如何带 怎么带 ，个人感觉 既解放了自己的一部分精力，可以承担更多任务，也带动外包的思考逻辑。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是发挥了主观能动性，扩展场景为部门降低成本做贡献，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年这块会继续加强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以上这些 也希望在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年进行延续，更好完成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年的任务。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86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fontAlgn="ctr"/>
            <a:r>
              <a:rPr lang="zh-CN" altLang="en-US" dirty="0" smtClean="0"/>
              <a:t>在</a:t>
            </a:r>
            <a:r>
              <a:rPr lang="en-US" altLang="zh-CN" dirty="0" smtClean="0"/>
              <a:t>25</a:t>
            </a:r>
            <a:r>
              <a:rPr lang="zh-CN" altLang="en-US" dirty="0" smtClean="0"/>
              <a:t>年 的目标上，可以大致拆分为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fontAlgn="ctr"/>
            <a:r>
              <a:rPr lang="en-US" altLang="zh-CN" dirty="0" smtClean="0"/>
              <a:t>1</a:t>
            </a:r>
            <a:r>
              <a:rPr lang="zh-CN" altLang="en-US" dirty="0" smtClean="0"/>
              <a:t>是基础的需求交付，完成承接的大客户和小客户需求在</a:t>
            </a:r>
            <a:r>
              <a:rPr lang="en-US" altLang="zh-CN" dirty="0" smtClean="0"/>
              <a:t>25</a:t>
            </a:r>
            <a:r>
              <a:rPr lang="zh-CN" altLang="en-US" dirty="0" smtClean="0"/>
              <a:t>年保质交付。</a:t>
            </a:r>
            <a:endParaRPr lang="en-US" altLang="zh-CN" dirty="0" smtClean="0"/>
          </a:p>
          <a:p>
            <a:pPr fontAlgn="ctr"/>
            <a:r>
              <a:rPr lang="en-US" altLang="zh-CN" dirty="0" smtClean="0"/>
              <a:t>2</a:t>
            </a:r>
            <a:r>
              <a:rPr lang="zh-CN" altLang="en-US" dirty="0" smtClean="0"/>
              <a:t>是提效上，计划实现知识资产智能复用：通过构建定制内容知识库，实现历史需求与方案的自动匹配与复用；</a:t>
            </a:r>
          </a:p>
          <a:p>
            <a:pPr fontAlgn="ctr"/>
            <a:r>
              <a:rPr lang="zh-CN" altLang="en-US" dirty="0" smtClean="0"/>
              <a:t>智能利用</a:t>
            </a:r>
            <a:r>
              <a:rPr lang="en-US" altLang="zh-CN" dirty="0" smtClean="0"/>
              <a:t>AI</a:t>
            </a:r>
            <a:r>
              <a:rPr lang="zh-CN" altLang="en-US" dirty="0" smtClean="0"/>
              <a:t>实现自动解析客户需求并生成任务卡片，代码生成全流程增速。</a:t>
            </a:r>
            <a:endParaRPr lang="en-US" altLang="zh-CN" dirty="0" smtClean="0"/>
          </a:p>
          <a:p>
            <a:pPr fontAlgn="ctr"/>
            <a:r>
              <a:rPr lang="en-US" altLang="zh-CN" dirty="0" smtClean="0"/>
              <a:t>3</a:t>
            </a:r>
            <a:r>
              <a:rPr lang="zh-CN" altLang="en-US" dirty="0" smtClean="0"/>
              <a:t>是人员带动上，主要是外包人员的能力带动上，定期组织需求方案沟通讲解、发散思维，复盘需求开发可优化点；</a:t>
            </a:r>
          </a:p>
          <a:p>
            <a:pPr fontAlgn="ctr"/>
            <a:r>
              <a:rPr lang="zh-CN" altLang="en-US" dirty="0" smtClean="0"/>
              <a:t>挖掘个人擅长点分配任务，取长补短，提升团队合作能力</a:t>
            </a:r>
          </a:p>
          <a:p>
            <a:pPr fontAlgn="ctr"/>
            <a:endParaRPr lang="zh-CN" altLang="en-US" dirty="0" smtClean="0"/>
          </a:p>
          <a:p>
            <a:pPr fontAlgn="ctr"/>
            <a:r>
              <a:rPr lang="en-US" altLang="zh-CN" dirty="0" smtClean="0"/>
              <a:t>4</a:t>
            </a:r>
            <a:r>
              <a:rPr lang="zh-CN" altLang="en-US" dirty="0" smtClean="0"/>
              <a:t>是创新上，通过加强全流程内容追踪：强化从需求到交付的全流程数字化追踪，确保透明可控；同时计划将高频定制需求转化为通用工具包模块，降低开发成本；</a:t>
            </a:r>
          </a:p>
          <a:p>
            <a:pPr fontAlgn="ctr"/>
            <a:r>
              <a:rPr lang="zh-CN" altLang="en-US" dirty="0" smtClean="0"/>
              <a:t>逐步探索新技术新思路解决需求上疑难问题，降低需求开发复杂度</a:t>
            </a:r>
          </a:p>
        </p:txBody>
      </p:sp>
    </p:spTree>
    <p:extLst>
      <p:ext uri="{BB962C8B-B14F-4D97-AF65-F5344CB8AC3E}">
        <p14:creationId xmlns:p14="http://schemas.microsoft.com/office/powerpoint/2010/main" val="262279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FC633-72F0-4050-8A94-A3CFE688D2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9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866-4EBE-4454-83D3-3496BF984BB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D70-FE44-4E74-A281-62DFFB60A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213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866-4EBE-4454-83D3-3496BF984BB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D70-FE44-4E74-A281-62DFFB60A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264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866-4EBE-4454-83D3-3496BF984BB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D70-FE44-4E74-A281-62DFFB60A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260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0B54EB-983C-5A4F-9B12-D4A79ED45090}"/>
              </a:ext>
            </a:extLst>
          </p:cNvPr>
          <p:cNvSpPr/>
          <p:nvPr/>
        </p:nvSpPr>
        <p:spPr>
          <a:xfrm>
            <a:off x="-2" y="302263"/>
            <a:ext cx="318036" cy="636071"/>
          </a:xfrm>
          <a:prstGeom prst="rect">
            <a:avLst/>
          </a:prstGeom>
          <a:solidFill>
            <a:srgbClr val="05A3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535276" y="410486"/>
            <a:ext cx="11314979" cy="46172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lang="zh-CN" altLang="en-US" sz="2667" b="1" smtClean="0">
                <a:solidFill>
                  <a:srgbClr val="00A84B"/>
                </a:solidFill>
                <a:latin typeface="+mn-ea"/>
                <a:ea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60957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652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049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053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737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FE880A-BE07-4B4C-B04E-18CFB389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4244"/>
            <a:ext cx="10230168" cy="31569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133" b="1">
                <a:solidFill>
                  <a:srgbClr val="00B050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6F3798-2E6D-E649-8016-FD027BA5C7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561110"/>
            <a:ext cx="10039757" cy="38900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67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457189" indent="0">
              <a:buNone/>
              <a:defRPr sz="1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>
              <a:defRPr sz="1400"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>
              <a:defRPr sz="1400"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>
              <a:defRPr sz="1400">
                <a:latin typeface="DengXian" panose="02010600030101010101" pitchFamily="2" charset="-122"/>
                <a:ea typeface="DengXian" panose="02010600030101010101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6A0A67-ABBC-0744-9D5B-34DDB79186BF}"/>
              </a:ext>
            </a:extLst>
          </p:cNvPr>
          <p:cNvCxnSpPr>
            <a:cxnSpLocks/>
          </p:cNvCxnSpPr>
          <p:nvPr userDrawn="1"/>
        </p:nvCxnSpPr>
        <p:spPr>
          <a:xfrm>
            <a:off x="362131" y="949091"/>
            <a:ext cx="970666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 descr="e7d195523061f1c09e9d68d7cf438b91ef959ecb14fc25d26BBA7F7DBC18E55DFF4014AF651F0BF2569D4B6C1DA7F1A4683A481403BD872FC687266AD13265C1DE7C373772FD8728ABDD69ADD03BFF5BE2862BC891DBB79E66832C150F59641120B6865E74AC334BD8D366E7A86A7640D80893447547E5CABC5EC0B8FAE88495F8DFFA6D488A2111BBDD4320AAD4BDEE">
            <a:extLst>
              <a:ext uri="{FF2B5EF4-FFF2-40B4-BE49-F238E27FC236}">
                <a16:creationId xmlns:a16="http://schemas.microsoft.com/office/drawing/2014/main" id="{1F2FE884-FF2B-E141-B3ED-856A4FEEE194}"/>
              </a:ext>
            </a:extLst>
          </p:cNvPr>
          <p:cNvSpPr/>
          <p:nvPr userDrawn="1"/>
        </p:nvSpPr>
        <p:spPr>
          <a:xfrm>
            <a:off x="0" y="0"/>
            <a:ext cx="405685" cy="958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zh-CN" altLang="en-US" sz="2400">
              <a:solidFill>
                <a:srgbClr val="000000"/>
              </a:solidFill>
              <a:latin typeface="Calibri Light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717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226EC812-256B-DC49-8B02-A7174D7BE3C5}" type="datetime1">
              <a:rPr kumimoji="1" lang="zh-CN" altLang="en-US" smtClean="0"/>
              <a:t>2025/2/11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D536D8EC-CC4B-5049-B4AB-30C5E66DA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33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866-4EBE-4454-83D3-3496BF984BB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D70-FE44-4E74-A281-62DFFB60A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959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866-4EBE-4454-83D3-3496BF984BB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D70-FE44-4E74-A281-62DFFB60A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384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866-4EBE-4454-83D3-3496BF984BB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D70-FE44-4E74-A281-62DFFB60A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672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866-4EBE-4454-83D3-3496BF984BB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D70-FE44-4E74-A281-62DFFB60A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0957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866-4EBE-4454-83D3-3496BF984BB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D70-FE44-4E74-A281-62DFFB60A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775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866-4EBE-4454-83D3-3496BF984BB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D70-FE44-4E74-A281-62DFFB60A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4706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866-4EBE-4454-83D3-3496BF984BB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D70-FE44-4E74-A281-62DFFB60A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9271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866-4EBE-4454-83D3-3496BF984BB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D70-FE44-4E74-A281-62DFFB60A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045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3ACC-83BC-41D1-9570-C4DE06774E5D}" type="datetimeFigureOut">
              <a:rPr lang="zh-CN" altLang="en-US" smtClean="0"/>
              <a:pPr/>
              <a:t>2025/2/11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EBD6-0558-433E-A3D4-1B3C0C2B92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360logo.png">
            <a:extLst>
              <a:ext uri="{FF2B5EF4-FFF2-40B4-BE49-F238E27FC236}">
                <a16:creationId xmlns:a16="http://schemas.microsoft.com/office/drawing/2014/main" id="{5D7AA14E-A739-8847-91DA-6575FAE42557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277" y="251220"/>
            <a:ext cx="1523553" cy="429667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1418361" y="6299202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A0E8C-BB5A-4007-8A34-5804BA0062DA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A3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A3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29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NUL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42" Type="http://schemas.openxmlformats.org/officeDocument/2006/relationships/image" Target="../media/image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12.xml"/><Relationship Id="rId41" Type="http://schemas.openxmlformats.org/officeDocument/2006/relationships/image" Target="NUL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40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notesSlide" Target="../notesSlides/notesSlide6.xml"/><Relationship Id="rId43" Type="http://schemas.openxmlformats.org/officeDocument/2006/relationships/image" Target="NULL"/><Relationship Id="rId8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35334" y="2502801"/>
            <a:ext cx="7921337" cy="861742"/>
          </a:xfrm>
          <a:prstGeom prst="rect">
            <a:avLst/>
          </a:prstGeom>
        </p:spPr>
        <p:txBody>
          <a:bodyPr wrap="none" lIns="121889" tIns="60944" rIns="121889" bIns="60944" anchor="ctr" anchorCtr="0">
            <a:spAutoFit/>
          </a:bodyPr>
          <a:lstStyle/>
          <a:p>
            <a:pPr algn="ctr" defTabSz="609407"/>
            <a:r>
              <a:rPr lang="en-US" altLang="zh-CN" sz="4800" b="1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4800" b="1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4800" b="1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组织个人述职汇报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7126008-6558-344B-B6A3-22162148DD3B}"/>
              </a:ext>
            </a:extLst>
          </p:cNvPr>
          <p:cNvSpPr txBox="1">
            <a:spLocks/>
          </p:cNvSpPr>
          <p:nvPr/>
        </p:nvSpPr>
        <p:spPr>
          <a:xfrm>
            <a:off x="2088176" y="4288878"/>
            <a:ext cx="8297201" cy="1841073"/>
          </a:xfrm>
          <a:prstGeom prst="rect">
            <a:avLst/>
          </a:prstGeom>
        </p:spPr>
        <p:txBody>
          <a:bodyPr vert="horz" lIns="121889" tIns="60944" rIns="121889" bIns="60944" rtlCol="0" anchor="t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407">
              <a:buNone/>
            </a:pPr>
            <a:r>
              <a:rPr kumimoji="1"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定制研发部</a:t>
            </a:r>
            <a:r>
              <a:rPr kumimoji="1"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kumimoji="1" lang="en-US" altLang="zh-CN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defTabSz="609407">
              <a:buNone/>
            </a:pPr>
            <a:r>
              <a:rPr kumimoji="1"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张登峰</a:t>
            </a:r>
            <a:r>
              <a:rPr kumimoji="1"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·2025</a:t>
            </a:r>
            <a:r>
              <a:rPr kumimoji="1"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sz="36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kumimoji="1" lang="en-US" altLang="zh-CN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675363" y="3739847"/>
            <a:ext cx="8585056" cy="13446"/>
          </a:xfrm>
          <a:prstGeom prst="line">
            <a:avLst/>
          </a:prstGeom>
          <a:ln w="28575">
            <a:solidFill>
              <a:srgbClr val="00B050"/>
            </a:solidFill>
            <a:prstDash val="dash"/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43E9EC1-C5A0-1941-9BC0-79E09000A53D}"/>
              </a:ext>
            </a:extLst>
          </p:cNvPr>
          <p:cNvGrpSpPr/>
          <p:nvPr/>
        </p:nvGrpSpPr>
        <p:grpSpPr>
          <a:xfrm>
            <a:off x="1297172" y="2531126"/>
            <a:ext cx="2381644" cy="1795748"/>
            <a:chOff x="42530" y="2356441"/>
            <a:chExt cx="2381644" cy="179574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FE3B3B5-7B12-F34B-8A4F-B36B42786452}"/>
                </a:ext>
              </a:extLst>
            </p:cNvPr>
            <p:cNvSpPr txBox="1"/>
            <p:nvPr/>
          </p:nvSpPr>
          <p:spPr>
            <a:xfrm>
              <a:off x="42530" y="2356441"/>
              <a:ext cx="23816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4000" b="1" dirty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E0FB68-6CE4-1448-A67A-206362945F3A}"/>
                </a:ext>
              </a:extLst>
            </p:cNvPr>
            <p:cNvSpPr txBox="1"/>
            <p:nvPr/>
          </p:nvSpPr>
          <p:spPr>
            <a:xfrm>
              <a:off x="238584" y="3413525"/>
              <a:ext cx="20048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2800" b="1" dirty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  <a:endParaRPr kumimoji="1" lang="zh-CN" altLang="en-US" sz="2800" b="1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FD9F07-BE39-6C48-AC11-F622230212E7}"/>
              </a:ext>
            </a:extLst>
          </p:cNvPr>
          <p:cNvGrpSpPr/>
          <p:nvPr/>
        </p:nvGrpSpPr>
        <p:grpSpPr>
          <a:xfrm>
            <a:off x="4737585" y="1553766"/>
            <a:ext cx="3780292" cy="708180"/>
            <a:chOff x="4572000" y="2750434"/>
            <a:chExt cx="3150243" cy="59015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CECD636-8C5F-504A-9DE0-7F84689AAAC7}"/>
                </a:ext>
              </a:extLst>
            </p:cNvPr>
            <p:cNvSpPr txBox="1"/>
            <p:nvPr/>
          </p:nvSpPr>
          <p:spPr>
            <a:xfrm>
              <a:off x="5384154" y="2827806"/>
              <a:ext cx="23380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个人绩效达成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E12B9C4-3349-E74E-834C-CC03E412E106}"/>
                </a:ext>
              </a:extLst>
            </p:cNvPr>
            <p:cNvSpPr/>
            <p:nvPr/>
          </p:nvSpPr>
          <p:spPr>
            <a:xfrm>
              <a:off x="4572000" y="2750434"/>
              <a:ext cx="590150" cy="590150"/>
            </a:xfrm>
            <a:prstGeom prst="ellipse">
              <a:avLst/>
            </a:prstGeom>
            <a:solidFill>
              <a:srgbClr val="05A367"/>
            </a:solidFill>
            <a:ln>
              <a:noFill/>
            </a:ln>
            <a:effectLst>
              <a:outerShdw blurRad="114300" dist="38100" dir="2700000" sx="105000" sy="105000" algn="tl" rotWithShape="0">
                <a:prstClr val="black">
                  <a:alpha val="12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7852E7-2FA2-2F45-BF0D-97F9D3D5C90F}"/>
              </a:ext>
            </a:extLst>
          </p:cNvPr>
          <p:cNvGrpSpPr/>
          <p:nvPr/>
        </p:nvGrpSpPr>
        <p:grpSpPr>
          <a:xfrm>
            <a:off x="4737585" y="2407761"/>
            <a:ext cx="6600974" cy="708180"/>
            <a:chOff x="4572000" y="2717397"/>
            <a:chExt cx="5500812" cy="59015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1501F5C-A576-2E47-9A41-7672E7C065FC}"/>
                </a:ext>
              </a:extLst>
            </p:cNvPr>
            <p:cNvSpPr txBox="1"/>
            <p:nvPr/>
          </p:nvSpPr>
          <p:spPr>
            <a:xfrm>
              <a:off x="5384153" y="2827806"/>
              <a:ext cx="468865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个人价值贡献及行为综合展现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8DF541A-BCB8-0642-8159-297EB3E90C59}"/>
                </a:ext>
              </a:extLst>
            </p:cNvPr>
            <p:cNvSpPr/>
            <p:nvPr/>
          </p:nvSpPr>
          <p:spPr>
            <a:xfrm>
              <a:off x="4572000" y="2717397"/>
              <a:ext cx="590150" cy="590150"/>
            </a:xfrm>
            <a:prstGeom prst="ellipse">
              <a:avLst/>
            </a:prstGeom>
            <a:solidFill>
              <a:srgbClr val="05A367"/>
            </a:solidFill>
            <a:ln>
              <a:noFill/>
            </a:ln>
            <a:effectLst>
              <a:outerShdw blurRad="114300" dist="38100" dir="2700000" sx="105000" sy="105000" algn="tl" rotWithShape="0">
                <a:prstClr val="black">
                  <a:alpha val="12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0893361-8F9C-F34A-B09D-12621BFB961E}"/>
              </a:ext>
            </a:extLst>
          </p:cNvPr>
          <p:cNvGrpSpPr/>
          <p:nvPr/>
        </p:nvGrpSpPr>
        <p:grpSpPr>
          <a:xfrm>
            <a:off x="4749994" y="3274911"/>
            <a:ext cx="5008826" cy="708180"/>
            <a:chOff x="4572000" y="2717397"/>
            <a:chExt cx="4174022" cy="59015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B612436-6D64-E645-8AC3-6FE51142F476}"/>
                </a:ext>
              </a:extLst>
            </p:cNvPr>
            <p:cNvSpPr txBox="1"/>
            <p:nvPr/>
          </p:nvSpPr>
          <p:spPr>
            <a:xfrm>
              <a:off x="5384152" y="2821748"/>
              <a:ext cx="336187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2024</a:t>
              </a:r>
              <a:r>
                <a:rPr kumimoji="1" lang="zh-CN" altLang="en-US" sz="2400" b="1" dirty="0" smtClean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</a:t>
              </a:r>
              <a:r>
                <a:rPr kumimoji="1" lang="zh-CN" altLang="en-US" sz="2400" b="1" dirty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总结与反思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52FD09F-C92B-304A-AF4C-22800DA0C26B}"/>
                </a:ext>
              </a:extLst>
            </p:cNvPr>
            <p:cNvSpPr/>
            <p:nvPr/>
          </p:nvSpPr>
          <p:spPr>
            <a:xfrm>
              <a:off x="4572000" y="2717397"/>
              <a:ext cx="590150" cy="590150"/>
            </a:xfrm>
            <a:prstGeom prst="ellipse">
              <a:avLst/>
            </a:prstGeom>
            <a:solidFill>
              <a:srgbClr val="05A367"/>
            </a:solidFill>
            <a:ln>
              <a:noFill/>
            </a:ln>
            <a:effectLst>
              <a:outerShdw blurRad="114300" dist="38100" dir="2700000" sx="105000" sy="105000" algn="tl" rotWithShape="0">
                <a:prstClr val="black">
                  <a:alpha val="12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893361-8F9C-F34A-B09D-12621BFB961E}"/>
              </a:ext>
            </a:extLst>
          </p:cNvPr>
          <p:cNvGrpSpPr/>
          <p:nvPr/>
        </p:nvGrpSpPr>
        <p:grpSpPr>
          <a:xfrm>
            <a:off x="4795714" y="5018029"/>
            <a:ext cx="5872286" cy="708180"/>
            <a:chOff x="4572000" y="2717397"/>
            <a:chExt cx="4893572" cy="59015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B612436-6D64-E645-8AC3-6FE51142F476}"/>
                </a:ext>
              </a:extLst>
            </p:cNvPr>
            <p:cNvSpPr txBox="1"/>
            <p:nvPr/>
          </p:nvSpPr>
          <p:spPr>
            <a:xfrm>
              <a:off x="5384152" y="2821748"/>
              <a:ext cx="4081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2025</a:t>
              </a:r>
              <a:r>
                <a:rPr kumimoji="1" lang="zh-CN" altLang="en-US" sz="2400" b="1" dirty="0" smtClean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</a:t>
              </a:r>
              <a:r>
                <a:rPr kumimoji="1" lang="zh-CN" altLang="en-US" sz="2400" b="1" dirty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业务开展所需支持与配合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52FD09F-C92B-304A-AF4C-22800DA0C26B}"/>
                </a:ext>
              </a:extLst>
            </p:cNvPr>
            <p:cNvSpPr/>
            <p:nvPr/>
          </p:nvSpPr>
          <p:spPr>
            <a:xfrm>
              <a:off x="4572000" y="2717397"/>
              <a:ext cx="590150" cy="590150"/>
            </a:xfrm>
            <a:prstGeom prst="ellipse">
              <a:avLst/>
            </a:prstGeom>
            <a:solidFill>
              <a:srgbClr val="05A367"/>
            </a:solidFill>
            <a:ln>
              <a:noFill/>
            </a:ln>
            <a:effectLst>
              <a:outerShdw blurRad="114300" dist="38100" dir="2700000" sx="105000" sy="105000" algn="tl" rotWithShape="0">
                <a:prstClr val="black">
                  <a:alpha val="12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93361-8F9C-F34A-B09D-12621BFB961E}"/>
              </a:ext>
            </a:extLst>
          </p:cNvPr>
          <p:cNvGrpSpPr/>
          <p:nvPr/>
        </p:nvGrpSpPr>
        <p:grpSpPr>
          <a:xfrm>
            <a:off x="4765234" y="4133896"/>
            <a:ext cx="5008826" cy="708180"/>
            <a:chOff x="4572000" y="2717397"/>
            <a:chExt cx="4174022" cy="59015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B612436-6D64-E645-8AC3-6FE51142F476}"/>
                </a:ext>
              </a:extLst>
            </p:cNvPr>
            <p:cNvSpPr txBox="1"/>
            <p:nvPr/>
          </p:nvSpPr>
          <p:spPr>
            <a:xfrm>
              <a:off x="5384152" y="2821748"/>
              <a:ext cx="336187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2025</a:t>
              </a:r>
              <a:r>
                <a:rPr kumimoji="1" lang="zh-CN" altLang="en-US" sz="2400" b="1" dirty="0" smtClean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</a:t>
              </a:r>
              <a:r>
                <a:rPr kumimoji="1" lang="zh-CN" altLang="en-US" sz="2400" b="1" dirty="0">
                  <a:solidFill>
                    <a:srgbClr val="05A3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目标及计划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52FD09F-C92B-304A-AF4C-22800DA0C26B}"/>
                </a:ext>
              </a:extLst>
            </p:cNvPr>
            <p:cNvSpPr/>
            <p:nvPr/>
          </p:nvSpPr>
          <p:spPr>
            <a:xfrm>
              <a:off x="4572000" y="2717397"/>
              <a:ext cx="590150" cy="590150"/>
            </a:xfrm>
            <a:prstGeom prst="ellipse">
              <a:avLst/>
            </a:prstGeom>
            <a:solidFill>
              <a:srgbClr val="05A367"/>
            </a:solidFill>
            <a:ln>
              <a:noFill/>
            </a:ln>
            <a:effectLst>
              <a:outerShdw blurRad="114300" dist="38100" dir="2700000" sx="105000" sy="105000" algn="tl" rotWithShape="0">
                <a:prstClr val="black">
                  <a:alpha val="12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9">
            <a:extLst>
              <a:ext uri="{FF2B5EF4-FFF2-40B4-BE49-F238E27FC236}">
                <a16:creationId xmlns:a16="http://schemas.microsoft.com/office/drawing/2014/main" id="{834391D0-92B1-4C30-B3A3-79BC760345FB}"/>
              </a:ext>
            </a:extLst>
          </p:cNvPr>
          <p:cNvGrpSpPr/>
          <p:nvPr/>
        </p:nvGrpSpPr>
        <p:grpSpPr>
          <a:xfrm>
            <a:off x="8316807" y="904786"/>
            <a:ext cx="2708596" cy="671591"/>
            <a:chOff x="4447436" y="1757472"/>
            <a:chExt cx="2050104" cy="646428"/>
          </a:xfrm>
        </p:grpSpPr>
        <p:sp>
          <p:nvSpPr>
            <p:cNvPr id="4" name="Flowchart: Data 42">
              <a:extLst>
                <a:ext uri="{FF2B5EF4-FFF2-40B4-BE49-F238E27FC236}">
                  <a16:creationId xmlns:a16="http://schemas.microsoft.com/office/drawing/2014/main" id="{0BD7D999-4B1E-42CC-986D-FB1B850268C0}"/>
                </a:ext>
              </a:extLst>
            </p:cNvPr>
            <p:cNvSpPr/>
            <p:nvPr/>
          </p:nvSpPr>
          <p:spPr>
            <a:xfrm rot="16200000" flipH="1" flipV="1">
              <a:off x="6103754" y="2014929"/>
              <a:ext cx="640080" cy="137862"/>
            </a:xfrm>
            <a:prstGeom prst="flowChartInputOutput">
              <a:avLst/>
            </a:prstGeom>
            <a:solidFill>
              <a:srgbClr val="D468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Group 52">
              <a:extLst>
                <a:ext uri="{FF2B5EF4-FFF2-40B4-BE49-F238E27FC236}">
                  <a16:creationId xmlns:a16="http://schemas.microsoft.com/office/drawing/2014/main" id="{68F31A00-380E-4450-92F4-0A88CBC17A0E}"/>
                </a:ext>
              </a:extLst>
            </p:cNvPr>
            <p:cNvGrpSpPr/>
            <p:nvPr/>
          </p:nvGrpSpPr>
          <p:grpSpPr>
            <a:xfrm>
              <a:off x="4447436" y="1757472"/>
              <a:ext cx="2050104" cy="640165"/>
              <a:chOff x="4437911" y="1584651"/>
              <a:chExt cx="2050104" cy="640165"/>
            </a:xfrm>
          </p:grpSpPr>
          <p:sp>
            <p:nvSpPr>
              <p:cNvPr id="6" name="Rectangle 44">
                <a:extLst>
                  <a:ext uri="{FF2B5EF4-FFF2-40B4-BE49-F238E27FC236}">
                    <a16:creationId xmlns:a16="http://schemas.microsoft.com/office/drawing/2014/main" id="{65C9246C-E90D-43AF-961A-3F617F7FEF91}"/>
                  </a:ext>
                </a:extLst>
              </p:cNvPr>
              <p:cNvSpPr/>
              <p:nvPr/>
            </p:nvSpPr>
            <p:spPr>
              <a:xfrm>
                <a:off x="4580580" y="1711592"/>
                <a:ext cx="1907435" cy="513224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年度</a:t>
                </a:r>
                <a:r>
                  <a:rPr lang="en-US" altLang="zh-CN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OKR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总结</a:t>
                </a:r>
                <a:endPara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lowchart: Data 41">
                <a:extLst>
                  <a:ext uri="{FF2B5EF4-FFF2-40B4-BE49-F238E27FC236}">
                    <a16:creationId xmlns:a16="http://schemas.microsoft.com/office/drawing/2014/main" id="{BFBD882B-FD02-474D-B027-EC5F0F9507E0}"/>
                  </a:ext>
                </a:extLst>
              </p:cNvPr>
              <p:cNvSpPr/>
              <p:nvPr/>
            </p:nvSpPr>
            <p:spPr>
              <a:xfrm rot="16200000" flipH="1" flipV="1">
                <a:off x="4186802" y="1835760"/>
                <a:ext cx="640080" cy="137862"/>
              </a:xfrm>
              <a:prstGeom prst="flowChartInputOutput">
                <a:avLst/>
              </a:prstGeom>
              <a:solidFill>
                <a:srgbClr val="EE3A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6082605" y="2154636"/>
            <a:ext cx="2408587" cy="5569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本脑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HA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场景部署下部署深入了解，增强该场景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下问题排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查能力</a:t>
            </a:r>
          </a:p>
        </p:txBody>
      </p:sp>
      <p:sp>
        <p:nvSpPr>
          <p:cNvPr id="9" name="矩形 8"/>
          <p:cNvSpPr/>
          <p:nvPr/>
        </p:nvSpPr>
        <p:spPr>
          <a:xfrm>
            <a:off x="8551154" y="1849295"/>
            <a:ext cx="2447319" cy="37271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完成各种定制需求开发，返工率和客诉满足预期目标，外包同事能力带动和流程制定规范上促进定制需求的健康发展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预期挑战型目标</a:t>
            </a:r>
            <a:r>
              <a:rPr lang="en-US" altLang="zh-CN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</a:p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沉淀开发类相关专利</a:t>
            </a:r>
            <a:r>
              <a:rPr lang="en-US" altLang="zh-CN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项以上</a:t>
            </a:r>
            <a:endParaRPr lang="en-US" altLang="zh-CN" sz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延期待收尾</a:t>
            </a:r>
            <a:endParaRPr lang="en-US" altLang="zh-CN" sz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17189" y="1215214"/>
            <a:ext cx="2610068" cy="677452"/>
            <a:chOff x="3555028" y="2886470"/>
            <a:chExt cx="2743635" cy="730548"/>
          </a:xfrm>
        </p:grpSpPr>
        <p:grpSp>
          <p:nvGrpSpPr>
            <p:cNvPr id="11" name="Group 68">
              <a:extLst>
                <a:ext uri="{FF2B5EF4-FFF2-40B4-BE49-F238E27FC236}">
                  <a16:creationId xmlns:a16="http://schemas.microsoft.com/office/drawing/2014/main" id="{1B2DF4D8-2431-4F7E-B4BA-2EA713A7ACDE}"/>
                </a:ext>
              </a:extLst>
            </p:cNvPr>
            <p:cNvGrpSpPr/>
            <p:nvPr/>
          </p:nvGrpSpPr>
          <p:grpSpPr>
            <a:xfrm>
              <a:off x="3726107" y="2895536"/>
              <a:ext cx="2572556" cy="721482"/>
              <a:chOff x="2682670" y="2266884"/>
              <a:chExt cx="1907435" cy="643977"/>
            </a:xfrm>
          </p:grpSpPr>
          <p:sp>
            <p:nvSpPr>
              <p:cNvPr id="13" name="Flowchart: Data 40">
                <a:extLst>
                  <a:ext uri="{FF2B5EF4-FFF2-40B4-BE49-F238E27FC236}">
                    <a16:creationId xmlns:a16="http://schemas.microsoft.com/office/drawing/2014/main" id="{67DFF99B-4503-4648-9D10-B36CAD2384A8}"/>
                  </a:ext>
                </a:extLst>
              </p:cNvPr>
              <p:cNvSpPr/>
              <p:nvPr/>
            </p:nvSpPr>
            <p:spPr>
              <a:xfrm rot="16200000" flipH="1" flipV="1">
                <a:off x="4200872" y="2517993"/>
                <a:ext cx="640080" cy="137862"/>
              </a:xfrm>
              <a:prstGeom prst="flowChartInputOutput">
                <a:avLst/>
              </a:prstGeom>
              <a:solidFill>
                <a:srgbClr val="C09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Rectangle 34">
                <a:extLst>
                  <a:ext uri="{FF2B5EF4-FFF2-40B4-BE49-F238E27FC236}">
                    <a16:creationId xmlns:a16="http://schemas.microsoft.com/office/drawing/2014/main" id="{6E735A78-82C5-4BDE-9C31-8575669862E7}"/>
                  </a:ext>
                </a:extLst>
              </p:cNvPr>
              <p:cNvSpPr/>
              <p:nvPr/>
            </p:nvSpPr>
            <p:spPr>
              <a:xfrm>
                <a:off x="2682670" y="2397637"/>
                <a:ext cx="1907435" cy="513224"/>
              </a:xfrm>
              <a:prstGeom prst="rect">
                <a:avLst/>
              </a:prstGeom>
              <a:solidFill>
                <a:srgbClr val="EEB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提升团队能力</a:t>
                </a:r>
                <a:endPara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Flowchart: Data 41">
              <a:extLst>
                <a:ext uri="{FF2B5EF4-FFF2-40B4-BE49-F238E27FC236}">
                  <a16:creationId xmlns:a16="http://schemas.microsoft.com/office/drawing/2014/main" id="{BFBD882B-FD02-474D-B027-EC5F0F9507E0}"/>
                </a:ext>
              </a:extLst>
            </p:cNvPr>
            <p:cNvSpPr/>
            <p:nvPr/>
          </p:nvSpPr>
          <p:spPr>
            <a:xfrm rot="16200000" flipH="1" flipV="1">
              <a:off x="3289437" y="3152061"/>
              <a:ext cx="717116" cy="185934"/>
            </a:xfrm>
            <a:prstGeom prst="flowChartInputOutput">
              <a:avLst/>
            </a:prstGeom>
            <a:solidFill>
              <a:srgbClr val="C0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081401" y="2914093"/>
            <a:ext cx="2408587" cy="853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外包同事频繁且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有效沟通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带动新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入职外包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同事入手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</a:t>
            </a:r>
          </a:p>
        </p:txBody>
      </p:sp>
      <p:sp>
        <p:nvSpPr>
          <p:cNvPr id="17" name="矩形 16"/>
          <p:cNvSpPr/>
          <p:nvPr/>
        </p:nvSpPr>
        <p:spPr>
          <a:xfrm>
            <a:off x="6081401" y="3972793"/>
            <a:ext cx="2408587" cy="853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培养外包培养出较为独立的定制开发能力</a:t>
            </a:r>
          </a:p>
        </p:txBody>
      </p:sp>
      <p:sp>
        <p:nvSpPr>
          <p:cNvPr id="19" name="矩形 18"/>
          <p:cNvSpPr/>
          <p:nvPr/>
        </p:nvSpPr>
        <p:spPr>
          <a:xfrm>
            <a:off x="3596687" y="2464860"/>
            <a:ext cx="2412912" cy="5569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控制因定制化问题导致客户投诉的次数为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95483" y="3224315"/>
            <a:ext cx="2412912" cy="853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大小客户在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2024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年度定制需求开发，控制定制返工率不超过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％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95483" y="4283015"/>
            <a:ext cx="2412912" cy="853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控制项目开发实际周期和预估周期误差不超过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％</a:t>
            </a:r>
          </a:p>
        </p:txBody>
      </p:sp>
      <p:sp>
        <p:nvSpPr>
          <p:cNvPr id="22" name="矩形 21"/>
          <p:cNvSpPr/>
          <p:nvPr/>
        </p:nvSpPr>
        <p:spPr>
          <a:xfrm>
            <a:off x="3595483" y="5341721"/>
            <a:ext cx="2412912" cy="853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多个客户不同场景下预案开发和交付，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完成不少于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项定制项目的工作量评估工作，并提供具体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方案设计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81401" y="5031498"/>
            <a:ext cx="2408587" cy="853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常见定制化需求，形成固定框架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和开发逻辑，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实现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功能可复用内容不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少于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类</a:t>
            </a:r>
          </a:p>
        </p:txBody>
      </p:sp>
      <p:sp>
        <p:nvSpPr>
          <p:cNvPr id="35" name="矩形 34"/>
          <p:cNvSpPr/>
          <p:nvPr/>
        </p:nvSpPr>
        <p:spPr>
          <a:xfrm>
            <a:off x="1146524" y="2743314"/>
            <a:ext cx="2412912" cy="5569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实现可复用的编排模版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套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45320" y="3502770"/>
            <a:ext cx="2412912" cy="853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沉淀应用联动内容，反哺本脑标品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45320" y="4561470"/>
            <a:ext cx="2412912" cy="853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推动定制内容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与标品内容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解耦，使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bug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排查定位效率、可复用率提升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％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45320" y="5620174"/>
            <a:ext cx="2412912" cy="853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挑战性：技术沉淀，</a:t>
            </a:r>
            <a:r>
              <a:rPr lang="zh-CN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输出技术类文档或专利软著不少于</a:t>
            </a:r>
            <a:r>
              <a:rPr lang="en-US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篇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416764" y="1567563"/>
            <a:ext cx="2648473" cy="664999"/>
            <a:chOff x="3937787" y="1491721"/>
            <a:chExt cx="2617296" cy="664998"/>
          </a:xfrm>
        </p:grpSpPr>
        <p:grpSp>
          <p:nvGrpSpPr>
            <p:cNvPr id="40" name="Group 69">
              <a:extLst>
                <a:ext uri="{FF2B5EF4-FFF2-40B4-BE49-F238E27FC236}">
                  <a16:creationId xmlns:a16="http://schemas.microsoft.com/office/drawing/2014/main" id="{834391D0-92B1-4C30-B3A3-79BC760345FB}"/>
                </a:ext>
              </a:extLst>
            </p:cNvPr>
            <p:cNvGrpSpPr/>
            <p:nvPr/>
          </p:nvGrpSpPr>
          <p:grpSpPr>
            <a:xfrm>
              <a:off x="4107766" y="1491721"/>
              <a:ext cx="2447317" cy="664997"/>
              <a:chOff x="4590105" y="1763821"/>
              <a:chExt cx="1907435" cy="640080"/>
            </a:xfrm>
          </p:grpSpPr>
          <p:sp>
            <p:nvSpPr>
              <p:cNvPr id="42" name="Flowchart: Data 42">
                <a:extLst>
                  <a:ext uri="{FF2B5EF4-FFF2-40B4-BE49-F238E27FC236}">
                    <a16:creationId xmlns:a16="http://schemas.microsoft.com/office/drawing/2014/main" id="{0BD7D999-4B1E-42CC-986D-FB1B850268C0}"/>
                  </a:ext>
                </a:extLst>
              </p:cNvPr>
              <p:cNvSpPr/>
              <p:nvPr/>
            </p:nvSpPr>
            <p:spPr>
              <a:xfrm rot="16200000" flipH="1" flipV="1">
                <a:off x="6101192" y="2014930"/>
                <a:ext cx="640080" cy="137862"/>
              </a:xfrm>
              <a:prstGeom prst="flowChartInputOutput">
                <a:avLst/>
              </a:prstGeom>
              <a:solidFill>
                <a:srgbClr val="1783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Rectangle 44">
                <a:extLst>
                  <a:ext uri="{FF2B5EF4-FFF2-40B4-BE49-F238E27FC236}">
                    <a16:creationId xmlns:a16="http://schemas.microsoft.com/office/drawing/2014/main" id="{65C9246C-E90D-43AF-961A-3F617F7FEF91}"/>
                  </a:ext>
                </a:extLst>
              </p:cNvPr>
              <p:cNvSpPr/>
              <p:nvPr/>
            </p:nvSpPr>
            <p:spPr>
              <a:xfrm>
                <a:off x="4590105" y="1884413"/>
                <a:ext cx="1907435" cy="513224"/>
              </a:xfrm>
              <a:prstGeom prst="rect">
                <a:avLst/>
              </a:prstGeom>
              <a:solidFill>
                <a:srgbClr val="1C9E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保证质量交付</a:t>
                </a:r>
                <a:endPara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1" name="Flowchart: Data 42">
              <a:extLst>
                <a:ext uri="{FF2B5EF4-FFF2-40B4-BE49-F238E27FC236}">
                  <a16:creationId xmlns:a16="http://schemas.microsoft.com/office/drawing/2014/main" id="{0BD7D999-4B1E-42CC-986D-FB1B850268C0}"/>
                </a:ext>
              </a:extLst>
            </p:cNvPr>
            <p:cNvSpPr/>
            <p:nvPr/>
          </p:nvSpPr>
          <p:spPr>
            <a:xfrm rot="16200000" flipH="1" flipV="1">
              <a:off x="3693731" y="1735779"/>
              <a:ext cx="664996" cy="176883"/>
            </a:xfrm>
            <a:prstGeom prst="flowChartInputOutput">
              <a:avLst/>
            </a:prstGeom>
            <a:solidFill>
              <a:srgbClr val="178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69">
            <a:extLst>
              <a:ext uri="{FF2B5EF4-FFF2-40B4-BE49-F238E27FC236}">
                <a16:creationId xmlns:a16="http://schemas.microsoft.com/office/drawing/2014/main" id="{834391D0-92B1-4C30-B3A3-79BC760345FB}"/>
              </a:ext>
            </a:extLst>
          </p:cNvPr>
          <p:cNvGrpSpPr/>
          <p:nvPr/>
        </p:nvGrpSpPr>
        <p:grpSpPr>
          <a:xfrm>
            <a:off x="1125552" y="1846017"/>
            <a:ext cx="2447317" cy="664997"/>
            <a:chOff x="4590105" y="1763821"/>
            <a:chExt cx="1907435" cy="640080"/>
          </a:xfrm>
          <a:effectLst/>
        </p:grpSpPr>
        <p:sp>
          <p:nvSpPr>
            <p:cNvPr id="45" name="Flowchart: Data 42">
              <a:extLst>
                <a:ext uri="{FF2B5EF4-FFF2-40B4-BE49-F238E27FC236}">
                  <a16:creationId xmlns:a16="http://schemas.microsoft.com/office/drawing/2014/main" id="{0BD7D999-4B1E-42CC-986D-FB1B850268C0}"/>
                </a:ext>
              </a:extLst>
            </p:cNvPr>
            <p:cNvSpPr/>
            <p:nvPr/>
          </p:nvSpPr>
          <p:spPr>
            <a:xfrm rot="16200000" flipH="1" flipV="1">
              <a:off x="6101192" y="2014930"/>
              <a:ext cx="640080" cy="137862"/>
            </a:xfrm>
            <a:prstGeom prst="flowChartInputOutput">
              <a:avLst/>
            </a:prstGeom>
            <a:solidFill>
              <a:srgbClr val="5C8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65C9246C-E90D-43AF-961A-3F617F7FEF91}"/>
                </a:ext>
              </a:extLst>
            </p:cNvPr>
            <p:cNvSpPr/>
            <p:nvPr/>
          </p:nvSpPr>
          <p:spPr>
            <a:xfrm>
              <a:off x="4590105" y="1884413"/>
              <a:ext cx="1907435" cy="51322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提升研发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效率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1" name="内容占位符 3"/>
          <p:cNvSpPr>
            <a:spLocks noGrp="1"/>
          </p:cNvSpPr>
          <p:nvPr>
            <p:ph sz="quarter" idx="10"/>
          </p:nvPr>
        </p:nvSpPr>
        <p:spPr>
          <a:xfrm>
            <a:off x="450000" y="403200"/>
            <a:ext cx="11314979" cy="424732"/>
          </a:xfrm>
        </p:spPr>
        <p:txBody>
          <a:bodyPr/>
          <a:lstStyle/>
          <a:p>
            <a:r>
              <a:rPr lang="en-US" altLang="zh-CN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绩效达成</a:t>
            </a:r>
          </a:p>
        </p:txBody>
      </p:sp>
    </p:spTree>
    <p:extLst>
      <p:ext uri="{BB962C8B-B14F-4D97-AF65-F5344CB8AC3E}">
        <p14:creationId xmlns:p14="http://schemas.microsoft.com/office/powerpoint/2010/main" val="9473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50000" y="403200"/>
            <a:ext cx="11314979" cy="424732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个人价值贡献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34664" y="1068999"/>
            <a:ext cx="4660047" cy="5560401"/>
          </a:xfrm>
          <a:prstGeom prst="roundRect">
            <a:avLst>
              <a:gd name="adj" fmla="val 2693"/>
            </a:avLst>
          </a:prstGeom>
          <a:solidFill>
            <a:srgbClr val="338257">
              <a:alpha val="20000"/>
            </a:srgbClr>
          </a:solidFill>
          <a:ln w="9525">
            <a:noFill/>
            <a:prstDash val="das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195" rIns="0" bIns="36195" rtlCol="0" anchor="ctr"/>
          <a:lstStyle/>
          <a:p>
            <a:pPr algn="ctr" defTabSz="609570"/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33"/>
          <p:cNvSpPr>
            <a:spLocks/>
          </p:cNvSpPr>
          <p:nvPr/>
        </p:nvSpPr>
        <p:spPr bwMode="auto">
          <a:xfrm flipH="1">
            <a:off x="438726" y="1280695"/>
            <a:ext cx="2599102" cy="354207"/>
          </a:xfrm>
          <a:custGeom>
            <a:avLst/>
            <a:gdLst>
              <a:gd name="connsiteX0" fmla="*/ 162713 w 1969253"/>
              <a:gd name="connsiteY0" fmla="*/ 0 h 1103211"/>
              <a:gd name="connsiteX1" fmla="*/ 1967351 w 1969253"/>
              <a:gd name="connsiteY1" fmla="*/ 0 h 1103211"/>
              <a:gd name="connsiteX2" fmla="*/ 1968127 w 1969253"/>
              <a:gd name="connsiteY2" fmla="*/ 334 h 1103211"/>
              <a:gd name="connsiteX3" fmla="*/ 1969253 w 1969253"/>
              <a:gd name="connsiteY3" fmla="*/ 819 h 1103211"/>
              <a:gd name="connsiteX4" fmla="*/ 1969253 w 1969253"/>
              <a:gd name="connsiteY4" fmla="*/ 1102392 h 1103211"/>
              <a:gd name="connsiteX5" fmla="*/ 1967351 w 1969253"/>
              <a:gd name="connsiteY5" fmla="*/ 1103211 h 1103211"/>
              <a:gd name="connsiteX6" fmla="*/ 162713 w 1969253"/>
              <a:gd name="connsiteY6" fmla="*/ 1103211 h 1103211"/>
              <a:gd name="connsiteX7" fmla="*/ 0 w 1969253"/>
              <a:gd name="connsiteY7" fmla="*/ 936250 h 1103211"/>
              <a:gd name="connsiteX8" fmla="*/ 0 w 1969253"/>
              <a:gd name="connsiteY8" fmla="*/ 166961 h 1103211"/>
              <a:gd name="connsiteX9" fmla="*/ 162713 w 1969253"/>
              <a:gd name="connsiteY9" fmla="*/ 0 h 11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9253" h="1103211">
                <a:moveTo>
                  <a:pt x="162713" y="0"/>
                </a:moveTo>
                <a:cubicBezTo>
                  <a:pt x="162713" y="0"/>
                  <a:pt x="162713" y="0"/>
                  <a:pt x="1967351" y="0"/>
                </a:cubicBezTo>
                <a:cubicBezTo>
                  <a:pt x="1967351" y="0"/>
                  <a:pt x="1967351" y="0"/>
                  <a:pt x="1968127" y="334"/>
                </a:cubicBezTo>
                <a:lnTo>
                  <a:pt x="1969253" y="819"/>
                </a:lnTo>
                <a:lnTo>
                  <a:pt x="1969253" y="1102392"/>
                </a:lnTo>
                <a:lnTo>
                  <a:pt x="1967351" y="1103211"/>
                </a:lnTo>
                <a:cubicBezTo>
                  <a:pt x="1967351" y="1103211"/>
                  <a:pt x="1967351" y="1103211"/>
                  <a:pt x="162713" y="1103211"/>
                </a:cubicBezTo>
                <a:cubicBezTo>
                  <a:pt x="71847" y="1103211"/>
                  <a:pt x="0" y="1029241"/>
                  <a:pt x="0" y="936250"/>
                </a:cubicBezTo>
                <a:cubicBezTo>
                  <a:pt x="0" y="936250"/>
                  <a:pt x="0" y="936250"/>
                  <a:pt x="0" y="166961"/>
                </a:cubicBezTo>
                <a:cubicBezTo>
                  <a:pt x="0" y="73970"/>
                  <a:pt x="71847" y="0"/>
                  <a:pt x="162713" y="0"/>
                </a:cubicBezTo>
                <a:close/>
              </a:path>
            </a:pathLst>
          </a:custGeom>
          <a:solidFill>
            <a:srgbClr val="338257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：大客户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Freeform 33"/>
          <p:cNvSpPr>
            <a:spLocks/>
          </p:cNvSpPr>
          <p:nvPr/>
        </p:nvSpPr>
        <p:spPr bwMode="auto">
          <a:xfrm flipH="1">
            <a:off x="434684" y="3219271"/>
            <a:ext cx="2599102" cy="354207"/>
          </a:xfrm>
          <a:custGeom>
            <a:avLst/>
            <a:gdLst>
              <a:gd name="connsiteX0" fmla="*/ 162713 w 1969253"/>
              <a:gd name="connsiteY0" fmla="*/ 0 h 1103211"/>
              <a:gd name="connsiteX1" fmla="*/ 1967351 w 1969253"/>
              <a:gd name="connsiteY1" fmla="*/ 0 h 1103211"/>
              <a:gd name="connsiteX2" fmla="*/ 1968127 w 1969253"/>
              <a:gd name="connsiteY2" fmla="*/ 334 h 1103211"/>
              <a:gd name="connsiteX3" fmla="*/ 1969253 w 1969253"/>
              <a:gd name="connsiteY3" fmla="*/ 819 h 1103211"/>
              <a:gd name="connsiteX4" fmla="*/ 1969253 w 1969253"/>
              <a:gd name="connsiteY4" fmla="*/ 1102392 h 1103211"/>
              <a:gd name="connsiteX5" fmla="*/ 1967351 w 1969253"/>
              <a:gd name="connsiteY5" fmla="*/ 1103211 h 1103211"/>
              <a:gd name="connsiteX6" fmla="*/ 162713 w 1969253"/>
              <a:gd name="connsiteY6" fmla="*/ 1103211 h 1103211"/>
              <a:gd name="connsiteX7" fmla="*/ 0 w 1969253"/>
              <a:gd name="connsiteY7" fmla="*/ 936250 h 1103211"/>
              <a:gd name="connsiteX8" fmla="*/ 0 w 1969253"/>
              <a:gd name="connsiteY8" fmla="*/ 166961 h 1103211"/>
              <a:gd name="connsiteX9" fmla="*/ 162713 w 1969253"/>
              <a:gd name="connsiteY9" fmla="*/ 0 h 11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9253" h="1103211">
                <a:moveTo>
                  <a:pt x="162713" y="0"/>
                </a:moveTo>
                <a:cubicBezTo>
                  <a:pt x="162713" y="0"/>
                  <a:pt x="162713" y="0"/>
                  <a:pt x="1967351" y="0"/>
                </a:cubicBezTo>
                <a:cubicBezTo>
                  <a:pt x="1967351" y="0"/>
                  <a:pt x="1967351" y="0"/>
                  <a:pt x="1968127" y="334"/>
                </a:cubicBezTo>
                <a:lnTo>
                  <a:pt x="1969253" y="819"/>
                </a:lnTo>
                <a:lnTo>
                  <a:pt x="1969253" y="1102392"/>
                </a:lnTo>
                <a:lnTo>
                  <a:pt x="1967351" y="1103211"/>
                </a:lnTo>
                <a:cubicBezTo>
                  <a:pt x="1967351" y="1103211"/>
                  <a:pt x="1967351" y="1103211"/>
                  <a:pt x="162713" y="1103211"/>
                </a:cubicBezTo>
                <a:cubicBezTo>
                  <a:pt x="71847" y="1103211"/>
                  <a:pt x="0" y="1029241"/>
                  <a:pt x="0" y="936250"/>
                </a:cubicBezTo>
                <a:cubicBezTo>
                  <a:pt x="0" y="936250"/>
                  <a:pt x="0" y="936250"/>
                  <a:pt x="0" y="166961"/>
                </a:cubicBezTo>
                <a:cubicBezTo>
                  <a:pt x="0" y="73970"/>
                  <a:pt x="71847" y="0"/>
                  <a:pt x="162713" y="0"/>
                </a:cubicBezTo>
                <a:close/>
              </a:path>
            </a:pathLst>
          </a:custGeom>
          <a:solidFill>
            <a:srgbClr val="338257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：小客户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Freeform 33"/>
          <p:cNvSpPr>
            <a:spLocks/>
          </p:cNvSpPr>
          <p:nvPr/>
        </p:nvSpPr>
        <p:spPr bwMode="auto">
          <a:xfrm flipH="1">
            <a:off x="450000" y="4900225"/>
            <a:ext cx="2599102" cy="354207"/>
          </a:xfrm>
          <a:custGeom>
            <a:avLst/>
            <a:gdLst>
              <a:gd name="connsiteX0" fmla="*/ 162713 w 1969253"/>
              <a:gd name="connsiteY0" fmla="*/ 0 h 1103211"/>
              <a:gd name="connsiteX1" fmla="*/ 1967351 w 1969253"/>
              <a:gd name="connsiteY1" fmla="*/ 0 h 1103211"/>
              <a:gd name="connsiteX2" fmla="*/ 1968127 w 1969253"/>
              <a:gd name="connsiteY2" fmla="*/ 334 h 1103211"/>
              <a:gd name="connsiteX3" fmla="*/ 1969253 w 1969253"/>
              <a:gd name="connsiteY3" fmla="*/ 819 h 1103211"/>
              <a:gd name="connsiteX4" fmla="*/ 1969253 w 1969253"/>
              <a:gd name="connsiteY4" fmla="*/ 1102392 h 1103211"/>
              <a:gd name="connsiteX5" fmla="*/ 1967351 w 1969253"/>
              <a:gd name="connsiteY5" fmla="*/ 1103211 h 1103211"/>
              <a:gd name="connsiteX6" fmla="*/ 162713 w 1969253"/>
              <a:gd name="connsiteY6" fmla="*/ 1103211 h 1103211"/>
              <a:gd name="connsiteX7" fmla="*/ 0 w 1969253"/>
              <a:gd name="connsiteY7" fmla="*/ 936250 h 1103211"/>
              <a:gd name="connsiteX8" fmla="*/ 0 w 1969253"/>
              <a:gd name="connsiteY8" fmla="*/ 166961 h 1103211"/>
              <a:gd name="connsiteX9" fmla="*/ 162713 w 1969253"/>
              <a:gd name="connsiteY9" fmla="*/ 0 h 11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9253" h="1103211">
                <a:moveTo>
                  <a:pt x="162713" y="0"/>
                </a:moveTo>
                <a:cubicBezTo>
                  <a:pt x="162713" y="0"/>
                  <a:pt x="162713" y="0"/>
                  <a:pt x="1967351" y="0"/>
                </a:cubicBezTo>
                <a:cubicBezTo>
                  <a:pt x="1967351" y="0"/>
                  <a:pt x="1967351" y="0"/>
                  <a:pt x="1968127" y="334"/>
                </a:cubicBezTo>
                <a:lnTo>
                  <a:pt x="1969253" y="819"/>
                </a:lnTo>
                <a:lnTo>
                  <a:pt x="1969253" y="1102392"/>
                </a:lnTo>
                <a:lnTo>
                  <a:pt x="1967351" y="1103211"/>
                </a:lnTo>
                <a:cubicBezTo>
                  <a:pt x="1967351" y="1103211"/>
                  <a:pt x="1967351" y="1103211"/>
                  <a:pt x="162713" y="1103211"/>
                </a:cubicBezTo>
                <a:cubicBezTo>
                  <a:pt x="71847" y="1103211"/>
                  <a:pt x="0" y="1029241"/>
                  <a:pt x="0" y="936250"/>
                </a:cubicBezTo>
                <a:cubicBezTo>
                  <a:pt x="0" y="936250"/>
                  <a:pt x="0" y="936250"/>
                  <a:pt x="0" y="166961"/>
                </a:cubicBezTo>
                <a:cubicBezTo>
                  <a:pt x="0" y="73970"/>
                  <a:pt x="71847" y="0"/>
                  <a:pt x="162713" y="0"/>
                </a:cubicBezTo>
                <a:close/>
              </a:path>
            </a:pathLst>
          </a:custGeom>
          <a:solidFill>
            <a:srgbClr val="338257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：团队管理与流程优化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>
            <a:spLocks/>
          </p:cNvSpPr>
          <p:nvPr/>
        </p:nvSpPr>
        <p:spPr>
          <a:xfrm>
            <a:off x="632460" y="1646303"/>
            <a:ext cx="4202452" cy="139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中央国债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2.2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版本功能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迁移并全年累计完成</a:t>
            </a:r>
            <a:r>
              <a:rPr kumimoji="1"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22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个定制化需求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开发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Noto Sans S Chinese Light" charset="-122"/>
            </a:endParaRPr>
          </a:p>
          <a:p>
            <a:pPr marL="171450" indent="-17145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金融监管总局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定制项目，全年累计完成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个定制化需求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民生银行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任务工作台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流程化工单引擎的新版本开发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建设银行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护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网、环境迁移、双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AZ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定制、问题排查、年度定制需求沟通开发和投产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>
            <a:spLocks/>
          </p:cNvSpPr>
          <p:nvPr/>
        </p:nvSpPr>
        <p:spPr>
          <a:xfrm>
            <a:off x="632459" y="3573478"/>
            <a:ext cx="4202453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完成</a:t>
            </a:r>
            <a:r>
              <a:rPr kumimoji="1"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20+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小客户项目的定制开发任务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Noto Sans S Chinese Light" charset="-122"/>
            </a:endParaRPr>
          </a:p>
          <a:p>
            <a:pPr marL="171450" indent="-17145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全年针对</a:t>
            </a:r>
            <a:r>
              <a:rPr kumimoji="1"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12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个客户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soar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预案需求，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完成超</a:t>
            </a:r>
            <a:r>
              <a:rPr kumimoji="1"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24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个预案脚本的定制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Noto Sans S Chinese Light" charset="-122"/>
            </a:endParaRPr>
          </a:p>
          <a:p>
            <a:pPr marL="171450" indent="-17145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实现可复用自动化单元模板</a:t>
            </a:r>
            <a:r>
              <a:rPr kumimoji="1"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2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套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Noto Sans S Chinese Light" charset="-122"/>
            </a:endParaRPr>
          </a:p>
          <a:p>
            <a:pPr marL="171450" indent="-171450" algn="just" defTabSz="967794">
              <a:lnSpc>
                <a:spcPct val="16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排查长线存储在百胜、农发行、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农行、信安使用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中的日常问题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Noto Sans S Chinese Light" charset="-122"/>
            </a:endParaRPr>
          </a:p>
        </p:txBody>
      </p:sp>
      <p:sp>
        <p:nvSpPr>
          <p:cNvPr id="31" name="矩形 30"/>
          <p:cNvSpPr>
            <a:spLocks/>
          </p:cNvSpPr>
          <p:nvPr/>
        </p:nvSpPr>
        <p:spPr>
          <a:xfrm>
            <a:off x="632459" y="5236476"/>
            <a:ext cx="4202453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defTabSz="967794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施行</a:t>
            </a:r>
            <a:r>
              <a:rPr kumimoji="1"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需求全</a:t>
            </a:r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流程标准文档化实践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，记录每个定制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内容全流程细节，并对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外包同事进行频繁且有效的沟通，提升外包同学思维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能力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Noto Sans S Chinese Light" charset="-122"/>
            </a:endParaRPr>
          </a:p>
          <a:p>
            <a:pPr marL="171450" indent="-171450" algn="just" defTabSz="967794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针对定制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开发</a:t>
            </a:r>
            <a:r>
              <a:rPr kumimoji="1"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建立</a:t>
            </a:r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独立服务开发标准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形式，在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国债、建行、总局、民生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项目进行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试点和推广，降低定制开发对本脑的侵入性及部署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风险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Noto Sans S Chinese Light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77170" y="3893957"/>
            <a:ext cx="2133505" cy="101481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171446" indent="-171446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全流程文档化实践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46" indent="-171446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定制开发模式推广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46" indent="-171446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开发设计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文档约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46" indent="-171446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客户侧问题追溯效率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4CF52D03-3CBA-46DA-9EE6-AD03900579B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284729" y="1437913"/>
            <a:ext cx="136342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46" indent="-171446" eaLnBrk="1" hangingPunct="1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需求沟通跟进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46" indent="-171446" eaLnBrk="1" hangingPunct="1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开发方案设计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46" indent="-171446" eaLnBrk="1" hangingPunct="1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系统问题排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176609" y="4183393"/>
            <a:ext cx="1786611" cy="88021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171446" indent="-171446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参与课题申请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Noto Sans S Chinese Light" charset="-122"/>
            </a:endParaRPr>
          </a:p>
          <a:p>
            <a:pPr marL="171446" indent="-171446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新技术探索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Noto Sans S Chinese Light" charset="-122"/>
            </a:endParaRPr>
          </a:p>
          <a:p>
            <a:pPr marL="171446" indent="-171446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需求把控</a:t>
            </a:r>
          </a:p>
        </p:txBody>
      </p:sp>
      <p:sp>
        <p:nvSpPr>
          <p:cNvPr id="37" name="Text Box 26">
            <a:extLst>
              <a:ext uri="{FF2B5EF4-FFF2-40B4-BE49-F238E27FC236}">
                <a16:creationId xmlns:a16="http://schemas.microsoft.com/office/drawing/2014/main" id="{4CF52D03-3CBA-46DA-9EE6-AD03900579B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0176609" y="1601335"/>
            <a:ext cx="170111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46" indent="-171446" eaLnBrk="1" hangingPunct="1">
              <a:spcBef>
                <a:spcPct val="50000"/>
              </a:spcBef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需求内容明确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46" indent="-171446" eaLnBrk="1" hangingPunct="1">
              <a:spcBef>
                <a:spcPct val="50000"/>
              </a:spcBef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开发方案留白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46" indent="-171446" eaLnBrk="1" hangingPunct="1">
              <a:spcBef>
                <a:spcPct val="50000"/>
              </a:spcBef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精抠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细节规避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返工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46" indent="-171446" eaLnBrk="1" hangingPunct="1">
              <a:spcBef>
                <a:spcPct val="50000"/>
              </a:spcBef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关键问题解决</a:t>
            </a:r>
            <a:endParaRPr lang="zh-CN" alt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手杖形箭头 37"/>
          <p:cNvSpPr/>
          <p:nvPr/>
        </p:nvSpPr>
        <p:spPr>
          <a:xfrm flipV="1">
            <a:off x="7272818" y="1833209"/>
            <a:ext cx="2708100" cy="3067016"/>
          </a:xfrm>
          <a:prstGeom prst="uturnArrow">
            <a:avLst>
              <a:gd name="adj1" fmla="val 28704"/>
              <a:gd name="adj2" fmla="val 18939"/>
              <a:gd name="adj3" fmla="val 28704"/>
              <a:gd name="adj4" fmla="val 43750"/>
              <a:gd name="adj5" fmla="val 100000"/>
            </a:avLst>
          </a:prstGeom>
          <a:solidFill>
            <a:srgbClr val="33825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195" rIns="0" bIns="36195" rtlCol="0" anchor="ctr"/>
          <a:lstStyle/>
          <a:p>
            <a:pPr algn="ctr" defTabSz="609570"/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20"/>
          <p:cNvSpPr txBox="1"/>
          <p:nvPr/>
        </p:nvSpPr>
        <p:spPr>
          <a:xfrm>
            <a:off x="7379433" y="2340282"/>
            <a:ext cx="543739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定制</a:t>
            </a:r>
            <a:endParaRPr lang="id-ID" sz="1400" b="1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0" name="Freeform 5"/>
          <p:cNvSpPr>
            <a:spLocks noEditPoints="1"/>
          </p:cNvSpPr>
          <p:nvPr/>
        </p:nvSpPr>
        <p:spPr bwMode="auto">
          <a:xfrm>
            <a:off x="7460811" y="1961274"/>
            <a:ext cx="365637" cy="299049"/>
          </a:xfrm>
          <a:custGeom>
            <a:avLst/>
            <a:gdLst>
              <a:gd name="T0" fmla="*/ 1301 w 1560"/>
              <a:gd name="T1" fmla="*/ 225 h 1384"/>
              <a:gd name="T2" fmla="*/ 1560 w 1560"/>
              <a:gd name="T3" fmla="*/ 1 h 1384"/>
              <a:gd name="T4" fmla="*/ 1197 w 1560"/>
              <a:gd name="T5" fmla="*/ 190 h 1384"/>
              <a:gd name="T6" fmla="*/ 772 w 1560"/>
              <a:gd name="T7" fmla="*/ 172 h 1384"/>
              <a:gd name="T8" fmla="*/ 349 w 1560"/>
              <a:gd name="T9" fmla="*/ 160 h 1384"/>
              <a:gd name="T10" fmla="*/ 0 w 1560"/>
              <a:gd name="T11" fmla="*/ 639 h 1384"/>
              <a:gd name="T12" fmla="*/ 159 w 1560"/>
              <a:gd name="T13" fmla="*/ 788 h 1384"/>
              <a:gd name="T14" fmla="*/ 108 w 1560"/>
              <a:gd name="T15" fmla="*/ 977 h 1384"/>
              <a:gd name="T16" fmla="*/ 203 w 1560"/>
              <a:gd name="T17" fmla="*/ 1027 h 1384"/>
              <a:gd name="T18" fmla="*/ 259 w 1560"/>
              <a:gd name="T19" fmla="*/ 1098 h 1384"/>
              <a:gd name="T20" fmla="*/ 380 w 1560"/>
              <a:gd name="T21" fmla="*/ 1146 h 1384"/>
              <a:gd name="T22" fmla="*/ 484 w 1560"/>
              <a:gd name="T23" fmla="*/ 1278 h 1384"/>
              <a:gd name="T24" fmla="*/ 577 w 1560"/>
              <a:gd name="T25" fmla="*/ 1256 h 1384"/>
              <a:gd name="T26" fmla="*/ 608 w 1560"/>
              <a:gd name="T27" fmla="*/ 1295 h 1384"/>
              <a:gd name="T28" fmla="*/ 690 w 1560"/>
              <a:gd name="T29" fmla="*/ 1338 h 1384"/>
              <a:gd name="T30" fmla="*/ 760 w 1560"/>
              <a:gd name="T31" fmla="*/ 1318 h 1384"/>
              <a:gd name="T32" fmla="*/ 888 w 1560"/>
              <a:gd name="T33" fmla="*/ 1358 h 1384"/>
              <a:gd name="T34" fmla="*/ 920 w 1560"/>
              <a:gd name="T35" fmla="*/ 1264 h 1384"/>
              <a:gd name="T36" fmla="*/ 1079 w 1560"/>
              <a:gd name="T37" fmla="*/ 1192 h 1384"/>
              <a:gd name="T38" fmla="*/ 1197 w 1560"/>
              <a:gd name="T39" fmla="*/ 1205 h 1384"/>
              <a:gd name="T40" fmla="*/ 1343 w 1560"/>
              <a:gd name="T41" fmla="*/ 1101 h 1384"/>
              <a:gd name="T42" fmla="*/ 1321 w 1560"/>
              <a:gd name="T43" fmla="*/ 902 h 1384"/>
              <a:gd name="T44" fmla="*/ 1511 w 1560"/>
              <a:gd name="T45" fmla="*/ 711 h 1384"/>
              <a:gd name="T46" fmla="*/ 1560 w 1560"/>
              <a:gd name="T47" fmla="*/ 607 h 1384"/>
              <a:gd name="T48" fmla="*/ 1391 w 1560"/>
              <a:gd name="T49" fmla="*/ 728 h 1384"/>
              <a:gd name="T50" fmla="*/ 1166 w 1560"/>
              <a:gd name="T51" fmla="*/ 843 h 1384"/>
              <a:gd name="T52" fmla="*/ 1145 w 1560"/>
              <a:gd name="T53" fmla="*/ 981 h 1384"/>
              <a:gd name="T54" fmla="*/ 1039 w 1560"/>
              <a:gd name="T55" fmla="*/ 979 h 1384"/>
              <a:gd name="T56" fmla="*/ 1002 w 1560"/>
              <a:gd name="T57" fmla="*/ 1069 h 1384"/>
              <a:gd name="T58" fmla="*/ 899 w 1560"/>
              <a:gd name="T59" fmla="*/ 1081 h 1384"/>
              <a:gd name="T60" fmla="*/ 834 w 1560"/>
              <a:gd name="T61" fmla="*/ 1179 h 1384"/>
              <a:gd name="T62" fmla="*/ 736 w 1560"/>
              <a:gd name="T63" fmla="*/ 1260 h 1384"/>
              <a:gd name="T64" fmla="*/ 688 w 1560"/>
              <a:gd name="T65" fmla="*/ 1277 h 1384"/>
              <a:gd name="T66" fmla="*/ 650 w 1560"/>
              <a:gd name="T67" fmla="*/ 1224 h 1384"/>
              <a:gd name="T68" fmla="*/ 821 w 1560"/>
              <a:gd name="T69" fmla="*/ 1079 h 1384"/>
              <a:gd name="T70" fmla="*/ 803 w 1560"/>
              <a:gd name="T71" fmla="*/ 1024 h 1384"/>
              <a:gd name="T72" fmla="*/ 541 w 1560"/>
              <a:gd name="T73" fmla="*/ 1205 h 1384"/>
              <a:gd name="T74" fmla="*/ 452 w 1560"/>
              <a:gd name="T75" fmla="*/ 1191 h 1384"/>
              <a:gd name="T76" fmla="*/ 757 w 1560"/>
              <a:gd name="T77" fmla="*/ 896 h 1384"/>
              <a:gd name="T78" fmla="*/ 738 w 1560"/>
              <a:gd name="T79" fmla="*/ 840 h 1384"/>
              <a:gd name="T80" fmla="*/ 430 w 1560"/>
              <a:gd name="T81" fmla="*/ 1057 h 1384"/>
              <a:gd name="T82" fmla="*/ 308 w 1560"/>
              <a:gd name="T83" fmla="*/ 1064 h 1384"/>
              <a:gd name="T84" fmla="*/ 345 w 1560"/>
              <a:gd name="T85" fmla="*/ 961 h 1384"/>
              <a:gd name="T86" fmla="*/ 674 w 1560"/>
              <a:gd name="T87" fmla="*/ 722 h 1384"/>
              <a:gd name="T88" fmla="*/ 627 w 1560"/>
              <a:gd name="T89" fmla="*/ 695 h 1384"/>
              <a:gd name="T90" fmla="*/ 280 w 1560"/>
              <a:gd name="T91" fmla="*/ 932 h 1384"/>
              <a:gd name="T92" fmla="*/ 160 w 1560"/>
              <a:gd name="T93" fmla="*/ 941 h 1384"/>
              <a:gd name="T94" fmla="*/ 813 w 1560"/>
              <a:gd name="T95" fmla="*/ 384 h 1384"/>
              <a:gd name="T96" fmla="*/ 1090 w 1560"/>
              <a:gd name="T97" fmla="*/ 649 h 1384"/>
              <a:gd name="T98" fmla="*/ 1078 w 1560"/>
              <a:gd name="T99" fmla="*/ 359 h 1384"/>
              <a:gd name="T100" fmla="*/ 1147 w 1560"/>
              <a:gd name="T101" fmla="*/ 251 h 1384"/>
              <a:gd name="T102" fmla="*/ 1212 w 1560"/>
              <a:gd name="T103" fmla="*/ 25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60" h="1384">
                <a:moveTo>
                  <a:pt x="1212" y="250"/>
                </a:moveTo>
                <a:cubicBezTo>
                  <a:pt x="1243" y="250"/>
                  <a:pt x="1274" y="242"/>
                  <a:pt x="1301" y="225"/>
                </a:cubicBezTo>
                <a:cubicBezTo>
                  <a:pt x="1560" y="73"/>
                  <a:pt x="1560" y="73"/>
                  <a:pt x="1560" y="73"/>
                </a:cubicBezTo>
                <a:cubicBezTo>
                  <a:pt x="1560" y="1"/>
                  <a:pt x="1560" y="1"/>
                  <a:pt x="1560" y="1"/>
                </a:cubicBezTo>
                <a:cubicBezTo>
                  <a:pt x="1269" y="171"/>
                  <a:pt x="1269" y="171"/>
                  <a:pt x="1269" y="171"/>
                </a:cubicBezTo>
                <a:cubicBezTo>
                  <a:pt x="1247" y="184"/>
                  <a:pt x="1222" y="190"/>
                  <a:pt x="1197" y="190"/>
                </a:cubicBezTo>
                <a:cubicBezTo>
                  <a:pt x="812" y="185"/>
                  <a:pt x="812" y="185"/>
                  <a:pt x="812" y="185"/>
                </a:cubicBezTo>
                <a:cubicBezTo>
                  <a:pt x="793" y="178"/>
                  <a:pt x="778" y="174"/>
                  <a:pt x="772" y="172"/>
                </a:cubicBezTo>
                <a:cubicBezTo>
                  <a:pt x="652" y="145"/>
                  <a:pt x="557" y="155"/>
                  <a:pt x="493" y="173"/>
                </a:cubicBezTo>
                <a:cubicBezTo>
                  <a:pt x="445" y="185"/>
                  <a:pt x="394" y="181"/>
                  <a:pt x="349" y="160"/>
                </a:cubicBezTo>
                <a:cubicBezTo>
                  <a:pt x="0" y="0"/>
                  <a:pt x="0" y="0"/>
                  <a:pt x="0" y="0"/>
                </a:cubicBezTo>
                <a:cubicBezTo>
                  <a:pt x="0" y="639"/>
                  <a:pt x="0" y="639"/>
                  <a:pt x="0" y="639"/>
                </a:cubicBezTo>
                <a:cubicBezTo>
                  <a:pt x="36" y="659"/>
                  <a:pt x="36" y="659"/>
                  <a:pt x="36" y="659"/>
                </a:cubicBezTo>
                <a:cubicBezTo>
                  <a:pt x="90" y="688"/>
                  <a:pt x="132" y="733"/>
                  <a:pt x="159" y="788"/>
                </a:cubicBezTo>
                <a:cubicBezTo>
                  <a:pt x="138" y="805"/>
                  <a:pt x="138" y="805"/>
                  <a:pt x="138" y="805"/>
                </a:cubicBezTo>
                <a:cubicBezTo>
                  <a:pt x="83" y="845"/>
                  <a:pt x="71" y="922"/>
                  <a:pt x="108" y="977"/>
                </a:cubicBezTo>
                <a:cubicBezTo>
                  <a:pt x="128" y="1003"/>
                  <a:pt x="156" y="1020"/>
                  <a:pt x="189" y="1026"/>
                </a:cubicBezTo>
                <a:cubicBezTo>
                  <a:pt x="193" y="1026"/>
                  <a:pt x="198" y="1027"/>
                  <a:pt x="203" y="1027"/>
                </a:cubicBezTo>
                <a:cubicBezTo>
                  <a:pt x="214" y="1027"/>
                  <a:pt x="226" y="1026"/>
                  <a:pt x="236" y="1024"/>
                </a:cubicBezTo>
                <a:cubicBezTo>
                  <a:pt x="236" y="1052"/>
                  <a:pt x="243" y="1076"/>
                  <a:pt x="259" y="1098"/>
                </a:cubicBezTo>
                <a:cubicBezTo>
                  <a:pt x="281" y="1128"/>
                  <a:pt x="316" y="1142"/>
                  <a:pt x="353" y="1144"/>
                </a:cubicBezTo>
                <a:cubicBezTo>
                  <a:pt x="362" y="1145"/>
                  <a:pt x="372" y="1145"/>
                  <a:pt x="380" y="1146"/>
                </a:cubicBezTo>
                <a:cubicBezTo>
                  <a:pt x="376" y="1175"/>
                  <a:pt x="385" y="1205"/>
                  <a:pt x="403" y="1229"/>
                </a:cubicBezTo>
                <a:cubicBezTo>
                  <a:pt x="423" y="1256"/>
                  <a:pt x="452" y="1272"/>
                  <a:pt x="484" y="1278"/>
                </a:cubicBezTo>
                <a:cubicBezTo>
                  <a:pt x="488" y="1279"/>
                  <a:pt x="494" y="1279"/>
                  <a:pt x="498" y="1279"/>
                </a:cubicBezTo>
                <a:cubicBezTo>
                  <a:pt x="527" y="1280"/>
                  <a:pt x="555" y="1272"/>
                  <a:pt x="577" y="1256"/>
                </a:cubicBezTo>
                <a:cubicBezTo>
                  <a:pt x="589" y="1247"/>
                  <a:pt x="589" y="1247"/>
                  <a:pt x="589" y="1247"/>
                </a:cubicBezTo>
                <a:cubicBezTo>
                  <a:pt x="592" y="1264"/>
                  <a:pt x="597" y="1280"/>
                  <a:pt x="608" y="1295"/>
                </a:cubicBezTo>
                <a:cubicBezTo>
                  <a:pt x="625" y="1317"/>
                  <a:pt x="649" y="1332"/>
                  <a:pt x="678" y="1337"/>
                </a:cubicBezTo>
                <a:cubicBezTo>
                  <a:pt x="682" y="1338"/>
                  <a:pt x="686" y="1338"/>
                  <a:pt x="690" y="1338"/>
                </a:cubicBezTo>
                <a:cubicBezTo>
                  <a:pt x="714" y="1339"/>
                  <a:pt x="737" y="1333"/>
                  <a:pt x="758" y="1318"/>
                </a:cubicBezTo>
                <a:cubicBezTo>
                  <a:pt x="760" y="1318"/>
                  <a:pt x="760" y="1318"/>
                  <a:pt x="760" y="1318"/>
                </a:cubicBezTo>
                <a:cubicBezTo>
                  <a:pt x="774" y="1338"/>
                  <a:pt x="774" y="1338"/>
                  <a:pt x="774" y="1338"/>
                </a:cubicBezTo>
                <a:cubicBezTo>
                  <a:pt x="799" y="1375"/>
                  <a:pt x="852" y="1384"/>
                  <a:pt x="888" y="1358"/>
                </a:cubicBezTo>
                <a:cubicBezTo>
                  <a:pt x="919" y="1336"/>
                  <a:pt x="931" y="1294"/>
                  <a:pt x="917" y="1260"/>
                </a:cubicBezTo>
                <a:cubicBezTo>
                  <a:pt x="920" y="1264"/>
                  <a:pt x="920" y="1264"/>
                  <a:pt x="920" y="1264"/>
                </a:cubicBezTo>
                <a:cubicBezTo>
                  <a:pt x="944" y="1299"/>
                  <a:pt x="989" y="1315"/>
                  <a:pt x="1029" y="1298"/>
                </a:cubicBezTo>
                <a:cubicBezTo>
                  <a:pt x="1073" y="1280"/>
                  <a:pt x="1090" y="1233"/>
                  <a:pt x="1079" y="1192"/>
                </a:cubicBezTo>
                <a:cubicBezTo>
                  <a:pt x="1108" y="1225"/>
                  <a:pt x="1159" y="1232"/>
                  <a:pt x="1195" y="1207"/>
                </a:cubicBezTo>
                <a:cubicBezTo>
                  <a:pt x="1197" y="1205"/>
                  <a:pt x="1197" y="1205"/>
                  <a:pt x="1197" y="1205"/>
                </a:cubicBezTo>
                <a:cubicBezTo>
                  <a:pt x="1234" y="1179"/>
                  <a:pt x="1244" y="1131"/>
                  <a:pt x="1225" y="1093"/>
                </a:cubicBezTo>
                <a:cubicBezTo>
                  <a:pt x="1256" y="1122"/>
                  <a:pt x="1307" y="1126"/>
                  <a:pt x="1343" y="1101"/>
                </a:cubicBezTo>
                <a:cubicBezTo>
                  <a:pt x="1386" y="1070"/>
                  <a:pt x="1397" y="1010"/>
                  <a:pt x="1366" y="967"/>
                </a:cubicBezTo>
                <a:cubicBezTo>
                  <a:pt x="1321" y="902"/>
                  <a:pt x="1321" y="902"/>
                  <a:pt x="1321" y="902"/>
                </a:cubicBezTo>
                <a:cubicBezTo>
                  <a:pt x="1420" y="787"/>
                  <a:pt x="1420" y="787"/>
                  <a:pt x="1420" y="787"/>
                </a:cubicBezTo>
                <a:cubicBezTo>
                  <a:pt x="1445" y="757"/>
                  <a:pt x="1476" y="731"/>
                  <a:pt x="1511" y="711"/>
                </a:cubicBezTo>
                <a:cubicBezTo>
                  <a:pt x="1560" y="683"/>
                  <a:pt x="1560" y="683"/>
                  <a:pt x="1560" y="683"/>
                </a:cubicBezTo>
                <a:cubicBezTo>
                  <a:pt x="1560" y="607"/>
                  <a:pt x="1560" y="607"/>
                  <a:pt x="1560" y="607"/>
                </a:cubicBezTo>
                <a:cubicBezTo>
                  <a:pt x="1492" y="645"/>
                  <a:pt x="1492" y="645"/>
                  <a:pt x="1492" y="645"/>
                </a:cubicBezTo>
                <a:cubicBezTo>
                  <a:pt x="1454" y="666"/>
                  <a:pt x="1420" y="695"/>
                  <a:pt x="1391" y="728"/>
                </a:cubicBezTo>
                <a:cubicBezTo>
                  <a:pt x="1284" y="851"/>
                  <a:pt x="1284" y="851"/>
                  <a:pt x="1284" y="851"/>
                </a:cubicBezTo>
                <a:cubicBezTo>
                  <a:pt x="1253" y="822"/>
                  <a:pt x="1202" y="818"/>
                  <a:pt x="1166" y="843"/>
                </a:cubicBezTo>
                <a:cubicBezTo>
                  <a:pt x="1123" y="874"/>
                  <a:pt x="1112" y="934"/>
                  <a:pt x="1143" y="977"/>
                </a:cubicBezTo>
                <a:cubicBezTo>
                  <a:pt x="1145" y="981"/>
                  <a:pt x="1145" y="981"/>
                  <a:pt x="1145" y="981"/>
                </a:cubicBezTo>
                <a:cubicBezTo>
                  <a:pt x="1143" y="981"/>
                  <a:pt x="1143" y="981"/>
                  <a:pt x="1143" y="981"/>
                </a:cubicBezTo>
                <a:cubicBezTo>
                  <a:pt x="1113" y="960"/>
                  <a:pt x="1072" y="958"/>
                  <a:pt x="1039" y="979"/>
                </a:cubicBezTo>
                <a:cubicBezTo>
                  <a:pt x="1037" y="981"/>
                  <a:pt x="1037" y="981"/>
                  <a:pt x="1037" y="981"/>
                </a:cubicBezTo>
                <a:cubicBezTo>
                  <a:pt x="1009" y="1001"/>
                  <a:pt x="996" y="1036"/>
                  <a:pt x="1002" y="1069"/>
                </a:cubicBezTo>
                <a:cubicBezTo>
                  <a:pt x="991" y="1077"/>
                  <a:pt x="991" y="1077"/>
                  <a:pt x="991" y="1077"/>
                </a:cubicBezTo>
                <a:cubicBezTo>
                  <a:pt x="963" y="1062"/>
                  <a:pt x="928" y="1062"/>
                  <a:pt x="899" y="1081"/>
                </a:cubicBezTo>
                <a:cubicBezTo>
                  <a:pt x="873" y="1100"/>
                  <a:pt x="860" y="1132"/>
                  <a:pt x="862" y="1161"/>
                </a:cubicBezTo>
                <a:cubicBezTo>
                  <a:pt x="834" y="1179"/>
                  <a:pt x="834" y="1179"/>
                  <a:pt x="834" y="1179"/>
                </a:cubicBezTo>
                <a:cubicBezTo>
                  <a:pt x="812" y="1174"/>
                  <a:pt x="789" y="1179"/>
                  <a:pt x="771" y="1192"/>
                </a:cubicBezTo>
                <a:cubicBezTo>
                  <a:pt x="748" y="1208"/>
                  <a:pt x="735" y="1235"/>
                  <a:pt x="736" y="1260"/>
                </a:cubicBezTo>
                <a:cubicBezTo>
                  <a:pt x="722" y="1269"/>
                  <a:pt x="722" y="1269"/>
                  <a:pt x="722" y="1269"/>
                </a:cubicBezTo>
                <a:cubicBezTo>
                  <a:pt x="713" y="1276"/>
                  <a:pt x="700" y="1280"/>
                  <a:pt x="688" y="1277"/>
                </a:cubicBezTo>
                <a:cubicBezTo>
                  <a:pt x="676" y="1274"/>
                  <a:pt x="665" y="1268"/>
                  <a:pt x="658" y="1258"/>
                </a:cubicBezTo>
                <a:cubicBezTo>
                  <a:pt x="650" y="1249"/>
                  <a:pt x="647" y="1236"/>
                  <a:pt x="650" y="1224"/>
                </a:cubicBezTo>
                <a:cubicBezTo>
                  <a:pt x="652" y="1213"/>
                  <a:pt x="659" y="1201"/>
                  <a:pt x="669" y="1194"/>
                </a:cubicBezTo>
                <a:cubicBezTo>
                  <a:pt x="821" y="1079"/>
                  <a:pt x="821" y="1079"/>
                  <a:pt x="821" y="1079"/>
                </a:cubicBezTo>
                <a:cubicBezTo>
                  <a:pt x="829" y="1073"/>
                  <a:pt x="834" y="1066"/>
                  <a:pt x="834" y="1056"/>
                </a:cubicBezTo>
                <a:cubicBezTo>
                  <a:pt x="835" y="1039"/>
                  <a:pt x="820" y="1024"/>
                  <a:pt x="803" y="1024"/>
                </a:cubicBezTo>
                <a:cubicBezTo>
                  <a:pt x="796" y="1024"/>
                  <a:pt x="791" y="1025"/>
                  <a:pt x="785" y="1028"/>
                </a:cubicBezTo>
                <a:cubicBezTo>
                  <a:pt x="541" y="1205"/>
                  <a:pt x="541" y="1205"/>
                  <a:pt x="541" y="1205"/>
                </a:cubicBezTo>
                <a:cubicBezTo>
                  <a:pt x="527" y="1214"/>
                  <a:pt x="511" y="1219"/>
                  <a:pt x="494" y="1216"/>
                </a:cubicBezTo>
                <a:cubicBezTo>
                  <a:pt x="476" y="1213"/>
                  <a:pt x="461" y="1205"/>
                  <a:pt x="452" y="1191"/>
                </a:cubicBezTo>
                <a:cubicBezTo>
                  <a:pt x="432" y="1164"/>
                  <a:pt x="438" y="1123"/>
                  <a:pt x="467" y="1104"/>
                </a:cubicBezTo>
                <a:cubicBezTo>
                  <a:pt x="757" y="896"/>
                  <a:pt x="757" y="896"/>
                  <a:pt x="757" y="896"/>
                </a:cubicBezTo>
                <a:cubicBezTo>
                  <a:pt x="764" y="890"/>
                  <a:pt x="768" y="882"/>
                  <a:pt x="768" y="872"/>
                </a:cubicBezTo>
                <a:cubicBezTo>
                  <a:pt x="768" y="855"/>
                  <a:pt x="755" y="841"/>
                  <a:pt x="738" y="840"/>
                </a:cubicBezTo>
                <a:cubicBezTo>
                  <a:pt x="728" y="840"/>
                  <a:pt x="721" y="844"/>
                  <a:pt x="714" y="851"/>
                </a:cubicBezTo>
                <a:cubicBezTo>
                  <a:pt x="430" y="1057"/>
                  <a:pt x="430" y="1057"/>
                  <a:pt x="430" y="1057"/>
                </a:cubicBezTo>
                <a:cubicBezTo>
                  <a:pt x="422" y="1060"/>
                  <a:pt x="418" y="1066"/>
                  <a:pt x="412" y="1072"/>
                </a:cubicBezTo>
                <a:cubicBezTo>
                  <a:pt x="377" y="1093"/>
                  <a:pt x="327" y="1088"/>
                  <a:pt x="308" y="1064"/>
                </a:cubicBezTo>
                <a:cubicBezTo>
                  <a:pt x="290" y="1038"/>
                  <a:pt x="294" y="1003"/>
                  <a:pt x="317" y="981"/>
                </a:cubicBezTo>
                <a:cubicBezTo>
                  <a:pt x="345" y="961"/>
                  <a:pt x="345" y="961"/>
                  <a:pt x="345" y="961"/>
                </a:cubicBezTo>
                <a:cubicBezTo>
                  <a:pt x="661" y="745"/>
                  <a:pt x="661" y="745"/>
                  <a:pt x="661" y="745"/>
                </a:cubicBezTo>
                <a:cubicBezTo>
                  <a:pt x="669" y="740"/>
                  <a:pt x="674" y="732"/>
                  <a:pt x="674" y="722"/>
                </a:cubicBezTo>
                <a:cubicBezTo>
                  <a:pt x="675" y="712"/>
                  <a:pt x="670" y="702"/>
                  <a:pt x="661" y="696"/>
                </a:cubicBezTo>
                <a:cubicBezTo>
                  <a:pt x="650" y="688"/>
                  <a:pt x="639" y="688"/>
                  <a:pt x="627" y="695"/>
                </a:cubicBezTo>
                <a:cubicBezTo>
                  <a:pt x="288" y="925"/>
                  <a:pt x="288" y="925"/>
                  <a:pt x="288" y="925"/>
                </a:cubicBezTo>
                <a:cubicBezTo>
                  <a:pt x="286" y="928"/>
                  <a:pt x="282" y="930"/>
                  <a:pt x="280" y="932"/>
                </a:cubicBezTo>
                <a:cubicBezTo>
                  <a:pt x="247" y="956"/>
                  <a:pt x="247" y="956"/>
                  <a:pt x="247" y="956"/>
                </a:cubicBezTo>
                <a:cubicBezTo>
                  <a:pt x="221" y="976"/>
                  <a:pt x="180" y="970"/>
                  <a:pt x="160" y="941"/>
                </a:cubicBezTo>
                <a:cubicBezTo>
                  <a:pt x="140" y="915"/>
                  <a:pt x="146" y="874"/>
                  <a:pt x="175" y="854"/>
                </a:cubicBezTo>
                <a:cubicBezTo>
                  <a:pt x="813" y="384"/>
                  <a:pt x="813" y="384"/>
                  <a:pt x="813" y="384"/>
                </a:cubicBezTo>
                <a:cubicBezTo>
                  <a:pt x="864" y="414"/>
                  <a:pt x="902" y="475"/>
                  <a:pt x="902" y="475"/>
                </a:cubicBezTo>
                <a:cubicBezTo>
                  <a:pt x="965" y="671"/>
                  <a:pt x="1043" y="673"/>
                  <a:pt x="1090" y="649"/>
                </a:cubicBezTo>
                <a:cubicBezTo>
                  <a:pt x="1115" y="637"/>
                  <a:pt x="1126" y="608"/>
                  <a:pt x="1117" y="582"/>
                </a:cubicBezTo>
                <a:cubicBezTo>
                  <a:pt x="1092" y="506"/>
                  <a:pt x="1078" y="359"/>
                  <a:pt x="1078" y="359"/>
                </a:cubicBezTo>
                <a:cubicBezTo>
                  <a:pt x="1060" y="321"/>
                  <a:pt x="1004" y="281"/>
                  <a:pt x="941" y="248"/>
                </a:cubicBezTo>
                <a:cubicBezTo>
                  <a:pt x="1147" y="251"/>
                  <a:pt x="1147" y="251"/>
                  <a:pt x="1147" y="251"/>
                </a:cubicBezTo>
                <a:lnTo>
                  <a:pt x="1212" y="250"/>
                </a:lnTo>
                <a:close/>
                <a:moveTo>
                  <a:pt x="1212" y="250"/>
                </a:moveTo>
                <a:cubicBezTo>
                  <a:pt x="1212" y="250"/>
                  <a:pt x="1212" y="250"/>
                  <a:pt x="1212" y="250"/>
                </a:cubicBezTo>
              </a:path>
            </a:pathLst>
          </a:custGeom>
          <a:solidFill>
            <a:srgbClr val="E7E6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377">
              <a:defRPr/>
            </a:pPr>
            <a:endParaRPr lang="id-ID" sz="2400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1" name="TextBox 23"/>
          <p:cNvSpPr txBox="1"/>
          <p:nvPr/>
        </p:nvSpPr>
        <p:spPr>
          <a:xfrm>
            <a:off x="7384140" y="3557420"/>
            <a:ext cx="543740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流程</a:t>
            </a:r>
            <a:endParaRPr lang="id-ID" sz="1400" b="1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2" name="Freeform 7"/>
          <p:cNvSpPr>
            <a:spLocks noEditPoints="1"/>
          </p:cNvSpPr>
          <p:nvPr/>
        </p:nvSpPr>
        <p:spPr bwMode="auto">
          <a:xfrm>
            <a:off x="7469574" y="3200317"/>
            <a:ext cx="332143" cy="305904"/>
          </a:xfrm>
          <a:custGeom>
            <a:avLst/>
            <a:gdLst>
              <a:gd name="T0" fmla="*/ 710 w 1419"/>
              <a:gd name="T1" fmla="*/ 0 h 1419"/>
              <a:gd name="T2" fmla="*/ 0 w 1419"/>
              <a:gd name="T3" fmla="*/ 709 h 1419"/>
              <a:gd name="T4" fmla="*/ 710 w 1419"/>
              <a:gd name="T5" fmla="*/ 709 h 1419"/>
              <a:gd name="T6" fmla="*/ 710 w 1419"/>
              <a:gd name="T7" fmla="*/ 1419 h 1419"/>
              <a:gd name="T8" fmla="*/ 1419 w 1419"/>
              <a:gd name="T9" fmla="*/ 709 h 1419"/>
              <a:gd name="T10" fmla="*/ 710 w 1419"/>
              <a:gd name="T11" fmla="*/ 0 h 1419"/>
              <a:gd name="T12" fmla="*/ 710 w 1419"/>
              <a:gd name="T13" fmla="*/ 0 h 1419"/>
              <a:gd name="T14" fmla="*/ 710 w 1419"/>
              <a:gd name="T15" fmla="*/ 0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9" h="1419">
                <a:moveTo>
                  <a:pt x="710" y="0"/>
                </a:moveTo>
                <a:cubicBezTo>
                  <a:pt x="318" y="0"/>
                  <a:pt x="0" y="318"/>
                  <a:pt x="0" y="709"/>
                </a:cubicBezTo>
                <a:cubicBezTo>
                  <a:pt x="710" y="709"/>
                  <a:pt x="710" y="709"/>
                  <a:pt x="710" y="709"/>
                </a:cubicBezTo>
                <a:cubicBezTo>
                  <a:pt x="710" y="1419"/>
                  <a:pt x="710" y="1419"/>
                  <a:pt x="710" y="1419"/>
                </a:cubicBezTo>
                <a:cubicBezTo>
                  <a:pt x="1102" y="1419"/>
                  <a:pt x="1419" y="1101"/>
                  <a:pt x="1419" y="709"/>
                </a:cubicBezTo>
                <a:cubicBezTo>
                  <a:pt x="1419" y="318"/>
                  <a:pt x="1102" y="0"/>
                  <a:pt x="710" y="0"/>
                </a:cubicBezTo>
                <a:close/>
                <a:moveTo>
                  <a:pt x="710" y="0"/>
                </a:moveTo>
                <a:cubicBezTo>
                  <a:pt x="710" y="0"/>
                  <a:pt x="710" y="0"/>
                  <a:pt x="710" y="0"/>
                </a:cubicBezTo>
              </a:path>
            </a:pathLst>
          </a:cu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914377">
              <a:defRPr/>
            </a:pPr>
            <a:endParaRPr lang="id-ID" sz="2400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3" name="TextBox 22"/>
          <p:cNvSpPr txBox="1"/>
          <p:nvPr/>
        </p:nvSpPr>
        <p:spPr>
          <a:xfrm>
            <a:off x="9136369" y="3985357"/>
            <a:ext cx="543740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价值</a:t>
            </a:r>
            <a:endParaRPr lang="id-ID" sz="1400" b="1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44" name="Group 37"/>
          <p:cNvGrpSpPr/>
          <p:nvPr/>
        </p:nvGrpSpPr>
        <p:grpSpPr>
          <a:xfrm>
            <a:off x="9296129" y="3636867"/>
            <a:ext cx="224220" cy="337608"/>
            <a:chOff x="715963" y="3175"/>
            <a:chExt cx="382588" cy="625476"/>
          </a:xfrm>
          <a:solidFill>
            <a:srgbClr val="E7E6E6"/>
          </a:solidFill>
        </p:grpSpPr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889001" y="3175"/>
              <a:ext cx="36513" cy="46038"/>
            </a:xfrm>
            <a:custGeom>
              <a:avLst/>
              <a:gdLst>
                <a:gd name="T0" fmla="*/ 92 w 92"/>
                <a:gd name="T1" fmla="*/ 47 h 115"/>
                <a:gd name="T2" fmla="*/ 46 w 92"/>
                <a:gd name="T3" fmla="*/ 0 h 115"/>
                <a:gd name="T4" fmla="*/ 0 w 92"/>
                <a:gd name="T5" fmla="*/ 47 h 115"/>
                <a:gd name="T6" fmla="*/ 0 w 92"/>
                <a:gd name="T7" fmla="*/ 115 h 115"/>
                <a:gd name="T8" fmla="*/ 92 w 92"/>
                <a:gd name="T9" fmla="*/ 115 h 115"/>
                <a:gd name="T10" fmla="*/ 92 w 92"/>
                <a:gd name="T11" fmla="*/ 47 h 115"/>
                <a:gd name="T12" fmla="*/ 92 w 92"/>
                <a:gd name="T13" fmla="*/ 47 h 115"/>
                <a:gd name="T14" fmla="*/ 92 w 92"/>
                <a:gd name="T15" fmla="*/ 4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15">
                  <a:moveTo>
                    <a:pt x="92" y="47"/>
                  </a:moveTo>
                  <a:cubicBezTo>
                    <a:pt x="92" y="21"/>
                    <a:pt x="72" y="0"/>
                    <a:pt x="46" y="0"/>
                  </a:cubicBezTo>
                  <a:cubicBezTo>
                    <a:pt x="20" y="0"/>
                    <a:pt x="0" y="21"/>
                    <a:pt x="0" y="4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92" y="115"/>
                    <a:pt x="92" y="115"/>
                    <a:pt x="92" y="115"/>
                  </a:cubicBezTo>
                  <a:lnTo>
                    <a:pt x="92" y="47"/>
                  </a:lnTo>
                  <a:close/>
                  <a:moveTo>
                    <a:pt x="92" y="47"/>
                  </a:moveTo>
                  <a:cubicBezTo>
                    <a:pt x="92" y="47"/>
                    <a:pt x="92" y="47"/>
                    <a:pt x="92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>
                <a:defRPr/>
              </a:pPr>
              <a:endParaRPr lang="id-ID" sz="24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2" name="Freeform 10"/>
            <p:cNvSpPr>
              <a:spLocks noEditPoints="1"/>
            </p:cNvSpPr>
            <p:nvPr/>
          </p:nvSpPr>
          <p:spPr bwMode="auto">
            <a:xfrm>
              <a:off x="715963" y="68263"/>
              <a:ext cx="382588" cy="123825"/>
            </a:xfrm>
            <a:custGeom>
              <a:avLst/>
              <a:gdLst>
                <a:gd name="T0" fmla="*/ 5 w 955"/>
                <a:gd name="T1" fmla="*/ 296 h 312"/>
                <a:gd name="T2" fmla="*/ 14 w 955"/>
                <a:gd name="T3" fmla="*/ 312 h 312"/>
                <a:gd name="T4" fmla="*/ 839 w 955"/>
                <a:gd name="T5" fmla="*/ 312 h 312"/>
                <a:gd name="T6" fmla="*/ 871 w 955"/>
                <a:gd name="T7" fmla="*/ 295 h 312"/>
                <a:gd name="T8" fmla="*/ 949 w 955"/>
                <a:gd name="T9" fmla="*/ 172 h 312"/>
                <a:gd name="T10" fmla="*/ 949 w 955"/>
                <a:gd name="T11" fmla="*/ 140 h 312"/>
                <a:gd name="T12" fmla="*/ 871 w 955"/>
                <a:gd name="T13" fmla="*/ 18 h 312"/>
                <a:gd name="T14" fmla="*/ 839 w 955"/>
                <a:gd name="T15" fmla="*/ 0 h 312"/>
                <a:gd name="T16" fmla="*/ 14 w 955"/>
                <a:gd name="T17" fmla="*/ 0 h 312"/>
                <a:gd name="T18" fmla="*/ 5 w 955"/>
                <a:gd name="T19" fmla="*/ 17 h 312"/>
                <a:gd name="T20" fmla="*/ 90 w 955"/>
                <a:gd name="T21" fmla="*/ 151 h 312"/>
                <a:gd name="T22" fmla="*/ 90 w 955"/>
                <a:gd name="T23" fmla="*/ 162 h 312"/>
                <a:gd name="T24" fmla="*/ 5 w 955"/>
                <a:gd name="T25" fmla="*/ 296 h 312"/>
                <a:gd name="T26" fmla="*/ 5 w 955"/>
                <a:gd name="T27" fmla="*/ 296 h 312"/>
                <a:gd name="T28" fmla="*/ 5 w 955"/>
                <a:gd name="T29" fmla="*/ 29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5" h="312">
                  <a:moveTo>
                    <a:pt x="5" y="296"/>
                  </a:moveTo>
                  <a:cubicBezTo>
                    <a:pt x="0" y="303"/>
                    <a:pt x="6" y="312"/>
                    <a:pt x="14" y="312"/>
                  </a:cubicBezTo>
                  <a:cubicBezTo>
                    <a:pt x="839" y="312"/>
                    <a:pt x="839" y="312"/>
                    <a:pt x="839" y="312"/>
                  </a:cubicBezTo>
                  <a:cubicBezTo>
                    <a:pt x="852" y="312"/>
                    <a:pt x="863" y="306"/>
                    <a:pt x="871" y="295"/>
                  </a:cubicBezTo>
                  <a:cubicBezTo>
                    <a:pt x="949" y="172"/>
                    <a:pt x="949" y="172"/>
                    <a:pt x="949" y="172"/>
                  </a:cubicBezTo>
                  <a:cubicBezTo>
                    <a:pt x="955" y="163"/>
                    <a:pt x="955" y="150"/>
                    <a:pt x="949" y="140"/>
                  </a:cubicBezTo>
                  <a:cubicBezTo>
                    <a:pt x="871" y="18"/>
                    <a:pt x="871" y="18"/>
                    <a:pt x="871" y="18"/>
                  </a:cubicBezTo>
                  <a:cubicBezTo>
                    <a:pt x="863" y="7"/>
                    <a:pt x="852" y="0"/>
                    <a:pt x="83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0" y="10"/>
                    <a:pt x="5" y="17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93" y="154"/>
                    <a:pt x="93" y="159"/>
                    <a:pt x="90" y="162"/>
                  </a:cubicBezTo>
                  <a:lnTo>
                    <a:pt x="5" y="296"/>
                  </a:lnTo>
                  <a:close/>
                  <a:moveTo>
                    <a:pt x="5" y="296"/>
                  </a:moveTo>
                  <a:cubicBezTo>
                    <a:pt x="5" y="296"/>
                    <a:pt x="5" y="296"/>
                    <a:pt x="5" y="2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>
                <a:defRPr/>
              </a:pPr>
              <a:endParaRPr lang="id-ID" sz="24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3" name="Freeform 11"/>
            <p:cNvSpPr>
              <a:spLocks noEditPoints="1"/>
            </p:cNvSpPr>
            <p:nvPr/>
          </p:nvSpPr>
          <p:spPr bwMode="auto">
            <a:xfrm>
              <a:off x="944563" y="255588"/>
              <a:ext cx="153988" cy="123825"/>
            </a:xfrm>
            <a:custGeom>
              <a:avLst/>
              <a:gdLst>
                <a:gd name="T0" fmla="*/ 381 w 386"/>
                <a:gd name="T1" fmla="*/ 17 h 312"/>
                <a:gd name="T2" fmla="*/ 372 w 386"/>
                <a:gd name="T3" fmla="*/ 0 h 312"/>
                <a:gd name="T4" fmla="*/ 0 w 386"/>
                <a:gd name="T5" fmla="*/ 0 h 312"/>
                <a:gd name="T6" fmla="*/ 0 w 386"/>
                <a:gd name="T7" fmla="*/ 312 h 312"/>
                <a:gd name="T8" fmla="*/ 372 w 386"/>
                <a:gd name="T9" fmla="*/ 312 h 312"/>
                <a:gd name="T10" fmla="*/ 381 w 386"/>
                <a:gd name="T11" fmla="*/ 296 h 312"/>
                <a:gd name="T12" fmla="*/ 295 w 386"/>
                <a:gd name="T13" fmla="*/ 162 h 312"/>
                <a:gd name="T14" fmla="*/ 295 w 386"/>
                <a:gd name="T15" fmla="*/ 151 h 312"/>
                <a:gd name="T16" fmla="*/ 381 w 386"/>
                <a:gd name="T17" fmla="*/ 17 h 312"/>
                <a:gd name="T18" fmla="*/ 381 w 386"/>
                <a:gd name="T19" fmla="*/ 17 h 312"/>
                <a:gd name="T20" fmla="*/ 381 w 386"/>
                <a:gd name="T21" fmla="*/ 1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6" h="312">
                  <a:moveTo>
                    <a:pt x="381" y="17"/>
                  </a:moveTo>
                  <a:cubicBezTo>
                    <a:pt x="386" y="10"/>
                    <a:pt x="380" y="0"/>
                    <a:pt x="3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372" y="312"/>
                    <a:pt x="372" y="312"/>
                    <a:pt x="372" y="312"/>
                  </a:cubicBezTo>
                  <a:cubicBezTo>
                    <a:pt x="380" y="312"/>
                    <a:pt x="386" y="303"/>
                    <a:pt x="381" y="296"/>
                  </a:cubicBezTo>
                  <a:cubicBezTo>
                    <a:pt x="295" y="162"/>
                    <a:pt x="295" y="162"/>
                    <a:pt x="295" y="162"/>
                  </a:cubicBezTo>
                  <a:cubicBezTo>
                    <a:pt x="293" y="159"/>
                    <a:pt x="293" y="154"/>
                    <a:pt x="295" y="151"/>
                  </a:cubicBezTo>
                  <a:lnTo>
                    <a:pt x="381" y="17"/>
                  </a:lnTo>
                  <a:close/>
                  <a:moveTo>
                    <a:pt x="381" y="17"/>
                  </a:moveTo>
                  <a:cubicBezTo>
                    <a:pt x="381" y="17"/>
                    <a:pt x="381" y="17"/>
                    <a:pt x="38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>
                <a:defRPr/>
              </a:pPr>
              <a:endParaRPr lang="id-ID" sz="24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4" name="Freeform 12"/>
            <p:cNvSpPr>
              <a:spLocks noEditPoints="1"/>
            </p:cNvSpPr>
            <p:nvPr/>
          </p:nvSpPr>
          <p:spPr bwMode="auto">
            <a:xfrm>
              <a:off x="717551" y="255588"/>
              <a:ext cx="152400" cy="123825"/>
            </a:xfrm>
            <a:custGeom>
              <a:avLst/>
              <a:gdLst>
                <a:gd name="T0" fmla="*/ 382 w 382"/>
                <a:gd name="T1" fmla="*/ 0 h 312"/>
                <a:gd name="T2" fmla="*/ 117 w 382"/>
                <a:gd name="T3" fmla="*/ 0 h 312"/>
                <a:gd name="T4" fmla="*/ 85 w 382"/>
                <a:gd name="T5" fmla="*/ 18 h 312"/>
                <a:gd name="T6" fmla="*/ 7 w 382"/>
                <a:gd name="T7" fmla="*/ 140 h 312"/>
                <a:gd name="T8" fmla="*/ 7 w 382"/>
                <a:gd name="T9" fmla="*/ 173 h 312"/>
                <a:gd name="T10" fmla="*/ 85 w 382"/>
                <a:gd name="T11" fmla="*/ 295 h 312"/>
                <a:gd name="T12" fmla="*/ 117 w 382"/>
                <a:gd name="T13" fmla="*/ 312 h 312"/>
                <a:gd name="T14" fmla="*/ 382 w 382"/>
                <a:gd name="T15" fmla="*/ 312 h 312"/>
                <a:gd name="T16" fmla="*/ 382 w 382"/>
                <a:gd name="T17" fmla="*/ 0 h 312"/>
                <a:gd name="T18" fmla="*/ 382 w 382"/>
                <a:gd name="T19" fmla="*/ 0 h 312"/>
                <a:gd name="T20" fmla="*/ 382 w 382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2" h="312">
                  <a:moveTo>
                    <a:pt x="382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04" y="0"/>
                    <a:pt x="92" y="7"/>
                    <a:pt x="85" y="18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0" y="150"/>
                    <a:pt x="0" y="163"/>
                    <a:pt x="7" y="173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92" y="306"/>
                    <a:pt x="104" y="312"/>
                    <a:pt x="117" y="312"/>
                  </a:cubicBezTo>
                  <a:cubicBezTo>
                    <a:pt x="382" y="312"/>
                    <a:pt x="382" y="312"/>
                    <a:pt x="382" y="312"/>
                  </a:cubicBezTo>
                  <a:lnTo>
                    <a:pt x="382" y="0"/>
                  </a:lnTo>
                  <a:close/>
                  <a:moveTo>
                    <a:pt x="382" y="0"/>
                  </a:moveTo>
                  <a:cubicBezTo>
                    <a:pt x="382" y="0"/>
                    <a:pt x="382" y="0"/>
                    <a:pt x="38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>
                <a:defRPr/>
              </a:pPr>
              <a:endParaRPr lang="id-ID" sz="24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5" name="Freeform 13"/>
            <p:cNvSpPr>
              <a:spLocks noEditPoints="1"/>
            </p:cNvSpPr>
            <p:nvPr/>
          </p:nvSpPr>
          <p:spPr bwMode="auto">
            <a:xfrm>
              <a:off x="823912" y="211137"/>
              <a:ext cx="166687" cy="417514"/>
            </a:xfrm>
            <a:custGeom>
              <a:avLst/>
              <a:gdLst>
                <a:gd name="T0" fmla="*/ 356 w 420"/>
                <a:gd name="T1" fmla="*/ 880 h 1042"/>
                <a:gd name="T2" fmla="*/ 256 w 420"/>
                <a:gd name="T3" fmla="*/ 880 h 1042"/>
                <a:gd name="T4" fmla="*/ 256 w 420"/>
                <a:gd name="T5" fmla="*/ 0 h 1042"/>
                <a:gd name="T6" fmla="*/ 164 w 420"/>
                <a:gd name="T7" fmla="*/ 0 h 1042"/>
                <a:gd name="T8" fmla="*/ 164 w 420"/>
                <a:gd name="T9" fmla="*/ 880 h 1042"/>
                <a:gd name="T10" fmla="*/ 63 w 420"/>
                <a:gd name="T11" fmla="*/ 880 h 1042"/>
                <a:gd name="T12" fmla="*/ 0 w 420"/>
                <a:gd name="T13" fmla="*/ 943 h 1042"/>
                <a:gd name="T14" fmla="*/ 0 w 420"/>
                <a:gd name="T15" fmla="*/ 1042 h 1042"/>
                <a:gd name="T16" fmla="*/ 420 w 420"/>
                <a:gd name="T17" fmla="*/ 1042 h 1042"/>
                <a:gd name="T18" fmla="*/ 420 w 420"/>
                <a:gd name="T19" fmla="*/ 943 h 1042"/>
                <a:gd name="T20" fmla="*/ 356 w 420"/>
                <a:gd name="T21" fmla="*/ 880 h 1042"/>
                <a:gd name="T22" fmla="*/ 356 w 420"/>
                <a:gd name="T23" fmla="*/ 880 h 1042"/>
                <a:gd name="T24" fmla="*/ 356 w 420"/>
                <a:gd name="T25" fmla="*/ 88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1042">
                  <a:moveTo>
                    <a:pt x="356" y="880"/>
                  </a:moveTo>
                  <a:cubicBezTo>
                    <a:pt x="256" y="880"/>
                    <a:pt x="256" y="880"/>
                    <a:pt x="256" y="88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880"/>
                    <a:pt x="164" y="880"/>
                    <a:pt x="164" y="880"/>
                  </a:cubicBezTo>
                  <a:cubicBezTo>
                    <a:pt x="63" y="880"/>
                    <a:pt x="63" y="880"/>
                    <a:pt x="63" y="880"/>
                  </a:cubicBezTo>
                  <a:cubicBezTo>
                    <a:pt x="28" y="880"/>
                    <a:pt x="0" y="908"/>
                    <a:pt x="0" y="943"/>
                  </a:cubicBezTo>
                  <a:cubicBezTo>
                    <a:pt x="0" y="1042"/>
                    <a:pt x="0" y="1042"/>
                    <a:pt x="0" y="1042"/>
                  </a:cubicBezTo>
                  <a:cubicBezTo>
                    <a:pt x="420" y="1042"/>
                    <a:pt x="420" y="1042"/>
                    <a:pt x="420" y="1042"/>
                  </a:cubicBezTo>
                  <a:cubicBezTo>
                    <a:pt x="420" y="943"/>
                    <a:pt x="420" y="943"/>
                    <a:pt x="420" y="943"/>
                  </a:cubicBezTo>
                  <a:cubicBezTo>
                    <a:pt x="420" y="908"/>
                    <a:pt x="391" y="880"/>
                    <a:pt x="356" y="880"/>
                  </a:cubicBezTo>
                  <a:close/>
                  <a:moveTo>
                    <a:pt x="356" y="880"/>
                  </a:moveTo>
                  <a:cubicBezTo>
                    <a:pt x="356" y="880"/>
                    <a:pt x="356" y="880"/>
                    <a:pt x="356" y="8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>
                <a:defRPr/>
              </a:pPr>
              <a:endParaRPr lang="id-ID" sz="24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45" name="TextBox 21"/>
          <p:cNvSpPr txBox="1"/>
          <p:nvPr/>
        </p:nvSpPr>
        <p:spPr>
          <a:xfrm>
            <a:off x="9184785" y="2729953"/>
            <a:ext cx="543740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带动</a:t>
            </a:r>
            <a:endParaRPr lang="id-ID" sz="1400" b="1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6" name="Freeform 8"/>
          <p:cNvSpPr>
            <a:spLocks noEditPoints="1"/>
          </p:cNvSpPr>
          <p:nvPr/>
        </p:nvSpPr>
        <p:spPr bwMode="auto">
          <a:xfrm>
            <a:off x="9272442" y="2412107"/>
            <a:ext cx="368426" cy="253634"/>
          </a:xfrm>
          <a:custGeom>
            <a:avLst/>
            <a:gdLst>
              <a:gd name="T0" fmla="*/ 1551 w 1571"/>
              <a:gd name="T1" fmla="*/ 4 h 1176"/>
              <a:gd name="T2" fmla="*/ 33 w 1571"/>
              <a:gd name="T3" fmla="*/ 552 h 1176"/>
              <a:gd name="T4" fmla="*/ 25 w 1571"/>
              <a:gd name="T5" fmla="*/ 617 h 1176"/>
              <a:gd name="T6" fmla="*/ 252 w 1571"/>
              <a:gd name="T7" fmla="*/ 772 h 1176"/>
              <a:gd name="T8" fmla="*/ 1282 w 1571"/>
              <a:gd name="T9" fmla="*/ 229 h 1176"/>
              <a:gd name="T10" fmla="*/ 410 w 1571"/>
              <a:gd name="T11" fmla="*/ 880 h 1176"/>
              <a:gd name="T12" fmla="*/ 410 w 1571"/>
              <a:gd name="T13" fmla="*/ 1143 h 1176"/>
              <a:gd name="T14" fmla="*/ 445 w 1571"/>
              <a:gd name="T15" fmla="*/ 1162 h 1176"/>
              <a:gd name="T16" fmla="*/ 637 w 1571"/>
              <a:gd name="T17" fmla="*/ 1035 h 1176"/>
              <a:gd name="T18" fmla="*/ 826 w 1571"/>
              <a:gd name="T19" fmla="*/ 1164 h 1176"/>
              <a:gd name="T20" fmla="*/ 878 w 1571"/>
              <a:gd name="T21" fmla="*/ 1153 h 1176"/>
              <a:gd name="T22" fmla="*/ 1565 w 1571"/>
              <a:gd name="T23" fmla="*/ 21 h 1176"/>
              <a:gd name="T24" fmla="*/ 1551 w 1571"/>
              <a:gd name="T25" fmla="*/ 4 h 1176"/>
              <a:gd name="T26" fmla="*/ 1551 w 1571"/>
              <a:gd name="T27" fmla="*/ 4 h 1176"/>
              <a:gd name="T28" fmla="*/ 1551 w 1571"/>
              <a:gd name="T29" fmla="*/ 4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1" h="1176">
                <a:moveTo>
                  <a:pt x="1551" y="4"/>
                </a:moveTo>
                <a:cubicBezTo>
                  <a:pt x="33" y="552"/>
                  <a:pt x="33" y="552"/>
                  <a:pt x="33" y="552"/>
                </a:cubicBezTo>
                <a:cubicBezTo>
                  <a:pt x="5" y="563"/>
                  <a:pt x="0" y="600"/>
                  <a:pt x="25" y="617"/>
                </a:cubicBezTo>
                <a:cubicBezTo>
                  <a:pt x="252" y="772"/>
                  <a:pt x="252" y="772"/>
                  <a:pt x="252" y="772"/>
                </a:cubicBezTo>
                <a:cubicBezTo>
                  <a:pt x="1282" y="229"/>
                  <a:pt x="1282" y="229"/>
                  <a:pt x="1282" y="229"/>
                </a:cubicBezTo>
                <a:cubicBezTo>
                  <a:pt x="410" y="880"/>
                  <a:pt x="410" y="880"/>
                  <a:pt x="410" y="880"/>
                </a:cubicBezTo>
                <a:cubicBezTo>
                  <a:pt x="410" y="1143"/>
                  <a:pt x="410" y="1143"/>
                  <a:pt x="410" y="1143"/>
                </a:cubicBezTo>
                <a:cubicBezTo>
                  <a:pt x="410" y="1161"/>
                  <a:pt x="430" y="1172"/>
                  <a:pt x="445" y="1162"/>
                </a:cubicBezTo>
                <a:cubicBezTo>
                  <a:pt x="637" y="1035"/>
                  <a:pt x="637" y="1035"/>
                  <a:pt x="637" y="1035"/>
                </a:cubicBezTo>
                <a:cubicBezTo>
                  <a:pt x="826" y="1164"/>
                  <a:pt x="826" y="1164"/>
                  <a:pt x="826" y="1164"/>
                </a:cubicBezTo>
                <a:cubicBezTo>
                  <a:pt x="844" y="1176"/>
                  <a:pt x="867" y="1171"/>
                  <a:pt x="878" y="1153"/>
                </a:cubicBezTo>
                <a:cubicBezTo>
                  <a:pt x="1565" y="21"/>
                  <a:pt x="1565" y="21"/>
                  <a:pt x="1565" y="21"/>
                </a:cubicBezTo>
                <a:cubicBezTo>
                  <a:pt x="1571" y="12"/>
                  <a:pt x="1561" y="0"/>
                  <a:pt x="1551" y="4"/>
                </a:cubicBezTo>
                <a:close/>
                <a:moveTo>
                  <a:pt x="1551" y="4"/>
                </a:moveTo>
                <a:cubicBezTo>
                  <a:pt x="1551" y="4"/>
                  <a:pt x="1551" y="4"/>
                  <a:pt x="1551" y="4"/>
                </a:cubicBezTo>
              </a:path>
            </a:pathLst>
          </a:custGeom>
          <a:solidFill>
            <a:srgbClr val="E7E6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377">
              <a:defRPr/>
            </a:pPr>
            <a:endParaRPr lang="id-ID" sz="2400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47" name="肘形连接符 46"/>
          <p:cNvCxnSpPr>
            <a:endCxn id="35" idx="3"/>
          </p:cNvCxnSpPr>
          <p:nvPr/>
        </p:nvCxnSpPr>
        <p:spPr>
          <a:xfrm rot="10800000">
            <a:off x="6648159" y="1816478"/>
            <a:ext cx="624667" cy="4007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1" idx="1"/>
          </p:cNvCxnSpPr>
          <p:nvPr/>
        </p:nvCxnSpPr>
        <p:spPr>
          <a:xfrm rot="10800000" flipV="1">
            <a:off x="6977780" y="3711309"/>
            <a:ext cx="406360" cy="2962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3" idx="3"/>
          </p:cNvCxnSpPr>
          <p:nvPr/>
        </p:nvCxnSpPr>
        <p:spPr>
          <a:xfrm>
            <a:off x="9680109" y="4139246"/>
            <a:ext cx="496500" cy="484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8" idx="2"/>
            <a:endCxn id="37" idx="1"/>
          </p:cNvCxnSpPr>
          <p:nvPr/>
        </p:nvCxnSpPr>
        <p:spPr>
          <a:xfrm flipV="1">
            <a:off x="9980918" y="2155333"/>
            <a:ext cx="195691" cy="455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50000" y="792000"/>
            <a:ext cx="61713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请阐述您在达成个人业绩目标过程中，个人做出的主要价值贡献，具体展示形式不限。</a:t>
            </a:r>
          </a:p>
        </p:txBody>
      </p:sp>
      <p:sp>
        <p:nvSpPr>
          <p:cNvPr id="62" name="data-connection_72213">
            <a:extLst>
              <a:ext uri="{FF2B5EF4-FFF2-40B4-BE49-F238E27FC236}">
                <a16:creationId xmlns:a16="http://schemas.microsoft.com/office/drawing/2014/main" id="{018877B8-B9E8-428D-A4B0-F7FD5E612FA0}"/>
              </a:ext>
            </a:extLst>
          </p:cNvPr>
          <p:cNvSpPr>
            <a:spLocks noChangeAspect="1"/>
          </p:cNvSpPr>
          <p:nvPr/>
        </p:nvSpPr>
        <p:spPr bwMode="auto">
          <a:xfrm>
            <a:off x="8314730" y="4199364"/>
            <a:ext cx="347824" cy="347298"/>
          </a:xfrm>
          <a:custGeom>
            <a:avLst/>
            <a:gdLst>
              <a:gd name="T0" fmla="*/ 5980 w 6635"/>
              <a:gd name="T1" fmla="*/ 2663 h 6635"/>
              <a:gd name="T2" fmla="*/ 5420 w 6635"/>
              <a:gd name="T3" fmla="*/ 2986 h 6635"/>
              <a:gd name="T4" fmla="*/ 4403 w 6635"/>
              <a:gd name="T5" fmla="*/ 2986 h 6635"/>
              <a:gd name="T6" fmla="*/ 4229 w 6635"/>
              <a:gd name="T7" fmla="*/ 2640 h 6635"/>
              <a:gd name="T8" fmla="*/ 5219 w 6635"/>
              <a:gd name="T9" fmla="*/ 1650 h 6635"/>
              <a:gd name="T10" fmla="*/ 5663 w 6635"/>
              <a:gd name="T11" fmla="*/ 1558 h 6635"/>
              <a:gd name="T12" fmla="*/ 5663 w 6635"/>
              <a:gd name="T13" fmla="*/ 972 h 6635"/>
              <a:gd name="T14" fmla="*/ 5077 w 6635"/>
              <a:gd name="T15" fmla="*/ 972 h 6635"/>
              <a:gd name="T16" fmla="*/ 4984 w 6635"/>
              <a:gd name="T17" fmla="*/ 1416 h 6635"/>
              <a:gd name="T18" fmla="*/ 3995 w 6635"/>
              <a:gd name="T19" fmla="*/ 2405 h 6635"/>
              <a:gd name="T20" fmla="*/ 3649 w 6635"/>
              <a:gd name="T21" fmla="*/ 2232 h 6635"/>
              <a:gd name="T22" fmla="*/ 3649 w 6635"/>
              <a:gd name="T23" fmla="*/ 1215 h 6635"/>
              <a:gd name="T24" fmla="*/ 3972 w 6635"/>
              <a:gd name="T25" fmla="*/ 654 h 6635"/>
              <a:gd name="T26" fmla="*/ 3317 w 6635"/>
              <a:gd name="T27" fmla="*/ 0 h 6635"/>
              <a:gd name="T28" fmla="*/ 2663 w 6635"/>
              <a:gd name="T29" fmla="*/ 654 h 6635"/>
              <a:gd name="T30" fmla="*/ 2986 w 6635"/>
              <a:gd name="T31" fmla="*/ 1215 h 6635"/>
              <a:gd name="T32" fmla="*/ 2986 w 6635"/>
              <a:gd name="T33" fmla="*/ 2232 h 6635"/>
              <a:gd name="T34" fmla="*/ 2640 w 6635"/>
              <a:gd name="T35" fmla="*/ 2405 h 6635"/>
              <a:gd name="T36" fmla="*/ 1650 w 6635"/>
              <a:gd name="T37" fmla="*/ 1416 h 6635"/>
              <a:gd name="T38" fmla="*/ 1558 w 6635"/>
              <a:gd name="T39" fmla="*/ 972 h 6635"/>
              <a:gd name="T40" fmla="*/ 972 w 6635"/>
              <a:gd name="T41" fmla="*/ 972 h 6635"/>
              <a:gd name="T42" fmla="*/ 972 w 6635"/>
              <a:gd name="T43" fmla="*/ 1558 h 6635"/>
              <a:gd name="T44" fmla="*/ 1416 w 6635"/>
              <a:gd name="T45" fmla="*/ 1651 h 6635"/>
              <a:gd name="T46" fmla="*/ 2405 w 6635"/>
              <a:gd name="T47" fmla="*/ 2640 h 6635"/>
              <a:gd name="T48" fmla="*/ 2232 w 6635"/>
              <a:gd name="T49" fmla="*/ 2986 h 6635"/>
              <a:gd name="T50" fmla="*/ 1215 w 6635"/>
              <a:gd name="T51" fmla="*/ 2986 h 6635"/>
              <a:gd name="T52" fmla="*/ 654 w 6635"/>
              <a:gd name="T53" fmla="*/ 2663 h 6635"/>
              <a:gd name="T54" fmla="*/ 0 w 6635"/>
              <a:gd name="T55" fmla="*/ 3317 h 6635"/>
              <a:gd name="T56" fmla="*/ 654 w 6635"/>
              <a:gd name="T57" fmla="*/ 3972 h 6635"/>
              <a:gd name="T58" fmla="*/ 1215 w 6635"/>
              <a:gd name="T59" fmla="*/ 3649 h 6635"/>
              <a:gd name="T60" fmla="*/ 2232 w 6635"/>
              <a:gd name="T61" fmla="*/ 3649 h 6635"/>
              <a:gd name="T62" fmla="*/ 2405 w 6635"/>
              <a:gd name="T63" fmla="*/ 3995 h 6635"/>
              <a:gd name="T64" fmla="*/ 1416 w 6635"/>
              <a:gd name="T65" fmla="*/ 4984 h 6635"/>
              <a:gd name="T66" fmla="*/ 972 w 6635"/>
              <a:gd name="T67" fmla="*/ 5077 h 6635"/>
              <a:gd name="T68" fmla="*/ 972 w 6635"/>
              <a:gd name="T69" fmla="*/ 5663 h 6635"/>
              <a:gd name="T70" fmla="*/ 1558 w 6635"/>
              <a:gd name="T71" fmla="*/ 5663 h 6635"/>
              <a:gd name="T72" fmla="*/ 1651 w 6635"/>
              <a:gd name="T73" fmla="*/ 5219 h 6635"/>
              <a:gd name="T74" fmla="*/ 2640 w 6635"/>
              <a:gd name="T75" fmla="*/ 4230 h 6635"/>
              <a:gd name="T76" fmla="*/ 2986 w 6635"/>
              <a:gd name="T77" fmla="*/ 4403 h 6635"/>
              <a:gd name="T78" fmla="*/ 2986 w 6635"/>
              <a:gd name="T79" fmla="*/ 5419 h 6635"/>
              <a:gd name="T80" fmla="*/ 2663 w 6635"/>
              <a:gd name="T81" fmla="*/ 5980 h 6635"/>
              <a:gd name="T82" fmla="*/ 3317 w 6635"/>
              <a:gd name="T83" fmla="*/ 6635 h 6635"/>
              <a:gd name="T84" fmla="*/ 3972 w 6635"/>
              <a:gd name="T85" fmla="*/ 5980 h 6635"/>
              <a:gd name="T86" fmla="*/ 3649 w 6635"/>
              <a:gd name="T87" fmla="*/ 5420 h 6635"/>
              <a:gd name="T88" fmla="*/ 3649 w 6635"/>
              <a:gd name="T89" fmla="*/ 4403 h 6635"/>
              <a:gd name="T90" fmla="*/ 3995 w 6635"/>
              <a:gd name="T91" fmla="*/ 4229 h 6635"/>
              <a:gd name="T92" fmla="*/ 4984 w 6635"/>
              <a:gd name="T93" fmla="*/ 5219 h 6635"/>
              <a:gd name="T94" fmla="*/ 5077 w 6635"/>
              <a:gd name="T95" fmla="*/ 5663 h 6635"/>
              <a:gd name="T96" fmla="*/ 5663 w 6635"/>
              <a:gd name="T97" fmla="*/ 5663 h 6635"/>
              <a:gd name="T98" fmla="*/ 5663 w 6635"/>
              <a:gd name="T99" fmla="*/ 5077 h 6635"/>
              <a:gd name="T100" fmla="*/ 5219 w 6635"/>
              <a:gd name="T101" fmla="*/ 4984 h 6635"/>
              <a:gd name="T102" fmla="*/ 4229 w 6635"/>
              <a:gd name="T103" fmla="*/ 3995 h 6635"/>
              <a:gd name="T104" fmla="*/ 4403 w 6635"/>
              <a:gd name="T105" fmla="*/ 3649 h 6635"/>
              <a:gd name="T106" fmla="*/ 5420 w 6635"/>
              <a:gd name="T107" fmla="*/ 3649 h 6635"/>
              <a:gd name="T108" fmla="*/ 5981 w 6635"/>
              <a:gd name="T109" fmla="*/ 3972 h 6635"/>
              <a:gd name="T110" fmla="*/ 6635 w 6635"/>
              <a:gd name="T111" fmla="*/ 3317 h 6635"/>
              <a:gd name="T112" fmla="*/ 5980 w 6635"/>
              <a:gd name="T113" fmla="*/ 2663 h 6635"/>
              <a:gd name="T114" fmla="*/ 3317 w 6635"/>
              <a:gd name="T115" fmla="*/ 4016 h 6635"/>
              <a:gd name="T116" fmla="*/ 2619 w 6635"/>
              <a:gd name="T117" fmla="*/ 3317 h 6635"/>
              <a:gd name="T118" fmla="*/ 3317 w 6635"/>
              <a:gd name="T119" fmla="*/ 2619 h 6635"/>
              <a:gd name="T120" fmla="*/ 4015 w 6635"/>
              <a:gd name="T121" fmla="*/ 3317 h 6635"/>
              <a:gd name="T122" fmla="*/ 3317 w 6635"/>
              <a:gd name="T123" fmla="*/ 4016 h 6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35" h="6635">
                <a:moveTo>
                  <a:pt x="5980" y="2663"/>
                </a:moveTo>
                <a:cubicBezTo>
                  <a:pt x="5741" y="2663"/>
                  <a:pt x="5533" y="2793"/>
                  <a:pt x="5420" y="2986"/>
                </a:cubicBezTo>
                <a:lnTo>
                  <a:pt x="4403" y="2986"/>
                </a:lnTo>
                <a:cubicBezTo>
                  <a:pt x="4364" y="2860"/>
                  <a:pt x="4306" y="2743"/>
                  <a:pt x="4229" y="2640"/>
                </a:cubicBezTo>
                <a:lnTo>
                  <a:pt x="5219" y="1650"/>
                </a:lnTo>
                <a:cubicBezTo>
                  <a:pt x="5368" y="1709"/>
                  <a:pt x="5543" y="1678"/>
                  <a:pt x="5663" y="1558"/>
                </a:cubicBezTo>
                <a:cubicBezTo>
                  <a:pt x="5825" y="1396"/>
                  <a:pt x="5825" y="1134"/>
                  <a:pt x="5663" y="972"/>
                </a:cubicBezTo>
                <a:cubicBezTo>
                  <a:pt x="5501" y="810"/>
                  <a:pt x="5239" y="810"/>
                  <a:pt x="5077" y="972"/>
                </a:cubicBezTo>
                <a:cubicBezTo>
                  <a:pt x="4957" y="1092"/>
                  <a:pt x="4926" y="1267"/>
                  <a:pt x="4984" y="1416"/>
                </a:cubicBezTo>
                <a:lnTo>
                  <a:pt x="3995" y="2405"/>
                </a:lnTo>
                <a:cubicBezTo>
                  <a:pt x="3892" y="2328"/>
                  <a:pt x="3775" y="2271"/>
                  <a:pt x="3649" y="2232"/>
                </a:cubicBezTo>
                <a:lnTo>
                  <a:pt x="3649" y="1215"/>
                </a:lnTo>
                <a:cubicBezTo>
                  <a:pt x="3841" y="1101"/>
                  <a:pt x="3972" y="894"/>
                  <a:pt x="3972" y="654"/>
                </a:cubicBezTo>
                <a:cubicBezTo>
                  <a:pt x="3972" y="293"/>
                  <a:pt x="3679" y="0"/>
                  <a:pt x="3317" y="0"/>
                </a:cubicBezTo>
                <a:cubicBezTo>
                  <a:pt x="2956" y="0"/>
                  <a:pt x="2663" y="293"/>
                  <a:pt x="2663" y="654"/>
                </a:cubicBezTo>
                <a:cubicBezTo>
                  <a:pt x="2663" y="894"/>
                  <a:pt x="2793" y="1101"/>
                  <a:pt x="2986" y="1215"/>
                </a:cubicBezTo>
                <a:lnTo>
                  <a:pt x="2986" y="2232"/>
                </a:lnTo>
                <a:cubicBezTo>
                  <a:pt x="2860" y="2271"/>
                  <a:pt x="2743" y="2328"/>
                  <a:pt x="2640" y="2405"/>
                </a:cubicBezTo>
                <a:lnTo>
                  <a:pt x="1650" y="1416"/>
                </a:lnTo>
                <a:cubicBezTo>
                  <a:pt x="1709" y="1267"/>
                  <a:pt x="1678" y="1092"/>
                  <a:pt x="1558" y="972"/>
                </a:cubicBezTo>
                <a:cubicBezTo>
                  <a:pt x="1396" y="810"/>
                  <a:pt x="1133" y="810"/>
                  <a:pt x="972" y="972"/>
                </a:cubicBezTo>
                <a:cubicBezTo>
                  <a:pt x="810" y="1134"/>
                  <a:pt x="810" y="1396"/>
                  <a:pt x="972" y="1558"/>
                </a:cubicBezTo>
                <a:cubicBezTo>
                  <a:pt x="1092" y="1678"/>
                  <a:pt x="1267" y="1709"/>
                  <a:pt x="1416" y="1651"/>
                </a:cubicBezTo>
                <a:lnTo>
                  <a:pt x="2405" y="2640"/>
                </a:lnTo>
                <a:cubicBezTo>
                  <a:pt x="2328" y="2743"/>
                  <a:pt x="2271" y="2860"/>
                  <a:pt x="2232" y="2986"/>
                </a:cubicBezTo>
                <a:lnTo>
                  <a:pt x="1215" y="2986"/>
                </a:lnTo>
                <a:cubicBezTo>
                  <a:pt x="1101" y="2793"/>
                  <a:pt x="894" y="2663"/>
                  <a:pt x="654" y="2663"/>
                </a:cubicBezTo>
                <a:cubicBezTo>
                  <a:pt x="293" y="2663"/>
                  <a:pt x="0" y="2956"/>
                  <a:pt x="0" y="3317"/>
                </a:cubicBezTo>
                <a:cubicBezTo>
                  <a:pt x="0" y="3679"/>
                  <a:pt x="293" y="3972"/>
                  <a:pt x="654" y="3972"/>
                </a:cubicBezTo>
                <a:cubicBezTo>
                  <a:pt x="894" y="3972"/>
                  <a:pt x="1101" y="3842"/>
                  <a:pt x="1215" y="3649"/>
                </a:cubicBezTo>
                <a:lnTo>
                  <a:pt x="2232" y="3649"/>
                </a:lnTo>
                <a:cubicBezTo>
                  <a:pt x="2271" y="3775"/>
                  <a:pt x="2328" y="3892"/>
                  <a:pt x="2405" y="3995"/>
                </a:cubicBezTo>
                <a:lnTo>
                  <a:pt x="1416" y="4984"/>
                </a:lnTo>
                <a:cubicBezTo>
                  <a:pt x="1267" y="4926"/>
                  <a:pt x="1092" y="4956"/>
                  <a:pt x="972" y="5077"/>
                </a:cubicBezTo>
                <a:cubicBezTo>
                  <a:pt x="810" y="5238"/>
                  <a:pt x="810" y="5501"/>
                  <a:pt x="972" y="5663"/>
                </a:cubicBezTo>
                <a:cubicBezTo>
                  <a:pt x="1134" y="5825"/>
                  <a:pt x="1396" y="5825"/>
                  <a:pt x="1558" y="5663"/>
                </a:cubicBezTo>
                <a:cubicBezTo>
                  <a:pt x="1678" y="5543"/>
                  <a:pt x="1709" y="5367"/>
                  <a:pt x="1651" y="5219"/>
                </a:cubicBezTo>
                <a:lnTo>
                  <a:pt x="2640" y="4230"/>
                </a:lnTo>
                <a:cubicBezTo>
                  <a:pt x="2743" y="4307"/>
                  <a:pt x="2860" y="4364"/>
                  <a:pt x="2986" y="4403"/>
                </a:cubicBezTo>
                <a:lnTo>
                  <a:pt x="2986" y="5419"/>
                </a:lnTo>
                <a:cubicBezTo>
                  <a:pt x="2793" y="5533"/>
                  <a:pt x="2663" y="5741"/>
                  <a:pt x="2663" y="5980"/>
                </a:cubicBezTo>
                <a:cubicBezTo>
                  <a:pt x="2663" y="6342"/>
                  <a:pt x="2956" y="6635"/>
                  <a:pt x="3317" y="6635"/>
                </a:cubicBezTo>
                <a:cubicBezTo>
                  <a:pt x="3679" y="6635"/>
                  <a:pt x="3972" y="6342"/>
                  <a:pt x="3972" y="5980"/>
                </a:cubicBezTo>
                <a:cubicBezTo>
                  <a:pt x="3972" y="5741"/>
                  <a:pt x="3841" y="5533"/>
                  <a:pt x="3649" y="5420"/>
                </a:cubicBezTo>
                <a:lnTo>
                  <a:pt x="3649" y="4403"/>
                </a:lnTo>
                <a:cubicBezTo>
                  <a:pt x="3775" y="4364"/>
                  <a:pt x="3892" y="4307"/>
                  <a:pt x="3995" y="4229"/>
                </a:cubicBezTo>
                <a:lnTo>
                  <a:pt x="4984" y="5219"/>
                </a:lnTo>
                <a:cubicBezTo>
                  <a:pt x="4926" y="5367"/>
                  <a:pt x="4957" y="5543"/>
                  <a:pt x="5077" y="5663"/>
                </a:cubicBezTo>
                <a:cubicBezTo>
                  <a:pt x="5239" y="5825"/>
                  <a:pt x="5501" y="5825"/>
                  <a:pt x="5663" y="5663"/>
                </a:cubicBezTo>
                <a:cubicBezTo>
                  <a:pt x="5825" y="5501"/>
                  <a:pt x="5825" y="5238"/>
                  <a:pt x="5663" y="5077"/>
                </a:cubicBezTo>
                <a:cubicBezTo>
                  <a:pt x="5543" y="4956"/>
                  <a:pt x="5367" y="4926"/>
                  <a:pt x="5219" y="4984"/>
                </a:cubicBezTo>
                <a:lnTo>
                  <a:pt x="4229" y="3995"/>
                </a:lnTo>
                <a:cubicBezTo>
                  <a:pt x="4307" y="3892"/>
                  <a:pt x="4364" y="3775"/>
                  <a:pt x="4403" y="3649"/>
                </a:cubicBezTo>
                <a:lnTo>
                  <a:pt x="5420" y="3649"/>
                </a:lnTo>
                <a:cubicBezTo>
                  <a:pt x="5534" y="3842"/>
                  <a:pt x="5741" y="3972"/>
                  <a:pt x="5981" y="3972"/>
                </a:cubicBezTo>
                <a:cubicBezTo>
                  <a:pt x="6342" y="3972"/>
                  <a:pt x="6635" y="3679"/>
                  <a:pt x="6635" y="3317"/>
                </a:cubicBezTo>
                <a:cubicBezTo>
                  <a:pt x="6635" y="2956"/>
                  <a:pt x="6342" y="2663"/>
                  <a:pt x="5980" y="2663"/>
                </a:cubicBezTo>
                <a:close/>
                <a:moveTo>
                  <a:pt x="3317" y="4016"/>
                </a:moveTo>
                <a:cubicBezTo>
                  <a:pt x="2932" y="4016"/>
                  <a:pt x="2619" y="3702"/>
                  <a:pt x="2619" y="3317"/>
                </a:cubicBezTo>
                <a:cubicBezTo>
                  <a:pt x="2619" y="2932"/>
                  <a:pt x="2932" y="2619"/>
                  <a:pt x="3317" y="2619"/>
                </a:cubicBezTo>
                <a:cubicBezTo>
                  <a:pt x="3702" y="2619"/>
                  <a:pt x="4015" y="2932"/>
                  <a:pt x="4015" y="3317"/>
                </a:cubicBezTo>
                <a:cubicBezTo>
                  <a:pt x="4015" y="3702"/>
                  <a:pt x="3702" y="4016"/>
                  <a:pt x="3317" y="401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TextBox 22"/>
          <p:cNvSpPr txBox="1"/>
          <p:nvPr/>
        </p:nvSpPr>
        <p:spPr>
          <a:xfrm>
            <a:off x="8216775" y="4563393"/>
            <a:ext cx="543740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开发</a:t>
            </a:r>
            <a:endParaRPr lang="id-ID" sz="1400" b="1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726660" y="5156420"/>
            <a:ext cx="2182086" cy="81133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171446" indent="-171446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长线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存储标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46" indent="-171446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客户问题排查、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支持等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46" indent="-171446">
              <a:lnSpc>
                <a:spcPct val="120000"/>
              </a:lnSpc>
              <a:buClr>
                <a:srgbClr val="1C1C1C"/>
              </a:buClr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定制需求疑难模块开发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肘形连接符 64"/>
          <p:cNvCxnSpPr>
            <a:stCxn id="38" idx="3"/>
          </p:cNvCxnSpPr>
          <p:nvPr/>
        </p:nvCxnSpPr>
        <p:spPr>
          <a:xfrm rot="16200000" flipH="1">
            <a:off x="8517810" y="4947172"/>
            <a:ext cx="289653" cy="195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48255" y="403200"/>
            <a:ext cx="11295713" cy="424732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3. 2024</a:t>
            </a:r>
            <a:r>
              <a:rPr lang="zh-CN" altLang="en-US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</a:t>
            </a:r>
            <a:r>
              <a:rPr lang="zh-CN" altLang="en-US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endParaRPr lang="zh-CN" altLang="en-US" sz="2400" dirty="0">
              <a:solidFill>
                <a:srgbClr val="05A3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73418" y="3222227"/>
            <a:ext cx="5601600" cy="2858400"/>
          </a:xfrm>
          <a:prstGeom prst="roundRect">
            <a:avLst>
              <a:gd name="adj" fmla="val 332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 defTabSz="1219170"/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/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>
              <a:lnSpc>
                <a:spcPct val="150000"/>
              </a:lnSpc>
            </a:pPr>
            <a:endParaRPr lang="en-US" altLang="zh-CN" sz="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、从项目管理到开发者，将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定制开发视为持续价值交付过程，而非一次性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、个别项目处于被动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，紧急需求频发，需要在项目计划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中纳入需求变更的风险评估，制定应急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预案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、高效沟通与响应，面对频繁变更的需求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，研发应向前冲一步，迅速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与客户建立高效沟通机制，确保及时、准确理解需求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5600" y="3222227"/>
            <a:ext cx="5601600" cy="2858400"/>
          </a:xfrm>
          <a:prstGeom prst="roundRect">
            <a:avLst>
              <a:gd name="adj" fmla="val 332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 defTabSz="1219170"/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/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>
              <a:lnSpc>
                <a:spcPct val="150000"/>
              </a:lnSpc>
            </a:pPr>
            <a:endParaRPr lang="en-US" altLang="zh-CN" sz="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、设计开发标准：将定制模块与核心系统物理隔离，降低版本冲突风险，定制功能部署导致的系统不可用故障率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归零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defTabSz="1219170">
              <a:lnSpc>
                <a:spcPct val="15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、知识资产沉淀：建立生命周期文档体系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覆盖需求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部署全链路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，项目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争议问题时间降低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、外包能力带动：对外包同学进行技术方案沟通和评估，带动思考能力，使外包同学具有较为独立的定制开发能力，降低需求开发的返工率和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、协作与资源协调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：带领成员加班加点高强度工作，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以应对时间紧迫的开发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任务，如金融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监管总局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张大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屏等需求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73418" y="1112400"/>
            <a:ext cx="5601794" cy="1922400"/>
          </a:xfrm>
          <a:prstGeom prst="roundRect">
            <a:avLst>
              <a:gd name="adj" fmla="val 33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just" defTabSz="1219170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、定制开发存在不考虑后续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系统健壮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，以及对未来系统升级复杂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度的影响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、需求频繁变更导致极限开发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、团队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外包同学思考能力欠缺，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事倍功半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、版本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迁移升级、历史需求回看、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争议问题追溯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不能快速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、人员分布情况下，正式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员工的定位和责任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归属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5508" y="1110857"/>
            <a:ext cx="5601794" cy="1922400"/>
          </a:xfrm>
          <a:prstGeom prst="roundRect">
            <a:avLst>
              <a:gd name="adj" fmla="val 332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1219170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endParaRPr lang="en-US" altLang="zh-CN" sz="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、技术开发者视角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、业务成果视角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、个人和领导力视角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、客户满意度视角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35508" y="3104948"/>
            <a:ext cx="1138947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12" idx="0"/>
          </p:cNvCxnSpPr>
          <p:nvPr/>
        </p:nvCxnSpPr>
        <p:spPr>
          <a:xfrm>
            <a:off x="6106076" y="1042869"/>
            <a:ext cx="4828" cy="5177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16879" y="6220510"/>
            <a:ext cx="10788049" cy="498853"/>
          </a:xfrm>
          <a:prstGeom prst="roundRect">
            <a:avLst/>
          </a:prstGeom>
          <a:solidFill>
            <a:srgbClr val="338257">
              <a:alpha val="8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67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对本脑标品理解</a:t>
            </a:r>
            <a:r>
              <a:rPr lang="zh-CN" altLang="en-US" sz="1867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，考虑系统升级复杂</a:t>
            </a:r>
            <a:r>
              <a: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sz="1867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，系统与定制开发的互相影响</a:t>
            </a:r>
            <a:endParaRPr lang="zh-CN" altLang="en-US" sz="186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对角圆角矩形 170"/>
          <p:cNvSpPr>
            <a:spLocks/>
          </p:cNvSpPr>
          <p:nvPr/>
        </p:nvSpPr>
        <p:spPr>
          <a:xfrm>
            <a:off x="554542" y="1206850"/>
            <a:ext cx="1751923" cy="352800"/>
          </a:xfrm>
          <a:prstGeom prst="round2DiagRect">
            <a:avLst>
              <a:gd name="adj1" fmla="val 12554"/>
              <a:gd name="adj2" fmla="val 0"/>
            </a:avLst>
          </a:prstGeom>
          <a:solidFill>
            <a:srgbClr val="009E71">
              <a:alpha val="92000"/>
            </a:srgbClr>
          </a:solidFill>
          <a:ln>
            <a:solidFill>
              <a:srgbClr val="80BEA8"/>
            </a:solidFill>
          </a:ln>
        </p:spPr>
        <p:txBody>
          <a:bodyPr wrap="square" lIns="36000" tIns="45720" rIns="36000" bIns="45720" anchor="ctr">
            <a:noAutofit/>
          </a:bodyPr>
          <a:lstStyle/>
          <a:p>
            <a:pPr defTabSz="914377"/>
            <a:r>
              <a:rPr lang="zh-CN" altLang="en-US" sz="12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角色视角</a:t>
            </a:r>
            <a:endParaRPr lang="zh-CN" altLang="en-US" sz="12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2" name="对角圆角矩形 171"/>
          <p:cNvSpPr>
            <a:spLocks/>
          </p:cNvSpPr>
          <p:nvPr/>
        </p:nvSpPr>
        <p:spPr>
          <a:xfrm>
            <a:off x="6303972" y="1206850"/>
            <a:ext cx="1753200" cy="352800"/>
          </a:xfrm>
          <a:prstGeom prst="round2DiagRect">
            <a:avLst>
              <a:gd name="adj1" fmla="val 12554"/>
              <a:gd name="adj2" fmla="val 0"/>
            </a:avLst>
          </a:prstGeom>
          <a:solidFill>
            <a:srgbClr val="009E71">
              <a:alpha val="92000"/>
            </a:srgbClr>
          </a:solidFill>
          <a:ln>
            <a:solidFill>
              <a:srgbClr val="80BEA8"/>
            </a:solidFill>
          </a:ln>
        </p:spPr>
        <p:txBody>
          <a:bodyPr wrap="square" lIns="36000" tIns="45720" rIns="36000" bIns="45720" anchor="ctr">
            <a:noAutofit/>
          </a:bodyPr>
          <a:lstStyle/>
          <a:p>
            <a:pPr defTabSz="914377"/>
            <a:r>
              <a:rPr lang="zh-CN" altLang="en-US" sz="12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看到的问题和挑战</a:t>
            </a:r>
          </a:p>
        </p:txBody>
      </p:sp>
      <p:sp>
        <p:nvSpPr>
          <p:cNvPr id="173" name="对角圆角矩形 172"/>
          <p:cNvSpPr>
            <a:spLocks/>
          </p:cNvSpPr>
          <p:nvPr/>
        </p:nvSpPr>
        <p:spPr>
          <a:xfrm>
            <a:off x="554543" y="3362696"/>
            <a:ext cx="1753200" cy="352051"/>
          </a:xfrm>
          <a:prstGeom prst="round2DiagRect">
            <a:avLst>
              <a:gd name="adj1" fmla="val 12554"/>
              <a:gd name="adj2" fmla="val 0"/>
            </a:avLst>
          </a:prstGeom>
          <a:solidFill>
            <a:srgbClr val="009E71">
              <a:alpha val="92000"/>
            </a:srgbClr>
          </a:solidFill>
          <a:ln>
            <a:solidFill>
              <a:srgbClr val="80BEA8"/>
            </a:solidFill>
          </a:ln>
        </p:spPr>
        <p:txBody>
          <a:bodyPr wrap="square" lIns="36000" tIns="45720" rIns="36000" bIns="45720" anchor="ctr">
            <a:noAutofit/>
          </a:bodyPr>
          <a:lstStyle/>
          <a:p>
            <a:pPr defTabSz="914377"/>
            <a:r>
              <a:rPr lang="zh-CN" altLang="en-US" sz="12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做出的努力和成果</a:t>
            </a:r>
          </a:p>
        </p:txBody>
      </p:sp>
      <p:sp>
        <p:nvSpPr>
          <p:cNvPr id="174" name="对角圆角矩形 173"/>
          <p:cNvSpPr>
            <a:spLocks/>
          </p:cNvSpPr>
          <p:nvPr/>
        </p:nvSpPr>
        <p:spPr>
          <a:xfrm>
            <a:off x="6303972" y="3362696"/>
            <a:ext cx="1753200" cy="352800"/>
          </a:xfrm>
          <a:prstGeom prst="round2DiagRect">
            <a:avLst>
              <a:gd name="adj1" fmla="val 12554"/>
              <a:gd name="adj2" fmla="val 0"/>
            </a:avLst>
          </a:prstGeom>
          <a:solidFill>
            <a:srgbClr val="009E71">
              <a:alpha val="92000"/>
            </a:srgbClr>
          </a:solidFill>
          <a:ln>
            <a:solidFill>
              <a:srgbClr val="80BEA8"/>
            </a:solidFill>
          </a:ln>
        </p:spPr>
        <p:txBody>
          <a:bodyPr wrap="square" lIns="36000" tIns="45720" rIns="36000" bIns="45720" anchor="ctr">
            <a:noAutofit/>
          </a:bodyPr>
          <a:lstStyle/>
          <a:p>
            <a:pPr defTabSz="914377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收获的教训和反思</a:t>
            </a:r>
            <a:endParaRPr lang="zh-CN" altLang="en-US" sz="12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8255" y="792534"/>
            <a:ext cx="993830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以各自业务或职能视角，经历了哪些问题挑战，探索了哪些选项，做出了什么努力，达成了什么成果，收获了什么教训反思？</a:t>
            </a:r>
            <a:endParaRPr lang="zh-CN" altLang="en-US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8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50000" y="403200"/>
            <a:ext cx="11314979" cy="423545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4. 2025</a:t>
            </a:r>
            <a:r>
              <a:rPr lang="zh-CN" altLang="en-US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目标及</a:t>
            </a:r>
            <a:r>
              <a:rPr lang="zh-CN" altLang="en-US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2400" dirty="0">
              <a:solidFill>
                <a:srgbClr val="05A3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5275" y="1645627"/>
            <a:ext cx="107428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endParaRPr lang="en-US" altLang="zh-CN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endParaRPr lang="en-US" altLang="zh-CN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endParaRPr lang="en-US" altLang="zh-CN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endParaRPr lang="en-US" altLang="zh-CN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endParaRPr lang="en-US" altLang="zh-CN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圆角矩形 130"/>
          <p:cNvSpPr/>
          <p:nvPr>
            <p:custDataLst>
              <p:tags r:id="rId1"/>
            </p:custDataLst>
          </p:nvPr>
        </p:nvSpPr>
        <p:spPr>
          <a:xfrm>
            <a:off x="598170" y="5440607"/>
            <a:ext cx="10789920" cy="999820"/>
          </a:xfrm>
          <a:prstGeom prst="roundRect">
            <a:avLst>
              <a:gd name="adj" fmla="val 4974"/>
            </a:avLst>
          </a:prstGeom>
          <a:solidFill>
            <a:srgbClr val="00AB7A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通过定期沟通、及时响应、评审需求、把控进度</a:t>
            </a: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客户需求及时解决、定制依托标品、降低系统升级复杂度</a:t>
            </a:r>
          </a:p>
        </p:txBody>
      </p:sp>
      <p:sp>
        <p:nvSpPr>
          <p:cNvPr id="133" name="右箭头 132"/>
          <p:cNvSpPr/>
          <p:nvPr>
            <p:custDataLst>
              <p:tags r:id="rId2"/>
            </p:custDataLst>
          </p:nvPr>
        </p:nvSpPr>
        <p:spPr>
          <a:xfrm>
            <a:off x="7120255" y="2839720"/>
            <a:ext cx="775335" cy="38481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400"/>
            <a:endParaRPr lang="zh-CN" altLang="en-US" sz="2400" dirty="0" err="1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梯形 134"/>
          <p:cNvSpPr/>
          <p:nvPr>
            <p:custDataLst>
              <p:tags r:id="rId3"/>
            </p:custDataLst>
          </p:nvPr>
        </p:nvSpPr>
        <p:spPr>
          <a:xfrm rot="5400000">
            <a:off x="175577" y="1636713"/>
            <a:ext cx="3718560" cy="2873374"/>
          </a:xfrm>
          <a:prstGeom prst="trapezoid">
            <a:avLst>
              <a:gd name="adj" fmla="val 2981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400"/>
            <a:endParaRPr lang="zh-CN" altLang="en-US" sz="2400" dirty="0" err="1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8" name="文本框 137"/>
          <p:cNvSpPr txBox="1"/>
          <p:nvPr>
            <p:custDataLst>
              <p:tags r:id="rId4"/>
            </p:custDataLst>
          </p:nvPr>
        </p:nvSpPr>
        <p:spPr>
          <a:xfrm>
            <a:off x="822960" y="1849755"/>
            <a:ext cx="2073910" cy="29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buFont typeface="Wingdings" panose="05000000000000000000" pitchFamily="2" charset="2"/>
              <a:buChar char="n"/>
            </a:pPr>
            <a:r>
              <a:rPr lang="zh-CN" altLang="en-US" sz="1335" b="1" dirty="0" smtClean="0">
                <a:solidFill>
                  <a:srgbClr val="31FF8D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需求沉淀</a:t>
            </a:r>
            <a:endParaRPr lang="zh-CN" altLang="en-US" sz="1335" b="1" dirty="0">
              <a:solidFill>
                <a:srgbClr val="31FF8D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文本框 138"/>
          <p:cNvSpPr txBox="1"/>
          <p:nvPr>
            <p:custDataLst>
              <p:tags r:id="rId5"/>
            </p:custDataLst>
          </p:nvPr>
        </p:nvSpPr>
        <p:spPr>
          <a:xfrm>
            <a:off x="887095" y="2120900"/>
            <a:ext cx="2542950" cy="308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35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快速</a:t>
            </a:r>
            <a:r>
              <a:rPr lang="zh-CN" altLang="en-US" sz="935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响应历史</a:t>
            </a:r>
            <a:r>
              <a:rPr lang="zh-CN" altLang="en-US" sz="935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需求回看、争议问题</a:t>
            </a:r>
            <a:r>
              <a:rPr lang="zh-CN" altLang="en-US" sz="935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追溯</a:t>
            </a:r>
            <a:endParaRPr lang="zh-CN" altLang="en-US" sz="935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1" name="文本框 140"/>
          <p:cNvSpPr txBox="1"/>
          <p:nvPr>
            <p:custDataLst>
              <p:tags r:id="rId6"/>
            </p:custDataLst>
          </p:nvPr>
        </p:nvSpPr>
        <p:spPr>
          <a:xfrm>
            <a:off x="822960" y="2482215"/>
            <a:ext cx="2026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 b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marL="171450" indent="-171450" defTabSz="914400">
              <a:buFont typeface="Wingdings" panose="05000000000000000000" pitchFamily="2" charset="2"/>
              <a:buChar char="n"/>
            </a:pPr>
            <a:r>
              <a:rPr lang="zh-CN" altLang="en-US" sz="1335" dirty="0" smtClean="0">
                <a:solidFill>
                  <a:srgbClr val="31FF8D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标准开发流程</a:t>
            </a:r>
          </a:p>
        </p:txBody>
      </p:sp>
      <p:sp>
        <p:nvSpPr>
          <p:cNvPr id="142" name="文本框 141"/>
          <p:cNvSpPr txBox="1"/>
          <p:nvPr>
            <p:custDataLst>
              <p:tags r:id="rId7"/>
            </p:custDataLst>
          </p:nvPr>
        </p:nvSpPr>
        <p:spPr>
          <a:xfrm>
            <a:off x="885601" y="2736215"/>
            <a:ext cx="2585944" cy="344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700">
                <a:latin typeface="+mj-ea"/>
                <a:ea typeface="+mj-ea"/>
              </a:defRPr>
            </a:lvl1pPr>
          </a:lstStyle>
          <a:p>
            <a:r>
              <a:rPr lang="zh-CN" altLang="en-US" sz="935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避免定制</a:t>
            </a:r>
            <a:r>
              <a:rPr lang="zh-CN" altLang="en-US" sz="935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r>
              <a:rPr lang="zh-CN" altLang="en-US" sz="935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部署导致不可用，易升级</a:t>
            </a:r>
          </a:p>
        </p:txBody>
      </p:sp>
      <p:sp>
        <p:nvSpPr>
          <p:cNvPr id="144" name="文本框 143"/>
          <p:cNvSpPr txBox="1"/>
          <p:nvPr>
            <p:custDataLst>
              <p:tags r:id="rId8"/>
            </p:custDataLst>
          </p:nvPr>
        </p:nvSpPr>
        <p:spPr>
          <a:xfrm>
            <a:off x="822960" y="3074670"/>
            <a:ext cx="1043876" cy="297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 b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marL="171450" indent="-171450" defTabSz="914400">
              <a:buFont typeface="Wingdings" panose="05000000000000000000" pitchFamily="2" charset="2"/>
              <a:buChar char="n"/>
            </a:pPr>
            <a:r>
              <a:rPr lang="zh-CN" altLang="en-US" sz="1335" dirty="0" smtClean="0">
                <a:solidFill>
                  <a:srgbClr val="31FF8D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人员带动</a:t>
            </a:r>
            <a:endParaRPr lang="zh-CN" altLang="en-US" sz="1335" dirty="0">
              <a:solidFill>
                <a:srgbClr val="31FF8D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5" name="文本框 144"/>
          <p:cNvSpPr txBox="1"/>
          <p:nvPr>
            <p:custDataLst>
              <p:tags r:id="rId9"/>
            </p:custDataLst>
          </p:nvPr>
        </p:nvSpPr>
        <p:spPr>
          <a:xfrm>
            <a:off x="885600" y="3357880"/>
            <a:ext cx="2585944" cy="327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700"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935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以需求方案设计为主，带动外包开发能力</a:t>
            </a:r>
            <a:endParaRPr lang="en-US" altLang="zh-CN" sz="935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4" name="圆角矩形 153"/>
          <p:cNvSpPr/>
          <p:nvPr>
            <p:custDataLst>
              <p:tags r:id="rId10"/>
            </p:custDataLst>
          </p:nvPr>
        </p:nvSpPr>
        <p:spPr>
          <a:xfrm>
            <a:off x="7900670" y="1530985"/>
            <a:ext cx="3487420" cy="3068955"/>
          </a:xfrm>
          <a:prstGeom prst="roundRect">
            <a:avLst>
              <a:gd name="adj" fmla="val 281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400"/>
            <a:endParaRPr lang="zh-CN" altLang="en-US" sz="2400" dirty="0" err="1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3471545" y="1492250"/>
            <a:ext cx="3679825" cy="2966720"/>
            <a:chOff x="578261" y="1041507"/>
            <a:chExt cx="6272780" cy="5088188"/>
          </a:xfrm>
        </p:grpSpPr>
        <p:sp>
          <p:nvSpPr>
            <p:cNvPr id="156" name="íṥ1iḍè"/>
            <p:cNvSpPr/>
            <p:nvPr>
              <p:custDataLst>
                <p:tags r:id="rId13"/>
              </p:custDataLst>
            </p:nvPr>
          </p:nvSpPr>
          <p:spPr>
            <a:xfrm>
              <a:off x="1577155" y="3046215"/>
              <a:ext cx="1544836" cy="134400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/>
              <a:endParaRPr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7" name="ïṩḻîḍe"/>
            <p:cNvSpPr/>
            <p:nvPr>
              <p:custDataLst>
                <p:tags r:id="rId14"/>
              </p:custDataLst>
            </p:nvPr>
          </p:nvSpPr>
          <p:spPr>
            <a:xfrm>
              <a:off x="4254652" y="3046215"/>
              <a:ext cx="1544836" cy="134400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/>
              <a:endParaRPr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8" name="iš1iḋe"/>
            <p:cNvGrpSpPr/>
            <p:nvPr/>
          </p:nvGrpSpPr>
          <p:grpSpPr>
            <a:xfrm>
              <a:off x="2915903" y="3811211"/>
              <a:ext cx="1544836" cy="1344005"/>
              <a:chOff x="5073191" y="3768208"/>
              <a:chExt cx="1548058" cy="1346811"/>
            </a:xfrm>
          </p:grpSpPr>
          <p:sp>
            <p:nvSpPr>
              <p:cNvPr id="159" name="íṩľîḓé"/>
              <p:cNvSpPr/>
              <p:nvPr>
                <p:custDataLst>
                  <p:tags r:id="rId27"/>
                </p:custDataLst>
              </p:nvPr>
            </p:nvSpPr>
            <p:spPr>
              <a:xfrm>
                <a:off x="5073191" y="3768208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/>
                <a:endParaRPr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" name="íşlíďê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5686189" y="4242432"/>
                <a:ext cx="280630" cy="360000"/>
              </a:xfrm>
              <a:custGeom>
                <a:avLst/>
                <a:gdLst>
                  <a:gd name="T0" fmla="*/ 49 w 99"/>
                  <a:gd name="T1" fmla="*/ 17 h 127"/>
                  <a:gd name="T2" fmla="*/ 36 w 99"/>
                  <a:gd name="T3" fmla="*/ 21 h 127"/>
                  <a:gd name="T4" fmla="*/ 26 w 99"/>
                  <a:gd name="T5" fmla="*/ 31 h 127"/>
                  <a:gd name="T6" fmla="*/ 22 w 99"/>
                  <a:gd name="T7" fmla="*/ 46 h 127"/>
                  <a:gd name="T8" fmla="*/ 26 w 99"/>
                  <a:gd name="T9" fmla="*/ 60 h 127"/>
                  <a:gd name="T10" fmla="*/ 36 w 99"/>
                  <a:gd name="T11" fmla="*/ 69 h 127"/>
                  <a:gd name="T12" fmla="*/ 49 w 99"/>
                  <a:gd name="T13" fmla="*/ 73 h 127"/>
                  <a:gd name="T14" fmla="*/ 64 w 99"/>
                  <a:gd name="T15" fmla="*/ 69 h 127"/>
                  <a:gd name="T16" fmla="*/ 74 w 99"/>
                  <a:gd name="T17" fmla="*/ 60 h 127"/>
                  <a:gd name="T18" fmla="*/ 78 w 99"/>
                  <a:gd name="T19" fmla="*/ 46 h 127"/>
                  <a:gd name="T20" fmla="*/ 74 w 99"/>
                  <a:gd name="T21" fmla="*/ 31 h 127"/>
                  <a:gd name="T22" fmla="*/ 64 w 99"/>
                  <a:gd name="T23" fmla="*/ 21 h 127"/>
                  <a:gd name="T24" fmla="*/ 49 w 99"/>
                  <a:gd name="T25" fmla="*/ 17 h 127"/>
                  <a:gd name="T26" fmla="*/ 49 w 99"/>
                  <a:gd name="T27" fmla="*/ 0 h 127"/>
                  <a:gd name="T28" fmla="*/ 69 w 99"/>
                  <a:gd name="T29" fmla="*/ 4 h 127"/>
                  <a:gd name="T30" fmla="*/ 85 w 99"/>
                  <a:gd name="T31" fmla="*/ 14 h 127"/>
                  <a:gd name="T32" fmla="*/ 95 w 99"/>
                  <a:gd name="T33" fmla="*/ 30 h 127"/>
                  <a:gd name="T34" fmla="*/ 99 w 99"/>
                  <a:gd name="T35" fmla="*/ 50 h 127"/>
                  <a:gd name="T36" fmla="*/ 99 w 99"/>
                  <a:gd name="T37" fmla="*/ 55 h 127"/>
                  <a:gd name="T38" fmla="*/ 97 w 99"/>
                  <a:gd name="T39" fmla="*/ 72 h 127"/>
                  <a:gd name="T40" fmla="*/ 89 w 99"/>
                  <a:gd name="T41" fmla="*/ 89 h 127"/>
                  <a:gd name="T42" fmla="*/ 80 w 99"/>
                  <a:gd name="T43" fmla="*/ 102 h 127"/>
                  <a:gd name="T44" fmla="*/ 69 w 99"/>
                  <a:gd name="T45" fmla="*/ 113 h 127"/>
                  <a:gd name="T46" fmla="*/ 60 w 99"/>
                  <a:gd name="T47" fmla="*/ 120 h 127"/>
                  <a:gd name="T48" fmla="*/ 53 w 99"/>
                  <a:gd name="T49" fmla="*/ 126 h 127"/>
                  <a:gd name="T50" fmla="*/ 51 w 99"/>
                  <a:gd name="T51" fmla="*/ 127 h 127"/>
                  <a:gd name="T52" fmla="*/ 48 w 99"/>
                  <a:gd name="T53" fmla="*/ 126 h 127"/>
                  <a:gd name="T54" fmla="*/ 43 w 99"/>
                  <a:gd name="T55" fmla="*/ 122 h 127"/>
                  <a:gd name="T56" fmla="*/ 34 w 99"/>
                  <a:gd name="T57" fmla="*/ 115 h 127"/>
                  <a:gd name="T58" fmla="*/ 25 w 99"/>
                  <a:gd name="T59" fmla="*/ 106 h 127"/>
                  <a:gd name="T60" fmla="*/ 15 w 99"/>
                  <a:gd name="T61" fmla="*/ 94 h 127"/>
                  <a:gd name="T62" fmla="*/ 8 w 99"/>
                  <a:gd name="T63" fmla="*/ 80 h 127"/>
                  <a:gd name="T64" fmla="*/ 2 w 99"/>
                  <a:gd name="T65" fmla="*/ 65 h 127"/>
                  <a:gd name="T66" fmla="*/ 1 w 99"/>
                  <a:gd name="T67" fmla="*/ 58 h 127"/>
                  <a:gd name="T68" fmla="*/ 0 w 99"/>
                  <a:gd name="T69" fmla="*/ 50 h 127"/>
                  <a:gd name="T70" fmla="*/ 4 w 99"/>
                  <a:gd name="T71" fmla="*/ 30 h 127"/>
                  <a:gd name="T72" fmla="*/ 14 w 99"/>
                  <a:gd name="T73" fmla="*/ 14 h 127"/>
                  <a:gd name="T74" fmla="*/ 30 w 99"/>
                  <a:gd name="T75" fmla="*/ 4 h 127"/>
                  <a:gd name="T76" fmla="*/ 49 w 99"/>
                  <a:gd name="T7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127">
                    <a:moveTo>
                      <a:pt x="49" y="17"/>
                    </a:moveTo>
                    <a:lnTo>
                      <a:pt x="36" y="21"/>
                    </a:lnTo>
                    <a:lnTo>
                      <a:pt x="26" y="31"/>
                    </a:lnTo>
                    <a:lnTo>
                      <a:pt x="22" y="46"/>
                    </a:lnTo>
                    <a:lnTo>
                      <a:pt x="26" y="60"/>
                    </a:lnTo>
                    <a:lnTo>
                      <a:pt x="36" y="69"/>
                    </a:lnTo>
                    <a:lnTo>
                      <a:pt x="49" y="73"/>
                    </a:lnTo>
                    <a:lnTo>
                      <a:pt x="64" y="69"/>
                    </a:lnTo>
                    <a:lnTo>
                      <a:pt x="74" y="60"/>
                    </a:lnTo>
                    <a:lnTo>
                      <a:pt x="78" y="46"/>
                    </a:lnTo>
                    <a:lnTo>
                      <a:pt x="74" y="31"/>
                    </a:lnTo>
                    <a:lnTo>
                      <a:pt x="64" y="21"/>
                    </a:lnTo>
                    <a:lnTo>
                      <a:pt x="49" y="17"/>
                    </a:lnTo>
                    <a:close/>
                    <a:moveTo>
                      <a:pt x="49" y="0"/>
                    </a:moveTo>
                    <a:lnTo>
                      <a:pt x="69" y="4"/>
                    </a:lnTo>
                    <a:lnTo>
                      <a:pt x="85" y="14"/>
                    </a:lnTo>
                    <a:lnTo>
                      <a:pt x="95" y="30"/>
                    </a:lnTo>
                    <a:lnTo>
                      <a:pt x="99" y="50"/>
                    </a:lnTo>
                    <a:lnTo>
                      <a:pt x="99" y="55"/>
                    </a:lnTo>
                    <a:lnTo>
                      <a:pt x="97" y="72"/>
                    </a:lnTo>
                    <a:lnTo>
                      <a:pt x="89" y="89"/>
                    </a:lnTo>
                    <a:lnTo>
                      <a:pt x="80" y="102"/>
                    </a:lnTo>
                    <a:lnTo>
                      <a:pt x="69" y="113"/>
                    </a:lnTo>
                    <a:lnTo>
                      <a:pt x="60" y="120"/>
                    </a:lnTo>
                    <a:lnTo>
                      <a:pt x="53" y="126"/>
                    </a:lnTo>
                    <a:lnTo>
                      <a:pt x="51" y="127"/>
                    </a:lnTo>
                    <a:lnTo>
                      <a:pt x="48" y="126"/>
                    </a:lnTo>
                    <a:lnTo>
                      <a:pt x="43" y="122"/>
                    </a:lnTo>
                    <a:lnTo>
                      <a:pt x="34" y="115"/>
                    </a:lnTo>
                    <a:lnTo>
                      <a:pt x="25" y="106"/>
                    </a:lnTo>
                    <a:lnTo>
                      <a:pt x="15" y="94"/>
                    </a:lnTo>
                    <a:lnTo>
                      <a:pt x="8" y="80"/>
                    </a:lnTo>
                    <a:lnTo>
                      <a:pt x="2" y="65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anchor="ctr"/>
              <a:lstStyle/>
              <a:p>
                <a:pPr algn="ctr" defTabSz="685165"/>
                <a:endParaRPr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1" name="išľïḋê"/>
            <p:cNvSpPr/>
            <p:nvPr>
              <p:custDataLst>
                <p:tags r:id="rId15"/>
              </p:custDataLst>
            </p:nvPr>
          </p:nvSpPr>
          <p:spPr>
            <a:xfrm>
              <a:off x="2915903" y="2281216"/>
              <a:ext cx="1544836" cy="134400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/>
              <a:endParaRPr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62" name="肘形连接符 8"/>
            <p:cNvCxnSpPr>
              <a:endCxn id="161" idx="5"/>
            </p:cNvCxnSpPr>
            <p:nvPr>
              <p:custDataLst>
                <p:tags r:id="rId16"/>
              </p:custDataLst>
            </p:nvPr>
          </p:nvCxnSpPr>
          <p:spPr>
            <a:xfrm>
              <a:off x="2325654" y="1915949"/>
              <a:ext cx="1799083" cy="365267"/>
            </a:xfrm>
            <a:prstGeom prst="bentConnector2">
              <a:avLst/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肘形连接符 9"/>
            <p:cNvCxnSpPr/>
            <p:nvPr>
              <p:custDataLst>
                <p:tags r:id="rId17"/>
              </p:custDataLst>
            </p:nvPr>
          </p:nvCxnSpPr>
          <p:spPr>
            <a:xfrm rot="5400000" flipH="1" flipV="1">
              <a:off x="5295988" y="2395775"/>
              <a:ext cx="1825942" cy="818943"/>
            </a:xfrm>
            <a:prstGeom prst="bentConnector3">
              <a:avLst>
                <a:gd name="adj1" fmla="val 125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肘形连接符 10"/>
            <p:cNvCxnSpPr/>
            <p:nvPr>
              <p:custDataLst>
                <p:tags r:id="rId18"/>
              </p:custDataLst>
            </p:nvPr>
          </p:nvCxnSpPr>
          <p:spPr>
            <a:xfrm>
              <a:off x="4460740" y="4483213"/>
              <a:ext cx="1338748" cy="808923"/>
            </a:xfrm>
            <a:prstGeom prst="bentConnector3">
              <a:avLst>
                <a:gd name="adj1" fmla="val 98381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肘形连接符 11"/>
            <p:cNvCxnSpPr/>
            <p:nvPr>
              <p:custDataLst>
                <p:tags r:id="rId19"/>
              </p:custDataLst>
            </p:nvPr>
          </p:nvCxnSpPr>
          <p:spPr>
            <a:xfrm rot="5400000" flipH="1" flipV="1">
              <a:off x="317231" y="4213867"/>
              <a:ext cx="1755571" cy="764273"/>
            </a:xfrm>
            <a:prstGeom prst="bentConnector3">
              <a:avLst>
                <a:gd name="adj1" fmla="val 98823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íṡ1íḓê"/>
            <p:cNvSpPr txBox="1"/>
            <p:nvPr>
              <p:custDataLst>
                <p:tags r:id="rId20"/>
              </p:custDataLst>
            </p:nvPr>
          </p:nvSpPr>
          <p:spPr bwMode="auto">
            <a:xfrm>
              <a:off x="578261" y="1506242"/>
              <a:ext cx="2103674" cy="386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813" tIns="46702" rIns="89813" bIns="46702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defTabSz="685165">
                <a:spcBef>
                  <a:spcPct val="0"/>
                </a:spcBef>
              </a:pPr>
              <a:r>
                <a:rPr lang="zh-CN" altLang="en-US" sz="1600" b="1" dirty="0" smtClean="0">
                  <a:solidFill>
                    <a:srgbClr val="40404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团队协作协调能力</a:t>
              </a:r>
            </a:p>
          </p:txBody>
        </p:sp>
        <p:sp>
          <p:nvSpPr>
            <p:cNvPr id="167" name="îṥļiḑé"/>
            <p:cNvSpPr txBox="1"/>
            <p:nvPr>
              <p:custDataLst>
                <p:tags r:id="rId21"/>
              </p:custDataLst>
            </p:nvPr>
          </p:nvSpPr>
          <p:spPr bwMode="auto">
            <a:xfrm>
              <a:off x="629136" y="5541531"/>
              <a:ext cx="3302575" cy="588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813" tIns="46702" rIns="89813" bIns="46702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685165">
                <a:spcBef>
                  <a:spcPct val="0"/>
                </a:spcBef>
              </a:pPr>
              <a:r>
                <a:rPr lang="zh-CN" altLang="en-US" sz="1600" b="1" dirty="0">
                  <a:solidFill>
                    <a:srgbClr val="40404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现场问题沟通解决</a:t>
              </a:r>
            </a:p>
          </p:txBody>
        </p:sp>
        <p:sp>
          <p:nvSpPr>
            <p:cNvPr id="168" name="ïŝľîḑé"/>
            <p:cNvSpPr txBox="1"/>
            <p:nvPr>
              <p:custDataLst>
                <p:tags r:id="rId22"/>
              </p:custDataLst>
            </p:nvPr>
          </p:nvSpPr>
          <p:spPr bwMode="auto">
            <a:xfrm>
              <a:off x="4253168" y="1041507"/>
              <a:ext cx="2597873" cy="705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813" tIns="46702" rIns="89813" bIns="46702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defTabSz="685165">
                <a:spcBef>
                  <a:spcPct val="0"/>
                </a:spcBef>
              </a:pPr>
              <a:r>
                <a:rPr lang="zh-CN" altLang="en-US" sz="1600" b="1" dirty="0" smtClean="0">
                  <a:solidFill>
                    <a:srgbClr val="40404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项目风险管理能力</a:t>
              </a:r>
            </a:p>
          </p:txBody>
        </p:sp>
        <p:sp>
          <p:nvSpPr>
            <p:cNvPr id="169" name="îš1îďè"/>
            <p:cNvSpPr txBox="1"/>
            <p:nvPr>
              <p:custDataLst>
                <p:tags r:id="rId23"/>
              </p:custDataLst>
            </p:nvPr>
          </p:nvSpPr>
          <p:spPr bwMode="auto">
            <a:xfrm>
              <a:off x="3931711" y="5486007"/>
              <a:ext cx="2686606" cy="517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813" tIns="46702" rIns="89813" bIns="46702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defTabSz="685165">
                <a:spcBef>
                  <a:spcPct val="0"/>
                </a:spcBef>
              </a:pPr>
              <a:r>
                <a:rPr lang="zh-CN" altLang="en-US" sz="1600" b="1" dirty="0" smtClean="0">
                  <a:solidFill>
                    <a:srgbClr val="40404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技术储备提升</a:t>
              </a:r>
              <a:endParaRPr lang="zh-CN" altLang="en-US" sz="1600" b="1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70" name="图形 28" descr="放大镜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1" cstate="email">
              <a:extLst>
                <a:ext uri="{96DAC541-7B7A-43D3-8B79-37D633B846F1}">
                  <asvg:svgBlip xmlns:asvg="http://schemas.microsoft.com/office/drawing/2016/SVG/main" xmlns="" r:embed="rId39"/>
                </a:ext>
              </a:extLst>
            </a:blip>
            <a:stretch>
              <a:fillRect/>
            </a:stretch>
          </p:blipFill>
          <p:spPr>
            <a:xfrm>
              <a:off x="3487096" y="2730913"/>
              <a:ext cx="444614" cy="444613"/>
            </a:xfrm>
            <a:prstGeom prst="rect">
              <a:avLst/>
            </a:prstGeom>
          </p:spPr>
        </p:pic>
        <p:pic>
          <p:nvPicPr>
            <p:cNvPr id="171" name="图形 29" descr="日历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40" cstate="email">
              <a:extLst>
                <a:ext uri="{96DAC541-7B7A-43D3-8B79-37D633B846F1}">
                  <asvg:svgBlip xmlns:asvg="http://schemas.microsoft.com/office/drawing/2016/SVG/main" xmlns="" r:embed="rId41"/>
                </a:ext>
              </a:extLst>
            </a:blip>
            <a:stretch>
              <a:fillRect/>
            </a:stretch>
          </p:blipFill>
          <p:spPr>
            <a:xfrm>
              <a:off x="4774672" y="3454835"/>
              <a:ext cx="513681" cy="513681"/>
            </a:xfrm>
            <a:prstGeom prst="rect">
              <a:avLst/>
            </a:prstGeom>
          </p:spPr>
        </p:pic>
        <p:pic>
          <p:nvPicPr>
            <p:cNvPr id="172" name="图形 30" descr="高压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42" cstate="email">
              <a:extLst>
                <a:ext uri="{96DAC541-7B7A-43D3-8B79-37D633B846F1}">
                  <asvg:svgBlip xmlns:asvg="http://schemas.microsoft.com/office/drawing/2016/SVG/main" xmlns="" r:embed="rId43"/>
                </a:ext>
              </a:extLst>
            </a:blip>
            <a:stretch>
              <a:fillRect/>
            </a:stretch>
          </p:blipFill>
          <p:spPr>
            <a:xfrm>
              <a:off x="2126947" y="3502295"/>
              <a:ext cx="445248" cy="445247"/>
            </a:xfrm>
            <a:prstGeom prst="rect">
              <a:avLst/>
            </a:prstGeom>
          </p:spPr>
        </p:pic>
      </p:grpSp>
      <p:sp>
        <p:nvSpPr>
          <p:cNvPr id="173" name="文本框 172"/>
          <p:cNvSpPr txBox="1"/>
          <p:nvPr>
            <p:custDataLst>
              <p:tags r:id="rId11"/>
            </p:custDataLst>
          </p:nvPr>
        </p:nvSpPr>
        <p:spPr>
          <a:xfrm>
            <a:off x="822584" y="3685581"/>
            <a:ext cx="1386918" cy="297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 b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marL="171450" indent="-171450" defTabSz="914400">
              <a:buFont typeface="Wingdings" panose="05000000000000000000" pitchFamily="2" charset="2"/>
              <a:buChar char="n"/>
            </a:pPr>
            <a:r>
              <a:rPr lang="zh-CN" altLang="en-US" sz="1335" dirty="0" smtClean="0">
                <a:solidFill>
                  <a:srgbClr val="31FF8D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发挥历史经验</a:t>
            </a:r>
            <a:endParaRPr lang="zh-CN" altLang="en-US" sz="1335" dirty="0">
              <a:solidFill>
                <a:srgbClr val="31FF8D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" name="文本框 173"/>
          <p:cNvSpPr txBox="1"/>
          <p:nvPr>
            <p:custDataLst>
              <p:tags r:id="rId12"/>
            </p:custDataLst>
          </p:nvPr>
        </p:nvSpPr>
        <p:spPr>
          <a:xfrm>
            <a:off x="885600" y="3938312"/>
            <a:ext cx="2585944" cy="339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700"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935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参与申请课题降低部门成本</a:t>
            </a:r>
          </a:p>
        </p:txBody>
      </p:sp>
      <p:sp>
        <p:nvSpPr>
          <p:cNvPr id="41" name="矩形 40"/>
          <p:cNvSpPr/>
          <p:nvPr/>
        </p:nvSpPr>
        <p:spPr>
          <a:xfrm>
            <a:off x="450000" y="792000"/>
            <a:ext cx="1078992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年什么做对了需要延续，为什么重要；哪些方面需要变革，才能帮助产线完成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年业绩目标</a:t>
            </a:r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？希望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在哪几件事上有突破、达成什么样的目标？如何量化衡量这个目标是成功的？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84117" y="1680906"/>
            <a:ext cx="2751183" cy="42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双楼宇灾备实施方案完善并跟踪部署</a:t>
            </a:r>
          </a:p>
          <a:p>
            <a:pPr algn="ctr"/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284117" y="2264875"/>
            <a:ext cx="2751183" cy="42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大小客户定制需求开发</a:t>
            </a:r>
            <a:r>
              <a:rPr lang="zh-CN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  <a:endParaRPr lang="zh-CN" altLang="en-US" sz="12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84117" y="2880800"/>
            <a:ext cx="2751183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持续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优化人员带动</a:t>
            </a:r>
            <a:r>
              <a:rPr lang="zh-CN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方案</a:t>
            </a:r>
            <a:endParaRPr lang="zh-CN" altLang="en-US" sz="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284117" y="3513533"/>
            <a:ext cx="2751183" cy="42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关注优质定制功能可复用性</a:t>
            </a:r>
          </a:p>
        </p:txBody>
      </p:sp>
      <p:sp>
        <p:nvSpPr>
          <p:cNvPr id="47" name="矩形 46"/>
          <p:cNvSpPr/>
          <p:nvPr/>
        </p:nvSpPr>
        <p:spPr>
          <a:xfrm>
            <a:off x="8284116" y="4070212"/>
            <a:ext cx="2751183" cy="42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国拨课题申请开源部门成本</a:t>
            </a:r>
            <a:endParaRPr lang="zh-CN" altLang="en-US" sz="12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50000" y="403200"/>
            <a:ext cx="11314979" cy="423545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4. 2025</a:t>
            </a:r>
            <a:r>
              <a:rPr lang="zh-CN" altLang="en-US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目标及</a:t>
            </a:r>
            <a:r>
              <a:rPr lang="zh-CN" altLang="en-US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2400" dirty="0">
              <a:solidFill>
                <a:srgbClr val="05A3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0000" y="792000"/>
            <a:ext cx="1078992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年什么做对了需要延续，为什么重要；哪些方面需要变革，才能帮助产线完成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年业绩目标</a:t>
            </a:r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？希望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在哪几件事上有突破、达成什么样的目标？如何量化衡量这个目标是成功的？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877804" y="2086759"/>
            <a:ext cx="3248382" cy="2896417"/>
            <a:chOff x="803267" y="1478220"/>
            <a:chExt cx="2665214" cy="2506466"/>
          </a:xfrm>
        </p:grpSpPr>
        <p:sp>
          <p:nvSpPr>
            <p:cNvPr id="52" name="矩形 51"/>
            <p:cNvSpPr/>
            <p:nvPr/>
          </p:nvSpPr>
          <p:spPr>
            <a:xfrm>
              <a:off x="1676392" y="1478220"/>
              <a:ext cx="918964" cy="331656"/>
            </a:xfrm>
            <a:prstGeom prst="rect">
              <a:avLst/>
            </a:prstGeom>
            <a:solidFill>
              <a:srgbClr val="338257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676392" y="2565625"/>
              <a:ext cx="918964" cy="331656"/>
            </a:xfrm>
            <a:prstGeom prst="rect">
              <a:avLst/>
            </a:prstGeom>
            <a:solidFill>
              <a:srgbClr val="338257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提效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549517" y="3653030"/>
              <a:ext cx="918964" cy="331656"/>
            </a:xfrm>
            <a:prstGeom prst="rect">
              <a:avLst/>
            </a:prstGeom>
            <a:solidFill>
              <a:srgbClr val="338257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03267" y="3653030"/>
              <a:ext cx="918964" cy="331656"/>
            </a:xfrm>
            <a:prstGeom prst="rect">
              <a:avLst/>
            </a:prstGeom>
            <a:solidFill>
              <a:srgbClr val="338257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2595356" y="2790142"/>
              <a:ext cx="337275" cy="0"/>
            </a:xfrm>
            <a:prstGeom prst="line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2932631" y="2790142"/>
              <a:ext cx="0" cy="86610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051693" y="2666460"/>
              <a:ext cx="0" cy="986571"/>
            </a:xfrm>
            <a:prstGeom prst="line">
              <a:avLst/>
            </a:prstGeom>
            <a:ln>
              <a:solidFill>
                <a:srgbClr val="0099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588644" y="2664784"/>
              <a:ext cx="463049" cy="0"/>
            </a:xfrm>
            <a:prstGeom prst="line">
              <a:avLst/>
            </a:prstGeom>
            <a:ln>
              <a:solidFill>
                <a:srgbClr val="0099FF"/>
              </a:solidFill>
              <a:headEnd type="triangl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1335761" y="2790142"/>
              <a:ext cx="337275" cy="0"/>
            </a:xfrm>
            <a:prstGeom prst="line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 flipV="1">
              <a:off x="1335761" y="2790142"/>
              <a:ext cx="0" cy="86610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 flipV="1">
              <a:off x="1216699" y="2666460"/>
              <a:ext cx="0" cy="986571"/>
            </a:xfrm>
            <a:prstGeom prst="line">
              <a:avLst/>
            </a:prstGeom>
            <a:ln>
              <a:solidFill>
                <a:srgbClr val="0099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216699" y="2664784"/>
              <a:ext cx="463049" cy="0"/>
            </a:xfrm>
            <a:prstGeom prst="line">
              <a:avLst/>
            </a:prstGeom>
            <a:ln>
              <a:solidFill>
                <a:srgbClr val="0099FF"/>
              </a:solidFill>
              <a:headEnd type="triangl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2064432" y="1809876"/>
              <a:ext cx="0" cy="755749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2202546" y="1809876"/>
              <a:ext cx="0" cy="755749"/>
            </a:xfrm>
            <a:prstGeom prst="straightConnector1">
              <a:avLst/>
            </a:prstGeom>
            <a:ln>
              <a:solidFill>
                <a:srgbClr val="0099FF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1675099" y="2073498"/>
              <a:ext cx="375101" cy="222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67" dirty="0" smtClean="0">
                  <a:solidFill>
                    <a:srgbClr val="338257"/>
                  </a:solidFill>
                  <a:latin typeface="+mj-ea"/>
                  <a:ea typeface="+mj-ea"/>
                </a:rPr>
                <a:t>提升</a:t>
              </a:r>
              <a:endParaRPr lang="zh-CN" altLang="en-US" sz="1067" dirty="0">
                <a:solidFill>
                  <a:srgbClr val="338257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198794" y="2073498"/>
              <a:ext cx="375101" cy="222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67" dirty="0" smtClean="0">
                  <a:solidFill>
                    <a:srgbClr val="0099FF"/>
                  </a:solidFill>
                  <a:latin typeface="+mj-ea"/>
                  <a:ea typeface="+mj-ea"/>
                </a:rPr>
                <a:t>保障</a:t>
              </a:r>
              <a:endParaRPr lang="zh-CN" altLang="en-US" sz="1067" dirty="0">
                <a:solidFill>
                  <a:srgbClr val="0099FF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532847" y="3118156"/>
              <a:ext cx="375101" cy="222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67" dirty="0" smtClean="0">
                  <a:solidFill>
                    <a:srgbClr val="338257"/>
                  </a:solidFill>
                  <a:latin typeface="+mj-ea"/>
                  <a:ea typeface="+mj-ea"/>
                </a:rPr>
                <a:t>提升</a:t>
              </a:r>
              <a:endParaRPr lang="zh-CN" altLang="en-US" sz="1067" dirty="0">
                <a:solidFill>
                  <a:srgbClr val="338257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052402" y="3118156"/>
              <a:ext cx="375101" cy="222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67" dirty="0" smtClean="0">
                  <a:solidFill>
                    <a:srgbClr val="0099FF"/>
                  </a:solidFill>
                  <a:latin typeface="+mj-ea"/>
                  <a:ea typeface="+mj-ea"/>
                </a:rPr>
                <a:t>保障</a:t>
              </a:r>
              <a:endParaRPr lang="zh-CN" altLang="en-US" sz="1067" dirty="0">
                <a:solidFill>
                  <a:srgbClr val="0099FF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29256" y="3118156"/>
              <a:ext cx="375101" cy="222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67" dirty="0" smtClean="0">
                  <a:solidFill>
                    <a:srgbClr val="0099FF"/>
                  </a:solidFill>
                  <a:latin typeface="+mj-ea"/>
                  <a:ea typeface="+mj-ea"/>
                </a:rPr>
                <a:t>保障</a:t>
              </a:r>
              <a:endParaRPr lang="zh-CN" altLang="en-US" sz="1067" dirty="0">
                <a:solidFill>
                  <a:srgbClr val="0099FF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330842" y="3122447"/>
              <a:ext cx="375101" cy="222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67" dirty="0">
                  <a:solidFill>
                    <a:srgbClr val="338257"/>
                  </a:solidFill>
                  <a:latin typeface="+mj-ea"/>
                </a:rPr>
                <a:t>提升</a:t>
              </a:r>
            </a:p>
          </p:txBody>
        </p:sp>
      </p:grpSp>
      <p:sp>
        <p:nvSpPr>
          <p:cNvPr id="43" name="线形标注 2 42"/>
          <p:cNvSpPr/>
          <p:nvPr/>
        </p:nvSpPr>
        <p:spPr>
          <a:xfrm>
            <a:off x="5464568" y="2879359"/>
            <a:ext cx="5982096" cy="927961"/>
          </a:xfrm>
          <a:prstGeom prst="borderCallout2">
            <a:avLst>
              <a:gd name="adj1" fmla="val 26910"/>
              <a:gd name="adj2" fmla="val -421"/>
              <a:gd name="adj3" fmla="val 30632"/>
              <a:gd name="adj4" fmla="val -25011"/>
              <a:gd name="adj5" fmla="val 62116"/>
              <a:gd name="adj6" fmla="val -40873"/>
            </a:avLst>
          </a:prstGeom>
          <a:solidFill>
            <a:srgbClr val="E2EFDA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1219170">
              <a:lnSpc>
                <a:spcPct val="150000"/>
              </a:lnSpc>
            </a:pPr>
            <a:r>
              <a:rPr lang="zh-CN" altLang="en-US" sz="1333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研发提效：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知识复用和关键动作提效</a:t>
            </a:r>
            <a:endParaRPr lang="en-US" altLang="zh-CN" sz="106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知识资产智能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：构建定制内容知识库</a:t>
            </a:r>
            <a:r>
              <a:rPr lang="zh-CN" altLang="en-US" sz="10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，实现历史需求与方案的自动匹配与复用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67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67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驱动提效：利用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实现自动解析客户需求并生成</a:t>
            </a:r>
            <a:r>
              <a:rPr lang="zh-CN" altLang="en-US" sz="10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任务卡片，代码生成全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流程增速。</a:t>
            </a:r>
            <a:endParaRPr lang="zh-CN" altLang="en-US" sz="106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线形标注 2 47"/>
          <p:cNvSpPr/>
          <p:nvPr/>
        </p:nvSpPr>
        <p:spPr>
          <a:xfrm flipH="1">
            <a:off x="5464568" y="1270479"/>
            <a:ext cx="5982098" cy="1474894"/>
          </a:xfrm>
          <a:prstGeom prst="borderCallout2">
            <a:avLst>
              <a:gd name="adj1" fmla="val 36523"/>
              <a:gd name="adj2" fmla="val 100463"/>
              <a:gd name="adj3" fmla="val 37978"/>
              <a:gd name="adj4" fmla="val 126337"/>
              <a:gd name="adj5" fmla="val 74517"/>
              <a:gd name="adj6" fmla="val 140757"/>
            </a:avLst>
          </a:prstGeom>
          <a:solidFill>
            <a:srgbClr val="E2EFDA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333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需求交付：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年大小客户各类需求，争取实现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次因开发导致的返工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金融监督管理总局</a:t>
            </a:r>
            <a:r>
              <a:rPr lang="en-US" altLang="zh-CN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年需求定制工作，顺利交付；</a:t>
            </a:r>
            <a:endParaRPr lang="en-US" altLang="zh-CN" sz="107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建行</a:t>
            </a:r>
            <a:r>
              <a:rPr lang="zh-CN" altLang="en-US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双楼宇改造和</a:t>
            </a:r>
            <a:r>
              <a:rPr lang="en-US" altLang="zh-CN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年新增定制需求交付；</a:t>
            </a:r>
            <a:endParaRPr lang="en-US" altLang="zh-CN" sz="107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民生银行</a:t>
            </a:r>
            <a:r>
              <a:rPr lang="zh-CN" altLang="en-US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工作台</a:t>
            </a:r>
            <a:r>
              <a:rPr lang="en-US" altLang="zh-CN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年部署交付工作</a:t>
            </a:r>
            <a:endParaRPr lang="en-US" altLang="zh-CN" sz="107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其他客户</a:t>
            </a:r>
            <a:r>
              <a:rPr lang="zh-CN" altLang="en-US" sz="107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定制需求工作</a:t>
            </a:r>
            <a:endParaRPr lang="en-US" altLang="zh-CN" sz="107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线形标注 2 48"/>
          <p:cNvSpPr/>
          <p:nvPr/>
        </p:nvSpPr>
        <p:spPr>
          <a:xfrm>
            <a:off x="5464568" y="5136204"/>
            <a:ext cx="5982096" cy="1164131"/>
          </a:xfrm>
          <a:prstGeom prst="borderCallout2">
            <a:avLst>
              <a:gd name="adj1" fmla="val 76609"/>
              <a:gd name="adj2" fmla="val -794"/>
              <a:gd name="adj3" fmla="val 77979"/>
              <a:gd name="adj4" fmla="val -49909"/>
              <a:gd name="adj5" fmla="val -15713"/>
              <a:gd name="adj6" fmla="val -58901"/>
            </a:avLst>
          </a:prstGeom>
          <a:solidFill>
            <a:srgbClr val="E2EFDA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333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标准创新：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流程规范创新</a:t>
            </a:r>
            <a:endParaRPr lang="en-US" altLang="zh-CN" sz="106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</a:t>
            </a:r>
            <a:r>
              <a:rPr lang="zh-CN" altLang="en-US" sz="10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全流程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内容追踪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：强化从</a:t>
            </a:r>
            <a:r>
              <a:rPr lang="zh-CN" altLang="en-US" sz="10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需求到交付的全流程数字化追踪，确保透明可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控；</a:t>
            </a:r>
            <a:endParaRPr lang="en-US" altLang="zh-CN" sz="1067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将高频定制需求转化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通用工具包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0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，降低开发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成本；</a:t>
            </a:r>
            <a:endParaRPr lang="en-US" altLang="zh-CN" sz="1067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探索新技术在需求上的问题解决</a:t>
            </a:r>
            <a:endParaRPr lang="zh-CN" altLang="en-US" sz="106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线形标注 2 49"/>
          <p:cNvSpPr/>
          <p:nvPr/>
        </p:nvSpPr>
        <p:spPr>
          <a:xfrm flipH="1">
            <a:off x="5464568" y="4029893"/>
            <a:ext cx="5982096" cy="953283"/>
          </a:xfrm>
          <a:prstGeom prst="borderCallout2">
            <a:avLst>
              <a:gd name="adj1" fmla="val 39755"/>
              <a:gd name="adj2" fmla="val 100368"/>
              <a:gd name="adj3" fmla="val 40598"/>
              <a:gd name="adj4" fmla="val 111071"/>
              <a:gd name="adj5" fmla="val 78484"/>
              <a:gd name="adj6" fmla="val 122775"/>
            </a:avLst>
          </a:prstGeom>
          <a:solidFill>
            <a:srgbClr val="E2EFDA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333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人员带动：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思维能力带动提升</a:t>
            </a:r>
            <a:endParaRPr lang="en-US" altLang="zh-CN" sz="1067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定期组织需求方案沟通讲解、发散思维，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需求开发可优化点；</a:t>
            </a:r>
            <a:endParaRPr lang="en-US" altLang="zh-CN" sz="1067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挖掘个人擅长点分配任务，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取长补短</a:t>
            </a:r>
            <a:r>
              <a:rPr lang="zh-CN" altLang="en-US" sz="10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提升团队合作能力</a:t>
            </a:r>
            <a:endParaRPr lang="en-US" altLang="zh-CN" sz="106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3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50000" y="403200"/>
            <a:ext cx="11314979" cy="424732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5. 2025</a:t>
            </a:r>
            <a:r>
              <a:rPr lang="zh-CN" altLang="en-US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业务开展所需支持与配合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703354" y="1689961"/>
            <a:ext cx="7343337" cy="432000"/>
          </a:xfrm>
          <a:prstGeom prst="roundRect">
            <a:avLst/>
          </a:prstGeom>
          <a:ln>
            <a:noFill/>
          </a:ln>
        </p:spPr>
        <p:txBody>
          <a:bodyPr wrap="none" lIns="0" rIns="0" rtlCol="0" anchor="ctr">
            <a:noAutofit/>
          </a:bodyPr>
          <a:lstStyle/>
          <a:p>
            <a:r>
              <a:rPr lang="zh-CN" altLang="en-US" sz="1600" dirty="0" smtClean="0">
                <a:solidFill>
                  <a:srgbClr val="08080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明确定制化需求开发流程，有需求必评估，不接随意型需求，定制开发贴合标品</a:t>
            </a:r>
            <a:endParaRPr lang="zh-CN" altLang="en-US" sz="1600" dirty="0">
              <a:solidFill>
                <a:srgbClr val="080808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703354" y="3739341"/>
            <a:ext cx="7343337" cy="440393"/>
          </a:xfrm>
          <a:prstGeom prst="roundRect">
            <a:avLst/>
          </a:prstGeom>
          <a:ln>
            <a:noFill/>
          </a:ln>
        </p:spPr>
        <p:txBody>
          <a:bodyPr wrap="square" lIns="0" rIns="0" rtlCol="0" anchor="ctr">
            <a:noAutofit/>
          </a:bodyPr>
          <a:lstStyle/>
          <a:p>
            <a:r>
              <a:rPr lang="zh-CN" altLang="en-US" sz="1600" dirty="0">
                <a:solidFill>
                  <a:srgbClr val="08080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难点问题或者关键决策时，给予技术指导和</a:t>
            </a:r>
            <a:r>
              <a:rPr lang="zh-CN" altLang="en-US" sz="1600" dirty="0" smtClean="0">
                <a:solidFill>
                  <a:srgbClr val="08080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意见，协助进行风险控制</a:t>
            </a:r>
            <a:endParaRPr lang="zh-CN" altLang="en-US" sz="1600" dirty="0">
              <a:solidFill>
                <a:srgbClr val="080808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: 圆角 24"/>
          <p:cNvSpPr/>
          <p:nvPr/>
        </p:nvSpPr>
        <p:spPr bwMode="auto">
          <a:xfrm>
            <a:off x="728292" y="5206306"/>
            <a:ext cx="10318399" cy="560683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ln w="0"/>
                <a:solidFill>
                  <a:schemeClr val="dk2">
                    <a:lumMod val="10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“基于本脑理解，充分考虑标品系统和定制功能的前提下，最优解完成团队项目相关的合理需求实现</a:t>
            </a:r>
            <a:r>
              <a:rPr lang="en-US" altLang="zh-CN" sz="1600" dirty="0" smtClean="0">
                <a:ln w="0"/>
                <a:solidFill>
                  <a:schemeClr val="dk2">
                    <a:lumMod val="10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endParaRPr lang="en-US" altLang="zh-CN" sz="1600" dirty="0">
              <a:ln w="0"/>
              <a:solidFill>
                <a:schemeClr val="dk2">
                  <a:lumMod val="10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5777194" y="4680658"/>
            <a:ext cx="505097" cy="287383"/>
          </a:xfrm>
          <a:prstGeom prst="downArrow">
            <a:avLst/>
          </a:prstGeom>
          <a:solidFill>
            <a:schemeClr val="dk2">
              <a:lumMod val="10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/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3703355" y="2250986"/>
            <a:ext cx="7343337" cy="14661"/>
          </a:xfrm>
          <a:prstGeom prst="line">
            <a:avLst/>
          </a:prstGeom>
          <a:ln>
            <a:solidFill>
              <a:schemeClr val="dk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28292" y="1527342"/>
            <a:ext cx="2642673" cy="757238"/>
            <a:chOff x="182565" y="3144836"/>
            <a:chExt cx="4438651" cy="1009650"/>
          </a:xfrm>
        </p:grpSpPr>
        <p:sp>
          <p:nvSpPr>
            <p:cNvPr id="43" name="MH_Other_1"/>
            <p:cNvSpPr/>
            <p:nvPr>
              <p:custDataLst>
                <p:tags r:id="rId9"/>
              </p:custDataLst>
            </p:nvPr>
          </p:nvSpPr>
          <p:spPr>
            <a:xfrm rot="16200000">
              <a:off x="-211135" y="3557586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>
                <a:defRPr/>
              </a:pPr>
              <a:endParaRPr lang="zh-CN" altLang="en-US" sz="4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MH_Text_1"/>
            <p:cNvSpPr/>
            <p:nvPr>
              <p:custDataLst>
                <p:tags r:id="rId10"/>
              </p:custDataLst>
            </p:nvPr>
          </p:nvSpPr>
          <p:spPr>
            <a:xfrm>
              <a:off x="277816" y="3144836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>
                <a:defRPr/>
              </a:pPr>
              <a:r>
                <a:rPr lang="zh-CN" altLang="en-US" sz="1200" dirty="0" smtClean="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行止</a:t>
              </a:r>
              <a:r>
                <a:rPr lang="zh-CN" altLang="en-US" sz="1200" dirty="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由心</a:t>
              </a:r>
              <a:endParaRPr lang="da-DK" altLang="zh-CN" sz="1200" dirty="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82566" y="3268661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135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沟通</a:t>
              </a:r>
              <a:endParaRPr lang="en-US" altLang="zh-CN" sz="135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defRPr/>
              </a:pPr>
              <a:r>
                <a:rPr lang="zh-CN" altLang="en-US" sz="135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理解</a:t>
              </a:r>
              <a:endParaRPr lang="zh-CN" altLang="en-US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MH_Other_2"/>
            <p:cNvSpPr/>
            <p:nvPr>
              <p:custDataLst>
                <p:tags r:id="rId12"/>
              </p:custDataLst>
            </p:nvPr>
          </p:nvSpPr>
          <p:spPr>
            <a:xfrm>
              <a:off x="4173541" y="3144836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</a:t>
              </a:r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8292" y="2546987"/>
            <a:ext cx="2642673" cy="757238"/>
            <a:chOff x="182565" y="3144836"/>
            <a:chExt cx="4438651" cy="1009650"/>
          </a:xfrm>
        </p:grpSpPr>
        <p:sp>
          <p:nvSpPr>
            <p:cNvPr id="48" name="MH_Other_1"/>
            <p:cNvSpPr/>
            <p:nvPr>
              <p:custDataLst>
                <p:tags r:id="rId5"/>
              </p:custDataLst>
            </p:nvPr>
          </p:nvSpPr>
          <p:spPr>
            <a:xfrm rot="16200000">
              <a:off x="-211135" y="3557586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>
                <a:defRPr/>
              </a:pPr>
              <a:endParaRPr lang="zh-CN" altLang="en-US" sz="4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MH_Text_1"/>
            <p:cNvSpPr/>
            <p:nvPr>
              <p:custDataLst>
                <p:tags r:id="rId6"/>
              </p:custDataLst>
            </p:nvPr>
          </p:nvSpPr>
          <p:spPr>
            <a:xfrm>
              <a:off x="277816" y="3144836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>
                <a:defRPr/>
              </a:pPr>
              <a:r>
                <a:rPr lang="zh-CN" altLang="en-US" sz="1200" dirty="0" smtClean="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资源协调</a:t>
              </a:r>
              <a:endParaRPr lang="zh-CN" altLang="en-US" sz="1200" dirty="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MH_SubTitle_1"/>
            <p:cNvSpPr/>
            <p:nvPr>
              <p:custDataLst>
                <p:tags r:id="rId7"/>
              </p:custDataLst>
            </p:nvPr>
          </p:nvSpPr>
          <p:spPr>
            <a:xfrm>
              <a:off x="182566" y="3268661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zh-CN" altLang="en-US" sz="135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协作</a:t>
              </a:r>
              <a:endParaRPr lang="en-US" altLang="zh-CN" sz="135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35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支持</a:t>
              </a:r>
              <a:endParaRPr lang="zh-CN" altLang="en-US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MH_Other_2"/>
            <p:cNvSpPr/>
            <p:nvPr>
              <p:custDataLst>
                <p:tags r:id="rId8"/>
              </p:custDataLst>
            </p:nvPr>
          </p:nvSpPr>
          <p:spPr>
            <a:xfrm>
              <a:off x="4173541" y="3144836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B</a:t>
              </a:r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 flipV="1">
            <a:off x="3703354" y="3283797"/>
            <a:ext cx="7343337" cy="1466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3703354" y="4317699"/>
            <a:ext cx="7343337" cy="14661"/>
          </a:xfrm>
          <a:prstGeom prst="line">
            <a:avLst/>
          </a:prstGeom>
          <a:ln>
            <a:solidFill>
              <a:srgbClr val="32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703354" y="2706501"/>
            <a:ext cx="7343337" cy="432000"/>
          </a:xfrm>
          <a:prstGeom prst="roundRect">
            <a:avLst/>
          </a:prstGeom>
          <a:ln>
            <a:noFill/>
          </a:ln>
        </p:spPr>
        <p:txBody>
          <a:bodyPr wrap="none" lIns="0" rIns="0" rtlCol="0" anchor="ctr">
            <a:noAutofit/>
          </a:bodyPr>
          <a:lstStyle/>
          <a:p>
            <a:r>
              <a:rPr lang="zh-CN" altLang="en-US" sz="1600" dirty="0" smtClean="0">
                <a:solidFill>
                  <a:srgbClr val="08080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促进跨部门跨团队之间协作沟通，如前端人员借调、产品设计逻辑细节等串讲</a:t>
            </a:r>
            <a:endParaRPr lang="zh-CN" altLang="en-US" sz="1600" dirty="0">
              <a:solidFill>
                <a:srgbClr val="080808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28292" y="3580919"/>
            <a:ext cx="2642673" cy="757238"/>
            <a:chOff x="182564" y="5737225"/>
            <a:chExt cx="4438651" cy="1009650"/>
          </a:xfrm>
        </p:grpSpPr>
        <p:sp>
          <p:nvSpPr>
            <p:cNvPr id="60" name="MH_Other_5"/>
            <p:cNvSpPr/>
            <p:nvPr>
              <p:custDataLst>
                <p:tags r:id="rId1"/>
              </p:custDataLst>
            </p:nvPr>
          </p:nvSpPr>
          <p:spPr>
            <a:xfrm rot="16200000">
              <a:off x="-211136" y="6149975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>
                <a:defRPr/>
              </a:pPr>
              <a:endParaRPr lang="zh-CN" altLang="en-US" sz="4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MH_Text_3"/>
            <p:cNvSpPr/>
            <p:nvPr>
              <p:custDataLst>
                <p:tags r:id="rId2"/>
              </p:custDataLst>
            </p:nvPr>
          </p:nvSpPr>
          <p:spPr>
            <a:xfrm>
              <a:off x="277815" y="5737225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>
                <a:defRPr/>
              </a:pPr>
              <a:r>
                <a:rPr lang="zh-CN" altLang="en-US" sz="1200" dirty="0" smtClean="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业务支持</a:t>
              </a:r>
              <a:endParaRPr lang="da-DK" altLang="zh-CN" sz="1200" dirty="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MH_SubTitle_3"/>
            <p:cNvSpPr/>
            <p:nvPr>
              <p:custDataLst>
                <p:tags r:id="rId3"/>
              </p:custDataLst>
            </p:nvPr>
          </p:nvSpPr>
          <p:spPr>
            <a:xfrm>
              <a:off x="182565" y="5861050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135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决策</a:t>
              </a:r>
              <a:endParaRPr lang="en-US" altLang="zh-CN" sz="135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defRPr/>
              </a:pPr>
              <a:r>
                <a:rPr lang="zh-CN" altLang="en-US" sz="135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支持</a:t>
              </a:r>
              <a:endParaRPr lang="zh-CN" altLang="en-US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MH_Other_6"/>
            <p:cNvSpPr/>
            <p:nvPr>
              <p:custDataLst>
                <p:tags r:id="rId4"/>
              </p:custDataLst>
            </p:nvPr>
          </p:nvSpPr>
          <p:spPr>
            <a:xfrm>
              <a:off x="4173540" y="5737225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</a:t>
              </a:r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2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531393"/>
            <a:ext cx="10515600" cy="1795214"/>
          </a:xfrm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谢谢聆听，敬请提问</a:t>
            </a:r>
          </a:p>
        </p:txBody>
      </p:sp>
    </p:spTree>
    <p:extLst>
      <p:ext uri="{BB962C8B-B14F-4D97-AF65-F5344CB8AC3E}">
        <p14:creationId xmlns:p14="http://schemas.microsoft.com/office/powerpoint/2010/main" val="36433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292.8,&quot;left&quot;:47.1,&quot;top&quot;:95.6,&quot;width&quot;:234.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292.8,&quot;left&quot;:47.1,&quot;top&quot;:95.6,&quot;width&quot;:234.7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292.8,&quot;left&quot;:47.1,&quot;top&quot;:95.6,&quot;width&quot;:234.7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292.8,&quot;left&quot;:47.1,&quot;top&quot;:95.6,&quot;width&quot;:234.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292.8,&quot;left&quot;:47.1,&quot;top&quot;:95.6,&quot;width&quot;:234.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292.8,&quot;left&quot;:47.1,&quot;top&quot;:95.6,&quot;width&quot;:234.7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292.8,&quot;left&quot;:47.1,&quot;top&quot;:95.6,&quot;width&quot;:234.7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292.8,&quot;left&quot;:47.1,&quot;top&quot;:95.6,&quot;width&quot;:234.7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6">
              <a:lumMod val="75000"/>
            </a:schemeClr>
          </a:solidFill>
          <a:prstDash val="dash"/>
          <a:headEnd type="diamond" w="med" len="med"/>
          <a:tailEnd type="diamond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9753</TotalTime>
  <Words>2924</Words>
  <Application>Microsoft Office PowerPoint</Application>
  <PresentationFormat>宽屏</PresentationFormat>
  <Paragraphs>256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Noto Sans S Chinese Light</vt:lpstr>
      <vt:lpstr>等线</vt:lpstr>
      <vt:lpstr>等线</vt:lpstr>
      <vt:lpstr>等线 Light</vt:lpstr>
      <vt:lpstr>微软雅黑</vt:lpstr>
      <vt:lpstr>微软雅黑 Light</vt:lpstr>
      <vt:lpstr>Arial</vt:lpstr>
      <vt:lpstr>Calibri Light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谢谢聆听，敬请提问</vt:lpstr>
    </vt:vector>
  </TitlesOfParts>
  <Company>Qihoo360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刘源清</dc:creator>
  <cp:lastModifiedBy>张登峰</cp:lastModifiedBy>
  <cp:revision>534</cp:revision>
  <cp:lastPrinted>2024-01-18T02:48:10Z</cp:lastPrinted>
  <dcterms:created xsi:type="dcterms:W3CDTF">2020-12-08T06:59:22Z</dcterms:created>
  <dcterms:modified xsi:type="dcterms:W3CDTF">2025-02-11T08:35:39Z</dcterms:modified>
</cp:coreProperties>
</file>