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329" r:id="rId3"/>
    <p:sldId id="332" r:id="rId4"/>
    <p:sldId id="333" r:id="rId5"/>
    <p:sldId id="335" r:id="rId6"/>
    <p:sldId id="334" r:id="rId7"/>
    <p:sldId id="337" r:id="rId8"/>
    <p:sldId id="338" r:id="rId9"/>
    <p:sldId id="352" r:id="rId10"/>
    <p:sldId id="342" r:id="rId11"/>
    <p:sldId id="343" r:id="rId12"/>
    <p:sldId id="340" r:id="rId13"/>
    <p:sldId id="348" r:id="rId14"/>
    <p:sldId id="341" r:id="rId15"/>
    <p:sldId id="346" r:id="rId16"/>
    <p:sldId id="344" r:id="rId17"/>
    <p:sldId id="371" r:id="rId18"/>
    <p:sldId id="373" r:id="rId19"/>
    <p:sldId id="365" r:id="rId20"/>
    <p:sldId id="366" r:id="rId21"/>
    <p:sldId id="361" r:id="rId22"/>
    <p:sldId id="362" r:id="rId23"/>
    <p:sldId id="331" r:id="rId24"/>
    <p:sldId id="321" r:id="rId25"/>
    <p:sldId id="323" r:id="rId26"/>
    <p:sldId id="354" r:id="rId27"/>
    <p:sldId id="355" r:id="rId28"/>
    <p:sldId id="356" r:id="rId29"/>
    <p:sldId id="358" r:id="rId30"/>
    <p:sldId id="364" r:id="rId31"/>
    <p:sldId id="363" r:id="rId32"/>
    <p:sldId id="319" r:id="rId33"/>
    <p:sldId id="360" r:id="rId34"/>
    <p:sldId id="271" r:id="rId35"/>
    <p:sldId id="372" r:id="rId36"/>
    <p:sldId id="359" r:id="rId37"/>
    <p:sldId id="370" r:id="rId38"/>
    <p:sldId id="367" r:id="rId39"/>
    <p:sldId id="368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94609" autoAdjust="0"/>
  </p:normalViewPr>
  <p:slideViewPr>
    <p:cSldViewPr snapToGrid="0">
      <p:cViewPr varScale="1">
        <p:scale>
          <a:sx n="120" d="100"/>
          <a:sy n="120" d="100"/>
        </p:scale>
        <p:origin x="298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F5F6E-D58A-4C4A-84C6-624A21AFC8E0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EEDEF-B665-4359-9B14-A69C9A2D9C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64796-8637-46B2-A666-C8E9D34AC0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8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EEDEF-B665-4359-9B14-A69C9A2D9C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1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级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6"/>
          <p:cNvSpPr>
            <a:spLocks noEditPoints="1"/>
          </p:cNvSpPr>
          <p:nvPr userDrawn="1"/>
        </p:nvSpPr>
        <p:spPr bwMode="auto">
          <a:xfrm rot="9423817">
            <a:off x="1601991" y="-729467"/>
            <a:ext cx="4209796" cy="10420539"/>
          </a:xfrm>
          <a:custGeom>
            <a:avLst/>
            <a:gdLst>
              <a:gd name="T0" fmla="*/ 2110 w 2784"/>
              <a:gd name="T1" fmla="*/ 3712 h 6896"/>
              <a:gd name="T2" fmla="*/ 2031 w 2784"/>
              <a:gd name="T3" fmla="*/ 4146 h 6896"/>
              <a:gd name="T4" fmla="*/ 1833 w 2784"/>
              <a:gd name="T5" fmla="*/ 4790 h 6896"/>
              <a:gd name="T6" fmla="*/ 1608 w 2784"/>
              <a:gd name="T7" fmla="*/ 5170 h 6896"/>
              <a:gd name="T8" fmla="*/ 1364 w 2784"/>
              <a:gd name="T9" fmla="*/ 5519 h 6896"/>
              <a:gd name="T10" fmla="*/ 0 w 2784"/>
              <a:gd name="T11" fmla="*/ 108 h 6896"/>
              <a:gd name="T12" fmla="*/ 394 w 2784"/>
              <a:gd name="T13" fmla="*/ 300 h 6896"/>
              <a:gd name="T14" fmla="*/ 915 w 2784"/>
              <a:gd name="T15" fmla="*/ 649 h 6896"/>
              <a:gd name="T16" fmla="*/ 1224 w 2784"/>
              <a:gd name="T17" fmla="*/ 1007 h 6896"/>
              <a:gd name="T18" fmla="*/ 1494 w 2784"/>
              <a:gd name="T19" fmla="*/ 1267 h 6896"/>
              <a:gd name="T20" fmla="*/ 1816 w 2784"/>
              <a:gd name="T21" fmla="*/ 1808 h 6896"/>
              <a:gd name="T22" fmla="*/ 2038 w 2784"/>
              <a:gd name="T23" fmla="*/ 2269 h 6896"/>
              <a:gd name="T24" fmla="*/ 2110 w 2784"/>
              <a:gd name="T25" fmla="*/ 2836 h 6896"/>
              <a:gd name="T26" fmla="*/ 2342 w 2784"/>
              <a:gd name="T27" fmla="*/ 3394 h 6896"/>
              <a:gd name="T28" fmla="*/ 2378 w 2784"/>
              <a:gd name="T29" fmla="*/ 3759 h 6896"/>
              <a:gd name="T30" fmla="*/ 2187 w 2784"/>
              <a:gd name="T31" fmla="*/ 4342 h 6896"/>
              <a:gd name="T32" fmla="*/ 2000 w 2784"/>
              <a:gd name="T33" fmla="*/ 4795 h 6896"/>
              <a:gd name="T34" fmla="*/ 1733 w 2784"/>
              <a:gd name="T35" fmla="*/ 5385 h 6896"/>
              <a:gd name="T36" fmla="*/ 1476 w 2784"/>
              <a:gd name="T37" fmla="*/ 5718 h 6896"/>
              <a:gd name="T38" fmla="*/ 1180 w 2784"/>
              <a:gd name="T39" fmla="*/ 6020 h 6896"/>
              <a:gd name="T40" fmla="*/ 489 w 2784"/>
              <a:gd name="T41" fmla="*/ 122 h 6896"/>
              <a:gd name="T42" fmla="*/ 854 w 2784"/>
              <a:gd name="T43" fmla="*/ 359 h 6896"/>
              <a:gd name="T44" fmla="*/ 1346 w 2784"/>
              <a:gd name="T45" fmla="*/ 788 h 6896"/>
              <a:gd name="T46" fmla="*/ 1610 w 2784"/>
              <a:gd name="T47" fmla="*/ 1091 h 6896"/>
              <a:gd name="T48" fmla="*/ 1846 w 2784"/>
              <a:gd name="T49" fmla="*/ 1512 h 6896"/>
              <a:gd name="T50" fmla="*/ 2119 w 2784"/>
              <a:gd name="T51" fmla="*/ 2109 h 6896"/>
              <a:gd name="T52" fmla="*/ 2301 w 2784"/>
              <a:gd name="T53" fmla="*/ 2475 h 6896"/>
              <a:gd name="T54" fmla="*/ 2336 w 2784"/>
              <a:gd name="T55" fmla="*/ 3047 h 6896"/>
              <a:gd name="T56" fmla="*/ 2542 w 2784"/>
              <a:gd name="T57" fmla="*/ 3609 h 6896"/>
              <a:gd name="T58" fmla="*/ 2561 w 2784"/>
              <a:gd name="T59" fmla="*/ 3972 h 6896"/>
              <a:gd name="T60" fmla="*/ 2395 w 2784"/>
              <a:gd name="T61" fmla="*/ 4598 h 6896"/>
              <a:gd name="T62" fmla="*/ 2174 w 2784"/>
              <a:gd name="T63" fmla="*/ 5049 h 6896"/>
              <a:gd name="T64" fmla="*/ 1851 w 2784"/>
              <a:gd name="T65" fmla="*/ 5518 h 6896"/>
              <a:gd name="T66" fmla="*/ 1587 w 2784"/>
              <a:gd name="T67" fmla="*/ 5923 h 6896"/>
              <a:gd name="T68" fmla="*/ 1287 w 2784"/>
              <a:gd name="T69" fmla="*/ 6189 h 6896"/>
              <a:gd name="T70" fmla="*/ 774 w 2784"/>
              <a:gd name="T71" fmla="*/ 6601 h 6896"/>
              <a:gd name="T72" fmla="*/ 952 w 2784"/>
              <a:gd name="T73" fmla="*/ 179 h 6896"/>
              <a:gd name="T74" fmla="*/ 1441 w 2784"/>
              <a:gd name="T75" fmla="*/ 606 h 6896"/>
              <a:gd name="T76" fmla="*/ 1724 w 2784"/>
              <a:gd name="T77" fmla="*/ 922 h 6896"/>
              <a:gd name="T78" fmla="*/ 1969 w 2784"/>
              <a:gd name="T79" fmla="*/ 1297 h 6896"/>
              <a:gd name="T80" fmla="*/ 2293 w 2784"/>
              <a:gd name="T81" fmla="*/ 1858 h 6896"/>
              <a:gd name="T82" fmla="*/ 2363 w 2784"/>
              <a:gd name="T83" fmla="*/ 2265 h 6896"/>
              <a:gd name="T84" fmla="*/ 2524 w 2784"/>
              <a:gd name="T85" fmla="*/ 2847 h 6896"/>
              <a:gd name="T86" fmla="*/ 2754 w 2784"/>
              <a:gd name="T87" fmla="*/ 3360 h 6896"/>
              <a:gd name="T88" fmla="*/ 2731 w 2784"/>
              <a:gd name="T89" fmla="*/ 3722 h 6896"/>
              <a:gd name="T90" fmla="*/ 2571 w 2784"/>
              <a:gd name="T91" fmla="*/ 4394 h 6896"/>
              <a:gd name="T92" fmla="*/ 2522 w 2784"/>
              <a:gd name="T93" fmla="*/ 4803 h 6896"/>
              <a:gd name="T94" fmla="*/ 2202 w 2784"/>
              <a:gd name="T95" fmla="*/ 5348 h 6896"/>
              <a:gd name="T96" fmla="*/ 1968 w 2784"/>
              <a:gd name="T97" fmla="*/ 5780 h 6896"/>
              <a:gd name="T98" fmla="*/ 1697 w 2784"/>
              <a:gd name="T99" fmla="*/ 6057 h 6896"/>
              <a:gd name="T100" fmla="*/ 1213 w 2784"/>
              <a:gd name="T101" fmla="*/ 6526 h 6896"/>
              <a:gd name="T102" fmla="*/ 888 w 2784"/>
              <a:gd name="T103" fmla="*/ 6779 h 6896"/>
              <a:gd name="T104" fmla="*/ 1229 w 2784"/>
              <a:gd name="T105" fmla="*/ 132 h 6896"/>
              <a:gd name="T106" fmla="*/ 1549 w 2784"/>
              <a:gd name="T107" fmla="*/ 418 h 6896"/>
              <a:gd name="T108" fmla="*/ 1837 w 2784"/>
              <a:gd name="T109" fmla="*/ 741 h 6896"/>
              <a:gd name="T110" fmla="*/ 2206 w 2784"/>
              <a:gd name="T111" fmla="*/ 1272 h 6896"/>
              <a:gd name="T112" fmla="*/ 2390 w 2784"/>
              <a:gd name="T113" fmla="*/ 1655 h 6896"/>
              <a:gd name="T114" fmla="*/ 2613 w 2784"/>
              <a:gd name="T115" fmla="*/ 2283 h 6896"/>
              <a:gd name="T116" fmla="*/ 2703 w 2784"/>
              <a:gd name="T117" fmla="*/ 2662 h 6896"/>
              <a:gd name="T118" fmla="*/ 2719 w 2784"/>
              <a:gd name="T119" fmla="*/ 3113 h 6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84" h="6896">
                <a:moveTo>
                  <a:pt x="2137" y="3273"/>
                </a:moveTo>
                <a:cubicBezTo>
                  <a:pt x="2106" y="3273"/>
                  <a:pt x="2081" y="3298"/>
                  <a:pt x="2081" y="3329"/>
                </a:cubicBezTo>
                <a:cubicBezTo>
                  <a:pt x="2081" y="3360"/>
                  <a:pt x="2106" y="3385"/>
                  <a:pt x="2137" y="3385"/>
                </a:cubicBezTo>
                <a:cubicBezTo>
                  <a:pt x="2167" y="3385"/>
                  <a:pt x="2192" y="3360"/>
                  <a:pt x="2192" y="3329"/>
                </a:cubicBezTo>
                <a:cubicBezTo>
                  <a:pt x="2192" y="3298"/>
                  <a:pt x="2167" y="3273"/>
                  <a:pt x="2137" y="3273"/>
                </a:cubicBezTo>
                <a:close/>
                <a:moveTo>
                  <a:pt x="2181" y="3544"/>
                </a:moveTo>
                <a:cubicBezTo>
                  <a:pt x="2181" y="3516"/>
                  <a:pt x="2158" y="3493"/>
                  <a:pt x="2130" y="3493"/>
                </a:cubicBezTo>
                <a:cubicBezTo>
                  <a:pt x="2102" y="3493"/>
                  <a:pt x="2079" y="3516"/>
                  <a:pt x="2079" y="3544"/>
                </a:cubicBezTo>
                <a:cubicBezTo>
                  <a:pt x="2079" y="3572"/>
                  <a:pt x="2102" y="3595"/>
                  <a:pt x="2130" y="3595"/>
                </a:cubicBezTo>
                <a:cubicBezTo>
                  <a:pt x="2158" y="3595"/>
                  <a:pt x="2181" y="3572"/>
                  <a:pt x="2181" y="3544"/>
                </a:cubicBezTo>
                <a:close/>
                <a:moveTo>
                  <a:pt x="2157" y="3758"/>
                </a:moveTo>
                <a:cubicBezTo>
                  <a:pt x="2157" y="3733"/>
                  <a:pt x="2136" y="3712"/>
                  <a:pt x="2110" y="3712"/>
                </a:cubicBezTo>
                <a:cubicBezTo>
                  <a:pt x="2084" y="3712"/>
                  <a:pt x="2063" y="3733"/>
                  <a:pt x="2063" y="3758"/>
                </a:cubicBezTo>
                <a:cubicBezTo>
                  <a:pt x="2063" y="3784"/>
                  <a:pt x="2084" y="3805"/>
                  <a:pt x="2110" y="3805"/>
                </a:cubicBezTo>
                <a:cubicBezTo>
                  <a:pt x="2136" y="3805"/>
                  <a:pt x="2157" y="3784"/>
                  <a:pt x="2157" y="3758"/>
                </a:cubicBezTo>
                <a:close/>
                <a:moveTo>
                  <a:pt x="2118" y="3971"/>
                </a:moveTo>
                <a:cubicBezTo>
                  <a:pt x="2118" y="3949"/>
                  <a:pt x="2100" y="3930"/>
                  <a:pt x="2077" y="3930"/>
                </a:cubicBezTo>
                <a:cubicBezTo>
                  <a:pt x="2054" y="3930"/>
                  <a:pt x="2036" y="3949"/>
                  <a:pt x="2036" y="3971"/>
                </a:cubicBezTo>
                <a:cubicBezTo>
                  <a:pt x="2036" y="3994"/>
                  <a:pt x="2054" y="4012"/>
                  <a:pt x="2077" y="4012"/>
                </a:cubicBezTo>
                <a:cubicBezTo>
                  <a:pt x="2100" y="4012"/>
                  <a:pt x="2118" y="3994"/>
                  <a:pt x="2118" y="3971"/>
                </a:cubicBezTo>
                <a:close/>
                <a:moveTo>
                  <a:pt x="1996" y="4182"/>
                </a:moveTo>
                <a:cubicBezTo>
                  <a:pt x="1996" y="4201"/>
                  <a:pt x="2011" y="4217"/>
                  <a:pt x="2031" y="4217"/>
                </a:cubicBezTo>
                <a:cubicBezTo>
                  <a:pt x="2050" y="4217"/>
                  <a:pt x="2066" y="4201"/>
                  <a:pt x="2066" y="4182"/>
                </a:cubicBezTo>
                <a:cubicBezTo>
                  <a:pt x="2066" y="4162"/>
                  <a:pt x="2050" y="4146"/>
                  <a:pt x="2031" y="4146"/>
                </a:cubicBezTo>
                <a:cubicBezTo>
                  <a:pt x="2011" y="4146"/>
                  <a:pt x="1996" y="4162"/>
                  <a:pt x="1996" y="4182"/>
                </a:cubicBezTo>
                <a:close/>
                <a:moveTo>
                  <a:pt x="1972" y="4418"/>
                </a:moveTo>
                <a:cubicBezTo>
                  <a:pt x="1988" y="4418"/>
                  <a:pt x="2001" y="4405"/>
                  <a:pt x="2001" y="4389"/>
                </a:cubicBezTo>
                <a:cubicBezTo>
                  <a:pt x="2001" y="4373"/>
                  <a:pt x="1988" y="4360"/>
                  <a:pt x="1972" y="4360"/>
                </a:cubicBezTo>
                <a:cubicBezTo>
                  <a:pt x="1956" y="4360"/>
                  <a:pt x="1943" y="4373"/>
                  <a:pt x="1943" y="4389"/>
                </a:cubicBezTo>
                <a:cubicBezTo>
                  <a:pt x="1943" y="4405"/>
                  <a:pt x="1956" y="4418"/>
                  <a:pt x="1972" y="4418"/>
                </a:cubicBezTo>
                <a:close/>
                <a:moveTo>
                  <a:pt x="1923" y="4592"/>
                </a:moveTo>
                <a:cubicBezTo>
                  <a:pt x="1923" y="4579"/>
                  <a:pt x="1913" y="4569"/>
                  <a:pt x="1900" y="4569"/>
                </a:cubicBezTo>
                <a:cubicBezTo>
                  <a:pt x="1888" y="4569"/>
                  <a:pt x="1878" y="4579"/>
                  <a:pt x="1878" y="4592"/>
                </a:cubicBezTo>
                <a:cubicBezTo>
                  <a:pt x="1878" y="4605"/>
                  <a:pt x="1888" y="4615"/>
                  <a:pt x="1900" y="4615"/>
                </a:cubicBezTo>
                <a:cubicBezTo>
                  <a:pt x="1913" y="4615"/>
                  <a:pt x="1923" y="4605"/>
                  <a:pt x="1923" y="4592"/>
                </a:cubicBezTo>
                <a:close/>
                <a:moveTo>
                  <a:pt x="1833" y="4790"/>
                </a:moveTo>
                <a:cubicBezTo>
                  <a:pt x="1833" y="4781"/>
                  <a:pt x="1826" y="4774"/>
                  <a:pt x="1816" y="4774"/>
                </a:cubicBezTo>
                <a:cubicBezTo>
                  <a:pt x="1807" y="4774"/>
                  <a:pt x="1800" y="4781"/>
                  <a:pt x="1800" y="4790"/>
                </a:cubicBezTo>
                <a:cubicBezTo>
                  <a:pt x="1800" y="4800"/>
                  <a:pt x="1807" y="4807"/>
                  <a:pt x="1816" y="4807"/>
                </a:cubicBezTo>
                <a:cubicBezTo>
                  <a:pt x="1826" y="4807"/>
                  <a:pt x="1833" y="4800"/>
                  <a:pt x="1833" y="4790"/>
                </a:cubicBezTo>
                <a:close/>
                <a:moveTo>
                  <a:pt x="1730" y="4983"/>
                </a:moveTo>
                <a:cubicBezTo>
                  <a:pt x="1730" y="4978"/>
                  <a:pt x="1726" y="4973"/>
                  <a:pt x="1720" y="4973"/>
                </a:cubicBezTo>
                <a:cubicBezTo>
                  <a:pt x="1715" y="4973"/>
                  <a:pt x="1711" y="4978"/>
                  <a:pt x="1711" y="4983"/>
                </a:cubicBezTo>
                <a:cubicBezTo>
                  <a:pt x="1711" y="4989"/>
                  <a:pt x="1715" y="4993"/>
                  <a:pt x="1720" y="4993"/>
                </a:cubicBezTo>
                <a:cubicBezTo>
                  <a:pt x="1726" y="4993"/>
                  <a:pt x="1730" y="4989"/>
                  <a:pt x="1730" y="4983"/>
                </a:cubicBezTo>
                <a:close/>
                <a:moveTo>
                  <a:pt x="1618" y="5170"/>
                </a:moveTo>
                <a:cubicBezTo>
                  <a:pt x="1618" y="5167"/>
                  <a:pt x="1616" y="5165"/>
                  <a:pt x="1613" y="5165"/>
                </a:cubicBezTo>
                <a:cubicBezTo>
                  <a:pt x="1610" y="5165"/>
                  <a:pt x="1608" y="5167"/>
                  <a:pt x="1608" y="5170"/>
                </a:cubicBezTo>
                <a:cubicBezTo>
                  <a:pt x="1608" y="5173"/>
                  <a:pt x="1610" y="5175"/>
                  <a:pt x="1613" y="5175"/>
                </a:cubicBezTo>
                <a:cubicBezTo>
                  <a:pt x="1616" y="5175"/>
                  <a:pt x="1618" y="5173"/>
                  <a:pt x="1618" y="5170"/>
                </a:cubicBezTo>
                <a:close/>
                <a:moveTo>
                  <a:pt x="1494" y="5346"/>
                </a:moveTo>
                <a:cubicBezTo>
                  <a:pt x="1492" y="5346"/>
                  <a:pt x="1491" y="5348"/>
                  <a:pt x="1491" y="5349"/>
                </a:cubicBezTo>
                <a:cubicBezTo>
                  <a:pt x="1491" y="5351"/>
                  <a:pt x="1492" y="5352"/>
                  <a:pt x="1494" y="5352"/>
                </a:cubicBezTo>
                <a:cubicBezTo>
                  <a:pt x="1495" y="5352"/>
                  <a:pt x="1497" y="5351"/>
                  <a:pt x="1497" y="5349"/>
                </a:cubicBezTo>
                <a:cubicBezTo>
                  <a:pt x="1497" y="5348"/>
                  <a:pt x="1495" y="5346"/>
                  <a:pt x="1494" y="5346"/>
                </a:cubicBezTo>
                <a:close/>
                <a:moveTo>
                  <a:pt x="1364" y="5519"/>
                </a:moveTo>
                <a:cubicBezTo>
                  <a:pt x="1363" y="5519"/>
                  <a:pt x="1362" y="5520"/>
                  <a:pt x="1362" y="5521"/>
                </a:cubicBezTo>
                <a:cubicBezTo>
                  <a:pt x="1362" y="5522"/>
                  <a:pt x="1363" y="5523"/>
                  <a:pt x="1364" y="5523"/>
                </a:cubicBezTo>
                <a:cubicBezTo>
                  <a:pt x="1365" y="5523"/>
                  <a:pt x="1366" y="5522"/>
                  <a:pt x="1366" y="5521"/>
                </a:cubicBezTo>
                <a:cubicBezTo>
                  <a:pt x="1366" y="5520"/>
                  <a:pt x="1365" y="5519"/>
                  <a:pt x="1364" y="5519"/>
                </a:cubicBezTo>
                <a:close/>
                <a:moveTo>
                  <a:pt x="1225" y="5685"/>
                </a:moveTo>
                <a:cubicBezTo>
                  <a:pt x="1225" y="5684"/>
                  <a:pt x="1225" y="5683"/>
                  <a:pt x="1224" y="5683"/>
                </a:cubicBezTo>
                <a:cubicBezTo>
                  <a:pt x="1223" y="5683"/>
                  <a:pt x="1222" y="5684"/>
                  <a:pt x="1222" y="5685"/>
                </a:cubicBezTo>
                <a:cubicBezTo>
                  <a:pt x="1222" y="5686"/>
                  <a:pt x="1223" y="5686"/>
                  <a:pt x="1224" y="5686"/>
                </a:cubicBezTo>
                <a:cubicBezTo>
                  <a:pt x="1225" y="5686"/>
                  <a:pt x="1225" y="5686"/>
                  <a:pt x="1225" y="5685"/>
                </a:cubicBezTo>
                <a:close/>
                <a:moveTo>
                  <a:pt x="1074" y="5838"/>
                </a:moveTo>
                <a:cubicBezTo>
                  <a:pt x="1073" y="5838"/>
                  <a:pt x="1072" y="5838"/>
                  <a:pt x="1072" y="5839"/>
                </a:cubicBezTo>
                <a:cubicBezTo>
                  <a:pt x="1072" y="5840"/>
                  <a:pt x="1073" y="5841"/>
                  <a:pt x="1074" y="5841"/>
                </a:cubicBezTo>
                <a:cubicBezTo>
                  <a:pt x="1075" y="5841"/>
                  <a:pt x="1076" y="5840"/>
                  <a:pt x="1076" y="5839"/>
                </a:cubicBezTo>
                <a:cubicBezTo>
                  <a:pt x="1076" y="5838"/>
                  <a:pt x="1075" y="5838"/>
                  <a:pt x="1074" y="5838"/>
                </a:cubicBezTo>
                <a:close/>
                <a:moveTo>
                  <a:pt x="3" y="106"/>
                </a:moveTo>
                <a:cubicBezTo>
                  <a:pt x="1" y="106"/>
                  <a:pt x="0" y="107"/>
                  <a:pt x="0" y="108"/>
                </a:cubicBezTo>
                <a:cubicBezTo>
                  <a:pt x="0" y="109"/>
                  <a:pt x="1" y="110"/>
                  <a:pt x="3" y="110"/>
                </a:cubicBezTo>
                <a:cubicBezTo>
                  <a:pt x="4" y="110"/>
                  <a:pt x="5" y="109"/>
                  <a:pt x="5" y="108"/>
                </a:cubicBezTo>
                <a:cubicBezTo>
                  <a:pt x="5" y="107"/>
                  <a:pt x="4" y="106"/>
                  <a:pt x="3" y="106"/>
                </a:cubicBezTo>
                <a:close/>
                <a:moveTo>
                  <a:pt x="198" y="194"/>
                </a:moveTo>
                <a:cubicBezTo>
                  <a:pt x="196" y="194"/>
                  <a:pt x="194" y="196"/>
                  <a:pt x="194" y="198"/>
                </a:cubicBezTo>
                <a:cubicBezTo>
                  <a:pt x="194" y="200"/>
                  <a:pt x="196" y="202"/>
                  <a:pt x="198" y="202"/>
                </a:cubicBezTo>
                <a:cubicBezTo>
                  <a:pt x="200" y="202"/>
                  <a:pt x="202" y="200"/>
                  <a:pt x="202" y="198"/>
                </a:cubicBezTo>
                <a:cubicBezTo>
                  <a:pt x="202" y="196"/>
                  <a:pt x="200" y="194"/>
                  <a:pt x="198" y="194"/>
                </a:cubicBezTo>
                <a:close/>
                <a:moveTo>
                  <a:pt x="388" y="294"/>
                </a:moveTo>
                <a:cubicBezTo>
                  <a:pt x="384" y="294"/>
                  <a:pt x="382" y="297"/>
                  <a:pt x="382" y="300"/>
                </a:cubicBezTo>
                <a:cubicBezTo>
                  <a:pt x="382" y="304"/>
                  <a:pt x="384" y="306"/>
                  <a:pt x="388" y="306"/>
                </a:cubicBezTo>
                <a:cubicBezTo>
                  <a:pt x="391" y="306"/>
                  <a:pt x="394" y="304"/>
                  <a:pt x="394" y="300"/>
                </a:cubicBezTo>
                <a:cubicBezTo>
                  <a:pt x="394" y="297"/>
                  <a:pt x="391" y="294"/>
                  <a:pt x="388" y="294"/>
                </a:cubicBezTo>
                <a:close/>
                <a:moveTo>
                  <a:pt x="571" y="403"/>
                </a:moveTo>
                <a:cubicBezTo>
                  <a:pt x="565" y="403"/>
                  <a:pt x="560" y="407"/>
                  <a:pt x="560" y="413"/>
                </a:cubicBezTo>
                <a:cubicBezTo>
                  <a:pt x="560" y="419"/>
                  <a:pt x="565" y="424"/>
                  <a:pt x="571" y="424"/>
                </a:cubicBezTo>
                <a:cubicBezTo>
                  <a:pt x="577" y="424"/>
                  <a:pt x="582" y="419"/>
                  <a:pt x="582" y="413"/>
                </a:cubicBezTo>
                <a:cubicBezTo>
                  <a:pt x="582" y="407"/>
                  <a:pt x="577" y="403"/>
                  <a:pt x="571" y="403"/>
                </a:cubicBezTo>
                <a:close/>
                <a:moveTo>
                  <a:pt x="747" y="521"/>
                </a:moveTo>
                <a:cubicBezTo>
                  <a:pt x="737" y="521"/>
                  <a:pt x="730" y="528"/>
                  <a:pt x="730" y="538"/>
                </a:cubicBezTo>
                <a:cubicBezTo>
                  <a:pt x="730" y="547"/>
                  <a:pt x="737" y="555"/>
                  <a:pt x="747" y="555"/>
                </a:cubicBezTo>
                <a:cubicBezTo>
                  <a:pt x="756" y="555"/>
                  <a:pt x="764" y="547"/>
                  <a:pt x="764" y="538"/>
                </a:cubicBezTo>
                <a:cubicBezTo>
                  <a:pt x="764" y="528"/>
                  <a:pt x="756" y="521"/>
                  <a:pt x="747" y="521"/>
                </a:cubicBezTo>
                <a:close/>
                <a:moveTo>
                  <a:pt x="915" y="649"/>
                </a:moveTo>
                <a:cubicBezTo>
                  <a:pt x="901" y="649"/>
                  <a:pt x="891" y="660"/>
                  <a:pt x="891" y="673"/>
                </a:cubicBezTo>
                <a:cubicBezTo>
                  <a:pt x="891" y="686"/>
                  <a:pt x="901" y="697"/>
                  <a:pt x="915" y="697"/>
                </a:cubicBezTo>
                <a:cubicBezTo>
                  <a:pt x="928" y="697"/>
                  <a:pt x="939" y="686"/>
                  <a:pt x="939" y="673"/>
                </a:cubicBezTo>
                <a:cubicBezTo>
                  <a:pt x="939" y="660"/>
                  <a:pt x="928" y="649"/>
                  <a:pt x="915" y="649"/>
                </a:cubicBezTo>
                <a:close/>
                <a:moveTo>
                  <a:pt x="1074" y="788"/>
                </a:moveTo>
                <a:cubicBezTo>
                  <a:pt x="1057" y="788"/>
                  <a:pt x="1044" y="802"/>
                  <a:pt x="1044" y="818"/>
                </a:cubicBezTo>
                <a:cubicBezTo>
                  <a:pt x="1044" y="834"/>
                  <a:pt x="1057" y="848"/>
                  <a:pt x="1074" y="848"/>
                </a:cubicBezTo>
                <a:cubicBezTo>
                  <a:pt x="1090" y="848"/>
                  <a:pt x="1104" y="834"/>
                  <a:pt x="1104" y="818"/>
                </a:cubicBezTo>
                <a:cubicBezTo>
                  <a:pt x="1104" y="802"/>
                  <a:pt x="1090" y="788"/>
                  <a:pt x="1074" y="788"/>
                </a:cubicBezTo>
                <a:close/>
                <a:moveTo>
                  <a:pt x="1224" y="938"/>
                </a:moveTo>
                <a:cubicBezTo>
                  <a:pt x="1205" y="938"/>
                  <a:pt x="1190" y="954"/>
                  <a:pt x="1190" y="973"/>
                </a:cubicBezTo>
                <a:cubicBezTo>
                  <a:pt x="1190" y="992"/>
                  <a:pt x="1205" y="1007"/>
                  <a:pt x="1224" y="1007"/>
                </a:cubicBezTo>
                <a:cubicBezTo>
                  <a:pt x="1243" y="1007"/>
                  <a:pt x="1258" y="992"/>
                  <a:pt x="1258" y="973"/>
                </a:cubicBezTo>
                <a:cubicBezTo>
                  <a:pt x="1258" y="954"/>
                  <a:pt x="1243" y="938"/>
                  <a:pt x="1224" y="938"/>
                </a:cubicBezTo>
                <a:close/>
                <a:moveTo>
                  <a:pt x="1401" y="1136"/>
                </a:moveTo>
                <a:cubicBezTo>
                  <a:pt x="1401" y="1116"/>
                  <a:pt x="1384" y="1099"/>
                  <a:pt x="1364" y="1099"/>
                </a:cubicBezTo>
                <a:cubicBezTo>
                  <a:pt x="1343" y="1099"/>
                  <a:pt x="1327" y="1116"/>
                  <a:pt x="1327" y="1136"/>
                </a:cubicBezTo>
                <a:cubicBezTo>
                  <a:pt x="1327" y="1157"/>
                  <a:pt x="1343" y="1173"/>
                  <a:pt x="1364" y="1173"/>
                </a:cubicBezTo>
                <a:cubicBezTo>
                  <a:pt x="1384" y="1173"/>
                  <a:pt x="1401" y="1157"/>
                  <a:pt x="1401" y="1136"/>
                </a:cubicBezTo>
                <a:close/>
                <a:moveTo>
                  <a:pt x="1494" y="1267"/>
                </a:moveTo>
                <a:cubicBezTo>
                  <a:pt x="1471" y="1267"/>
                  <a:pt x="1453" y="1285"/>
                  <a:pt x="1453" y="1308"/>
                </a:cubicBezTo>
                <a:cubicBezTo>
                  <a:pt x="1453" y="1331"/>
                  <a:pt x="1471" y="1349"/>
                  <a:pt x="1494" y="1349"/>
                </a:cubicBezTo>
                <a:cubicBezTo>
                  <a:pt x="1516" y="1349"/>
                  <a:pt x="1535" y="1331"/>
                  <a:pt x="1535" y="1308"/>
                </a:cubicBezTo>
                <a:cubicBezTo>
                  <a:pt x="1535" y="1285"/>
                  <a:pt x="1516" y="1267"/>
                  <a:pt x="1494" y="1267"/>
                </a:cubicBezTo>
                <a:close/>
                <a:moveTo>
                  <a:pt x="1613" y="1441"/>
                </a:moveTo>
                <a:cubicBezTo>
                  <a:pt x="1587" y="1441"/>
                  <a:pt x="1566" y="1462"/>
                  <a:pt x="1566" y="1488"/>
                </a:cubicBezTo>
                <a:cubicBezTo>
                  <a:pt x="1566" y="1513"/>
                  <a:pt x="1587" y="1534"/>
                  <a:pt x="1613" y="1534"/>
                </a:cubicBezTo>
                <a:cubicBezTo>
                  <a:pt x="1638" y="1534"/>
                  <a:pt x="1659" y="1513"/>
                  <a:pt x="1659" y="1488"/>
                </a:cubicBezTo>
                <a:cubicBezTo>
                  <a:pt x="1659" y="1462"/>
                  <a:pt x="1638" y="1441"/>
                  <a:pt x="1613" y="1441"/>
                </a:cubicBezTo>
                <a:close/>
                <a:moveTo>
                  <a:pt x="1720" y="1727"/>
                </a:moveTo>
                <a:cubicBezTo>
                  <a:pt x="1750" y="1727"/>
                  <a:pt x="1773" y="1704"/>
                  <a:pt x="1773" y="1674"/>
                </a:cubicBezTo>
                <a:cubicBezTo>
                  <a:pt x="1773" y="1645"/>
                  <a:pt x="1750" y="1621"/>
                  <a:pt x="1720" y="1621"/>
                </a:cubicBezTo>
                <a:cubicBezTo>
                  <a:pt x="1691" y="1621"/>
                  <a:pt x="1667" y="1645"/>
                  <a:pt x="1667" y="1674"/>
                </a:cubicBezTo>
                <a:cubicBezTo>
                  <a:pt x="1667" y="1704"/>
                  <a:pt x="1691" y="1727"/>
                  <a:pt x="1720" y="1727"/>
                </a:cubicBezTo>
                <a:close/>
                <a:moveTo>
                  <a:pt x="1875" y="1867"/>
                </a:moveTo>
                <a:cubicBezTo>
                  <a:pt x="1875" y="1835"/>
                  <a:pt x="1849" y="1808"/>
                  <a:pt x="1816" y="1808"/>
                </a:cubicBezTo>
                <a:cubicBezTo>
                  <a:pt x="1784" y="1808"/>
                  <a:pt x="1758" y="1835"/>
                  <a:pt x="1758" y="1867"/>
                </a:cubicBezTo>
                <a:cubicBezTo>
                  <a:pt x="1758" y="1899"/>
                  <a:pt x="1784" y="1926"/>
                  <a:pt x="1816" y="1926"/>
                </a:cubicBezTo>
                <a:cubicBezTo>
                  <a:pt x="1849" y="1926"/>
                  <a:pt x="1875" y="1899"/>
                  <a:pt x="1875" y="1867"/>
                </a:cubicBezTo>
                <a:close/>
                <a:moveTo>
                  <a:pt x="1836" y="2065"/>
                </a:moveTo>
                <a:cubicBezTo>
                  <a:pt x="1836" y="2101"/>
                  <a:pt x="1865" y="2129"/>
                  <a:pt x="1900" y="2129"/>
                </a:cubicBezTo>
                <a:cubicBezTo>
                  <a:pt x="1936" y="2129"/>
                  <a:pt x="1964" y="2101"/>
                  <a:pt x="1964" y="2065"/>
                </a:cubicBezTo>
                <a:cubicBezTo>
                  <a:pt x="1964" y="2030"/>
                  <a:pt x="1936" y="2002"/>
                  <a:pt x="1900" y="2002"/>
                </a:cubicBezTo>
                <a:cubicBezTo>
                  <a:pt x="1865" y="2002"/>
                  <a:pt x="1836" y="2030"/>
                  <a:pt x="1836" y="2065"/>
                </a:cubicBezTo>
                <a:close/>
                <a:moveTo>
                  <a:pt x="1972" y="2202"/>
                </a:moveTo>
                <a:cubicBezTo>
                  <a:pt x="1935" y="2202"/>
                  <a:pt x="1906" y="2232"/>
                  <a:pt x="1906" y="2269"/>
                </a:cubicBezTo>
                <a:cubicBezTo>
                  <a:pt x="1906" y="2305"/>
                  <a:pt x="1935" y="2335"/>
                  <a:pt x="1972" y="2335"/>
                </a:cubicBezTo>
                <a:cubicBezTo>
                  <a:pt x="2008" y="2335"/>
                  <a:pt x="2038" y="2305"/>
                  <a:pt x="2038" y="2269"/>
                </a:cubicBezTo>
                <a:cubicBezTo>
                  <a:pt x="2038" y="2232"/>
                  <a:pt x="2008" y="2202"/>
                  <a:pt x="1972" y="2202"/>
                </a:cubicBezTo>
                <a:close/>
                <a:moveTo>
                  <a:pt x="2031" y="2410"/>
                </a:moveTo>
                <a:cubicBezTo>
                  <a:pt x="1994" y="2410"/>
                  <a:pt x="1965" y="2439"/>
                  <a:pt x="1965" y="2476"/>
                </a:cubicBezTo>
                <a:cubicBezTo>
                  <a:pt x="1965" y="2512"/>
                  <a:pt x="1994" y="2542"/>
                  <a:pt x="2031" y="2542"/>
                </a:cubicBezTo>
                <a:cubicBezTo>
                  <a:pt x="2067" y="2542"/>
                  <a:pt x="2097" y="2512"/>
                  <a:pt x="2097" y="2476"/>
                </a:cubicBezTo>
                <a:cubicBezTo>
                  <a:pt x="2097" y="2439"/>
                  <a:pt x="2067" y="2410"/>
                  <a:pt x="2031" y="2410"/>
                </a:cubicBezTo>
                <a:close/>
                <a:moveTo>
                  <a:pt x="2077" y="2621"/>
                </a:moveTo>
                <a:cubicBezTo>
                  <a:pt x="2041" y="2621"/>
                  <a:pt x="2012" y="2650"/>
                  <a:pt x="2012" y="2686"/>
                </a:cubicBezTo>
                <a:cubicBezTo>
                  <a:pt x="2012" y="2722"/>
                  <a:pt x="2041" y="2751"/>
                  <a:pt x="2077" y="2751"/>
                </a:cubicBezTo>
                <a:cubicBezTo>
                  <a:pt x="2113" y="2751"/>
                  <a:pt x="2142" y="2722"/>
                  <a:pt x="2142" y="2686"/>
                </a:cubicBezTo>
                <a:cubicBezTo>
                  <a:pt x="2142" y="2650"/>
                  <a:pt x="2113" y="2621"/>
                  <a:pt x="2077" y="2621"/>
                </a:cubicBezTo>
                <a:close/>
                <a:moveTo>
                  <a:pt x="2110" y="2836"/>
                </a:moveTo>
                <a:cubicBezTo>
                  <a:pt x="2075" y="2836"/>
                  <a:pt x="2047" y="2864"/>
                  <a:pt x="2047" y="2899"/>
                </a:cubicBezTo>
                <a:cubicBezTo>
                  <a:pt x="2047" y="2934"/>
                  <a:pt x="2075" y="2962"/>
                  <a:pt x="2110" y="2962"/>
                </a:cubicBezTo>
                <a:cubicBezTo>
                  <a:pt x="2145" y="2962"/>
                  <a:pt x="2173" y="2934"/>
                  <a:pt x="2173" y="2899"/>
                </a:cubicBezTo>
                <a:cubicBezTo>
                  <a:pt x="2173" y="2864"/>
                  <a:pt x="2145" y="2836"/>
                  <a:pt x="2110" y="2836"/>
                </a:cubicBezTo>
                <a:close/>
                <a:moveTo>
                  <a:pt x="2130" y="3054"/>
                </a:moveTo>
                <a:cubicBezTo>
                  <a:pt x="2097" y="3054"/>
                  <a:pt x="2071" y="3081"/>
                  <a:pt x="2071" y="3113"/>
                </a:cubicBezTo>
                <a:cubicBezTo>
                  <a:pt x="2071" y="3146"/>
                  <a:pt x="2097" y="3173"/>
                  <a:pt x="2130" y="3173"/>
                </a:cubicBezTo>
                <a:cubicBezTo>
                  <a:pt x="2163" y="3173"/>
                  <a:pt x="2189" y="3146"/>
                  <a:pt x="2189" y="3113"/>
                </a:cubicBezTo>
                <a:cubicBezTo>
                  <a:pt x="2189" y="3081"/>
                  <a:pt x="2163" y="3054"/>
                  <a:pt x="2130" y="3054"/>
                </a:cubicBezTo>
                <a:close/>
                <a:moveTo>
                  <a:pt x="2342" y="3263"/>
                </a:moveTo>
                <a:cubicBezTo>
                  <a:pt x="2306" y="3263"/>
                  <a:pt x="2277" y="3292"/>
                  <a:pt x="2277" y="3329"/>
                </a:cubicBezTo>
                <a:cubicBezTo>
                  <a:pt x="2277" y="3365"/>
                  <a:pt x="2306" y="3394"/>
                  <a:pt x="2342" y="3394"/>
                </a:cubicBezTo>
                <a:cubicBezTo>
                  <a:pt x="2378" y="3394"/>
                  <a:pt x="2408" y="3365"/>
                  <a:pt x="2408" y="3329"/>
                </a:cubicBezTo>
                <a:cubicBezTo>
                  <a:pt x="2408" y="3292"/>
                  <a:pt x="2378" y="3263"/>
                  <a:pt x="2342" y="3263"/>
                </a:cubicBezTo>
                <a:close/>
                <a:moveTo>
                  <a:pt x="2399" y="3544"/>
                </a:moveTo>
                <a:cubicBezTo>
                  <a:pt x="2399" y="3509"/>
                  <a:pt x="2371" y="3481"/>
                  <a:pt x="2336" y="3481"/>
                </a:cubicBezTo>
                <a:cubicBezTo>
                  <a:pt x="2301" y="3481"/>
                  <a:pt x="2273" y="3509"/>
                  <a:pt x="2273" y="3544"/>
                </a:cubicBezTo>
                <a:cubicBezTo>
                  <a:pt x="2273" y="3579"/>
                  <a:pt x="2301" y="3607"/>
                  <a:pt x="2336" y="3607"/>
                </a:cubicBezTo>
                <a:cubicBezTo>
                  <a:pt x="2371" y="3607"/>
                  <a:pt x="2399" y="3579"/>
                  <a:pt x="2399" y="3544"/>
                </a:cubicBezTo>
                <a:close/>
                <a:moveTo>
                  <a:pt x="2378" y="3759"/>
                </a:moveTo>
                <a:cubicBezTo>
                  <a:pt x="2378" y="3725"/>
                  <a:pt x="2351" y="3698"/>
                  <a:pt x="2317" y="3698"/>
                </a:cubicBezTo>
                <a:cubicBezTo>
                  <a:pt x="2283" y="3698"/>
                  <a:pt x="2256" y="3725"/>
                  <a:pt x="2256" y="3759"/>
                </a:cubicBezTo>
                <a:cubicBezTo>
                  <a:pt x="2256" y="3792"/>
                  <a:pt x="2283" y="3820"/>
                  <a:pt x="2317" y="3820"/>
                </a:cubicBezTo>
                <a:cubicBezTo>
                  <a:pt x="2351" y="3820"/>
                  <a:pt x="2378" y="3792"/>
                  <a:pt x="2378" y="3759"/>
                </a:cubicBezTo>
                <a:close/>
                <a:moveTo>
                  <a:pt x="2228" y="3972"/>
                </a:moveTo>
                <a:cubicBezTo>
                  <a:pt x="2228" y="4004"/>
                  <a:pt x="2254" y="4029"/>
                  <a:pt x="2286" y="4029"/>
                </a:cubicBezTo>
                <a:cubicBezTo>
                  <a:pt x="2318" y="4029"/>
                  <a:pt x="2344" y="4004"/>
                  <a:pt x="2344" y="3972"/>
                </a:cubicBezTo>
                <a:cubicBezTo>
                  <a:pt x="2344" y="3940"/>
                  <a:pt x="2318" y="3914"/>
                  <a:pt x="2286" y="3914"/>
                </a:cubicBezTo>
                <a:cubicBezTo>
                  <a:pt x="2254" y="3914"/>
                  <a:pt x="2228" y="3940"/>
                  <a:pt x="2228" y="3972"/>
                </a:cubicBezTo>
                <a:close/>
                <a:moveTo>
                  <a:pt x="2296" y="4183"/>
                </a:moveTo>
                <a:cubicBezTo>
                  <a:pt x="2296" y="4153"/>
                  <a:pt x="2272" y="4129"/>
                  <a:pt x="2242" y="4129"/>
                </a:cubicBezTo>
                <a:cubicBezTo>
                  <a:pt x="2213" y="4129"/>
                  <a:pt x="2189" y="4153"/>
                  <a:pt x="2189" y="4183"/>
                </a:cubicBezTo>
                <a:cubicBezTo>
                  <a:pt x="2189" y="4212"/>
                  <a:pt x="2213" y="4236"/>
                  <a:pt x="2242" y="4236"/>
                </a:cubicBezTo>
                <a:cubicBezTo>
                  <a:pt x="2272" y="4236"/>
                  <a:pt x="2296" y="4212"/>
                  <a:pt x="2296" y="4183"/>
                </a:cubicBezTo>
                <a:close/>
                <a:moveTo>
                  <a:pt x="2236" y="4391"/>
                </a:moveTo>
                <a:cubicBezTo>
                  <a:pt x="2236" y="4364"/>
                  <a:pt x="2214" y="4342"/>
                  <a:pt x="2187" y="4342"/>
                </a:cubicBezTo>
                <a:cubicBezTo>
                  <a:pt x="2160" y="4342"/>
                  <a:pt x="2138" y="4364"/>
                  <a:pt x="2138" y="4391"/>
                </a:cubicBezTo>
                <a:cubicBezTo>
                  <a:pt x="2138" y="4418"/>
                  <a:pt x="2160" y="4440"/>
                  <a:pt x="2187" y="4440"/>
                </a:cubicBezTo>
                <a:cubicBezTo>
                  <a:pt x="2214" y="4440"/>
                  <a:pt x="2236" y="4418"/>
                  <a:pt x="2236" y="4391"/>
                </a:cubicBezTo>
                <a:close/>
                <a:moveTo>
                  <a:pt x="2119" y="4640"/>
                </a:moveTo>
                <a:cubicBezTo>
                  <a:pt x="2143" y="4640"/>
                  <a:pt x="2163" y="4620"/>
                  <a:pt x="2163" y="4595"/>
                </a:cubicBezTo>
                <a:cubicBezTo>
                  <a:pt x="2163" y="4571"/>
                  <a:pt x="2143" y="4551"/>
                  <a:pt x="2119" y="4551"/>
                </a:cubicBezTo>
                <a:cubicBezTo>
                  <a:pt x="2094" y="4551"/>
                  <a:pt x="2074" y="4571"/>
                  <a:pt x="2074" y="4595"/>
                </a:cubicBezTo>
                <a:cubicBezTo>
                  <a:pt x="2074" y="4620"/>
                  <a:pt x="2094" y="4640"/>
                  <a:pt x="2119" y="4640"/>
                </a:cubicBezTo>
                <a:close/>
                <a:moveTo>
                  <a:pt x="2039" y="4835"/>
                </a:moveTo>
                <a:cubicBezTo>
                  <a:pt x="2061" y="4835"/>
                  <a:pt x="2079" y="4817"/>
                  <a:pt x="2079" y="4795"/>
                </a:cubicBezTo>
                <a:cubicBezTo>
                  <a:pt x="2079" y="4774"/>
                  <a:pt x="2061" y="4756"/>
                  <a:pt x="2039" y="4756"/>
                </a:cubicBezTo>
                <a:cubicBezTo>
                  <a:pt x="2018" y="4756"/>
                  <a:pt x="2000" y="4774"/>
                  <a:pt x="2000" y="4795"/>
                </a:cubicBezTo>
                <a:cubicBezTo>
                  <a:pt x="2000" y="4817"/>
                  <a:pt x="2018" y="4835"/>
                  <a:pt x="2039" y="4835"/>
                </a:cubicBezTo>
                <a:close/>
                <a:moveTo>
                  <a:pt x="1982" y="4991"/>
                </a:moveTo>
                <a:cubicBezTo>
                  <a:pt x="1982" y="4972"/>
                  <a:pt x="1967" y="4957"/>
                  <a:pt x="1948" y="4957"/>
                </a:cubicBezTo>
                <a:cubicBezTo>
                  <a:pt x="1930" y="4957"/>
                  <a:pt x="1915" y="4972"/>
                  <a:pt x="1915" y="4991"/>
                </a:cubicBezTo>
                <a:cubicBezTo>
                  <a:pt x="1915" y="5009"/>
                  <a:pt x="1930" y="5024"/>
                  <a:pt x="1948" y="5024"/>
                </a:cubicBezTo>
                <a:cubicBezTo>
                  <a:pt x="1967" y="5024"/>
                  <a:pt x="1982" y="5009"/>
                  <a:pt x="1982" y="4991"/>
                </a:cubicBezTo>
                <a:close/>
                <a:moveTo>
                  <a:pt x="1818" y="5180"/>
                </a:moveTo>
                <a:cubicBezTo>
                  <a:pt x="1818" y="5196"/>
                  <a:pt x="1831" y="5208"/>
                  <a:pt x="1846" y="5208"/>
                </a:cubicBezTo>
                <a:cubicBezTo>
                  <a:pt x="1862" y="5208"/>
                  <a:pt x="1874" y="5196"/>
                  <a:pt x="1874" y="5180"/>
                </a:cubicBezTo>
                <a:cubicBezTo>
                  <a:pt x="1874" y="5165"/>
                  <a:pt x="1862" y="5152"/>
                  <a:pt x="1846" y="5152"/>
                </a:cubicBezTo>
                <a:cubicBezTo>
                  <a:pt x="1831" y="5152"/>
                  <a:pt x="1818" y="5165"/>
                  <a:pt x="1818" y="5180"/>
                </a:cubicBezTo>
                <a:close/>
                <a:moveTo>
                  <a:pt x="1733" y="5385"/>
                </a:moveTo>
                <a:cubicBezTo>
                  <a:pt x="1745" y="5385"/>
                  <a:pt x="1755" y="5375"/>
                  <a:pt x="1755" y="5363"/>
                </a:cubicBezTo>
                <a:cubicBezTo>
                  <a:pt x="1755" y="5351"/>
                  <a:pt x="1745" y="5342"/>
                  <a:pt x="1733" y="5342"/>
                </a:cubicBezTo>
                <a:cubicBezTo>
                  <a:pt x="1721" y="5342"/>
                  <a:pt x="1711" y="5351"/>
                  <a:pt x="1711" y="5363"/>
                </a:cubicBezTo>
                <a:cubicBezTo>
                  <a:pt x="1711" y="5375"/>
                  <a:pt x="1721" y="5385"/>
                  <a:pt x="1733" y="5385"/>
                </a:cubicBezTo>
                <a:close/>
                <a:moveTo>
                  <a:pt x="1610" y="5525"/>
                </a:moveTo>
                <a:cubicBezTo>
                  <a:pt x="1601" y="5525"/>
                  <a:pt x="1594" y="5531"/>
                  <a:pt x="1594" y="5540"/>
                </a:cubicBezTo>
                <a:cubicBezTo>
                  <a:pt x="1594" y="5548"/>
                  <a:pt x="1601" y="5555"/>
                  <a:pt x="1610" y="5555"/>
                </a:cubicBezTo>
                <a:cubicBezTo>
                  <a:pt x="1618" y="5555"/>
                  <a:pt x="1625" y="5548"/>
                  <a:pt x="1625" y="5540"/>
                </a:cubicBezTo>
                <a:cubicBezTo>
                  <a:pt x="1625" y="5531"/>
                  <a:pt x="1618" y="5525"/>
                  <a:pt x="1610" y="5525"/>
                </a:cubicBezTo>
                <a:close/>
                <a:moveTo>
                  <a:pt x="1476" y="5700"/>
                </a:moveTo>
                <a:cubicBezTo>
                  <a:pt x="1471" y="5700"/>
                  <a:pt x="1467" y="5704"/>
                  <a:pt x="1467" y="5709"/>
                </a:cubicBezTo>
                <a:cubicBezTo>
                  <a:pt x="1467" y="5714"/>
                  <a:pt x="1471" y="5718"/>
                  <a:pt x="1476" y="5718"/>
                </a:cubicBezTo>
                <a:cubicBezTo>
                  <a:pt x="1481" y="5718"/>
                  <a:pt x="1485" y="5714"/>
                  <a:pt x="1485" y="5709"/>
                </a:cubicBezTo>
                <a:cubicBezTo>
                  <a:pt x="1485" y="5704"/>
                  <a:pt x="1481" y="5700"/>
                  <a:pt x="1476" y="5700"/>
                </a:cubicBezTo>
                <a:close/>
                <a:moveTo>
                  <a:pt x="1333" y="5865"/>
                </a:moveTo>
                <a:cubicBezTo>
                  <a:pt x="1330" y="5865"/>
                  <a:pt x="1328" y="5867"/>
                  <a:pt x="1328" y="5870"/>
                </a:cubicBezTo>
                <a:cubicBezTo>
                  <a:pt x="1328" y="5872"/>
                  <a:pt x="1330" y="5874"/>
                  <a:pt x="1333" y="5874"/>
                </a:cubicBezTo>
                <a:cubicBezTo>
                  <a:pt x="1335" y="5874"/>
                  <a:pt x="1337" y="5872"/>
                  <a:pt x="1337" y="5870"/>
                </a:cubicBezTo>
                <a:cubicBezTo>
                  <a:pt x="1337" y="5867"/>
                  <a:pt x="1335" y="5865"/>
                  <a:pt x="1333" y="5865"/>
                </a:cubicBezTo>
                <a:close/>
                <a:moveTo>
                  <a:pt x="1180" y="6020"/>
                </a:moveTo>
                <a:cubicBezTo>
                  <a:pt x="1179" y="6020"/>
                  <a:pt x="1178" y="6021"/>
                  <a:pt x="1178" y="6022"/>
                </a:cubicBezTo>
                <a:cubicBezTo>
                  <a:pt x="1178" y="6023"/>
                  <a:pt x="1179" y="6024"/>
                  <a:pt x="1180" y="6024"/>
                </a:cubicBezTo>
                <a:cubicBezTo>
                  <a:pt x="1182" y="6024"/>
                  <a:pt x="1183" y="6023"/>
                  <a:pt x="1183" y="6022"/>
                </a:cubicBezTo>
                <a:cubicBezTo>
                  <a:pt x="1183" y="6021"/>
                  <a:pt x="1182" y="6020"/>
                  <a:pt x="1180" y="6020"/>
                </a:cubicBezTo>
                <a:close/>
                <a:moveTo>
                  <a:pt x="1020" y="6164"/>
                </a:moveTo>
                <a:cubicBezTo>
                  <a:pt x="1019" y="6164"/>
                  <a:pt x="1018" y="6164"/>
                  <a:pt x="1018" y="6165"/>
                </a:cubicBezTo>
                <a:cubicBezTo>
                  <a:pt x="1018" y="6166"/>
                  <a:pt x="1019" y="6167"/>
                  <a:pt x="1020" y="6167"/>
                </a:cubicBezTo>
                <a:cubicBezTo>
                  <a:pt x="1020" y="6167"/>
                  <a:pt x="1021" y="6166"/>
                  <a:pt x="1021" y="6165"/>
                </a:cubicBezTo>
                <a:cubicBezTo>
                  <a:pt x="1021" y="6164"/>
                  <a:pt x="1020" y="6164"/>
                  <a:pt x="1020" y="6164"/>
                </a:cubicBezTo>
                <a:close/>
                <a:moveTo>
                  <a:pt x="301" y="18"/>
                </a:moveTo>
                <a:cubicBezTo>
                  <a:pt x="300" y="18"/>
                  <a:pt x="299" y="19"/>
                  <a:pt x="299" y="20"/>
                </a:cubicBezTo>
                <a:cubicBezTo>
                  <a:pt x="299" y="21"/>
                  <a:pt x="300" y="21"/>
                  <a:pt x="301" y="21"/>
                </a:cubicBezTo>
                <a:cubicBezTo>
                  <a:pt x="302" y="21"/>
                  <a:pt x="303" y="21"/>
                  <a:pt x="303" y="20"/>
                </a:cubicBezTo>
                <a:cubicBezTo>
                  <a:pt x="303" y="19"/>
                  <a:pt x="302" y="18"/>
                  <a:pt x="301" y="18"/>
                </a:cubicBezTo>
                <a:close/>
                <a:moveTo>
                  <a:pt x="491" y="120"/>
                </a:moveTo>
                <a:cubicBezTo>
                  <a:pt x="490" y="120"/>
                  <a:pt x="489" y="121"/>
                  <a:pt x="489" y="122"/>
                </a:cubicBezTo>
                <a:cubicBezTo>
                  <a:pt x="489" y="123"/>
                  <a:pt x="490" y="124"/>
                  <a:pt x="491" y="124"/>
                </a:cubicBezTo>
                <a:cubicBezTo>
                  <a:pt x="492" y="124"/>
                  <a:pt x="493" y="123"/>
                  <a:pt x="493" y="122"/>
                </a:cubicBezTo>
                <a:cubicBezTo>
                  <a:pt x="493" y="121"/>
                  <a:pt x="492" y="120"/>
                  <a:pt x="491" y="120"/>
                </a:cubicBezTo>
                <a:close/>
                <a:moveTo>
                  <a:pt x="674" y="233"/>
                </a:moveTo>
                <a:cubicBezTo>
                  <a:pt x="673" y="233"/>
                  <a:pt x="672" y="234"/>
                  <a:pt x="672" y="235"/>
                </a:cubicBezTo>
                <a:cubicBezTo>
                  <a:pt x="672" y="236"/>
                  <a:pt x="673" y="237"/>
                  <a:pt x="674" y="237"/>
                </a:cubicBezTo>
                <a:cubicBezTo>
                  <a:pt x="675" y="237"/>
                  <a:pt x="676" y="236"/>
                  <a:pt x="676" y="235"/>
                </a:cubicBezTo>
                <a:cubicBezTo>
                  <a:pt x="676" y="234"/>
                  <a:pt x="675" y="233"/>
                  <a:pt x="674" y="233"/>
                </a:cubicBezTo>
                <a:close/>
                <a:moveTo>
                  <a:pt x="851" y="355"/>
                </a:moveTo>
                <a:cubicBezTo>
                  <a:pt x="849" y="355"/>
                  <a:pt x="847" y="357"/>
                  <a:pt x="847" y="359"/>
                </a:cubicBezTo>
                <a:cubicBezTo>
                  <a:pt x="847" y="360"/>
                  <a:pt x="849" y="362"/>
                  <a:pt x="851" y="362"/>
                </a:cubicBezTo>
                <a:cubicBezTo>
                  <a:pt x="852" y="362"/>
                  <a:pt x="854" y="360"/>
                  <a:pt x="854" y="359"/>
                </a:cubicBezTo>
                <a:cubicBezTo>
                  <a:pt x="854" y="357"/>
                  <a:pt x="852" y="355"/>
                  <a:pt x="851" y="355"/>
                </a:cubicBezTo>
                <a:close/>
                <a:moveTo>
                  <a:pt x="1020" y="488"/>
                </a:moveTo>
                <a:cubicBezTo>
                  <a:pt x="1017" y="488"/>
                  <a:pt x="1015" y="490"/>
                  <a:pt x="1015" y="492"/>
                </a:cubicBezTo>
                <a:cubicBezTo>
                  <a:pt x="1015" y="495"/>
                  <a:pt x="1017" y="497"/>
                  <a:pt x="1020" y="497"/>
                </a:cubicBezTo>
                <a:cubicBezTo>
                  <a:pt x="1022" y="497"/>
                  <a:pt x="1024" y="495"/>
                  <a:pt x="1024" y="492"/>
                </a:cubicBezTo>
                <a:cubicBezTo>
                  <a:pt x="1024" y="490"/>
                  <a:pt x="1022" y="488"/>
                  <a:pt x="1020" y="488"/>
                </a:cubicBezTo>
                <a:close/>
                <a:moveTo>
                  <a:pt x="1180" y="627"/>
                </a:moveTo>
                <a:cubicBezTo>
                  <a:pt x="1176" y="627"/>
                  <a:pt x="1172" y="631"/>
                  <a:pt x="1172" y="635"/>
                </a:cubicBezTo>
                <a:cubicBezTo>
                  <a:pt x="1172" y="640"/>
                  <a:pt x="1176" y="644"/>
                  <a:pt x="1180" y="644"/>
                </a:cubicBezTo>
                <a:cubicBezTo>
                  <a:pt x="1185" y="644"/>
                  <a:pt x="1189" y="640"/>
                  <a:pt x="1189" y="635"/>
                </a:cubicBezTo>
                <a:cubicBezTo>
                  <a:pt x="1189" y="631"/>
                  <a:pt x="1185" y="627"/>
                  <a:pt x="1180" y="627"/>
                </a:cubicBezTo>
                <a:close/>
                <a:moveTo>
                  <a:pt x="1346" y="788"/>
                </a:moveTo>
                <a:cubicBezTo>
                  <a:pt x="1346" y="780"/>
                  <a:pt x="1340" y="775"/>
                  <a:pt x="1333" y="775"/>
                </a:cubicBezTo>
                <a:cubicBezTo>
                  <a:pt x="1325" y="775"/>
                  <a:pt x="1320" y="780"/>
                  <a:pt x="1320" y="788"/>
                </a:cubicBezTo>
                <a:cubicBezTo>
                  <a:pt x="1320" y="795"/>
                  <a:pt x="1325" y="801"/>
                  <a:pt x="1333" y="801"/>
                </a:cubicBezTo>
                <a:cubicBezTo>
                  <a:pt x="1340" y="801"/>
                  <a:pt x="1346" y="795"/>
                  <a:pt x="1346" y="788"/>
                </a:cubicBezTo>
                <a:close/>
                <a:moveTo>
                  <a:pt x="1476" y="969"/>
                </a:moveTo>
                <a:cubicBezTo>
                  <a:pt x="1487" y="969"/>
                  <a:pt x="1496" y="960"/>
                  <a:pt x="1496" y="949"/>
                </a:cubicBezTo>
                <a:cubicBezTo>
                  <a:pt x="1496" y="938"/>
                  <a:pt x="1487" y="929"/>
                  <a:pt x="1476" y="929"/>
                </a:cubicBezTo>
                <a:cubicBezTo>
                  <a:pt x="1465" y="929"/>
                  <a:pt x="1456" y="938"/>
                  <a:pt x="1456" y="949"/>
                </a:cubicBezTo>
                <a:cubicBezTo>
                  <a:pt x="1456" y="960"/>
                  <a:pt x="1465" y="969"/>
                  <a:pt x="1476" y="969"/>
                </a:cubicBezTo>
                <a:close/>
                <a:moveTo>
                  <a:pt x="1610" y="1144"/>
                </a:moveTo>
                <a:cubicBezTo>
                  <a:pt x="1624" y="1144"/>
                  <a:pt x="1636" y="1132"/>
                  <a:pt x="1636" y="1118"/>
                </a:cubicBezTo>
                <a:cubicBezTo>
                  <a:pt x="1636" y="1103"/>
                  <a:pt x="1624" y="1091"/>
                  <a:pt x="1610" y="1091"/>
                </a:cubicBezTo>
                <a:cubicBezTo>
                  <a:pt x="1595" y="1091"/>
                  <a:pt x="1583" y="1103"/>
                  <a:pt x="1583" y="1118"/>
                </a:cubicBezTo>
                <a:cubicBezTo>
                  <a:pt x="1583" y="1132"/>
                  <a:pt x="1595" y="1144"/>
                  <a:pt x="1610" y="1144"/>
                </a:cubicBezTo>
                <a:close/>
                <a:moveTo>
                  <a:pt x="1733" y="1325"/>
                </a:moveTo>
                <a:cubicBezTo>
                  <a:pt x="1750" y="1325"/>
                  <a:pt x="1764" y="1311"/>
                  <a:pt x="1764" y="1294"/>
                </a:cubicBezTo>
                <a:cubicBezTo>
                  <a:pt x="1764" y="1277"/>
                  <a:pt x="1750" y="1263"/>
                  <a:pt x="1733" y="1263"/>
                </a:cubicBezTo>
                <a:cubicBezTo>
                  <a:pt x="1716" y="1263"/>
                  <a:pt x="1702" y="1277"/>
                  <a:pt x="1702" y="1294"/>
                </a:cubicBezTo>
                <a:cubicBezTo>
                  <a:pt x="1702" y="1311"/>
                  <a:pt x="1716" y="1325"/>
                  <a:pt x="1733" y="1325"/>
                </a:cubicBezTo>
                <a:close/>
                <a:moveTo>
                  <a:pt x="1846" y="1512"/>
                </a:moveTo>
                <a:cubicBezTo>
                  <a:pt x="1865" y="1512"/>
                  <a:pt x="1881" y="1497"/>
                  <a:pt x="1881" y="1477"/>
                </a:cubicBezTo>
                <a:cubicBezTo>
                  <a:pt x="1881" y="1458"/>
                  <a:pt x="1865" y="1442"/>
                  <a:pt x="1846" y="1442"/>
                </a:cubicBezTo>
                <a:cubicBezTo>
                  <a:pt x="1827" y="1442"/>
                  <a:pt x="1811" y="1458"/>
                  <a:pt x="1811" y="1477"/>
                </a:cubicBezTo>
                <a:cubicBezTo>
                  <a:pt x="1811" y="1497"/>
                  <a:pt x="1827" y="1512"/>
                  <a:pt x="1846" y="1512"/>
                </a:cubicBezTo>
                <a:close/>
                <a:moveTo>
                  <a:pt x="1948" y="1705"/>
                </a:moveTo>
                <a:cubicBezTo>
                  <a:pt x="1969" y="1705"/>
                  <a:pt x="1986" y="1688"/>
                  <a:pt x="1986" y="1667"/>
                </a:cubicBezTo>
                <a:cubicBezTo>
                  <a:pt x="1986" y="1646"/>
                  <a:pt x="1969" y="1629"/>
                  <a:pt x="1948" y="1629"/>
                </a:cubicBezTo>
                <a:cubicBezTo>
                  <a:pt x="1928" y="1629"/>
                  <a:pt x="1911" y="1646"/>
                  <a:pt x="1911" y="1667"/>
                </a:cubicBezTo>
                <a:cubicBezTo>
                  <a:pt x="1911" y="1688"/>
                  <a:pt x="1928" y="1705"/>
                  <a:pt x="1948" y="1705"/>
                </a:cubicBezTo>
                <a:close/>
                <a:moveTo>
                  <a:pt x="2039" y="1904"/>
                </a:moveTo>
                <a:cubicBezTo>
                  <a:pt x="2062" y="1904"/>
                  <a:pt x="2081" y="1885"/>
                  <a:pt x="2081" y="1862"/>
                </a:cubicBezTo>
                <a:cubicBezTo>
                  <a:pt x="2081" y="1839"/>
                  <a:pt x="2062" y="1820"/>
                  <a:pt x="2039" y="1820"/>
                </a:cubicBezTo>
                <a:cubicBezTo>
                  <a:pt x="2016" y="1820"/>
                  <a:pt x="1998" y="1839"/>
                  <a:pt x="1998" y="1862"/>
                </a:cubicBezTo>
                <a:cubicBezTo>
                  <a:pt x="1998" y="1885"/>
                  <a:pt x="2016" y="1904"/>
                  <a:pt x="2039" y="1904"/>
                </a:cubicBezTo>
                <a:close/>
                <a:moveTo>
                  <a:pt x="2072" y="2062"/>
                </a:moveTo>
                <a:cubicBezTo>
                  <a:pt x="2072" y="2088"/>
                  <a:pt x="2093" y="2109"/>
                  <a:pt x="2119" y="2109"/>
                </a:cubicBezTo>
                <a:cubicBezTo>
                  <a:pt x="2145" y="2109"/>
                  <a:pt x="2166" y="2088"/>
                  <a:pt x="2166" y="2062"/>
                </a:cubicBezTo>
                <a:cubicBezTo>
                  <a:pt x="2166" y="2036"/>
                  <a:pt x="2145" y="2015"/>
                  <a:pt x="2119" y="2015"/>
                </a:cubicBezTo>
                <a:cubicBezTo>
                  <a:pt x="2093" y="2015"/>
                  <a:pt x="2072" y="2036"/>
                  <a:pt x="2072" y="2062"/>
                </a:cubicBezTo>
                <a:close/>
                <a:moveTo>
                  <a:pt x="2134" y="2267"/>
                </a:moveTo>
                <a:cubicBezTo>
                  <a:pt x="2134" y="2296"/>
                  <a:pt x="2157" y="2320"/>
                  <a:pt x="2187" y="2320"/>
                </a:cubicBezTo>
                <a:cubicBezTo>
                  <a:pt x="2216" y="2320"/>
                  <a:pt x="2240" y="2296"/>
                  <a:pt x="2240" y="2267"/>
                </a:cubicBezTo>
                <a:cubicBezTo>
                  <a:pt x="2240" y="2237"/>
                  <a:pt x="2216" y="2214"/>
                  <a:pt x="2187" y="2214"/>
                </a:cubicBezTo>
                <a:cubicBezTo>
                  <a:pt x="2157" y="2214"/>
                  <a:pt x="2134" y="2237"/>
                  <a:pt x="2134" y="2267"/>
                </a:cubicBezTo>
                <a:close/>
                <a:moveTo>
                  <a:pt x="2242" y="2416"/>
                </a:moveTo>
                <a:cubicBezTo>
                  <a:pt x="2210" y="2416"/>
                  <a:pt x="2184" y="2442"/>
                  <a:pt x="2184" y="2475"/>
                </a:cubicBezTo>
                <a:cubicBezTo>
                  <a:pt x="2184" y="2507"/>
                  <a:pt x="2210" y="2534"/>
                  <a:pt x="2242" y="2534"/>
                </a:cubicBezTo>
                <a:cubicBezTo>
                  <a:pt x="2275" y="2534"/>
                  <a:pt x="2301" y="2507"/>
                  <a:pt x="2301" y="2475"/>
                </a:cubicBezTo>
                <a:cubicBezTo>
                  <a:pt x="2301" y="2442"/>
                  <a:pt x="2275" y="2416"/>
                  <a:pt x="2242" y="2416"/>
                </a:cubicBezTo>
                <a:close/>
                <a:moveTo>
                  <a:pt x="2286" y="2622"/>
                </a:moveTo>
                <a:cubicBezTo>
                  <a:pt x="2251" y="2622"/>
                  <a:pt x="2223" y="2651"/>
                  <a:pt x="2223" y="2686"/>
                </a:cubicBezTo>
                <a:cubicBezTo>
                  <a:pt x="2223" y="2721"/>
                  <a:pt x="2251" y="2749"/>
                  <a:pt x="2286" y="2749"/>
                </a:cubicBezTo>
                <a:cubicBezTo>
                  <a:pt x="2321" y="2749"/>
                  <a:pt x="2349" y="2721"/>
                  <a:pt x="2349" y="2686"/>
                </a:cubicBezTo>
                <a:cubicBezTo>
                  <a:pt x="2349" y="2651"/>
                  <a:pt x="2321" y="2622"/>
                  <a:pt x="2286" y="2622"/>
                </a:cubicBezTo>
                <a:close/>
                <a:moveTo>
                  <a:pt x="2317" y="2833"/>
                </a:moveTo>
                <a:cubicBezTo>
                  <a:pt x="2281" y="2833"/>
                  <a:pt x="2252" y="2863"/>
                  <a:pt x="2252" y="2899"/>
                </a:cubicBezTo>
                <a:cubicBezTo>
                  <a:pt x="2252" y="2935"/>
                  <a:pt x="2281" y="2964"/>
                  <a:pt x="2317" y="2964"/>
                </a:cubicBezTo>
                <a:cubicBezTo>
                  <a:pt x="2353" y="2964"/>
                  <a:pt x="2383" y="2935"/>
                  <a:pt x="2383" y="2899"/>
                </a:cubicBezTo>
                <a:cubicBezTo>
                  <a:pt x="2383" y="2863"/>
                  <a:pt x="2353" y="2833"/>
                  <a:pt x="2317" y="2833"/>
                </a:cubicBezTo>
                <a:close/>
                <a:moveTo>
                  <a:pt x="2336" y="3047"/>
                </a:moveTo>
                <a:cubicBezTo>
                  <a:pt x="2299" y="3047"/>
                  <a:pt x="2270" y="3077"/>
                  <a:pt x="2270" y="3113"/>
                </a:cubicBezTo>
                <a:cubicBezTo>
                  <a:pt x="2270" y="3150"/>
                  <a:pt x="2299" y="3180"/>
                  <a:pt x="2336" y="3180"/>
                </a:cubicBezTo>
                <a:cubicBezTo>
                  <a:pt x="2373" y="3180"/>
                  <a:pt x="2402" y="3150"/>
                  <a:pt x="2402" y="3113"/>
                </a:cubicBezTo>
                <a:cubicBezTo>
                  <a:pt x="2402" y="3077"/>
                  <a:pt x="2373" y="3047"/>
                  <a:pt x="2336" y="3047"/>
                </a:cubicBezTo>
                <a:close/>
                <a:moveTo>
                  <a:pt x="2548" y="3267"/>
                </a:moveTo>
                <a:cubicBezTo>
                  <a:pt x="2514" y="3267"/>
                  <a:pt x="2486" y="3294"/>
                  <a:pt x="2486" y="3329"/>
                </a:cubicBezTo>
                <a:cubicBezTo>
                  <a:pt x="2486" y="3363"/>
                  <a:pt x="2514" y="3391"/>
                  <a:pt x="2548" y="3391"/>
                </a:cubicBezTo>
                <a:cubicBezTo>
                  <a:pt x="2582" y="3391"/>
                  <a:pt x="2610" y="3363"/>
                  <a:pt x="2610" y="3329"/>
                </a:cubicBezTo>
                <a:cubicBezTo>
                  <a:pt x="2610" y="3294"/>
                  <a:pt x="2582" y="3267"/>
                  <a:pt x="2548" y="3267"/>
                </a:cubicBezTo>
                <a:close/>
                <a:moveTo>
                  <a:pt x="2542" y="3479"/>
                </a:moveTo>
                <a:cubicBezTo>
                  <a:pt x="2506" y="3479"/>
                  <a:pt x="2477" y="3508"/>
                  <a:pt x="2477" y="3544"/>
                </a:cubicBezTo>
                <a:cubicBezTo>
                  <a:pt x="2477" y="3580"/>
                  <a:pt x="2506" y="3609"/>
                  <a:pt x="2542" y="3609"/>
                </a:cubicBezTo>
                <a:cubicBezTo>
                  <a:pt x="2578" y="3609"/>
                  <a:pt x="2607" y="3580"/>
                  <a:pt x="2607" y="3544"/>
                </a:cubicBezTo>
                <a:cubicBezTo>
                  <a:pt x="2607" y="3508"/>
                  <a:pt x="2578" y="3479"/>
                  <a:pt x="2542" y="3479"/>
                </a:cubicBezTo>
                <a:close/>
                <a:moveTo>
                  <a:pt x="2590" y="3759"/>
                </a:moveTo>
                <a:cubicBezTo>
                  <a:pt x="2590" y="3722"/>
                  <a:pt x="2561" y="3693"/>
                  <a:pt x="2524" y="3693"/>
                </a:cubicBezTo>
                <a:cubicBezTo>
                  <a:pt x="2488" y="3693"/>
                  <a:pt x="2458" y="3722"/>
                  <a:pt x="2458" y="3759"/>
                </a:cubicBezTo>
                <a:cubicBezTo>
                  <a:pt x="2458" y="3795"/>
                  <a:pt x="2488" y="3825"/>
                  <a:pt x="2524" y="3825"/>
                </a:cubicBezTo>
                <a:cubicBezTo>
                  <a:pt x="2561" y="3825"/>
                  <a:pt x="2590" y="3795"/>
                  <a:pt x="2590" y="3759"/>
                </a:cubicBezTo>
                <a:close/>
                <a:moveTo>
                  <a:pt x="2561" y="3972"/>
                </a:moveTo>
                <a:cubicBezTo>
                  <a:pt x="2561" y="3935"/>
                  <a:pt x="2531" y="3906"/>
                  <a:pt x="2495" y="3906"/>
                </a:cubicBezTo>
                <a:cubicBezTo>
                  <a:pt x="2458" y="3906"/>
                  <a:pt x="2428" y="3935"/>
                  <a:pt x="2428" y="3972"/>
                </a:cubicBezTo>
                <a:cubicBezTo>
                  <a:pt x="2428" y="4009"/>
                  <a:pt x="2458" y="4038"/>
                  <a:pt x="2495" y="4038"/>
                </a:cubicBezTo>
                <a:cubicBezTo>
                  <a:pt x="2531" y="4038"/>
                  <a:pt x="2561" y="4009"/>
                  <a:pt x="2561" y="3972"/>
                </a:cubicBezTo>
                <a:close/>
                <a:moveTo>
                  <a:pt x="2518" y="4183"/>
                </a:moveTo>
                <a:cubicBezTo>
                  <a:pt x="2518" y="4148"/>
                  <a:pt x="2489" y="4119"/>
                  <a:pt x="2453" y="4119"/>
                </a:cubicBezTo>
                <a:cubicBezTo>
                  <a:pt x="2418" y="4119"/>
                  <a:pt x="2389" y="4148"/>
                  <a:pt x="2389" y="4183"/>
                </a:cubicBezTo>
                <a:cubicBezTo>
                  <a:pt x="2389" y="4219"/>
                  <a:pt x="2418" y="4248"/>
                  <a:pt x="2453" y="4248"/>
                </a:cubicBezTo>
                <a:cubicBezTo>
                  <a:pt x="2489" y="4248"/>
                  <a:pt x="2518" y="4219"/>
                  <a:pt x="2518" y="4183"/>
                </a:cubicBezTo>
                <a:close/>
                <a:moveTo>
                  <a:pt x="2463" y="4392"/>
                </a:moveTo>
                <a:cubicBezTo>
                  <a:pt x="2463" y="4358"/>
                  <a:pt x="2435" y="4329"/>
                  <a:pt x="2400" y="4329"/>
                </a:cubicBezTo>
                <a:cubicBezTo>
                  <a:pt x="2366" y="4329"/>
                  <a:pt x="2338" y="4358"/>
                  <a:pt x="2338" y="4392"/>
                </a:cubicBezTo>
                <a:cubicBezTo>
                  <a:pt x="2338" y="4427"/>
                  <a:pt x="2366" y="4455"/>
                  <a:pt x="2400" y="4455"/>
                </a:cubicBezTo>
                <a:cubicBezTo>
                  <a:pt x="2435" y="4455"/>
                  <a:pt x="2463" y="4427"/>
                  <a:pt x="2463" y="4392"/>
                </a:cubicBezTo>
                <a:close/>
                <a:moveTo>
                  <a:pt x="2336" y="4657"/>
                </a:moveTo>
                <a:cubicBezTo>
                  <a:pt x="2369" y="4657"/>
                  <a:pt x="2395" y="4631"/>
                  <a:pt x="2395" y="4598"/>
                </a:cubicBezTo>
                <a:cubicBezTo>
                  <a:pt x="2395" y="4565"/>
                  <a:pt x="2369" y="4538"/>
                  <a:pt x="2336" y="4538"/>
                </a:cubicBezTo>
                <a:cubicBezTo>
                  <a:pt x="2303" y="4538"/>
                  <a:pt x="2277" y="4565"/>
                  <a:pt x="2277" y="4598"/>
                </a:cubicBezTo>
                <a:cubicBezTo>
                  <a:pt x="2277" y="4631"/>
                  <a:pt x="2303" y="4657"/>
                  <a:pt x="2336" y="4657"/>
                </a:cubicBezTo>
                <a:close/>
                <a:moveTo>
                  <a:pt x="2317" y="4800"/>
                </a:moveTo>
                <a:cubicBezTo>
                  <a:pt x="2317" y="4769"/>
                  <a:pt x="2292" y="4744"/>
                  <a:pt x="2261" y="4744"/>
                </a:cubicBezTo>
                <a:cubicBezTo>
                  <a:pt x="2230" y="4744"/>
                  <a:pt x="2205" y="4769"/>
                  <a:pt x="2205" y="4800"/>
                </a:cubicBezTo>
                <a:cubicBezTo>
                  <a:pt x="2205" y="4830"/>
                  <a:pt x="2230" y="4855"/>
                  <a:pt x="2261" y="4855"/>
                </a:cubicBezTo>
                <a:cubicBezTo>
                  <a:pt x="2292" y="4855"/>
                  <a:pt x="2317" y="4830"/>
                  <a:pt x="2317" y="4800"/>
                </a:cubicBezTo>
                <a:close/>
                <a:moveTo>
                  <a:pt x="2226" y="4997"/>
                </a:moveTo>
                <a:cubicBezTo>
                  <a:pt x="2226" y="4968"/>
                  <a:pt x="2203" y="4945"/>
                  <a:pt x="2174" y="4945"/>
                </a:cubicBezTo>
                <a:cubicBezTo>
                  <a:pt x="2145" y="4945"/>
                  <a:pt x="2122" y="4968"/>
                  <a:pt x="2122" y="4997"/>
                </a:cubicBezTo>
                <a:cubicBezTo>
                  <a:pt x="2122" y="5025"/>
                  <a:pt x="2145" y="5049"/>
                  <a:pt x="2174" y="5049"/>
                </a:cubicBezTo>
                <a:cubicBezTo>
                  <a:pt x="2203" y="5049"/>
                  <a:pt x="2226" y="5025"/>
                  <a:pt x="2226" y="4997"/>
                </a:cubicBezTo>
                <a:close/>
                <a:moveTo>
                  <a:pt x="2125" y="5189"/>
                </a:moveTo>
                <a:cubicBezTo>
                  <a:pt x="2125" y="5163"/>
                  <a:pt x="2103" y="5141"/>
                  <a:pt x="2077" y="5141"/>
                </a:cubicBezTo>
                <a:cubicBezTo>
                  <a:pt x="2050" y="5141"/>
                  <a:pt x="2029" y="5163"/>
                  <a:pt x="2029" y="5189"/>
                </a:cubicBezTo>
                <a:cubicBezTo>
                  <a:pt x="2029" y="5215"/>
                  <a:pt x="2050" y="5237"/>
                  <a:pt x="2077" y="5237"/>
                </a:cubicBezTo>
                <a:cubicBezTo>
                  <a:pt x="2103" y="5237"/>
                  <a:pt x="2125" y="5215"/>
                  <a:pt x="2125" y="5189"/>
                </a:cubicBezTo>
                <a:close/>
                <a:moveTo>
                  <a:pt x="1969" y="5332"/>
                </a:moveTo>
                <a:cubicBezTo>
                  <a:pt x="1945" y="5332"/>
                  <a:pt x="1926" y="5352"/>
                  <a:pt x="1926" y="5376"/>
                </a:cubicBezTo>
                <a:cubicBezTo>
                  <a:pt x="1926" y="5399"/>
                  <a:pt x="1945" y="5419"/>
                  <a:pt x="1969" y="5419"/>
                </a:cubicBezTo>
                <a:cubicBezTo>
                  <a:pt x="1993" y="5419"/>
                  <a:pt x="2013" y="5399"/>
                  <a:pt x="2013" y="5376"/>
                </a:cubicBezTo>
                <a:cubicBezTo>
                  <a:pt x="2013" y="5352"/>
                  <a:pt x="1993" y="5332"/>
                  <a:pt x="1969" y="5332"/>
                </a:cubicBezTo>
                <a:close/>
                <a:moveTo>
                  <a:pt x="1851" y="5518"/>
                </a:moveTo>
                <a:cubicBezTo>
                  <a:pt x="1830" y="5518"/>
                  <a:pt x="1813" y="5535"/>
                  <a:pt x="1813" y="5556"/>
                </a:cubicBezTo>
                <a:cubicBezTo>
                  <a:pt x="1813" y="5577"/>
                  <a:pt x="1830" y="5594"/>
                  <a:pt x="1851" y="5594"/>
                </a:cubicBezTo>
                <a:cubicBezTo>
                  <a:pt x="1872" y="5594"/>
                  <a:pt x="1890" y="5577"/>
                  <a:pt x="1890" y="5556"/>
                </a:cubicBezTo>
                <a:cubicBezTo>
                  <a:pt x="1890" y="5535"/>
                  <a:pt x="1872" y="5518"/>
                  <a:pt x="1851" y="5518"/>
                </a:cubicBezTo>
                <a:close/>
                <a:moveTo>
                  <a:pt x="1724" y="5697"/>
                </a:moveTo>
                <a:cubicBezTo>
                  <a:pt x="1706" y="5697"/>
                  <a:pt x="1691" y="5711"/>
                  <a:pt x="1691" y="5729"/>
                </a:cubicBezTo>
                <a:cubicBezTo>
                  <a:pt x="1691" y="5747"/>
                  <a:pt x="1706" y="5762"/>
                  <a:pt x="1724" y="5762"/>
                </a:cubicBezTo>
                <a:cubicBezTo>
                  <a:pt x="1742" y="5762"/>
                  <a:pt x="1756" y="5747"/>
                  <a:pt x="1756" y="5729"/>
                </a:cubicBezTo>
                <a:cubicBezTo>
                  <a:pt x="1756" y="5711"/>
                  <a:pt x="1742" y="5697"/>
                  <a:pt x="1724" y="5697"/>
                </a:cubicBezTo>
                <a:close/>
                <a:moveTo>
                  <a:pt x="1587" y="5868"/>
                </a:moveTo>
                <a:cubicBezTo>
                  <a:pt x="1572" y="5868"/>
                  <a:pt x="1559" y="5881"/>
                  <a:pt x="1559" y="5896"/>
                </a:cubicBezTo>
                <a:cubicBezTo>
                  <a:pt x="1559" y="5911"/>
                  <a:pt x="1572" y="5923"/>
                  <a:pt x="1587" y="5923"/>
                </a:cubicBezTo>
                <a:cubicBezTo>
                  <a:pt x="1602" y="5923"/>
                  <a:pt x="1614" y="5911"/>
                  <a:pt x="1614" y="5896"/>
                </a:cubicBezTo>
                <a:cubicBezTo>
                  <a:pt x="1614" y="5881"/>
                  <a:pt x="1602" y="5868"/>
                  <a:pt x="1587" y="5868"/>
                </a:cubicBezTo>
                <a:close/>
                <a:moveTo>
                  <a:pt x="1441" y="6033"/>
                </a:moveTo>
                <a:cubicBezTo>
                  <a:pt x="1429" y="6033"/>
                  <a:pt x="1420" y="6042"/>
                  <a:pt x="1420" y="6054"/>
                </a:cubicBezTo>
                <a:cubicBezTo>
                  <a:pt x="1420" y="6066"/>
                  <a:pt x="1429" y="6075"/>
                  <a:pt x="1441" y="6075"/>
                </a:cubicBezTo>
                <a:cubicBezTo>
                  <a:pt x="1453" y="6075"/>
                  <a:pt x="1462" y="6066"/>
                  <a:pt x="1462" y="6054"/>
                </a:cubicBezTo>
                <a:cubicBezTo>
                  <a:pt x="1462" y="6042"/>
                  <a:pt x="1453" y="6033"/>
                  <a:pt x="1441" y="6033"/>
                </a:cubicBezTo>
                <a:close/>
                <a:moveTo>
                  <a:pt x="1287" y="6189"/>
                </a:moveTo>
                <a:cubicBezTo>
                  <a:pt x="1278" y="6189"/>
                  <a:pt x="1271" y="6196"/>
                  <a:pt x="1271" y="6204"/>
                </a:cubicBezTo>
                <a:cubicBezTo>
                  <a:pt x="1271" y="6213"/>
                  <a:pt x="1278" y="6220"/>
                  <a:pt x="1287" y="6220"/>
                </a:cubicBezTo>
                <a:cubicBezTo>
                  <a:pt x="1295" y="6220"/>
                  <a:pt x="1302" y="6213"/>
                  <a:pt x="1302" y="6204"/>
                </a:cubicBezTo>
                <a:cubicBezTo>
                  <a:pt x="1302" y="6196"/>
                  <a:pt x="1295" y="6189"/>
                  <a:pt x="1287" y="6189"/>
                </a:cubicBezTo>
                <a:close/>
                <a:moveTo>
                  <a:pt x="1124" y="6336"/>
                </a:moveTo>
                <a:cubicBezTo>
                  <a:pt x="1119" y="6336"/>
                  <a:pt x="1114" y="6340"/>
                  <a:pt x="1114" y="6346"/>
                </a:cubicBezTo>
                <a:cubicBezTo>
                  <a:pt x="1114" y="6351"/>
                  <a:pt x="1119" y="6356"/>
                  <a:pt x="1124" y="6356"/>
                </a:cubicBezTo>
                <a:cubicBezTo>
                  <a:pt x="1129" y="6356"/>
                  <a:pt x="1134" y="6351"/>
                  <a:pt x="1134" y="6346"/>
                </a:cubicBezTo>
                <a:cubicBezTo>
                  <a:pt x="1134" y="6340"/>
                  <a:pt x="1129" y="6336"/>
                  <a:pt x="1124" y="6336"/>
                </a:cubicBezTo>
                <a:close/>
                <a:moveTo>
                  <a:pt x="954" y="6472"/>
                </a:moveTo>
                <a:cubicBezTo>
                  <a:pt x="951" y="6472"/>
                  <a:pt x="948" y="6475"/>
                  <a:pt x="948" y="6478"/>
                </a:cubicBezTo>
                <a:cubicBezTo>
                  <a:pt x="948" y="6481"/>
                  <a:pt x="951" y="6484"/>
                  <a:pt x="954" y="6484"/>
                </a:cubicBezTo>
                <a:cubicBezTo>
                  <a:pt x="957" y="6484"/>
                  <a:pt x="960" y="6481"/>
                  <a:pt x="960" y="6478"/>
                </a:cubicBezTo>
                <a:cubicBezTo>
                  <a:pt x="960" y="6475"/>
                  <a:pt x="957" y="6472"/>
                  <a:pt x="954" y="6472"/>
                </a:cubicBezTo>
                <a:close/>
                <a:moveTo>
                  <a:pt x="777" y="6598"/>
                </a:moveTo>
                <a:cubicBezTo>
                  <a:pt x="776" y="6598"/>
                  <a:pt x="774" y="6599"/>
                  <a:pt x="774" y="6601"/>
                </a:cubicBezTo>
                <a:cubicBezTo>
                  <a:pt x="774" y="6602"/>
                  <a:pt x="776" y="6604"/>
                  <a:pt x="777" y="6604"/>
                </a:cubicBezTo>
                <a:cubicBezTo>
                  <a:pt x="779" y="6604"/>
                  <a:pt x="780" y="6602"/>
                  <a:pt x="780" y="6601"/>
                </a:cubicBezTo>
                <a:cubicBezTo>
                  <a:pt x="780" y="6599"/>
                  <a:pt x="779" y="6598"/>
                  <a:pt x="777" y="6598"/>
                </a:cubicBezTo>
                <a:close/>
                <a:moveTo>
                  <a:pt x="777" y="58"/>
                </a:moveTo>
                <a:cubicBezTo>
                  <a:pt x="778" y="58"/>
                  <a:pt x="778" y="57"/>
                  <a:pt x="778" y="57"/>
                </a:cubicBezTo>
                <a:cubicBezTo>
                  <a:pt x="778" y="56"/>
                  <a:pt x="778" y="55"/>
                  <a:pt x="777" y="55"/>
                </a:cubicBezTo>
                <a:cubicBezTo>
                  <a:pt x="777" y="55"/>
                  <a:pt x="776" y="56"/>
                  <a:pt x="776" y="57"/>
                </a:cubicBezTo>
                <a:cubicBezTo>
                  <a:pt x="776" y="57"/>
                  <a:pt x="777" y="58"/>
                  <a:pt x="777" y="58"/>
                </a:cubicBezTo>
                <a:close/>
                <a:moveTo>
                  <a:pt x="954" y="181"/>
                </a:moveTo>
                <a:cubicBezTo>
                  <a:pt x="955" y="181"/>
                  <a:pt x="956" y="180"/>
                  <a:pt x="956" y="179"/>
                </a:cubicBezTo>
                <a:cubicBezTo>
                  <a:pt x="956" y="178"/>
                  <a:pt x="955" y="178"/>
                  <a:pt x="954" y="178"/>
                </a:cubicBezTo>
                <a:cubicBezTo>
                  <a:pt x="953" y="178"/>
                  <a:pt x="952" y="178"/>
                  <a:pt x="952" y="179"/>
                </a:cubicBezTo>
                <a:cubicBezTo>
                  <a:pt x="952" y="180"/>
                  <a:pt x="953" y="181"/>
                  <a:pt x="954" y="181"/>
                </a:cubicBezTo>
                <a:close/>
                <a:moveTo>
                  <a:pt x="1124" y="313"/>
                </a:moveTo>
                <a:cubicBezTo>
                  <a:pt x="1125" y="313"/>
                  <a:pt x="1126" y="313"/>
                  <a:pt x="1126" y="312"/>
                </a:cubicBezTo>
                <a:cubicBezTo>
                  <a:pt x="1126" y="311"/>
                  <a:pt x="1125" y="310"/>
                  <a:pt x="1124" y="310"/>
                </a:cubicBezTo>
                <a:cubicBezTo>
                  <a:pt x="1123" y="310"/>
                  <a:pt x="1122" y="311"/>
                  <a:pt x="1122" y="312"/>
                </a:cubicBezTo>
                <a:cubicBezTo>
                  <a:pt x="1122" y="313"/>
                  <a:pt x="1123" y="313"/>
                  <a:pt x="1124" y="313"/>
                </a:cubicBezTo>
                <a:close/>
                <a:moveTo>
                  <a:pt x="1287" y="455"/>
                </a:moveTo>
                <a:cubicBezTo>
                  <a:pt x="1288" y="455"/>
                  <a:pt x="1289" y="454"/>
                  <a:pt x="1289" y="453"/>
                </a:cubicBezTo>
                <a:cubicBezTo>
                  <a:pt x="1289" y="452"/>
                  <a:pt x="1288" y="451"/>
                  <a:pt x="1287" y="451"/>
                </a:cubicBezTo>
                <a:cubicBezTo>
                  <a:pt x="1285" y="451"/>
                  <a:pt x="1284" y="452"/>
                  <a:pt x="1284" y="453"/>
                </a:cubicBezTo>
                <a:cubicBezTo>
                  <a:pt x="1284" y="454"/>
                  <a:pt x="1285" y="455"/>
                  <a:pt x="1287" y="455"/>
                </a:cubicBezTo>
                <a:close/>
                <a:moveTo>
                  <a:pt x="1441" y="606"/>
                </a:moveTo>
                <a:cubicBezTo>
                  <a:pt x="1443" y="606"/>
                  <a:pt x="1444" y="605"/>
                  <a:pt x="1444" y="603"/>
                </a:cubicBezTo>
                <a:cubicBezTo>
                  <a:pt x="1444" y="602"/>
                  <a:pt x="1443" y="600"/>
                  <a:pt x="1441" y="600"/>
                </a:cubicBezTo>
                <a:cubicBezTo>
                  <a:pt x="1439" y="600"/>
                  <a:pt x="1438" y="602"/>
                  <a:pt x="1438" y="603"/>
                </a:cubicBezTo>
                <a:cubicBezTo>
                  <a:pt x="1438" y="605"/>
                  <a:pt x="1439" y="606"/>
                  <a:pt x="1441" y="606"/>
                </a:cubicBezTo>
                <a:close/>
                <a:moveTo>
                  <a:pt x="1587" y="766"/>
                </a:moveTo>
                <a:cubicBezTo>
                  <a:pt x="1589" y="766"/>
                  <a:pt x="1591" y="764"/>
                  <a:pt x="1591" y="762"/>
                </a:cubicBezTo>
                <a:cubicBezTo>
                  <a:pt x="1591" y="760"/>
                  <a:pt x="1589" y="758"/>
                  <a:pt x="1587" y="758"/>
                </a:cubicBezTo>
                <a:cubicBezTo>
                  <a:pt x="1585" y="758"/>
                  <a:pt x="1583" y="760"/>
                  <a:pt x="1583" y="762"/>
                </a:cubicBezTo>
                <a:cubicBezTo>
                  <a:pt x="1583" y="764"/>
                  <a:pt x="1585" y="766"/>
                  <a:pt x="1587" y="766"/>
                </a:cubicBezTo>
                <a:close/>
                <a:moveTo>
                  <a:pt x="1724" y="934"/>
                </a:moveTo>
                <a:cubicBezTo>
                  <a:pt x="1727" y="934"/>
                  <a:pt x="1729" y="931"/>
                  <a:pt x="1729" y="928"/>
                </a:cubicBezTo>
                <a:cubicBezTo>
                  <a:pt x="1729" y="925"/>
                  <a:pt x="1727" y="922"/>
                  <a:pt x="1724" y="922"/>
                </a:cubicBezTo>
                <a:cubicBezTo>
                  <a:pt x="1721" y="922"/>
                  <a:pt x="1718" y="925"/>
                  <a:pt x="1718" y="928"/>
                </a:cubicBezTo>
                <a:cubicBezTo>
                  <a:pt x="1718" y="931"/>
                  <a:pt x="1721" y="934"/>
                  <a:pt x="1724" y="934"/>
                </a:cubicBezTo>
                <a:close/>
                <a:moveTo>
                  <a:pt x="1851" y="1111"/>
                </a:moveTo>
                <a:cubicBezTo>
                  <a:pt x="1857" y="1111"/>
                  <a:pt x="1861" y="1107"/>
                  <a:pt x="1861" y="1102"/>
                </a:cubicBezTo>
                <a:cubicBezTo>
                  <a:pt x="1861" y="1096"/>
                  <a:pt x="1857" y="1092"/>
                  <a:pt x="1851" y="1092"/>
                </a:cubicBezTo>
                <a:cubicBezTo>
                  <a:pt x="1846" y="1092"/>
                  <a:pt x="1842" y="1096"/>
                  <a:pt x="1842" y="1102"/>
                </a:cubicBezTo>
                <a:cubicBezTo>
                  <a:pt x="1842" y="1107"/>
                  <a:pt x="1846" y="1111"/>
                  <a:pt x="1851" y="1111"/>
                </a:cubicBezTo>
                <a:close/>
                <a:moveTo>
                  <a:pt x="1969" y="1297"/>
                </a:moveTo>
                <a:cubicBezTo>
                  <a:pt x="1977" y="1297"/>
                  <a:pt x="1984" y="1290"/>
                  <a:pt x="1984" y="1282"/>
                </a:cubicBezTo>
                <a:cubicBezTo>
                  <a:pt x="1984" y="1274"/>
                  <a:pt x="1977" y="1267"/>
                  <a:pt x="1969" y="1267"/>
                </a:cubicBezTo>
                <a:cubicBezTo>
                  <a:pt x="1961" y="1267"/>
                  <a:pt x="1954" y="1274"/>
                  <a:pt x="1954" y="1282"/>
                </a:cubicBezTo>
                <a:cubicBezTo>
                  <a:pt x="1954" y="1290"/>
                  <a:pt x="1961" y="1297"/>
                  <a:pt x="1969" y="1297"/>
                </a:cubicBezTo>
                <a:close/>
                <a:moveTo>
                  <a:pt x="2077" y="1490"/>
                </a:moveTo>
                <a:cubicBezTo>
                  <a:pt x="2089" y="1490"/>
                  <a:pt x="2098" y="1480"/>
                  <a:pt x="2098" y="1468"/>
                </a:cubicBezTo>
                <a:cubicBezTo>
                  <a:pt x="2098" y="1457"/>
                  <a:pt x="2089" y="1447"/>
                  <a:pt x="2077" y="1447"/>
                </a:cubicBezTo>
                <a:cubicBezTo>
                  <a:pt x="2065" y="1447"/>
                  <a:pt x="2056" y="1457"/>
                  <a:pt x="2056" y="1468"/>
                </a:cubicBezTo>
                <a:cubicBezTo>
                  <a:pt x="2056" y="1480"/>
                  <a:pt x="2065" y="1490"/>
                  <a:pt x="2077" y="1490"/>
                </a:cubicBezTo>
                <a:close/>
                <a:moveTo>
                  <a:pt x="2174" y="1688"/>
                </a:moveTo>
                <a:cubicBezTo>
                  <a:pt x="2189" y="1688"/>
                  <a:pt x="2201" y="1676"/>
                  <a:pt x="2201" y="1661"/>
                </a:cubicBezTo>
                <a:cubicBezTo>
                  <a:pt x="2201" y="1646"/>
                  <a:pt x="2189" y="1633"/>
                  <a:pt x="2174" y="1633"/>
                </a:cubicBezTo>
                <a:cubicBezTo>
                  <a:pt x="2159" y="1633"/>
                  <a:pt x="2147" y="1646"/>
                  <a:pt x="2147" y="1661"/>
                </a:cubicBezTo>
                <a:cubicBezTo>
                  <a:pt x="2147" y="1676"/>
                  <a:pt x="2159" y="1688"/>
                  <a:pt x="2174" y="1688"/>
                </a:cubicBezTo>
                <a:close/>
                <a:moveTo>
                  <a:pt x="2261" y="1890"/>
                </a:moveTo>
                <a:cubicBezTo>
                  <a:pt x="2278" y="1890"/>
                  <a:pt x="2293" y="1876"/>
                  <a:pt x="2293" y="1858"/>
                </a:cubicBezTo>
                <a:cubicBezTo>
                  <a:pt x="2293" y="1840"/>
                  <a:pt x="2278" y="1826"/>
                  <a:pt x="2261" y="1826"/>
                </a:cubicBezTo>
                <a:cubicBezTo>
                  <a:pt x="2243" y="1826"/>
                  <a:pt x="2229" y="1840"/>
                  <a:pt x="2229" y="1858"/>
                </a:cubicBezTo>
                <a:cubicBezTo>
                  <a:pt x="2229" y="1876"/>
                  <a:pt x="2243" y="1890"/>
                  <a:pt x="2261" y="1890"/>
                </a:cubicBezTo>
                <a:close/>
                <a:moveTo>
                  <a:pt x="2336" y="2094"/>
                </a:moveTo>
                <a:cubicBezTo>
                  <a:pt x="2355" y="2094"/>
                  <a:pt x="2371" y="2079"/>
                  <a:pt x="2371" y="2060"/>
                </a:cubicBezTo>
                <a:cubicBezTo>
                  <a:pt x="2371" y="2040"/>
                  <a:pt x="2355" y="2025"/>
                  <a:pt x="2336" y="2025"/>
                </a:cubicBezTo>
                <a:cubicBezTo>
                  <a:pt x="2317" y="2025"/>
                  <a:pt x="2301" y="2040"/>
                  <a:pt x="2301" y="2060"/>
                </a:cubicBezTo>
                <a:cubicBezTo>
                  <a:pt x="2301" y="2079"/>
                  <a:pt x="2317" y="2094"/>
                  <a:pt x="2336" y="2094"/>
                </a:cubicBezTo>
                <a:close/>
                <a:moveTo>
                  <a:pt x="2400" y="2303"/>
                </a:moveTo>
                <a:cubicBezTo>
                  <a:pt x="2421" y="2303"/>
                  <a:pt x="2438" y="2286"/>
                  <a:pt x="2438" y="2265"/>
                </a:cubicBezTo>
                <a:cubicBezTo>
                  <a:pt x="2438" y="2244"/>
                  <a:pt x="2421" y="2228"/>
                  <a:pt x="2400" y="2228"/>
                </a:cubicBezTo>
                <a:cubicBezTo>
                  <a:pt x="2380" y="2228"/>
                  <a:pt x="2363" y="2244"/>
                  <a:pt x="2363" y="2265"/>
                </a:cubicBezTo>
                <a:cubicBezTo>
                  <a:pt x="2363" y="2286"/>
                  <a:pt x="2380" y="2303"/>
                  <a:pt x="2400" y="2303"/>
                </a:cubicBezTo>
                <a:close/>
                <a:moveTo>
                  <a:pt x="2412" y="2474"/>
                </a:moveTo>
                <a:cubicBezTo>
                  <a:pt x="2412" y="2497"/>
                  <a:pt x="2431" y="2515"/>
                  <a:pt x="2453" y="2515"/>
                </a:cubicBezTo>
                <a:cubicBezTo>
                  <a:pt x="2476" y="2515"/>
                  <a:pt x="2494" y="2497"/>
                  <a:pt x="2494" y="2474"/>
                </a:cubicBezTo>
                <a:cubicBezTo>
                  <a:pt x="2494" y="2451"/>
                  <a:pt x="2476" y="2433"/>
                  <a:pt x="2453" y="2433"/>
                </a:cubicBezTo>
                <a:cubicBezTo>
                  <a:pt x="2431" y="2433"/>
                  <a:pt x="2412" y="2451"/>
                  <a:pt x="2412" y="2474"/>
                </a:cubicBezTo>
                <a:close/>
                <a:moveTo>
                  <a:pt x="2449" y="2685"/>
                </a:moveTo>
                <a:cubicBezTo>
                  <a:pt x="2449" y="2711"/>
                  <a:pt x="2469" y="2731"/>
                  <a:pt x="2495" y="2731"/>
                </a:cubicBezTo>
                <a:cubicBezTo>
                  <a:pt x="2520" y="2731"/>
                  <a:pt x="2540" y="2711"/>
                  <a:pt x="2540" y="2685"/>
                </a:cubicBezTo>
                <a:cubicBezTo>
                  <a:pt x="2540" y="2660"/>
                  <a:pt x="2520" y="2640"/>
                  <a:pt x="2495" y="2640"/>
                </a:cubicBezTo>
                <a:cubicBezTo>
                  <a:pt x="2469" y="2640"/>
                  <a:pt x="2449" y="2660"/>
                  <a:pt x="2449" y="2685"/>
                </a:cubicBezTo>
                <a:close/>
                <a:moveTo>
                  <a:pt x="2524" y="2847"/>
                </a:moveTo>
                <a:cubicBezTo>
                  <a:pt x="2496" y="2847"/>
                  <a:pt x="2472" y="2870"/>
                  <a:pt x="2472" y="2899"/>
                </a:cubicBezTo>
                <a:cubicBezTo>
                  <a:pt x="2472" y="2927"/>
                  <a:pt x="2496" y="2951"/>
                  <a:pt x="2524" y="2951"/>
                </a:cubicBezTo>
                <a:cubicBezTo>
                  <a:pt x="2553" y="2951"/>
                  <a:pt x="2576" y="2927"/>
                  <a:pt x="2576" y="2899"/>
                </a:cubicBezTo>
                <a:cubicBezTo>
                  <a:pt x="2576" y="2870"/>
                  <a:pt x="2553" y="2847"/>
                  <a:pt x="2524" y="2847"/>
                </a:cubicBezTo>
                <a:close/>
                <a:moveTo>
                  <a:pt x="2484" y="3113"/>
                </a:moveTo>
                <a:cubicBezTo>
                  <a:pt x="2484" y="3145"/>
                  <a:pt x="2510" y="3171"/>
                  <a:pt x="2542" y="3171"/>
                </a:cubicBezTo>
                <a:cubicBezTo>
                  <a:pt x="2574" y="3171"/>
                  <a:pt x="2600" y="3145"/>
                  <a:pt x="2600" y="3113"/>
                </a:cubicBezTo>
                <a:cubicBezTo>
                  <a:pt x="2600" y="3082"/>
                  <a:pt x="2574" y="3056"/>
                  <a:pt x="2542" y="3056"/>
                </a:cubicBezTo>
                <a:cubicBezTo>
                  <a:pt x="2510" y="3056"/>
                  <a:pt x="2484" y="3082"/>
                  <a:pt x="2484" y="3113"/>
                </a:cubicBezTo>
                <a:close/>
                <a:moveTo>
                  <a:pt x="2754" y="3298"/>
                </a:moveTo>
                <a:cubicBezTo>
                  <a:pt x="2737" y="3298"/>
                  <a:pt x="2723" y="3312"/>
                  <a:pt x="2723" y="3329"/>
                </a:cubicBezTo>
                <a:cubicBezTo>
                  <a:pt x="2723" y="3346"/>
                  <a:pt x="2737" y="3360"/>
                  <a:pt x="2754" y="3360"/>
                </a:cubicBezTo>
                <a:cubicBezTo>
                  <a:pt x="2771" y="3360"/>
                  <a:pt x="2784" y="3346"/>
                  <a:pt x="2784" y="3329"/>
                </a:cubicBezTo>
                <a:cubicBezTo>
                  <a:pt x="2784" y="3312"/>
                  <a:pt x="2771" y="3298"/>
                  <a:pt x="2754" y="3298"/>
                </a:cubicBezTo>
                <a:close/>
                <a:moveTo>
                  <a:pt x="2748" y="3508"/>
                </a:moveTo>
                <a:cubicBezTo>
                  <a:pt x="2728" y="3508"/>
                  <a:pt x="2712" y="3524"/>
                  <a:pt x="2712" y="3544"/>
                </a:cubicBezTo>
                <a:cubicBezTo>
                  <a:pt x="2712" y="3564"/>
                  <a:pt x="2728" y="3580"/>
                  <a:pt x="2748" y="3580"/>
                </a:cubicBezTo>
                <a:cubicBezTo>
                  <a:pt x="2768" y="3580"/>
                  <a:pt x="2784" y="3564"/>
                  <a:pt x="2784" y="3544"/>
                </a:cubicBezTo>
                <a:cubicBezTo>
                  <a:pt x="2784" y="3524"/>
                  <a:pt x="2768" y="3508"/>
                  <a:pt x="2748" y="3508"/>
                </a:cubicBezTo>
                <a:close/>
                <a:moveTo>
                  <a:pt x="2731" y="3722"/>
                </a:moveTo>
                <a:cubicBezTo>
                  <a:pt x="2711" y="3722"/>
                  <a:pt x="2694" y="3738"/>
                  <a:pt x="2694" y="3759"/>
                </a:cubicBezTo>
                <a:cubicBezTo>
                  <a:pt x="2694" y="3779"/>
                  <a:pt x="2711" y="3796"/>
                  <a:pt x="2731" y="3796"/>
                </a:cubicBezTo>
                <a:cubicBezTo>
                  <a:pt x="2752" y="3796"/>
                  <a:pt x="2768" y="3779"/>
                  <a:pt x="2768" y="3759"/>
                </a:cubicBezTo>
                <a:cubicBezTo>
                  <a:pt x="2768" y="3738"/>
                  <a:pt x="2752" y="3722"/>
                  <a:pt x="2731" y="3722"/>
                </a:cubicBezTo>
                <a:close/>
                <a:moveTo>
                  <a:pt x="2703" y="3931"/>
                </a:moveTo>
                <a:cubicBezTo>
                  <a:pt x="2680" y="3931"/>
                  <a:pt x="2662" y="3950"/>
                  <a:pt x="2662" y="3972"/>
                </a:cubicBezTo>
                <a:cubicBezTo>
                  <a:pt x="2662" y="3995"/>
                  <a:pt x="2680" y="4013"/>
                  <a:pt x="2703" y="4013"/>
                </a:cubicBezTo>
                <a:cubicBezTo>
                  <a:pt x="2726" y="4013"/>
                  <a:pt x="2744" y="3995"/>
                  <a:pt x="2744" y="3972"/>
                </a:cubicBezTo>
                <a:cubicBezTo>
                  <a:pt x="2744" y="3950"/>
                  <a:pt x="2726" y="3931"/>
                  <a:pt x="2703" y="3931"/>
                </a:cubicBezTo>
                <a:close/>
                <a:moveTo>
                  <a:pt x="2664" y="4142"/>
                </a:moveTo>
                <a:cubicBezTo>
                  <a:pt x="2641" y="4142"/>
                  <a:pt x="2622" y="4161"/>
                  <a:pt x="2622" y="4184"/>
                </a:cubicBezTo>
                <a:cubicBezTo>
                  <a:pt x="2622" y="4207"/>
                  <a:pt x="2641" y="4226"/>
                  <a:pt x="2664" y="4226"/>
                </a:cubicBezTo>
                <a:cubicBezTo>
                  <a:pt x="2687" y="4226"/>
                  <a:pt x="2705" y="4207"/>
                  <a:pt x="2705" y="4184"/>
                </a:cubicBezTo>
                <a:cubicBezTo>
                  <a:pt x="2705" y="4161"/>
                  <a:pt x="2687" y="4142"/>
                  <a:pt x="2664" y="4142"/>
                </a:cubicBezTo>
                <a:close/>
                <a:moveTo>
                  <a:pt x="2613" y="4351"/>
                </a:moveTo>
                <a:cubicBezTo>
                  <a:pt x="2590" y="4351"/>
                  <a:pt x="2571" y="4370"/>
                  <a:pt x="2571" y="4394"/>
                </a:cubicBezTo>
                <a:cubicBezTo>
                  <a:pt x="2571" y="4417"/>
                  <a:pt x="2590" y="4436"/>
                  <a:pt x="2613" y="4436"/>
                </a:cubicBezTo>
                <a:cubicBezTo>
                  <a:pt x="2637" y="4436"/>
                  <a:pt x="2656" y="4417"/>
                  <a:pt x="2656" y="4394"/>
                </a:cubicBezTo>
                <a:cubicBezTo>
                  <a:pt x="2656" y="4370"/>
                  <a:pt x="2637" y="4351"/>
                  <a:pt x="2613" y="4351"/>
                </a:cubicBezTo>
                <a:close/>
                <a:moveTo>
                  <a:pt x="2552" y="4557"/>
                </a:moveTo>
                <a:cubicBezTo>
                  <a:pt x="2528" y="4557"/>
                  <a:pt x="2509" y="4576"/>
                  <a:pt x="2509" y="4600"/>
                </a:cubicBezTo>
                <a:cubicBezTo>
                  <a:pt x="2509" y="4624"/>
                  <a:pt x="2528" y="4643"/>
                  <a:pt x="2552" y="4643"/>
                </a:cubicBezTo>
                <a:cubicBezTo>
                  <a:pt x="2576" y="4643"/>
                  <a:pt x="2596" y="4624"/>
                  <a:pt x="2596" y="4600"/>
                </a:cubicBezTo>
                <a:cubicBezTo>
                  <a:pt x="2596" y="4576"/>
                  <a:pt x="2576" y="4557"/>
                  <a:pt x="2552" y="4557"/>
                </a:cubicBezTo>
                <a:close/>
                <a:moveTo>
                  <a:pt x="2480" y="4761"/>
                </a:moveTo>
                <a:cubicBezTo>
                  <a:pt x="2457" y="4761"/>
                  <a:pt x="2439" y="4780"/>
                  <a:pt x="2439" y="4803"/>
                </a:cubicBezTo>
                <a:cubicBezTo>
                  <a:pt x="2439" y="4826"/>
                  <a:pt x="2457" y="4845"/>
                  <a:pt x="2480" y="4845"/>
                </a:cubicBezTo>
                <a:cubicBezTo>
                  <a:pt x="2503" y="4845"/>
                  <a:pt x="2522" y="4826"/>
                  <a:pt x="2522" y="4803"/>
                </a:cubicBezTo>
                <a:cubicBezTo>
                  <a:pt x="2522" y="4780"/>
                  <a:pt x="2503" y="4761"/>
                  <a:pt x="2480" y="4761"/>
                </a:cubicBezTo>
                <a:close/>
                <a:moveTo>
                  <a:pt x="2398" y="4961"/>
                </a:moveTo>
                <a:cubicBezTo>
                  <a:pt x="2375" y="4961"/>
                  <a:pt x="2357" y="4979"/>
                  <a:pt x="2357" y="5002"/>
                </a:cubicBezTo>
                <a:cubicBezTo>
                  <a:pt x="2357" y="5025"/>
                  <a:pt x="2375" y="5043"/>
                  <a:pt x="2398" y="5043"/>
                </a:cubicBezTo>
                <a:cubicBezTo>
                  <a:pt x="2421" y="5043"/>
                  <a:pt x="2439" y="5025"/>
                  <a:pt x="2439" y="5002"/>
                </a:cubicBezTo>
                <a:cubicBezTo>
                  <a:pt x="2439" y="4979"/>
                  <a:pt x="2421" y="4961"/>
                  <a:pt x="2398" y="4961"/>
                </a:cubicBezTo>
                <a:close/>
                <a:moveTo>
                  <a:pt x="2305" y="5157"/>
                </a:moveTo>
                <a:cubicBezTo>
                  <a:pt x="2283" y="5157"/>
                  <a:pt x="2265" y="5175"/>
                  <a:pt x="2265" y="5197"/>
                </a:cubicBezTo>
                <a:cubicBezTo>
                  <a:pt x="2265" y="5219"/>
                  <a:pt x="2283" y="5236"/>
                  <a:pt x="2305" y="5236"/>
                </a:cubicBezTo>
                <a:cubicBezTo>
                  <a:pt x="2327" y="5236"/>
                  <a:pt x="2345" y="5219"/>
                  <a:pt x="2345" y="5197"/>
                </a:cubicBezTo>
                <a:cubicBezTo>
                  <a:pt x="2345" y="5175"/>
                  <a:pt x="2327" y="5157"/>
                  <a:pt x="2305" y="5157"/>
                </a:cubicBezTo>
                <a:close/>
                <a:moveTo>
                  <a:pt x="2202" y="5348"/>
                </a:moveTo>
                <a:cubicBezTo>
                  <a:pt x="2182" y="5348"/>
                  <a:pt x="2165" y="5365"/>
                  <a:pt x="2165" y="5386"/>
                </a:cubicBezTo>
                <a:cubicBezTo>
                  <a:pt x="2165" y="5407"/>
                  <a:pt x="2182" y="5424"/>
                  <a:pt x="2202" y="5424"/>
                </a:cubicBezTo>
                <a:cubicBezTo>
                  <a:pt x="2223" y="5424"/>
                  <a:pt x="2240" y="5407"/>
                  <a:pt x="2240" y="5386"/>
                </a:cubicBezTo>
                <a:cubicBezTo>
                  <a:pt x="2240" y="5365"/>
                  <a:pt x="2223" y="5348"/>
                  <a:pt x="2202" y="5348"/>
                </a:cubicBezTo>
                <a:close/>
                <a:moveTo>
                  <a:pt x="2090" y="5534"/>
                </a:moveTo>
                <a:cubicBezTo>
                  <a:pt x="2070" y="5534"/>
                  <a:pt x="2055" y="5550"/>
                  <a:pt x="2055" y="5570"/>
                </a:cubicBezTo>
                <a:cubicBezTo>
                  <a:pt x="2055" y="5589"/>
                  <a:pt x="2070" y="5605"/>
                  <a:pt x="2090" y="5605"/>
                </a:cubicBezTo>
                <a:cubicBezTo>
                  <a:pt x="2109" y="5605"/>
                  <a:pt x="2125" y="5589"/>
                  <a:pt x="2125" y="5570"/>
                </a:cubicBezTo>
                <a:cubicBezTo>
                  <a:pt x="2125" y="5550"/>
                  <a:pt x="2109" y="5534"/>
                  <a:pt x="2090" y="5534"/>
                </a:cubicBezTo>
                <a:close/>
                <a:moveTo>
                  <a:pt x="1968" y="5714"/>
                </a:moveTo>
                <a:cubicBezTo>
                  <a:pt x="1950" y="5714"/>
                  <a:pt x="1935" y="5729"/>
                  <a:pt x="1935" y="5747"/>
                </a:cubicBezTo>
                <a:cubicBezTo>
                  <a:pt x="1935" y="5765"/>
                  <a:pt x="1950" y="5780"/>
                  <a:pt x="1968" y="5780"/>
                </a:cubicBezTo>
                <a:cubicBezTo>
                  <a:pt x="1986" y="5780"/>
                  <a:pt x="2001" y="5765"/>
                  <a:pt x="2001" y="5747"/>
                </a:cubicBezTo>
                <a:cubicBezTo>
                  <a:pt x="2001" y="5729"/>
                  <a:pt x="1986" y="5714"/>
                  <a:pt x="1968" y="5714"/>
                </a:cubicBezTo>
                <a:close/>
                <a:moveTo>
                  <a:pt x="1837" y="5888"/>
                </a:moveTo>
                <a:cubicBezTo>
                  <a:pt x="1820" y="5888"/>
                  <a:pt x="1807" y="5901"/>
                  <a:pt x="1807" y="5918"/>
                </a:cubicBezTo>
                <a:cubicBezTo>
                  <a:pt x="1807" y="5935"/>
                  <a:pt x="1820" y="5948"/>
                  <a:pt x="1837" y="5948"/>
                </a:cubicBezTo>
                <a:cubicBezTo>
                  <a:pt x="1853" y="5948"/>
                  <a:pt x="1867" y="5935"/>
                  <a:pt x="1867" y="5918"/>
                </a:cubicBezTo>
                <a:cubicBezTo>
                  <a:pt x="1867" y="5901"/>
                  <a:pt x="1853" y="5888"/>
                  <a:pt x="1837" y="5888"/>
                </a:cubicBezTo>
                <a:close/>
                <a:moveTo>
                  <a:pt x="1697" y="6057"/>
                </a:moveTo>
                <a:cubicBezTo>
                  <a:pt x="1683" y="6057"/>
                  <a:pt x="1672" y="6068"/>
                  <a:pt x="1672" y="6082"/>
                </a:cubicBezTo>
                <a:cubicBezTo>
                  <a:pt x="1672" y="6096"/>
                  <a:pt x="1683" y="6107"/>
                  <a:pt x="1697" y="6107"/>
                </a:cubicBezTo>
                <a:cubicBezTo>
                  <a:pt x="1711" y="6107"/>
                  <a:pt x="1722" y="6096"/>
                  <a:pt x="1722" y="6082"/>
                </a:cubicBezTo>
                <a:cubicBezTo>
                  <a:pt x="1722" y="6068"/>
                  <a:pt x="1711" y="6057"/>
                  <a:pt x="1697" y="6057"/>
                </a:cubicBezTo>
                <a:close/>
                <a:moveTo>
                  <a:pt x="1549" y="6217"/>
                </a:moveTo>
                <a:cubicBezTo>
                  <a:pt x="1537" y="6217"/>
                  <a:pt x="1527" y="6226"/>
                  <a:pt x="1527" y="6238"/>
                </a:cubicBezTo>
                <a:cubicBezTo>
                  <a:pt x="1527" y="6250"/>
                  <a:pt x="1537" y="6259"/>
                  <a:pt x="1549" y="6259"/>
                </a:cubicBezTo>
                <a:cubicBezTo>
                  <a:pt x="1560" y="6259"/>
                  <a:pt x="1570" y="6250"/>
                  <a:pt x="1570" y="6238"/>
                </a:cubicBezTo>
                <a:cubicBezTo>
                  <a:pt x="1570" y="6226"/>
                  <a:pt x="1560" y="6217"/>
                  <a:pt x="1549" y="6217"/>
                </a:cubicBezTo>
                <a:close/>
                <a:moveTo>
                  <a:pt x="1392" y="6368"/>
                </a:moveTo>
                <a:cubicBezTo>
                  <a:pt x="1382" y="6368"/>
                  <a:pt x="1374" y="6376"/>
                  <a:pt x="1374" y="6386"/>
                </a:cubicBezTo>
                <a:cubicBezTo>
                  <a:pt x="1374" y="6396"/>
                  <a:pt x="1382" y="6404"/>
                  <a:pt x="1392" y="6404"/>
                </a:cubicBezTo>
                <a:cubicBezTo>
                  <a:pt x="1402" y="6404"/>
                  <a:pt x="1411" y="6396"/>
                  <a:pt x="1411" y="6386"/>
                </a:cubicBezTo>
                <a:cubicBezTo>
                  <a:pt x="1411" y="6376"/>
                  <a:pt x="1402" y="6368"/>
                  <a:pt x="1392" y="6368"/>
                </a:cubicBezTo>
                <a:close/>
                <a:moveTo>
                  <a:pt x="1229" y="6510"/>
                </a:moveTo>
                <a:cubicBezTo>
                  <a:pt x="1220" y="6510"/>
                  <a:pt x="1213" y="6517"/>
                  <a:pt x="1213" y="6526"/>
                </a:cubicBezTo>
                <a:cubicBezTo>
                  <a:pt x="1213" y="6535"/>
                  <a:pt x="1220" y="6542"/>
                  <a:pt x="1229" y="6542"/>
                </a:cubicBezTo>
                <a:cubicBezTo>
                  <a:pt x="1237" y="6542"/>
                  <a:pt x="1245" y="6535"/>
                  <a:pt x="1245" y="6526"/>
                </a:cubicBezTo>
                <a:cubicBezTo>
                  <a:pt x="1245" y="6517"/>
                  <a:pt x="1237" y="6510"/>
                  <a:pt x="1229" y="6510"/>
                </a:cubicBezTo>
                <a:close/>
                <a:moveTo>
                  <a:pt x="1058" y="6646"/>
                </a:moveTo>
                <a:cubicBezTo>
                  <a:pt x="1052" y="6646"/>
                  <a:pt x="1047" y="6651"/>
                  <a:pt x="1047" y="6657"/>
                </a:cubicBezTo>
                <a:cubicBezTo>
                  <a:pt x="1047" y="6663"/>
                  <a:pt x="1052" y="6668"/>
                  <a:pt x="1058" y="6668"/>
                </a:cubicBezTo>
                <a:cubicBezTo>
                  <a:pt x="1064" y="6668"/>
                  <a:pt x="1069" y="6663"/>
                  <a:pt x="1069" y="6657"/>
                </a:cubicBezTo>
                <a:cubicBezTo>
                  <a:pt x="1069" y="6651"/>
                  <a:pt x="1064" y="6646"/>
                  <a:pt x="1058" y="6646"/>
                </a:cubicBezTo>
                <a:close/>
                <a:moveTo>
                  <a:pt x="880" y="6772"/>
                </a:moveTo>
                <a:cubicBezTo>
                  <a:pt x="876" y="6772"/>
                  <a:pt x="873" y="6775"/>
                  <a:pt x="873" y="6779"/>
                </a:cubicBezTo>
                <a:cubicBezTo>
                  <a:pt x="873" y="6783"/>
                  <a:pt x="876" y="6787"/>
                  <a:pt x="880" y="6787"/>
                </a:cubicBezTo>
                <a:cubicBezTo>
                  <a:pt x="884" y="6787"/>
                  <a:pt x="888" y="6783"/>
                  <a:pt x="888" y="6779"/>
                </a:cubicBezTo>
                <a:cubicBezTo>
                  <a:pt x="888" y="6775"/>
                  <a:pt x="884" y="6772"/>
                  <a:pt x="880" y="6772"/>
                </a:cubicBezTo>
                <a:close/>
                <a:moveTo>
                  <a:pt x="697" y="6887"/>
                </a:moveTo>
                <a:cubicBezTo>
                  <a:pt x="694" y="6887"/>
                  <a:pt x="692" y="6889"/>
                  <a:pt x="692" y="6892"/>
                </a:cubicBezTo>
                <a:cubicBezTo>
                  <a:pt x="692" y="6894"/>
                  <a:pt x="694" y="6896"/>
                  <a:pt x="697" y="6896"/>
                </a:cubicBezTo>
                <a:cubicBezTo>
                  <a:pt x="699" y="6896"/>
                  <a:pt x="701" y="6894"/>
                  <a:pt x="701" y="6892"/>
                </a:cubicBezTo>
                <a:cubicBezTo>
                  <a:pt x="701" y="6889"/>
                  <a:pt x="699" y="6887"/>
                  <a:pt x="697" y="6887"/>
                </a:cubicBezTo>
                <a:close/>
                <a:moveTo>
                  <a:pt x="1058" y="1"/>
                </a:moveTo>
                <a:cubicBezTo>
                  <a:pt x="1058" y="1"/>
                  <a:pt x="1058" y="0"/>
                  <a:pt x="1058" y="0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0"/>
                  <a:pt x="1057" y="1"/>
                  <a:pt x="1058" y="1"/>
                </a:cubicBezTo>
                <a:close/>
                <a:moveTo>
                  <a:pt x="1229" y="132"/>
                </a:moveTo>
                <a:cubicBezTo>
                  <a:pt x="1229" y="132"/>
                  <a:pt x="1229" y="132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228" y="131"/>
                  <a:pt x="1228" y="131"/>
                  <a:pt x="1228" y="131"/>
                </a:cubicBezTo>
                <a:cubicBezTo>
                  <a:pt x="1228" y="132"/>
                  <a:pt x="1228" y="132"/>
                  <a:pt x="1229" y="132"/>
                </a:cubicBezTo>
                <a:close/>
                <a:moveTo>
                  <a:pt x="1392" y="272"/>
                </a:moveTo>
                <a:cubicBezTo>
                  <a:pt x="1393" y="272"/>
                  <a:pt x="1394" y="272"/>
                  <a:pt x="1394" y="271"/>
                </a:cubicBezTo>
                <a:cubicBezTo>
                  <a:pt x="1394" y="271"/>
                  <a:pt x="1393" y="270"/>
                  <a:pt x="1392" y="270"/>
                </a:cubicBezTo>
                <a:cubicBezTo>
                  <a:pt x="1392" y="270"/>
                  <a:pt x="1391" y="271"/>
                  <a:pt x="1391" y="271"/>
                </a:cubicBezTo>
                <a:cubicBezTo>
                  <a:pt x="1391" y="272"/>
                  <a:pt x="1392" y="272"/>
                  <a:pt x="1392" y="272"/>
                </a:cubicBezTo>
                <a:close/>
                <a:moveTo>
                  <a:pt x="1549" y="421"/>
                </a:moveTo>
                <a:cubicBezTo>
                  <a:pt x="1549" y="421"/>
                  <a:pt x="1550" y="420"/>
                  <a:pt x="1550" y="419"/>
                </a:cubicBezTo>
                <a:cubicBezTo>
                  <a:pt x="1550" y="419"/>
                  <a:pt x="1549" y="418"/>
                  <a:pt x="1549" y="418"/>
                </a:cubicBezTo>
                <a:cubicBezTo>
                  <a:pt x="1548" y="418"/>
                  <a:pt x="1547" y="419"/>
                  <a:pt x="1547" y="419"/>
                </a:cubicBezTo>
                <a:cubicBezTo>
                  <a:pt x="1547" y="420"/>
                  <a:pt x="1548" y="421"/>
                  <a:pt x="1549" y="421"/>
                </a:cubicBezTo>
                <a:close/>
                <a:moveTo>
                  <a:pt x="1697" y="577"/>
                </a:moveTo>
                <a:cubicBezTo>
                  <a:pt x="1698" y="577"/>
                  <a:pt x="1698" y="576"/>
                  <a:pt x="1698" y="576"/>
                </a:cubicBezTo>
                <a:cubicBezTo>
                  <a:pt x="1698" y="575"/>
                  <a:pt x="1698" y="575"/>
                  <a:pt x="1697" y="575"/>
                </a:cubicBezTo>
                <a:cubicBezTo>
                  <a:pt x="1696" y="575"/>
                  <a:pt x="1696" y="575"/>
                  <a:pt x="1696" y="576"/>
                </a:cubicBezTo>
                <a:cubicBezTo>
                  <a:pt x="1696" y="576"/>
                  <a:pt x="1696" y="577"/>
                  <a:pt x="1697" y="577"/>
                </a:cubicBezTo>
                <a:close/>
                <a:moveTo>
                  <a:pt x="1837" y="741"/>
                </a:moveTo>
                <a:cubicBezTo>
                  <a:pt x="1838" y="741"/>
                  <a:pt x="1838" y="740"/>
                  <a:pt x="1838" y="740"/>
                </a:cubicBezTo>
                <a:cubicBezTo>
                  <a:pt x="1838" y="739"/>
                  <a:pt x="1838" y="738"/>
                  <a:pt x="1837" y="738"/>
                </a:cubicBezTo>
                <a:cubicBezTo>
                  <a:pt x="1836" y="738"/>
                  <a:pt x="1835" y="739"/>
                  <a:pt x="1835" y="740"/>
                </a:cubicBezTo>
                <a:cubicBezTo>
                  <a:pt x="1835" y="740"/>
                  <a:pt x="1836" y="741"/>
                  <a:pt x="1837" y="741"/>
                </a:cubicBezTo>
                <a:close/>
                <a:moveTo>
                  <a:pt x="1968" y="912"/>
                </a:moveTo>
                <a:cubicBezTo>
                  <a:pt x="1969" y="912"/>
                  <a:pt x="1970" y="911"/>
                  <a:pt x="1970" y="910"/>
                </a:cubicBezTo>
                <a:cubicBezTo>
                  <a:pt x="1970" y="909"/>
                  <a:pt x="1969" y="909"/>
                  <a:pt x="1968" y="909"/>
                </a:cubicBezTo>
                <a:cubicBezTo>
                  <a:pt x="1967" y="909"/>
                  <a:pt x="1966" y="909"/>
                  <a:pt x="1966" y="910"/>
                </a:cubicBezTo>
                <a:cubicBezTo>
                  <a:pt x="1966" y="911"/>
                  <a:pt x="1967" y="912"/>
                  <a:pt x="1968" y="912"/>
                </a:cubicBezTo>
                <a:close/>
                <a:moveTo>
                  <a:pt x="2090" y="1090"/>
                </a:moveTo>
                <a:cubicBezTo>
                  <a:pt x="2091" y="1090"/>
                  <a:pt x="2092" y="1089"/>
                  <a:pt x="2092" y="1088"/>
                </a:cubicBezTo>
                <a:cubicBezTo>
                  <a:pt x="2092" y="1087"/>
                  <a:pt x="2091" y="1086"/>
                  <a:pt x="2090" y="1086"/>
                </a:cubicBezTo>
                <a:cubicBezTo>
                  <a:pt x="2089" y="1086"/>
                  <a:pt x="2088" y="1087"/>
                  <a:pt x="2088" y="1088"/>
                </a:cubicBezTo>
                <a:cubicBezTo>
                  <a:pt x="2088" y="1089"/>
                  <a:pt x="2089" y="1090"/>
                  <a:pt x="2090" y="1090"/>
                </a:cubicBezTo>
                <a:close/>
                <a:moveTo>
                  <a:pt x="2202" y="1275"/>
                </a:moveTo>
                <a:cubicBezTo>
                  <a:pt x="2204" y="1275"/>
                  <a:pt x="2206" y="1273"/>
                  <a:pt x="2206" y="1272"/>
                </a:cubicBezTo>
                <a:cubicBezTo>
                  <a:pt x="2206" y="1270"/>
                  <a:pt x="2204" y="1268"/>
                  <a:pt x="2202" y="1268"/>
                </a:cubicBezTo>
                <a:cubicBezTo>
                  <a:pt x="2201" y="1268"/>
                  <a:pt x="2199" y="1270"/>
                  <a:pt x="2199" y="1272"/>
                </a:cubicBezTo>
                <a:cubicBezTo>
                  <a:pt x="2199" y="1273"/>
                  <a:pt x="2201" y="1275"/>
                  <a:pt x="2202" y="1275"/>
                </a:cubicBezTo>
                <a:close/>
                <a:moveTo>
                  <a:pt x="2305" y="1466"/>
                </a:moveTo>
                <a:cubicBezTo>
                  <a:pt x="2308" y="1466"/>
                  <a:pt x="2310" y="1464"/>
                  <a:pt x="2310" y="1461"/>
                </a:cubicBezTo>
                <a:cubicBezTo>
                  <a:pt x="2310" y="1458"/>
                  <a:pt x="2308" y="1456"/>
                  <a:pt x="2305" y="1456"/>
                </a:cubicBezTo>
                <a:cubicBezTo>
                  <a:pt x="2302" y="1456"/>
                  <a:pt x="2300" y="1458"/>
                  <a:pt x="2300" y="1461"/>
                </a:cubicBezTo>
                <a:cubicBezTo>
                  <a:pt x="2300" y="1464"/>
                  <a:pt x="2302" y="1466"/>
                  <a:pt x="2305" y="1466"/>
                </a:cubicBezTo>
                <a:close/>
                <a:moveTo>
                  <a:pt x="2398" y="1663"/>
                </a:moveTo>
                <a:cubicBezTo>
                  <a:pt x="2402" y="1663"/>
                  <a:pt x="2406" y="1660"/>
                  <a:pt x="2406" y="1655"/>
                </a:cubicBezTo>
                <a:cubicBezTo>
                  <a:pt x="2406" y="1651"/>
                  <a:pt x="2402" y="1647"/>
                  <a:pt x="2398" y="1647"/>
                </a:cubicBezTo>
                <a:cubicBezTo>
                  <a:pt x="2394" y="1647"/>
                  <a:pt x="2390" y="1651"/>
                  <a:pt x="2390" y="1655"/>
                </a:cubicBezTo>
                <a:cubicBezTo>
                  <a:pt x="2390" y="1660"/>
                  <a:pt x="2394" y="1663"/>
                  <a:pt x="2398" y="1663"/>
                </a:cubicBezTo>
                <a:close/>
                <a:moveTo>
                  <a:pt x="2480" y="1866"/>
                </a:moveTo>
                <a:cubicBezTo>
                  <a:pt x="2487" y="1866"/>
                  <a:pt x="2492" y="1861"/>
                  <a:pt x="2492" y="1854"/>
                </a:cubicBezTo>
                <a:cubicBezTo>
                  <a:pt x="2492" y="1848"/>
                  <a:pt x="2487" y="1843"/>
                  <a:pt x="2480" y="1843"/>
                </a:cubicBezTo>
                <a:cubicBezTo>
                  <a:pt x="2474" y="1843"/>
                  <a:pt x="2469" y="1848"/>
                  <a:pt x="2469" y="1854"/>
                </a:cubicBezTo>
                <a:cubicBezTo>
                  <a:pt x="2469" y="1861"/>
                  <a:pt x="2474" y="1866"/>
                  <a:pt x="2480" y="1866"/>
                </a:cubicBezTo>
                <a:close/>
                <a:moveTo>
                  <a:pt x="2552" y="2072"/>
                </a:moveTo>
                <a:cubicBezTo>
                  <a:pt x="2560" y="2072"/>
                  <a:pt x="2567" y="2066"/>
                  <a:pt x="2567" y="2057"/>
                </a:cubicBezTo>
                <a:cubicBezTo>
                  <a:pt x="2567" y="2049"/>
                  <a:pt x="2560" y="2042"/>
                  <a:pt x="2552" y="2042"/>
                </a:cubicBezTo>
                <a:cubicBezTo>
                  <a:pt x="2544" y="2042"/>
                  <a:pt x="2537" y="2049"/>
                  <a:pt x="2537" y="2057"/>
                </a:cubicBezTo>
                <a:cubicBezTo>
                  <a:pt x="2537" y="2066"/>
                  <a:pt x="2544" y="2072"/>
                  <a:pt x="2552" y="2072"/>
                </a:cubicBezTo>
                <a:close/>
                <a:moveTo>
                  <a:pt x="2613" y="2283"/>
                </a:moveTo>
                <a:cubicBezTo>
                  <a:pt x="2624" y="2283"/>
                  <a:pt x="2632" y="2274"/>
                  <a:pt x="2632" y="2264"/>
                </a:cubicBezTo>
                <a:cubicBezTo>
                  <a:pt x="2632" y="2253"/>
                  <a:pt x="2624" y="2245"/>
                  <a:pt x="2613" y="2245"/>
                </a:cubicBezTo>
                <a:cubicBezTo>
                  <a:pt x="2603" y="2245"/>
                  <a:pt x="2595" y="2253"/>
                  <a:pt x="2595" y="2264"/>
                </a:cubicBezTo>
                <a:cubicBezTo>
                  <a:pt x="2595" y="2274"/>
                  <a:pt x="2603" y="2283"/>
                  <a:pt x="2613" y="2283"/>
                </a:cubicBezTo>
                <a:close/>
                <a:moveTo>
                  <a:pt x="2664" y="2494"/>
                </a:moveTo>
                <a:cubicBezTo>
                  <a:pt x="2675" y="2494"/>
                  <a:pt x="2684" y="2485"/>
                  <a:pt x="2684" y="2473"/>
                </a:cubicBezTo>
                <a:cubicBezTo>
                  <a:pt x="2684" y="2462"/>
                  <a:pt x="2675" y="2453"/>
                  <a:pt x="2664" y="2453"/>
                </a:cubicBezTo>
                <a:cubicBezTo>
                  <a:pt x="2652" y="2453"/>
                  <a:pt x="2643" y="2462"/>
                  <a:pt x="2643" y="2473"/>
                </a:cubicBezTo>
                <a:cubicBezTo>
                  <a:pt x="2643" y="2485"/>
                  <a:pt x="2652" y="2494"/>
                  <a:pt x="2664" y="2494"/>
                </a:cubicBezTo>
                <a:close/>
                <a:moveTo>
                  <a:pt x="2703" y="2708"/>
                </a:moveTo>
                <a:cubicBezTo>
                  <a:pt x="2716" y="2708"/>
                  <a:pt x="2726" y="2698"/>
                  <a:pt x="2726" y="2685"/>
                </a:cubicBezTo>
                <a:cubicBezTo>
                  <a:pt x="2726" y="2672"/>
                  <a:pt x="2716" y="2662"/>
                  <a:pt x="2703" y="2662"/>
                </a:cubicBezTo>
                <a:cubicBezTo>
                  <a:pt x="2690" y="2662"/>
                  <a:pt x="2680" y="2672"/>
                  <a:pt x="2680" y="2685"/>
                </a:cubicBezTo>
                <a:cubicBezTo>
                  <a:pt x="2680" y="2698"/>
                  <a:pt x="2690" y="2708"/>
                  <a:pt x="2703" y="2708"/>
                </a:cubicBezTo>
                <a:close/>
                <a:moveTo>
                  <a:pt x="2708" y="2899"/>
                </a:moveTo>
                <a:cubicBezTo>
                  <a:pt x="2708" y="2911"/>
                  <a:pt x="2719" y="2921"/>
                  <a:pt x="2731" y="2921"/>
                </a:cubicBezTo>
                <a:cubicBezTo>
                  <a:pt x="2744" y="2921"/>
                  <a:pt x="2754" y="2911"/>
                  <a:pt x="2754" y="2899"/>
                </a:cubicBezTo>
                <a:cubicBezTo>
                  <a:pt x="2754" y="2886"/>
                  <a:pt x="2744" y="2876"/>
                  <a:pt x="2731" y="2876"/>
                </a:cubicBezTo>
                <a:cubicBezTo>
                  <a:pt x="2719" y="2876"/>
                  <a:pt x="2708" y="2886"/>
                  <a:pt x="2708" y="2899"/>
                </a:cubicBezTo>
                <a:close/>
                <a:moveTo>
                  <a:pt x="2719" y="3113"/>
                </a:moveTo>
                <a:cubicBezTo>
                  <a:pt x="2719" y="3129"/>
                  <a:pt x="2732" y="3142"/>
                  <a:pt x="2748" y="3142"/>
                </a:cubicBezTo>
                <a:cubicBezTo>
                  <a:pt x="2764" y="3142"/>
                  <a:pt x="2777" y="3129"/>
                  <a:pt x="2777" y="3113"/>
                </a:cubicBezTo>
                <a:cubicBezTo>
                  <a:pt x="2777" y="3098"/>
                  <a:pt x="2764" y="3085"/>
                  <a:pt x="2748" y="3085"/>
                </a:cubicBezTo>
                <a:cubicBezTo>
                  <a:pt x="2732" y="3085"/>
                  <a:pt x="2719" y="3098"/>
                  <a:pt x="2719" y="3113"/>
                </a:cubicBezTo>
                <a:close/>
              </a:path>
            </a:pathLst>
          </a:custGeom>
          <a:gradFill>
            <a:gsLst>
              <a:gs pos="0">
                <a:srgbClr val="00AB7A">
                  <a:alpha val="24000"/>
                </a:srgbClr>
              </a:gs>
              <a:gs pos="100000">
                <a:srgbClr val="00AB7A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lvl="0"/>
            <a:endParaRPr lang="zh-CN" altLang="en-US" sz="2400"/>
          </a:p>
        </p:txBody>
      </p:sp>
      <p:sp>
        <p:nvSpPr>
          <p:cNvPr id="3" name="Freeform 156"/>
          <p:cNvSpPr>
            <a:spLocks noEditPoints="1"/>
          </p:cNvSpPr>
          <p:nvPr userDrawn="1"/>
        </p:nvSpPr>
        <p:spPr bwMode="auto">
          <a:xfrm rot="20140498">
            <a:off x="6611166" y="-3173431"/>
            <a:ext cx="4209796" cy="10420539"/>
          </a:xfrm>
          <a:custGeom>
            <a:avLst/>
            <a:gdLst>
              <a:gd name="T0" fmla="*/ 2110 w 2784"/>
              <a:gd name="T1" fmla="*/ 3712 h 6896"/>
              <a:gd name="T2" fmla="*/ 2031 w 2784"/>
              <a:gd name="T3" fmla="*/ 4146 h 6896"/>
              <a:gd name="T4" fmla="*/ 1833 w 2784"/>
              <a:gd name="T5" fmla="*/ 4790 h 6896"/>
              <a:gd name="T6" fmla="*/ 1608 w 2784"/>
              <a:gd name="T7" fmla="*/ 5170 h 6896"/>
              <a:gd name="T8" fmla="*/ 1364 w 2784"/>
              <a:gd name="T9" fmla="*/ 5519 h 6896"/>
              <a:gd name="T10" fmla="*/ 0 w 2784"/>
              <a:gd name="T11" fmla="*/ 108 h 6896"/>
              <a:gd name="T12" fmla="*/ 394 w 2784"/>
              <a:gd name="T13" fmla="*/ 300 h 6896"/>
              <a:gd name="T14" fmla="*/ 915 w 2784"/>
              <a:gd name="T15" fmla="*/ 649 h 6896"/>
              <a:gd name="T16" fmla="*/ 1224 w 2784"/>
              <a:gd name="T17" fmla="*/ 1007 h 6896"/>
              <a:gd name="T18" fmla="*/ 1494 w 2784"/>
              <a:gd name="T19" fmla="*/ 1267 h 6896"/>
              <a:gd name="T20" fmla="*/ 1816 w 2784"/>
              <a:gd name="T21" fmla="*/ 1808 h 6896"/>
              <a:gd name="T22" fmla="*/ 2038 w 2784"/>
              <a:gd name="T23" fmla="*/ 2269 h 6896"/>
              <a:gd name="T24" fmla="*/ 2110 w 2784"/>
              <a:gd name="T25" fmla="*/ 2836 h 6896"/>
              <a:gd name="T26" fmla="*/ 2342 w 2784"/>
              <a:gd name="T27" fmla="*/ 3394 h 6896"/>
              <a:gd name="T28" fmla="*/ 2378 w 2784"/>
              <a:gd name="T29" fmla="*/ 3759 h 6896"/>
              <a:gd name="T30" fmla="*/ 2187 w 2784"/>
              <a:gd name="T31" fmla="*/ 4342 h 6896"/>
              <a:gd name="T32" fmla="*/ 2000 w 2784"/>
              <a:gd name="T33" fmla="*/ 4795 h 6896"/>
              <a:gd name="T34" fmla="*/ 1733 w 2784"/>
              <a:gd name="T35" fmla="*/ 5385 h 6896"/>
              <a:gd name="T36" fmla="*/ 1476 w 2784"/>
              <a:gd name="T37" fmla="*/ 5718 h 6896"/>
              <a:gd name="T38" fmla="*/ 1180 w 2784"/>
              <a:gd name="T39" fmla="*/ 6020 h 6896"/>
              <a:gd name="T40" fmla="*/ 489 w 2784"/>
              <a:gd name="T41" fmla="*/ 122 h 6896"/>
              <a:gd name="T42" fmla="*/ 854 w 2784"/>
              <a:gd name="T43" fmla="*/ 359 h 6896"/>
              <a:gd name="T44" fmla="*/ 1346 w 2784"/>
              <a:gd name="T45" fmla="*/ 788 h 6896"/>
              <a:gd name="T46" fmla="*/ 1610 w 2784"/>
              <a:gd name="T47" fmla="*/ 1091 h 6896"/>
              <a:gd name="T48" fmla="*/ 1846 w 2784"/>
              <a:gd name="T49" fmla="*/ 1512 h 6896"/>
              <a:gd name="T50" fmla="*/ 2119 w 2784"/>
              <a:gd name="T51" fmla="*/ 2109 h 6896"/>
              <a:gd name="T52" fmla="*/ 2301 w 2784"/>
              <a:gd name="T53" fmla="*/ 2475 h 6896"/>
              <a:gd name="T54" fmla="*/ 2336 w 2784"/>
              <a:gd name="T55" fmla="*/ 3047 h 6896"/>
              <a:gd name="T56" fmla="*/ 2542 w 2784"/>
              <a:gd name="T57" fmla="*/ 3609 h 6896"/>
              <a:gd name="T58" fmla="*/ 2561 w 2784"/>
              <a:gd name="T59" fmla="*/ 3972 h 6896"/>
              <a:gd name="T60" fmla="*/ 2395 w 2784"/>
              <a:gd name="T61" fmla="*/ 4598 h 6896"/>
              <a:gd name="T62" fmla="*/ 2174 w 2784"/>
              <a:gd name="T63" fmla="*/ 5049 h 6896"/>
              <a:gd name="T64" fmla="*/ 1851 w 2784"/>
              <a:gd name="T65" fmla="*/ 5518 h 6896"/>
              <a:gd name="T66" fmla="*/ 1587 w 2784"/>
              <a:gd name="T67" fmla="*/ 5923 h 6896"/>
              <a:gd name="T68" fmla="*/ 1287 w 2784"/>
              <a:gd name="T69" fmla="*/ 6189 h 6896"/>
              <a:gd name="T70" fmla="*/ 774 w 2784"/>
              <a:gd name="T71" fmla="*/ 6601 h 6896"/>
              <a:gd name="T72" fmla="*/ 952 w 2784"/>
              <a:gd name="T73" fmla="*/ 179 h 6896"/>
              <a:gd name="T74" fmla="*/ 1441 w 2784"/>
              <a:gd name="T75" fmla="*/ 606 h 6896"/>
              <a:gd name="T76" fmla="*/ 1724 w 2784"/>
              <a:gd name="T77" fmla="*/ 922 h 6896"/>
              <a:gd name="T78" fmla="*/ 1969 w 2784"/>
              <a:gd name="T79" fmla="*/ 1297 h 6896"/>
              <a:gd name="T80" fmla="*/ 2293 w 2784"/>
              <a:gd name="T81" fmla="*/ 1858 h 6896"/>
              <a:gd name="T82" fmla="*/ 2363 w 2784"/>
              <a:gd name="T83" fmla="*/ 2265 h 6896"/>
              <a:gd name="T84" fmla="*/ 2524 w 2784"/>
              <a:gd name="T85" fmla="*/ 2847 h 6896"/>
              <a:gd name="T86" fmla="*/ 2754 w 2784"/>
              <a:gd name="T87" fmla="*/ 3360 h 6896"/>
              <a:gd name="T88" fmla="*/ 2731 w 2784"/>
              <a:gd name="T89" fmla="*/ 3722 h 6896"/>
              <a:gd name="T90" fmla="*/ 2571 w 2784"/>
              <a:gd name="T91" fmla="*/ 4394 h 6896"/>
              <a:gd name="T92" fmla="*/ 2522 w 2784"/>
              <a:gd name="T93" fmla="*/ 4803 h 6896"/>
              <a:gd name="T94" fmla="*/ 2202 w 2784"/>
              <a:gd name="T95" fmla="*/ 5348 h 6896"/>
              <a:gd name="T96" fmla="*/ 1968 w 2784"/>
              <a:gd name="T97" fmla="*/ 5780 h 6896"/>
              <a:gd name="T98" fmla="*/ 1697 w 2784"/>
              <a:gd name="T99" fmla="*/ 6057 h 6896"/>
              <a:gd name="T100" fmla="*/ 1213 w 2784"/>
              <a:gd name="T101" fmla="*/ 6526 h 6896"/>
              <a:gd name="T102" fmla="*/ 888 w 2784"/>
              <a:gd name="T103" fmla="*/ 6779 h 6896"/>
              <a:gd name="T104" fmla="*/ 1229 w 2784"/>
              <a:gd name="T105" fmla="*/ 132 h 6896"/>
              <a:gd name="T106" fmla="*/ 1549 w 2784"/>
              <a:gd name="T107" fmla="*/ 418 h 6896"/>
              <a:gd name="T108" fmla="*/ 1837 w 2784"/>
              <a:gd name="T109" fmla="*/ 741 h 6896"/>
              <a:gd name="T110" fmla="*/ 2206 w 2784"/>
              <a:gd name="T111" fmla="*/ 1272 h 6896"/>
              <a:gd name="T112" fmla="*/ 2390 w 2784"/>
              <a:gd name="T113" fmla="*/ 1655 h 6896"/>
              <a:gd name="T114" fmla="*/ 2613 w 2784"/>
              <a:gd name="T115" fmla="*/ 2283 h 6896"/>
              <a:gd name="T116" fmla="*/ 2703 w 2784"/>
              <a:gd name="T117" fmla="*/ 2662 h 6896"/>
              <a:gd name="T118" fmla="*/ 2719 w 2784"/>
              <a:gd name="T119" fmla="*/ 3113 h 6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84" h="6896">
                <a:moveTo>
                  <a:pt x="2137" y="3273"/>
                </a:moveTo>
                <a:cubicBezTo>
                  <a:pt x="2106" y="3273"/>
                  <a:pt x="2081" y="3298"/>
                  <a:pt x="2081" y="3329"/>
                </a:cubicBezTo>
                <a:cubicBezTo>
                  <a:pt x="2081" y="3360"/>
                  <a:pt x="2106" y="3385"/>
                  <a:pt x="2137" y="3385"/>
                </a:cubicBezTo>
                <a:cubicBezTo>
                  <a:pt x="2167" y="3385"/>
                  <a:pt x="2192" y="3360"/>
                  <a:pt x="2192" y="3329"/>
                </a:cubicBezTo>
                <a:cubicBezTo>
                  <a:pt x="2192" y="3298"/>
                  <a:pt x="2167" y="3273"/>
                  <a:pt x="2137" y="3273"/>
                </a:cubicBezTo>
                <a:close/>
                <a:moveTo>
                  <a:pt x="2181" y="3544"/>
                </a:moveTo>
                <a:cubicBezTo>
                  <a:pt x="2181" y="3516"/>
                  <a:pt x="2158" y="3493"/>
                  <a:pt x="2130" y="3493"/>
                </a:cubicBezTo>
                <a:cubicBezTo>
                  <a:pt x="2102" y="3493"/>
                  <a:pt x="2079" y="3516"/>
                  <a:pt x="2079" y="3544"/>
                </a:cubicBezTo>
                <a:cubicBezTo>
                  <a:pt x="2079" y="3572"/>
                  <a:pt x="2102" y="3595"/>
                  <a:pt x="2130" y="3595"/>
                </a:cubicBezTo>
                <a:cubicBezTo>
                  <a:pt x="2158" y="3595"/>
                  <a:pt x="2181" y="3572"/>
                  <a:pt x="2181" y="3544"/>
                </a:cubicBezTo>
                <a:close/>
                <a:moveTo>
                  <a:pt x="2157" y="3758"/>
                </a:moveTo>
                <a:cubicBezTo>
                  <a:pt x="2157" y="3733"/>
                  <a:pt x="2136" y="3712"/>
                  <a:pt x="2110" y="3712"/>
                </a:cubicBezTo>
                <a:cubicBezTo>
                  <a:pt x="2084" y="3712"/>
                  <a:pt x="2063" y="3733"/>
                  <a:pt x="2063" y="3758"/>
                </a:cubicBezTo>
                <a:cubicBezTo>
                  <a:pt x="2063" y="3784"/>
                  <a:pt x="2084" y="3805"/>
                  <a:pt x="2110" y="3805"/>
                </a:cubicBezTo>
                <a:cubicBezTo>
                  <a:pt x="2136" y="3805"/>
                  <a:pt x="2157" y="3784"/>
                  <a:pt x="2157" y="3758"/>
                </a:cubicBezTo>
                <a:close/>
                <a:moveTo>
                  <a:pt x="2118" y="3971"/>
                </a:moveTo>
                <a:cubicBezTo>
                  <a:pt x="2118" y="3949"/>
                  <a:pt x="2100" y="3930"/>
                  <a:pt x="2077" y="3930"/>
                </a:cubicBezTo>
                <a:cubicBezTo>
                  <a:pt x="2054" y="3930"/>
                  <a:pt x="2036" y="3949"/>
                  <a:pt x="2036" y="3971"/>
                </a:cubicBezTo>
                <a:cubicBezTo>
                  <a:pt x="2036" y="3994"/>
                  <a:pt x="2054" y="4012"/>
                  <a:pt x="2077" y="4012"/>
                </a:cubicBezTo>
                <a:cubicBezTo>
                  <a:pt x="2100" y="4012"/>
                  <a:pt x="2118" y="3994"/>
                  <a:pt x="2118" y="3971"/>
                </a:cubicBezTo>
                <a:close/>
                <a:moveTo>
                  <a:pt x="1996" y="4182"/>
                </a:moveTo>
                <a:cubicBezTo>
                  <a:pt x="1996" y="4201"/>
                  <a:pt x="2011" y="4217"/>
                  <a:pt x="2031" y="4217"/>
                </a:cubicBezTo>
                <a:cubicBezTo>
                  <a:pt x="2050" y="4217"/>
                  <a:pt x="2066" y="4201"/>
                  <a:pt x="2066" y="4182"/>
                </a:cubicBezTo>
                <a:cubicBezTo>
                  <a:pt x="2066" y="4162"/>
                  <a:pt x="2050" y="4146"/>
                  <a:pt x="2031" y="4146"/>
                </a:cubicBezTo>
                <a:cubicBezTo>
                  <a:pt x="2011" y="4146"/>
                  <a:pt x="1996" y="4162"/>
                  <a:pt x="1996" y="4182"/>
                </a:cubicBezTo>
                <a:close/>
                <a:moveTo>
                  <a:pt x="1972" y="4418"/>
                </a:moveTo>
                <a:cubicBezTo>
                  <a:pt x="1988" y="4418"/>
                  <a:pt x="2001" y="4405"/>
                  <a:pt x="2001" y="4389"/>
                </a:cubicBezTo>
                <a:cubicBezTo>
                  <a:pt x="2001" y="4373"/>
                  <a:pt x="1988" y="4360"/>
                  <a:pt x="1972" y="4360"/>
                </a:cubicBezTo>
                <a:cubicBezTo>
                  <a:pt x="1956" y="4360"/>
                  <a:pt x="1943" y="4373"/>
                  <a:pt x="1943" y="4389"/>
                </a:cubicBezTo>
                <a:cubicBezTo>
                  <a:pt x="1943" y="4405"/>
                  <a:pt x="1956" y="4418"/>
                  <a:pt x="1972" y="4418"/>
                </a:cubicBezTo>
                <a:close/>
                <a:moveTo>
                  <a:pt x="1923" y="4592"/>
                </a:moveTo>
                <a:cubicBezTo>
                  <a:pt x="1923" y="4579"/>
                  <a:pt x="1913" y="4569"/>
                  <a:pt x="1900" y="4569"/>
                </a:cubicBezTo>
                <a:cubicBezTo>
                  <a:pt x="1888" y="4569"/>
                  <a:pt x="1878" y="4579"/>
                  <a:pt x="1878" y="4592"/>
                </a:cubicBezTo>
                <a:cubicBezTo>
                  <a:pt x="1878" y="4605"/>
                  <a:pt x="1888" y="4615"/>
                  <a:pt x="1900" y="4615"/>
                </a:cubicBezTo>
                <a:cubicBezTo>
                  <a:pt x="1913" y="4615"/>
                  <a:pt x="1923" y="4605"/>
                  <a:pt x="1923" y="4592"/>
                </a:cubicBezTo>
                <a:close/>
                <a:moveTo>
                  <a:pt x="1833" y="4790"/>
                </a:moveTo>
                <a:cubicBezTo>
                  <a:pt x="1833" y="4781"/>
                  <a:pt x="1826" y="4774"/>
                  <a:pt x="1816" y="4774"/>
                </a:cubicBezTo>
                <a:cubicBezTo>
                  <a:pt x="1807" y="4774"/>
                  <a:pt x="1800" y="4781"/>
                  <a:pt x="1800" y="4790"/>
                </a:cubicBezTo>
                <a:cubicBezTo>
                  <a:pt x="1800" y="4800"/>
                  <a:pt x="1807" y="4807"/>
                  <a:pt x="1816" y="4807"/>
                </a:cubicBezTo>
                <a:cubicBezTo>
                  <a:pt x="1826" y="4807"/>
                  <a:pt x="1833" y="4800"/>
                  <a:pt x="1833" y="4790"/>
                </a:cubicBezTo>
                <a:close/>
                <a:moveTo>
                  <a:pt x="1730" y="4983"/>
                </a:moveTo>
                <a:cubicBezTo>
                  <a:pt x="1730" y="4978"/>
                  <a:pt x="1726" y="4973"/>
                  <a:pt x="1720" y="4973"/>
                </a:cubicBezTo>
                <a:cubicBezTo>
                  <a:pt x="1715" y="4973"/>
                  <a:pt x="1711" y="4978"/>
                  <a:pt x="1711" y="4983"/>
                </a:cubicBezTo>
                <a:cubicBezTo>
                  <a:pt x="1711" y="4989"/>
                  <a:pt x="1715" y="4993"/>
                  <a:pt x="1720" y="4993"/>
                </a:cubicBezTo>
                <a:cubicBezTo>
                  <a:pt x="1726" y="4993"/>
                  <a:pt x="1730" y="4989"/>
                  <a:pt x="1730" y="4983"/>
                </a:cubicBezTo>
                <a:close/>
                <a:moveTo>
                  <a:pt x="1618" y="5170"/>
                </a:moveTo>
                <a:cubicBezTo>
                  <a:pt x="1618" y="5167"/>
                  <a:pt x="1616" y="5165"/>
                  <a:pt x="1613" y="5165"/>
                </a:cubicBezTo>
                <a:cubicBezTo>
                  <a:pt x="1610" y="5165"/>
                  <a:pt x="1608" y="5167"/>
                  <a:pt x="1608" y="5170"/>
                </a:cubicBezTo>
                <a:cubicBezTo>
                  <a:pt x="1608" y="5173"/>
                  <a:pt x="1610" y="5175"/>
                  <a:pt x="1613" y="5175"/>
                </a:cubicBezTo>
                <a:cubicBezTo>
                  <a:pt x="1616" y="5175"/>
                  <a:pt x="1618" y="5173"/>
                  <a:pt x="1618" y="5170"/>
                </a:cubicBezTo>
                <a:close/>
                <a:moveTo>
                  <a:pt x="1494" y="5346"/>
                </a:moveTo>
                <a:cubicBezTo>
                  <a:pt x="1492" y="5346"/>
                  <a:pt x="1491" y="5348"/>
                  <a:pt x="1491" y="5349"/>
                </a:cubicBezTo>
                <a:cubicBezTo>
                  <a:pt x="1491" y="5351"/>
                  <a:pt x="1492" y="5352"/>
                  <a:pt x="1494" y="5352"/>
                </a:cubicBezTo>
                <a:cubicBezTo>
                  <a:pt x="1495" y="5352"/>
                  <a:pt x="1497" y="5351"/>
                  <a:pt x="1497" y="5349"/>
                </a:cubicBezTo>
                <a:cubicBezTo>
                  <a:pt x="1497" y="5348"/>
                  <a:pt x="1495" y="5346"/>
                  <a:pt x="1494" y="5346"/>
                </a:cubicBezTo>
                <a:close/>
                <a:moveTo>
                  <a:pt x="1364" y="5519"/>
                </a:moveTo>
                <a:cubicBezTo>
                  <a:pt x="1363" y="5519"/>
                  <a:pt x="1362" y="5520"/>
                  <a:pt x="1362" y="5521"/>
                </a:cubicBezTo>
                <a:cubicBezTo>
                  <a:pt x="1362" y="5522"/>
                  <a:pt x="1363" y="5523"/>
                  <a:pt x="1364" y="5523"/>
                </a:cubicBezTo>
                <a:cubicBezTo>
                  <a:pt x="1365" y="5523"/>
                  <a:pt x="1366" y="5522"/>
                  <a:pt x="1366" y="5521"/>
                </a:cubicBezTo>
                <a:cubicBezTo>
                  <a:pt x="1366" y="5520"/>
                  <a:pt x="1365" y="5519"/>
                  <a:pt x="1364" y="5519"/>
                </a:cubicBezTo>
                <a:close/>
                <a:moveTo>
                  <a:pt x="1225" y="5685"/>
                </a:moveTo>
                <a:cubicBezTo>
                  <a:pt x="1225" y="5684"/>
                  <a:pt x="1225" y="5683"/>
                  <a:pt x="1224" y="5683"/>
                </a:cubicBezTo>
                <a:cubicBezTo>
                  <a:pt x="1223" y="5683"/>
                  <a:pt x="1222" y="5684"/>
                  <a:pt x="1222" y="5685"/>
                </a:cubicBezTo>
                <a:cubicBezTo>
                  <a:pt x="1222" y="5686"/>
                  <a:pt x="1223" y="5686"/>
                  <a:pt x="1224" y="5686"/>
                </a:cubicBezTo>
                <a:cubicBezTo>
                  <a:pt x="1225" y="5686"/>
                  <a:pt x="1225" y="5686"/>
                  <a:pt x="1225" y="5685"/>
                </a:cubicBezTo>
                <a:close/>
                <a:moveTo>
                  <a:pt x="1074" y="5838"/>
                </a:moveTo>
                <a:cubicBezTo>
                  <a:pt x="1073" y="5838"/>
                  <a:pt x="1072" y="5838"/>
                  <a:pt x="1072" y="5839"/>
                </a:cubicBezTo>
                <a:cubicBezTo>
                  <a:pt x="1072" y="5840"/>
                  <a:pt x="1073" y="5841"/>
                  <a:pt x="1074" y="5841"/>
                </a:cubicBezTo>
                <a:cubicBezTo>
                  <a:pt x="1075" y="5841"/>
                  <a:pt x="1076" y="5840"/>
                  <a:pt x="1076" y="5839"/>
                </a:cubicBezTo>
                <a:cubicBezTo>
                  <a:pt x="1076" y="5838"/>
                  <a:pt x="1075" y="5838"/>
                  <a:pt x="1074" y="5838"/>
                </a:cubicBezTo>
                <a:close/>
                <a:moveTo>
                  <a:pt x="3" y="106"/>
                </a:moveTo>
                <a:cubicBezTo>
                  <a:pt x="1" y="106"/>
                  <a:pt x="0" y="107"/>
                  <a:pt x="0" y="108"/>
                </a:cubicBezTo>
                <a:cubicBezTo>
                  <a:pt x="0" y="109"/>
                  <a:pt x="1" y="110"/>
                  <a:pt x="3" y="110"/>
                </a:cubicBezTo>
                <a:cubicBezTo>
                  <a:pt x="4" y="110"/>
                  <a:pt x="5" y="109"/>
                  <a:pt x="5" y="108"/>
                </a:cubicBezTo>
                <a:cubicBezTo>
                  <a:pt x="5" y="107"/>
                  <a:pt x="4" y="106"/>
                  <a:pt x="3" y="106"/>
                </a:cubicBezTo>
                <a:close/>
                <a:moveTo>
                  <a:pt x="198" y="194"/>
                </a:moveTo>
                <a:cubicBezTo>
                  <a:pt x="196" y="194"/>
                  <a:pt x="194" y="196"/>
                  <a:pt x="194" y="198"/>
                </a:cubicBezTo>
                <a:cubicBezTo>
                  <a:pt x="194" y="200"/>
                  <a:pt x="196" y="202"/>
                  <a:pt x="198" y="202"/>
                </a:cubicBezTo>
                <a:cubicBezTo>
                  <a:pt x="200" y="202"/>
                  <a:pt x="202" y="200"/>
                  <a:pt x="202" y="198"/>
                </a:cubicBezTo>
                <a:cubicBezTo>
                  <a:pt x="202" y="196"/>
                  <a:pt x="200" y="194"/>
                  <a:pt x="198" y="194"/>
                </a:cubicBezTo>
                <a:close/>
                <a:moveTo>
                  <a:pt x="388" y="294"/>
                </a:moveTo>
                <a:cubicBezTo>
                  <a:pt x="384" y="294"/>
                  <a:pt x="382" y="297"/>
                  <a:pt x="382" y="300"/>
                </a:cubicBezTo>
                <a:cubicBezTo>
                  <a:pt x="382" y="304"/>
                  <a:pt x="384" y="306"/>
                  <a:pt x="388" y="306"/>
                </a:cubicBezTo>
                <a:cubicBezTo>
                  <a:pt x="391" y="306"/>
                  <a:pt x="394" y="304"/>
                  <a:pt x="394" y="300"/>
                </a:cubicBezTo>
                <a:cubicBezTo>
                  <a:pt x="394" y="297"/>
                  <a:pt x="391" y="294"/>
                  <a:pt x="388" y="294"/>
                </a:cubicBezTo>
                <a:close/>
                <a:moveTo>
                  <a:pt x="571" y="403"/>
                </a:moveTo>
                <a:cubicBezTo>
                  <a:pt x="565" y="403"/>
                  <a:pt x="560" y="407"/>
                  <a:pt x="560" y="413"/>
                </a:cubicBezTo>
                <a:cubicBezTo>
                  <a:pt x="560" y="419"/>
                  <a:pt x="565" y="424"/>
                  <a:pt x="571" y="424"/>
                </a:cubicBezTo>
                <a:cubicBezTo>
                  <a:pt x="577" y="424"/>
                  <a:pt x="582" y="419"/>
                  <a:pt x="582" y="413"/>
                </a:cubicBezTo>
                <a:cubicBezTo>
                  <a:pt x="582" y="407"/>
                  <a:pt x="577" y="403"/>
                  <a:pt x="571" y="403"/>
                </a:cubicBezTo>
                <a:close/>
                <a:moveTo>
                  <a:pt x="747" y="521"/>
                </a:moveTo>
                <a:cubicBezTo>
                  <a:pt x="737" y="521"/>
                  <a:pt x="730" y="528"/>
                  <a:pt x="730" y="538"/>
                </a:cubicBezTo>
                <a:cubicBezTo>
                  <a:pt x="730" y="547"/>
                  <a:pt x="737" y="555"/>
                  <a:pt x="747" y="555"/>
                </a:cubicBezTo>
                <a:cubicBezTo>
                  <a:pt x="756" y="555"/>
                  <a:pt x="764" y="547"/>
                  <a:pt x="764" y="538"/>
                </a:cubicBezTo>
                <a:cubicBezTo>
                  <a:pt x="764" y="528"/>
                  <a:pt x="756" y="521"/>
                  <a:pt x="747" y="521"/>
                </a:cubicBezTo>
                <a:close/>
                <a:moveTo>
                  <a:pt x="915" y="649"/>
                </a:moveTo>
                <a:cubicBezTo>
                  <a:pt x="901" y="649"/>
                  <a:pt x="891" y="660"/>
                  <a:pt x="891" y="673"/>
                </a:cubicBezTo>
                <a:cubicBezTo>
                  <a:pt x="891" y="686"/>
                  <a:pt x="901" y="697"/>
                  <a:pt x="915" y="697"/>
                </a:cubicBezTo>
                <a:cubicBezTo>
                  <a:pt x="928" y="697"/>
                  <a:pt x="939" y="686"/>
                  <a:pt x="939" y="673"/>
                </a:cubicBezTo>
                <a:cubicBezTo>
                  <a:pt x="939" y="660"/>
                  <a:pt x="928" y="649"/>
                  <a:pt x="915" y="649"/>
                </a:cubicBezTo>
                <a:close/>
                <a:moveTo>
                  <a:pt x="1074" y="788"/>
                </a:moveTo>
                <a:cubicBezTo>
                  <a:pt x="1057" y="788"/>
                  <a:pt x="1044" y="802"/>
                  <a:pt x="1044" y="818"/>
                </a:cubicBezTo>
                <a:cubicBezTo>
                  <a:pt x="1044" y="834"/>
                  <a:pt x="1057" y="848"/>
                  <a:pt x="1074" y="848"/>
                </a:cubicBezTo>
                <a:cubicBezTo>
                  <a:pt x="1090" y="848"/>
                  <a:pt x="1104" y="834"/>
                  <a:pt x="1104" y="818"/>
                </a:cubicBezTo>
                <a:cubicBezTo>
                  <a:pt x="1104" y="802"/>
                  <a:pt x="1090" y="788"/>
                  <a:pt x="1074" y="788"/>
                </a:cubicBezTo>
                <a:close/>
                <a:moveTo>
                  <a:pt x="1224" y="938"/>
                </a:moveTo>
                <a:cubicBezTo>
                  <a:pt x="1205" y="938"/>
                  <a:pt x="1190" y="954"/>
                  <a:pt x="1190" y="973"/>
                </a:cubicBezTo>
                <a:cubicBezTo>
                  <a:pt x="1190" y="992"/>
                  <a:pt x="1205" y="1007"/>
                  <a:pt x="1224" y="1007"/>
                </a:cubicBezTo>
                <a:cubicBezTo>
                  <a:pt x="1243" y="1007"/>
                  <a:pt x="1258" y="992"/>
                  <a:pt x="1258" y="973"/>
                </a:cubicBezTo>
                <a:cubicBezTo>
                  <a:pt x="1258" y="954"/>
                  <a:pt x="1243" y="938"/>
                  <a:pt x="1224" y="938"/>
                </a:cubicBezTo>
                <a:close/>
                <a:moveTo>
                  <a:pt x="1401" y="1136"/>
                </a:moveTo>
                <a:cubicBezTo>
                  <a:pt x="1401" y="1116"/>
                  <a:pt x="1384" y="1099"/>
                  <a:pt x="1364" y="1099"/>
                </a:cubicBezTo>
                <a:cubicBezTo>
                  <a:pt x="1343" y="1099"/>
                  <a:pt x="1327" y="1116"/>
                  <a:pt x="1327" y="1136"/>
                </a:cubicBezTo>
                <a:cubicBezTo>
                  <a:pt x="1327" y="1157"/>
                  <a:pt x="1343" y="1173"/>
                  <a:pt x="1364" y="1173"/>
                </a:cubicBezTo>
                <a:cubicBezTo>
                  <a:pt x="1384" y="1173"/>
                  <a:pt x="1401" y="1157"/>
                  <a:pt x="1401" y="1136"/>
                </a:cubicBezTo>
                <a:close/>
                <a:moveTo>
                  <a:pt x="1494" y="1267"/>
                </a:moveTo>
                <a:cubicBezTo>
                  <a:pt x="1471" y="1267"/>
                  <a:pt x="1453" y="1285"/>
                  <a:pt x="1453" y="1308"/>
                </a:cubicBezTo>
                <a:cubicBezTo>
                  <a:pt x="1453" y="1331"/>
                  <a:pt x="1471" y="1349"/>
                  <a:pt x="1494" y="1349"/>
                </a:cubicBezTo>
                <a:cubicBezTo>
                  <a:pt x="1516" y="1349"/>
                  <a:pt x="1535" y="1331"/>
                  <a:pt x="1535" y="1308"/>
                </a:cubicBezTo>
                <a:cubicBezTo>
                  <a:pt x="1535" y="1285"/>
                  <a:pt x="1516" y="1267"/>
                  <a:pt x="1494" y="1267"/>
                </a:cubicBezTo>
                <a:close/>
                <a:moveTo>
                  <a:pt x="1613" y="1441"/>
                </a:moveTo>
                <a:cubicBezTo>
                  <a:pt x="1587" y="1441"/>
                  <a:pt x="1566" y="1462"/>
                  <a:pt x="1566" y="1488"/>
                </a:cubicBezTo>
                <a:cubicBezTo>
                  <a:pt x="1566" y="1513"/>
                  <a:pt x="1587" y="1534"/>
                  <a:pt x="1613" y="1534"/>
                </a:cubicBezTo>
                <a:cubicBezTo>
                  <a:pt x="1638" y="1534"/>
                  <a:pt x="1659" y="1513"/>
                  <a:pt x="1659" y="1488"/>
                </a:cubicBezTo>
                <a:cubicBezTo>
                  <a:pt x="1659" y="1462"/>
                  <a:pt x="1638" y="1441"/>
                  <a:pt x="1613" y="1441"/>
                </a:cubicBezTo>
                <a:close/>
                <a:moveTo>
                  <a:pt x="1720" y="1727"/>
                </a:moveTo>
                <a:cubicBezTo>
                  <a:pt x="1750" y="1727"/>
                  <a:pt x="1773" y="1704"/>
                  <a:pt x="1773" y="1674"/>
                </a:cubicBezTo>
                <a:cubicBezTo>
                  <a:pt x="1773" y="1645"/>
                  <a:pt x="1750" y="1621"/>
                  <a:pt x="1720" y="1621"/>
                </a:cubicBezTo>
                <a:cubicBezTo>
                  <a:pt x="1691" y="1621"/>
                  <a:pt x="1667" y="1645"/>
                  <a:pt x="1667" y="1674"/>
                </a:cubicBezTo>
                <a:cubicBezTo>
                  <a:pt x="1667" y="1704"/>
                  <a:pt x="1691" y="1727"/>
                  <a:pt x="1720" y="1727"/>
                </a:cubicBezTo>
                <a:close/>
                <a:moveTo>
                  <a:pt x="1875" y="1867"/>
                </a:moveTo>
                <a:cubicBezTo>
                  <a:pt x="1875" y="1835"/>
                  <a:pt x="1849" y="1808"/>
                  <a:pt x="1816" y="1808"/>
                </a:cubicBezTo>
                <a:cubicBezTo>
                  <a:pt x="1784" y="1808"/>
                  <a:pt x="1758" y="1835"/>
                  <a:pt x="1758" y="1867"/>
                </a:cubicBezTo>
                <a:cubicBezTo>
                  <a:pt x="1758" y="1899"/>
                  <a:pt x="1784" y="1926"/>
                  <a:pt x="1816" y="1926"/>
                </a:cubicBezTo>
                <a:cubicBezTo>
                  <a:pt x="1849" y="1926"/>
                  <a:pt x="1875" y="1899"/>
                  <a:pt x="1875" y="1867"/>
                </a:cubicBezTo>
                <a:close/>
                <a:moveTo>
                  <a:pt x="1836" y="2065"/>
                </a:moveTo>
                <a:cubicBezTo>
                  <a:pt x="1836" y="2101"/>
                  <a:pt x="1865" y="2129"/>
                  <a:pt x="1900" y="2129"/>
                </a:cubicBezTo>
                <a:cubicBezTo>
                  <a:pt x="1936" y="2129"/>
                  <a:pt x="1964" y="2101"/>
                  <a:pt x="1964" y="2065"/>
                </a:cubicBezTo>
                <a:cubicBezTo>
                  <a:pt x="1964" y="2030"/>
                  <a:pt x="1936" y="2002"/>
                  <a:pt x="1900" y="2002"/>
                </a:cubicBezTo>
                <a:cubicBezTo>
                  <a:pt x="1865" y="2002"/>
                  <a:pt x="1836" y="2030"/>
                  <a:pt x="1836" y="2065"/>
                </a:cubicBezTo>
                <a:close/>
                <a:moveTo>
                  <a:pt x="1972" y="2202"/>
                </a:moveTo>
                <a:cubicBezTo>
                  <a:pt x="1935" y="2202"/>
                  <a:pt x="1906" y="2232"/>
                  <a:pt x="1906" y="2269"/>
                </a:cubicBezTo>
                <a:cubicBezTo>
                  <a:pt x="1906" y="2305"/>
                  <a:pt x="1935" y="2335"/>
                  <a:pt x="1972" y="2335"/>
                </a:cubicBezTo>
                <a:cubicBezTo>
                  <a:pt x="2008" y="2335"/>
                  <a:pt x="2038" y="2305"/>
                  <a:pt x="2038" y="2269"/>
                </a:cubicBezTo>
                <a:cubicBezTo>
                  <a:pt x="2038" y="2232"/>
                  <a:pt x="2008" y="2202"/>
                  <a:pt x="1972" y="2202"/>
                </a:cubicBezTo>
                <a:close/>
                <a:moveTo>
                  <a:pt x="2031" y="2410"/>
                </a:moveTo>
                <a:cubicBezTo>
                  <a:pt x="1994" y="2410"/>
                  <a:pt x="1965" y="2439"/>
                  <a:pt x="1965" y="2476"/>
                </a:cubicBezTo>
                <a:cubicBezTo>
                  <a:pt x="1965" y="2512"/>
                  <a:pt x="1994" y="2542"/>
                  <a:pt x="2031" y="2542"/>
                </a:cubicBezTo>
                <a:cubicBezTo>
                  <a:pt x="2067" y="2542"/>
                  <a:pt x="2097" y="2512"/>
                  <a:pt x="2097" y="2476"/>
                </a:cubicBezTo>
                <a:cubicBezTo>
                  <a:pt x="2097" y="2439"/>
                  <a:pt x="2067" y="2410"/>
                  <a:pt x="2031" y="2410"/>
                </a:cubicBezTo>
                <a:close/>
                <a:moveTo>
                  <a:pt x="2077" y="2621"/>
                </a:moveTo>
                <a:cubicBezTo>
                  <a:pt x="2041" y="2621"/>
                  <a:pt x="2012" y="2650"/>
                  <a:pt x="2012" y="2686"/>
                </a:cubicBezTo>
                <a:cubicBezTo>
                  <a:pt x="2012" y="2722"/>
                  <a:pt x="2041" y="2751"/>
                  <a:pt x="2077" y="2751"/>
                </a:cubicBezTo>
                <a:cubicBezTo>
                  <a:pt x="2113" y="2751"/>
                  <a:pt x="2142" y="2722"/>
                  <a:pt x="2142" y="2686"/>
                </a:cubicBezTo>
                <a:cubicBezTo>
                  <a:pt x="2142" y="2650"/>
                  <a:pt x="2113" y="2621"/>
                  <a:pt x="2077" y="2621"/>
                </a:cubicBezTo>
                <a:close/>
                <a:moveTo>
                  <a:pt x="2110" y="2836"/>
                </a:moveTo>
                <a:cubicBezTo>
                  <a:pt x="2075" y="2836"/>
                  <a:pt x="2047" y="2864"/>
                  <a:pt x="2047" y="2899"/>
                </a:cubicBezTo>
                <a:cubicBezTo>
                  <a:pt x="2047" y="2934"/>
                  <a:pt x="2075" y="2962"/>
                  <a:pt x="2110" y="2962"/>
                </a:cubicBezTo>
                <a:cubicBezTo>
                  <a:pt x="2145" y="2962"/>
                  <a:pt x="2173" y="2934"/>
                  <a:pt x="2173" y="2899"/>
                </a:cubicBezTo>
                <a:cubicBezTo>
                  <a:pt x="2173" y="2864"/>
                  <a:pt x="2145" y="2836"/>
                  <a:pt x="2110" y="2836"/>
                </a:cubicBezTo>
                <a:close/>
                <a:moveTo>
                  <a:pt x="2130" y="3054"/>
                </a:moveTo>
                <a:cubicBezTo>
                  <a:pt x="2097" y="3054"/>
                  <a:pt x="2071" y="3081"/>
                  <a:pt x="2071" y="3113"/>
                </a:cubicBezTo>
                <a:cubicBezTo>
                  <a:pt x="2071" y="3146"/>
                  <a:pt x="2097" y="3173"/>
                  <a:pt x="2130" y="3173"/>
                </a:cubicBezTo>
                <a:cubicBezTo>
                  <a:pt x="2163" y="3173"/>
                  <a:pt x="2189" y="3146"/>
                  <a:pt x="2189" y="3113"/>
                </a:cubicBezTo>
                <a:cubicBezTo>
                  <a:pt x="2189" y="3081"/>
                  <a:pt x="2163" y="3054"/>
                  <a:pt x="2130" y="3054"/>
                </a:cubicBezTo>
                <a:close/>
                <a:moveTo>
                  <a:pt x="2342" y="3263"/>
                </a:moveTo>
                <a:cubicBezTo>
                  <a:pt x="2306" y="3263"/>
                  <a:pt x="2277" y="3292"/>
                  <a:pt x="2277" y="3329"/>
                </a:cubicBezTo>
                <a:cubicBezTo>
                  <a:pt x="2277" y="3365"/>
                  <a:pt x="2306" y="3394"/>
                  <a:pt x="2342" y="3394"/>
                </a:cubicBezTo>
                <a:cubicBezTo>
                  <a:pt x="2378" y="3394"/>
                  <a:pt x="2408" y="3365"/>
                  <a:pt x="2408" y="3329"/>
                </a:cubicBezTo>
                <a:cubicBezTo>
                  <a:pt x="2408" y="3292"/>
                  <a:pt x="2378" y="3263"/>
                  <a:pt x="2342" y="3263"/>
                </a:cubicBezTo>
                <a:close/>
                <a:moveTo>
                  <a:pt x="2399" y="3544"/>
                </a:moveTo>
                <a:cubicBezTo>
                  <a:pt x="2399" y="3509"/>
                  <a:pt x="2371" y="3481"/>
                  <a:pt x="2336" y="3481"/>
                </a:cubicBezTo>
                <a:cubicBezTo>
                  <a:pt x="2301" y="3481"/>
                  <a:pt x="2273" y="3509"/>
                  <a:pt x="2273" y="3544"/>
                </a:cubicBezTo>
                <a:cubicBezTo>
                  <a:pt x="2273" y="3579"/>
                  <a:pt x="2301" y="3607"/>
                  <a:pt x="2336" y="3607"/>
                </a:cubicBezTo>
                <a:cubicBezTo>
                  <a:pt x="2371" y="3607"/>
                  <a:pt x="2399" y="3579"/>
                  <a:pt x="2399" y="3544"/>
                </a:cubicBezTo>
                <a:close/>
                <a:moveTo>
                  <a:pt x="2378" y="3759"/>
                </a:moveTo>
                <a:cubicBezTo>
                  <a:pt x="2378" y="3725"/>
                  <a:pt x="2351" y="3698"/>
                  <a:pt x="2317" y="3698"/>
                </a:cubicBezTo>
                <a:cubicBezTo>
                  <a:pt x="2283" y="3698"/>
                  <a:pt x="2256" y="3725"/>
                  <a:pt x="2256" y="3759"/>
                </a:cubicBezTo>
                <a:cubicBezTo>
                  <a:pt x="2256" y="3792"/>
                  <a:pt x="2283" y="3820"/>
                  <a:pt x="2317" y="3820"/>
                </a:cubicBezTo>
                <a:cubicBezTo>
                  <a:pt x="2351" y="3820"/>
                  <a:pt x="2378" y="3792"/>
                  <a:pt x="2378" y="3759"/>
                </a:cubicBezTo>
                <a:close/>
                <a:moveTo>
                  <a:pt x="2228" y="3972"/>
                </a:moveTo>
                <a:cubicBezTo>
                  <a:pt x="2228" y="4004"/>
                  <a:pt x="2254" y="4029"/>
                  <a:pt x="2286" y="4029"/>
                </a:cubicBezTo>
                <a:cubicBezTo>
                  <a:pt x="2318" y="4029"/>
                  <a:pt x="2344" y="4004"/>
                  <a:pt x="2344" y="3972"/>
                </a:cubicBezTo>
                <a:cubicBezTo>
                  <a:pt x="2344" y="3940"/>
                  <a:pt x="2318" y="3914"/>
                  <a:pt x="2286" y="3914"/>
                </a:cubicBezTo>
                <a:cubicBezTo>
                  <a:pt x="2254" y="3914"/>
                  <a:pt x="2228" y="3940"/>
                  <a:pt x="2228" y="3972"/>
                </a:cubicBezTo>
                <a:close/>
                <a:moveTo>
                  <a:pt x="2296" y="4183"/>
                </a:moveTo>
                <a:cubicBezTo>
                  <a:pt x="2296" y="4153"/>
                  <a:pt x="2272" y="4129"/>
                  <a:pt x="2242" y="4129"/>
                </a:cubicBezTo>
                <a:cubicBezTo>
                  <a:pt x="2213" y="4129"/>
                  <a:pt x="2189" y="4153"/>
                  <a:pt x="2189" y="4183"/>
                </a:cubicBezTo>
                <a:cubicBezTo>
                  <a:pt x="2189" y="4212"/>
                  <a:pt x="2213" y="4236"/>
                  <a:pt x="2242" y="4236"/>
                </a:cubicBezTo>
                <a:cubicBezTo>
                  <a:pt x="2272" y="4236"/>
                  <a:pt x="2296" y="4212"/>
                  <a:pt x="2296" y="4183"/>
                </a:cubicBezTo>
                <a:close/>
                <a:moveTo>
                  <a:pt x="2236" y="4391"/>
                </a:moveTo>
                <a:cubicBezTo>
                  <a:pt x="2236" y="4364"/>
                  <a:pt x="2214" y="4342"/>
                  <a:pt x="2187" y="4342"/>
                </a:cubicBezTo>
                <a:cubicBezTo>
                  <a:pt x="2160" y="4342"/>
                  <a:pt x="2138" y="4364"/>
                  <a:pt x="2138" y="4391"/>
                </a:cubicBezTo>
                <a:cubicBezTo>
                  <a:pt x="2138" y="4418"/>
                  <a:pt x="2160" y="4440"/>
                  <a:pt x="2187" y="4440"/>
                </a:cubicBezTo>
                <a:cubicBezTo>
                  <a:pt x="2214" y="4440"/>
                  <a:pt x="2236" y="4418"/>
                  <a:pt x="2236" y="4391"/>
                </a:cubicBezTo>
                <a:close/>
                <a:moveTo>
                  <a:pt x="2119" y="4640"/>
                </a:moveTo>
                <a:cubicBezTo>
                  <a:pt x="2143" y="4640"/>
                  <a:pt x="2163" y="4620"/>
                  <a:pt x="2163" y="4595"/>
                </a:cubicBezTo>
                <a:cubicBezTo>
                  <a:pt x="2163" y="4571"/>
                  <a:pt x="2143" y="4551"/>
                  <a:pt x="2119" y="4551"/>
                </a:cubicBezTo>
                <a:cubicBezTo>
                  <a:pt x="2094" y="4551"/>
                  <a:pt x="2074" y="4571"/>
                  <a:pt x="2074" y="4595"/>
                </a:cubicBezTo>
                <a:cubicBezTo>
                  <a:pt x="2074" y="4620"/>
                  <a:pt x="2094" y="4640"/>
                  <a:pt x="2119" y="4640"/>
                </a:cubicBezTo>
                <a:close/>
                <a:moveTo>
                  <a:pt x="2039" y="4835"/>
                </a:moveTo>
                <a:cubicBezTo>
                  <a:pt x="2061" y="4835"/>
                  <a:pt x="2079" y="4817"/>
                  <a:pt x="2079" y="4795"/>
                </a:cubicBezTo>
                <a:cubicBezTo>
                  <a:pt x="2079" y="4774"/>
                  <a:pt x="2061" y="4756"/>
                  <a:pt x="2039" y="4756"/>
                </a:cubicBezTo>
                <a:cubicBezTo>
                  <a:pt x="2018" y="4756"/>
                  <a:pt x="2000" y="4774"/>
                  <a:pt x="2000" y="4795"/>
                </a:cubicBezTo>
                <a:cubicBezTo>
                  <a:pt x="2000" y="4817"/>
                  <a:pt x="2018" y="4835"/>
                  <a:pt x="2039" y="4835"/>
                </a:cubicBezTo>
                <a:close/>
                <a:moveTo>
                  <a:pt x="1982" y="4991"/>
                </a:moveTo>
                <a:cubicBezTo>
                  <a:pt x="1982" y="4972"/>
                  <a:pt x="1967" y="4957"/>
                  <a:pt x="1948" y="4957"/>
                </a:cubicBezTo>
                <a:cubicBezTo>
                  <a:pt x="1930" y="4957"/>
                  <a:pt x="1915" y="4972"/>
                  <a:pt x="1915" y="4991"/>
                </a:cubicBezTo>
                <a:cubicBezTo>
                  <a:pt x="1915" y="5009"/>
                  <a:pt x="1930" y="5024"/>
                  <a:pt x="1948" y="5024"/>
                </a:cubicBezTo>
                <a:cubicBezTo>
                  <a:pt x="1967" y="5024"/>
                  <a:pt x="1982" y="5009"/>
                  <a:pt x="1982" y="4991"/>
                </a:cubicBezTo>
                <a:close/>
                <a:moveTo>
                  <a:pt x="1818" y="5180"/>
                </a:moveTo>
                <a:cubicBezTo>
                  <a:pt x="1818" y="5196"/>
                  <a:pt x="1831" y="5208"/>
                  <a:pt x="1846" y="5208"/>
                </a:cubicBezTo>
                <a:cubicBezTo>
                  <a:pt x="1862" y="5208"/>
                  <a:pt x="1874" y="5196"/>
                  <a:pt x="1874" y="5180"/>
                </a:cubicBezTo>
                <a:cubicBezTo>
                  <a:pt x="1874" y="5165"/>
                  <a:pt x="1862" y="5152"/>
                  <a:pt x="1846" y="5152"/>
                </a:cubicBezTo>
                <a:cubicBezTo>
                  <a:pt x="1831" y="5152"/>
                  <a:pt x="1818" y="5165"/>
                  <a:pt x="1818" y="5180"/>
                </a:cubicBezTo>
                <a:close/>
                <a:moveTo>
                  <a:pt x="1733" y="5385"/>
                </a:moveTo>
                <a:cubicBezTo>
                  <a:pt x="1745" y="5385"/>
                  <a:pt x="1755" y="5375"/>
                  <a:pt x="1755" y="5363"/>
                </a:cubicBezTo>
                <a:cubicBezTo>
                  <a:pt x="1755" y="5351"/>
                  <a:pt x="1745" y="5342"/>
                  <a:pt x="1733" y="5342"/>
                </a:cubicBezTo>
                <a:cubicBezTo>
                  <a:pt x="1721" y="5342"/>
                  <a:pt x="1711" y="5351"/>
                  <a:pt x="1711" y="5363"/>
                </a:cubicBezTo>
                <a:cubicBezTo>
                  <a:pt x="1711" y="5375"/>
                  <a:pt x="1721" y="5385"/>
                  <a:pt x="1733" y="5385"/>
                </a:cubicBezTo>
                <a:close/>
                <a:moveTo>
                  <a:pt x="1610" y="5525"/>
                </a:moveTo>
                <a:cubicBezTo>
                  <a:pt x="1601" y="5525"/>
                  <a:pt x="1594" y="5531"/>
                  <a:pt x="1594" y="5540"/>
                </a:cubicBezTo>
                <a:cubicBezTo>
                  <a:pt x="1594" y="5548"/>
                  <a:pt x="1601" y="5555"/>
                  <a:pt x="1610" y="5555"/>
                </a:cubicBezTo>
                <a:cubicBezTo>
                  <a:pt x="1618" y="5555"/>
                  <a:pt x="1625" y="5548"/>
                  <a:pt x="1625" y="5540"/>
                </a:cubicBezTo>
                <a:cubicBezTo>
                  <a:pt x="1625" y="5531"/>
                  <a:pt x="1618" y="5525"/>
                  <a:pt x="1610" y="5525"/>
                </a:cubicBezTo>
                <a:close/>
                <a:moveTo>
                  <a:pt x="1476" y="5700"/>
                </a:moveTo>
                <a:cubicBezTo>
                  <a:pt x="1471" y="5700"/>
                  <a:pt x="1467" y="5704"/>
                  <a:pt x="1467" y="5709"/>
                </a:cubicBezTo>
                <a:cubicBezTo>
                  <a:pt x="1467" y="5714"/>
                  <a:pt x="1471" y="5718"/>
                  <a:pt x="1476" y="5718"/>
                </a:cubicBezTo>
                <a:cubicBezTo>
                  <a:pt x="1481" y="5718"/>
                  <a:pt x="1485" y="5714"/>
                  <a:pt x="1485" y="5709"/>
                </a:cubicBezTo>
                <a:cubicBezTo>
                  <a:pt x="1485" y="5704"/>
                  <a:pt x="1481" y="5700"/>
                  <a:pt x="1476" y="5700"/>
                </a:cubicBezTo>
                <a:close/>
                <a:moveTo>
                  <a:pt x="1333" y="5865"/>
                </a:moveTo>
                <a:cubicBezTo>
                  <a:pt x="1330" y="5865"/>
                  <a:pt x="1328" y="5867"/>
                  <a:pt x="1328" y="5870"/>
                </a:cubicBezTo>
                <a:cubicBezTo>
                  <a:pt x="1328" y="5872"/>
                  <a:pt x="1330" y="5874"/>
                  <a:pt x="1333" y="5874"/>
                </a:cubicBezTo>
                <a:cubicBezTo>
                  <a:pt x="1335" y="5874"/>
                  <a:pt x="1337" y="5872"/>
                  <a:pt x="1337" y="5870"/>
                </a:cubicBezTo>
                <a:cubicBezTo>
                  <a:pt x="1337" y="5867"/>
                  <a:pt x="1335" y="5865"/>
                  <a:pt x="1333" y="5865"/>
                </a:cubicBezTo>
                <a:close/>
                <a:moveTo>
                  <a:pt x="1180" y="6020"/>
                </a:moveTo>
                <a:cubicBezTo>
                  <a:pt x="1179" y="6020"/>
                  <a:pt x="1178" y="6021"/>
                  <a:pt x="1178" y="6022"/>
                </a:cubicBezTo>
                <a:cubicBezTo>
                  <a:pt x="1178" y="6023"/>
                  <a:pt x="1179" y="6024"/>
                  <a:pt x="1180" y="6024"/>
                </a:cubicBezTo>
                <a:cubicBezTo>
                  <a:pt x="1182" y="6024"/>
                  <a:pt x="1183" y="6023"/>
                  <a:pt x="1183" y="6022"/>
                </a:cubicBezTo>
                <a:cubicBezTo>
                  <a:pt x="1183" y="6021"/>
                  <a:pt x="1182" y="6020"/>
                  <a:pt x="1180" y="6020"/>
                </a:cubicBezTo>
                <a:close/>
                <a:moveTo>
                  <a:pt x="1020" y="6164"/>
                </a:moveTo>
                <a:cubicBezTo>
                  <a:pt x="1019" y="6164"/>
                  <a:pt x="1018" y="6164"/>
                  <a:pt x="1018" y="6165"/>
                </a:cubicBezTo>
                <a:cubicBezTo>
                  <a:pt x="1018" y="6166"/>
                  <a:pt x="1019" y="6167"/>
                  <a:pt x="1020" y="6167"/>
                </a:cubicBezTo>
                <a:cubicBezTo>
                  <a:pt x="1020" y="6167"/>
                  <a:pt x="1021" y="6166"/>
                  <a:pt x="1021" y="6165"/>
                </a:cubicBezTo>
                <a:cubicBezTo>
                  <a:pt x="1021" y="6164"/>
                  <a:pt x="1020" y="6164"/>
                  <a:pt x="1020" y="6164"/>
                </a:cubicBezTo>
                <a:close/>
                <a:moveTo>
                  <a:pt x="301" y="18"/>
                </a:moveTo>
                <a:cubicBezTo>
                  <a:pt x="300" y="18"/>
                  <a:pt x="299" y="19"/>
                  <a:pt x="299" y="20"/>
                </a:cubicBezTo>
                <a:cubicBezTo>
                  <a:pt x="299" y="21"/>
                  <a:pt x="300" y="21"/>
                  <a:pt x="301" y="21"/>
                </a:cubicBezTo>
                <a:cubicBezTo>
                  <a:pt x="302" y="21"/>
                  <a:pt x="303" y="21"/>
                  <a:pt x="303" y="20"/>
                </a:cubicBezTo>
                <a:cubicBezTo>
                  <a:pt x="303" y="19"/>
                  <a:pt x="302" y="18"/>
                  <a:pt x="301" y="18"/>
                </a:cubicBezTo>
                <a:close/>
                <a:moveTo>
                  <a:pt x="491" y="120"/>
                </a:moveTo>
                <a:cubicBezTo>
                  <a:pt x="490" y="120"/>
                  <a:pt x="489" y="121"/>
                  <a:pt x="489" y="122"/>
                </a:cubicBezTo>
                <a:cubicBezTo>
                  <a:pt x="489" y="123"/>
                  <a:pt x="490" y="124"/>
                  <a:pt x="491" y="124"/>
                </a:cubicBezTo>
                <a:cubicBezTo>
                  <a:pt x="492" y="124"/>
                  <a:pt x="493" y="123"/>
                  <a:pt x="493" y="122"/>
                </a:cubicBezTo>
                <a:cubicBezTo>
                  <a:pt x="493" y="121"/>
                  <a:pt x="492" y="120"/>
                  <a:pt x="491" y="120"/>
                </a:cubicBezTo>
                <a:close/>
                <a:moveTo>
                  <a:pt x="674" y="233"/>
                </a:moveTo>
                <a:cubicBezTo>
                  <a:pt x="673" y="233"/>
                  <a:pt x="672" y="234"/>
                  <a:pt x="672" y="235"/>
                </a:cubicBezTo>
                <a:cubicBezTo>
                  <a:pt x="672" y="236"/>
                  <a:pt x="673" y="237"/>
                  <a:pt x="674" y="237"/>
                </a:cubicBezTo>
                <a:cubicBezTo>
                  <a:pt x="675" y="237"/>
                  <a:pt x="676" y="236"/>
                  <a:pt x="676" y="235"/>
                </a:cubicBezTo>
                <a:cubicBezTo>
                  <a:pt x="676" y="234"/>
                  <a:pt x="675" y="233"/>
                  <a:pt x="674" y="233"/>
                </a:cubicBezTo>
                <a:close/>
                <a:moveTo>
                  <a:pt x="851" y="355"/>
                </a:moveTo>
                <a:cubicBezTo>
                  <a:pt x="849" y="355"/>
                  <a:pt x="847" y="357"/>
                  <a:pt x="847" y="359"/>
                </a:cubicBezTo>
                <a:cubicBezTo>
                  <a:pt x="847" y="360"/>
                  <a:pt x="849" y="362"/>
                  <a:pt x="851" y="362"/>
                </a:cubicBezTo>
                <a:cubicBezTo>
                  <a:pt x="852" y="362"/>
                  <a:pt x="854" y="360"/>
                  <a:pt x="854" y="359"/>
                </a:cubicBezTo>
                <a:cubicBezTo>
                  <a:pt x="854" y="357"/>
                  <a:pt x="852" y="355"/>
                  <a:pt x="851" y="355"/>
                </a:cubicBezTo>
                <a:close/>
                <a:moveTo>
                  <a:pt x="1020" y="488"/>
                </a:moveTo>
                <a:cubicBezTo>
                  <a:pt x="1017" y="488"/>
                  <a:pt x="1015" y="490"/>
                  <a:pt x="1015" y="492"/>
                </a:cubicBezTo>
                <a:cubicBezTo>
                  <a:pt x="1015" y="495"/>
                  <a:pt x="1017" y="497"/>
                  <a:pt x="1020" y="497"/>
                </a:cubicBezTo>
                <a:cubicBezTo>
                  <a:pt x="1022" y="497"/>
                  <a:pt x="1024" y="495"/>
                  <a:pt x="1024" y="492"/>
                </a:cubicBezTo>
                <a:cubicBezTo>
                  <a:pt x="1024" y="490"/>
                  <a:pt x="1022" y="488"/>
                  <a:pt x="1020" y="488"/>
                </a:cubicBezTo>
                <a:close/>
                <a:moveTo>
                  <a:pt x="1180" y="627"/>
                </a:moveTo>
                <a:cubicBezTo>
                  <a:pt x="1176" y="627"/>
                  <a:pt x="1172" y="631"/>
                  <a:pt x="1172" y="635"/>
                </a:cubicBezTo>
                <a:cubicBezTo>
                  <a:pt x="1172" y="640"/>
                  <a:pt x="1176" y="644"/>
                  <a:pt x="1180" y="644"/>
                </a:cubicBezTo>
                <a:cubicBezTo>
                  <a:pt x="1185" y="644"/>
                  <a:pt x="1189" y="640"/>
                  <a:pt x="1189" y="635"/>
                </a:cubicBezTo>
                <a:cubicBezTo>
                  <a:pt x="1189" y="631"/>
                  <a:pt x="1185" y="627"/>
                  <a:pt x="1180" y="627"/>
                </a:cubicBezTo>
                <a:close/>
                <a:moveTo>
                  <a:pt x="1346" y="788"/>
                </a:moveTo>
                <a:cubicBezTo>
                  <a:pt x="1346" y="780"/>
                  <a:pt x="1340" y="775"/>
                  <a:pt x="1333" y="775"/>
                </a:cubicBezTo>
                <a:cubicBezTo>
                  <a:pt x="1325" y="775"/>
                  <a:pt x="1320" y="780"/>
                  <a:pt x="1320" y="788"/>
                </a:cubicBezTo>
                <a:cubicBezTo>
                  <a:pt x="1320" y="795"/>
                  <a:pt x="1325" y="801"/>
                  <a:pt x="1333" y="801"/>
                </a:cubicBezTo>
                <a:cubicBezTo>
                  <a:pt x="1340" y="801"/>
                  <a:pt x="1346" y="795"/>
                  <a:pt x="1346" y="788"/>
                </a:cubicBezTo>
                <a:close/>
                <a:moveTo>
                  <a:pt x="1476" y="969"/>
                </a:moveTo>
                <a:cubicBezTo>
                  <a:pt x="1487" y="969"/>
                  <a:pt x="1496" y="960"/>
                  <a:pt x="1496" y="949"/>
                </a:cubicBezTo>
                <a:cubicBezTo>
                  <a:pt x="1496" y="938"/>
                  <a:pt x="1487" y="929"/>
                  <a:pt x="1476" y="929"/>
                </a:cubicBezTo>
                <a:cubicBezTo>
                  <a:pt x="1465" y="929"/>
                  <a:pt x="1456" y="938"/>
                  <a:pt x="1456" y="949"/>
                </a:cubicBezTo>
                <a:cubicBezTo>
                  <a:pt x="1456" y="960"/>
                  <a:pt x="1465" y="969"/>
                  <a:pt x="1476" y="969"/>
                </a:cubicBezTo>
                <a:close/>
                <a:moveTo>
                  <a:pt x="1610" y="1144"/>
                </a:moveTo>
                <a:cubicBezTo>
                  <a:pt x="1624" y="1144"/>
                  <a:pt x="1636" y="1132"/>
                  <a:pt x="1636" y="1118"/>
                </a:cubicBezTo>
                <a:cubicBezTo>
                  <a:pt x="1636" y="1103"/>
                  <a:pt x="1624" y="1091"/>
                  <a:pt x="1610" y="1091"/>
                </a:cubicBezTo>
                <a:cubicBezTo>
                  <a:pt x="1595" y="1091"/>
                  <a:pt x="1583" y="1103"/>
                  <a:pt x="1583" y="1118"/>
                </a:cubicBezTo>
                <a:cubicBezTo>
                  <a:pt x="1583" y="1132"/>
                  <a:pt x="1595" y="1144"/>
                  <a:pt x="1610" y="1144"/>
                </a:cubicBezTo>
                <a:close/>
                <a:moveTo>
                  <a:pt x="1733" y="1325"/>
                </a:moveTo>
                <a:cubicBezTo>
                  <a:pt x="1750" y="1325"/>
                  <a:pt x="1764" y="1311"/>
                  <a:pt x="1764" y="1294"/>
                </a:cubicBezTo>
                <a:cubicBezTo>
                  <a:pt x="1764" y="1277"/>
                  <a:pt x="1750" y="1263"/>
                  <a:pt x="1733" y="1263"/>
                </a:cubicBezTo>
                <a:cubicBezTo>
                  <a:pt x="1716" y="1263"/>
                  <a:pt x="1702" y="1277"/>
                  <a:pt x="1702" y="1294"/>
                </a:cubicBezTo>
                <a:cubicBezTo>
                  <a:pt x="1702" y="1311"/>
                  <a:pt x="1716" y="1325"/>
                  <a:pt x="1733" y="1325"/>
                </a:cubicBezTo>
                <a:close/>
                <a:moveTo>
                  <a:pt x="1846" y="1512"/>
                </a:moveTo>
                <a:cubicBezTo>
                  <a:pt x="1865" y="1512"/>
                  <a:pt x="1881" y="1497"/>
                  <a:pt x="1881" y="1477"/>
                </a:cubicBezTo>
                <a:cubicBezTo>
                  <a:pt x="1881" y="1458"/>
                  <a:pt x="1865" y="1442"/>
                  <a:pt x="1846" y="1442"/>
                </a:cubicBezTo>
                <a:cubicBezTo>
                  <a:pt x="1827" y="1442"/>
                  <a:pt x="1811" y="1458"/>
                  <a:pt x="1811" y="1477"/>
                </a:cubicBezTo>
                <a:cubicBezTo>
                  <a:pt x="1811" y="1497"/>
                  <a:pt x="1827" y="1512"/>
                  <a:pt x="1846" y="1512"/>
                </a:cubicBezTo>
                <a:close/>
                <a:moveTo>
                  <a:pt x="1948" y="1705"/>
                </a:moveTo>
                <a:cubicBezTo>
                  <a:pt x="1969" y="1705"/>
                  <a:pt x="1986" y="1688"/>
                  <a:pt x="1986" y="1667"/>
                </a:cubicBezTo>
                <a:cubicBezTo>
                  <a:pt x="1986" y="1646"/>
                  <a:pt x="1969" y="1629"/>
                  <a:pt x="1948" y="1629"/>
                </a:cubicBezTo>
                <a:cubicBezTo>
                  <a:pt x="1928" y="1629"/>
                  <a:pt x="1911" y="1646"/>
                  <a:pt x="1911" y="1667"/>
                </a:cubicBezTo>
                <a:cubicBezTo>
                  <a:pt x="1911" y="1688"/>
                  <a:pt x="1928" y="1705"/>
                  <a:pt x="1948" y="1705"/>
                </a:cubicBezTo>
                <a:close/>
                <a:moveTo>
                  <a:pt x="2039" y="1904"/>
                </a:moveTo>
                <a:cubicBezTo>
                  <a:pt x="2062" y="1904"/>
                  <a:pt x="2081" y="1885"/>
                  <a:pt x="2081" y="1862"/>
                </a:cubicBezTo>
                <a:cubicBezTo>
                  <a:pt x="2081" y="1839"/>
                  <a:pt x="2062" y="1820"/>
                  <a:pt x="2039" y="1820"/>
                </a:cubicBezTo>
                <a:cubicBezTo>
                  <a:pt x="2016" y="1820"/>
                  <a:pt x="1998" y="1839"/>
                  <a:pt x="1998" y="1862"/>
                </a:cubicBezTo>
                <a:cubicBezTo>
                  <a:pt x="1998" y="1885"/>
                  <a:pt x="2016" y="1904"/>
                  <a:pt x="2039" y="1904"/>
                </a:cubicBezTo>
                <a:close/>
                <a:moveTo>
                  <a:pt x="2072" y="2062"/>
                </a:moveTo>
                <a:cubicBezTo>
                  <a:pt x="2072" y="2088"/>
                  <a:pt x="2093" y="2109"/>
                  <a:pt x="2119" y="2109"/>
                </a:cubicBezTo>
                <a:cubicBezTo>
                  <a:pt x="2145" y="2109"/>
                  <a:pt x="2166" y="2088"/>
                  <a:pt x="2166" y="2062"/>
                </a:cubicBezTo>
                <a:cubicBezTo>
                  <a:pt x="2166" y="2036"/>
                  <a:pt x="2145" y="2015"/>
                  <a:pt x="2119" y="2015"/>
                </a:cubicBezTo>
                <a:cubicBezTo>
                  <a:pt x="2093" y="2015"/>
                  <a:pt x="2072" y="2036"/>
                  <a:pt x="2072" y="2062"/>
                </a:cubicBezTo>
                <a:close/>
                <a:moveTo>
                  <a:pt x="2134" y="2267"/>
                </a:moveTo>
                <a:cubicBezTo>
                  <a:pt x="2134" y="2296"/>
                  <a:pt x="2157" y="2320"/>
                  <a:pt x="2187" y="2320"/>
                </a:cubicBezTo>
                <a:cubicBezTo>
                  <a:pt x="2216" y="2320"/>
                  <a:pt x="2240" y="2296"/>
                  <a:pt x="2240" y="2267"/>
                </a:cubicBezTo>
                <a:cubicBezTo>
                  <a:pt x="2240" y="2237"/>
                  <a:pt x="2216" y="2214"/>
                  <a:pt x="2187" y="2214"/>
                </a:cubicBezTo>
                <a:cubicBezTo>
                  <a:pt x="2157" y="2214"/>
                  <a:pt x="2134" y="2237"/>
                  <a:pt x="2134" y="2267"/>
                </a:cubicBezTo>
                <a:close/>
                <a:moveTo>
                  <a:pt x="2242" y="2416"/>
                </a:moveTo>
                <a:cubicBezTo>
                  <a:pt x="2210" y="2416"/>
                  <a:pt x="2184" y="2442"/>
                  <a:pt x="2184" y="2475"/>
                </a:cubicBezTo>
                <a:cubicBezTo>
                  <a:pt x="2184" y="2507"/>
                  <a:pt x="2210" y="2534"/>
                  <a:pt x="2242" y="2534"/>
                </a:cubicBezTo>
                <a:cubicBezTo>
                  <a:pt x="2275" y="2534"/>
                  <a:pt x="2301" y="2507"/>
                  <a:pt x="2301" y="2475"/>
                </a:cubicBezTo>
                <a:cubicBezTo>
                  <a:pt x="2301" y="2442"/>
                  <a:pt x="2275" y="2416"/>
                  <a:pt x="2242" y="2416"/>
                </a:cubicBezTo>
                <a:close/>
                <a:moveTo>
                  <a:pt x="2286" y="2622"/>
                </a:moveTo>
                <a:cubicBezTo>
                  <a:pt x="2251" y="2622"/>
                  <a:pt x="2223" y="2651"/>
                  <a:pt x="2223" y="2686"/>
                </a:cubicBezTo>
                <a:cubicBezTo>
                  <a:pt x="2223" y="2721"/>
                  <a:pt x="2251" y="2749"/>
                  <a:pt x="2286" y="2749"/>
                </a:cubicBezTo>
                <a:cubicBezTo>
                  <a:pt x="2321" y="2749"/>
                  <a:pt x="2349" y="2721"/>
                  <a:pt x="2349" y="2686"/>
                </a:cubicBezTo>
                <a:cubicBezTo>
                  <a:pt x="2349" y="2651"/>
                  <a:pt x="2321" y="2622"/>
                  <a:pt x="2286" y="2622"/>
                </a:cubicBezTo>
                <a:close/>
                <a:moveTo>
                  <a:pt x="2317" y="2833"/>
                </a:moveTo>
                <a:cubicBezTo>
                  <a:pt x="2281" y="2833"/>
                  <a:pt x="2252" y="2863"/>
                  <a:pt x="2252" y="2899"/>
                </a:cubicBezTo>
                <a:cubicBezTo>
                  <a:pt x="2252" y="2935"/>
                  <a:pt x="2281" y="2964"/>
                  <a:pt x="2317" y="2964"/>
                </a:cubicBezTo>
                <a:cubicBezTo>
                  <a:pt x="2353" y="2964"/>
                  <a:pt x="2383" y="2935"/>
                  <a:pt x="2383" y="2899"/>
                </a:cubicBezTo>
                <a:cubicBezTo>
                  <a:pt x="2383" y="2863"/>
                  <a:pt x="2353" y="2833"/>
                  <a:pt x="2317" y="2833"/>
                </a:cubicBezTo>
                <a:close/>
                <a:moveTo>
                  <a:pt x="2336" y="3047"/>
                </a:moveTo>
                <a:cubicBezTo>
                  <a:pt x="2299" y="3047"/>
                  <a:pt x="2270" y="3077"/>
                  <a:pt x="2270" y="3113"/>
                </a:cubicBezTo>
                <a:cubicBezTo>
                  <a:pt x="2270" y="3150"/>
                  <a:pt x="2299" y="3180"/>
                  <a:pt x="2336" y="3180"/>
                </a:cubicBezTo>
                <a:cubicBezTo>
                  <a:pt x="2373" y="3180"/>
                  <a:pt x="2402" y="3150"/>
                  <a:pt x="2402" y="3113"/>
                </a:cubicBezTo>
                <a:cubicBezTo>
                  <a:pt x="2402" y="3077"/>
                  <a:pt x="2373" y="3047"/>
                  <a:pt x="2336" y="3047"/>
                </a:cubicBezTo>
                <a:close/>
                <a:moveTo>
                  <a:pt x="2548" y="3267"/>
                </a:moveTo>
                <a:cubicBezTo>
                  <a:pt x="2514" y="3267"/>
                  <a:pt x="2486" y="3294"/>
                  <a:pt x="2486" y="3329"/>
                </a:cubicBezTo>
                <a:cubicBezTo>
                  <a:pt x="2486" y="3363"/>
                  <a:pt x="2514" y="3391"/>
                  <a:pt x="2548" y="3391"/>
                </a:cubicBezTo>
                <a:cubicBezTo>
                  <a:pt x="2582" y="3391"/>
                  <a:pt x="2610" y="3363"/>
                  <a:pt x="2610" y="3329"/>
                </a:cubicBezTo>
                <a:cubicBezTo>
                  <a:pt x="2610" y="3294"/>
                  <a:pt x="2582" y="3267"/>
                  <a:pt x="2548" y="3267"/>
                </a:cubicBezTo>
                <a:close/>
                <a:moveTo>
                  <a:pt x="2542" y="3479"/>
                </a:moveTo>
                <a:cubicBezTo>
                  <a:pt x="2506" y="3479"/>
                  <a:pt x="2477" y="3508"/>
                  <a:pt x="2477" y="3544"/>
                </a:cubicBezTo>
                <a:cubicBezTo>
                  <a:pt x="2477" y="3580"/>
                  <a:pt x="2506" y="3609"/>
                  <a:pt x="2542" y="3609"/>
                </a:cubicBezTo>
                <a:cubicBezTo>
                  <a:pt x="2578" y="3609"/>
                  <a:pt x="2607" y="3580"/>
                  <a:pt x="2607" y="3544"/>
                </a:cubicBezTo>
                <a:cubicBezTo>
                  <a:pt x="2607" y="3508"/>
                  <a:pt x="2578" y="3479"/>
                  <a:pt x="2542" y="3479"/>
                </a:cubicBezTo>
                <a:close/>
                <a:moveTo>
                  <a:pt x="2590" y="3759"/>
                </a:moveTo>
                <a:cubicBezTo>
                  <a:pt x="2590" y="3722"/>
                  <a:pt x="2561" y="3693"/>
                  <a:pt x="2524" y="3693"/>
                </a:cubicBezTo>
                <a:cubicBezTo>
                  <a:pt x="2488" y="3693"/>
                  <a:pt x="2458" y="3722"/>
                  <a:pt x="2458" y="3759"/>
                </a:cubicBezTo>
                <a:cubicBezTo>
                  <a:pt x="2458" y="3795"/>
                  <a:pt x="2488" y="3825"/>
                  <a:pt x="2524" y="3825"/>
                </a:cubicBezTo>
                <a:cubicBezTo>
                  <a:pt x="2561" y="3825"/>
                  <a:pt x="2590" y="3795"/>
                  <a:pt x="2590" y="3759"/>
                </a:cubicBezTo>
                <a:close/>
                <a:moveTo>
                  <a:pt x="2561" y="3972"/>
                </a:moveTo>
                <a:cubicBezTo>
                  <a:pt x="2561" y="3935"/>
                  <a:pt x="2531" y="3906"/>
                  <a:pt x="2495" y="3906"/>
                </a:cubicBezTo>
                <a:cubicBezTo>
                  <a:pt x="2458" y="3906"/>
                  <a:pt x="2428" y="3935"/>
                  <a:pt x="2428" y="3972"/>
                </a:cubicBezTo>
                <a:cubicBezTo>
                  <a:pt x="2428" y="4009"/>
                  <a:pt x="2458" y="4038"/>
                  <a:pt x="2495" y="4038"/>
                </a:cubicBezTo>
                <a:cubicBezTo>
                  <a:pt x="2531" y="4038"/>
                  <a:pt x="2561" y="4009"/>
                  <a:pt x="2561" y="3972"/>
                </a:cubicBezTo>
                <a:close/>
                <a:moveTo>
                  <a:pt x="2518" y="4183"/>
                </a:moveTo>
                <a:cubicBezTo>
                  <a:pt x="2518" y="4148"/>
                  <a:pt x="2489" y="4119"/>
                  <a:pt x="2453" y="4119"/>
                </a:cubicBezTo>
                <a:cubicBezTo>
                  <a:pt x="2418" y="4119"/>
                  <a:pt x="2389" y="4148"/>
                  <a:pt x="2389" y="4183"/>
                </a:cubicBezTo>
                <a:cubicBezTo>
                  <a:pt x="2389" y="4219"/>
                  <a:pt x="2418" y="4248"/>
                  <a:pt x="2453" y="4248"/>
                </a:cubicBezTo>
                <a:cubicBezTo>
                  <a:pt x="2489" y="4248"/>
                  <a:pt x="2518" y="4219"/>
                  <a:pt x="2518" y="4183"/>
                </a:cubicBezTo>
                <a:close/>
                <a:moveTo>
                  <a:pt x="2463" y="4392"/>
                </a:moveTo>
                <a:cubicBezTo>
                  <a:pt x="2463" y="4358"/>
                  <a:pt x="2435" y="4329"/>
                  <a:pt x="2400" y="4329"/>
                </a:cubicBezTo>
                <a:cubicBezTo>
                  <a:pt x="2366" y="4329"/>
                  <a:pt x="2338" y="4358"/>
                  <a:pt x="2338" y="4392"/>
                </a:cubicBezTo>
                <a:cubicBezTo>
                  <a:pt x="2338" y="4427"/>
                  <a:pt x="2366" y="4455"/>
                  <a:pt x="2400" y="4455"/>
                </a:cubicBezTo>
                <a:cubicBezTo>
                  <a:pt x="2435" y="4455"/>
                  <a:pt x="2463" y="4427"/>
                  <a:pt x="2463" y="4392"/>
                </a:cubicBezTo>
                <a:close/>
                <a:moveTo>
                  <a:pt x="2336" y="4657"/>
                </a:moveTo>
                <a:cubicBezTo>
                  <a:pt x="2369" y="4657"/>
                  <a:pt x="2395" y="4631"/>
                  <a:pt x="2395" y="4598"/>
                </a:cubicBezTo>
                <a:cubicBezTo>
                  <a:pt x="2395" y="4565"/>
                  <a:pt x="2369" y="4538"/>
                  <a:pt x="2336" y="4538"/>
                </a:cubicBezTo>
                <a:cubicBezTo>
                  <a:pt x="2303" y="4538"/>
                  <a:pt x="2277" y="4565"/>
                  <a:pt x="2277" y="4598"/>
                </a:cubicBezTo>
                <a:cubicBezTo>
                  <a:pt x="2277" y="4631"/>
                  <a:pt x="2303" y="4657"/>
                  <a:pt x="2336" y="4657"/>
                </a:cubicBezTo>
                <a:close/>
                <a:moveTo>
                  <a:pt x="2317" y="4800"/>
                </a:moveTo>
                <a:cubicBezTo>
                  <a:pt x="2317" y="4769"/>
                  <a:pt x="2292" y="4744"/>
                  <a:pt x="2261" y="4744"/>
                </a:cubicBezTo>
                <a:cubicBezTo>
                  <a:pt x="2230" y="4744"/>
                  <a:pt x="2205" y="4769"/>
                  <a:pt x="2205" y="4800"/>
                </a:cubicBezTo>
                <a:cubicBezTo>
                  <a:pt x="2205" y="4830"/>
                  <a:pt x="2230" y="4855"/>
                  <a:pt x="2261" y="4855"/>
                </a:cubicBezTo>
                <a:cubicBezTo>
                  <a:pt x="2292" y="4855"/>
                  <a:pt x="2317" y="4830"/>
                  <a:pt x="2317" y="4800"/>
                </a:cubicBezTo>
                <a:close/>
                <a:moveTo>
                  <a:pt x="2226" y="4997"/>
                </a:moveTo>
                <a:cubicBezTo>
                  <a:pt x="2226" y="4968"/>
                  <a:pt x="2203" y="4945"/>
                  <a:pt x="2174" y="4945"/>
                </a:cubicBezTo>
                <a:cubicBezTo>
                  <a:pt x="2145" y="4945"/>
                  <a:pt x="2122" y="4968"/>
                  <a:pt x="2122" y="4997"/>
                </a:cubicBezTo>
                <a:cubicBezTo>
                  <a:pt x="2122" y="5025"/>
                  <a:pt x="2145" y="5049"/>
                  <a:pt x="2174" y="5049"/>
                </a:cubicBezTo>
                <a:cubicBezTo>
                  <a:pt x="2203" y="5049"/>
                  <a:pt x="2226" y="5025"/>
                  <a:pt x="2226" y="4997"/>
                </a:cubicBezTo>
                <a:close/>
                <a:moveTo>
                  <a:pt x="2125" y="5189"/>
                </a:moveTo>
                <a:cubicBezTo>
                  <a:pt x="2125" y="5163"/>
                  <a:pt x="2103" y="5141"/>
                  <a:pt x="2077" y="5141"/>
                </a:cubicBezTo>
                <a:cubicBezTo>
                  <a:pt x="2050" y="5141"/>
                  <a:pt x="2029" y="5163"/>
                  <a:pt x="2029" y="5189"/>
                </a:cubicBezTo>
                <a:cubicBezTo>
                  <a:pt x="2029" y="5215"/>
                  <a:pt x="2050" y="5237"/>
                  <a:pt x="2077" y="5237"/>
                </a:cubicBezTo>
                <a:cubicBezTo>
                  <a:pt x="2103" y="5237"/>
                  <a:pt x="2125" y="5215"/>
                  <a:pt x="2125" y="5189"/>
                </a:cubicBezTo>
                <a:close/>
                <a:moveTo>
                  <a:pt x="1969" y="5332"/>
                </a:moveTo>
                <a:cubicBezTo>
                  <a:pt x="1945" y="5332"/>
                  <a:pt x="1926" y="5352"/>
                  <a:pt x="1926" y="5376"/>
                </a:cubicBezTo>
                <a:cubicBezTo>
                  <a:pt x="1926" y="5399"/>
                  <a:pt x="1945" y="5419"/>
                  <a:pt x="1969" y="5419"/>
                </a:cubicBezTo>
                <a:cubicBezTo>
                  <a:pt x="1993" y="5419"/>
                  <a:pt x="2013" y="5399"/>
                  <a:pt x="2013" y="5376"/>
                </a:cubicBezTo>
                <a:cubicBezTo>
                  <a:pt x="2013" y="5352"/>
                  <a:pt x="1993" y="5332"/>
                  <a:pt x="1969" y="5332"/>
                </a:cubicBezTo>
                <a:close/>
                <a:moveTo>
                  <a:pt x="1851" y="5518"/>
                </a:moveTo>
                <a:cubicBezTo>
                  <a:pt x="1830" y="5518"/>
                  <a:pt x="1813" y="5535"/>
                  <a:pt x="1813" y="5556"/>
                </a:cubicBezTo>
                <a:cubicBezTo>
                  <a:pt x="1813" y="5577"/>
                  <a:pt x="1830" y="5594"/>
                  <a:pt x="1851" y="5594"/>
                </a:cubicBezTo>
                <a:cubicBezTo>
                  <a:pt x="1872" y="5594"/>
                  <a:pt x="1890" y="5577"/>
                  <a:pt x="1890" y="5556"/>
                </a:cubicBezTo>
                <a:cubicBezTo>
                  <a:pt x="1890" y="5535"/>
                  <a:pt x="1872" y="5518"/>
                  <a:pt x="1851" y="5518"/>
                </a:cubicBezTo>
                <a:close/>
                <a:moveTo>
                  <a:pt x="1724" y="5697"/>
                </a:moveTo>
                <a:cubicBezTo>
                  <a:pt x="1706" y="5697"/>
                  <a:pt x="1691" y="5711"/>
                  <a:pt x="1691" y="5729"/>
                </a:cubicBezTo>
                <a:cubicBezTo>
                  <a:pt x="1691" y="5747"/>
                  <a:pt x="1706" y="5762"/>
                  <a:pt x="1724" y="5762"/>
                </a:cubicBezTo>
                <a:cubicBezTo>
                  <a:pt x="1742" y="5762"/>
                  <a:pt x="1756" y="5747"/>
                  <a:pt x="1756" y="5729"/>
                </a:cubicBezTo>
                <a:cubicBezTo>
                  <a:pt x="1756" y="5711"/>
                  <a:pt x="1742" y="5697"/>
                  <a:pt x="1724" y="5697"/>
                </a:cubicBezTo>
                <a:close/>
                <a:moveTo>
                  <a:pt x="1587" y="5868"/>
                </a:moveTo>
                <a:cubicBezTo>
                  <a:pt x="1572" y="5868"/>
                  <a:pt x="1559" y="5881"/>
                  <a:pt x="1559" y="5896"/>
                </a:cubicBezTo>
                <a:cubicBezTo>
                  <a:pt x="1559" y="5911"/>
                  <a:pt x="1572" y="5923"/>
                  <a:pt x="1587" y="5923"/>
                </a:cubicBezTo>
                <a:cubicBezTo>
                  <a:pt x="1602" y="5923"/>
                  <a:pt x="1614" y="5911"/>
                  <a:pt x="1614" y="5896"/>
                </a:cubicBezTo>
                <a:cubicBezTo>
                  <a:pt x="1614" y="5881"/>
                  <a:pt x="1602" y="5868"/>
                  <a:pt x="1587" y="5868"/>
                </a:cubicBezTo>
                <a:close/>
                <a:moveTo>
                  <a:pt x="1441" y="6033"/>
                </a:moveTo>
                <a:cubicBezTo>
                  <a:pt x="1429" y="6033"/>
                  <a:pt x="1420" y="6042"/>
                  <a:pt x="1420" y="6054"/>
                </a:cubicBezTo>
                <a:cubicBezTo>
                  <a:pt x="1420" y="6066"/>
                  <a:pt x="1429" y="6075"/>
                  <a:pt x="1441" y="6075"/>
                </a:cubicBezTo>
                <a:cubicBezTo>
                  <a:pt x="1453" y="6075"/>
                  <a:pt x="1462" y="6066"/>
                  <a:pt x="1462" y="6054"/>
                </a:cubicBezTo>
                <a:cubicBezTo>
                  <a:pt x="1462" y="6042"/>
                  <a:pt x="1453" y="6033"/>
                  <a:pt x="1441" y="6033"/>
                </a:cubicBezTo>
                <a:close/>
                <a:moveTo>
                  <a:pt x="1287" y="6189"/>
                </a:moveTo>
                <a:cubicBezTo>
                  <a:pt x="1278" y="6189"/>
                  <a:pt x="1271" y="6196"/>
                  <a:pt x="1271" y="6204"/>
                </a:cubicBezTo>
                <a:cubicBezTo>
                  <a:pt x="1271" y="6213"/>
                  <a:pt x="1278" y="6220"/>
                  <a:pt x="1287" y="6220"/>
                </a:cubicBezTo>
                <a:cubicBezTo>
                  <a:pt x="1295" y="6220"/>
                  <a:pt x="1302" y="6213"/>
                  <a:pt x="1302" y="6204"/>
                </a:cubicBezTo>
                <a:cubicBezTo>
                  <a:pt x="1302" y="6196"/>
                  <a:pt x="1295" y="6189"/>
                  <a:pt x="1287" y="6189"/>
                </a:cubicBezTo>
                <a:close/>
                <a:moveTo>
                  <a:pt x="1124" y="6336"/>
                </a:moveTo>
                <a:cubicBezTo>
                  <a:pt x="1119" y="6336"/>
                  <a:pt x="1114" y="6340"/>
                  <a:pt x="1114" y="6346"/>
                </a:cubicBezTo>
                <a:cubicBezTo>
                  <a:pt x="1114" y="6351"/>
                  <a:pt x="1119" y="6356"/>
                  <a:pt x="1124" y="6356"/>
                </a:cubicBezTo>
                <a:cubicBezTo>
                  <a:pt x="1129" y="6356"/>
                  <a:pt x="1134" y="6351"/>
                  <a:pt x="1134" y="6346"/>
                </a:cubicBezTo>
                <a:cubicBezTo>
                  <a:pt x="1134" y="6340"/>
                  <a:pt x="1129" y="6336"/>
                  <a:pt x="1124" y="6336"/>
                </a:cubicBezTo>
                <a:close/>
                <a:moveTo>
                  <a:pt x="954" y="6472"/>
                </a:moveTo>
                <a:cubicBezTo>
                  <a:pt x="951" y="6472"/>
                  <a:pt x="948" y="6475"/>
                  <a:pt x="948" y="6478"/>
                </a:cubicBezTo>
                <a:cubicBezTo>
                  <a:pt x="948" y="6481"/>
                  <a:pt x="951" y="6484"/>
                  <a:pt x="954" y="6484"/>
                </a:cubicBezTo>
                <a:cubicBezTo>
                  <a:pt x="957" y="6484"/>
                  <a:pt x="960" y="6481"/>
                  <a:pt x="960" y="6478"/>
                </a:cubicBezTo>
                <a:cubicBezTo>
                  <a:pt x="960" y="6475"/>
                  <a:pt x="957" y="6472"/>
                  <a:pt x="954" y="6472"/>
                </a:cubicBezTo>
                <a:close/>
                <a:moveTo>
                  <a:pt x="777" y="6598"/>
                </a:moveTo>
                <a:cubicBezTo>
                  <a:pt x="776" y="6598"/>
                  <a:pt x="774" y="6599"/>
                  <a:pt x="774" y="6601"/>
                </a:cubicBezTo>
                <a:cubicBezTo>
                  <a:pt x="774" y="6602"/>
                  <a:pt x="776" y="6604"/>
                  <a:pt x="777" y="6604"/>
                </a:cubicBezTo>
                <a:cubicBezTo>
                  <a:pt x="779" y="6604"/>
                  <a:pt x="780" y="6602"/>
                  <a:pt x="780" y="6601"/>
                </a:cubicBezTo>
                <a:cubicBezTo>
                  <a:pt x="780" y="6599"/>
                  <a:pt x="779" y="6598"/>
                  <a:pt x="777" y="6598"/>
                </a:cubicBezTo>
                <a:close/>
                <a:moveTo>
                  <a:pt x="777" y="58"/>
                </a:moveTo>
                <a:cubicBezTo>
                  <a:pt x="778" y="58"/>
                  <a:pt x="778" y="57"/>
                  <a:pt x="778" y="57"/>
                </a:cubicBezTo>
                <a:cubicBezTo>
                  <a:pt x="778" y="56"/>
                  <a:pt x="778" y="55"/>
                  <a:pt x="777" y="55"/>
                </a:cubicBezTo>
                <a:cubicBezTo>
                  <a:pt x="777" y="55"/>
                  <a:pt x="776" y="56"/>
                  <a:pt x="776" y="57"/>
                </a:cubicBezTo>
                <a:cubicBezTo>
                  <a:pt x="776" y="57"/>
                  <a:pt x="777" y="58"/>
                  <a:pt x="777" y="58"/>
                </a:cubicBezTo>
                <a:close/>
                <a:moveTo>
                  <a:pt x="954" y="181"/>
                </a:moveTo>
                <a:cubicBezTo>
                  <a:pt x="955" y="181"/>
                  <a:pt x="956" y="180"/>
                  <a:pt x="956" y="179"/>
                </a:cubicBezTo>
                <a:cubicBezTo>
                  <a:pt x="956" y="178"/>
                  <a:pt x="955" y="178"/>
                  <a:pt x="954" y="178"/>
                </a:cubicBezTo>
                <a:cubicBezTo>
                  <a:pt x="953" y="178"/>
                  <a:pt x="952" y="178"/>
                  <a:pt x="952" y="179"/>
                </a:cubicBezTo>
                <a:cubicBezTo>
                  <a:pt x="952" y="180"/>
                  <a:pt x="953" y="181"/>
                  <a:pt x="954" y="181"/>
                </a:cubicBezTo>
                <a:close/>
                <a:moveTo>
                  <a:pt x="1124" y="313"/>
                </a:moveTo>
                <a:cubicBezTo>
                  <a:pt x="1125" y="313"/>
                  <a:pt x="1126" y="313"/>
                  <a:pt x="1126" y="312"/>
                </a:cubicBezTo>
                <a:cubicBezTo>
                  <a:pt x="1126" y="311"/>
                  <a:pt x="1125" y="310"/>
                  <a:pt x="1124" y="310"/>
                </a:cubicBezTo>
                <a:cubicBezTo>
                  <a:pt x="1123" y="310"/>
                  <a:pt x="1122" y="311"/>
                  <a:pt x="1122" y="312"/>
                </a:cubicBezTo>
                <a:cubicBezTo>
                  <a:pt x="1122" y="313"/>
                  <a:pt x="1123" y="313"/>
                  <a:pt x="1124" y="313"/>
                </a:cubicBezTo>
                <a:close/>
                <a:moveTo>
                  <a:pt x="1287" y="455"/>
                </a:moveTo>
                <a:cubicBezTo>
                  <a:pt x="1288" y="455"/>
                  <a:pt x="1289" y="454"/>
                  <a:pt x="1289" y="453"/>
                </a:cubicBezTo>
                <a:cubicBezTo>
                  <a:pt x="1289" y="452"/>
                  <a:pt x="1288" y="451"/>
                  <a:pt x="1287" y="451"/>
                </a:cubicBezTo>
                <a:cubicBezTo>
                  <a:pt x="1285" y="451"/>
                  <a:pt x="1284" y="452"/>
                  <a:pt x="1284" y="453"/>
                </a:cubicBezTo>
                <a:cubicBezTo>
                  <a:pt x="1284" y="454"/>
                  <a:pt x="1285" y="455"/>
                  <a:pt x="1287" y="455"/>
                </a:cubicBezTo>
                <a:close/>
                <a:moveTo>
                  <a:pt x="1441" y="606"/>
                </a:moveTo>
                <a:cubicBezTo>
                  <a:pt x="1443" y="606"/>
                  <a:pt x="1444" y="605"/>
                  <a:pt x="1444" y="603"/>
                </a:cubicBezTo>
                <a:cubicBezTo>
                  <a:pt x="1444" y="602"/>
                  <a:pt x="1443" y="600"/>
                  <a:pt x="1441" y="600"/>
                </a:cubicBezTo>
                <a:cubicBezTo>
                  <a:pt x="1439" y="600"/>
                  <a:pt x="1438" y="602"/>
                  <a:pt x="1438" y="603"/>
                </a:cubicBezTo>
                <a:cubicBezTo>
                  <a:pt x="1438" y="605"/>
                  <a:pt x="1439" y="606"/>
                  <a:pt x="1441" y="606"/>
                </a:cubicBezTo>
                <a:close/>
                <a:moveTo>
                  <a:pt x="1587" y="766"/>
                </a:moveTo>
                <a:cubicBezTo>
                  <a:pt x="1589" y="766"/>
                  <a:pt x="1591" y="764"/>
                  <a:pt x="1591" y="762"/>
                </a:cubicBezTo>
                <a:cubicBezTo>
                  <a:pt x="1591" y="760"/>
                  <a:pt x="1589" y="758"/>
                  <a:pt x="1587" y="758"/>
                </a:cubicBezTo>
                <a:cubicBezTo>
                  <a:pt x="1585" y="758"/>
                  <a:pt x="1583" y="760"/>
                  <a:pt x="1583" y="762"/>
                </a:cubicBezTo>
                <a:cubicBezTo>
                  <a:pt x="1583" y="764"/>
                  <a:pt x="1585" y="766"/>
                  <a:pt x="1587" y="766"/>
                </a:cubicBezTo>
                <a:close/>
                <a:moveTo>
                  <a:pt x="1724" y="934"/>
                </a:moveTo>
                <a:cubicBezTo>
                  <a:pt x="1727" y="934"/>
                  <a:pt x="1729" y="931"/>
                  <a:pt x="1729" y="928"/>
                </a:cubicBezTo>
                <a:cubicBezTo>
                  <a:pt x="1729" y="925"/>
                  <a:pt x="1727" y="922"/>
                  <a:pt x="1724" y="922"/>
                </a:cubicBezTo>
                <a:cubicBezTo>
                  <a:pt x="1721" y="922"/>
                  <a:pt x="1718" y="925"/>
                  <a:pt x="1718" y="928"/>
                </a:cubicBezTo>
                <a:cubicBezTo>
                  <a:pt x="1718" y="931"/>
                  <a:pt x="1721" y="934"/>
                  <a:pt x="1724" y="934"/>
                </a:cubicBezTo>
                <a:close/>
                <a:moveTo>
                  <a:pt x="1851" y="1111"/>
                </a:moveTo>
                <a:cubicBezTo>
                  <a:pt x="1857" y="1111"/>
                  <a:pt x="1861" y="1107"/>
                  <a:pt x="1861" y="1102"/>
                </a:cubicBezTo>
                <a:cubicBezTo>
                  <a:pt x="1861" y="1096"/>
                  <a:pt x="1857" y="1092"/>
                  <a:pt x="1851" y="1092"/>
                </a:cubicBezTo>
                <a:cubicBezTo>
                  <a:pt x="1846" y="1092"/>
                  <a:pt x="1842" y="1096"/>
                  <a:pt x="1842" y="1102"/>
                </a:cubicBezTo>
                <a:cubicBezTo>
                  <a:pt x="1842" y="1107"/>
                  <a:pt x="1846" y="1111"/>
                  <a:pt x="1851" y="1111"/>
                </a:cubicBezTo>
                <a:close/>
                <a:moveTo>
                  <a:pt x="1969" y="1297"/>
                </a:moveTo>
                <a:cubicBezTo>
                  <a:pt x="1977" y="1297"/>
                  <a:pt x="1984" y="1290"/>
                  <a:pt x="1984" y="1282"/>
                </a:cubicBezTo>
                <a:cubicBezTo>
                  <a:pt x="1984" y="1274"/>
                  <a:pt x="1977" y="1267"/>
                  <a:pt x="1969" y="1267"/>
                </a:cubicBezTo>
                <a:cubicBezTo>
                  <a:pt x="1961" y="1267"/>
                  <a:pt x="1954" y="1274"/>
                  <a:pt x="1954" y="1282"/>
                </a:cubicBezTo>
                <a:cubicBezTo>
                  <a:pt x="1954" y="1290"/>
                  <a:pt x="1961" y="1297"/>
                  <a:pt x="1969" y="1297"/>
                </a:cubicBezTo>
                <a:close/>
                <a:moveTo>
                  <a:pt x="2077" y="1490"/>
                </a:moveTo>
                <a:cubicBezTo>
                  <a:pt x="2089" y="1490"/>
                  <a:pt x="2098" y="1480"/>
                  <a:pt x="2098" y="1468"/>
                </a:cubicBezTo>
                <a:cubicBezTo>
                  <a:pt x="2098" y="1457"/>
                  <a:pt x="2089" y="1447"/>
                  <a:pt x="2077" y="1447"/>
                </a:cubicBezTo>
                <a:cubicBezTo>
                  <a:pt x="2065" y="1447"/>
                  <a:pt x="2056" y="1457"/>
                  <a:pt x="2056" y="1468"/>
                </a:cubicBezTo>
                <a:cubicBezTo>
                  <a:pt x="2056" y="1480"/>
                  <a:pt x="2065" y="1490"/>
                  <a:pt x="2077" y="1490"/>
                </a:cubicBezTo>
                <a:close/>
                <a:moveTo>
                  <a:pt x="2174" y="1688"/>
                </a:moveTo>
                <a:cubicBezTo>
                  <a:pt x="2189" y="1688"/>
                  <a:pt x="2201" y="1676"/>
                  <a:pt x="2201" y="1661"/>
                </a:cubicBezTo>
                <a:cubicBezTo>
                  <a:pt x="2201" y="1646"/>
                  <a:pt x="2189" y="1633"/>
                  <a:pt x="2174" y="1633"/>
                </a:cubicBezTo>
                <a:cubicBezTo>
                  <a:pt x="2159" y="1633"/>
                  <a:pt x="2147" y="1646"/>
                  <a:pt x="2147" y="1661"/>
                </a:cubicBezTo>
                <a:cubicBezTo>
                  <a:pt x="2147" y="1676"/>
                  <a:pt x="2159" y="1688"/>
                  <a:pt x="2174" y="1688"/>
                </a:cubicBezTo>
                <a:close/>
                <a:moveTo>
                  <a:pt x="2261" y="1890"/>
                </a:moveTo>
                <a:cubicBezTo>
                  <a:pt x="2278" y="1890"/>
                  <a:pt x="2293" y="1876"/>
                  <a:pt x="2293" y="1858"/>
                </a:cubicBezTo>
                <a:cubicBezTo>
                  <a:pt x="2293" y="1840"/>
                  <a:pt x="2278" y="1826"/>
                  <a:pt x="2261" y="1826"/>
                </a:cubicBezTo>
                <a:cubicBezTo>
                  <a:pt x="2243" y="1826"/>
                  <a:pt x="2229" y="1840"/>
                  <a:pt x="2229" y="1858"/>
                </a:cubicBezTo>
                <a:cubicBezTo>
                  <a:pt x="2229" y="1876"/>
                  <a:pt x="2243" y="1890"/>
                  <a:pt x="2261" y="1890"/>
                </a:cubicBezTo>
                <a:close/>
                <a:moveTo>
                  <a:pt x="2336" y="2094"/>
                </a:moveTo>
                <a:cubicBezTo>
                  <a:pt x="2355" y="2094"/>
                  <a:pt x="2371" y="2079"/>
                  <a:pt x="2371" y="2060"/>
                </a:cubicBezTo>
                <a:cubicBezTo>
                  <a:pt x="2371" y="2040"/>
                  <a:pt x="2355" y="2025"/>
                  <a:pt x="2336" y="2025"/>
                </a:cubicBezTo>
                <a:cubicBezTo>
                  <a:pt x="2317" y="2025"/>
                  <a:pt x="2301" y="2040"/>
                  <a:pt x="2301" y="2060"/>
                </a:cubicBezTo>
                <a:cubicBezTo>
                  <a:pt x="2301" y="2079"/>
                  <a:pt x="2317" y="2094"/>
                  <a:pt x="2336" y="2094"/>
                </a:cubicBezTo>
                <a:close/>
                <a:moveTo>
                  <a:pt x="2400" y="2303"/>
                </a:moveTo>
                <a:cubicBezTo>
                  <a:pt x="2421" y="2303"/>
                  <a:pt x="2438" y="2286"/>
                  <a:pt x="2438" y="2265"/>
                </a:cubicBezTo>
                <a:cubicBezTo>
                  <a:pt x="2438" y="2244"/>
                  <a:pt x="2421" y="2228"/>
                  <a:pt x="2400" y="2228"/>
                </a:cubicBezTo>
                <a:cubicBezTo>
                  <a:pt x="2380" y="2228"/>
                  <a:pt x="2363" y="2244"/>
                  <a:pt x="2363" y="2265"/>
                </a:cubicBezTo>
                <a:cubicBezTo>
                  <a:pt x="2363" y="2286"/>
                  <a:pt x="2380" y="2303"/>
                  <a:pt x="2400" y="2303"/>
                </a:cubicBezTo>
                <a:close/>
                <a:moveTo>
                  <a:pt x="2412" y="2474"/>
                </a:moveTo>
                <a:cubicBezTo>
                  <a:pt x="2412" y="2497"/>
                  <a:pt x="2431" y="2515"/>
                  <a:pt x="2453" y="2515"/>
                </a:cubicBezTo>
                <a:cubicBezTo>
                  <a:pt x="2476" y="2515"/>
                  <a:pt x="2494" y="2497"/>
                  <a:pt x="2494" y="2474"/>
                </a:cubicBezTo>
                <a:cubicBezTo>
                  <a:pt x="2494" y="2451"/>
                  <a:pt x="2476" y="2433"/>
                  <a:pt x="2453" y="2433"/>
                </a:cubicBezTo>
                <a:cubicBezTo>
                  <a:pt x="2431" y="2433"/>
                  <a:pt x="2412" y="2451"/>
                  <a:pt x="2412" y="2474"/>
                </a:cubicBezTo>
                <a:close/>
                <a:moveTo>
                  <a:pt x="2449" y="2685"/>
                </a:moveTo>
                <a:cubicBezTo>
                  <a:pt x="2449" y="2711"/>
                  <a:pt x="2469" y="2731"/>
                  <a:pt x="2495" y="2731"/>
                </a:cubicBezTo>
                <a:cubicBezTo>
                  <a:pt x="2520" y="2731"/>
                  <a:pt x="2540" y="2711"/>
                  <a:pt x="2540" y="2685"/>
                </a:cubicBezTo>
                <a:cubicBezTo>
                  <a:pt x="2540" y="2660"/>
                  <a:pt x="2520" y="2640"/>
                  <a:pt x="2495" y="2640"/>
                </a:cubicBezTo>
                <a:cubicBezTo>
                  <a:pt x="2469" y="2640"/>
                  <a:pt x="2449" y="2660"/>
                  <a:pt x="2449" y="2685"/>
                </a:cubicBezTo>
                <a:close/>
                <a:moveTo>
                  <a:pt x="2524" y="2847"/>
                </a:moveTo>
                <a:cubicBezTo>
                  <a:pt x="2496" y="2847"/>
                  <a:pt x="2472" y="2870"/>
                  <a:pt x="2472" y="2899"/>
                </a:cubicBezTo>
                <a:cubicBezTo>
                  <a:pt x="2472" y="2927"/>
                  <a:pt x="2496" y="2951"/>
                  <a:pt x="2524" y="2951"/>
                </a:cubicBezTo>
                <a:cubicBezTo>
                  <a:pt x="2553" y="2951"/>
                  <a:pt x="2576" y="2927"/>
                  <a:pt x="2576" y="2899"/>
                </a:cubicBezTo>
                <a:cubicBezTo>
                  <a:pt x="2576" y="2870"/>
                  <a:pt x="2553" y="2847"/>
                  <a:pt x="2524" y="2847"/>
                </a:cubicBezTo>
                <a:close/>
                <a:moveTo>
                  <a:pt x="2484" y="3113"/>
                </a:moveTo>
                <a:cubicBezTo>
                  <a:pt x="2484" y="3145"/>
                  <a:pt x="2510" y="3171"/>
                  <a:pt x="2542" y="3171"/>
                </a:cubicBezTo>
                <a:cubicBezTo>
                  <a:pt x="2574" y="3171"/>
                  <a:pt x="2600" y="3145"/>
                  <a:pt x="2600" y="3113"/>
                </a:cubicBezTo>
                <a:cubicBezTo>
                  <a:pt x="2600" y="3082"/>
                  <a:pt x="2574" y="3056"/>
                  <a:pt x="2542" y="3056"/>
                </a:cubicBezTo>
                <a:cubicBezTo>
                  <a:pt x="2510" y="3056"/>
                  <a:pt x="2484" y="3082"/>
                  <a:pt x="2484" y="3113"/>
                </a:cubicBezTo>
                <a:close/>
                <a:moveTo>
                  <a:pt x="2754" y="3298"/>
                </a:moveTo>
                <a:cubicBezTo>
                  <a:pt x="2737" y="3298"/>
                  <a:pt x="2723" y="3312"/>
                  <a:pt x="2723" y="3329"/>
                </a:cubicBezTo>
                <a:cubicBezTo>
                  <a:pt x="2723" y="3346"/>
                  <a:pt x="2737" y="3360"/>
                  <a:pt x="2754" y="3360"/>
                </a:cubicBezTo>
                <a:cubicBezTo>
                  <a:pt x="2771" y="3360"/>
                  <a:pt x="2784" y="3346"/>
                  <a:pt x="2784" y="3329"/>
                </a:cubicBezTo>
                <a:cubicBezTo>
                  <a:pt x="2784" y="3312"/>
                  <a:pt x="2771" y="3298"/>
                  <a:pt x="2754" y="3298"/>
                </a:cubicBezTo>
                <a:close/>
                <a:moveTo>
                  <a:pt x="2748" y="3508"/>
                </a:moveTo>
                <a:cubicBezTo>
                  <a:pt x="2728" y="3508"/>
                  <a:pt x="2712" y="3524"/>
                  <a:pt x="2712" y="3544"/>
                </a:cubicBezTo>
                <a:cubicBezTo>
                  <a:pt x="2712" y="3564"/>
                  <a:pt x="2728" y="3580"/>
                  <a:pt x="2748" y="3580"/>
                </a:cubicBezTo>
                <a:cubicBezTo>
                  <a:pt x="2768" y="3580"/>
                  <a:pt x="2784" y="3564"/>
                  <a:pt x="2784" y="3544"/>
                </a:cubicBezTo>
                <a:cubicBezTo>
                  <a:pt x="2784" y="3524"/>
                  <a:pt x="2768" y="3508"/>
                  <a:pt x="2748" y="3508"/>
                </a:cubicBezTo>
                <a:close/>
                <a:moveTo>
                  <a:pt x="2731" y="3722"/>
                </a:moveTo>
                <a:cubicBezTo>
                  <a:pt x="2711" y="3722"/>
                  <a:pt x="2694" y="3738"/>
                  <a:pt x="2694" y="3759"/>
                </a:cubicBezTo>
                <a:cubicBezTo>
                  <a:pt x="2694" y="3779"/>
                  <a:pt x="2711" y="3796"/>
                  <a:pt x="2731" y="3796"/>
                </a:cubicBezTo>
                <a:cubicBezTo>
                  <a:pt x="2752" y="3796"/>
                  <a:pt x="2768" y="3779"/>
                  <a:pt x="2768" y="3759"/>
                </a:cubicBezTo>
                <a:cubicBezTo>
                  <a:pt x="2768" y="3738"/>
                  <a:pt x="2752" y="3722"/>
                  <a:pt x="2731" y="3722"/>
                </a:cubicBezTo>
                <a:close/>
                <a:moveTo>
                  <a:pt x="2703" y="3931"/>
                </a:moveTo>
                <a:cubicBezTo>
                  <a:pt x="2680" y="3931"/>
                  <a:pt x="2662" y="3950"/>
                  <a:pt x="2662" y="3972"/>
                </a:cubicBezTo>
                <a:cubicBezTo>
                  <a:pt x="2662" y="3995"/>
                  <a:pt x="2680" y="4013"/>
                  <a:pt x="2703" y="4013"/>
                </a:cubicBezTo>
                <a:cubicBezTo>
                  <a:pt x="2726" y="4013"/>
                  <a:pt x="2744" y="3995"/>
                  <a:pt x="2744" y="3972"/>
                </a:cubicBezTo>
                <a:cubicBezTo>
                  <a:pt x="2744" y="3950"/>
                  <a:pt x="2726" y="3931"/>
                  <a:pt x="2703" y="3931"/>
                </a:cubicBezTo>
                <a:close/>
                <a:moveTo>
                  <a:pt x="2664" y="4142"/>
                </a:moveTo>
                <a:cubicBezTo>
                  <a:pt x="2641" y="4142"/>
                  <a:pt x="2622" y="4161"/>
                  <a:pt x="2622" y="4184"/>
                </a:cubicBezTo>
                <a:cubicBezTo>
                  <a:pt x="2622" y="4207"/>
                  <a:pt x="2641" y="4226"/>
                  <a:pt x="2664" y="4226"/>
                </a:cubicBezTo>
                <a:cubicBezTo>
                  <a:pt x="2687" y="4226"/>
                  <a:pt x="2705" y="4207"/>
                  <a:pt x="2705" y="4184"/>
                </a:cubicBezTo>
                <a:cubicBezTo>
                  <a:pt x="2705" y="4161"/>
                  <a:pt x="2687" y="4142"/>
                  <a:pt x="2664" y="4142"/>
                </a:cubicBezTo>
                <a:close/>
                <a:moveTo>
                  <a:pt x="2613" y="4351"/>
                </a:moveTo>
                <a:cubicBezTo>
                  <a:pt x="2590" y="4351"/>
                  <a:pt x="2571" y="4370"/>
                  <a:pt x="2571" y="4394"/>
                </a:cubicBezTo>
                <a:cubicBezTo>
                  <a:pt x="2571" y="4417"/>
                  <a:pt x="2590" y="4436"/>
                  <a:pt x="2613" y="4436"/>
                </a:cubicBezTo>
                <a:cubicBezTo>
                  <a:pt x="2637" y="4436"/>
                  <a:pt x="2656" y="4417"/>
                  <a:pt x="2656" y="4394"/>
                </a:cubicBezTo>
                <a:cubicBezTo>
                  <a:pt x="2656" y="4370"/>
                  <a:pt x="2637" y="4351"/>
                  <a:pt x="2613" y="4351"/>
                </a:cubicBezTo>
                <a:close/>
                <a:moveTo>
                  <a:pt x="2552" y="4557"/>
                </a:moveTo>
                <a:cubicBezTo>
                  <a:pt x="2528" y="4557"/>
                  <a:pt x="2509" y="4576"/>
                  <a:pt x="2509" y="4600"/>
                </a:cubicBezTo>
                <a:cubicBezTo>
                  <a:pt x="2509" y="4624"/>
                  <a:pt x="2528" y="4643"/>
                  <a:pt x="2552" y="4643"/>
                </a:cubicBezTo>
                <a:cubicBezTo>
                  <a:pt x="2576" y="4643"/>
                  <a:pt x="2596" y="4624"/>
                  <a:pt x="2596" y="4600"/>
                </a:cubicBezTo>
                <a:cubicBezTo>
                  <a:pt x="2596" y="4576"/>
                  <a:pt x="2576" y="4557"/>
                  <a:pt x="2552" y="4557"/>
                </a:cubicBezTo>
                <a:close/>
                <a:moveTo>
                  <a:pt x="2480" y="4761"/>
                </a:moveTo>
                <a:cubicBezTo>
                  <a:pt x="2457" y="4761"/>
                  <a:pt x="2439" y="4780"/>
                  <a:pt x="2439" y="4803"/>
                </a:cubicBezTo>
                <a:cubicBezTo>
                  <a:pt x="2439" y="4826"/>
                  <a:pt x="2457" y="4845"/>
                  <a:pt x="2480" y="4845"/>
                </a:cubicBezTo>
                <a:cubicBezTo>
                  <a:pt x="2503" y="4845"/>
                  <a:pt x="2522" y="4826"/>
                  <a:pt x="2522" y="4803"/>
                </a:cubicBezTo>
                <a:cubicBezTo>
                  <a:pt x="2522" y="4780"/>
                  <a:pt x="2503" y="4761"/>
                  <a:pt x="2480" y="4761"/>
                </a:cubicBezTo>
                <a:close/>
                <a:moveTo>
                  <a:pt x="2398" y="4961"/>
                </a:moveTo>
                <a:cubicBezTo>
                  <a:pt x="2375" y="4961"/>
                  <a:pt x="2357" y="4979"/>
                  <a:pt x="2357" y="5002"/>
                </a:cubicBezTo>
                <a:cubicBezTo>
                  <a:pt x="2357" y="5025"/>
                  <a:pt x="2375" y="5043"/>
                  <a:pt x="2398" y="5043"/>
                </a:cubicBezTo>
                <a:cubicBezTo>
                  <a:pt x="2421" y="5043"/>
                  <a:pt x="2439" y="5025"/>
                  <a:pt x="2439" y="5002"/>
                </a:cubicBezTo>
                <a:cubicBezTo>
                  <a:pt x="2439" y="4979"/>
                  <a:pt x="2421" y="4961"/>
                  <a:pt x="2398" y="4961"/>
                </a:cubicBezTo>
                <a:close/>
                <a:moveTo>
                  <a:pt x="2305" y="5157"/>
                </a:moveTo>
                <a:cubicBezTo>
                  <a:pt x="2283" y="5157"/>
                  <a:pt x="2265" y="5175"/>
                  <a:pt x="2265" y="5197"/>
                </a:cubicBezTo>
                <a:cubicBezTo>
                  <a:pt x="2265" y="5219"/>
                  <a:pt x="2283" y="5236"/>
                  <a:pt x="2305" y="5236"/>
                </a:cubicBezTo>
                <a:cubicBezTo>
                  <a:pt x="2327" y="5236"/>
                  <a:pt x="2345" y="5219"/>
                  <a:pt x="2345" y="5197"/>
                </a:cubicBezTo>
                <a:cubicBezTo>
                  <a:pt x="2345" y="5175"/>
                  <a:pt x="2327" y="5157"/>
                  <a:pt x="2305" y="5157"/>
                </a:cubicBezTo>
                <a:close/>
                <a:moveTo>
                  <a:pt x="2202" y="5348"/>
                </a:moveTo>
                <a:cubicBezTo>
                  <a:pt x="2182" y="5348"/>
                  <a:pt x="2165" y="5365"/>
                  <a:pt x="2165" y="5386"/>
                </a:cubicBezTo>
                <a:cubicBezTo>
                  <a:pt x="2165" y="5407"/>
                  <a:pt x="2182" y="5424"/>
                  <a:pt x="2202" y="5424"/>
                </a:cubicBezTo>
                <a:cubicBezTo>
                  <a:pt x="2223" y="5424"/>
                  <a:pt x="2240" y="5407"/>
                  <a:pt x="2240" y="5386"/>
                </a:cubicBezTo>
                <a:cubicBezTo>
                  <a:pt x="2240" y="5365"/>
                  <a:pt x="2223" y="5348"/>
                  <a:pt x="2202" y="5348"/>
                </a:cubicBezTo>
                <a:close/>
                <a:moveTo>
                  <a:pt x="2090" y="5534"/>
                </a:moveTo>
                <a:cubicBezTo>
                  <a:pt x="2070" y="5534"/>
                  <a:pt x="2055" y="5550"/>
                  <a:pt x="2055" y="5570"/>
                </a:cubicBezTo>
                <a:cubicBezTo>
                  <a:pt x="2055" y="5589"/>
                  <a:pt x="2070" y="5605"/>
                  <a:pt x="2090" y="5605"/>
                </a:cubicBezTo>
                <a:cubicBezTo>
                  <a:pt x="2109" y="5605"/>
                  <a:pt x="2125" y="5589"/>
                  <a:pt x="2125" y="5570"/>
                </a:cubicBezTo>
                <a:cubicBezTo>
                  <a:pt x="2125" y="5550"/>
                  <a:pt x="2109" y="5534"/>
                  <a:pt x="2090" y="5534"/>
                </a:cubicBezTo>
                <a:close/>
                <a:moveTo>
                  <a:pt x="1968" y="5714"/>
                </a:moveTo>
                <a:cubicBezTo>
                  <a:pt x="1950" y="5714"/>
                  <a:pt x="1935" y="5729"/>
                  <a:pt x="1935" y="5747"/>
                </a:cubicBezTo>
                <a:cubicBezTo>
                  <a:pt x="1935" y="5765"/>
                  <a:pt x="1950" y="5780"/>
                  <a:pt x="1968" y="5780"/>
                </a:cubicBezTo>
                <a:cubicBezTo>
                  <a:pt x="1986" y="5780"/>
                  <a:pt x="2001" y="5765"/>
                  <a:pt x="2001" y="5747"/>
                </a:cubicBezTo>
                <a:cubicBezTo>
                  <a:pt x="2001" y="5729"/>
                  <a:pt x="1986" y="5714"/>
                  <a:pt x="1968" y="5714"/>
                </a:cubicBezTo>
                <a:close/>
                <a:moveTo>
                  <a:pt x="1837" y="5888"/>
                </a:moveTo>
                <a:cubicBezTo>
                  <a:pt x="1820" y="5888"/>
                  <a:pt x="1807" y="5901"/>
                  <a:pt x="1807" y="5918"/>
                </a:cubicBezTo>
                <a:cubicBezTo>
                  <a:pt x="1807" y="5935"/>
                  <a:pt x="1820" y="5948"/>
                  <a:pt x="1837" y="5948"/>
                </a:cubicBezTo>
                <a:cubicBezTo>
                  <a:pt x="1853" y="5948"/>
                  <a:pt x="1867" y="5935"/>
                  <a:pt x="1867" y="5918"/>
                </a:cubicBezTo>
                <a:cubicBezTo>
                  <a:pt x="1867" y="5901"/>
                  <a:pt x="1853" y="5888"/>
                  <a:pt x="1837" y="5888"/>
                </a:cubicBezTo>
                <a:close/>
                <a:moveTo>
                  <a:pt x="1697" y="6057"/>
                </a:moveTo>
                <a:cubicBezTo>
                  <a:pt x="1683" y="6057"/>
                  <a:pt x="1672" y="6068"/>
                  <a:pt x="1672" y="6082"/>
                </a:cubicBezTo>
                <a:cubicBezTo>
                  <a:pt x="1672" y="6096"/>
                  <a:pt x="1683" y="6107"/>
                  <a:pt x="1697" y="6107"/>
                </a:cubicBezTo>
                <a:cubicBezTo>
                  <a:pt x="1711" y="6107"/>
                  <a:pt x="1722" y="6096"/>
                  <a:pt x="1722" y="6082"/>
                </a:cubicBezTo>
                <a:cubicBezTo>
                  <a:pt x="1722" y="6068"/>
                  <a:pt x="1711" y="6057"/>
                  <a:pt x="1697" y="6057"/>
                </a:cubicBezTo>
                <a:close/>
                <a:moveTo>
                  <a:pt x="1549" y="6217"/>
                </a:moveTo>
                <a:cubicBezTo>
                  <a:pt x="1537" y="6217"/>
                  <a:pt x="1527" y="6226"/>
                  <a:pt x="1527" y="6238"/>
                </a:cubicBezTo>
                <a:cubicBezTo>
                  <a:pt x="1527" y="6250"/>
                  <a:pt x="1537" y="6259"/>
                  <a:pt x="1549" y="6259"/>
                </a:cubicBezTo>
                <a:cubicBezTo>
                  <a:pt x="1560" y="6259"/>
                  <a:pt x="1570" y="6250"/>
                  <a:pt x="1570" y="6238"/>
                </a:cubicBezTo>
                <a:cubicBezTo>
                  <a:pt x="1570" y="6226"/>
                  <a:pt x="1560" y="6217"/>
                  <a:pt x="1549" y="6217"/>
                </a:cubicBezTo>
                <a:close/>
                <a:moveTo>
                  <a:pt x="1392" y="6368"/>
                </a:moveTo>
                <a:cubicBezTo>
                  <a:pt x="1382" y="6368"/>
                  <a:pt x="1374" y="6376"/>
                  <a:pt x="1374" y="6386"/>
                </a:cubicBezTo>
                <a:cubicBezTo>
                  <a:pt x="1374" y="6396"/>
                  <a:pt x="1382" y="6404"/>
                  <a:pt x="1392" y="6404"/>
                </a:cubicBezTo>
                <a:cubicBezTo>
                  <a:pt x="1402" y="6404"/>
                  <a:pt x="1411" y="6396"/>
                  <a:pt x="1411" y="6386"/>
                </a:cubicBezTo>
                <a:cubicBezTo>
                  <a:pt x="1411" y="6376"/>
                  <a:pt x="1402" y="6368"/>
                  <a:pt x="1392" y="6368"/>
                </a:cubicBezTo>
                <a:close/>
                <a:moveTo>
                  <a:pt x="1229" y="6510"/>
                </a:moveTo>
                <a:cubicBezTo>
                  <a:pt x="1220" y="6510"/>
                  <a:pt x="1213" y="6517"/>
                  <a:pt x="1213" y="6526"/>
                </a:cubicBezTo>
                <a:cubicBezTo>
                  <a:pt x="1213" y="6535"/>
                  <a:pt x="1220" y="6542"/>
                  <a:pt x="1229" y="6542"/>
                </a:cubicBezTo>
                <a:cubicBezTo>
                  <a:pt x="1237" y="6542"/>
                  <a:pt x="1245" y="6535"/>
                  <a:pt x="1245" y="6526"/>
                </a:cubicBezTo>
                <a:cubicBezTo>
                  <a:pt x="1245" y="6517"/>
                  <a:pt x="1237" y="6510"/>
                  <a:pt x="1229" y="6510"/>
                </a:cubicBezTo>
                <a:close/>
                <a:moveTo>
                  <a:pt x="1058" y="6646"/>
                </a:moveTo>
                <a:cubicBezTo>
                  <a:pt x="1052" y="6646"/>
                  <a:pt x="1047" y="6651"/>
                  <a:pt x="1047" y="6657"/>
                </a:cubicBezTo>
                <a:cubicBezTo>
                  <a:pt x="1047" y="6663"/>
                  <a:pt x="1052" y="6668"/>
                  <a:pt x="1058" y="6668"/>
                </a:cubicBezTo>
                <a:cubicBezTo>
                  <a:pt x="1064" y="6668"/>
                  <a:pt x="1069" y="6663"/>
                  <a:pt x="1069" y="6657"/>
                </a:cubicBezTo>
                <a:cubicBezTo>
                  <a:pt x="1069" y="6651"/>
                  <a:pt x="1064" y="6646"/>
                  <a:pt x="1058" y="6646"/>
                </a:cubicBezTo>
                <a:close/>
                <a:moveTo>
                  <a:pt x="880" y="6772"/>
                </a:moveTo>
                <a:cubicBezTo>
                  <a:pt x="876" y="6772"/>
                  <a:pt x="873" y="6775"/>
                  <a:pt x="873" y="6779"/>
                </a:cubicBezTo>
                <a:cubicBezTo>
                  <a:pt x="873" y="6783"/>
                  <a:pt x="876" y="6787"/>
                  <a:pt x="880" y="6787"/>
                </a:cubicBezTo>
                <a:cubicBezTo>
                  <a:pt x="884" y="6787"/>
                  <a:pt x="888" y="6783"/>
                  <a:pt x="888" y="6779"/>
                </a:cubicBezTo>
                <a:cubicBezTo>
                  <a:pt x="888" y="6775"/>
                  <a:pt x="884" y="6772"/>
                  <a:pt x="880" y="6772"/>
                </a:cubicBezTo>
                <a:close/>
                <a:moveTo>
                  <a:pt x="697" y="6887"/>
                </a:moveTo>
                <a:cubicBezTo>
                  <a:pt x="694" y="6887"/>
                  <a:pt x="692" y="6889"/>
                  <a:pt x="692" y="6892"/>
                </a:cubicBezTo>
                <a:cubicBezTo>
                  <a:pt x="692" y="6894"/>
                  <a:pt x="694" y="6896"/>
                  <a:pt x="697" y="6896"/>
                </a:cubicBezTo>
                <a:cubicBezTo>
                  <a:pt x="699" y="6896"/>
                  <a:pt x="701" y="6894"/>
                  <a:pt x="701" y="6892"/>
                </a:cubicBezTo>
                <a:cubicBezTo>
                  <a:pt x="701" y="6889"/>
                  <a:pt x="699" y="6887"/>
                  <a:pt x="697" y="6887"/>
                </a:cubicBezTo>
                <a:close/>
                <a:moveTo>
                  <a:pt x="1058" y="1"/>
                </a:moveTo>
                <a:cubicBezTo>
                  <a:pt x="1058" y="1"/>
                  <a:pt x="1058" y="0"/>
                  <a:pt x="1058" y="0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0"/>
                  <a:pt x="1057" y="1"/>
                  <a:pt x="1058" y="1"/>
                </a:cubicBezTo>
                <a:close/>
                <a:moveTo>
                  <a:pt x="1229" y="132"/>
                </a:moveTo>
                <a:cubicBezTo>
                  <a:pt x="1229" y="132"/>
                  <a:pt x="1229" y="132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228" y="131"/>
                  <a:pt x="1228" y="131"/>
                  <a:pt x="1228" y="131"/>
                </a:cubicBezTo>
                <a:cubicBezTo>
                  <a:pt x="1228" y="132"/>
                  <a:pt x="1228" y="132"/>
                  <a:pt x="1229" y="132"/>
                </a:cubicBezTo>
                <a:close/>
                <a:moveTo>
                  <a:pt x="1392" y="272"/>
                </a:moveTo>
                <a:cubicBezTo>
                  <a:pt x="1393" y="272"/>
                  <a:pt x="1394" y="272"/>
                  <a:pt x="1394" y="271"/>
                </a:cubicBezTo>
                <a:cubicBezTo>
                  <a:pt x="1394" y="271"/>
                  <a:pt x="1393" y="270"/>
                  <a:pt x="1392" y="270"/>
                </a:cubicBezTo>
                <a:cubicBezTo>
                  <a:pt x="1392" y="270"/>
                  <a:pt x="1391" y="271"/>
                  <a:pt x="1391" y="271"/>
                </a:cubicBezTo>
                <a:cubicBezTo>
                  <a:pt x="1391" y="272"/>
                  <a:pt x="1392" y="272"/>
                  <a:pt x="1392" y="272"/>
                </a:cubicBezTo>
                <a:close/>
                <a:moveTo>
                  <a:pt x="1549" y="421"/>
                </a:moveTo>
                <a:cubicBezTo>
                  <a:pt x="1549" y="421"/>
                  <a:pt x="1550" y="420"/>
                  <a:pt x="1550" y="419"/>
                </a:cubicBezTo>
                <a:cubicBezTo>
                  <a:pt x="1550" y="419"/>
                  <a:pt x="1549" y="418"/>
                  <a:pt x="1549" y="418"/>
                </a:cubicBezTo>
                <a:cubicBezTo>
                  <a:pt x="1548" y="418"/>
                  <a:pt x="1547" y="419"/>
                  <a:pt x="1547" y="419"/>
                </a:cubicBezTo>
                <a:cubicBezTo>
                  <a:pt x="1547" y="420"/>
                  <a:pt x="1548" y="421"/>
                  <a:pt x="1549" y="421"/>
                </a:cubicBezTo>
                <a:close/>
                <a:moveTo>
                  <a:pt x="1697" y="577"/>
                </a:moveTo>
                <a:cubicBezTo>
                  <a:pt x="1698" y="577"/>
                  <a:pt x="1698" y="576"/>
                  <a:pt x="1698" y="576"/>
                </a:cubicBezTo>
                <a:cubicBezTo>
                  <a:pt x="1698" y="575"/>
                  <a:pt x="1698" y="575"/>
                  <a:pt x="1697" y="575"/>
                </a:cubicBezTo>
                <a:cubicBezTo>
                  <a:pt x="1696" y="575"/>
                  <a:pt x="1696" y="575"/>
                  <a:pt x="1696" y="576"/>
                </a:cubicBezTo>
                <a:cubicBezTo>
                  <a:pt x="1696" y="576"/>
                  <a:pt x="1696" y="577"/>
                  <a:pt x="1697" y="577"/>
                </a:cubicBezTo>
                <a:close/>
                <a:moveTo>
                  <a:pt x="1837" y="741"/>
                </a:moveTo>
                <a:cubicBezTo>
                  <a:pt x="1838" y="741"/>
                  <a:pt x="1838" y="740"/>
                  <a:pt x="1838" y="740"/>
                </a:cubicBezTo>
                <a:cubicBezTo>
                  <a:pt x="1838" y="739"/>
                  <a:pt x="1838" y="738"/>
                  <a:pt x="1837" y="738"/>
                </a:cubicBezTo>
                <a:cubicBezTo>
                  <a:pt x="1836" y="738"/>
                  <a:pt x="1835" y="739"/>
                  <a:pt x="1835" y="740"/>
                </a:cubicBezTo>
                <a:cubicBezTo>
                  <a:pt x="1835" y="740"/>
                  <a:pt x="1836" y="741"/>
                  <a:pt x="1837" y="741"/>
                </a:cubicBezTo>
                <a:close/>
                <a:moveTo>
                  <a:pt x="1968" y="912"/>
                </a:moveTo>
                <a:cubicBezTo>
                  <a:pt x="1969" y="912"/>
                  <a:pt x="1970" y="911"/>
                  <a:pt x="1970" y="910"/>
                </a:cubicBezTo>
                <a:cubicBezTo>
                  <a:pt x="1970" y="909"/>
                  <a:pt x="1969" y="909"/>
                  <a:pt x="1968" y="909"/>
                </a:cubicBezTo>
                <a:cubicBezTo>
                  <a:pt x="1967" y="909"/>
                  <a:pt x="1966" y="909"/>
                  <a:pt x="1966" y="910"/>
                </a:cubicBezTo>
                <a:cubicBezTo>
                  <a:pt x="1966" y="911"/>
                  <a:pt x="1967" y="912"/>
                  <a:pt x="1968" y="912"/>
                </a:cubicBezTo>
                <a:close/>
                <a:moveTo>
                  <a:pt x="2090" y="1090"/>
                </a:moveTo>
                <a:cubicBezTo>
                  <a:pt x="2091" y="1090"/>
                  <a:pt x="2092" y="1089"/>
                  <a:pt x="2092" y="1088"/>
                </a:cubicBezTo>
                <a:cubicBezTo>
                  <a:pt x="2092" y="1087"/>
                  <a:pt x="2091" y="1086"/>
                  <a:pt x="2090" y="1086"/>
                </a:cubicBezTo>
                <a:cubicBezTo>
                  <a:pt x="2089" y="1086"/>
                  <a:pt x="2088" y="1087"/>
                  <a:pt x="2088" y="1088"/>
                </a:cubicBezTo>
                <a:cubicBezTo>
                  <a:pt x="2088" y="1089"/>
                  <a:pt x="2089" y="1090"/>
                  <a:pt x="2090" y="1090"/>
                </a:cubicBezTo>
                <a:close/>
                <a:moveTo>
                  <a:pt x="2202" y="1275"/>
                </a:moveTo>
                <a:cubicBezTo>
                  <a:pt x="2204" y="1275"/>
                  <a:pt x="2206" y="1273"/>
                  <a:pt x="2206" y="1272"/>
                </a:cubicBezTo>
                <a:cubicBezTo>
                  <a:pt x="2206" y="1270"/>
                  <a:pt x="2204" y="1268"/>
                  <a:pt x="2202" y="1268"/>
                </a:cubicBezTo>
                <a:cubicBezTo>
                  <a:pt x="2201" y="1268"/>
                  <a:pt x="2199" y="1270"/>
                  <a:pt x="2199" y="1272"/>
                </a:cubicBezTo>
                <a:cubicBezTo>
                  <a:pt x="2199" y="1273"/>
                  <a:pt x="2201" y="1275"/>
                  <a:pt x="2202" y="1275"/>
                </a:cubicBezTo>
                <a:close/>
                <a:moveTo>
                  <a:pt x="2305" y="1466"/>
                </a:moveTo>
                <a:cubicBezTo>
                  <a:pt x="2308" y="1466"/>
                  <a:pt x="2310" y="1464"/>
                  <a:pt x="2310" y="1461"/>
                </a:cubicBezTo>
                <a:cubicBezTo>
                  <a:pt x="2310" y="1458"/>
                  <a:pt x="2308" y="1456"/>
                  <a:pt x="2305" y="1456"/>
                </a:cubicBezTo>
                <a:cubicBezTo>
                  <a:pt x="2302" y="1456"/>
                  <a:pt x="2300" y="1458"/>
                  <a:pt x="2300" y="1461"/>
                </a:cubicBezTo>
                <a:cubicBezTo>
                  <a:pt x="2300" y="1464"/>
                  <a:pt x="2302" y="1466"/>
                  <a:pt x="2305" y="1466"/>
                </a:cubicBezTo>
                <a:close/>
                <a:moveTo>
                  <a:pt x="2398" y="1663"/>
                </a:moveTo>
                <a:cubicBezTo>
                  <a:pt x="2402" y="1663"/>
                  <a:pt x="2406" y="1660"/>
                  <a:pt x="2406" y="1655"/>
                </a:cubicBezTo>
                <a:cubicBezTo>
                  <a:pt x="2406" y="1651"/>
                  <a:pt x="2402" y="1647"/>
                  <a:pt x="2398" y="1647"/>
                </a:cubicBezTo>
                <a:cubicBezTo>
                  <a:pt x="2394" y="1647"/>
                  <a:pt x="2390" y="1651"/>
                  <a:pt x="2390" y="1655"/>
                </a:cubicBezTo>
                <a:cubicBezTo>
                  <a:pt x="2390" y="1660"/>
                  <a:pt x="2394" y="1663"/>
                  <a:pt x="2398" y="1663"/>
                </a:cubicBezTo>
                <a:close/>
                <a:moveTo>
                  <a:pt x="2480" y="1866"/>
                </a:moveTo>
                <a:cubicBezTo>
                  <a:pt x="2487" y="1866"/>
                  <a:pt x="2492" y="1861"/>
                  <a:pt x="2492" y="1854"/>
                </a:cubicBezTo>
                <a:cubicBezTo>
                  <a:pt x="2492" y="1848"/>
                  <a:pt x="2487" y="1843"/>
                  <a:pt x="2480" y="1843"/>
                </a:cubicBezTo>
                <a:cubicBezTo>
                  <a:pt x="2474" y="1843"/>
                  <a:pt x="2469" y="1848"/>
                  <a:pt x="2469" y="1854"/>
                </a:cubicBezTo>
                <a:cubicBezTo>
                  <a:pt x="2469" y="1861"/>
                  <a:pt x="2474" y="1866"/>
                  <a:pt x="2480" y="1866"/>
                </a:cubicBezTo>
                <a:close/>
                <a:moveTo>
                  <a:pt x="2552" y="2072"/>
                </a:moveTo>
                <a:cubicBezTo>
                  <a:pt x="2560" y="2072"/>
                  <a:pt x="2567" y="2066"/>
                  <a:pt x="2567" y="2057"/>
                </a:cubicBezTo>
                <a:cubicBezTo>
                  <a:pt x="2567" y="2049"/>
                  <a:pt x="2560" y="2042"/>
                  <a:pt x="2552" y="2042"/>
                </a:cubicBezTo>
                <a:cubicBezTo>
                  <a:pt x="2544" y="2042"/>
                  <a:pt x="2537" y="2049"/>
                  <a:pt x="2537" y="2057"/>
                </a:cubicBezTo>
                <a:cubicBezTo>
                  <a:pt x="2537" y="2066"/>
                  <a:pt x="2544" y="2072"/>
                  <a:pt x="2552" y="2072"/>
                </a:cubicBezTo>
                <a:close/>
                <a:moveTo>
                  <a:pt x="2613" y="2283"/>
                </a:moveTo>
                <a:cubicBezTo>
                  <a:pt x="2624" y="2283"/>
                  <a:pt x="2632" y="2274"/>
                  <a:pt x="2632" y="2264"/>
                </a:cubicBezTo>
                <a:cubicBezTo>
                  <a:pt x="2632" y="2253"/>
                  <a:pt x="2624" y="2245"/>
                  <a:pt x="2613" y="2245"/>
                </a:cubicBezTo>
                <a:cubicBezTo>
                  <a:pt x="2603" y="2245"/>
                  <a:pt x="2595" y="2253"/>
                  <a:pt x="2595" y="2264"/>
                </a:cubicBezTo>
                <a:cubicBezTo>
                  <a:pt x="2595" y="2274"/>
                  <a:pt x="2603" y="2283"/>
                  <a:pt x="2613" y="2283"/>
                </a:cubicBezTo>
                <a:close/>
                <a:moveTo>
                  <a:pt x="2664" y="2494"/>
                </a:moveTo>
                <a:cubicBezTo>
                  <a:pt x="2675" y="2494"/>
                  <a:pt x="2684" y="2485"/>
                  <a:pt x="2684" y="2473"/>
                </a:cubicBezTo>
                <a:cubicBezTo>
                  <a:pt x="2684" y="2462"/>
                  <a:pt x="2675" y="2453"/>
                  <a:pt x="2664" y="2453"/>
                </a:cubicBezTo>
                <a:cubicBezTo>
                  <a:pt x="2652" y="2453"/>
                  <a:pt x="2643" y="2462"/>
                  <a:pt x="2643" y="2473"/>
                </a:cubicBezTo>
                <a:cubicBezTo>
                  <a:pt x="2643" y="2485"/>
                  <a:pt x="2652" y="2494"/>
                  <a:pt x="2664" y="2494"/>
                </a:cubicBezTo>
                <a:close/>
                <a:moveTo>
                  <a:pt x="2703" y="2708"/>
                </a:moveTo>
                <a:cubicBezTo>
                  <a:pt x="2716" y="2708"/>
                  <a:pt x="2726" y="2698"/>
                  <a:pt x="2726" y="2685"/>
                </a:cubicBezTo>
                <a:cubicBezTo>
                  <a:pt x="2726" y="2672"/>
                  <a:pt x="2716" y="2662"/>
                  <a:pt x="2703" y="2662"/>
                </a:cubicBezTo>
                <a:cubicBezTo>
                  <a:pt x="2690" y="2662"/>
                  <a:pt x="2680" y="2672"/>
                  <a:pt x="2680" y="2685"/>
                </a:cubicBezTo>
                <a:cubicBezTo>
                  <a:pt x="2680" y="2698"/>
                  <a:pt x="2690" y="2708"/>
                  <a:pt x="2703" y="2708"/>
                </a:cubicBezTo>
                <a:close/>
                <a:moveTo>
                  <a:pt x="2708" y="2899"/>
                </a:moveTo>
                <a:cubicBezTo>
                  <a:pt x="2708" y="2911"/>
                  <a:pt x="2719" y="2921"/>
                  <a:pt x="2731" y="2921"/>
                </a:cubicBezTo>
                <a:cubicBezTo>
                  <a:pt x="2744" y="2921"/>
                  <a:pt x="2754" y="2911"/>
                  <a:pt x="2754" y="2899"/>
                </a:cubicBezTo>
                <a:cubicBezTo>
                  <a:pt x="2754" y="2886"/>
                  <a:pt x="2744" y="2876"/>
                  <a:pt x="2731" y="2876"/>
                </a:cubicBezTo>
                <a:cubicBezTo>
                  <a:pt x="2719" y="2876"/>
                  <a:pt x="2708" y="2886"/>
                  <a:pt x="2708" y="2899"/>
                </a:cubicBezTo>
                <a:close/>
                <a:moveTo>
                  <a:pt x="2719" y="3113"/>
                </a:moveTo>
                <a:cubicBezTo>
                  <a:pt x="2719" y="3129"/>
                  <a:pt x="2732" y="3142"/>
                  <a:pt x="2748" y="3142"/>
                </a:cubicBezTo>
                <a:cubicBezTo>
                  <a:pt x="2764" y="3142"/>
                  <a:pt x="2777" y="3129"/>
                  <a:pt x="2777" y="3113"/>
                </a:cubicBezTo>
                <a:cubicBezTo>
                  <a:pt x="2777" y="3098"/>
                  <a:pt x="2764" y="3085"/>
                  <a:pt x="2748" y="3085"/>
                </a:cubicBezTo>
                <a:cubicBezTo>
                  <a:pt x="2732" y="3085"/>
                  <a:pt x="2719" y="3098"/>
                  <a:pt x="2719" y="3113"/>
                </a:cubicBezTo>
                <a:close/>
              </a:path>
            </a:pathLst>
          </a:custGeom>
          <a:gradFill>
            <a:gsLst>
              <a:gs pos="0">
                <a:srgbClr val="00AB7A">
                  <a:alpha val="24000"/>
                </a:srgbClr>
              </a:gs>
              <a:gs pos="100000">
                <a:srgbClr val="00AB7A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826836" y="2115823"/>
            <a:ext cx="2538333" cy="627472"/>
            <a:chOff x="3360674" y="1589916"/>
            <a:chExt cx="2485488" cy="614408"/>
          </a:xfrm>
        </p:grpSpPr>
        <p:sp>
          <p:nvSpPr>
            <p:cNvPr id="15" name="任意多边形 10"/>
            <p:cNvSpPr/>
            <p:nvPr/>
          </p:nvSpPr>
          <p:spPr>
            <a:xfrm>
              <a:off x="4939537" y="1589916"/>
              <a:ext cx="906625" cy="614408"/>
            </a:xfrm>
            <a:custGeom>
              <a:avLst/>
              <a:gdLst>
                <a:gd name="connsiteX0" fmla="*/ 0 w 1335937"/>
                <a:gd name="connsiteY0" fmla="*/ 0 h 905346"/>
                <a:gd name="connsiteX1" fmla="*/ 1203150 w 1335937"/>
                <a:gd name="connsiteY1" fmla="*/ 0 h 905346"/>
                <a:gd name="connsiteX2" fmla="*/ 1335937 w 1335937"/>
                <a:gd name="connsiteY2" fmla="*/ 132787 h 905346"/>
                <a:gd name="connsiteX3" fmla="*/ 1335937 w 1335937"/>
                <a:gd name="connsiteY3" fmla="*/ 772559 h 905346"/>
                <a:gd name="connsiteX4" fmla="*/ 1203150 w 1335937"/>
                <a:gd name="connsiteY4" fmla="*/ 905346 h 905346"/>
                <a:gd name="connsiteX5" fmla="*/ 0 w 1335937"/>
                <a:gd name="connsiteY5" fmla="*/ 905346 h 9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5937" h="905346">
                  <a:moveTo>
                    <a:pt x="0" y="0"/>
                  </a:moveTo>
                  <a:lnTo>
                    <a:pt x="1203150" y="0"/>
                  </a:lnTo>
                  <a:cubicBezTo>
                    <a:pt x="1276486" y="0"/>
                    <a:pt x="1335937" y="59451"/>
                    <a:pt x="1335937" y="132787"/>
                  </a:cubicBezTo>
                  <a:lnTo>
                    <a:pt x="1335937" y="772559"/>
                  </a:lnTo>
                  <a:cubicBezTo>
                    <a:pt x="1335937" y="845895"/>
                    <a:pt x="1276486" y="905346"/>
                    <a:pt x="1203150" y="905346"/>
                  </a:cubicBezTo>
                  <a:lnTo>
                    <a:pt x="0" y="905346"/>
                  </a:lnTo>
                  <a:close/>
                </a:path>
              </a:pathLst>
            </a:custGeom>
            <a:solidFill>
              <a:srgbClr val="00AB7A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12"/>
            <p:cNvSpPr/>
            <p:nvPr/>
          </p:nvSpPr>
          <p:spPr>
            <a:xfrm>
              <a:off x="3360674" y="1589916"/>
              <a:ext cx="1578864" cy="614408"/>
            </a:xfrm>
            <a:custGeom>
              <a:avLst/>
              <a:gdLst>
                <a:gd name="connsiteX0" fmla="*/ 132787 w 2290286"/>
                <a:gd name="connsiteY0" fmla="*/ 0 h 905346"/>
                <a:gd name="connsiteX1" fmla="*/ 2290286 w 2290286"/>
                <a:gd name="connsiteY1" fmla="*/ 0 h 905346"/>
                <a:gd name="connsiteX2" fmla="*/ 2290286 w 2290286"/>
                <a:gd name="connsiteY2" fmla="*/ 905346 h 905346"/>
                <a:gd name="connsiteX3" fmla="*/ 132787 w 2290286"/>
                <a:gd name="connsiteY3" fmla="*/ 905346 h 905346"/>
                <a:gd name="connsiteX4" fmla="*/ 0 w 2290286"/>
                <a:gd name="connsiteY4" fmla="*/ 772559 h 905346"/>
                <a:gd name="connsiteX5" fmla="*/ 0 w 2290286"/>
                <a:gd name="connsiteY5" fmla="*/ 132787 h 905346"/>
                <a:gd name="connsiteX6" fmla="*/ 132787 w 2290286"/>
                <a:gd name="connsiteY6" fmla="*/ 0 h 9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0286" h="905346">
                  <a:moveTo>
                    <a:pt x="132787" y="0"/>
                  </a:moveTo>
                  <a:lnTo>
                    <a:pt x="2290286" y="0"/>
                  </a:lnTo>
                  <a:lnTo>
                    <a:pt x="2290286" y="905346"/>
                  </a:lnTo>
                  <a:lnTo>
                    <a:pt x="132787" y="905346"/>
                  </a:lnTo>
                  <a:cubicBezTo>
                    <a:pt x="59451" y="905346"/>
                    <a:pt x="0" y="845895"/>
                    <a:pt x="0" y="772559"/>
                  </a:cubicBezTo>
                  <a:lnTo>
                    <a:pt x="0" y="132787"/>
                  </a:lnTo>
                  <a:cubicBezTo>
                    <a:pt x="0" y="59451"/>
                    <a:pt x="59451" y="0"/>
                    <a:pt x="132787" y="0"/>
                  </a:cubicBezTo>
                  <a:close/>
                </a:path>
              </a:pathLst>
            </a:custGeom>
            <a:solidFill>
              <a:srgbClr val="4E576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标题 10"/>
          <p:cNvSpPr>
            <a:spLocks noGrp="1"/>
          </p:cNvSpPr>
          <p:nvPr>
            <p:ph type="title"/>
          </p:nvPr>
        </p:nvSpPr>
        <p:spPr>
          <a:xfrm>
            <a:off x="3127563" y="2909057"/>
            <a:ext cx="5936875" cy="1925500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5335" b="1" kern="1200" dirty="0">
                <a:solidFill>
                  <a:srgbClr val="4E57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6528566" y="2106681"/>
            <a:ext cx="2187497" cy="6274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1"/>
            <a:ext cx="12192000" cy="568583"/>
          </a:xfrm>
          <a:prstGeom prst="rect">
            <a:avLst/>
          </a:prstGeom>
          <a:gradFill>
            <a:gsLst>
              <a:gs pos="90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51683" y="6390860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817226-A4A8-4CA8-8499-073E4B5E2127}" type="datetimeFigureOut">
              <a:rPr lang="zh-CN" altLang="en-US" smtClean="0"/>
              <a:t>2022/12/7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70732" y="6397516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3A6F2A-4BD1-4B71-A85C-4AC4B8E4C9A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5" y="236493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  <p:sp>
        <p:nvSpPr>
          <p:cNvPr id="12" name="Freeform 34"/>
          <p:cNvSpPr/>
          <p:nvPr/>
        </p:nvSpPr>
        <p:spPr bwMode="auto">
          <a:xfrm>
            <a:off x="75381" y="193800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  <p:sp>
        <p:nvSpPr>
          <p:cNvPr id="13" name="Freeform 34"/>
          <p:cNvSpPr/>
          <p:nvPr userDrawn="1"/>
        </p:nvSpPr>
        <p:spPr bwMode="auto">
          <a:xfrm>
            <a:off x="232799" y="316429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sz="1800"/>
          </a:p>
        </p:txBody>
      </p:sp>
      <p:sp>
        <p:nvSpPr>
          <p:cNvPr id="48" name="Freeform 14"/>
          <p:cNvSpPr/>
          <p:nvPr userDrawn="1"/>
        </p:nvSpPr>
        <p:spPr bwMode="auto">
          <a:xfrm>
            <a:off x="-304374" y="-458085"/>
            <a:ext cx="2678169" cy="1594655"/>
          </a:xfrm>
          <a:custGeom>
            <a:avLst/>
            <a:gdLst>
              <a:gd name="T0" fmla="*/ 233 w 240"/>
              <a:gd name="T1" fmla="*/ 98 h 143"/>
              <a:gd name="T2" fmla="*/ 0 w 240"/>
              <a:gd name="T3" fmla="*/ 52 h 143"/>
              <a:gd name="T4" fmla="*/ 5 w 240"/>
              <a:gd name="T5" fmla="*/ 66 h 143"/>
              <a:gd name="T6" fmla="*/ 37 w 240"/>
              <a:gd name="T7" fmla="*/ 58 h 143"/>
              <a:gd name="T8" fmla="*/ 71 w 240"/>
              <a:gd name="T9" fmla="*/ 58 h 143"/>
              <a:gd name="T10" fmla="*/ 112 w 240"/>
              <a:gd name="T11" fmla="*/ 71 h 143"/>
              <a:gd name="T12" fmla="*/ 148 w 240"/>
              <a:gd name="T13" fmla="*/ 97 h 143"/>
              <a:gd name="T14" fmla="*/ 174 w 240"/>
              <a:gd name="T15" fmla="*/ 122 h 143"/>
              <a:gd name="T16" fmla="*/ 194 w 240"/>
              <a:gd name="T17" fmla="*/ 136 h 143"/>
              <a:gd name="T18" fmla="*/ 233 w 240"/>
              <a:gd name="T19" fmla="*/ 129 h 143"/>
              <a:gd name="T20" fmla="*/ 233 w 240"/>
              <a:gd name="T21" fmla="*/ 9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" h="143">
                <a:moveTo>
                  <a:pt x="233" y="98"/>
                </a:moveTo>
                <a:cubicBezTo>
                  <a:pt x="183" y="22"/>
                  <a:pt x="77" y="0"/>
                  <a:pt x="0" y="52"/>
                </a:cubicBezTo>
                <a:cubicBezTo>
                  <a:pt x="5" y="66"/>
                  <a:pt x="5" y="66"/>
                  <a:pt x="5" y="66"/>
                </a:cubicBezTo>
                <a:cubicBezTo>
                  <a:pt x="19" y="61"/>
                  <a:pt x="28" y="59"/>
                  <a:pt x="37" y="58"/>
                </a:cubicBezTo>
                <a:cubicBezTo>
                  <a:pt x="47" y="57"/>
                  <a:pt x="58" y="56"/>
                  <a:pt x="71" y="58"/>
                </a:cubicBezTo>
                <a:cubicBezTo>
                  <a:pt x="84" y="60"/>
                  <a:pt x="98" y="64"/>
                  <a:pt x="112" y="71"/>
                </a:cubicBezTo>
                <a:cubicBezTo>
                  <a:pt x="125" y="77"/>
                  <a:pt x="138" y="87"/>
                  <a:pt x="148" y="97"/>
                </a:cubicBezTo>
                <a:cubicBezTo>
                  <a:pt x="159" y="106"/>
                  <a:pt x="166" y="115"/>
                  <a:pt x="174" y="122"/>
                </a:cubicBezTo>
                <a:cubicBezTo>
                  <a:pt x="181" y="129"/>
                  <a:pt x="187" y="133"/>
                  <a:pt x="194" y="136"/>
                </a:cubicBezTo>
                <a:cubicBezTo>
                  <a:pt x="213" y="143"/>
                  <a:pt x="227" y="135"/>
                  <a:pt x="233" y="129"/>
                </a:cubicBezTo>
                <a:cubicBezTo>
                  <a:pt x="240" y="123"/>
                  <a:pt x="238" y="106"/>
                  <a:pt x="233" y="98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91925" y="149574"/>
            <a:ext cx="1302247" cy="32128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7122-C4E9-4CBF-B10F-3B8C4EEB710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2A4B-4182-4DB2-8B5C-829AA077C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05949" y="2262297"/>
            <a:ext cx="9207217" cy="9130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5335" b="1" spc="400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DK</a:t>
            </a:r>
            <a:endParaRPr lang="zh-CN" altLang="en-US" sz="5335" b="1" spc="4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" y="418531"/>
            <a:ext cx="2367375" cy="5840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93520" y="5374640"/>
            <a:ext cx="27736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>
                <a:solidFill>
                  <a:schemeClr val="bg1"/>
                </a:solidFill>
                <a:latin typeface="+mn-ea"/>
                <a:cs typeface="+mn-ea"/>
                <a:sym typeface="+mn-lt"/>
              </a:rPr>
              <a:t>2022</a:t>
            </a:r>
            <a:r>
              <a:rPr lang="zh-CN" altLang="en-US" sz="2135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年</a:t>
            </a:r>
            <a:r>
              <a:rPr lang="en-US" altLang="zh-CN" sz="2135">
                <a:solidFill>
                  <a:schemeClr val="bg1"/>
                </a:solidFill>
                <a:latin typeface="+mn-ea"/>
                <a:cs typeface="+mn-ea"/>
                <a:sym typeface="+mn-lt"/>
              </a:rPr>
              <a:t>9</a:t>
            </a:r>
            <a:r>
              <a:rPr lang="zh-CN" altLang="en-US" sz="2135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月</a:t>
            </a:r>
            <a:r>
              <a:rPr lang="en-US" altLang="zh-CN" sz="2135">
                <a:solidFill>
                  <a:schemeClr val="bg1"/>
                </a:solidFill>
                <a:latin typeface="+mn-ea"/>
                <a:cs typeface="+mn-ea"/>
                <a:sym typeface="+mn-lt"/>
              </a:rPr>
              <a:t>23</a:t>
            </a:r>
            <a:r>
              <a:rPr lang="zh-CN" altLang="en-US" sz="2135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日</a:t>
            </a:r>
            <a:endParaRPr lang="en-US" sz="2135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838" y="569657"/>
            <a:ext cx="4350936" cy="6276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"errno": 0,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"message": "</a:t>
            </a: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成功</a:t>
            </a: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",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"data": {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  "total_count": 200,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  "data": [{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     "device_id": 1,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     "listenning_ports_info": [{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           "mac_addr": "e4:43:4b:a4:61:02",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           "devname": "0000:18:00.2",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           "link_status": 0,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           "link_speed": 0,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           "link_duplex": 0,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           "speed": 0,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           "ibytes": 0,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           "ipackets": 0,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           "ierrors": 0,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           "imissed": 0,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           "name": "</a:t>
            </a: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网口</a:t>
            </a: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0"</a:t>
            </a:r>
            <a:b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        },</a:t>
            </a: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"mac_addr": "e4:43:4b:a4:61:03",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"devname": "0000:18:00.3",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"link_status":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"link_speed":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"link_duplex":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"speed":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"ibytes":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"ipackets":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"ierrors":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"imissed":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"name": "</a:t>
            </a:r>
            <a:r>
              <a:rPr lang="zh-CN" altLang="zh-CN" sz="9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网口</a:t>
            </a: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1"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</a:t>
            </a:r>
            <a:r>
              <a:rPr lang="zh-CN" altLang="zh-CN" sz="900" dirty="0" smtClean="0">
                <a:solidFill>
                  <a:schemeClr val="tx2"/>
                </a:solidFill>
                <a:latin typeface="Arial Unicode MS"/>
                <a:ea typeface="JetBrains Mono"/>
              </a:rPr>
              <a:t>},</a:t>
            </a: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"mac_addr": "a0:36:9f:78:d1:24",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"devname": "0000:3b:00.0",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"link_status": 1,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"link_speed": 10000,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"link_duplex": 1,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"speed": 1112868384,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"ibytes": 30338232215398,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"ipackets": 40105186878,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"ierrors": 14,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"imissed": 56,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"name": "</a:t>
            </a:r>
            <a:r>
              <a:rPr lang="zh-CN" altLang="zh-CN" sz="9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网口</a:t>
            </a: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2"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</a:t>
            </a:r>
            <a:r>
              <a:rPr lang="zh-CN" altLang="zh-CN" sz="900" dirty="0" smtClean="0">
                <a:solidFill>
                  <a:schemeClr val="tx2"/>
                </a:solidFill>
                <a:latin typeface="Arial Unicode MS"/>
                <a:ea typeface="JetBrains Mono"/>
              </a:rPr>
              <a:t>},</a:t>
            </a:r>
            <a:endParaRPr kumimoji="0" lang="zh-CN" altLang="zh-CN" sz="11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50180" y="581255"/>
            <a:ext cx="344658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900" dirty="0" smtClean="0">
                <a:solidFill>
                  <a:schemeClr val="tx2"/>
                </a:solidFill>
                <a:latin typeface="Arial Unicode MS"/>
                <a:ea typeface="JetBrains Mono"/>
              </a:rPr>
              <a:t>                  </a:t>
            </a: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}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},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"fan":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"Fan1":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"speed": "2880.000",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"status": "ok"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},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"Fan2":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"speed": "3000.000",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"status": "ok"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},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"Fan3":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"speed": "3000.000",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"status": "ok"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},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"Fan4":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"speed": "2880.000",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"status": "ok"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},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"Fan5":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"speed": "3120.000",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"status": "ok"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},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"Fan6":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"speed": "3000.000",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"status": "ok"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}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}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}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}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}]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}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b="1" dirty="0">
                <a:solidFill>
                  <a:schemeClr val="tx2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/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80114" y="581255"/>
            <a:ext cx="4501662" cy="627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 smtClean="0">
                <a:solidFill>
                  <a:schemeClr val="tx2"/>
                </a:solidFill>
                <a:latin typeface="Arial Unicode MS"/>
                <a:ea typeface="JetBrains Mono"/>
              </a:rPr>
              <a:t>            </a:t>
            </a: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"mac_addr": "a0:36:9f:78:d1:26",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"devname": "0000:3b:00.1",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"link_status":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"link_speed":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"link_duplex":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"speed":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"ibytes":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"ipackets":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"ierrors":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"imissed":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"name": "</a:t>
            </a:r>
            <a:r>
              <a:rPr lang="zh-CN" altLang="zh-CN" sz="9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网口</a:t>
            </a: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3"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}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],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"monitor":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"cpu": 42.3,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"total_ram": 126,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"usge_ram": 98,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"total_disk": 1862,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"use_risk": 60,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"hardware":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"power":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"Power1":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"status": "ok",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"Supply": 0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},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"Power2":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"status": "ok",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"Supply": 1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}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},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"cpu_temperature":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"CPU0":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"temperature": "78.000",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"range": [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   "3.000",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   "89.000"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]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},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"CPU1": {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"temperature": "70.000",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"range": [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   "3.000",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   "89.000"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                 </a:t>
            </a:r>
            <a:r>
              <a:rPr lang="zh-CN" altLang="zh-CN" sz="900" dirty="0" smtClean="0">
                <a:solidFill>
                  <a:schemeClr val="tx2"/>
                </a:solidFill>
                <a:latin typeface="Arial Unicode MS"/>
                <a:ea typeface="JetBrains Mono"/>
              </a:rPr>
              <a:t>]</a:t>
            </a:r>
            <a:endParaRPr lang="zh-CN" altLang="zh-CN" sz="11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917" y="0"/>
            <a:ext cx="2574744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异构设备返回值</a:t>
            </a:r>
          </a:p>
        </p:txBody>
      </p:sp>
    </p:spTree>
    <p:extLst>
      <p:ext uri="{BB962C8B-B14F-4D97-AF65-F5344CB8AC3E}">
        <p14:creationId xmlns:p14="http://schemas.microsoft.com/office/powerpoint/2010/main" val="15839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2998" y="696359"/>
            <a:ext cx="11033089" cy="58169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json_collapse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dict_obj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handle_list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list_obj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passed_key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t_collect = {}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index, item_obj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BB8FF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list_obj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BB8FF"/>
                </a:solidFill>
                <a:effectLst/>
                <a:latin typeface="Arial Unicode MS"/>
                <a:ea typeface="JetBrains Mono"/>
              </a:rPr>
              <a:t>isinstance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(item_obj,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BB8FF"/>
                </a:solidFill>
                <a:effectLst/>
                <a:latin typeface="Arial Unicode MS"/>
                <a:ea typeface="JetBrains Mono"/>
              </a:rPr>
              <a:t>dict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(t_item_key, t_item_value)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item_obj.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items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            tmp_merge_key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passed_key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JetBrains Mono"/>
              </a:rPr>
              <a:t>"."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BB8FF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(index)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JetBrains Mono"/>
              </a:rPr>
              <a:t>"."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+ t_item_key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BB8FF"/>
                </a:solidFill>
                <a:effectLst/>
                <a:latin typeface="Arial Unicode MS"/>
                <a:ea typeface="JetBrains Mono"/>
              </a:rPr>
              <a:t>isinstance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(t_item_value,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BB8FF"/>
                </a:solidFill>
                <a:effectLst/>
                <a:latin typeface="Arial Unicode MS"/>
                <a:ea typeface="JetBrains Mono"/>
              </a:rPr>
              <a:t>dict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                t_collect.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json_collapse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(t_item_value, tmp_merge_key))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BB8FF"/>
                </a:solidFill>
                <a:effectLst/>
                <a:latin typeface="Arial Unicode MS"/>
                <a:ea typeface="JetBrains Mono"/>
              </a:rPr>
              <a:t>isinstance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(t_item_value,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BB8FF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                t_collect.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handle_list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(t_item_value, tmp_merge_key))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                t_collect.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({tmp_merge_key: t_item_value})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BB8FF"/>
                </a:solidFill>
                <a:effectLst/>
                <a:latin typeface="Arial Unicode MS"/>
                <a:ea typeface="JetBrains Mono"/>
              </a:rPr>
              <a:t>isinstance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(item_obj,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BB8FF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):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DFDFE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        t_collect.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handle_list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(item_obj,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passed_key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JetBrains Mono"/>
              </a:rPr>
              <a:t>"."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BB8FF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(index)))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        t_collect.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passed_key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JetBrains Mono"/>
              </a:rPr>
              <a:t>"."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BB8FF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(index): item_obj})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t_collect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collect = {}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(item_key, item_value)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dict_obj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items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merge_key = item_key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key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JetBrains Mono"/>
              </a:rPr>
              <a:t>""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CFCFC"/>
                </a:solidFill>
                <a:effectLst/>
                <a:latin typeface="Arial Unicode MS"/>
                <a:ea typeface="JetBrains Mono"/>
              </a:rPr>
              <a:t>key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806C"/>
                </a:solidFill>
                <a:effectLst/>
                <a:latin typeface="Arial Unicode MS"/>
                <a:ea typeface="JetBrains Mono"/>
              </a:rPr>
              <a:t>"."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+ item_key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BB8FF"/>
                </a:solidFill>
                <a:effectLst/>
                <a:latin typeface="Arial Unicode MS"/>
                <a:ea typeface="JetBrains Mono"/>
              </a:rPr>
              <a:t>isinstance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(item_value,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BB8FF"/>
                </a:solidFill>
                <a:effectLst/>
                <a:latin typeface="Arial Unicode MS"/>
                <a:ea typeface="JetBrains Mono"/>
              </a:rPr>
              <a:t>dict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    collect.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json_collapse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(item_value, merge_key))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BB8FF"/>
                </a:solidFill>
                <a:effectLst/>
                <a:latin typeface="Arial Unicode MS"/>
                <a:ea typeface="JetBrains Mono"/>
              </a:rPr>
              <a:t>isinstance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(item_value,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BB8FF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    collect.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handle_list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(item_value, merge_key))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        collect.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C2B3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({merge_key: item_value})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97BB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DFDFE0"/>
                </a:solidFill>
                <a:effectLst/>
                <a:latin typeface="Arial Unicode MS"/>
                <a:ea typeface="JetBrains Mono"/>
              </a:rPr>
              <a:t>collect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7917" y="0"/>
            <a:ext cx="2350323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返回</a:t>
            </a:r>
            <a:r>
              <a:rPr lang="en-US" altLang="zh-CN" sz="2665" dirty="0" smtClean="0">
                <a:solidFill>
                  <a:schemeClr val="bg1"/>
                </a:solidFill>
                <a:latin typeface="+mn-ea"/>
              </a:rPr>
              <a:t>JSON</a:t>
            </a:r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转化</a:t>
            </a:r>
          </a:p>
        </p:txBody>
      </p:sp>
    </p:spTree>
    <p:extLst>
      <p:ext uri="{BB962C8B-B14F-4D97-AF65-F5344CB8AC3E}">
        <p14:creationId xmlns:p14="http://schemas.microsoft.com/office/powerpoint/2010/main" val="359423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2608" y="516399"/>
            <a:ext cx="5268687" cy="62170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"errno":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"message": 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成功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",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"data.total_count": 200,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"data.data.0.device_id": 1,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"data.data.0.listenning_ports_info.0.mac_addr": "e4:43:4b:a4:61:02",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"data.data.0.listenning_ports_info.0.devname": "0000:18:00.2",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"data.data.0.listenning_ports_info.0.link_status":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"data.data.0.listenning_ports_info.0.link_speed":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"data.data.0.listenning_ports_info.0.link_duplex":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"data.data.0.listenning_ports_info.0.speed":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"data.data.0.listenning_ports_info.0.ibytes":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"data.data.0.listenning_ports_info.0.ipackets":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"data.data.0.listenning_ports_info.0.ierrors":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"data.data.0.listenning_ports_info.0.imissed":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"data.data.0.listenning_ports_info.0.name": 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网口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0",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"data.data.0.listenning_ports_info.1.mac_addr": "e4:43:4b:a4:61:03",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"data.data.0.listenning_ports_info.1.devname": "0000:18:00.3",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"data.data.0.listenning_ports_info.1.link_status":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"data.data.0.listenning_ports_info.1.link_speed":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"data.data.0.listenning_ports_info.1.link_duplex":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"data.data.0.listenning_ports_info.1.speed":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"data.data.0.listenning_ports_info.1.ibytes":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"data.data.0.listenning_ports_info.1.ipackets":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"data.data.0.listenning_ports_info.1.ierrors":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"data.data.0.listenning_ports_info.1.imissed":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"data.data.0.listenning_ports_info.1.name": 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网口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1",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"data.data.0.listenning_ports_info.2.mac_addr": "a0:36:9f:78:d1:24",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"data.data.0.listenning_ports_info.2.devname": "0000:3b:00.0",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"data.data.0.listenning_ports_info.2.link_status": 1,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"data.data.0.listenning_ports_info.2.link_speed": 10000,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"data.data.0.listenning_ports_info.2.link_duplex": 1,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"data.data.0.listenning_ports_info.2.speed": 1112868384,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"data.data.0.listenning_ports_info.2.ibytes": 30338232215398,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"data.data.0.listenning_ports_info.2.ipackets": 40105186878,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"data.data.0.listenning_ports_info.2.ierrors": 14,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"data.data.0.listenning_ports_info.2.imissed": 56,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"data.data.0.listenning_ports_info.2.name": 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网口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2",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"data.data.0.listenning_ports_info.3.mac_addr": "a0:36:9f:78:d1:26",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"data.data.0.listenning_ports_info.3.devname": "0000:3b:00.1",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"data.data.0.listenning_ports_info.3.link_status":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"data.data.0.listenning_ports_info.3.link_speed": 0,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  <a:ea typeface="JetBrains Mono"/>
              </a:rPr>
              <a:t>    "data.data.0.listenning_ports_info.3.link_duplex": 0,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11295" y="661230"/>
            <a:ext cx="545290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>
                <a:solidFill>
                  <a:schemeClr val="tx2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"data.data.0.listenning_ports_info.3.speed":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"data.data.0.listenning_ports_info.3.ibytes": 0</a:t>
            </a:r>
            <a:r>
              <a:rPr lang="zh-CN" altLang="zh-CN" sz="900" dirty="0" smtClean="0">
                <a:solidFill>
                  <a:schemeClr val="tx2"/>
                </a:solidFill>
                <a:latin typeface="Arial Unicode MS"/>
                <a:ea typeface="JetBrains Mono"/>
              </a:rPr>
              <a:t>,</a:t>
            </a:r>
            <a:endParaRPr lang="en-US" altLang="zh-CN" sz="900" dirty="0" smtClean="0">
              <a:solidFill>
                <a:schemeClr val="tx2"/>
              </a:solidFill>
              <a:latin typeface="Arial Unicode MS"/>
              <a:ea typeface="JetBrains Mono"/>
            </a:endParaRPr>
          </a:p>
          <a:p>
            <a:r>
              <a:rPr lang="en-US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900" dirty="0" smtClean="0">
                <a:solidFill>
                  <a:schemeClr val="tx2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900" dirty="0" smtClean="0">
                <a:solidFill>
                  <a:schemeClr val="tx2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"data.data.0.listenning_ports_info.3.ipackets":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"data.data.0.listenning_ports_info.3.ierrors":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"data.data.0.listenning_ports_info.3.imissed":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"data.data.0.listenning_ports_info.3.name": "</a:t>
            </a:r>
            <a:r>
              <a:rPr lang="zh-CN" altLang="zh-CN" sz="9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网口</a:t>
            </a: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3",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"data.data.0.monitor.cpu": 42.3,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"data.data.0.monitor.total_ram": 126,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"data.data.0.monitor.usge_ram": 98,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"data.data.0.monitor.total_disk": 1862,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"data.data.0.monitor.use_risk": 60,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"data.data.0.monitor.hardware.power.Power1.status": "ok",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"data.data.0.monitor.hardware.power.Power1.Supply": 0,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"data.data.0.monitor.hardware.power.Power2.status": "ok",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"data.data.0.monitor.hardware.power.Power2.Supply": 1,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"data.data.0.monitor.hardware.cpu_temperature.CPU0.temperature": "78.000",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"data.data.0.monitor.hardware.cpu_temperature.CPU0.range.0": "3.000",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"data.data.0.monitor.hardware.cpu_temperature.CPU0.range.1": "89.000",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"data.data.0.monitor.hardware.cpu_temperature.CPU1.temperature": "70.000",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"data.data.0.monitor.hardware.cpu_temperature.CPU1.range.0": "3.000",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"data.data.0.monitor.hardware.cpu_temperature.CPU1.range.1": "89.000",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"data.data.0.monitor.hardware.fan.Fan1.speed": "2880.000",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"data.data.0.monitor.hardware.fan.Fan1.status": "ok",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"data.data.0.monitor.hardware.fan.Fan2.speed": "3000.000",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"data.data.0.monitor.hardware.fan.Fan2.status": "ok",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"data.data.0.monitor.hardware.fan.Fan3.speed": "3000.000",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"data.data.0.monitor.hardware.fan.Fan3.status": "ok",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"data.data.0.monitor.hardware.fan.Fan4.speed": "2880.000",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"data.data.0.monitor.hardware.fan.Fan4.status": "ok",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"data.data.0.monitor.hardware.fan.Fan5.speed": "3120.000",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"data.data.0.monitor.hardware.fan.Fan5.status": "ok",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"data.data.0.monitor.hardware.fan.Fan6.speed": "3000.000",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>    "data.data.0.monitor.hardware.fan.Fan6.status": "ok"</a:t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r>
              <a:rPr lang="zh-CN" altLang="zh-CN" sz="900" b="1" dirty="0">
                <a:solidFill>
                  <a:schemeClr val="tx2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  <a:t/>
            </a:r>
            <a:br>
              <a:rPr lang="zh-CN" altLang="zh-CN" sz="900" dirty="0">
                <a:solidFill>
                  <a:schemeClr val="tx2"/>
                </a:solidFill>
                <a:latin typeface="Arial Unicode MS"/>
                <a:ea typeface="JetBrains Mono"/>
              </a:rPr>
            </a:b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917" y="0"/>
            <a:ext cx="3257623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异构设备返回键值对</a:t>
            </a:r>
          </a:p>
        </p:txBody>
      </p:sp>
      <p:sp>
        <p:nvSpPr>
          <p:cNvPr id="2" name="矩形 1"/>
          <p:cNvSpPr/>
          <p:nvPr/>
        </p:nvSpPr>
        <p:spPr>
          <a:xfrm>
            <a:off x="6053891" y="5601044"/>
            <a:ext cx="39207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rgbClr val="7030A0"/>
                </a:solidFill>
                <a:latin typeface="Arial Unicode MS"/>
                <a:ea typeface="JetBrains Mono"/>
              </a:rPr>
              <a:t>data.data.0.monitor.</a:t>
            </a:r>
            <a:r>
              <a:rPr lang="zh-CN" altLang="zh-CN" sz="1600" dirty="0" smtClean="0">
                <a:solidFill>
                  <a:srgbClr val="7030A0"/>
                </a:solidFill>
                <a:latin typeface="Arial Unicode MS"/>
                <a:ea typeface="JetBrains Mono"/>
              </a:rPr>
              <a:t>cpu</a:t>
            </a:r>
            <a:endParaRPr lang="en-US" altLang="zh-CN" sz="1600" dirty="0" smtClean="0">
              <a:solidFill>
                <a:srgbClr val="7030A0"/>
              </a:solidFill>
              <a:latin typeface="Arial Unicode MS"/>
              <a:ea typeface="JetBrains Mono"/>
            </a:endParaRPr>
          </a:p>
          <a:p>
            <a:endParaRPr lang="en-US" altLang="zh-CN" sz="1600" dirty="0">
              <a:solidFill>
                <a:srgbClr val="7030A0"/>
              </a:solidFill>
              <a:latin typeface="Arial Unicode MS"/>
            </a:endParaRPr>
          </a:p>
          <a:p>
            <a:r>
              <a:rPr lang="zh-CN" altLang="zh-CN" sz="1600" dirty="0">
                <a:solidFill>
                  <a:srgbClr val="7030A0"/>
                </a:solidFill>
                <a:latin typeface="Arial Unicode MS"/>
                <a:ea typeface="JetBrains Mono"/>
              </a:rPr>
              <a:t>data.data.0.monitor.total_ram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49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47175"/>
              </p:ext>
            </p:extLst>
          </p:nvPr>
        </p:nvGraphicFramePr>
        <p:xfrm>
          <a:off x="297915" y="2461445"/>
          <a:ext cx="61483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481">
                  <a:extLst>
                    <a:ext uri="{9D8B030D-6E8A-4147-A177-3AD203B41FA5}">
                      <a16:colId xmlns:a16="http://schemas.microsoft.com/office/drawing/2014/main" val="3178399937"/>
                    </a:ext>
                  </a:extLst>
                </a:gridCol>
                <a:gridCol w="1947741">
                  <a:extLst>
                    <a:ext uri="{9D8B030D-6E8A-4147-A177-3AD203B41FA5}">
                      <a16:colId xmlns:a16="http://schemas.microsoft.com/office/drawing/2014/main" val="3973444662"/>
                    </a:ext>
                  </a:extLst>
                </a:gridCol>
                <a:gridCol w="1370020">
                  <a:extLst>
                    <a:ext uri="{9D8B030D-6E8A-4147-A177-3AD203B41FA5}">
                      <a16:colId xmlns:a16="http://schemas.microsoft.com/office/drawing/2014/main" val="811810102"/>
                    </a:ext>
                  </a:extLst>
                </a:gridCol>
                <a:gridCol w="723995">
                  <a:extLst>
                    <a:ext uri="{9D8B030D-6E8A-4147-A177-3AD203B41FA5}">
                      <a16:colId xmlns:a16="http://schemas.microsoft.com/office/drawing/2014/main" val="1302901723"/>
                    </a:ext>
                  </a:extLst>
                </a:gridCol>
                <a:gridCol w="501226">
                  <a:extLst>
                    <a:ext uri="{9D8B030D-6E8A-4147-A177-3AD203B41FA5}">
                      <a16:colId xmlns:a16="http://schemas.microsoft.com/office/drawing/2014/main" val="3318807821"/>
                    </a:ext>
                  </a:extLst>
                </a:gridCol>
                <a:gridCol w="556918">
                  <a:extLst>
                    <a:ext uri="{9D8B030D-6E8A-4147-A177-3AD203B41FA5}">
                      <a16:colId xmlns:a16="http://schemas.microsoft.com/office/drawing/2014/main" val="93005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action_id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action_description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action_format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1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05727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23134"/>
              </p:ext>
            </p:extLst>
          </p:nvPr>
        </p:nvGraphicFramePr>
        <p:xfrm>
          <a:off x="297915" y="4336574"/>
          <a:ext cx="6148382" cy="110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94">
                  <a:extLst>
                    <a:ext uri="{9D8B030D-6E8A-4147-A177-3AD203B41FA5}">
                      <a16:colId xmlns:a16="http://schemas.microsoft.com/office/drawing/2014/main" val="3178399937"/>
                    </a:ext>
                  </a:extLst>
                </a:gridCol>
                <a:gridCol w="2023766">
                  <a:extLst>
                    <a:ext uri="{9D8B030D-6E8A-4147-A177-3AD203B41FA5}">
                      <a16:colId xmlns:a16="http://schemas.microsoft.com/office/drawing/2014/main" val="3973444662"/>
                    </a:ext>
                  </a:extLst>
                </a:gridCol>
                <a:gridCol w="1621248">
                  <a:extLst>
                    <a:ext uri="{9D8B030D-6E8A-4147-A177-3AD203B41FA5}">
                      <a16:colId xmlns:a16="http://schemas.microsoft.com/office/drawing/2014/main" val="811810102"/>
                    </a:ext>
                  </a:extLst>
                </a:gridCol>
                <a:gridCol w="894483">
                  <a:extLst>
                    <a:ext uri="{9D8B030D-6E8A-4147-A177-3AD203B41FA5}">
                      <a16:colId xmlns:a16="http://schemas.microsoft.com/office/drawing/2014/main" val="1302901723"/>
                    </a:ext>
                  </a:extLst>
                </a:gridCol>
                <a:gridCol w="357791">
                  <a:extLst>
                    <a:ext uri="{9D8B030D-6E8A-4147-A177-3AD203B41FA5}">
                      <a16:colId xmlns:a16="http://schemas.microsoft.com/office/drawing/2014/main" val="930054526"/>
                    </a:ext>
                  </a:extLst>
                </a:gridCol>
              </a:tblGrid>
              <a:tr h="36583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template_id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template_description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template_format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status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1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0572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406635" y="1976358"/>
            <a:ext cx="1119673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动作库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8469" y="3851487"/>
            <a:ext cx="1119673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流程库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1307" y="511696"/>
            <a:ext cx="513805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{</a:t>
            </a:r>
          </a:p>
          <a:p>
            <a:r>
              <a:rPr lang="zh-CN" altLang="en-US" sz="800" dirty="0"/>
              <a:t>	"relation_type": "connect",</a:t>
            </a:r>
          </a:p>
          <a:p>
            <a:r>
              <a:rPr lang="zh-CN" altLang="en-US" sz="800" dirty="0"/>
              <a:t>	"template_category": {</a:t>
            </a:r>
          </a:p>
          <a:p>
            <a:r>
              <a:rPr lang="zh-CN" altLang="en-US" sz="800" dirty="0"/>
              <a:t>		"flow": "true",</a:t>
            </a:r>
          </a:p>
          <a:p>
            <a:r>
              <a:rPr lang="zh-CN" altLang="en-US" sz="800" dirty="0"/>
              <a:t>		"batch": "false"</a:t>
            </a:r>
          </a:p>
          <a:p>
            <a:r>
              <a:rPr lang="zh-CN" altLang="en-US" sz="800" dirty="0"/>
              <a:t>	},</a:t>
            </a:r>
          </a:p>
          <a:p>
            <a:r>
              <a:rPr lang="zh-CN" altLang="en-US" sz="800" dirty="0"/>
              <a:t>	"data_source": {</a:t>
            </a:r>
          </a:p>
          <a:p>
            <a:r>
              <a:rPr lang="zh-CN" altLang="en-US" sz="800" dirty="0"/>
              <a:t>		"</a:t>
            </a:r>
            <a:r>
              <a:rPr lang="zh-CN" altLang="en-US" sz="800" dirty="0">
                <a:solidFill>
                  <a:srgbClr val="FF0000"/>
                </a:solidFill>
              </a:rPr>
              <a:t>enable</a:t>
            </a:r>
            <a:r>
              <a:rPr lang="zh-CN" altLang="en-US" sz="800" dirty="0"/>
              <a:t>": "true",</a:t>
            </a:r>
          </a:p>
          <a:p>
            <a:r>
              <a:rPr lang="zh-CN" altLang="en-US" sz="800" dirty="0"/>
              <a:t>		"condition": {</a:t>
            </a:r>
          </a:p>
          <a:p>
            <a:r>
              <a:rPr lang="zh-CN" altLang="en-US" sz="800" dirty="0"/>
              <a:t>			"source_number": {</a:t>
            </a:r>
          </a:p>
          <a:p>
            <a:r>
              <a:rPr lang="zh-CN" altLang="en-US" sz="800" dirty="0"/>
              <a:t>				"min": 1,</a:t>
            </a:r>
          </a:p>
          <a:p>
            <a:r>
              <a:rPr lang="zh-CN" altLang="en-US" sz="800" dirty="0"/>
              <a:t>				"max": 1</a:t>
            </a:r>
          </a:p>
          <a:p>
            <a:r>
              <a:rPr lang="zh-CN" altLang="en-US" sz="800" dirty="0"/>
              <a:t>			}</a:t>
            </a:r>
          </a:p>
          <a:p>
            <a:r>
              <a:rPr lang="zh-CN" altLang="en-US" sz="800" dirty="0"/>
              <a:t>		}</a:t>
            </a:r>
          </a:p>
          <a:p>
            <a:r>
              <a:rPr lang="zh-CN" altLang="en-US" sz="800" dirty="0"/>
              <a:t>	},</a:t>
            </a:r>
          </a:p>
          <a:p>
            <a:r>
              <a:rPr lang="zh-CN" altLang="en-US" sz="800" dirty="0"/>
              <a:t>	"agg_condition": {</a:t>
            </a:r>
          </a:p>
          <a:p>
            <a:r>
              <a:rPr lang="zh-CN" altLang="en-US" sz="800" dirty="0"/>
              <a:t>		"enable": "true",</a:t>
            </a:r>
          </a:p>
          <a:p>
            <a:r>
              <a:rPr lang="zh-CN" altLang="en-US" sz="800" dirty="0"/>
              <a:t>		"condition": {</a:t>
            </a:r>
          </a:p>
          <a:p>
            <a:r>
              <a:rPr lang="zh-CN" altLang="en-US" sz="800" dirty="0"/>
              <a:t>			"group_fields": {</a:t>
            </a:r>
          </a:p>
          <a:p>
            <a:r>
              <a:rPr lang="zh-CN" altLang="en-US" sz="800" dirty="0"/>
              <a:t>				"enable": "true",</a:t>
            </a:r>
          </a:p>
          <a:p>
            <a:r>
              <a:rPr lang="zh-CN" altLang="en-US" sz="800" dirty="0"/>
              <a:t>				"min": 1,</a:t>
            </a:r>
          </a:p>
          <a:p>
            <a:r>
              <a:rPr lang="zh-CN" altLang="en-US" sz="800" dirty="0"/>
              <a:t>				"max": 5</a:t>
            </a:r>
          </a:p>
          <a:p>
            <a:r>
              <a:rPr lang="zh-CN" altLang="en-US" sz="800" dirty="0"/>
              <a:t>			},</a:t>
            </a:r>
          </a:p>
          <a:p>
            <a:r>
              <a:rPr lang="zh-CN" altLang="en-US" sz="800" dirty="0"/>
              <a:t>			"agg_filter": {</a:t>
            </a:r>
          </a:p>
          <a:p>
            <a:r>
              <a:rPr lang="zh-CN" altLang="en-US" sz="800" dirty="0"/>
              <a:t>				"enable": "false"</a:t>
            </a:r>
          </a:p>
          <a:p>
            <a:r>
              <a:rPr lang="zh-CN" altLang="en-US" sz="800" dirty="0"/>
              <a:t>			}</a:t>
            </a:r>
          </a:p>
          <a:p>
            <a:r>
              <a:rPr lang="zh-CN" altLang="en-US" sz="800" dirty="0"/>
              <a:t>		}</a:t>
            </a:r>
          </a:p>
          <a:p>
            <a:r>
              <a:rPr lang="zh-CN" altLang="en-US" sz="800" dirty="0"/>
              <a:t>	},</a:t>
            </a:r>
          </a:p>
          <a:p>
            <a:r>
              <a:rPr lang="zh-CN" altLang="en-US" sz="800" dirty="0"/>
              <a:t>	"time_windows": {</a:t>
            </a:r>
          </a:p>
          <a:p>
            <a:r>
              <a:rPr lang="zh-CN" altLang="en-US" sz="800" dirty="0"/>
              <a:t>		"</a:t>
            </a:r>
            <a:r>
              <a:rPr lang="zh-CN" altLang="en-US" sz="800" dirty="0">
                <a:solidFill>
                  <a:srgbClr val="FF0000"/>
                </a:solidFill>
              </a:rPr>
              <a:t>enable</a:t>
            </a:r>
            <a:r>
              <a:rPr lang="zh-CN" altLang="en-US" sz="800" dirty="0"/>
              <a:t>": "true",</a:t>
            </a:r>
          </a:p>
          <a:p>
            <a:r>
              <a:rPr lang="zh-CN" altLang="en-US" sz="800" dirty="0"/>
              <a:t>		"condition": {</a:t>
            </a:r>
          </a:p>
          <a:p>
            <a:r>
              <a:rPr lang="zh-CN" altLang="en-US" sz="800" dirty="0"/>
              <a:t>			"tumbling": "true",</a:t>
            </a:r>
          </a:p>
          <a:p>
            <a:r>
              <a:rPr lang="zh-CN" altLang="en-US" sz="800" dirty="0"/>
              <a:t>			"sliding": "false"</a:t>
            </a:r>
          </a:p>
          <a:p>
            <a:r>
              <a:rPr lang="zh-CN" altLang="en-US" sz="800" dirty="0"/>
              <a:t>		}</a:t>
            </a:r>
          </a:p>
          <a:p>
            <a:r>
              <a:rPr lang="zh-CN" altLang="en-US" sz="800" dirty="0"/>
              <a:t>	},</a:t>
            </a:r>
          </a:p>
          <a:p>
            <a:r>
              <a:rPr lang="zh-CN" altLang="en-US" sz="800" dirty="0"/>
              <a:t>	"connect_condition": {</a:t>
            </a:r>
          </a:p>
          <a:p>
            <a:r>
              <a:rPr lang="zh-CN" altLang="en-US" sz="800" dirty="0"/>
              <a:t>		"</a:t>
            </a:r>
            <a:r>
              <a:rPr lang="zh-CN" altLang="en-US" sz="800" dirty="0">
                <a:solidFill>
                  <a:srgbClr val="FF0000"/>
                </a:solidFill>
              </a:rPr>
              <a:t>enable</a:t>
            </a:r>
            <a:r>
              <a:rPr lang="zh-CN" altLang="en-US" sz="800" dirty="0"/>
              <a:t>": "false"</a:t>
            </a:r>
          </a:p>
          <a:p>
            <a:r>
              <a:rPr lang="zh-CN" altLang="en-US" sz="800" dirty="0"/>
              <a:t>	},</a:t>
            </a:r>
          </a:p>
          <a:p>
            <a:r>
              <a:rPr lang="zh-CN" altLang="en-US" sz="800" dirty="0"/>
              <a:t>	"sequence_events": {</a:t>
            </a:r>
          </a:p>
          <a:p>
            <a:r>
              <a:rPr lang="zh-CN" altLang="en-US" sz="800" dirty="0"/>
              <a:t>		"</a:t>
            </a:r>
            <a:r>
              <a:rPr lang="zh-CN" altLang="en-US" sz="800" dirty="0">
                <a:solidFill>
                  <a:srgbClr val="FF0000"/>
                </a:solidFill>
              </a:rPr>
              <a:t>enable</a:t>
            </a:r>
            <a:r>
              <a:rPr lang="zh-CN" altLang="en-US" sz="800" dirty="0"/>
              <a:t>": "false"</a:t>
            </a:r>
          </a:p>
          <a:p>
            <a:r>
              <a:rPr lang="zh-CN" altLang="en-US" sz="800" dirty="0"/>
              <a:t>	},</a:t>
            </a:r>
          </a:p>
          <a:p>
            <a:r>
              <a:rPr lang="zh-CN" altLang="en-US" sz="800" dirty="0"/>
              <a:t>	"trigger_condition": {</a:t>
            </a:r>
          </a:p>
          <a:p>
            <a:r>
              <a:rPr lang="zh-CN" altLang="en-US" sz="800" dirty="0"/>
              <a:t>		"</a:t>
            </a:r>
            <a:r>
              <a:rPr lang="zh-CN" altLang="en-US" sz="800" dirty="0">
                <a:solidFill>
                  <a:srgbClr val="FF0000"/>
                </a:solidFill>
              </a:rPr>
              <a:t>enable</a:t>
            </a:r>
            <a:r>
              <a:rPr lang="zh-CN" altLang="en-US" sz="800" dirty="0"/>
              <a:t>": "false"</a:t>
            </a:r>
          </a:p>
          <a:p>
            <a:r>
              <a:rPr lang="zh-CN" altLang="en-US" sz="800" dirty="0"/>
              <a:t>	},</a:t>
            </a:r>
          </a:p>
          <a:p>
            <a:r>
              <a:rPr lang="zh-CN" altLang="en-US" sz="800" dirty="0"/>
              <a:t>	"alarm_addition": {</a:t>
            </a:r>
          </a:p>
          <a:p>
            <a:r>
              <a:rPr lang="zh-CN" altLang="en-US" sz="800" dirty="0"/>
              <a:t>		"</a:t>
            </a:r>
            <a:r>
              <a:rPr lang="zh-CN" altLang="en-US" sz="800" dirty="0">
                <a:solidFill>
                  <a:srgbClr val="FF0000"/>
                </a:solidFill>
              </a:rPr>
              <a:t>enable</a:t>
            </a:r>
            <a:r>
              <a:rPr lang="zh-CN" altLang="en-US" sz="800" dirty="0"/>
              <a:t>": "true"</a:t>
            </a:r>
          </a:p>
          <a:p>
            <a:r>
              <a:rPr lang="zh-CN" altLang="en-US" sz="800" dirty="0"/>
              <a:t>	},</a:t>
            </a:r>
          </a:p>
          <a:p>
            <a:r>
              <a:rPr lang="zh-CN" altLang="en-US" sz="800" dirty="0"/>
              <a:t>	"output": {</a:t>
            </a:r>
          </a:p>
          <a:p>
            <a:r>
              <a:rPr lang="zh-CN" altLang="en-US" sz="800" dirty="0"/>
              <a:t>		"</a:t>
            </a:r>
            <a:r>
              <a:rPr lang="zh-CN" altLang="en-US" sz="800" dirty="0">
                <a:solidFill>
                  <a:srgbClr val="FF0000"/>
                </a:solidFill>
              </a:rPr>
              <a:t>enable</a:t>
            </a:r>
            <a:r>
              <a:rPr lang="zh-CN" altLang="en-US" sz="800" dirty="0"/>
              <a:t>": "true"</a:t>
            </a:r>
          </a:p>
          <a:p>
            <a:r>
              <a:rPr lang="zh-CN" altLang="en-US" sz="800" dirty="0"/>
              <a:t>	}</a:t>
            </a:r>
          </a:p>
          <a:p>
            <a:r>
              <a:rPr lang="zh-CN" altLang="en-US" sz="800" dirty="0"/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10612510" y="594089"/>
            <a:ext cx="1119673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u="sng" dirty="0" smtClean="0">
                <a:solidFill>
                  <a:srgbClr val="FF0000"/>
                </a:solidFill>
              </a:rPr>
              <a:t>历史经验</a:t>
            </a:r>
            <a:endParaRPr lang="zh-CN" altLang="en-US" sz="1200" b="1" u="sng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7917" y="0"/>
            <a:ext cx="5944256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动作、流程表</a:t>
            </a:r>
            <a:r>
              <a:rPr lang="en-US" altLang="zh-CN" sz="2665" dirty="0" smtClean="0">
                <a:solidFill>
                  <a:schemeClr val="bg1"/>
                </a:solidFill>
                <a:latin typeface="+mn-ea"/>
              </a:rPr>
              <a:t>format</a:t>
            </a:r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控制前端页面内容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64383" y="876641"/>
            <a:ext cx="6081914" cy="718895"/>
            <a:chOff x="6019369" y="2990200"/>
            <a:chExt cx="6172631" cy="696582"/>
          </a:xfrm>
        </p:grpSpPr>
        <p:sp>
          <p:nvSpPr>
            <p:cNvPr id="9" name="矩形 8"/>
            <p:cNvSpPr/>
            <p:nvPr/>
          </p:nvSpPr>
          <p:spPr>
            <a:xfrm>
              <a:off x="6019369" y="2990200"/>
              <a:ext cx="6172631" cy="69658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779038" y="3152600"/>
              <a:ext cx="1945923" cy="342319"/>
            </a:xfrm>
            <a:prstGeom prst="rect">
              <a:avLst/>
            </a:prstGeom>
            <a:solidFill>
              <a:srgbClr val="B8E0CA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r>
                <a:rPr lang="zh-CN" altLang="en-US" sz="1333" dirty="0" smtClean="0">
                  <a:solidFill>
                    <a:srgbClr val="EEECE1">
                      <a:lumMod val="10000"/>
                    </a:srgb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流程</a:t>
              </a:r>
              <a:endParaRPr lang="zh-CN" altLang="en-US" sz="1333" dirty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13942" y="3152600"/>
              <a:ext cx="1920000" cy="33587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r>
                <a:rPr lang="zh-CN" altLang="en-US" sz="1333" dirty="0" smtClean="0">
                  <a:solidFill>
                    <a:srgbClr val="EEECE1">
                      <a:lumMod val="10000"/>
                    </a:srgb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动作</a:t>
              </a:r>
              <a:endParaRPr lang="zh-CN" altLang="en-US" sz="1333" dirty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97915" y="6001416"/>
            <a:ext cx="1418918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u="sng" dirty="0" smtClean="0">
                <a:solidFill>
                  <a:schemeClr val="tx1"/>
                </a:solidFill>
              </a:rPr>
              <a:t>动作、流程的扩充</a:t>
            </a:r>
            <a:endParaRPr lang="zh-CN" altLang="en-US" sz="12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4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582" y="1156997"/>
            <a:ext cx="5561044" cy="5374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8582" y="653142"/>
            <a:ext cx="2090055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升级流程（待抽象）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动作按钮: 帮助 2">
            <a:hlinkClick r:id="" action="ppaction://noaction" highlightClick="1"/>
          </p:cNvPr>
          <p:cNvSpPr/>
          <p:nvPr/>
        </p:nvSpPr>
        <p:spPr>
          <a:xfrm>
            <a:off x="438540" y="1343608"/>
            <a:ext cx="905069" cy="569168"/>
          </a:xfrm>
          <a:prstGeom prst="actionButtonHelp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7917" y="0"/>
            <a:ext cx="867545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抽象</a:t>
            </a:r>
          </a:p>
        </p:txBody>
      </p:sp>
    </p:spTree>
    <p:extLst>
      <p:ext uri="{BB962C8B-B14F-4D97-AF65-F5344CB8AC3E}">
        <p14:creationId xmlns:p14="http://schemas.microsoft.com/office/powerpoint/2010/main" val="30721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582" y="1156997"/>
            <a:ext cx="5561044" cy="5374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8582" y="653142"/>
            <a:ext cx="2034071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策略</a:t>
            </a:r>
            <a:r>
              <a:rPr lang="zh-CN" altLang="en-US" sz="1600" dirty="0" smtClean="0">
                <a:solidFill>
                  <a:schemeClr val="tx1"/>
                </a:solidFill>
              </a:rPr>
              <a:t>流程（抽象举例）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3691" y="1795564"/>
            <a:ext cx="886408" cy="312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开始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3691" y="2298437"/>
            <a:ext cx="867745" cy="447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连接动作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3691" y="3273476"/>
            <a:ext cx="867745" cy="447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请求接口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3691" y="2851271"/>
            <a:ext cx="3247052" cy="322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数据解析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3691" y="3835648"/>
            <a:ext cx="3247052" cy="350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数据解析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3690" y="4325126"/>
            <a:ext cx="867745" cy="447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策略下发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27853" y="2298423"/>
            <a:ext cx="2282889" cy="223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代理模式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7853" y="2522373"/>
            <a:ext cx="2282889" cy="223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无代理模式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27853" y="3286685"/>
            <a:ext cx="2282889" cy="223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代理模式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27853" y="3510635"/>
            <a:ext cx="2282889" cy="223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无代理模式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27852" y="1795564"/>
            <a:ext cx="2282889" cy="312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变量值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对象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27852" y="4335416"/>
            <a:ext cx="2282889" cy="223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封堵</a:t>
            </a:r>
            <a:r>
              <a:rPr lang="en-US" altLang="zh-CN" sz="1200" dirty="0" smtClean="0">
                <a:solidFill>
                  <a:schemeClr val="tx1"/>
                </a:solidFill>
              </a:rPr>
              <a:t>IP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27852" y="4562634"/>
            <a:ext cx="2282889" cy="223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配置变更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63689" y="4903647"/>
            <a:ext cx="3247052" cy="350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数据解析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63691" y="5423821"/>
            <a:ext cx="886408" cy="312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结束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27852" y="5423821"/>
            <a:ext cx="2282889" cy="312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执行状态反馈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10130" y="1582517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以策略模版为主体？  以资产为主体？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97917" y="0"/>
            <a:ext cx="867545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抽象</a:t>
            </a:r>
          </a:p>
        </p:txBody>
      </p:sp>
    </p:spTree>
    <p:extLst>
      <p:ext uri="{BB962C8B-B14F-4D97-AF65-F5344CB8AC3E}">
        <p14:creationId xmlns:p14="http://schemas.microsoft.com/office/powerpoint/2010/main" val="2007050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>
          <a:xfrm>
            <a:off x="297917" y="3492175"/>
            <a:ext cx="5660533" cy="1882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297917" y="1287426"/>
            <a:ext cx="5660533" cy="2009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6200397" y="1287426"/>
            <a:ext cx="5660533" cy="4086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7766512" y="1590822"/>
            <a:ext cx="3452327" cy="20463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笑脸 1"/>
          <p:cNvSpPr/>
          <p:nvPr/>
        </p:nvSpPr>
        <p:spPr>
          <a:xfrm>
            <a:off x="641551" y="2297002"/>
            <a:ext cx="617838" cy="601362"/>
          </a:xfrm>
          <a:prstGeom prst="smileyFac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6"/>
            <a:endCxn id="5" idx="1"/>
          </p:cNvCxnSpPr>
          <p:nvPr/>
        </p:nvCxnSpPr>
        <p:spPr>
          <a:xfrm>
            <a:off x="1259389" y="2597683"/>
            <a:ext cx="1681475" cy="6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940864" y="2367381"/>
            <a:ext cx="1035698" cy="461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前端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1375" y="2326273"/>
            <a:ext cx="15448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</a:t>
            </a:r>
            <a:r>
              <a:rPr lang="zh-CN" altLang="en-US" sz="1200" dirty="0" smtClean="0"/>
              <a:t>、编辑资产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策略流</a:t>
            </a:r>
            <a:endParaRPr lang="zh-CN" altLang="en-US" sz="1200" dirty="0"/>
          </a:p>
        </p:txBody>
      </p:sp>
      <p:cxnSp>
        <p:nvCxnSpPr>
          <p:cNvPr id="7" name="直接箭头连接符 6"/>
          <p:cNvCxnSpPr>
            <a:stCxn id="5" idx="3"/>
            <a:endCxn id="9" idx="1"/>
          </p:cNvCxnSpPr>
          <p:nvPr/>
        </p:nvCxnSpPr>
        <p:spPr>
          <a:xfrm flipV="1">
            <a:off x="3976562" y="2598334"/>
            <a:ext cx="752799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67780" y="2340585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2</a:t>
            </a:r>
            <a:r>
              <a:rPr lang="zh-CN" altLang="en-US" sz="1200" dirty="0" smtClean="0"/>
              <a:t>、接口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729361" y="2367380"/>
            <a:ext cx="1035698" cy="461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Tomcat</a:t>
            </a:r>
            <a:r>
              <a:rPr lang="zh-CN" altLang="en-US" sz="1200" dirty="0" smtClean="0">
                <a:solidFill>
                  <a:schemeClr val="tx1"/>
                </a:solidFill>
              </a:rPr>
              <a:t>后端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2"/>
            <a:endCxn id="17" idx="1"/>
          </p:cNvCxnSpPr>
          <p:nvPr/>
        </p:nvCxnSpPr>
        <p:spPr>
          <a:xfrm flipH="1">
            <a:off x="5247209" y="2829287"/>
            <a:ext cx="1" cy="11408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051886" y="3010757"/>
            <a:ext cx="1189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3</a:t>
            </a:r>
            <a:r>
              <a:rPr lang="zh-CN" altLang="en-US" sz="1200" dirty="0" smtClean="0"/>
              <a:t>、入库、查询</a:t>
            </a:r>
            <a:endParaRPr lang="zh-CN" altLang="en-US" sz="1200" dirty="0"/>
          </a:p>
        </p:txBody>
      </p:sp>
      <p:sp>
        <p:nvSpPr>
          <p:cNvPr id="17" name="流程图: 磁盘 16"/>
          <p:cNvSpPr/>
          <p:nvPr/>
        </p:nvSpPr>
        <p:spPr>
          <a:xfrm>
            <a:off x="5004613" y="3970125"/>
            <a:ext cx="485192" cy="69046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库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955850" y="2383037"/>
            <a:ext cx="1138334" cy="4619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执行引擎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9" idx="3"/>
            <a:endCxn id="20" idx="2"/>
          </p:cNvCxnSpPr>
          <p:nvPr/>
        </p:nvCxnSpPr>
        <p:spPr>
          <a:xfrm>
            <a:off x="5765059" y="2598334"/>
            <a:ext cx="730804" cy="73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磁盘 19"/>
          <p:cNvSpPr/>
          <p:nvPr/>
        </p:nvSpPr>
        <p:spPr>
          <a:xfrm>
            <a:off x="6495863" y="2177615"/>
            <a:ext cx="445531" cy="85610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消息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0" idx="4"/>
            <a:endCxn id="18" idx="1"/>
          </p:cNvCxnSpPr>
          <p:nvPr/>
        </p:nvCxnSpPr>
        <p:spPr>
          <a:xfrm>
            <a:off x="6941394" y="2605669"/>
            <a:ext cx="1014456" cy="832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7" idx="4"/>
            <a:endCxn id="18" idx="2"/>
          </p:cNvCxnSpPr>
          <p:nvPr/>
        </p:nvCxnSpPr>
        <p:spPr>
          <a:xfrm flipV="1">
            <a:off x="5489805" y="2844944"/>
            <a:ext cx="3035212" cy="14704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925143" y="4010376"/>
            <a:ext cx="19591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5</a:t>
            </a:r>
            <a:r>
              <a:rPr lang="zh-CN" altLang="en-US" sz="1200" dirty="0" smtClean="0"/>
              <a:t>、拉取流程图、定时任务</a:t>
            </a:r>
            <a:endParaRPr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9546938" y="1710366"/>
            <a:ext cx="1250302" cy="4945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执行单元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78078" y="2350422"/>
            <a:ext cx="1254228" cy="4945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执行单元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线程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9578078" y="3010757"/>
            <a:ext cx="1254228" cy="4945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执行单元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线程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18" idx="3"/>
            <a:endCxn id="55" idx="1"/>
          </p:cNvCxnSpPr>
          <p:nvPr/>
        </p:nvCxnSpPr>
        <p:spPr>
          <a:xfrm flipV="1">
            <a:off x="9094184" y="1957627"/>
            <a:ext cx="452754" cy="656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8" idx="3"/>
            <a:endCxn id="56" idx="1"/>
          </p:cNvCxnSpPr>
          <p:nvPr/>
        </p:nvCxnSpPr>
        <p:spPr>
          <a:xfrm flipV="1">
            <a:off x="9094184" y="2597683"/>
            <a:ext cx="483894" cy="1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3"/>
            <a:endCxn id="57" idx="1"/>
          </p:cNvCxnSpPr>
          <p:nvPr/>
        </p:nvCxnSpPr>
        <p:spPr>
          <a:xfrm>
            <a:off x="9094184" y="2613991"/>
            <a:ext cx="483894" cy="64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58" idx="3"/>
          </p:cNvCxnSpPr>
          <p:nvPr/>
        </p:nvCxnSpPr>
        <p:spPr>
          <a:xfrm>
            <a:off x="10832306" y="2001225"/>
            <a:ext cx="386533" cy="612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6" idx="3"/>
            <a:endCxn id="58" idx="3"/>
          </p:cNvCxnSpPr>
          <p:nvPr/>
        </p:nvCxnSpPr>
        <p:spPr>
          <a:xfrm>
            <a:off x="10832306" y="2597683"/>
            <a:ext cx="386533" cy="16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7" idx="3"/>
            <a:endCxn id="58" idx="3"/>
          </p:cNvCxnSpPr>
          <p:nvPr/>
        </p:nvCxnSpPr>
        <p:spPr>
          <a:xfrm flipV="1">
            <a:off x="10832306" y="2613991"/>
            <a:ext cx="386533" cy="64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58" idx="3"/>
            <a:endCxn id="17" idx="3"/>
          </p:cNvCxnSpPr>
          <p:nvPr/>
        </p:nvCxnSpPr>
        <p:spPr>
          <a:xfrm flipH="1">
            <a:off x="5247209" y="2613991"/>
            <a:ext cx="5971630" cy="2046600"/>
          </a:xfrm>
          <a:prstGeom prst="bentConnector4">
            <a:avLst>
              <a:gd name="adj1" fmla="val -3828"/>
              <a:gd name="adj2" fmla="val 1111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7868982" y="4614545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6</a:t>
            </a:r>
            <a:r>
              <a:rPr lang="zh-CN" altLang="en-US" sz="1200" dirty="0" smtClean="0"/>
              <a:t>、写入</a:t>
            </a:r>
            <a:endParaRPr lang="zh-CN" altLang="en-US" sz="1200" dirty="0"/>
          </a:p>
        </p:txBody>
      </p:sp>
      <p:sp>
        <p:nvSpPr>
          <p:cNvPr id="88" name="矩形 87"/>
          <p:cNvSpPr/>
          <p:nvPr/>
        </p:nvSpPr>
        <p:spPr>
          <a:xfrm>
            <a:off x="6007274" y="1900616"/>
            <a:ext cx="17241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4</a:t>
            </a:r>
            <a:r>
              <a:rPr lang="zh-CN" altLang="en-US" sz="1200" dirty="0" smtClean="0"/>
              <a:t>、执行参数、流程</a:t>
            </a:r>
            <a:endParaRPr lang="zh-CN" altLang="en-US" sz="1200" dirty="0"/>
          </a:p>
        </p:txBody>
      </p:sp>
      <p:sp>
        <p:nvSpPr>
          <p:cNvPr id="93" name="矩形 92"/>
          <p:cNvSpPr/>
          <p:nvPr/>
        </p:nvSpPr>
        <p:spPr>
          <a:xfrm>
            <a:off x="2633648" y="4087638"/>
            <a:ext cx="1278877" cy="4554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数据挖掘分析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>
            <a:stCxn id="17" idx="2"/>
            <a:endCxn id="93" idx="3"/>
          </p:cNvCxnSpPr>
          <p:nvPr/>
        </p:nvCxnSpPr>
        <p:spPr>
          <a:xfrm flipH="1">
            <a:off x="3912525" y="4315358"/>
            <a:ext cx="1092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/>
          <p:cNvCxnSpPr>
            <a:stCxn id="93" idx="0"/>
            <a:endCxn id="17" idx="1"/>
          </p:cNvCxnSpPr>
          <p:nvPr/>
        </p:nvCxnSpPr>
        <p:spPr>
          <a:xfrm rot="5400000" flipH="1" flipV="1">
            <a:off x="4201392" y="3041821"/>
            <a:ext cx="117513" cy="1974122"/>
          </a:xfrm>
          <a:prstGeom prst="bentConnector3">
            <a:avLst>
              <a:gd name="adj1" fmla="val 2945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4261318" y="4292189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7</a:t>
            </a:r>
            <a:r>
              <a:rPr lang="zh-CN" altLang="en-US" sz="1200" dirty="0" smtClean="0"/>
              <a:t>、查询</a:t>
            </a:r>
            <a:endParaRPr lang="zh-CN" altLang="en-US" sz="1200" dirty="0"/>
          </a:p>
        </p:txBody>
      </p:sp>
      <p:sp>
        <p:nvSpPr>
          <p:cNvPr id="110" name="矩形 109"/>
          <p:cNvSpPr/>
          <p:nvPr/>
        </p:nvSpPr>
        <p:spPr>
          <a:xfrm>
            <a:off x="4062897" y="3468182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/>
              <a:t>8</a:t>
            </a:r>
            <a:r>
              <a:rPr lang="zh-CN" altLang="en-US" sz="1200" dirty="0" smtClean="0"/>
              <a:t>、入库</a:t>
            </a:r>
            <a:endParaRPr lang="zh-CN" altLang="en-US" sz="1200" dirty="0"/>
          </a:p>
        </p:txBody>
      </p:sp>
      <p:sp>
        <p:nvSpPr>
          <p:cNvPr id="117" name="矩形 116"/>
          <p:cNvSpPr/>
          <p:nvPr/>
        </p:nvSpPr>
        <p:spPr>
          <a:xfrm>
            <a:off x="297917" y="0"/>
            <a:ext cx="1208985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数据流</a:t>
            </a:r>
          </a:p>
        </p:txBody>
      </p:sp>
    </p:spTree>
    <p:extLst>
      <p:ext uri="{BB962C8B-B14F-4D97-AF65-F5344CB8AC3E}">
        <p14:creationId xmlns:p14="http://schemas.microsoft.com/office/powerpoint/2010/main" val="336566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34102"/>
            <a:ext cx="12181571" cy="52506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7917" y="0"/>
            <a:ext cx="2247731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5" dirty="0" smtClean="0">
                <a:solidFill>
                  <a:schemeClr val="bg1"/>
                </a:solidFill>
                <a:latin typeface="+mn-ea"/>
              </a:rPr>
              <a:t>AISA</a:t>
            </a:r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基本需求</a:t>
            </a:r>
          </a:p>
        </p:txBody>
      </p:sp>
      <p:sp>
        <p:nvSpPr>
          <p:cNvPr id="4" name="矩形 3"/>
          <p:cNvSpPr/>
          <p:nvPr/>
        </p:nvSpPr>
        <p:spPr>
          <a:xfrm>
            <a:off x="298582" y="709128"/>
            <a:ext cx="1119673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50"/>
                </a:solidFill>
              </a:rPr>
              <a:t>设备管理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8195" y="709128"/>
            <a:ext cx="1119673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50"/>
                </a:solidFill>
              </a:rPr>
              <a:t>升级管理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57808" y="709128"/>
            <a:ext cx="1119673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50"/>
                </a:solidFill>
              </a:rPr>
              <a:t>策略管理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05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4553248"/>
              </p:ext>
            </p:extLst>
          </p:nvPr>
        </p:nvGraphicFramePr>
        <p:xfrm>
          <a:off x="457199" y="601939"/>
          <a:ext cx="11293814" cy="6023019"/>
        </p:xfrm>
        <a:graphic>
          <a:graphicData uri="http://schemas.openxmlformats.org/drawingml/2006/table">
            <a:tbl>
              <a:tblPr/>
              <a:tblGrid>
                <a:gridCol w="537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8908">
                  <a:extLst>
                    <a:ext uri="{9D8B030D-6E8A-4147-A177-3AD203B41FA5}">
                      <a16:colId xmlns:a16="http://schemas.microsoft.com/office/drawing/2014/main" val="3652381201"/>
                    </a:ext>
                  </a:extLst>
                </a:gridCol>
              </a:tblGrid>
              <a:tr h="40077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备注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系统设计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页面布局、一二级菜单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前端交互设计、读写分离原则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风格设计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每个页面权限分级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zh-CN" altLang="zh-CN" sz="1200" dirty="0" smtClean="0">
                          <a:solidFill>
                            <a:schemeClr val="tx1"/>
                          </a:solidFill>
                        </a:rPr>
                        <a:t>license控制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方案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侧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回归dashboard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资产管理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网络拓扑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策略管理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全局搜索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监控功能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日志显示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9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Back-end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侧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回归安全设备概述形成模块dashboard页面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主分支代码修改、优化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1" indent="-342900" algn="l" defTabSz="914400" rtl="0" eaLnBrk="1" latinLnBrk="0" hangingPunct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Aisa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策略管理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1" indent="-342900" algn="l" defTabSz="914400" rtl="0" eaLnBrk="1" latinLnBrk="0" hangingPunct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一键安装脚本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数据库版本适配、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数据库替换、表结构优化、系统设计逻辑梳理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1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内部测试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1" indent="-342900" algn="l" defTabSz="914400" rtl="0" eaLnBrk="1" fontAlgn="ctr" latinLnBrk="0" hangingPunct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断网安装、稳定性测试</a:t>
                      </a:r>
                      <a:endParaRPr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断网环境、安装、卸载（不清数据库）、进程启动、重启、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97915" y="0"/>
            <a:ext cx="4011437" cy="50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中心</a:t>
            </a:r>
            <a:r>
              <a:rPr lang="en-US" altLang="zh-CN" sz="2665" dirty="0" smtClean="0">
                <a:solidFill>
                  <a:schemeClr val="bg1"/>
                </a:solidFill>
                <a:latin typeface="+mn-ea"/>
              </a:rPr>
              <a:t>3-30</a:t>
            </a:r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工作方案</a:t>
            </a:r>
          </a:p>
        </p:txBody>
      </p:sp>
    </p:spTree>
    <p:extLst>
      <p:ext uri="{BB962C8B-B14F-4D97-AF65-F5344CB8AC3E}">
        <p14:creationId xmlns:p14="http://schemas.microsoft.com/office/powerpoint/2010/main" val="9896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/>
          </p:nvPr>
        </p:nvGraphicFramePr>
        <p:xfrm>
          <a:off x="457199" y="825674"/>
          <a:ext cx="11060349" cy="5456685"/>
        </p:xfrm>
        <a:graphic>
          <a:graphicData uri="http://schemas.openxmlformats.org/drawingml/2006/table">
            <a:tbl>
              <a:tblPr/>
              <a:tblGrid>
                <a:gridCol w="526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2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7552">
                  <a:extLst>
                    <a:ext uri="{9D8B030D-6E8A-4147-A177-3AD203B41FA5}">
                      <a16:colId xmlns:a16="http://schemas.microsoft.com/office/drawing/2014/main" val="3652381201"/>
                    </a:ext>
                  </a:extLst>
                </a:gridCol>
              </a:tblGrid>
              <a:tr h="3845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相关问题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解决方案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备注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部署帐号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root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Root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帐号执行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nsfm_install.sh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4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安装路径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/opt/qihoo/nsfm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模块安装文件单独保存（方便卸载、独立更新）</a:t>
                      </a:r>
                      <a:endParaRPr lang="en-US" altLang="zh-CN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守护进程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复用本脑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socctl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一键安装程序安装包写入文件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/opt/qihoo/soc/etc/supervisord/nsfm.ini</a:t>
                      </a:r>
                      <a:endParaRPr lang="zh-CN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7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前端页面集成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Angular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iframe + Vue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策略管理中心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配置文件实现页面集成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策略管理权限控制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单页面读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写权限分离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配置文件对每个页面赋权，本脑前端控制页面的查看权限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79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本脑资源复用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涉及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mysql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Es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kafka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socctl(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进程守护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一键安装程序安装阶段进行初始化创建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库、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Es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索引、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键、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Topic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 、启动文件，安装脚本初始化创建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nginx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/opt/qihoo/nsfm/logs/log-XXX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模块运行日志单独保留</a:t>
                      </a:r>
                      <a:endParaRPr lang="en-US" altLang="zh-CN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一键安装测试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以本脑已安装为前提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断网环境、安装、卸载（不清数据库）、进程启动、重启、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4616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7917" y="0"/>
            <a:ext cx="2943434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+mn-ea"/>
              </a:rPr>
              <a:t>中心</a:t>
            </a:r>
            <a:r>
              <a:rPr lang="en-US" altLang="zh-CN" sz="2665" dirty="0">
                <a:solidFill>
                  <a:schemeClr val="bg1"/>
                </a:solidFill>
                <a:latin typeface="+mn-ea"/>
              </a:rPr>
              <a:t>3-30</a:t>
            </a:r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集成方案</a:t>
            </a:r>
          </a:p>
        </p:txBody>
      </p:sp>
    </p:spTree>
    <p:extLst>
      <p:ext uri="{BB962C8B-B14F-4D97-AF65-F5344CB8AC3E}">
        <p14:creationId xmlns:p14="http://schemas.microsoft.com/office/powerpoint/2010/main" val="5493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917" y="0"/>
            <a:ext cx="2987675" cy="501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65" smtClean="0">
                <a:solidFill>
                  <a:schemeClr val="bg1"/>
                </a:solidFill>
                <a:latin typeface="+mn-ea"/>
              </a:rPr>
              <a:t>以本脑</a:t>
            </a:r>
            <a:r>
              <a:rPr lang="en-US" altLang="zh-CN" sz="2665" smtClean="0">
                <a:solidFill>
                  <a:schemeClr val="bg1"/>
                </a:solidFill>
                <a:latin typeface="+mn-ea"/>
              </a:rPr>
              <a:t>2.2</a:t>
            </a:r>
            <a:r>
              <a:rPr lang="zh-CN" altLang="en-US" sz="2665" smtClean="0">
                <a:solidFill>
                  <a:schemeClr val="bg1"/>
                </a:solidFill>
                <a:latin typeface="+mn-ea"/>
              </a:rPr>
              <a:t>版本为例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927100"/>
            <a:ext cx="12192635" cy="5430520"/>
            <a:chOff x="0" y="927100"/>
            <a:chExt cx="12192635" cy="5430520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0" y="927100"/>
              <a:ext cx="12192635" cy="543052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906010" y="4035425"/>
              <a:ext cx="2323465" cy="2211070"/>
            </a:xfrm>
            <a:prstGeom prst="rect">
              <a:avLst/>
            </a:prstGeom>
            <a:noFill/>
            <a:ln w="28575" cmpd="sng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153660" y="5060315"/>
              <a:ext cx="1885950" cy="3517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1200" b="1" dirty="0"/>
                <a:t>安全设备与策略管理中心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/>
          </p:nvPr>
        </p:nvGraphicFramePr>
        <p:xfrm>
          <a:off x="457200" y="825675"/>
          <a:ext cx="11400817" cy="5622677"/>
        </p:xfrm>
        <a:graphic>
          <a:graphicData uri="http://schemas.openxmlformats.org/drawingml/2006/table">
            <a:tbl>
              <a:tblPr/>
              <a:tblGrid>
                <a:gridCol w="398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43">
                  <a:extLst>
                    <a:ext uri="{9D8B030D-6E8A-4147-A177-3AD203B41FA5}">
                      <a16:colId xmlns:a16="http://schemas.microsoft.com/office/drawing/2014/main" val="917064142"/>
                    </a:ext>
                  </a:extLst>
                </a:gridCol>
                <a:gridCol w="1805968">
                  <a:extLst>
                    <a:ext uri="{9D8B030D-6E8A-4147-A177-3AD203B41FA5}">
                      <a16:colId xmlns:a16="http://schemas.microsoft.com/office/drawing/2014/main" val="2323580131"/>
                    </a:ext>
                  </a:extLst>
                </a:gridCol>
                <a:gridCol w="2000522">
                  <a:extLst>
                    <a:ext uri="{9D8B030D-6E8A-4147-A177-3AD203B41FA5}">
                      <a16:colId xmlns:a16="http://schemas.microsoft.com/office/drawing/2014/main" val="3652381201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三方组件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本脑连接信息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本脑版本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标品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集成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使用方式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备注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地址：本脑主机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 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127.0.0.1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用户：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soc</a:t>
                      </a: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密码：Q!hooS0c</a:t>
                      </a: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端口：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3399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8.0.27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版本：5.7.30</a:t>
                      </a:r>
                    </a:p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需要进行兼容性测试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测试后复用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复用数据库信息</a:t>
                      </a:r>
                      <a:endParaRPr lang="en-US" altLang="zh-CN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单独新建库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nsfm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一键安装程序初始化创建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地址：本脑主机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 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127.0.0.1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端口：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6379</a:t>
                      </a:r>
                    </a:p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密码：cloud@qihoo.com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5.0.10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兼容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复用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统一格式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nsfm_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开头</a:t>
                      </a:r>
                      <a:endParaRPr lang="zh-CN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minio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本脑不存在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  <a:buNone/>
                      </a:pPr>
                      <a:endParaRPr lang="zh-CN" altLang="en-US" sz="12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方案修改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本地文件夹缓存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3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elasticsearch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地址：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ES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安装主机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IP </a:t>
                      </a: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端口：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9200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7.4.2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版本：7.12.1</a:t>
                      </a:r>
                    </a:p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复用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nsfm_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开头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创建索引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一键安装程序初始化创建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zookeeper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连接信息：</a:t>
                      </a:r>
                    </a:p>
                    <a:p>
                      <a:pPr algn="l" fontAlgn="ctr"/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本脑主机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:2181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3.5.5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兼容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复用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kafka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地址：本脑主机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IP  127.0.0.1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端口：9092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2.6.0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兼容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复用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相关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Topic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Nsfm_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开头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一键安装程序初始化创建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4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nginx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配置路径：</a:t>
                      </a: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/opt/qihoo/soc/etc/nginx.conf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兼容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复用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socctl(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进程守护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守护程序启动信息存放路径</a:t>
                      </a: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/opt/qihoo/soc/etc/supervisord/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新建文件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启动文件以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nsfm_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开头</a:t>
                      </a:r>
                      <a:endParaRPr lang="en-US" altLang="zh-CN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进程以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nsfm_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开头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一键安装程序初始化导入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97917" y="0"/>
            <a:ext cx="4650632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+mn-ea"/>
              </a:rPr>
              <a:t>中心</a:t>
            </a:r>
            <a:r>
              <a:rPr lang="en-US" altLang="zh-CN" sz="2665" dirty="0">
                <a:solidFill>
                  <a:schemeClr val="bg1"/>
                </a:solidFill>
                <a:latin typeface="+mn-ea"/>
              </a:rPr>
              <a:t>3-30</a:t>
            </a:r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组件差异化集成方案</a:t>
            </a:r>
          </a:p>
        </p:txBody>
      </p:sp>
    </p:spTree>
    <p:extLst>
      <p:ext uri="{BB962C8B-B14F-4D97-AF65-F5344CB8AC3E}">
        <p14:creationId xmlns:p14="http://schemas.microsoft.com/office/powerpoint/2010/main" val="1999070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35061" y="2667608"/>
            <a:ext cx="4619699" cy="85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975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THANKS</a:t>
            </a:r>
            <a:r>
              <a:rPr lang="zh-CN" altLang="en-US" sz="4975" b="1" dirty="0">
                <a:solidFill>
                  <a:schemeClr val="bg1"/>
                </a:solidFill>
                <a:cs typeface="+mn-ea"/>
                <a:sym typeface="+mn-lt"/>
              </a:rPr>
              <a:t>！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03" y="4793928"/>
            <a:ext cx="1872395" cy="4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6743" y="304585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>
              <a:defRPr/>
            </a:pPr>
            <a:r>
              <a:rPr lang="zh-CN" altLang="en-US" sz="4400" b="1" dirty="0">
                <a:solidFill>
                  <a:srgbClr val="00AB7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  <a:endParaRPr lang="en-US" altLang="zh-CN" sz="4400" b="1" dirty="0">
              <a:solidFill>
                <a:srgbClr val="00AB7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Line 24"/>
          <p:cNvSpPr>
            <a:spLocks noChangeShapeType="1"/>
          </p:cNvSpPr>
          <p:nvPr/>
        </p:nvSpPr>
        <p:spPr bwMode="auto">
          <a:xfrm>
            <a:off x="8403744" y="38470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>
              <a:defRPr/>
            </a:pP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Line 25"/>
          <p:cNvSpPr>
            <a:spLocks noChangeShapeType="1"/>
          </p:cNvSpPr>
          <p:nvPr/>
        </p:nvSpPr>
        <p:spPr bwMode="auto">
          <a:xfrm>
            <a:off x="8403744" y="38470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>
              <a:defRPr/>
            </a:pPr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67908" y="1975821"/>
            <a:ext cx="3741335" cy="441795"/>
            <a:chOff x="4728517" y="1639430"/>
            <a:chExt cx="3864817" cy="477249"/>
          </a:xfrm>
        </p:grpSpPr>
        <p:grpSp>
          <p:nvGrpSpPr>
            <p:cNvPr id="6" name="组合 5"/>
            <p:cNvGrpSpPr/>
            <p:nvPr/>
          </p:nvGrpSpPr>
          <p:grpSpPr>
            <a:xfrm>
              <a:off x="4728517" y="1639430"/>
              <a:ext cx="477249" cy="477249"/>
              <a:chOff x="5393134" y="1328737"/>
              <a:chExt cx="336550" cy="336550"/>
            </a:xfrm>
            <a:solidFill>
              <a:srgbClr val="00AB7A"/>
            </a:solidFill>
          </p:grpSpPr>
          <p:sp>
            <p:nvSpPr>
              <p:cNvPr id="8" name="Freeform 5"/>
              <p:cNvSpPr/>
              <p:nvPr/>
            </p:nvSpPr>
            <p:spPr bwMode="auto">
              <a:xfrm>
                <a:off x="5393134" y="1328737"/>
                <a:ext cx="336550" cy="336550"/>
              </a:xfrm>
              <a:custGeom>
                <a:avLst/>
                <a:gdLst>
                  <a:gd name="T0" fmla="*/ 2263 w 2399"/>
                  <a:gd name="T1" fmla="*/ 1063 h 2399"/>
                  <a:gd name="T2" fmla="*/ 2126 w 2399"/>
                  <a:gd name="T3" fmla="*/ 1200 h 2399"/>
                  <a:gd name="T4" fmla="*/ 2126 w 2399"/>
                  <a:gd name="T5" fmla="*/ 1200 h 2399"/>
                  <a:gd name="T6" fmla="*/ 2126 w 2399"/>
                  <a:gd name="T7" fmla="*/ 2088 h 2399"/>
                  <a:gd name="T8" fmla="*/ 2088 w 2399"/>
                  <a:gd name="T9" fmla="*/ 2126 h 2399"/>
                  <a:gd name="T10" fmla="*/ 312 w 2399"/>
                  <a:gd name="T11" fmla="*/ 2126 h 2399"/>
                  <a:gd name="T12" fmla="*/ 273 w 2399"/>
                  <a:gd name="T13" fmla="*/ 2088 h 2399"/>
                  <a:gd name="T14" fmla="*/ 273 w 2399"/>
                  <a:gd name="T15" fmla="*/ 312 h 2399"/>
                  <a:gd name="T16" fmla="*/ 312 w 2399"/>
                  <a:gd name="T17" fmla="*/ 273 h 2399"/>
                  <a:gd name="T18" fmla="*/ 1200 w 2399"/>
                  <a:gd name="T19" fmla="*/ 273 h 2399"/>
                  <a:gd name="T20" fmla="*/ 1336 w 2399"/>
                  <a:gd name="T21" fmla="*/ 137 h 2399"/>
                  <a:gd name="T22" fmla="*/ 1200 w 2399"/>
                  <a:gd name="T23" fmla="*/ 0 h 2399"/>
                  <a:gd name="T24" fmla="*/ 312 w 2399"/>
                  <a:gd name="T25" fmla="*/ 0 h 2399"/>
                  <a:gd name="T26" fmla="*/ 0 w 2399"/>
                  <a:gd name="T27" fmla="*/ 312 h 2399"/>
                  <a:gd name="T28" fmla="*/ 0 w 2399"/>
                  <a:gd name="T29" fmla="*/ 2088 h 2399"/>
                  <a:gd name="T30" fmla="*/ 312 w 2399"/>
                  <a:gd name="T31" fmla="*/ 2399 h 2399"/>
                  <a:gd name="T32" fmla="*/ 2088 w 2399"/>
                  <a:gd name="T33" fmla="*/ 2399 h 2399"/>
                  <a:gd name="T34" fmla="*/ 2399 w 2399"/>
                  <a:gd name="T35" fmla="*/ 2088 h 2399"/>
                  <a:gd name="T36" fmla="*/ 2399 w 2399"/>
                  <a:gd name="T37" fmla="*/ 1200 h 2399"/>
                  <a:gd name="T38" fmla="*/ 2263 w 2399"/>
                  <a:gd name="T39" fmla="*/ 1063 h 2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99" h="2399">
                    <a:moveTo>
                      <a:pt x="2263" y="1063"/>
                    </a:moveTo>
                    <a:cubicBezTo>
                      <a:pt x="2187" y="1063"/>
                      <a:pt x="2126" y="1124"/>
                      <a:pt x="2126" y="1200"/>
                    </a:cubicBezTo>
                    <a:cubicBezTo>
                      <a:pt x="2126" y="1200"/>
                      <a:pt x="2126" y="1200"/>
                      <a:pt x="2126" y="1200"/>
                    </a:cubicBezTo>
                    <a:cubicBezTo>
                      <a:pt x="2126" y="2088"/>
                      <a:pt x="2126" y="2088"/>
                      <a:pt x="2126" y="2088"/>
                    </a:cubicBezTo>
                    <a:cubicBezTo>
                      <a:pt x="2126" y="2109"/>
                      <a:pt x="2109" y="2126"/>
                      <a:pt x="2088" y="2126"/>
                    </a:cubicBezTo>
                    <a:cubicBezTo>
                      <a:pt x="312" y="2126"/>
                      <a:pt x="312" y="2126"/>
                      <a:pt x="312" y="2126"/>
                    </a:cubicBezTo>
                    <a:cubicBezTo>
                      <a:pt x="290" y="2126"/>
                      <a:pt x="273" y="2109"/>
                      <a:pt x="273" y="2088"/>
                    </a:cubicBezTo>
                    <a:cubicBezTo>
                      <a:pt x="273" y="312"/>
                      <a:pt x="273" y="312"/>
                      <a:pt x="273" y="312"/>
                    </a:cubicBezTo>
                    <a:cubicBezTo>
                      <a:pt x="273" y="290"/>
                      <a:pt x="290" y="273"/>
                      <a:pt x="312" y="273"/>
                    </a:cubicBezTo>
                    <a:cubicBezTo>
                      <a:pt x="1200" y="273"/>
                      <a:pt x="1200" y="273"/>
                      <a:pt x="1200" y="273"/>
                    </a:cubicBezTo>
                    <a:cubicBezTo>
                      <a:pt x="1275" y="273"/>
                      <a:pt x="1336" y="212"/>
                      <a:pt x="1336" y="137"/>
                    </a:cubicBezTo>
                    <a:cubicBezTo>
                      <a:pt x="1336" y="61"/>
                      <a:pt x="1275" y="0"/>
                      <a:pt x="1200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140" y="0"/>
                      <a:pt x="0" y="140"/>
                      <a:pt x="0" y="312"/>
                    </a:cubicBezTo>
                    <a:cubicBezTo>
                      <a:pt x="0" y="2088"/>
                      <a:pt x="0" y="2088"/>
                      <a:pt x="0" y="2088"/>
                    </a:cubicBezTo>
                    <a:cubicBezTo>
                      <a:pt x="0" y="2259"/>
                      <a:pt x="140" y="2399"/>
                      <a:pt x="312" y="2399"/>
                    </a:cubicBezTo>
                    <a:cubicBezTo>
                      <a:pt x="2088" y="2399"/>
                      <a:pt x="2088" y="2399"/>
                      <a:pt x="2088" y="2399"/>
                    </a:cubicBezTo>
                    <a:cubicBezTo>
                      <a:pt x="2259" y="2399"/>
                      <a:pt x="2399" y="2259"/>
                      <a:pt x="2399" y="2088"/>
                    </a:cubicBezTo>
                    <a:cubicBezTo>
                      <a:pt x="2399" y="1200"/>
                      <a:pt x="2399" y="1200"/>
                      <a:pt x="2399" y="1200"/>
                    </a:cubicBezTo>
                    <a:cubicBezTo>
                      <a:pt x="2399" y="1124"/>
                      <a:pt x="2338" y="1063"/>
                      <a:pt x="2263" y="10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>
                  <a:defRPr/>
                </a:pPr>
                <a:endParaRPr lang="zh-CN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5448697" y="1373187"/>
                <a:ext cx="254000" cy="185738"/>
              </a:xfrm>
              <a:custGeom>
                <a:avLst/>
                <a:gdLst>
                  <a:gd name="T0" fmla="*/ 1761 w 1814"/>
                  <a:gd name="T1" fmla="*/ 53 h 1321"/>
                  <a:gd name="T2" fmla="*/ 1568 w 1814"/>
                  <a:gd name="T3" fmla="*/ 53 h 1321"/>
                  <a:gd name="T4" fmla="*/ 643 w 1814"/>
                  <a:gd name="T5" fmla="*/ 977 h 1321"/>
                  <a:gd name="T6" fmla="*/ 247 w 1814"/>
                  <a:gd name="T7" fmla="*/ 581 h 1321"/>
                  <a:gd name="T8" fmla="*/ 53 w 1814"/>
                  <a:gd name="T9" fmla="*/ 581 h 1321"/>
                  <a:gd name="T10" fmla="*/ 53 w 1814"/>
                  <a:gd name="T11" fmla="*/ 774 h 1321"/>
                  <a:gd name="T12" fmla="*/ 53 w 1814"/>
                  <a:gd name="T13" fmla="*/ 774 h 1321"/>
                  <a:gd name="T14" fmla="*/ 535 w 1814"/>
                  <a:gd name="T15" fmla="*/ 1255 h 1321"/>
                  <a:gd name="T16" fmla="*/ 546 w 1814"/>
                  <a:gd name="T17" fmla="*/ 1268 h 1321"/>
                  <a:gd name="T18" fmla="*/ 739 w 1814"/>
                  <a:gd name="T19" fmla="*/ 1268 h 1321"/>
                  <a:gd name="T20" fmla="*/ 1761 w 1814"/>
                  <a:gd name="T21" fmla="*/ 246 h 1321"/>
                  <a:gd name="T22" fmla="*/ 1761 w 1814"/>
                  <a:gd name="T23" fmla="*/ 53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14" h="1321">
                    <a:moveTo>
                      <a:pt x="1761" y="53"/>
                    </a:moveTo>
                    <a:cubicBezTo>
                      <a:pt x="1708" y="0"/>
                      <a:pt x="1621" y="0"/>
                      <a:pt x="1568" y="53"/>
                    </a:cubicBezTo>
                    <a:cubicBezTo>
                      <a:pt x="643" y="977"/>
                      <a:pt x="643" y="977"/>
                      <a:pt x="643" y="977"/>
                    </a:cubicBezTo>
                    <a:cubicBezTo>
                      <a:pt x="247" y="581"/>
                      <a:pt x="247" y="581"/>
                      <a:pt x="247" y="581"/>
                    </a:cubicBezTo>
                    <a:cubicBezTo>
                      <a:pt x="193" y="527"/>
                      <a:pt x="107" y="527"/>
                      <a:pt x="53" y="581"/>
                    </a:cubicBezTo>
                    <a:cubicBezTo>
                      <a:pt x="0" y="634"/>
                      <a:pt x="0" y="721"/>
                      <a:pt x="53" y="774"/>
                    </a:cubicBezTo>
                    <a:cubicBezTo>
                      <a:pt x="53" y="774"/>
                      <a:pt x="53" y="774"/>
                      <a:pt x="53" y="774"/>
                    </a:cubicBezTo>
                    <a:cubicBezTo>
                      <a:pt x="535" y="1255"/>
                      <a:pt x="535" y="1255"/>
                      <a:pt x="535" y="1255"/>
                    </a:cubicBezTo>
                    <a:cubicBezTo>
                      <a:pt x="538" y="1260"/>
                      <a:pt x="542" y="1264"/>
                      <a:pt x="546" y="1268"/>
                    </a:cubicBezTo>
                    <a:cubicBezTo>
                      <a:pt x="599" y="1321"/>
                      <a:pt x="686" y="1321"/>
                      <a:pt x="739" y="1268"/>
                    </a:cubicBezTo>
                    <a:cubicBezTo>
                      <a:pt x="1761" y="246"/>
                      <a:pt x="1761" y="246"/>
                      <a:pt x="1761" y="246"/>
                    </a:cubicBezTo>
                    <a:cubicBezTo>
                      <a:pt x="1814" y="193"/>
                      <a:pt x="1814" y="106"/>
                      <a:pt x="1761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>
                  <a:defRPr/>
                </a:pPr>
                <a:endParaRPr lang="zh-CN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5264299" y="1679126"/>
              <a:ext cx="3329035" cy="3978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1219200"/>
              <a:r>
                <a:rPr lang="en-US" smtClean="0">
                  <a:solidFill>
                    <a:srgbClr val="4E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lang="en-US" dirty="0">
                <a:solidFill>
                  <a:srgbClr val="4E57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67908" y="2836718"/>
            <a:ext cx="3741336" cy="441795"/>
            <a:chOff x="4728517" y="2354314"/>
            <a:chExt cx="3864818" cy="477249"/>
          </a:xfrm>
        </p:grpSpPr>
        <p:grpSp>
          <p:nvGrpSpPr>
            <p:cNvPr id="11" name="组合 10"/>
            <p:cNvGrpSpPr/>
            <p:nvPr/>
          </p:nvGrpSpPr>
          <p:grpSpPr>
            <a:xfrm>
              <a:off x="4728517" y="2354314"/>
              <a:ext cx="477249" cy="477249"/>
              <a:chOff x="5393134" y="1328737"/>
              <a:chExt cx="336550" cy="336550"/>
            </a:xfrm>
            <a:solidFill>
              <a:srgbClr val="00AB7A"/>
            </a:solidFill>
          </p:grpSpPr>
          <p:sp>
            <p:nvSpPr>
              <p:cNvPr id="13" name="Freeform 5"/>
              <p:cNvSpPr/>
              <p:nvPr/>
            </p:nvSpPr>
            <p:spPr bwMode="auto">
              <a:xfrm>
                <a:off x="5393134" y="1328737"/>
                <a:ext cx="336550" cy="336550"/>
              </a:xfrm>
              <a:custGeom>
                <a:avLst/>
                <a:gdLst>
                  <a:gd name="T0" fmla="*/ 2263 w 2399"/>
                  <a:gd name="T1" fmla="*/ 1063 h 2399"/>
                  <a:gd name="T2" fmla="*/ 2126 w 2399"/>
                  <a:gd name="T3" fmla="*/ 1200 h 2399"/>
                  <a:gd name="T4" fmla="*/ 2126 w 2399"/>
                  <a:gd name="T5" fmla="*/ 1200 h 2399"/>
                  <a:gd name="T6" fmla="*/ 2126 w 2399"/>
                  <a:gd name="T7" fmla="*/ 2088 h 2399"/>
                  <a:gd name="T8" fmla="*/ 2088 w 2399"/>
                  <a:gd name="T9" fmla="*/ 2126 h 2399"/>
                  <a:gd name="T10" fmla="*/ 312 w 2399"/>
                  <a:gd name="T11" fmla="*/ 2126 h 2399"/>
                  <a:gd name="T12" fmla="*/ 273 w 2399"/>
                  <a:gd name="T13" fmla="*/ 2088 h 2399"/>
                  <a:gd name="T14" fmla="*/ 273 w 2399"/>
                  <a:gd name="T15" fmla="*/ 312 h 2399"/>
                  <a:gd name="T16" fmla="*/ 312 w 2399"/>
                  <a:gd name="T17" fmla="*/ 273 h 2399"/>
                  <a:gd name="T18" fmla="*/ 1200 w 2399"/>
                  <a:gd name="T19" fmla="*/ 273 h 2399"/>
                  <a:gd name="T20" fmla="*/ 1336 w 2399"/>
                  <a:gd name="T21" fmla="*/ 137 h 2399"/>
                  <a:gd name="T22" fmla="*/ 1200 w 2399"/>
                  <a:gd name="T23" fmla="*/ 0 h 2399"/>
                  <a:gd name="T24" fmla="*/ 312 w 2399"/>
                  <a:gd name="T25" fmla="*/ 0 h 2399"/>
                  <a:gd name="T26" fmla="*/ 0 w 2399"/>
                  <a:gd name="T27" fmla="*/ 312 h 2399"/>
                  <a:gd name="T28" fmla="*/ 0 w 2399"/>
                  <a:gd name="T29" fmla="*/ 2088 h 2399"/>
                  <a:gd name="T30" fmla="*/ 312 w 2399"/>
                  <a:gd name="T31" fmla="*/ 2399 h 2399"/>
                  <a:gd name="T32" fmla="*/ 2088 w 2399"/>
                  <a:gd name="T33" fmla="*/ 2399 h 2399"/>
                  <a:gd name="T34" fmla="*/ 2399 w 2399"/>
                  <a:gd name="T35" fmla="*/ 2088 h 2399"/>
                  <a:gd name="T36" fmla="*/ 2399 w 2399"/>
                  <a:gd name="T37" fmla="*/ 1200 h 2399"/>
                  <a:gd name="T38" fmla="*/ 2263 w 2399"/>
                  <a:gd name="T39" fmla="*/ 1063 h 2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99" h="2399">
                    <a:moveTo>
                      <a:pt x="2263" y="1063"/>
                    </a:moveTo>
                    <a:cubicBezTo>
                      <a:pt x="2187" y="1063"/>
                      <a:pt x="2126" y="1124"/>
                      <a:pt x="2126" y="1200"/>
                    </a:cubicBezTo>
                    <a:cubicBezTo>
                      <a:pt x="2126" y="1200"/>
                      <a:pt x="2126" y="1200"/>
                      <a:pt x="2126" y="1200"/>
                    </a:cubicBezTo>
                    <a:cubicBezTo>
                      <a:pt x="2126" y="2088"/>
                      <a:pt x="2126" y="2088"/>
                      <a:pt x="2126" y="2088"/>
                    </a:cubicBezTo>
                    <a:cubicBezTo>
                      <a:pt x="2126" y="2109"/>
                      <a:pt x="2109" y="2126"/>
                      <a:pt x="2088" y="2126"/>
                    </a:cubicBezTo>
                    <a:cubicBezTo>
                      <a:pt x="312" y="2126"/>
                      <a:pt x="312" y="2126"/>
                      <a:pt x="312" y="2126"/>
                    </a:cubicBezTo>
                    <a:cubicBezTo>
                      <a:pt x="290" y="2126"/>
                      <a:pt x="273" y="2109"/>
                      <a:pt x="273" y="2088"/>
                    </a:cubicBezTo>
                    <a:cubicBezTo>
                      <a:pt x="273" y="312"/>
                      <a:pt x="273" y="312"/>
                      <a:pt x="273" y="312"/>
                    </a:cubicBezTo>
                    <a:cubicBezTo>
                      <a:pt x="273" y="290"/>
                      <a:pt x="290" y="273"/>
                      <a:pt x="312" y="273"/>
                    </a:cubicBezTo>
                    <a:cubicBezTo>
                      <a:pt x="1200" y="273"/>
                      <a:pt x="1200" y="273"/>
                      <a:pt x="1200" y="273"/>
                    </a:cubicBezTo>
                    <a:cubicBezTo>
                      <a:pt x="1275" y="273"/>
                      <a:pt x="1336" y="212"/>
                      <a:pt x="1336" y="137"/>
                    </a:cubicBezTo>
                    <a:cubicBezTo>
                      <a:pt x="1336" y="61"/>
                      <a:pt x="1275" y="0"/>
                      <a:pt x="1200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140" y="0"/>
                      <a:pt x="0" y="140"/>
                      <a:pt x="0" y="312"/>
                    </a:cubicBezTo>
                    <a:cubicBezTo>
                      <a:pt x="0" y="2088"/>
                      <a:pt x="0" y="2088"/>
                      <a:pt x="0" y="2088"/>
                    </a:cubicBezTo>
                    <a:cubicBezTo>
                      <a:pt x="0" y="2259"/>
                      <a:pt x="140" y="2399"/>
                      <a:pt x="312" y="2399"/>
                    </a:cubicBezTo>
                    <a:cubicBezTo>
                      <a:pt x="2088" y="2399"/>
                      <a:pt x="2088" y="2399"/>
                      <a:pt x="2088" y="2399"/>
                    </a:cubicBezTo>
                    <a:cubicBezTo>
                      <a:pt x="2259" y="2399"/>
                      <a:pt x="2399" y="2259"/>
                      <a:pt x="2399" y="2088"/>
                    </a:cubicBezTo>
                    <a:cubicBezTo>
                      <a:pt x="2399" y="1200"/>
                      <a:pt x="2399" y="1200"/>
                      <a:pt x="2399" y="1200"/>
                    </a:cubicBezTo>
                    <a:cubicBezTo>
                      <a:pt x="2399" y="1124"/>
                      <a:pt x="2338" y="1063"/>
                      <a:pt x="2263" y="10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>
                  <a:defRPr/>
                </a:pPr>
                <a:endParaRPr lang="zh-CN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 bwMode="auto">
              <a:xfrm>
                <a:off x="5448697" y="1373187"/>
                <a:ext cx="254000" cy="185738"/>
              </a:xfrm>
              <a:custGeom>
                <a:avLst/>
                <a:gdLst>
                  <a:gd name="T0" fmla="*/ 1761 w 1814"/>
                  <a:gd name="T1" fmla="*/ 53 h 1321"/>
                  <a:gd name="T2" fmla="*/ 1568 w 1814"/>
                  <a:gd name="T3" fmla="*/ 53 h 1321"/>
                  <a:gd name="T4" fmla="*/ 643 w 1814"/>
                  <a:gd name="T5" fmla="*/ 977 h 1321"/>
                  <a:gd name="T6" fmla="*/ 247 w 1814"/>
                  <a:gd name="T7" fmla="*/ 581 h 1321"/>
                  <a:gd name="T8" fmla="*/ 53 w 1814"/>
                  <a:gd name="T9" fmla="*/ 581 h 1321"/>
                  <a:gd name="T10" fmla="*/ 53 w 1814"/>
                  <a:gd name="T11" fmla="*/ 774 h 1321"/>
                  <a:gd name="T12" fmla="*/ 53 w 1814"/>
                  <a:gd name="T13" fmla="*/ 774 h 1321"/>
                  <a:gd name="T14" fmla="*/ 535 w 1814"/>
                  <a:gd name="T15" fmla="*/ 1255 h 1321"/>
                  <a:gd name="T16" fmla="*/ 546 w 1814"/>
                  <a:gd name="T17" fmla="*/ 1268 h 1321"/>
                  <a:gd name="T18" fmla="*/ 739 w 1814"/>
                  <a:gd name="T19" fmla="*/ 1268 h 1321"/>
                  <a:gd name="T20" fmla="*/ 1761 w 1814"/>
                  <a:gd name="T21" fmla="*/ 246 h 1321"/>
                  <a:gd name="T22" fmla="*/ 1761 w 1814"/>
                  <a:gd name="T23" fmla="*/ 53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14" h="1321">
                    <a:moveTo>
                      <a:pt x="1761" y="53"/>
                    </a:moveTo>
                    <a:cubicBezTo>
                      <a:pt x="1708" y="0"/>
                      <a:pt x="1621" y="0"/>
                      <a:pt x="1568" y="53"/>
                    </a:cubicBezTo>
                    <a:cubicBezTo>
                      <a:pt x="643" y="977"/>
                      <a:pt x="643" y="977"/>
                      <a:pt x="643" y="977"/>
                    </a:cubicBezTo>
                    <a:cubicBezTo>
                      <a:pt x="247" y="581"/>
                      <a:pt x="247" y="581"/>
                      <a:pt x="247" y="581"/>
                    </a:cubicBezTo>
                    <a:cubicBezTo>
                      <a:pt x="193" y="527"/>
                      <a:pt x="107" y="527"/>
                      <a:pt x="53" y="581"/>
                    </a:cubicBezTo>
                    <a:cubicBezTo>
                      <a:pt x="0" y="634"/>
                      <a:pt x="0" y="721"/>
                      <a:pt x="53" y="774"/>
                    </a:cubicBezTo>
                    <a:cubicBezTo>
                      <a:pt x="53" y="774"/>
                      <a:pt x="53" y="774"/>
                      <a:pt x="53" y="774"/>
                    </a:cubicBezTo>
                    <a:cubicBezTo>
                      <a:pt x="535" y="1255"/>
                      <a:pt x="535" y="1255"/>
                      <a:pt x="535" y="1255"/>
                    </a:cubicBezTo>
                    <a:cubicBezTo>
                      <a:pt x="538" y="1260"/>
                      <a:pt x="542" y="1264"/>
                      <a:pt x="546" y="1268"/>
                    </a:cubicBezTo>
                    <a:cubicBezTo>
                      <a:pt x="599" y="1321"/>
                      <a:pt x="686" y="1321"/>
                      <a:pt x="739" y="1268"/>
                    </a:cubicBezTo>
                    <a:cubicBezTo>
                      <a:pt x="1761" y="246"/>
                      <a:pt x="1761" y="246"/>
                      <a:pt x="1761" y="246"/>
                    </a:cubicBezTo>
                    <a:cubicBezTo>
                      <a:pt x="1814" y="193"/>
                      <a:pt x="1814" y="106"/>
                      <a:pt x="1761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>
                  <a:defRPr/>
                </a:pPr>
                <a:endParaRPr lang="zh-CN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5264299" y="2394010"/>
              <a:ext cx="3329036" cy="3978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>
                <a:defRPr sz="2135">
                  <a:solidFill>
                    <a:srgbClr val="4E5766"/>
                  </a:solidFill>
                  <a:cs typeface="+mn-ea"/>
                </a:defRPr>
              </a:lvl1pPr>
            </a:lstStyle>
            <a:p>
              <a:pPr defTabSz="1219200"/>
              <a:r>
                <a:rPr lang="en-US" sz="180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67908" y="3672217"/>
            <a:ext cx="3741335" cy="441795"/>
            <a:chOff x="4728517" y="3069197"/>
            <a:chExt cx="3879153" cy="477249"/>
          </a:xfrm>
        </p:grpSpPr>
        <p:grpSp>
          <p:nvGrpSpPr>
            <p:cNvPr id="16" name="组合 15"/>
            <p:cNvGrpSpPr/>
            <p:nvPr/>
          </p:nvGrpSpPr>
          <p:grpSpPr>
            <a:xfrm>
              <a:off x="4728517" y="3069197"/>
              <a:ext cx="477249" cy="477249"/>
              <a:chOff x="5393134" y="1328737"/>
              <a:chExt cx="336550" cy="336550"/>
            </a:xfrm>
            <a:solidFill>
              <a:srgbClr val="00AB7A"/>
            </a:solidFill>
          </p:grpSpPr>
          <p:sp>
            <p:nvSpPr>
              <p:cNvPr id="18" name="Freeform 5"/>
              <p:cNvSpPr/>
              <p:nvPr/>
            </p:nvSpPr>
            <p:spPr bwMode="auto">
              <a:xfrm>
                <a:off x="5393134" y="1328737"/>
                <a:ext cx="336550" cy="336550"/>
              </a:xfrm>
              <a:custGeom>
                <a:avLst/>
                <a:gdLst>
                  <a:gd name="T0" fmla="*/ 2263 w 2399"/>
                  <a:gd name="T1" fmla="*/ 1063 h 2399"/>
                  <a:gd name="T2" fmla="*/ 2126 w 2399"/>
                  <a:gd name="T3" fmla="*/ 1200 h 2399"/>
                  <a:gd name="T4" fmla="*/ 2126 w 2399"/>
                  <a:gd name="T5" fmla="*/ 1200 h 2399"/>
                  <a:gd name="T6" fmla="*/ 2126 w 2399"/>
                  <a:gd name="T7" fmla="*/ 2088 h 2399"/>
                  <a:gd name="T8" fmla="*/ 2088 w 2399"/>
                  <a:gd name="T9" fmla="*/ 2126 h 2399"/>
                  <a:gd name="T10" fmla="*/ 312 w 2399"/>
                  <a:gd name="T11" fmla="*/ 2126 h 2399"/>
                  <a:gd name="T12" fmla="*/ 273 w 2399"/>
                  <a:gd name="T13" fmla="*/ 2088 h 2399"/>
                  <a:gd name="T14" fmla="*/ 273 w 2399"/>
                  <a:gd name="T15" fmla="*/ 312 h 2399"/>
                  <a:gd name="T16" fmla="*/ 312 w 2399"/>
                  <a:gd name="T17" fmla="*/ 273 h 2399"/>
                  <a:gd name="T18" fmla="*/ 1200 w 2399"/>
                  <a:gd name="T19" fmla="*/ 273 h 2399"/>
                  <a:gd name="T20" fmla="*/ 1336 w 2399"/>
                  <a:gd name="T21" fmla="*/ 137 h 2399"/>
                  <a:gd name="T22" fmla="*/ 1200 w 2399"/>
                  <a:gd name="T23" fmla="*/ 0 h 2399"/>
                  <a:gd name="T24" fmla="*/ 312 w 2399"/>
                  <a:gd name="T25" fmla="*/ 0 h 2399"/>
                  <a:gd name="T26" fmla="*/ 0 w 2399"/>
                  <a:gd name="T27" fmla="*/ 312 h 2399"/>
                  <a:gd name="T28" fmla="*/ 0 w 2399"/>
                  <a:gd name="T29" fmla="*/ 2088 h 2399"/>
                  <a:gd name="T30" fmla="*/ 312 w 2399"/>
                  <a:gd name="T31" fmla="*/ 2399 h 2399"/>
                  <a:gd name="T32" fmla="*/ 2088 w 2399"/>
                  <a:gd name="T33" fmla="*/ 2399 h 2399"/>
                  <a:gd name="T34" fmla="*/ 2399 w 2399"/>
                  <a:gd name="T35" fmla="*/ 2088 h 2399"/>
                  <a:gd name="T36" fmla="*/ 2399 w 2399"/>
                  <a:gd name="T37" fmla="*/ 1200 h 2399"/>
                  <a:gd name="T38" fmla="*/ 2263 w 2399"/>
                  <a:gd name="T39" fmla="*/ 1063 h 2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99" h="2399">
                    <a:moveTo>
                      <a:pt x="2263" y="1063"/>
                    </a:moveTo>
                    <a:cubicBezTo>
                      <a:pt x="2187" y="1063"/>
                      <a:pt x="2126" y="1124"/>
                      <a:pt x="2126" y="1200"/>
                    </a:cubicBezTo>
                    <a:cubicBezTo>
                      <a:pt x="2126" y="1200"/>
                      <a:pt x="2126" y="1200"/>
                      <a:pt x="2126" y="1200"/>
                    </a:cubicBezTo>
                    <a:cubicBezTo>
                      <a:pt x="2126" y="2088"/>
                      <a:pt x="2126" y="2088"/>
                      <a:pt x="2126" y="2088"/>
                    </a:cubicBezTo>
                    <a:cubicBezTo>
                      <a:pt x="2126" y="2109"/>
                      <a:pt x="2109" y="2126"/>
                      <a:pt x="2088" y="2126"/>
                    </a:cubicBezTo>
                    <a:cubicBezTo>
                      <a:pt x="312" y="2126"/>
                      <a:pt x="312" y="2126"/>
                      <a:pt x="312" y="2126"/>
                    </a:cubicBezTo>
                    <a:cubicBezTo>
                      <a:pt x="290" y="2126"/>
                      <a:pt x="273" y="2109"/>
                      <a:pt x="273" y="2088"/>
                    </a:cubicBezTo>
                    <a:cubicBezTo>
                      <a:pt x="273" y="312"/>
                      <a:pt x="273" y="312"/>
                      <a:pt x="273" y="312"/>
                    </a:cubicBezTo>
                    <a:cubicBezTo>
                      <a:pt x="273" y="290"/>
                      <a:pt x="290" y="273"/>
                      <a:pt x="312" y="273"/>
                    </a:cubicBezTo>
                    <a:cubicBezTo>
                      <a:pt x="1200" y="273"/>
                      <a:pt x="1200" y="273"/>
                      <a:pt x="1200" y="273"/>
                    </a:cubicBezTo>
                    <a:cubicBezTo>
                      <a:pt x="1275" y="273"/>
                      <a:pt x="1336" y="212"/>
                      <a:pt x="1336" y="137"/>
                    </a:cubicBezTo>
                    <a:cubicBezTo>
                      <a:pt x="1336" y="61"/>
                      <a:pt x="1275" y="0"/>
                      <a:pt x="1200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140" y="0"/>
                      <a:pt x="0" y="140"/>
                      <a:pt x="0" y="312"/>
                    </a:cubicBezTo>
                    <a:cubicBezTo>
                      <a:pt x="0" y="2088"/>
                      <a:pt x="0" y="2088"/>
                      <a:pt x="0" y="2088"/>
                    </a:cubicBezTo>
                    <a:cubicBezTo>
                      <a:pt x="0" y="2259"/>
                      <a:pt x="140" y="2399"/>
                      <a:pt x="312" y="2399"/>
                    </a:cubicBezTo>
                    <a:cubicBezTo>
                      <a:pt x="2088" y="2399"/>
                      <a:pt x="2088" y="2399"/>
                      <a:pt x="2088" y="2399"/>
                    </a:cubicBezTo>
                    <a:cubicBezTo>
                      <a:pt x="2259" y="2399"/>
                      <a:pt x="2399" y="2259"/>
                      <a:pt x="2399" y="2088"/>
                    </a:cubicBezTo>
                    <a:cubicBezTo>
                      <a:pt x="2399" y="1200"/>
                      <a:pt x="2399" y="1200"/>
                      <a:pt x="2399" y="1200"/>
                    </a:cubicBezTo>
                    <a:cubicBezTo>
                      <a:pt x="2399" y="1124"/>
                      <a:pt x="2338" y="1063"/>
                      <a:pt x="2263" y="10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>
                  <a:defRPr/>
                </a:pPr>
                <a:endParaRPr lang="zh-CN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6"/>
              <p:cNvSpPr/>
              <p:nvPr/>
            </p:nvSpPr>
            <p:spPr bwMode="auto">
              <a:xfrm>
                <a:off x="5448697" y="1373187"/>
                <a:ext cx="254000" cy="185738"/>
              </a:xfrm>
              <a:custGeom>
                <a:avLst/>
                <a:gdLst>
                  <a:gd name="T0" fmla="*/ 1761 w 1814"/>
                  <a:gd name="T1" fmla="*/ 53 h 1321"/>
                  <a:gd name="T2" fmla="*/ 1568 w 1814"/>
                  <a:gd name="T3" fmla="*/ 53 h 1321"/>
                  <a:gd name="T4" fmla="*/ 643 w 1814"/>
                  <a:gd name="T5" fmla="*/ 977 h 1321"/>
                  <a:gd name="T6" fmla="*/ 247 w 1814"/>
                  <a:gd name="T7" fmla="*/ 581 h 1321"/>
                  <a:gd name="T8" fmla="*/ 53 w 1814"/>
                  <a:gd name="T9" fmla="*/ 581 h 1321"/>
                  <a:gd name="T10" fmla="*/ 53 w 1814"/>
                  <a:gd name="T11" fmla="*/ 774 h 1321"/>
                  <a:gd name="T12" fmla="*/ 53 w 1814"/>
                  <a:gd name="T13" fmla="*/ 774 h 1321"/>
                  <a:gd name="T14" fmla="*/ 535 w 1814"/>
                  <a:gd name="T15" fmla="*/ 1255 h 1321"/>
                  <a:gd name="T16" fmla="*/ 546 w 1814"/>
                  <a:gd name="T17" fmla="*/ 1268 h 1321"/>
                  <a:gd name="T18" fmla="*/ 739 w 1814"/>
                  <a:gd name="T19" fmla="*/ 1268 h 1321"/>
                  <a:gd name="T20" fmla="*/ 1761 w 1814"/>
                  <a:gd name="T21" fmla="*/ 246 h 1321"/>
                  <a:gd name="T22" fmla="*/ 1761 w 1814"/>
                  <a:gd name="T23" fmla="*/ 53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14" h="1321">
                    <a:moveTo>
                      <a:pt x="1761" y="53"/>
                    </a:moveTo>
                    <a:cubicBezTo>
                      <a:pt x="1708" y="0"/>
                      <a:pt x="1621" y="0"/>
                      <a:pt x="1568" y="53"/>
                    </a:cubicBezTo>
                    <a:cubicBezTo>
                      <a:pt x="643" y="977"/>
                      <a:pt x="643" y="977"/>
                      <a:pt x="643" y="977"/>
                    </a:cubicBezTo>
                    <a:cubicBezTo>
                      <a:pt x="247" y="581"/>
                      <a:pt x="247" y="581"/>
                      <a:pt x="247" y="581"/>
                    </a:cubicBezTo>
                    <a:cubicBezTo>
                      <a:pt x="193" y="527"/>
                      <a:pt x="107" y="527"/>
                      <a:pt x="53" y="581"/>
                    </a:cubicBezTo>
                    <a:cubicBezTo>
                      <a:pt x="0" y="634"/>
                      <a:pt x="0" y="721"/>
                      <a:pt x="53" y="774"/>
                    </a:cubicBezTo>
                    <a:cubicBezTo>
                      <a:pt x="53" y="774"/>
                      <a:pt x="53" y="774"/>
                      <a:pt x="53" y="774"/>
                    </a:cubicBezTo>
                    <a:cubicBezTo>
                      <a:pt x="535" y="1255"/>
                      <a:pt x="535" y="1255"/>
                      <a:pt x="535" y="1255"/>
                    </a:cubicBezTo>
                    <a:cubicBezTo>
                      <a:pt x="538" y="1260"/>
                      <a:pt x="542" y="1264"/>
                      <a:pt x="546" y="1268"/>
                    </a:cubicBezTo>
                    <a:cubicBezTo>
                      <a:pt x="599" y="1321"/>
                      <a:pt x="686" y="1321"/>
                      <a:pt x="739" y="1268"/>
                    </a:cubicBezTo>
                    <a:cubicBezTo>
                      <a:pt x="1761" y="246"/>
                      <a:pt x="1761" y="246"/>
                      <a:pt x="1761" y="246"/>
                    </a:cubicBezTo>
                    <a:cubicBezTo>
                      <a:pt x="1814" y="193"/>
                      <a:pt x="1814" y="106"/>
                      <a:pt x="1761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>
                  <a:defRPr/>
                </a:pPr>
                <a:endParaRPr lang="zh-CN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5284559" y="3108893"/>
              <a:ext cx="3323111" cy="3978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>
                <a:defRPr sz="2135">
                  <a:solidFill>
                    <a:srgbClr val="4E5766"/>
                  </a:solidFill>
                  <a:cs typeface="+mn-ea"/>
                </a:defRPr>
              </a:lvl1pPr>
            </a:lstStyle>
            <a:p>
              <a:pPr defTabSz="1219200">
                <a:defRPr/>
              </a:pPr>
              <a:r>
                <a:rPr lang="en-US" sz="180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67908" y="4548768"/>
            <a:ext cx="3741335" cy="441795"/>
            <a:chOff x="4728517" y="3069197"/>
            <a:chExt cx="3879153" cy="477249"/>
          </a:xfrm>
        </p:grpSpPr>
        <p:grpSp>
          <p:nvGrpSpPr>
            <p:cNvPr id="31" name="组合 30"/>
            <p:cNvGrpSpPr/>
            <p:nvPr/>
          </p:nvGrpSpPr>
          <p:grpSpPr>
            <a:xfrm>
              <a:off x="4728517" y="3069197"/>
              <a:ext cx="477249" cy="477249"/>
              <a:chOff x="5393134" y="1328737"/>
              <a:chExt cx="336550" cy="336550"/>
            </a:xfrm>
            <a:solidFill>
              <a:srgbClr val="00AB7A"/>
            </a:solidFill>
          </p:grpSpPr>
          <p:sp>
            <p:nvSpPr>
              <p:cNvPr id="33" name="Freeform 5"/>
              <p:cNvSpPr/>
              <p:nvPr/>
            </p:nvSpPr>
            <p:spPr bwMode="auto">
              <a:xfrm>
                <a:off x="5393134" y="1328737"/>
                <a:ext cx="336550" cy="336550"/>
              </a:xfrm>
              <a:custGeom>
                <a:avLst/>
                <a:gdLst>
                  <a:gd name="T0" fmla="*/ 2263 w 2399"/>
                  <a:gd name="T1" fmla="*/ 1063 h 2399"/>
                  <a:gd name="T2" fmla="*/ 2126 w 2399"/>
                  <a:gd name="T3" fmla="*/ 1200 h 2399"/>
                  <a:gd name="T4" fmla="*/ 2126 w 2399"/>
                  <a:gd name="T5" fmla="*/ 1200 h 2399"/>
                  <a:gd name="T6" fmla="*/ 2126 w 2399"/>
                  <a:gd name="T7" fmla="*/ 2088 h 2399"/>
                  <a:gd name="T8" fmla="*/ 2088 w 2399"/>
                  <a:gd name="T9" fmla="*/ 2126 h 2399"/>
                  <a:gd name="T10" fmla="*/ 312 w 2399"/>
                  <a:gd name="T11" fmla="*/ 2126 h 2399"/>
                  <a:gd name="T12" fmla="*/ 273 w 2399"/>
                  <a:gd name="T13" fmla="*/ 2088 h 2399"/>
                  <a:gd name="T14" fmla="*/ 273 w 2399"/>
                  <a:gd name="T15" fmla="*/ 312 h 2399"/>
                  <a:gd name="T16" fmla="*/ 312 w 2399"/>
                  <a:gd name="T17" fmla="*/ 273 h 2399"/>
                  <a:gd name="T18" fmla="*/ 1200 w 2399"/>
                  <a:gd name="T19" fmla="*/ 273 h 2399"/>
                  <a:gd name="T20" fmla="*/ 1336 w 2399"/>
                  <a:gd name="T21" fmla="*/ 137 h 2399"/>
                  <a:gd name="T22" fmla="*/ 1200 w 2399"/>
                  <a:gd name="T23" fmla="*/ 0 h 2399"/>
                  <a:gd name="T24" fmla="*/ 312 w 2399"/>
                  <a:gd name="T25" fmla="*/ 0 h 2399"/>
                  <a:gd name="T26" fmla="*/ 0 w 2399"/>
                  <a:gd name="T27" fmla="*/ 312 h 2399"/>
                  <a:gd name="T28" fmla="*/ 0 w 2399"/>
                  <a:gd name="T29" fmla="*/ 2088 h 2399"/>
                  <a:gd name="T30" fmla="*/ 312 w 2399"/>
                  <a:gd name="T31" fmla="*/ 2399 h 2399"/>
                  <a:gd name="T32" fmla="*/ 2088 w 2399"/>
                  <a:gd name="T33" fmla="*/ 2399 h 2399"/>
                  <a:gd name="T34" fmla="*/ 2399 w 2399"/>
                  <a:gd name="T35" fmla="*/ 2088 h 2399"/>
                  <a:gd name="T36" fmla="*/ 2399 w 2399"/>
                  <a:gd name="T37" fmla="*/ 1200 h 2399"/>
                  <a:gd name="T38" fmla="*/ 2263 w 2399"/>
                  <a:gd name="T39" fmla="*/ 1063 h 2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99" h="2399">
                    <a:moveTo>
                      <a:pt x="2263" y="1063"/>
                    </a:moveTo>
                    <a:cubicBezTo>
                      <a:pt x="2187" y="1063"/>
                      <a:pt x="2126" y="1124"/>
                      <a:pt x="2126" y="1200"/>
                    </a:cubicBezTo>
                    <a:cubicBezTo>
                      <a:pt x="2126" y="1200"/>
                      <a:pt x="2126" y="1200"/>
                      <a:pt x="2126" y="1200"/>
                    </a:cubicBezTo>
                    <a:cubicBezTo>
                      <a:pt x="2126" y="2088"/>
                      <a:pt x="2126" y="2088"/>
                      <a:pt x="2126" y="2088"/>
                    </a:cubicBezTo>
                    <a:cubicBezTo>
                      <a:pt x="2126" y="2109"/>
                      <a:pt x="2109" y="2126"/>
                      <a:pt x="2088" y="2126"/>
                    </a:cubicBezTo>
                    <a:cubicBezTo>
                      <a:pt x="312" y="2126"/>
                      <a:pt x="312" y="2126"/>
                      <a:pt x="312" y="2126"/>
                    </a:cubicBezTo>
                    <a:cubicBezTo>
                      <a:pt x="290" y="2126"/>
                      <a:pt x="273" y="2109"/>
                      <a:pt x="273" y="2088"/>
                    </a:cubicBezTo>
                    <a:cubicBezTo>
                      <a:pt x="273" y="312"/>
                      <a:pt x="273" y="312"/>
                      <a:pt x="273" y="312"/>
                    </a:cubicBezTo>
                    <a:cubicBezTo>
                      <a:pt x="273" y="290"/>
                      <a:pt x="290" y="273"/>
                      <a:pt x="312" y="273"/>
                    </a:cubicBezTo>
                    <a:cubicBezTo>
                      <a:pt x="1200" y="273"/>
                      <a:pt x="1200" y="273"/>
                      <a:pt x="1200" y="273"/>
                    </a:cubicBezTo>
                    <a:cubicBezTo>
                      <a:pt x="1275" y="273"/>
                      <a:pt x="1336" y="212"/>
                      <a:pt x="1336" y="137"/>
                    </a:cubicBezTo>
                    <a:cubicBezTo>
                      <a:pt x="1336" y="61"/>
                      <a:pt x="1275" y="0"/>
                      <a:pt x="1200" y="0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140" y="0"/>
                      <a:pt x="0" y="140"/>
                      <a:pt x="0" y="312"/>
                    </a:cubicBezTo>
                    <a:cubicBezTo>
                      <a:pt x="0" y="2088"/>
                      <a:pt x="0" y="2088"/>
                      <a:pt x="0" y="2088"/>
                    </a:cubicBezTo>
                    <a:cubicBezTo>
                      <a:pt x="0" y="2259"/>
                      <a:pt x="140" y="2399"/>
                      <a:pt x="312" y="2399"/>
                    </a:cubicBezTo>
                    <a:cubicBezTo>
                      <a:pt x="2088" y="2399"/>
                      <a:pt x="2088" y="2399"/>
                      <a:pt x="2088" y="2399"/>
                    </a:cubicBezTo>
                    <a:cubicBezTo>
                      <a:pt x="2259" y="2399"/>
                      <a:pt x="2399" y="2259"/>
                      <a:pt x="2399" y="2088"/>
                    </a:cubicBezTo>
                    <a:cubicBezTo>
                      <a:pt x="2399" y="1200"/>
                      <a:pt x="2399" y="1200"/>
                      <a:pt x="2399" y="1200"/>
                    </a:cubicBezTo>
                    <a:cubicBezTo>
                      <a:pt x="2399" y="1124"/>
                      <a:pt x="2338" y="1063"/>
                      <a:pt x="2263" y="10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>
                  <a:defRPr/>
                </a:pPr>
                <a:endParaRPr lang="zh-CN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6"/>
              <p:cNvSpPr/>
              <p:nvPr/>
            </p:nvSpPr>
            <p:spPr bwMode="auto">
              <a:xfrm>
                <a:off x="5448697" y="1373187"/>
                <a:ext cx="254000" cy="185738"/>
              </a:xfrm>
              <a:custGeom>
                <a:avLst/>
                <a:gdLst>
                  <a:gd name="T0" fmla="*/ 1761 w 1814"/>
                  <a:gd name="T1" fmla="*/ 53 h 1321"/>
                  <a:gd name="T2" fmla="*/ 1568 w 1814"/>
                  <a:gd name="T3" fmla="*/ 53 h 1321"/>
                  <a:gd name="T4" fmla="*/ 643 w 1814"/>
                  <a:gd name="T5" fmla="*/ 977 h 1321"/>
                  <a:gd name="T6" fmla="*/ 247 w 1814"/>
                  <a:gd name="T7" fmla="*/ 581 h 1321"/>
                  <a:gd name="T8" fmla="*/ 53 w 1814"/>
                  <a:gd name="T9" fmla="*/ 581 h 1321"/>
                  <a:gd name="T10" fmla="*/ 53 w 1814"/>
                  <a:gd name="T11" fmla="*/ 774 h 1321"/>
                  <a:gd name="T12" fmla="*/ 53 w 1814"/>
                  <a:gd name="T13" fmla="*/ 774 h 1321"/>
                  <a:gd name="T14" fmla="*/ 535 w 1814"/>
                  <a:gd name="T15" fmla="*/ 1255 h 1321"/>
                  <a:gd name="T16" fmla="*/ 546 w 1814"/>
                  <a:gd name="T17" fmla="*/ 1268 h 1321"/>
                  <a:gd name="T18" fmla="*/ 739 w 1814"/>
                  <a:gd name="T19" fmla="*/ 1268 h 1321"/>
                  <a:gd name="T20" fmla="*/ 1761 w 1814"/>
                  <a:gd name="T21" fmla="*/ 246 h 1321"/>
                  <a:gd name="T22" fmla="*/ 1761 w 1814"/>
                  <a:gd name="T23" fmla="*/ 53 h 1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14" h="1321">
                    <a:moveTo>
                      <a:pt x="1761" y="53"/>
                    </a:moveTo>
                    <a:cubicBezTo>
                      <a:pt x="1708" y="0"/>
                      <a:pt x="1621" y="0"/>
                      <a:pt x="1568" y="53"/>
                    </a:cubicBezTo>
                    <a:cubicBezTo>
                      <a:pt x="643" y="977"/>
                      <a:pt x="643" y="977"/>
                      <a:pt x="643" y="977"/>
                    </a:cubicBezTo>
                    <a:cubicBezTo>
                      <a:pt x="247" y="581"/>
                      <a:pt x="247" y="581"/>
                      <a:pt x="247" y="581"/>
                    </a:cubicBezTo>
                    <a:cubicBezTo>
                      <a:pt x="193" y="527"/>
                      <a:pt x="107" y="527"/>
                      <a:pt x="53" y="581"/>
                    </a:cubicBezTo>
                    <a:cubicBezTo>
                      <a:pt x="0" y="634"/>
                      <a:pt x="0" y="721"/>
                      <a:pt x="53" y="774"/>
                    </a:cubicBezTo>
                    <a:cubicBezTo>
                      <a:pt x="53" y="774"/>
                      <a:pt x="53" y="774"/>
                      <a:pt x="53" y="774"/>
                    </a:cubicBezTo>
                    <a:cubicBezTo>
                      <a:pt x="535" y="1255"/>
                      <a:pt x="535" y="1255"/>
                      <a:pt x="535" y="1255"/>
                    </a:cubicBezTo>
                    <a:cubicBezTo>
                      <a:pt x="538" y="1260"/>
                      <a:pt x="542" y="1264"/>
                      <a:pt x="546" y="1268"/>
                    </a:cubicBezTo>
                    <a:cubicBezTo>
                      <a:pt x="599" y="1321"/>
                      <a:pt x="686" y="1321"/>
                      <a:pt x="739" y="1268"/>
                    </a:cubicBezTo>
                    <a:cubicBezTo>
                      <a:pt x="1761" y="246"/>
                      <a:pt x="1761" y="246"/>
                      <a:pt x="1761" y="246"/>
                    </a:cubicBezTo>
                    <a:cubicBezTo>
                      <a:pt x="1814" y="193"/>
                      <a:pt x="1814" y="106"/>
                      <a:pt x="1761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>
                  <a:defRPr/>
                </a:pPr>
                <a:endParaRPr lang="zh-CN" altLang="en-US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5284559" y="3108893"/>
              <a:ext cx="3323111" cy="3978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>
                <a:defRPr sz="2135">
                  <a:solidFill>
                    <a:srgbClr val="4E5766"/>
                  </a:solidFill>
                  <a:cs typeface="+mn-ea"/>
                </a:defRPr>
              </a:lvl1pPr>
            </a:lstStyle>
            <a:p>
              <a:pPr defTabSz="1219200">
                <a:defRPr/>
              </a:pP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66" name="矩形 65"/>
          <p:cNvSpPr/>
          <p:nvPr/>
        </p:nvSpPr>
        <p:spPr>
          <a:xfrm>
            <a:off x="297917" y="0"/>
            <a:ext cx="155042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smtClean="0">
                <a:solidFill>
                  <a:schemeClr val="bg1"/>
                </a:solidFill>
                <a:latin typeface="+mn-ea"/>
              </a:rPr>
              <a:t>项目目录</a:t>
            </a:r>
            <a:endParaRPr lang="zh-CN" altLang="en-US" sz="2665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182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917" y="0"/>
            <a:ext cx="1539240" cy="501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65" smtClean="0">
                <a:solidFill>
                  <a:schemeClr val="bg1"/>
                </a:solidFill>
                <a:latin typeface="+mn-ea"/>
              </a:rPr>
              <a:t>项目目标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68045" y="566420"/>
            <a:ext cx="10748645" cy="61588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0">
              <a:lnSpc>
                <a:spcPct val="200000"/>
              </a:lnSpc>
            </a:pPr>
            <a:r>
              <a:rPr lang="zh-CN" dirty="0" smtClean="0">
                <a:solidFill>
                  <a:srgbClr val="545454"/>
                </a:solidFill>
                <a:ea typeface="微软雅黑" panose="020B0503020204020204" pitchFamily="34" charset="-122"/>
                <a:sym typeface="+mn-ea"/>
              </a:rPr>
              <a:t>下周三之前我们也要做个类似数据安全的工作，对我们标品融合进标品的设计进行评审。</a:t>
            </a:r>
          </a:p>
          <a:p>
            <a:pPr indent="0">
              <a:lnSpc>
                <a:spcPct val="200000"/>
              </a:lnSpc>
            </a:pPr>
            <a:endParaRPr lang="zh-CN" dirty="0" smtClean="0">
              <a:solidFill>
                <a:srgbClr val="545454"/>
              </a:solidFill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zh-CN" b="0" dirty="0" smtClean="0">
                <a:solidFill>
                  <a:srgbClr val="545454"/>
                </a:solidFill>
                <a:ea typeface="微软雅黑" panose="020B0503020204020204" pitchFamily="34" charset="-122"/>
              </a:rPr>
              <a:t>之前登封做的项目规划文档，可能要细化，要细化具体的工作。</a:t>
            </a:r>
            <a:br>
              <a:rPr lang="zh-CN" b="0" dirty="0" smtClean="0">
                <a:solidFill>
                  <a:srgbClr val="545454"/>
                </a:solidFill>
                <a:ea typeface="微软雅黑" panose="020B0503020204020204" pitchFamily="34" charset="-122"/>
              </a:rPr>
            </a:br>
            <a:r>
              <a:rPr lang="zh-CN" b="0" dirty="0" smtClean="0">
                <a:solidFill>
                  <a:srgbClr val="545454"/>
                </a:solidFill>
                <a:ea typeface="微软雅黑" panose="020B0503020204020204" pitchFamily="34" charset="-122"/>
              </a:rPr>
              <a:t>这是我能想到的，如果做不到具体设计，可以把事情拆分出来，后面到具体做的时候，再讨论也行。</a:t>
            </a:r>
            <a:endParaRPr lang="en-US" altLang="zh-CN" b="0" dirty="0" smtClean="0">
              <a:solidFill>
                <a:srgbClr val="545454"/>
              </a:solidFill>
              <a:ea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endParaRPr lang="en-US" altLang="zh-CN" b="0" dirty="0" smtClean="0">
              <a:solidFill>
                <a:srgbClr val="545454"/>
              </a:solidFill>
              <a:ea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zh-CN" altLang="zh-CN" dirty="0">
                <a:solidFill>
                  <a:srgbClr val="545454"/>
                </a:solidFill>
                <a:ea typeface="微软雅黑" panose="020B0503020204020204" pitchFamily="34" charset="-122"/>
              </a:rPr>
              <a:t>比如我们和本脑融合后的产品形态和交互；</a:t>
            </a:r>
          </a:p>
          <a:p>
            <a:pPr indent="0">
              <a:lnSpc>
                <a:spcPct val="200000"/>
              </a:lnSpc>
            </a:pPr>
            <a:r>
              <a:rPr lang="zh-CN" altLang="zh-CN" dirty="0">
                <a:solidFill>
                  <a:srgbClr val="545454"/>
                </a:solidFill>
                <a:ea typeface="微软雅黑" panose="020B0503020204020204" pitchFamily="34" charset="-122"/>
              </a:rPr>
              <a:t>前端融合，需要怎么融合，如果能细化到配置文件，具体页面就最好；</a:t>
            </a:r>
          </a:p>
          <a:p>
            <a:pPr indent="0">
              <a:lnSpc>
                <a:spcPct val="200000"/>
              </a:lnSpc>
            </a:pPr>
            <a:r>
              <a:rPr lang="zh-CN" altLang="zh-CN" dirty="0">
                <a:solidFill>
                  <a:srgbClr val="545454"/>
                </a:solidFill>
                <a:ea typeface="微软雅黑" panose="020B0503020204020204" pitchFamily="34" charset="-122"/>
              </a:rPr>
              <a:t>后端融合，需要修改那些配置文件，服务以什么形式运行，API路由配置，服务启停脚本，组件复用设计；</a:t>
            </a:r>
          </a:p>
          <a:p>
            <a:pPr indent="0">
              <a:lnSpc>
                <a:spcPct val="200000"/>
              </a:lnSpc>
            </a:pPr>
            <a:r>
              <a:rPr lang="zh-CN" altLang="zh-CN" dirty="0">
                <a:solidFill>
                  <a:srgbClr val="545454"/>
                </a:solidFill>
                <a:ea typeface="微软雅黑" panose="020B0503020204020204" pitchFamily="34" charset="-122"/>
              </a:rPr>
              <a:t>用户权限如何融合；</a:t>
            </a:r>
          </a:p>
          <a:p>
            <a:pPr indent="0">
              <a:lnSpc>
                <a:spcPct val="200000"/>
              </a:lnSpc>
            </a:pPr>
            <a:r>
              <a:rPr lang="zh-CN" altLang="zh-CN" dirty="0">
                <a:solidFill>
                  <a:srgbClr val="545454"/>
                </a:solidFill>
                <a:ea typeface="微软雅黑" panose="020B0503020204020204" pitchFamily="34" charset="-122"/>
              </a:rPr>
              <a:t>Menu和API权限如何配置；</a:t>
            </a:r>
          </a:p>
          <a:p>
            <a:pPr indent="0">
              <a:lnSpc>
                <a:spcPct val="200000"/>
              </a:lnSpc>
            </a:pPr>
            <a:r>
              <a:rPr lang="zh-CN" altLang="zh-CN" dirty="0">
                <a:solidFill>
                  <a:srgbClr val="545454"/>
                </a:solidFill>
                <a:ea typeface="微软雅黑" panose="020B0503020204020204" pitchFamily="34" charset="-122"/>
              </a:rPr>
              <a:t>License控制；大屏可以以后再说。</a:t>
            </a:r>
          </a:p>
          <a:p>
            <a:pPr indent="0">
              <a:lnSpc>
                <a:spcPct val="200000"/>
              </a:lnSpc>
            </a:pPr>
            <a:endParaRPr lang="zh-CN" b="0" dirty="0">
              <a:solidFill>
                <a:srgbClr val="545454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917" y="0"/>
            <a:ext cx="1539240" cy="501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部署方案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95325" y="581660"/>
            <a:ext cx="9897745" cy="524319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lvl="0" indent="0">
              <a:lnSpc>
                <a:spcPct val="200000"/>
              </a:lnSpc>
            </a:pPr>
            <a:endParaRPr lang="zh-CN" altLang="en-US" b="0" dirty="0">
              <a:solidFill>
                <a:srgbClr val="545454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778" y="727787"/>
            <a:ext cx="10310327" cy="4823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>
              <a:lnSpc>
                <a:spcPct val="200000"/>
              </a:lnSpc>
            </a:pPr>
            <a:r>
              <a:rPr lang="zh-CN" altLang="en-US" sz="1400" dirty="0" smtClean="0">
                <a:solidFill>
                  <a:srgbClr val="545454"/>
                </a:solidFill>
                <a:ea typeface="微软雅黑" panose="020B0503020204020204" pitchFamily="34" charset="-122"/>
              </a:rPr>
              <a:t>方案</a:t>
            </a:r>
            <a:r>
              <a:rPr lang="zh-CN" altLang="en-US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选择：</a:t>
            </a:r>
          </a:p>
          <a:p>
            <a:pPr lvl="1">
              <a:lnSpc>
                <a:spcPct val="200000"/>
              </a:lnSpc>
            </a:pPr>
            <a:r>
              <a:rPr lang="zh-CN" altLang="en-US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“人行上报”模式：</a:t>
            </a:r>
          </a:p>
          <a:p>
            <a:pPr lvl="2">
              <a:lnSpc>
                <a:spcPct val="200000"/>
              </a:lnSpc>
            </a:pPr>
            <a:r>
              <a:rPr lang="zh-CN" altLang="en-US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模块作为本脑的一部分，对客户来说，买本脑即买上报，使用则开，不用则关。</a:t>
            </a:r>
          </a:p>
          <a:p>
            <a:pPr lvl="1">
              <a:lnSpc>
                <a:spcPct val="200000"/>
              </a:lnSpc>
            </a:pPr>
            <a:r>
              <a:rPr lang="zh-CN" altLang="en-US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SOAR”</a:t>
            </a:r>
            <a:r>
              <a:rPr lang="zh-CN" altLang="en-US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模式：</a:t>
            </a:r>
          </a:p>
          <a:p>
            <a:pPr lvl="2">
              <a:lnSpc>
                <a:spcPct val="200000"/>
              </a:lnSpc>
            </a:pPr>
            <a:r>
              <a:rPr lang="zh-CN" altLang="en-US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模块作为独立个体，对客户来说，增量安装。</a:t>
            </a:r>
          </a:p>
          <a:p>
            <a:pPr indent="0">
              <a:lnSpc>
                <a:spcPct val="200000"/>
              </a:lnSpc>
            </a:pPr>
            <a:endParaRPr lang="zh-CN" altLang="en-US" sz="1400" dirty="0">
              <a:solidFill>
                <a:srgbClr val="545454"/>
              </a:solidFill>
              <a:ea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zh-CN" altLang="en-US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采用：</a:t>
            </a:r>
          </a:p>
          <a:p>
            <a:pPr lvl="1">
              <a:lnSpc>
                <a:spcPct val="200000"/>
              </a:lnSpc>
            </a:pPr>
            <a:r>
              <a:rPr lang="zh-CN" altLang="en-US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先“</a:t>
            </a:r>
            <a:r>
              <a:rPr lang="en-US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soar”</a:t>
            </a:r>
            <a:r>
              <a:rPr lang="zh-CN" altLang="en-US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模式</a:t>
            </a:r>
            <a:r>
              <a:rPr lang="en-US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----&gt;“</a:t>
            </a:r>
            <a:r>
              <a:rPr lang="zh-CN" altLang="en-US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人行上报”模式</a:t>
            </a:r>
          </a:p>
          <a:p>
            <a:pPr lvl="2">
              <a:lnSpc>
                <a:spcPct val="200000"/>
              </a:lnSpc>
            </a:pPr>
            <a:r>
              <a:rPr lang="zh-CN" altLang="en-US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好处：模块升级更新容易、切换“人行上报”模式方便</a:t>
            </a:r>
          </a:p>
          <a:p>
            <a:pPr indent="0">
              <a:lnSpc>
                <a:spcPct val="200000"/>
              </a:lnSpc>
            </a:pPr>
            <a:endParaRPr lang="zh-CN" altLang="zh-CN" sz="1400" dirty="0" smtClean="0">
              <a:solidFill>
                <a:srgbClr val="545454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917" y="0"/>
            <a:ext cx="1539240" cy="501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项目目标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68045" y="566420"/>
            <a:ext cx="9979025" cy="59499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0">
              <a:lnSpc>
                <a:spcPct val="200000"/>
              </a:lnSpc>
            </a:pPr>
            <a:endParaRPr lang="zh-CN" altLang="en-US" b="0" dirty="0">
              <a:solidFill>
                <a:srgbClr val="545454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778" y="727787"/>
            <a:ext cx="10310327" cy="4823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0">
              <a:lnSpc>
                <a:spcPct val="200000"/>
              </a:lnSpc>
            </a:pPr>
            <a:r>
              <a:rPr lang="zh-CN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目标 1：</a:t>
            </a:r>
          </a:p>
          <a:p>
            <a:pPr indent="0">
              <a:lnSpc>
                <a:spcPct val="200000"/>
              </a:lnSpc>
            </a:pPr>
            <a:r>
              <a:rPr lang="en-US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      </a:t>
            </a:r>
            <a:r>
              <a:rPr lang="zh-CN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前端框架融合：本脑前端angular提供iframe形式兼容vue页面</a:t>
            </a:r>
          </a:p>
          <a:p>
            <a:pPr indent="0">
              <a:lnSpc>
                <a:spcPct val="200000"/>
              </a:lnSpc>
            </a:pPr>
            <a:r>
              <a:rPr lang="zh-CN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目标 2：</a:t>
            </a:r>
          </a:p>
          <a:p>
            <a:pPr indent="0">
              <a:lnSpc>
                <a:spcPct val="200000"/>
              </a:lnSpc>
            </a:pPr>
            <a:r>
              <a:rPr lang="en-US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      </a:t>
            </a:r>
            <a:r>
              <a:rPr lang="zh-CN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代码回归、修改</a:t>
            </a:r>
          </a:p>
          <a:p>
            <a:pPr indent="0">
              <a:lnSpc>
                <a:spcPct val="200000"/>
              </a:lnSpc>
            </a:pPr>
            <a:r>
              <a:rPr lang="zh-CN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目标 3：</a:t>
            </a:r>
          </a:p>
          <a:p>
            <a:pPr indent="0">
              <a:lnSpc>
                <a:spcPct val="200000"/>
              </a:lnSpc>
            </a:pPr>
            <a:r>
              <a:rPr lang="en-US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      </a:t>
            </a:r>
            <a:r>
              <a:rPr lang="zh-CN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模块一键部署：前后端程序已安装包形式一键安装</a:t>
            </a:r>
          </a:p>
          <a:p>
            <a:pPr indent="0">
              <a:lnSpc>
                <a:spcPct val="200000"/>
              </a:lnSpc>
            </a:pPr>
            <a:r>
              <a:rPr lang="zh-CN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目标 4：</a:t>
            </a:r>
          </a:p>
          <a:p>
            <a:pPr indent="0">
              <a:lnSpc>
                <a:spcPct val="200000"/>
              </a:lnSpc>
            </a:pPr>
            <a:r>
              <a:rPr lang="en-US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      </a:t>
            </a:r>
            <a:r>
              <a:rPr lang="zh-CN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与本脑约定格式：仿“人行上报”页面，本脑通过配置项实现页面的展示与关闭</a:t>
            </a:r>
          </a:p>
          <a:p>
            <a:pPr indent="0">
              <a:lnSpc>
                <a:spcPct val="200000"/>
              </a:lnSpc>
            </a:pPr>
            <a:r>
              <a:rPr lang="zh-CN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目标 5：</a:t>
            </a:r>
          </a:p>
          <a:p>
            <a:pPr indent="0">
              <a:lnSpc>
                <a:spcPct val="200000"/>
              </a:lnSpc>
            </a:pPr>
            <a:r>
              <a:rPr lang="en-US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      </a:t>
            </a:r>
            <a:r>
              <a:rPr lang="zh-CN" altLang="zh-CN" sz="1400" dirty="0">
                <a:solidFill>
                  <a:srgbClr val="545454"/>
                </a:solidFill>
                <a:ea typeface="微软雅黑" panose="020B0503020204020204" pitchFamily="34" charset="-122"/>
              </a:rPr>
              <a:t>测试模块与本脑标品集成具备可用性</a:t>
            </a:r>
            <a:endParaRPr lang="zh-CN" altLang="en-US" sz="1400" dirty="0">
              <a:solidFill>
                <a:srgbClr val="545454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5779" y="727788"/>
            <a:ext cx="6762054" cy="5456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tx1"/>
                </a:solidFill>
              </a:rPr>
              <a:t>回归dashboard</a:t>
            </a: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安全设备概述</a:t>
            </a:r>
            <a:r>
              <a:rPr lang="zh-CN" altLang="en-US" sz="1400" dirty="0" smtClean="0">
                <a:solidFill>
                  <a:schemeClr val="tx1"/>
                </a:solidFill>
              </a:rPr>
              <a:t>（回归）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400" dirty="0">
                <a:solidFill>
                  <a:schemeClr val="tx1"/>
                </a:solidFill>
              </a:rPr>
              <a:t>资产: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</a:rPr>
              <a:t>设备管理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zh-CN" altLang="en-US" sz="1400" dirty="0" smtClean="0">
                <a:solidFill>
                  <a:schemeClr val="tx1"/>
                </a:solidFill>
              </a:rPr>
              <a:t>设备</a:t>
            </a:r>
            <a:r>
              <a:rPr lang="zh-CN" altLang="en-US" sz="1400" dirty="0">
                <a:solidFill>
                  <a:schemeClr val="tx1"/>
                </a:solidFill>
              </a:rPr>
              <a:t>列表 包含【系统】--</a:t>
            </a:r>
            <a:r>
              <a:rPr lang="zh-CN" altLang="en-US" sz="1400" dirty="0" smtClean="0">
                <a:solidFill>
                  <a:schemeClr val="tx1"/>
                </a:solidFill>
              </a:rPr>
              <a:t>【节点管理】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</a:rPr>
              <a:t>设备</a:t>
            </a:r>
            <a:r>
              <a:rPr lang="zh-CN" altLang="en-US" sz="1400" dirty="0">
                <a:solidFill>
                  <a:schemeClr val="tx1"/>
                </a:solidFill>
              </a:rPr>
              <a:t>巡检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版本升级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</a:rPr>
              <a:t>配置文件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400" dirty="0">
                <a:solidFill>
                  <a:schemeClr val="tx1"/>
                </a:solidFill>
              </a:rPr>
              <a:t>网络拓扑（开发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回归）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400" dirty="0">
                <a:solidFill>
                  <a:schemeClr val="tx1"/>
                </a:solidFill>
              </a:rPr>
              <a:t>策略：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安全策略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共享策略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版本管理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	【X】全局搜索-单独移出</a:t>
            </a:r>
            <a:r>
              <a:rPr lang="zh-CN" altLang="en-US" sz="1400" dirty="0" smtClean="0">
                <a:solidFill>
                  <a:schemeClr val="tx1"/>
                </a:solidFill>
              </a:rPr>
              <a:t>【全局搜索】</a:t>
            </a:r>
            <a:r>
              <a:rPr lang="zh-CN" altLang="en-US" sz="140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400" dirty="0">
                <a:solidFill>
                  <a:schemeClr val="tx1"/>
                </a:solidFill>
              </a:rPr>
              <a:t>全局搜索</a:t>
            </a:r>
            <a:r>
              <a:rPr lang="zh-CN" altLang="en-US" sz="1400" dirty="0" smtClean="0">
                <a:solidFill>
                  <a:schemeClr val="tx1"/>
                </a:solidFill>
              </a:rPr>
              <a:t>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917" y="0"/>
            <a:ext cx="3626314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前端</a:t>
            </a:r>
            <a:r>
              <a:rPr lang="en-US" altLang="zh-CN" sz="2665" dirty="0" smtClean="0">
                <a:solidFill>
                  <a:schemeClr val="bg1"/>
                </a:solidFill>
                <a:latin typeface="+mn-ea"/>
              </a:rPr>
              <a:t>3-30</a:t>
            </a:r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内容（列表）</a:t>
            </a:r>
          </a:p>
        </p:txBody>
      </p:sp>
      <p:sp>
        <p:nvSpPr>
          <p:cNvPr id="8" name="矩形 7"/>
          <p:cNvSpPr/>
          <p:nvPr/>
        </p:nvSpPr>
        <p:spPr>
          <a:xfrm>
            <a:off x="718457" y="3567254"/>
            <a:ext cx="6762054" cy="2092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 startAt="3"/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5779" y="796691"/>
            <a:ext cx="8948058" cy="5548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en-US" sz="1400" dirty="0">
                <a:solidFill>
                  <a:schemeClr val="tx1"/>
                </a:solidFill>
              </a:rPr>
              <a:t>监控：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设备监控（当前最多选5条 每台设备1条线 用不同颜色区分）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	【X】拓扑-单独移出-【网络拓扑】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	【X】地图--删除（如果跨城市 跨地区多设备 可作为可视化大屏 进行定制化开发）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7"/>
            </a:pPr>
            <a:r>
              <a:rPr lang="zh-CN" altLang="en-US" sz="1400" dirty="0">
                <a:solidFill>
                  <a:schemeClr val="tx1"/>
                </a:solidFill>
              </a:rPr>
              <a:t>日志：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	【X】登录日志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操作日志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策略日志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[</a:t>
            </a:r>
            <a:r>
              <a:rPr lang="zh-CN" altLang="en-US" sz="1400" dirty="0" smtClean="0">
                <a:solidFill>
                  <a:schemeClr val="tx1"/>
                </a:solidFill>
              </a:rPr>
              <a:t>X</a:t>
            </a:r>
            <a:r>
              <a:rPr lang="en-US" altLang="zh-CN" sz="1400" dirty="0" smtClean="0">
                <a:solidFill>
                  <a:schemeClr val="tx1"/>
                </a:solidFill>
              </a:rPr>
              <a:t>]</a:t>
            </a:r>
            <a:r>
              <a:rPr lang="zh-CN" altLang="en-US" sz="1400" dirty="0" smtClean="0">
                <a:solidFill>
                  <a:schemeClr val="tx1"/>
                </a:solidFill>
              </a:rPr>
              <a:t>系统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	【X】用户管理-删除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	【X】节点管理-移到【设备管理】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	【X】配置同步-移动到</a:t>
            </a:r>
            <a:r>
              <a:rPr lang="zh-CN" altLang="en-US" sz="1400" dirty="0" smtClean="0">
                <a:solidFill>
                  <a:schemeClr val="tx1"/>
                </a:solidFill>
              </a:rPr>
              <a:t>dashboard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917" y="0"/>
            <a:ext cx="2260555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前端</a:t>
            </a:r>
            <a:r>
              <a:rPr lang="en-US" altLang="zh-CN" sz="2665" dirty="0" smtClean="0">
                <a:solidFill>
                  <a:schemeClr val="bg1"/>
                </a:solidFill>
                <a:latin typeface="+mn-ea"/>
              </a:rPr>
              <a:t>3-30</a:t>
            </a:r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40650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97917" y="0"/>
            <a:ext cx="2916183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前端工作内容概述</a:t>
            </a:r>
          </a:p>
        </p:txBody>
      </p:sp>
      <p:sp>
        <p:nvSpPr>
          <p:cNvPr id="11" name="矩形 10"/>
          <p:cNvSpPr/>
          <p:nvPr/>
        </p:nvSpPr>
        <p:spPr>
          <a:xfrm>
            <a:off x="503853" y="625151"/>
            <a:ext cx="10814180" cy="535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对接、修改、开发、配置、自测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400" dirty="0" smtClean="0"/>
              <a:t>本脑页面对接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形成</a:t>
            </a:r>
            <a:r>
              <a:rPr lang="zh-CN" altLang="en-US" sz="1400" dirty="0"/>
              <a:t>策略管理</a:t>
            </a:r>
            <a:r>
              <a:rPr lang="zh-CN" altLang="en-US" sz="1400" dirty="0" smtClean="0"/>
              <a:t>中心</a:t>
            </a:r>
            <a:r>
              <a:rPr lang="en-US" altLang="zh-CN" sz="1400" dirty="0" smtClean="0"/>
              <a:t>			</a:t>
            </a:r>
            <a:r>
              <a:rPr lang="zh-CN" altLang="en-US" sz="1400" u="sng" dirty="0" smtClean="0"/>
              <a:t>前端团队、</a:t>
            </a:r>
            <a:r>
              <a:rPr lang="en-US" altLang="zh-CN" sz="1400" u="sng" dirty="0" err="1" smtClean="0"/>
              <a:t>nspm</a:t>
            </a:r>
            <a:endParaRPr lang="en-US" altLang="zh-CN" sz="1400" u="sng" dirty="0"/>
          </a:p>
          <a:p>
            <a:pPr lvl="1">
              <a:lnSpc>
                <a:spcPct val="150000"/>
              </a:lnSpc>
            </a:pPr>
            <a:endParaRPr lang="en-US" altLang="zh-CN" sz="1400" dirty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zh-CN" altLang="en-US" sz="1400" dirty="0"/>
              <a:t>页面风格</a:t>
            </a:r>
            <a:r>
              <a:rPr lang="zh-CN" altLang="en-US" sz="1400" dirty="0" smtClean="0"/>
              <a:t>设计  统一前端风格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	</a:t>
            </a:r>
            <a:r>
              <a:rPr lang="en-US" altLang="zh-CN" sz="1400" u="sng" dirty="0" smtClean="0"/>
              <a:t>UI</a:t>
            </a:r>
            <a:r>
              <a:rPr lang="zh-CN" altLang="en-US" sz="1400" u="sng" dirty="0" smtClean="0"/>
              <a:t>设计团队、产品经理</a:t>
            </a:r>
            <a:endParaRPr lang="en-US" altLang="zh-CN" sz="1400" u="sng" dirty="0" smtClean="0"/>
          </a:p>
          <a:p>
            <a:pPr lvl="1">
              <a:lnSpc>
                <a:spcPct val="150000"/>
              </a:lnSpc>
            </a:pPr>
            <a:endParaRPr lang="en-US" altLang="zh-CN" sz="1400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 startAt="3"/>
            </a:pPr>
            <a:r>
              <a:rPr lang="zh-CN" altLang="en-US" sz="1400" dirty="0" smtClean="0"/>
              <a:t>前端</a:t>
            </a:r>
            <a:r>
              <a:rPr lang="zh-CN" altLang="en-US" sz="1400" dirty="0"/>
              <a:t>代码</a:t>
            </a:r>
            <a:r>
              <a:rPr lang="zh-CN" altLang="en-US" sz="1400" dirty="0" smtClean="0"/>
              <a:t>修改  统一布局色调</a:t>
            </a:r>
            <a:r>
              <a:rPr lang="en-US" altLang="zh-CN" sz="1400" dirty="0" smtClean="0"/>
              <a:t>			</a:t>
            </a:r>
            <a:r>
              <a:rPr lang="zh-CN" altLang="en-US" sz="1400" u="sng" dirty="0" smtClean="0"/>
              <a:t>策略</a:t>
            </a:r>
            <a:r>
              <a:rPr lang="zh-CN" altLang="en-US" sz="1400" u="sng" dirty="0"/>
              <a:t>管理中心前端</a:t>
            </a:r>
            <a:r>
              <a:rPr lang="zh-CN" altLang="en-US" sz="1400" u="sng" dirty="0" smtClean="0"/>
              <a:t>开发</a:t>
            </a:r>
            <a:endParaRPr lang="en-US" altLang="zh-CN" sz="1400" u="sng" dirty="0" smtClean="0"/>
          </a:p>
          <a:p>
            <a:pPr lvl="1">
              <a:lnSpc>
                <a:spcPct val="150000"/>
              </a:lnSpc>
            </a:pPr>
            <a:endParaRPr lang="en-US" altLang="zh-CN" sz="1400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 startAt="4"/>
            </a:pPr>
            <a:r>
              <a:rPr lang="zh-CN" altLang="en-US" sz="1400" dirty="0" smtClean="0"/>
              <a:t>前端页面开发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适应</a:t>
            </a:r>
            <a:r>
              <a:rPr lang="en-US" altLang="zh-CN" sz="1400" dirty="0" smtClean="0"/>
              <a:t>Aisa</a:t>
            </a:r>
            <a:r>
              <a:rPr lang="zh-CN" altLang="en-US" sz="1400" dirty="0" smtClean="0"/>
              <a:t>策略需求</a:t>
            </a:r>
            <a:r>
              <a:rPr lang="en-US" altLang="zh-CN" sz="1400" dirty="0" smtClean="0"/>
              <a:t>			</a:t>
            </a:r>
            <a:r>
              <a:rPr lang="zh-CN" altLang="en-US" sz="1400" u="sng" dirty="0" smtClean="0"/>
              <a:t>策略</a:t>
            </a:r>
            <a:r>
              <a:rPr lang="zh-CN" altLang="en-US" sz="1400" u="sng" dirty="0"/>
              <a:t>管理中心前端</a:t>
            </a:r>
            <a:r>
              <a:rPr lang="zh-CN" altLang="en-US" sz="1400" u="sng" dirty="0" smtClean="0"/>
              <a:t>开发、</a:t>
            </a:r>
            <a:r>
              <a:rPr lang="en-US" altLang="zh-CN" sz="1400" u="sng" dirty="0" smtClean="0"/>
              <a:t>Aisa</a:t>
            </a:r>
            <a:r>
              <a:rPr lang="zh-CN" altLang="en-US" sz="1400" u="sng" dirty="0" smtClean="0"/>
              <a:t>产品开发</a:t>
            </a:r>
            <a:endParaRPr lang="en-US" altLang="zh-CN" sz="1400" u="sng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 startAt="4"/>
            </a:pPr>
            <a:endParaRPr lang="en-US" altLang="zh-CN" sz="1400" dirty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 startAt="4"/>
            </a:pPr>
            <a:r>
              <a:rPr lang="zh-CN" altLang="en-US" sz="1400" dirty="0" smtClean="0"/>
              <a:t>内容权限配置  控制用户访问页面</a:t>
            </a:r>
            <a:r>
              <a:rPr lang="en-US" altLang="zh-CN" sz="1400" dirty="0" smtClean="0"/>
              <a:t>			</a:t>
            </a:r>
            <a:r>
              <a:rPr lang="zh-CN" altLang="en-US" sz="1400" u="sng" dirty="0" smtClean="0"/>
              <a:t>前端团队、策略管理中心开发</a:t>
            </a:r>
            <a:r>
              <a:rPr lang="zh-CN" altLang="en-US" sz="1400" dirty="0" smtClean="0"/>
              <a:t>  </a:t>
            </a:r>
            <a:endParaRPr lang="en-US" altLang="zh-CN" sz="1400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 startAt="4"/>
            </a:pPr>
            <a:endParaRPr lang="en-US" altLang="zh-CN" sz="1400" dirty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 startAt="4"/>
            </a:pPr>
            <a:r>
              <a:rPr lang="zh-CN" altLang="en-US" sz="1400" dirty="0" smtClean="0"/>
              <a:t>软件一键安装流程</a:t>
            </a:r>
            <a:r>
              <a:rPr lang="en-US" altLang="zh-CN" sz="1400" dirty="0" smtClean="0"/>
              <a:t>				</a:t>
            </a:r>
            <a:r>
              <a:rPr lang="zh-CN" altLang="en-US" sz="1400" u="sng" dirty="0"/>
              <a:t>策略管理中心开发</a:t>
            </a:r>
            <a:r>
              <a:rPr lang="zh-CN" altLang="en-US" sz="1400" dirty="0"/>
              <a:t> 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269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4866" y="4840280"/>
            <a:ext cx="3872203" cy="1054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7917" y="0"/>
            <a:ext cx="2943434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后端</a:t>
            </a:r>
            <a:r>
              <a:rPr lang="en-US" altLang="zh-CN" sz="2665" dirty="0" smtClean="0">
                <a:solidFill>
                  <a:schemeClr val="bg1"/>
                </a:solidFill>
                <a:latin typeface="+mn-ea"/>
              </a:rPr>
              <a:t>3-30</a:t>
            </a:r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内容概述</a:t>
            </a:r>
          </a:p>
        </p:txBody>
      </p:sp>
      <p:sp>
        <p:nvSpPr>
          <p:cNvPr id="11" name="线形标注 1(带强调线) 10"/>
          <p:cNvSpPr/>
          <p:nvPr/>
        </p:nvSpPr>
        <p:spPr>
          <a:xfrm>
            <a:off x="6432137" y="1637352"/>
            <a:ext cx="3959276" cy="2477449"/>
          </a:xfrm>
          <a:prstGeom prst="accentCallout1">
            <a:avLst>
              <a:gd name="adj1" fmla="val 41147"/>
              <a:gd name="adj2" fmla="val -8333"/>
              <a:gd name="adj3" fmla="val 71382"/>
              <a:gd name="adj4" fmla="val -839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1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、代码</a:t>
            </a:r>
            <a:r>
              <a:rPr lang="zh-CN" altLang="en-US" sz="1400" b="1" u="sng" dirty="0">
                <a:solidFill>
                  <a:schemeClr val="tx1"/>
                </a:solidFill>
              </a:rPr>
              <a:t>回归，</a:t>
            </a:r>
            <a:r>
              <a:rPr lang="en-US" altLang="zh-CN" sz="1400" b="1" u="sng" dirty="0">
                <a:solidFill>
                  <a:schemeClr val="tx1"/>
                </a:solidFill>
              </a:rPr>
              <a:t>API</a:t>
            </a:r>
            <a:r>
              <a:rPr lang="zh-CN" altLang="en-US" sz="1400" b="1" u="sng" dirty="0">
                <a:solidFill>
                  <a:schemeClr val="tx1"/>
                </a:solidFill>
              </a:rPr>
              <a:t>接口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为主</a:t>
            </a:r>
            <a:endParaRPr lang="en-US" altLang="zh-CN" sz="1400" b="1" u="sng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2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、数据库</a:t>
            </a:r>
            <a:r>
              <a:rPr lang="zh-CN" altLang="en-US" sz="1400" b="1" u="sng" dirty="0">
                <a:solidFill>
                  <a:schemeClr val="tx1"/>
                </a:solidFill>
              </a:rPr>
              <a:t>存储内容回顾、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优化</a:t>
            </a:r>
            <a:endParaRPr lang="en-US" altLang="zh-CN" sz="1400" b="1" u="sng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3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、数据库版本兼容性测试</a:t>
            </a:r>
            <a:endParaRPr lang="en-US" altLang="zh-CN" sz="1400" b="1" u="sng" dirty="0">
              <a:solidFill>
                <a:schemeClr val="tx1"/>
              </a:solidFill>
            </a:endParaRPr>
          </a:p>
        </p:txBody>
      </p:sp>
      <p:sp>
        <p:nvSpPr>
          <p:cNvPr id="13" name="线形标注 1(带强调线) 12"/>
          <p:cNvSpPr/>
          <p:nvPr/>
        </p:nvSpPr>
        <p:spPr>
          <a:xfrm>
            <a:off x="6432137" y="4833261"/>
            <a:ext cx="3959276" cy="867747"/>
          </a:xfrm>
          <a:prstGeom prst="accentCallout1">
            <a:avLst>
              <a:gd name="adj1" fmla="val 41147"/>
              <a:gd name="adj2" fmla="val -8333"/>
              <a:gd name="adj3" fmla="val 71382"/>
              <a:gd name="adj4" fmla="val -839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1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、设备集成、流程熟悉、</a:t>
            </a:r>
            <a:endParaRPr lang="en-US" altLang="zh-CN" sz="1400" b="1" u="sng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2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、流程抽象、后续研发做准备</a:t>
            </a:r>
            <a:endParaRPr lang="en-US" altLang="zh-CN" sz="1400" b="1" u="sng" dirty="0">
              <a:solidFill>
                <a:schemeClr val="tx1"/>
              </a:solidFill>
            </a:endParaRPr>
          </a:p>
        </p:txBody>
      </p:sp>
      <p:sp>
        <p:nvSpPr>
          <p:cNvPr id="14" name="线形标注 1(带强调线) 13"/>
          <p:cNvSpPr/>
          <p:nvPr/>
        </p:nvSpPr>
        <p:spPr>
          <a:xfrm>
            <a:off x="6432137" y="6033592"/>
            <a:ext cx="3959276" cy="387220"/>
          </a:xfrm>
          <a:prstGeom prst="accentCallout1">
            <a:avLst>
              <a:gd name="adj1" fmla="val 41147"/>
              <a:gd name="adj2" fmla="val -8333"/>
              <a:gd name="adj3" fmla="val 71382"/>
              <a:gd name="adj4" fmla="val -839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1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、集成部署</a:t>
            </a:r>
            <a:endParaRPr lang="en-US" altLang="zh-CN" sz="1400" b="1" u="sng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779" y="637172"/>
            <a:ext cx="9635634" cy="5878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联调、</a:t>
            </a:r>
            <a:r>
              <a:rPr lang="zh-CN" altLang="en-US" sz="1400" dirty="0"/>
              <a:t>修改、</a:t>
            </a:r>
            <a:r>
              <a:rPr lang="zh-CN" altLang="en-US" sz="1400" dirty="0" smtClean="0"/>
              <a:t>开发、自测、安装包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tx1"/>
                </a:solidFill>
              </a:rPr>
              <a:t>回归dashboard内容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	安全设备概述（回归）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	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400" dirty="0" smtClean="0">
                <a:solidFill>
                  <a:schemeClr val="tx1"/>
                </a:solidFill>
              </a:rPr>
              <a:t>主分支代码修改优化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	</a:t>
            </a:r>
            <a:r>
              <a:rPr lang="zh-CN" altLang="en-US" sz="1400" dirty="0">
                <a:solidFill>
                  <a:schemeClr val="tx1"/>
                </a:solidFill>
              </a:rPr>
              <a:t>数据库版本适</a:t>
            </a:r>
            <a:r>
              <a:rPr lang="zh-CN" altLang="en-US" sz="1400" dirty="0" smtClean="0">
                <a:solidFill>
                  <a:schemeClr val="tx1"/>
                </a:solidFill>
              </a:rPr>
              <a:t>配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</a:rPr>
              <a:t>S3</a:t>
            </a:r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r>
              <a:rPr lang="zh-CN" altLang="en-US" sz="1400" dirty="0" smtClean="0">
                <a:solidFill>
                  <a:schemeClr val="tx1"/>
                </a:solidFill>
              </a:rPr>
              <a:t>替换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</a:rPr>
              <a:t>表结构梳理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</a:rPr>
              <a:t>系统设计逻辑梳理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400" dirty="0">
                <a:solidFill>
                  <a:schemeClr val="tx1"/>
                </a:solidFill>
              </a:rPr>
              <a:t>策略</a:t>
            </a:r>
            <a:r>
              <a:rPr lang="zh-CN" altLang="en-US" sz="1400" dirty="0" smtClean="0">
                <a:solidFill>
                  <a:schemeClr val="tx1"/>
                </a:solidFill>
              </a:rPr>
              <a:t>代理引擎回归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400" dirty="0" smtClean="0">
                <a:solidFill>
                  <a:schemeClr val="tx1"/>
                </a:solidFill>
              </a:rPr>
              <a:t>新增：</a:t>
            </a:r>
            <a:r>
              <a:rPr lang="en-US" altLang="zh-CN" sz="1400" dirty="0" smtClean="0">
                <a:solidFill>
                  <a:schemeClr val="tx1"/>
                </a:solidFill>
              </a:rPr>
              <a:t>Aisa</a:t>
            </a:r>
            <a:r>
              <a:rPr lang="zh-CN" altLang="en-US" sz="1400" dirty="0">
                <a:solidFill>
                  <a:schemeClr val="tx1"/>
                </a:solidFill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</a:rPr>
              <a:t>策略</a:t>
            </a:r>
            <a:r>
              <a:rPr lang="zh-CN" altLang="en-US" sz="1400" dirty="0" smtClean="0">
                <a:solidFill>
                  <a:schemeClr val="tx1"/>
                </a:solidFill>
              </a:rPr>
              <a:t>管理（参考</a:t>
            </a:r>
            <a:r>
              <a:rPr lang="en-US" altLang="zh-CN" sz="1400" dirty="0" smtClean="0">
                <a:solidFill>
                  <a:schemeClr val="tx1"/>
                </a:solidFill>
              </a:rPr>
              <a:t>AISA</a:t>
            </a:r>
            <a:r>
              <a:rPr lang="zh-CN" altLang="en-US" sz="1400" dirty="0" smtClean="0">
                <a:solidFill>
                  <a:schemeClr val="tx1"/>
                </a:solidFill>
              </a:rPr>
              <a:t>集控中心）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</a:rPr>
              <a:t>升级管理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</a:rPr>
              <a:t>策略管理</a:t>
            </a:r>
            <a:r>
              <a:rPr lang="zh-CN" altLang="en-US" sz="1400" dirty="0">
                <a:solidFill>
                  <a:schemeClr val="tx1"/>
                </a:solidFill>
              </a:rPr>
              <a:t>	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400" dirty="0" smtClean="0">
                <a:solidFill>
                  <a:schemeClr val="tx1"/>
                </a:solidFill>
              </a:rPr>
              <a:t>一键安装脚本、部署自测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zh-CN" altLang="en-US" sz="1400" dirty="0" smtClean="0">
                <a:solidFill>
                  <a:schemeClr val="tx1"/>
                </a:solidFill>
              </a:rPr>
              <a:t>断网、稳定性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917" y="0"/>
            <a:ext cx="1810111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5" dirty="0" smtClean="0">
                <a:solidFill>
                  <a:schemeClr val="bg1"/>
                </a:solidFill>
                <a:latin typeface="+mn-ea"/>
              </a:rPr>
              <a:t>SOAR</a:t>
            </a:r>
            <a:r>
              <a:rPr lang="zh-CN" altLang="en-US" sz="2665" dirty="0">
                <a:solidFill>
                  <a:schemeClr val="bg1"/>
                </a:solidFill>
                <a:latin typeface="+mn-ea"/>
              </a:rPr>
              <a:t>模块 </a:t>
            </a:r>
            <a:endParaRPr lang="zh-CN" altLang="en-US" sz="2665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774"/>
            <a:ext cx="12192000" cy="57621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6566" y="485561"/>
            <a:ext cx="6587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>
              <a:lnSpc>
                <a:spcPct val="200000"/>
              </a:lnSpc>
              <a:spcAft>
                <a:spcPts val="1200"/>
              </a:spcAft>
            </a:pPr>
            <a:r>
              <a:rPr lang="zh-CN" altLang="en-US" b="1" u="sng" dirty="0" smtClean="0">
                <a:solidFill>
                  <a:srgbClr val="545454"/>
                </a:solidFill>
                <a:ea typeface="微软雅黑" panose="020B0503020204020204" pitchFamily="34" charset="-122"/>
              </a:rPr>
              <a:t>可以</a:t>
            </a:r>
            <a:r>
              <a:rPr lang="zh-CN" altLang="en-US" b="1" u="sng" dirty="0">
                <a:solidFill>
                  <a:srgbClr val="545454"/>
                </a:solidFill>
                <a:ea typeface="微软雅黑" panose="020B0503020204020204" pitchFamily="34" charset="-122"/>
              </a:rPr>
              <a:t>联动第三方设备，封</a:t>
            </a:r>
            <a:r>
              <a:rPr lang="en-US" altLang="zh-CN" b="1" u="sng" dirty="0">
                <a:solidFill>
                  <a:srgbClr val="545454"/>
                </a:solidFill>
                <a:ea typeface="微软雅黑" panose="020B0503020204020204" pitchFamily="34" charset="-122"/>
              </a:rPr>
              <a:t>IP</a:t>
            </a:r>
            <a:r>
              <a:rPr lang="zh-CN" altLang="en-US" b="1" u="sng" dirty="0">
                <a:solidFill>
                  <a:srgbClr val="545454"/>
                </a:solidFill>
                <a:ea typeface="微软雅黑" panose="020B0503020204020204" pitchFamily="34" charset="-122"/>
              </a:rPr>
              <a:t>、定时下发策略、告警触发案例</a:t>
            </a:r>
            <a:endParaRPr lang="en-US" altLang="zh-CN" b="1" dirty="0">
              <a:solidFill>
                <a:srgbClr val="545454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697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7854627"/>
              </p:ext>
            </p:extLst>
          </p:nvPr>
        </p:nvGraphicFramePr>
        <p:xfrm>
          <a:off x="457199" y="825673"/>
          <a:ext cx="11293814" cy="4962283"/>
        </p:xfrm>
        <a:graphic>
          <a:graphicData uri="http://schemas.openxmlformats.org/drawingml/2006/table">
            <a:tbl>
              <a:tblPr/>
              <a:tblGrid>
                <a:gridCol w="537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8908">
                  <a:extLst>
                    <a:ext uri="{9D8B030D-6E8A-4147-A177-3AD203B41FA5}">
                      <a16:colId xmlns:a16="http://schemas.microsoft.com/office/drawing/2014/main" val="3652381201"/>
                    </a:ext>
                  </a:extLst>
                </a:gridCol>
              </a:tblGrid>
              <a:tr h="4501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备注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0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系统设计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页面布局、一二级菜单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前端交互设计、读写分离原则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风格设计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每个页面权限分级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zh-CN" altLang="zh-CN" sz="1200" dirty="0" smtClean="0">
                          <a:solidFill>
                            <a:schemeClr val="tx1"/>
                          </a:solidFill>
                        </a:rPr>
                        <a:t>license控制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方案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侧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/opt/qihoo/nsfm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08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Back-end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侧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1" indent="-342900" algn="l" defTabSz="914400" rtl="0" eaLnBrk="1" latinLnBrk="0" hangingPunct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回归安全设备概述形成模块dashboard页面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主分支代码修改、优化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1" indent="-342900" algn="l" defTabSz="914400" rtl="0" eaLnBrk="1" latinLnBrk="0" hangingPunct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Aisa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设备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策略管理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lvl="1" indent="-342900" algn="l" defTabSz="914400" rtl="0" eaLnBrk="1" latinLnBrk="0" hangingPunct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一键安装脚本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数据库版本适配、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数据库替换、表结构优化、系统设计逻辑梳理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8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内部测试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1" indent="-342900" algn="l" defTabSz="914400" rtl="0" eaLnBrk="1" fontAlgn="ctr" latinLnBrk="0" hangingPunct="1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断网安装、稳定性测试</a:t>
                      </a:r>
                      <a:endParaRPr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断网环境、安装、卸载（不清数据库）、进程启动、重启、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443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123954"/>
              </p:ext>
            </p:extLst>
          </p:nvPr>
        </p:nvGraphicFramePr>
        <p:xfrm>
          <a:off x="457199" y="825674"/>
          <a:ext cx="11060349" cy="5456685"/>
        </p:xfrm>
        <a:graphic>
          <a:graphicData uri="http://schemas.openxmlformats.org/drawingml/2006/table">
            <a:tbl>
              <a:tblPr/>
              <a:tblGrid>
                <a:gridCol w="526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2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7552">
                  <a:extLst>
                    <a:ext uri="{9D8B030D-6E8A-4147-A177-3AD203B41FA5}">
                      <a16:colId xmlns:a16="http://schemas.microsoft.com/office/drawing/2014/main" val="3652381201"/>
                    </a:ext>
                  </a:extLst>
                </a:gridCol>
              </a:tblGrid>
              <a:tr h="38458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相关问题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解决方案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备注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部署帐号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root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Root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帐号执行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nsfm_install.sh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4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安装路径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/opt/qihoo/nsfm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模块安装文件单独保存（方便卸载、独立更新）</a:t>
                      </a:r>
                      <a:endParaRPr lang="en-US" altLang="zh-CN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守护进程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复用本脑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socctl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一键安装程序安装包写入文件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/opt/qihoo/soc/etc/supervisord/nsfm.ini</a:t>
                      </a:r>
                      <a:endParaRPr lang="zh-CN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7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前端页面集成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Angular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iframe + Vue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策略管理中心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配置文件实现页面集成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策略管理权限控制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单页面读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写权限分离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配置文件对每个页面赋权，本脑前端控制页面的查看权限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79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本脑资源复用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涉及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mysql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Es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kafka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socctl(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进程守护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一键安装程序安装阶段进行初始化创建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库、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Es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索引、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键、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Topic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 、启动文件，安装脚本初始化创建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nginx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/opt/qihoo/nsfm/logs/log-XXX</a:t>
                      </a:r>
                      <a:endParaRPr lang="zh-CN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模块运行日志单独保留</a:t>
                      </a:r>
                      <a:endParaRPr lang="en-US" altLang="zh-CN" sz="1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6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一键安装测试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以本脑已安装为前提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断网环境、安装、卸载（不清数据库）、进程启动、重启、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4616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7917" y="0"/>
            <a:ext cx="1550424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集成方案</a:t>
            </a:r>
          </a:p>
        </p:txBody>
      </p:sp>
    </p:spTree>
    <p:extLst>
      <p:ext uri="{BB962C8B-B14F-4D97-AF65-F5344CB8AC3E}">
        <p14:creationId xmlns:p14="http://schemas.microsoft.com/office/powerpoint/2010/main" val="3216261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9464236"/>
              </p:ext>
            </p:extLst>
          </p:nvPr>
        </p:nvGraphicFramePr>
        <p:xfrm>
          <a:off x="457200" y="825675"/>
          <a:ext cx="11400817" cy="5622677"/>
        </p:xfrm>
        <a:graphic>
          <a:graphicData uri="http://schemas.openxmlformats.org/drawingml/2006/table">
            <a:tbl>
              <a:tblPr/>
              <a:tblGrid>
                <a:gridCol w="398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43">
                  <a:extLst>
                    <a:ext uri="{9D8B030D-6E8A-4147-A177-3AD203B41FA5}">
                      <a16:colId xmlns:a16="http://schemas.microsoft.com/office/drawing/2014/main" val="917064142"/>
                    </a:ext>
                  </a:extLst>
                </a:gridCol>
                <a:gridCol w="1805968">
                  <a:extLst>
                    <a:ext uri="{9D8B030D-6E8A-4147-A177-3AD203B41FA5}">
                      <a16:colId xmlns:a16="http://schemas.microsoft.com/office/drawing/2014/main" val="2323580131"/>
                    </a:ext>
                  </a:extLst>
                </a:gridCol>
                <a:gridCol w="2000522">
                  <a:extLst>
                    <a:ext uri="{9D8B030D-6E8A-4147-A177-3AD203B41FA5}">
                      <a16:colId xmlns:a16="http://schemas.microsoft.com/office/drawing/2014/main" val="3652381201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序号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三方组件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本脑连接信息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本脑版本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标品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集成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使用方式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zh-CN" altLang="en-US" sz="12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备注</a:t>
                      </a:r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地址：本脑主机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  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127.0.0.1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用户：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soc</a:t>
                      </a: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密码：Q!hooS0c</a:t>
                      </a: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端口：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3399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8.0.27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版本：5.7.30</a:t>
                      </a:r>
                    </a:p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需要进行兼容性测试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测试后复用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复用数据库信息</a:t>
                      </a:r>
                      <a:endParaRPr lang="en-US" altLang="zh-CN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单独新建库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nsfm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一键安装程序初始化创建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endParaRPr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地址：本脑主机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  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127.0.0.1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端口：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6379</a:t>
                      </a:r>
                    </a:p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密码：cloud@qihoo.com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5.0.10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兼容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复用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统一格式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nsfm_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开头</a:t>
                      </a:r>
                      <a:endParaRPr lang="zh-CN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minio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本脑不存在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  <a:buNone/>
                      </a:pPr>
                      <a:endParaRPr lang="zh-CN" altLang="en-US" sz="12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方案修改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本地文件夹缓存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3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elasticsearch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地址：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ES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安装主机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IP </a:t>
                      </a:r>
                    </a:p>
                    <a:p>
                      <a:pPr algn="l" fontAlgn="ctr"/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端口：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9200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7.4.2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版本：7.12.1</a:t>
                      </a:r>
                    </a:p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兼容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复用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nsfm_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开头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创建索引</a:t>
                      </a:r>
                      <a:endParaRPr lang="en-US" altLang="zh-CN" sz="12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一键安装程序初始化创建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zookeeper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连接信息：</a:t>
                      </a:r>
                    </a:p>
                    <a:p>
                      <a:pPr algn="l" fontAlgn="ctr"/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本脑主机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:2181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3.5.5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兼容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复用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sz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kafka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地址：本脑主机</a:t>
                      </a:r>
                      <a:r>
                        <a:rPr lang="en-US" altLang="zh-CN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IP  127.0.0.1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端口：9092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2.6.0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兼容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复用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相关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Topic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Nsfm_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开头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一键安装程序初始化创建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4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nginx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配置路径：</a:t>
                      </a: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/opt/qihoo/soc/etc/nginx.conf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兼容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复用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socctl(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进程守护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守护程序启动信息存放路径</a:t>
                      </a:r>
                    </a:p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/opt/qihoo/soc/etc/supervisord/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新建文件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启动文件以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nsfm_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开头</a:t>
                      </a:r>
                      <a:endParaRPr lang="en-US" altLang="zh-CN" sz="1200" b="0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>
                        <a:buNone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进程以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nsfm_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开头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一键安装程序初始化导入</a:t>
                      </a:r>
                    </a:p>
                  </a:txBody>
                  <a:tcPr marL="5467" marR="5467" marT="54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97917" y="0"/>
            <a:ext cx="3257623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组件差异化集成方案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667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35061" y="2667608"/>
            <a:ext cx="4619699" cy="85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975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THANKS</a:t>
            </a:r>
            <a:r>
              <a:rPr lang="zh-CN" altLang="en-US" sz="4975" b="1" dirty="0">
                <a:solidFill>
                  <a:schemeClr val="bg1"/>
                </a:solidFill>
                <a:cs typeface="+mn-ea"/>
                <a:sym typeface="+mn-lt"/>
              </a:rPr>
              <a:t>！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03" y="4793928"/>
            <a:ext cx="1872395" cy="4619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97917" y="0"/>
            <a:ext cx="2916183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前端工作内容概述</a:t>
            </a:r>
          </a:p>
        </p:txBody>
      </p:sp>
      <p:sp>
        <p:nvSpPr>
          <p:cNvPr id="11" name="矩形 10"/>
          <p:cNvSpPr/>
          <p:nvPr/>
        </p:nvSpPr>
        <p:spPr>
          <a:xfrm>
            <a:off x="503853" y="625151"/>
            <a:ext cx="10814180" cy="5355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对接、修改、开发、配置、自测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400" dirty="0" smtClean="0"/>
              <a:t>本脑页面对接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形成</a:t>
            </a:r>
            <a:r>
              <a:rPr lang="zh-CN" altLang="en-US" sz="1400" dirty="0"/>
              <a:t>策略管理</a:t>
            </a:r>
            <a:r>
              <a:rPr lang="zh-CN" altLang="en-US" sz="1400" dirty="0" smtClean="0"/>
              <a:t>中心</a:t>
            </a:r>
            <a:r>
              <a:rPr lang="en-US" altLang="zh-CN" sz="1400" dirty="0" smtClean="0"/>
              <a:t>			</a:t>
            </a:r>
            <a:r>
              <a:rPr lang="zh-CN" altLang="en-US" sz="1400" u="sng" dirty="0" smtClean="0"/>
              <a:t>本</a:t>
            </a:r>
            <a:r>
              <a:rPr lang="zh-CN" altLang="en-US" sz="1400" u="sng" dirty="0"/>
              <a:t>脑前端</a:t>
            </a:r>
            <a:r>
              <a:rPr lang="zh-CN" altLang="en-US" sz="1400" u="sng" dirty="0" smtClean="0"/>
              <a:t>团队、策略管理中心前端开发</a:t>
            </a:r>
            <a:endParaRPr lang="en-US" altLang="zh-CN" sz="1400" u="sng" dirty="0"/>
          </a:p>
          <a:p>
            <a:pPr lvl="1">
              <a:lnSpc>
                <a:spcPct val="150000"/>
              </a:lnSpc>
            </a:pPr>
            <a:endParaRPr lang="en-US" altLang="zh-CN" sz="1400" dirty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zh-CN" altLang="en-US" sz="1400" dirty="0"/>
              <a:t>页面风格</a:t>
            </a:r>
            <a:r>
              <a:rPr lang="zh-CN" altLang="en-US" sz="1400" dirty="0" smtClean="0"/>
              <a:t>设计  统一前端风格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	</a:t>
            </a:r>
            <a:r>
              <a:rPr lang="en-US" altLang="zh-CN" sz="1400" u="sng" dirty="0" smtClean="0"/>
              <a:t>UI</a:t>
            </a:r>
            <a:r>
              <a:rPr lang="zh-CN" altLang="en-US" sz="1400" u="sng" dirty="0" smtClean="0"/>
              <a:t>设计团队、策略管理中心产品经理</a:t>
            </a:r>
            <a:endParaRPr lang="en-US" altLang="zh-CN" sz="1400" u="sng" dirty="0" smtClean="0"/>
          </a:p>
          <a:p>
            <a:pPr lvl="1">
              <a:lnSpc>
                <a:spcPct val="150000"/>
              </a:lnSpc>
            </a:pPr>
            <a:endParaRPr lang="en-US" altLang="zh-CN" sz="1400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 startAt="3"/>
            </a:pPr>
            <a:r>
              <a:rPr lang="zh-CN" altLang="en-US" sz="1400" dirty="0" smtClean="0"/>
              <a:t>前端</a:t>
            </a:r>
            <a:r>
              <a:rPr lang="zh-CN" altLang="en-US" sz="1400" dirty="0"/>
              <a:t>代码</a:t>
            </a:r>
            <a:r>
              <a:rPr lang="zh-CN" altLang="en-US" sz="1400" dirty="0" smtClean="0"/>
              <a:t>修改  统一布局色调</a:t>
            </a:r>
            <a:r>
              <a:rPr lang="en-US" altLang="zh-CN" sz="1400" dirty="0" smtClean="0"/>
              <a:t>			</a:t>
            </a:r>
            <a:r>
              <a:rPr lang="zh-CN" altLang="en-US" sz="1400" u="sng" dirty="0" smtClean="0"/>
              <a:t>策略</a:t>
            </a:r>
            <a:r>
              <a:rPr lang="zh-CN" altLang="en-US" sz="1400" u="sng" dirty="0"/>
              <a:t>管理中心前端</a:t>
            </a:r>
            <a:r>
              <a:rPr lang="zh-CN" altLang="en-US" sz="1400" u="sng" dirty="0" smtClean="0"/>
              <a:t>开发</a:t>
            </a:r>
            <a:endParaRPr lang="en-US" altLang="zh-CN" sz="1400" u="sng" dirty="0" smtClean="0"/>
          </a:p>
          <a:p>
            <a:pPr lvl="1">
              <a:lnSpc>
                <a:spcPct val="150000"/>
              </a:lnSpc>
            </a:pPr>
            <a:endParaRPr lang="en-US" altLang="zh-CN" sz="1400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 startAt="4"/>
            </a:pPr>
            <a:r>
              <a:rPr lang="zh-CN" altLang="en-US" sz="1400" dirty="0" smtClean="0"/>
              <a:t>前端页面开发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适应</a:t>
            </a:r>
            <a:r>
              <a:rPr lang="en-US" altLang="zh-CN" sz="1400" dirty="0" smtClean="0"/>
              <a:t>Aisa</a:t>
            </a:r>
            <a:r>
              <a:rPr lang="zh-CN" altLang="en-US" sz="1400" dirty="0" smtClean="0"/>
              <a:t>策略需求</a:t>
            </a:r>
            <a:r>
              <a:rPr lang="en-US" altLang="zh-CN" sz="1400" dirty="0" smtClean="0"/>
              <a:t>			</a:t>
            </a:r>
            <a:r>
              <a:rPr lang="zh-CN" altLang="en-US" sz="1400" u="sng" dirty="0" smtClean="0"/>
              <a:t>策略</a:t>
            </a:r>
            <a:r>
              <a:rPr lang="zh-CN" altLang="en-US" sz="1400" u="sng" dirty="0"/>
              <a:t>管理中心前端</a:t>
            </a:r>
            <a:r>
              <a:rPr lang="zh-CN" altLang="en-US" sz="1400" u="sng" dirty="0" smtClean="0"/>
              <a:t>开发、</a:t>
            </a:r>
            <a:r>
              <a:rPr lang="en-US" altLang="zh-CN" sz="1400" u="sng" dirty="0" smtClean="0"/>
              <a:t>Aisa</a:t>
            </a:r>
            <a:r>
              <a:rPr lang="zh-CN" altLang="en-US" sz="1400" u="sng" dirty="0" smtClean="0"/>
              <a:t>产品开发</a:t>
            </a:r>
            <a:endParaRPr lang="en-US" altLang="zh-CN" sz="1400" u="sng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 startAt="4"/>
            </a:pPr>
            <a:endParaRPr lang="en-US" altLang="zh-CN" sz="1400" dirty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 startAt="4"/>
            </a:pPr>
            <a:r>
              <a:rPr lang="zh-CN" altLang="en-US" sz="1400" dirty="0" smtClean="0"/>
              <a:t>内容权限配置  控制用户访问页面</a:t>
            </a:r>
            <a:r>
              <a:rPr lang="en-US" altLang="zh-CN" sz="1400" dirty="0" smtClean="0"/>
              <a:t>			</a:t>
            </a:r>
            <a:r>
              <a:rPr lang="zh-CN" altLang="en-US" sz="1400" u="sng" dirty="0" smtClean="0"/>
              <a:t>本脑前端团队、策略管理中心开发</a:t>
            </a:r>
            <a:r>
              <a:rPr lang="zh-CN" altLang="en-US" sz="1400" dirty="0" smtClean="0"/>
              <a:t>  </a:t>
            </a:r>
            <a:endParaRPr lang="en-US" altLang="zh-CN" sz="1400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 startAt="4"/>
            </a:pPr>
            <a:endParaRPr lang="en-US" altLang="zh-CN" sz="1400" dirty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 startAt="4"/>
            </a:pPr>
            <a:r>
              <a:rPr lang="zh-CN" altLang="en-US" sz="1400" dirty="0" smtClean="0"/>
              <a:t>软件一键安装流程</a:t>
            </a:r>
            <a:r>
              <a:rPr lang="en-US" altLang="zh-CN" sz="1400" dirty="0" smtClean="0"/>
              <a:t>				</a:t>
            </a:r>
            <a:r>
              <a:rPr lang="zh-CN" altLang="en-US" sz="1400" u="sng" dirty="0"/>
              <a:t>策略管理中心开发</a:t>
            </a:r>
            <a:r>
              <a:rPr lang="zh-CN" altLang="en-US" sz="1400" dirty="0"/>
              <a:t> 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74822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778" y="727787"/>
            <a:ext cx="10310327" cy="4823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布局、风格、权限、配置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tx1"/>
                </a:solidFill>
              </a:rPr>
              <a:t>页面布局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一级二级菜单分布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前端交互、读写分离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UI</a:t>
            </a:r>
            <a:r>
              <a:rPr lang="zh-CN" altLang="en-US" sz="1400" dirty="0">
                <a:solidFill>
                  <a:schemeClr val="tx1"/>
                </a:solidFill>
              </a:rPr>
              <a:t>风格设计：</a:t>
            </a:r>
            <a:r>
              <a:rPr lang="zh-CN" altLang="zh-CN" sz="1400" dirty="0">
                <a:solidFill>
                  <a:schemeClr val="tx1"/>
                </a:solidFill>
              </a:rPr>
              <a:t> 1级菜单2级菜单</a:t>
            </a:r>
            <a:r>
              <a:rPr lang="zh-CN" altLang="en-US" sz="1400" dirty="0">
                <a:solidFill>
                  <a:schemeClr val="tx1"/>
                </a:solidFill>
              </a:rPr>
              <a:t>样式、交互确认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权限：配置文件，给予每个页面不同权值，本脑根据权值对不同用户进行选择性展示，意味着页面读、写要分离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400" dirty="0" smtClean="0">
                <a:solidFill>
                  <a:schemeClr val="tx1"/>
                </a:solidFill>
              </a:rPr>
              <a:t>配置文件</a:t>
            </a: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</a:rPr>
              <a:t>访问权限级别控制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页面显示内容配置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zh-CN" sz="1400" dirty="0">
                <a:solidFill>
                  <a:schemeClr val="tx1"/>
                </a:solidFill>
              </a:rPr>
              <a:t>license</a:t>
            </a:r>
            <a:r>
              <a:rPr lang="zh-CN" altLang="zh-CN" sz="1400" dirty="0" smtClean="0">
                <a:solidFill>
                  <a:schemeClr val="tx1"/>
                </a:solidFill>
              </a:rPr>
              <a:t>控制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控制方式确认</a:t>
            </a:r>
            <a:endParaRPr lang="zh-CN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7917" y="0"/>
            <a:ext cx="2943434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系统设计</a:t>
            </a:r>
            <a:r>
              <a:rPr lang="en-US" altLang="zh-CN" sz="2665" dirty="0" smtClean="0">
                <a:solidFill>
                  <a:schemeClr val="bg1"/>
                </a:solidFill>
                <a:latin typeface="+mn-ea"/>
              </a:rPr>
              <a:t>3-30</a:t>
            </a:r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990946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7544" y="4320074"/>
            <a:ext cx="2435290" cy="1110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7917" y="0"/>
            <a:ext cx="2260555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后端</a:t>
            </a:r>
            <a:r>
              <a:rPr lang="en-US" altLang="zh-CN" sz="2665" dirty="0" smtClean="0">
                <a:solidFill>
                  <a:schemeClr val="bg1"/>
                </a:solidFill>
                <a:latin typeface="+mn-ea"/>
              </a:rPr>
              <a:t>3-30</a:t>
            </a:r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内容</a:t>
            </a:r>
          </a:p>
        </p:txBody>
      </p:sp>
      <p:sp>
        <p:nvSpPr>
          <p:cNvPr id="8" name="矩形 7"/>
          <p:cNvSpPr/>
          <p:nvPr/>
        </p:nvSpPr>
        <p:spPr>
          <a:xfrm>
            <a:off x="755778" y="727788"/>
            <a:ext cx="8574833" cy="5934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联调、</a:t>
            </a:r>
            <a:r>
              <a:rPr lang="zh-CN" altLang="en-US" sz="1400" dirty="0"/>
              <a:t>修改、</a:t>
            </a:r>
            <a:r>
              <a:rPr lang="zh-CN" altLang="en-US" sz="1400" dirty="0" smtClean="0"/>
              <a:t>开发、自测、安装包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tx1"/>
                </a:solidFill>
              </a:rPr>
              <a:t>回归dashboard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安全设备概述</a:t>
            </a:r>
            <a:r>
              <a:rPr lang="zh-CN" altLang="en-US" sz="1400" dirty="0" smtClean="0">
                <a:solidFill>
                  <a:schemeClr val="tx1"/>
                </a:solidFill>
              </a:rPr>
              <a:t>（回归）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400" dirty="0" smtClean="0">
                <a:solidFill>
                  <a:schemeClr val="tx1"/>
                </a:solidFill>
              </a:rPr>
              <a:t>原代码修改优化: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	</a:t>
            </a:r>
            <a:r>
              <a:rPr lang="zh-CN" altLang="en-US" sz="1400" dirty="0">
                <a:solidFill>
                  <a:schemeClr val="tx1"/>
                </a:solidFill>
              </a:rPr>
              <a:t>数据库版本适</a:t>
            </a:r>
            <a:r>
              <a:rPr lang="zh-CN" altLang="en-US" sz="1400" dirty="0" smtClean="0">
                <a:solidFill>
                  <a:schemeClr val="tx1"/>
                </a:solidFill>
              </a:rPr>
              <a:t>配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</a:rPr>
              <a:t>S3</a:t>
            </a:r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r>
              <a:rPr lang="zh-CN" altLang="en-US" sz="1400" dirty="0" smtClean="0">
                <a:solidFill>
                  <a:schemeClr val="tx1"/>
                </a:solidFill>
              </a:rPr>
              <a:t>替换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400" dirty="0">
                <a:solidFill>
                  <a:schemeClr val="tx1"/>
                </a:solidFill>
              </a:rPr>
              <a:t>策略</a:t>
            </a:r>
            <a:r>
              <a:rPr lang="zh-CN" altLang="en-US" sz="1400" dirty="0" smtClean="0">
                <a:solidFill>
                  <a:schemeClr val="tx1"/>
                </a:solidFill>
              </a:rPr>
              <a:t>代理引擎回归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400" dirty="0" smtClean="0">
                <a:solidFill>
                  <a:schemeClr val="tx1"/>
                </a:solidFill>
              </a:rPr>
              <a:t>新增：</a:t>
            </a:r>
            <a:r>
              <a:rPr lang="en-US" altLang="zh-CN" sz="1400" dirty="0" smtClean="0">
                <a:solidFill>
                  <a:schemeClr val="tx1"/>
                </a:solidFill>
              </a:rPr>
              <a:t>Aisa</a:t>
            </a:r>
            <a:r>
              <a:rPr lang="zh-CN" altLang="en-US" sz="1400" dirty="0">
                <a:solidFill>
                  <a:schemeClr val="tx1"/>
                </a:solidFill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</a:rPr>
              <a:t>策略管理：</a:t>
            </a:r>
            <a:endParaRPr lang="zh-CN" altLang="en-US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</a:rPr>
              <a:t>升级管理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</a:rPr>
              <a:t>策略管理</a:t>
            </a:r>
            <a:r>
              <a:rPr lang="zh-CN" altLang="en-US" sz="1400" dirty="0">
                <a:solidFill>
                  <a:schemeClr val="tx1"/>
                </a:solidFill>
              </a:rPr>
              <a:t>	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400" dirty="0" smtClean="0">
                <a:solidFill>
                  <a:schemeClr val="tx1"/>
                </a:solidFill>
              </a:rPr>
              <a:t>一键安装脚本、部署自测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zh-CN" sz="1400" dirty="0" smtClean="0">
                <a:solidFill>
                  <a:schemeClr val="tx1"/>
                </a:solidFill>
              </a:rPr>
              <a:t>License</a:t>
            </a:r>
            <a:r>
              <a:rPr lang="zh-CN" altLang="en-US" sz="1400" dirty="0" smtClean="0">
                <a:solidFill>
                  <a:schemeClr val="tx1"/>
                </a:solidFill>
              </a:rPr>
              <a:t>控制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线形标注 1(带强调线) 10"/>
          <p:cNvSpPr/>
          <p:nvPr/>
        </p:nvSpPr>
        <p:spPr>
          <a:xfrm>
            <a:off x="6432137" y="1572035"/>
            <a:ext cx="3959276" cy="2477449"/>
          </a:xfrm>
          <a:prstGeom prst="accentCallout1">
            <a:avLst>
              <a:gd name="adj1" fmla="val 41147"/>
              <a:gd name="adj2" fmla="val -8333"/>
              <a:gd name="adj3" fmla="val 71382"/>
              <a:gd name="adj4" fmla="val -839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1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、代码</a:t>
            </a:r>
            <a:r>
              <a:rPr lang="zh-CN" altLang="en-US" sz="1400" b="1" u="sng" dirty="0">
                <a:solidFill>
                  <a:schemeClr val="tx1"/>
                </a:solidFill>
              </a:rPr>
              <a:t>回归，</a:t>
            </a:r>
            <a:r>
              <a:rPr lang="en-US" altLang="zh-CN" sz="1400" b="1" u="sng" dirty="0">
                <a:solidFill>
                  <a:schemeClr val="tx1"/>
                </a:solidFill>
              </a:rPr>
              <a:t>API</a:t>
            </a:r>
            <a:r>
              <a:rPr lang="zh-CN" altLang="en-US" sz="1400" b="1" u="sng" dirty="0">
                <a:solidFill>
                  <a:schemeClr val="tx1"/>
                </a:solidFill>
              </a:rPr>
              <a:t>接口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为主</a:t>
            </a:r>
            <a:endParaRPr lang="en-US" altLang="zh-CN" sz="1400" b="1" u="sng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2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、数据库</a:t>
            </a:r>
            <a:r>
              <a:rPr lang="zh-CN" altLang="en-US" sz="1400" b="1" u="sng" dirty="0">
                <a:solidFill>
                  <a:schemeClr val="tx1"/>
                </a:solidFill>
              </a:rPr>
              <a:t>存储内容回顾、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优化</a:t>
            </a:r>
            <a:endParaRPr lang="en-US" altLang="zh-CN" sz="1400" b="1" u="sng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3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、数据库版本兼容性测试</a:t>
            </a:r>
            <a:endParaRPr lang="en-US" altLang="zh-CN" sz="1400" b="1" u="sng" dirty="0">
              <a:solidFill>
                <a:schemeClr val="tx1"/>
              </a:solidFill>
            </a:endParaRPr>
          </a:p>
        </p:txBody>
      </p:sp>
      <p:sp>
        <p:nvSpPr>
          <p:cNvPr id="13" name="线形标注 1(带强调线) 12"/>
          <p:cNvSpPr/>
          <p:nvPr/>
        </p:nvSpPr>
        <p:spPr>
          <a:xfrm>
            <a:off x="6432137" y="4562670"/>
            <a:ext cx="3959276" cy="867747"/>
          </a:xfrm>
          <a:prstGeom prst="accentCallout1">
            <a:avLst>
              <a:gd name="adj1" fmla="val 41147"/>
              <a:gd name="adj2" fmla="val -8333"/>
              <a:gd name="adj3" fmla="val 71382"/>
              <a:gd name="adj4" fmla="val -839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1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、设备集成、流程熟悉、</a:t>
            </a:r>
            <a:endParaRPr lang="en-US" altLang="zh-CN" sz="1400" b="1" u="sng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2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、流程抽象、后续研发做准备</a:t>
            </a:r>
            <a:endParaRPr lang="en-US" altLang="zh-CN" sz="1400" b="1" u="sng" dirty="0">
              <a:solidFill>
                <a:schemeClr val="tx1"/>
              </a:solidFill>
            </a:endParaRPr>
          </a:p>
        </p:txBody>
      </p:sp>
      <p:sp>
        <p:nvSpPr>
          <p:cNvPr id="14" name="线形标注 1(带强调线) 13"/>
          <p:cNvSpPr/>
          <p:nvPr/>
        </p:nvSpPr>
        <p:spPr>
          <a:xfrm>
            <a:off x="6432137" y="5639431"/>
            <a:ext cx="3959276" cy="387220"/>
          </a:xfrm>
          <a:prstGeom prst="accentCallout1">
            <a:avLst>
              <a:gd name="adj1" fmla="val 41147"/>
              <a:gd name="adj2" fmla="val -8333"/>
              <a:gd name="adj3" fmla="val 71382"/>
              <a:gd name="adj4" fmla="val -839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1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、集成部署</a:t>
            </a:r>
            <a:endParaRPr lang="en-US" altLang="zh-CN" sz="1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5779" y="727788"/>
            <a:ext cx="6762054" cy="5456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tx1"/>
                </a:solidFill>
              </a:rPr>
              <a:t>回归dashboard</a:t>
            </a: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安全设备概述</a:t>
            </a:r>
            <a:r>
              <a:rPr lang="zh-CN" altLang="en-US" sz="1400" dirty="0" smtClean="0">
                <a:solidFill>
                  <a:schemeClr val="tx1"/>
                </a:solidFill>
              </a:rPr>
              <a:t>（回归）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400" dirty="0">
                <a:solidFill>
                  <a:schemeClr val="tx1"/>
                </a:solidFill>
              </a:rPr>
              <a:t>资产: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</a:rPr>
              <a:t>设备管理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zh-CN" altLang="en-US" sz="1400" dirty="0" smtClean="0">
                <a:solidFill>
                  <a:schemeClr val="tx1"/>
                </a:solidFill>
              </a:rPr>
              <a:t>设备</a:t>
            </a:r>
            <a:r>
              <a:rPr lang="zh-CN" altLang="en-US" sz="1400" dirty="0">
                <a:solidFill>
                  <a:schemeClr val="tx1"/>
                </a:solidFill>
              </a:rPr>
              <a:t>列表 包含【系统】--</a:t>
            </a:r>
            <a:r>
              <a:rPr lang="zh-CN" altLang="en-US" sz="1400" dirty="0" smtClean="0">
                <a:solidFill>
                  <a:schemeClr val="tx1"/>
                </a:solidFill>
              </a:rPr>
              <a:t>【节点管理】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</a:rPr>
              <a:t>设备</a:t>
            </a:r>
            <a:r>
              <a:rPr lang="zh-CN" altLang="en-US" sz="1400" dirty="0">
                <a:solidFill>
                  <a:schemeClr val="tx1"/>
                </a:solidFill>
              </a:rPr>
              <a:t>巡检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版本升级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</a:rPr>
              <a:t>配置文件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400" dirty="0">
                <a:solidFill>
                  <a:schemeClr val="tx1"/>
                </a:solidFill>
              </a:rPr>
              <a:t>网络拓扑（开发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回归）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400" dirty="0">
                <a:solidFill>
                  <a:schemeClr val="tx1"/>
                </a:solidFill>
              </a:rPr>
              <a:t>策略：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安全策略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共享策略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版本管理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	【X】全局搜索-单独移出</a:t>
            </a:r>
            <a:r>
              <a:rPr lang="zh-CN" altLang="en-US" sz="1400" dirty="0" smtClean="0">
                <a:solidFill>
                  <a:schemeClr val="tx1"/>
                </a:solidFill>
              </a:rPr>
              <a:t>【全局搜索】</a:t>
            </a:r>
            <a:r>
              <a:rPr lang="zh-CN" altLang="en-US" sz="140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400" dirty="0">
                <a:solidFill>
                  <a:schemeClr val="tx1"/>
                </a:solidFill>
              </a:rPr>
              <a:t>全局搜索</a:t>
            </a:r>
            <a:r>
              <a:rPr lang="zh-CN" altLang="en-US" sz="1400" dirty="0" smtClean="0">
                <a:solidFill>
                  <a:schemeClr val="tx1"/>
                </a:solidFill>
              </a:rPr>
              <a:t>：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917" y="0"/>
            <a:ext cx="2260555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前端</a:t>
            </a:r>
            <a:r>
              <a:rPr lang="en-US" altLang="zh-CN" sz="2665" dirty="0" smtClean="0">
                <a:solidFill>
                  <a:schemeClr val="bg1"/>
                </a:solidFill>
                <a:latin typeface="+mn-ea"/>
              </a:rPr>
              <a:t>3-30</a:t>
            </a:r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内容</a:t>
            </a:r>
          </a:p>
        </p:txBody>
      </p:sp>
      <p:sp>
        <p:nvSpPr>
          <p:cNvPr id="8" name="矩形 7"/>
          <p:cNvSpPr/>
          <p:nvPr/>
        </p:nvSpPr>
        <p:spPr>
          <a:xfrm>
            <a:off x="718457" y="3567254"/>
            <a:ext cx="6762054" cy="2092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 startAt="3"/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5779" y="796691"/>
            <a:ext cx="8948058" cy="5548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en-US" sz="1400" dirty="0">
                <a:solidFill>
                  <a:schemeClr val="tx1"/>
                </a:solidFill>
              </a:rPr>
              <a:t>监控：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设备监控（当前最多选5条 每台设备1条线 用不同颜色区分）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	【X】拓扑-单独移出-【网络拓扑】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	【X】地图--删除（如果跨城市 跨地区多设备 可作为可视化大屏 进行定制化开发）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7"/>
            </a:pPr>
            <a:r>
              <a:rPr lang="zh-CN" altLang="en-US" sz="1400" dirty="0">
                <a:solidFill>
                  <a:schemeClr val="tx1"/>
                </a:solidFill>
              </a:rPr>
              <a:t>日志：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	【X】登录日志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操作日志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策略日志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[</a:t>
            </a:r>
            <a:r>
              <a:rPr lang="zh-CN" altLang="en-US" sz="1400" dirty="0" smtClean="0">
                <a:solidFill>
                  <a:schemeClr val="tx1"/>
                </a:solidFill>
              </a:rPr>
              <a:t>X</a:t>
            </a:r>
            <a:r>
              <a:rPr lang="en-US" altLang="zh-CN" sz="1400" dirty="0" smtClean="0">
                <a:solidFill>
                  <a:schemeClr val="tx1"/>
                </a:solidFill>
              </a:rPr>
              <a:t>]</a:t>
            </a:r>
            <a:r>
              <a:rPr lang="zh-CN" altLang="en-US" sz="1400" dirty="0" smtClean="0">
                <a:solidFill>
                  <a:schemeClr val="tx1"/>
                </a:solidFill>
              </a:rPr>
              <a:t>系统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	【X】用户管理-删除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	【X】节点管理-移到【设备管理】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		【X】配置同步-移动到</a:t>
            </a:r>
            <a:r>
              <a:rPr lang="zh-CN" altLang="en-US" sz="1400" dirty="0" smtClean="0">
                <a:solidFill>
                  <a:schemeClr val="tx1"/>
                </a:solidFill>
              </a:rPr>
              <a:t>dashboard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917" y="0"/>
            <a:ext cx="2260555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前端</a:t>
            </a:r>
            <a:r>
              <a:rPr lang="en-US" altLang="zh-CN" sz="2665" dirty="0" smtClean="0">
                <a:solidFill>
                  <a:schemeClr val="bg1"/>
                </a:solidFill>
                <a:latin typeface="+mn-ea"/>
              </a:rPr>
              <a:t>3-30</a:t>
            </a:r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27578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917" y="0"/>
            <a:ext cx="1891865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复用、联动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922608" y="643121"/>
            <a:ext cx="10417434" cy="5977760"/>
            <a:chOff x="731689" y="582831"/>
            <a:chExt cx="10417434" cy="5977760"/>
          </a:xfrm>
        </p:grpSpPr>
        <p:sp>
          <p:nvSpPr>
            <p:cNvPr id="4" name="文本框 3"/>
            <p:cNvSpPr txBox="1"/>
            <p:nvPr/>
          </p:nvSpPr>
          <p:spPr>
            <a:xfrm>
              <a:off x="731689" y="582831"/>
              <a:ext cx="10417434" cy="59777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noAutofit/>
            </a:bodyPr>
            <a:lstStyle/>
            <a:p>
              <a:pPr>
                <a:lnSpc>
                  <a:spcPct val="200000"/>
                </a:lnSpc>
                <a:spcAft>
                  <a:spcPts val="1200"/>
                </a:spcAft>
              </a:pPr>
              <a:r>
                <a:rPr lang="en-US" altLang="zh-CN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SOAR</a:t>
              </a:r>
              <a:r>
                <a:rPr lang="zh-CN" altLang="en-US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模块 和 策略管理中心 同为本脑子模块 竞争</a:t>
              </a:r>
              <a:r>
                <a:rPr lang="en-US" altLang="zh-CN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/</a:t>
              </a:r>
              <a:r>
                <a:rPr lang="zh-CN" altLang="en-US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共存关系？  避免成为孤岛模块？</a:t>
              </a:r>
              <a:endParaRPr lang="en-US" altLang="zh-CN" b="1" dirty="0">
                <a:solidFill>
                  <a:srgbClr val="545454"/>
                </a:solidFill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技术设计上</a:t>
              </a:r>
              <a:endParaRPr lang="en-US" altLang="zh-CN" b="1" dirty="0">
                <a:solidFill>
                  <a:srgbClr val="545454"/>
                </a:solidFill>
                <a:ea typeface="微软雅黑" panose="020B0503020204020204" pitchFamily="34" charset="-122"/>
              </a:endParaRPr>
            </a:p>
            <a:p>
              <a:pPr marL="800100" lvl="1" indent="-342900">
                <a:lnSpc>
                  <a:spcPct val="200000"/>
                </a:lnSpc>
                <a:buFont typeface="+mj-ea"/>
                <a:buAutoNum type="circleNumDbPlain"/>
              </a:pPr>
              <a:r>
                <a:rPr lang="zh-CN" altLang="en-US" b="1" u="sng" dirty="0" smtClean="0">
                  <a:solidFill>
                    <a:srgbClr val="FF0000"/>
                  </a:solidFill>
                  <a:ea typeface="微软雅黑" panose="020B0503020204020204" pitchFamily="34" charset="-122"/>
                </a:rPr>
                <a:t>当前</a:t>
              </a:r>
              <a:r>
                <a:rPr lang="zh-CN" altLang="en-US" b="1" u="sng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应考虑</a:t>
              </a:r>
              <a:r>
                <a:rPr lang="en-US" altLang="zh-CN" b="1" u="sng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SOAR</a:t>
              </a:r>
              <a:r>
                <a:rPr lang="zh-CN" altLang="en-US" b="1" u="sng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定制化预案，未来如何融</a:t>
              </a:r>
              <a:r>
                <a:rPr lang="zh-CN" altLang="en-US" b="1" u="sng" dirty="0">
                  <a:solidFill>
                    <a:srgbClr val="545454"/>
                  </a:solidFill>
                  <a:ea typeface="微软雅黑" panose="020B0503020204020204" pitchFamily="34" charset="-122"/>
                </a:rPr>
                <a:t>进策略管理</a:t>
              </a:r>
              <a:r>
                <a:rPr lang="zh-CN" altLang="en-US" b="1" u="sng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中心</a:t>
              </a:r>
              <a:endParaRPr lang="en-US" altLang="zh-CN" b="1" u="sng" dirty="0" smtClean="0">
                <a:solidFill>
                  <a:srgbClr val="545454"/>
                </a:solidFill>
                <a:ea typeface="微软雅黑" panose="020B0503020204020204" pitchFamily="34" charset="-122"/>
              </a:endParaRPr>
            </a:p>
            <a:p>
              <a:pPr lvl="1">
                <a:lnSpc>
                  <a:spcPct val="200000"/>
                </a:lnSpc>
              </a:pPr>
              <a:r>
                <a:rPr lang="en-US" altLang="zh-CN" b="1" dirty="0">
                  <a:solidFill>
                    <a:srgbClr val="545454"/>
                  </a:solidFill>
                  <a:ea typeface="微软雅黑" panose="020B0503020204020204" pitchFamily="34" charset="-122"/>
                </a:rPr>
                <a:t>	</a:t>
              </a:r>
              <a:r>
                <a:rPr lang="zh-CN" altLang="en-US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开发定制化</a:t>
              </a:r>
              <a:r>
                <a:rPr lang="en-US" altLang="zh-CN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SOAR</a:t>
              </a:r>
              <a:r>
                <a:rPr lang="zh-CN" altLang="en-US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预案</a:t>
              </a:r>
              <a:r>
                <a:rPr lang="en-US" altLang="zh-CN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----&gt;</a:t>
              </a:r>
              <a:r>
                <a:rPr lang="zh-CN" altLang="en-US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数据接入策略管理中心</a:t>
              </a:r>
              <a:endParaRPr lang="en-US" altLang="zh-CN" b="1" dirty="0" smtClean="0">
                <a:solidFill>
                  <a:srgbClr val="545454"/>
                </a:solidFill>
                <a:ea typeface="微软雅黑" panose="020B0503020204020204" pitchFamily="34" charset="-122"/>
              </a:endParaRPr>
            </a:p>
            <a:p>
              <a:pPr lvl="3">
                <a:lnSpc>
                  <a:spcPct val="200000"/>
                </a:lnSpc>
              </a:pPr>
              <a:r>
                <a:rPr lang="zh-CN" altLang="en-US" b="1" dirty="0">
                  <a:solidFill>
                    <a:srgbClr val="545454"/>
                  </a:solidFill>
                  <a:ea typeface="微软雅黑" panose="020B0503020204020204" pitchFamily="34" charset="-122"/>
                </a:rPr>
                <a:t>策略管理</a:t>
              </a:r>
              <a:r>
                <a:rPr lang="zh-CN" altLang="en-US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中心 简化 </a:t>
              </a:r>
              <a:r>
                <a:rPr lang="en-US" altLang="zh-CN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SOAR</a:t>
              </a:r>
              <a:r>
                <a:rPr lang="zh-CN" altLang="en-US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模块在策略管理方向 预案开发便捷性</a:t>
              </a:r>
              <a:endParaRPr lang="en-US" altLang="zh-CN" b="1" dirty="0" smtClean="0">
                <a:solidFill>
                  <a:srgbClr val="545454"/>
                </a:solidFill>
                <a:ea typeface="微软雅黑" panose="020B0503020204020204" pitchFamily="34" charset="-122"/>
              </a:endParaRPr>
            </a:p>
            <a:p>
              <a:pPr lvl="3">
                <a:lnSpc>
                  <a:spcPct val="200000"/>
                </a:lnSpc>
                <a:spcAft>
                  <a:spcPts val="1200"/>
                </a:spcAft>
              </a:pPr>
              <a:r>
                <a:rPr lang="en-US" altLang="zh-CN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SOAR</a:t>
              </a:r>
              <a:r>
                <a:rPr lang="zh-CN" altLang="en-US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模块 弥补 策略管理中心在新设备的策略管理 定制化开发难度</a:t>
              </a:r>
              <a:endParaRPr lang="en-US" altLang="zh-CN" b="1" dirty="0">
                <a:solidFill>
                  <a:srgbClr val="545454"/>
                </a:solidFill>
                <a:ea typeface="微软雅黑" panose="020B0503020204020204" pitchFamily="34" charset="-122"/>
              </a:endParaRPr>
            </a:p>
            <a:p>
              <a:pPr lvl="3"/>
              <a:endParaRPr lang="en-US" altLang="zh-CN" b="1" dirty="0" smtClean="0">
                <a:solidFill>
                  <a:srgbClr val="545454"/>
                </a:solidFill>
                <a:ea typeface="微软雅黑" panose="020B0503020204020204" pitchFamily="34" charset="-122"/>
              </a:endParaRPr>
            </a:p>
            <a:p>
              <a:pPr lvl="1">
                <a:lnSpc>
                  <a:spcPct val="200000"/>
                </a:lnSpc>
                <a:spcAft>
                  <a:spcPts val="1800"/>
                </a:spcAft>
              </a:pPr>
              <a:r>
                <a:rPr lang="zh-CN" altLang="en-US" b="1" dirty="0" smtClean="0">
                  <a:solidFill>
                    <a:srgbClr val="00B050"/>
                  </a:solidFill>
                  <a:ea typeface="微软雅黑" panose="020B0503020204020204" pitchFamily="34" charset="-122"/>
                </a:rPr>
                <a:t>本脑数据走向：采集</a:t>
              </a:r>
              <a:r>
                <a:rPr lang="en-US" altLang="zh-CN" b="1" dirty="0" smtClean="0">
                  <a:solidFill>
                    <a:srgbClr val="00B050"/>
                  </a:solidFill>
                  <a:ea typeface="微软雅黑" panose="020B0503020204020204" pitchFamily="34" charset="-122"/>
                </a:rPr>
                <a:t>--&gt;SIM</a:t>
              </a:r>
              <a:r>
                <a:rPr lang="zh-CN" altLang="en-US" b="1" dirty="0" smtClean="0">
                  <a:solidFill>
                    <a:srgbClr val="00B050"/>
                  </a:solidFill>
                  <a:ea typeface="微软雅黑" panose="020B0503020204020204" pitchFamily="34" charset="-122"/>
                </a:rPr>
                <a:t>泛化</a:t>
              </a:r>
              <a:r>
                <a:rPr lang="en-US" altLang="zh-CN" b="1" dirty="0" smtClean="0">
                  <a:solidFill>
                    <a:srgbClr val="00B050"/>
                  </a:solidFill>
                  <a:ea typeface="微软雅黑" panose="020B0503020204020204" pitchFamily="34" charset="-122"/>
                </a:rPr>
                <a:t>--&gt;Esper</a:t>
              </a:r>
              <a:r>
                <a:rPr lang="zh-CN" altLang="en-US" b="1" dirty="0" smtClean="0">
                  <a:solidFill>
                    <a:srgbClr val="00B050"/>
                  </a:solidFill>
                  <a:ea typeface="微软雅黑" panose="020B0503020204020204" pitchFamily="34" charset="-122"/>
                </a:rPr>
                <a:t>引擎</a:t>
              </a:r>
              <a:r>
                <a:rPr lang="en-US" altLang="zh-CN" b="1" dirty="0" smtClean="0">
                  <a:solidFill>
                    <a:srgbClr val="00B050"/>
                  </a:solidFill>
                  <a:ea typeface="微软雅黑" panose="020B0503020204020204" pitchFamily="34" charset="-122"/>
                </a:rPr>
                <a:t>/ICE</a:t>
              </a:r>
              <a:r>
                <a:rPr lang="zh-CN" altLang="en-US" b="1" dirty="0" smtClean="0">
                  <a:solidFill>
                    <a:srgbClr val="00B050"/>
                  </a:solidFill>
                  <a:ea typeface="微软雅黑" panose="020B0503020204020204" pitchFamily="34" charset="-122"/>
                </a:rPr>
                <a:t>引擎</a:t>
              </a:r>
              <a:r>
                <a:rPr lang="en-US" altLang="zh-CN" b="1" dirty="0" smtClean="0">
                  <a:solidFill>
                    <a:srgbClr val="00B050"/>
                  </a:solidFill>
                  <a:ea typeface="微软雅黑" panose="020B0503020204020204" pitchFamily="34" charset="-122"/>
                </a:rPr>
                <a:t>--&gt;ES</a:t>
              </a:r>
              <a:r>
                <a:rPr lang="zh-CN" altLang="en-US" b="1" dirty="0" smtClean="0">
                  <a:solidFill>
                    <a:srgbClr val="00B050"/>
                  </a:solidFill>
                  <a:ea typeface="微软雅黑" panose="020B0503020204020204" pitchFamily="34" charset="-122"/>
                </a:rPr>
                <a:t>存储</a:t>
              </a:r>
              <a:r>
                <a:rPr lang="en-US" altLang="zh-CN" b="1" dirty="0" smtClean="0">
                  <a:solidFill>
                    <a:srgbClr val="00B050"/>
                  </a:solidFill>
                  <a:ea typeface="微软雅黑" panose="020B0503020204020204" pitchFamily="34" charset="-122"/>
                </a:rPr>
                <a:t>--&gt;</a:t>
              </a:r>
              <a:r>
                <a:rPr lang="zh-CN" altLang="en-US" b="1" dirty="0" smtClean="0">
                  <a:solidFill>
                    <a:srgbClr val="00B050"/>
                  </a:solidFill>
                  <a:ea typeface="微软雅黑" panose="020B0503020204020204" pitchFamily="34" charset="-122"/>
                </a:rPr>
                <a:t>展示</a:t>
              </a:r>
              <a:r>
                <a:rPr lang="en-US" altLang="zh-CN" b="1" dirty="0" smtClean="0">
                  <a:solidFill>
                    <a:srgbClr val="00B050"/>
                  </a:solidFill>
                  <a:ea typeface="微软雅黑" panose="020B0503020204020204" pitchFamily="34" charset="-122"/>
                </a:rPr>
                <a:t>--&gt;</a:t>
              </a:r>
              <a:r>
                <a:rPr lang="zh-CN" altLang="en-US" b="1" dirty="0" smtClean="0">
                  <a:solidFill>
                    <a:srgbClr val="00B050"/>
                  </a:solidFill>
                  <a:ea typeface="微软雅黑" panose="020B0503020204020204" pitchFamily="34" charset="-122"/>
                </a:rPr>
                <a:t>预案编排</a:t>
              </a:r>
              <a:endParaRPr lang="en-US" altLang="zh-CN" b="1" dirty="0" smtClean="0">
                <a:solidFill>
                  <a:srgbClr val="00B050"/>
                </a:solidFill>
                <a:ea typeface="微软雅黑" panose="020B0503020204020204" pitchFamily="34" charset="-122"/>
              </a:endParaRPr>
            </a:p>
            <a:p>
              <a:pPr marL="800100" lvl="1" indent="-342900">
                <a:lnSpc>
                  <a:spcPct val="200000"/>
                </a:lnSpc>
                <a:buFont typeface="+mj-ea"/>
                <a:buAutoNum type="circleNumDbPlain" startAt="2"/>
              </a:pPr>
              <a:r>
                <a:rPr lang="zh-CN" altLang="en-US" b="1" u="sng" dirty="0" smtClean="0">
                  <a:solidFill>
                    <a:srgbClr val="FF0000"/>
                  </a:solidFill>
                  <a:ea typeface="微软雅黑" panose="020B0503020204020204" pitchFamily="34" charset="-122"/>
                </a:rPr>
                <a:t>未来</a:t>
              </a:r>
              <a:r>
                <a:rPr lang="zh-CN" altLang="en-US" b="1" u="sng" dirty="0" smtClean="0">
                  <a:ea typeface="微软雅黑" panose="020B0503020204020204" pitchFamily="34" charset="-122"/>
                </a:rPr>
                <a:t>应考虑策略管理中心的已有策略管理，可以在</a:t>
              </a:r>
              <a:r>
                <a:rPr lang="en-US" altLang="zh-CN" b="1" u="sng" dirty="0" smtClean="0">
                  <a:ea typeface="微软雅黑" panose="020B0503020204020204" pitchFamily="34" charset="-122"/>
                </a:rPr>
                <a:t>SOAR</a:t>
              </a:r>
              <a:r>
                <a:rPr lang="zh-CN" altLang="en-US" b="1" u="sng" dirty="0" smtClean="0">
                  <a:ea typeface="微软雅黑" panose="020B0503020204020204" pitchFamily="34" charset="-122"/>
                </a:rPr>
                <a:t>定制化预案中被引用</a:t>
              </a:r>
              <a:endParaRPr lang="en-US" altLang="zh-CN" b="1" dirty="0">
                <a:ea typeface="微软雅黑" panose="020B0503020204020204" pitchFamily="34" charset="-122"/>
              </a:endParaRPr>
            </a:p>
            <a:p>
              <a:pPr lvl="2">
                <a:lnSpc>
                  <a:spcPct val="200000"/>
                </a:lnSpc>
              </a:pPr>
              <a:r>
                <a:rPr lang="zh-CN" altLang="en-US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策略管理中心策略</a:t>
              </a:r>
              <a:r>
                <a:rPr lang="en-US" altLang="zh-CN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----&gt; SOAR</a:t>
              </a:r>
              <a:r>
                <a:rPr lang="zh-CN" altLang="en-US" b="1" dirty="0" smtClean="0">
                  <a:solidFill>
                    <a:srgbClr val="545454"/>
                  </a:solidFill>
                  <a:ea typeface="微软雅黑" panose="020B0503020204020204" pitchFamily="34" charset="-122"/>
                </a:rPr>
                <a:t>定制化预案引用</a:t>
              </a:r>
              <a:endParaRPr lang="en-US" altLang="zh-CN" b="1" dirty="0" smtClean="0">
                <a:solidFill>
                  <a:srgbClr val="545454"/>
                </a:solidFill>
                <a:ea typeface="微软雅黑" panose="020B0503020204020204" pitchFamily="34" charset="-122"/>
              </a:endParaRPr>
            </a:p>
            <a:p>
              <a:pPr lvl="1">
                <a:lnSpc>
                  <a:spcPct val="200000"/>
                </a:lnSpc>
              </a:pPr>
              <a:endParaRPr lang="en-US" altLang="zh-CN" b="1" dirty="0" smtClean="0">
                <a:solidFill>
                  <a:srgbClr val="545454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4" name="上弧形箭头 33"/>
            <p:cNvSpPr/>
            <p:nvPr/>
          </p:nvSpPr>
          <p:spPr>
            <a:xfrm>
              <a:off x="6571619" y="4401898"/>
              <a:ext cx="3104941" cy="261258"/>
            </a:xfrm>
            <a:prstGeom prst="curvedDownArrow">
              <a:avLst>
                <a:gd name="adj1" fmla="val 25000"/>
                <a:gd name="adj2" fmla="val 50000"/>
                <a:gd name="adj3" fmla="val 12879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上弧形箭头 34"/>
            <p:cNvSpPr/>
            <p:nvPr/>
          </p:nvSpPr>
          <p:spPr>
            <a:xfrm rot="10800000">
              <a:off x="7636746" y="4982549"/>
              <a:ext cx="2039814" cy="256949"/>
            </a:xfrm>
            <a:prstGeom prst="curvedDownArrow">
              <a:avLst>
                <a:gd name="adj1" fmla="val 25000"/>
                <a:gd name="adj2" fmla="val 50000"/>
                <a:gd name="adj3" fmla="val 12879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13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99" y="582386"/>
            <a:ext cx="11458575" cy="62103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53952" y="5150498"/>
            <a:ext cx="2491273" cy="373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7917" y="0"/>
            <a:ext cx="1526380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5" dirty="0" smtClean="0">
                <a:solidFill>
                  <a:schemeClr val="bg1"/>
                </a:solidFill>
                <a:latin typeface="+mn-ea"/>
              </a:rPr>
              <a:t>SAE</a:t>
            </a:r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模块 </a:t>
            </a:r>
          </a:p>
        </p:txBody>
      </p:sp>
    </p:spTree>
    <p:extLst>
      <p:ext uri="{BB962C8B-B14F-4D97-AF65-F5344CB8AC3E}">
        <p14:creationId xmlns:p14="http://schemas.microsoft.com/office/powerpoint/2010/main" val="14541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5360" y="1050587"/>
            <a:ext cx="9544888" cy="545075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0A84B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036654" y="1050588"/>
            <a:ext cx="1589524" cy="5450753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A84B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03130" y="2860083"/>
            <a:ext cx="6896143" cy="27036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A84B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03130" y="5818383"/>
            <a:ext cx="6896143" cy="4256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A84B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488200" y="2844220"/>
            <a:ext cx="507187" cy="448665"/>
          </a:xfrm>
          <a:prstGeom prst="can">
            <a:avLst/>
          </a:prstGeom>
          <a:solidFill>
            <a:schemeClr val="bg1"/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4" name="圆柱形 13"/>
          <p:cNvSpPr/>
          <p:nvPr/>
        </p:nvSpPr>
        <p:spPr>
          <a:xfrm rot="16200000">
            <a:off x="601947" y="5299451"/>
            <a:ext cx="298912" cy="507187"/>
          </a:xfrm>
          <a:prstGeom prst="can">
            <a:avLst/>
          </a:prstGeom>
          <a:solidFill>
            <a:schemeClr val="bg1"/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3622" y="4895960"/>
            <a:ext cx="6069941" cy="384011"/>
          </a:xfrm>
          <a:prstGeom prst="rect">
            <a:avLst/>
          </a:prstGeom>
          <a:solidFill>
            <a:schemeClr val="bg1"/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数据缓存</a:t>
            </a:r>
          </a:p>
        </p:txBody>
      </p:sp>
      <p:sp>
        <p:nvSpPr>
          <p:cNvPr id="17" name="矩形 16"/>
          <p:cNvSpPr/>
          <p:nvPr/>
        </p:nvSpPr>
        <p:spPr>
          <a:xfrm>
            <a:off x="2705392" y="1434181"/>
            <a:ext cx="6893880" cy="29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请求接口</a:t>
            </a:r>
          </a:p>
        </p:txBody>
      </p:sp>
      <p:sp>
        <p:nvSpPr>
          <p:cNvPr id="18" name="矩形 17"/>
          <p:cNvSpPr/>
          <p:nvPr/>
        </p:nvSpPr>
        <p:spPr>
          <a:xfrm>
            <a:off x="5923803" y="3126687"/>
            <a:ext cx="3300951" cy="9708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 err="1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Flink</a:t>
            </a:r>
            <a:r>
              <a:rPr lang="en-US" altLang="zh-CN" sz="1333" dirty="0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/Spark</a:t>
            </a:r>
            <a:br>
              <a:rPr lang="en-US" altLang="zh-CN" sz="1333" dirty="0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zh-CN" altLang="en-US" sz="1333" dirty="0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引擎</a:t>
            </a:r>
          </a:p>
        </p:txBody>
      </p:sp>
      <p:sp>
        <p:nvSpPr>
          <p:cNvPr id="19" name="圆柱形 18"/>
          <p:cNvSpPr/>
          <p:nvPr/>
        </p:nvSpPr>
        <p:spPr>
          <a:xfrm>
            <a:off x="3122355" y="3926266"/>
            <a:ext cx="969373" cy="726541"/>
          </a:xfrm>
          <a:prstGeom prst="can">
            <a:avLst/>
          </a:prstGeom>
          <a:solidFill>
            <a:schemeClr val="bg1"/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事件</a:t>
            </a:r>
            <a:r>
              <a:rPr lang="en-US" altLang="zh-CN" sz="1333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/>
            </a:r>
            <a:br>
              <a:rPr lang="en-US" altLang="zh-CN" sz="1333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zh-CN" altLang="en-US" sz="1333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数据源</a:t>
            </a:r>
            <a:endParaRPr lang="zh-CN" altLang="en-US" sz="1333" dirty="0">
              <a:solidFill>
                <a:schemeClr val="bg2">
                  <a:lumMod val="1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08336" y="2028838"/>
            <a:ext cx="6890937" cy="487476"/>
          </a:xfrm>
          <a:prstGeom prst="rect">
            <a:avLst/>
          </a:prstGeom>
          <a:solidFill>
            <a:srgbClr val="92D050"/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调度与管理器</a:t>
            </a:r>
            <a:endParaRPr lang="zh-CN" altLang="en-US" sz="1333" dirty="0">
              <a:solidFill>
                <a:schemeClr val="bg2">
                  <a:lumMod val="1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26914" y="741434"/>
            <a:ext cx="88678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WEB</a:t>
            </a:r>
            <a:r>
              <a:rPr lang="zh-CN" altLang="en-US" sz="1333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界面</a:t>
            </a:r>
            <a:endParaRPr lang="zh-CN" altLang="en-US" sz="1867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1973" y="2367275"/>
            <a:ext cx="149226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Elasticsearch</a:t>
            </a:r>
            <a:r>
              <a:rPr lang="zh-CN" altLang="en-US" sz="1333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</a:t>
            </a:r>
            <a:endParaRPr lang="zh-CN" altLang="en-US" sz="1333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232133" y="1426725"/>
            <a:ext cx="1198564" cy="324656"/>
          </a:xfrm>
          <a:prstGeom prst="rect">
            <a:avLst/>
          </a:prstGeom>
          <a:solidFill>
            <a:schemeClr val="bg1"/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情报服务</a:t>
            </a:r>
            <a:endParaRPr lang="zh-CN" altLang="en-US" sz="1333" dirty="0">
              <a:solidFill>
                <a:schemeClr val="bg2">
                  <a:lumMod val="1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8200" y="5827939"/>
            <a:ext cx="12843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Kafka</a:t>
            </a:r>
            <a:r>
              <a:rPr lang="zh-CN" altLang="en-US" sz="1333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实时</a:t>
            </a:r>
            <a:r>
              <a:rPr lang="zh-CN" altLang="en-US" sz="1333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043335" y="1077448"/>
            <a:ext cx="93487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7" b="1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能力中心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36869" y="5279931"/>
            <a:ext cx="72968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67" dirty="0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计算集群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10262" y="1145735"/>
            <a:ext cx="93487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67" b="1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关联分析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30" name="肘形连接符 29"/>
          <p:cNvCxnSpPr>
            <a:stCxn id="13" idx="4"/>
            <a:endCxn id="4" idx="1"/>
          </p:cNvCxnSpPr>
          <p:nvPr/>
        </p:nvCxnSpPr>
        <p:spPr>
          <a:xfrm>
            <a:off x="995387" y="3068552"/>
            <a:ext cx="1707743" cy="114337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4" idx="3"/>
            <a:endCxn id="4" idx="1"/>
          </p:cNvCxnSpPr>
          <p:nvPr/>
        </p:nvCxnSpPr>
        <p:spPr>
          <a:xfrm flipV="1">
            <a:off x="1004996" y="4211932"/>
            <a:ext cx="1698133" cy="1341113"/>
          </a:xfrm>
          <a:prstGeom prst="bentConnector3">
            <a:avLst>
              <a:gd name="adj1" fmla="val 49618"/>
            </a:avLst>
          </a:prstGeom>
          <a:ln w="6350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1116160" y="3117663"/>
            <a:ext cx="192000" cy="1536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933"/>
              <a:t>4</a:t>
            </a:r>
            <a:endParaRPr lang="zh-CN" altLang="en-US" sz="933" dirty="0"/>
          </a:p>
        </p:txBody>
      </p:sp>
      <p:sp>
        <p:nvSpPr>
          <p:cNvPr id="35" name="文本框 34"/>
          <p:cNvSpPr txBox="1"/>
          <p:nvPr/>
        </p:nvSpPr>
        <p:spPr>
          <a:xfrm>
            <a:off x="1227706" y="3068552"/>
            <a:ext cx="66556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33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数据读取</a:t>
            </a:r>
            <a:endParaRPr lang="zh-CN" altLang="en-US" sz="933" dirty="0">
              <a:solidFill>
                <a:schemeClr val="accent5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125433" y="5290232"/>
            <a:ext cx="192000" cy="1536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933"/>
              <a:t>5</a:t>
            </a:r>
            <a:endParaRPr lang="zh-CN" altLang="en-US" sz="933" dirty="0"/>
          </a:p>
        </p:txBody>
      </p:sp>
      <p:sp>
        <p:nvSpPr>
          <p:cNvPr id="37" name="文本框 36"/>
          <p:cNvSpPr txBox="1"/>
          <p:nvPr/>
        </p:nvSpPr>
        <p:spPr>
          <a:xfrm>
            <a:off x="1206726" y="5227663"/>
            <a:ext cx="66556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33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数据读取</a:t>
            </a:r>
            <a:endParaRPr lang="zh-CN" altLang="en-US" sz="933" dirty="0">
              <a:solidFill>
                <a:schemeClr val="accent5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42" name="直接箭头连接符 41"/>
          <p:cNvCxnSpPr>
            <a:stCxn id="21" idx="2"/>
          </p:cNvCxnSpPr>
          <p:nvPr/>
        </p:nvCxnSpPr>
        <p:spPr>
          <a:xfrm flipH="1">
            <a:off x="5192243" y="1069728"/>
            <a:ext cx="7236" cy="359035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5252312" y="1222891"/>
            <a:ext cx="153600" cy="1536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933"/>
              <a:t>1</a:t>
            </a:r>
            <a:endParaRPr lang="zh-CN" altLang="en-US" sz="933" dirty="0"/>
          </a:p>
        </p:txBody>
      </p:sp>
      <p:sp>
        <p:nvSpPr>
          <p:cNvPr id="44" name="文本框 43"/>
          <p:cNvSpPr txBox="1"/>
          <p:nvPr/>
        </p:nvSpPr>
        <p:spPr>
          <a:xfrm>
            <a:off x="5363415" y="1166321"/>
            <a:ext cx="66556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33" dirty="0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页面请求</a:t>
            </a:r>
          </a:p>
        </p:txBody>
      </p:sp>
      <p:cxnSp>
        <p:nvCxnSpPr>
          <p:cNvPr id="45" name="肘形连接符 44"/>
          <p:cNvCxnSpPr>
            <a:stCxn id="17" idx="2"/>
            <a:endCxn id="20" idx="0"/>
          </p:cNvCxnSpPr>
          <p:nvPr/>
        </p:nvCxnSpPr>
        <p:spPr>
          <a:xfrm rot="16200000" flipH="1">
            <a:off x="6005488" y="1880521"/>
            <a:ext cx="295160" cy="147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0" idx="2"/>
            <a:endCxn id="4" idx="0"/>
          </p:cNvCxnSpPr>
          <p:nvPr/>
        </p:nvCxnSpPr>
        <p:spPr>
          <a:xfrm rot="5400000">
            <a:off x="5980620" y="2686896"/>
            <a:ext cx="343769" cy="260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6192011" y="2616487"/>
            <a:ext cx="153600" cy="153357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933"/>
              <a:t>3</a:t>
            </a:r>
            <a:endParaRPr lang="zh-CN" altLang="en-US" sz="1067" dirty="0"/>
          </a:p>
        </p:txBody>
      </p:sp>
      <p:sp>
        <p:nvSpPr>
          <p:cNvPr id="53" name="文本框 52"/>
          <p:cNvSpPr txBox="1"/>
          <p:nvPr/>
        </p:nvSpPr>
        <p:spPr>
          <a:xfrm>
            <a:off x="6282463" y="2571575"/>
            <a:ext cx="779795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33" dirty="0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任务分发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10076844" y="3941661"/>
            <a:ext cx="192000" cy="1536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933"/>
              <a:t>8</a:t>
            </a:r>
            <a:endParaRPr lang="zh-CN" altLang="en-US" sz="1067" dirty="0"/>
          </a:p>
        </p:txBody>
      </p:sp>
      <p:sp>
        <p:nvSpPr>
          <p:cNvPr id="57" name="文本框 56"/>
          <p:cNvSpPr txBox="1"/>
          <p:nvPr/>
        </p:nvSpPr>
        <p:spPr>
          <a:xfrm>
            <a:off x="10161958" y="3872556"/>
            <a:ext cx="700833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33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933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远程查询</a:t>
            </a:r>
            <a:endParaRPr lang="zh-CN" altLang="en-US" sz="933" dirty="0">
              <a:solidFill>
                <a:schemeClr val="accent5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5128605" y="2927688"/>
            <a:ext cx="192000" cy="153357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933"/>
              <a:t>6</a:t>
            </a:r>
            <a:endParaRPr lang="zh-CN" altLang="en-US" sz="1067" dirty="0"/>
          </a:p>
        </p:txBody>
      </p:sp>
      <p:sp>
        <p:nvSpPr>
          <p:cNvPr id="59" name="文本框 58"/>
          <p:cNvSpPr txBox="1"/>
          <p:nvPr/>
        </p:nvSpPr>
        <p:spPr>
          <a:xfrm>
            <a:off x="5267610" y="2874229"/>
            <a:ext cx="1596476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33" dirty="0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执行 </a:t>
            </a:r>
            <a:r>
              <a:rPr lang="en-US" altLang="zh-CN" sz="933" dirty="0" err="1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Flink</a:t>
            </a:r>
            <a:r>
              <a:rPr lang="en-US" altLang="zh-CN" sz="933" dirty="0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/Spark </a:t>
            </a:r>
            <a:r>
              <a:rPr lang="zh-CN" altLang="en-US" sz="933" dirty="0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任务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7875193" y="2917032"/>
            <a:ext cx="192000" cy="1536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933"/>
              <a:t>7</a:t>
            </a:r>
            <a:endParaRPr lang="zh-CN" altLang="en-US" sz="1067" dirty="0"/>
          </a:p>
        </p:txBody>
      </p:sp>
      <p:sp>
        <p:nvSpPr>
          <p:cNvPr id="61" name="文本框 60"/>
          <p:cNvSpPr txBox="1"/>
          <p:nvPr/>
        </p:nvSpPr>
        <p:spPr>
          <a:xfrm>
            <a:off x="7997883" y="2857649"/>
            <a:ext cx="1247036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33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读取任务处理逻辑</a:t>
            </a:r>
            <a:endParaRPr lang="zh-CN" altLang="en-US" sz="933" dirty="0">
              <a:solidFill>
                <a:schemeClr val="accent5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62" name="直接箭头连接符 61"/>
          <p:cNvCxnSpPr>
            <a:stCxn id="4" idx="2"/>
            <a:endCxn id="5" idx="0"/>
          </p:cNvCxnSpPr>
          <p:nvPr/>
        </p:nvCxnSpPr>
        <p:spPr>
          <a:xfrm>
            <a:off x="6151201" y="5563779"/>
            <a:ext cx="0" cy="254604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endCxn id="211" idx="2"/>
          </p:cNvCxnSpPr>
          <p:nvPr/>
        </p:nvCxnSpPr>
        <p:spPr>
          <a:xfrm flipV="1">
            <a:off x="9599273" y="2838315"/>
            <a:ext cx="1230500" cy="974728"/>
          </a:xfrm>
          <a:prstGeom prst="bentConnector2">
            <a:avLst/>
          </a:prstGeom>
          <a:ln w="6350"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923803" y="4274200"/>
            <a:ext cx="3340549" cy="3170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rgbClr val="00A84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3" dirty="0">
              <a:solidFill>
                <a:schemeClr val="bg2">
                  <a:lumMod val="1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23803" y="4278320"/>
            <a:ext cx="3289760" cy="317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rgbClr val="00A84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3" dirty="0">
              <a:solidFill>
                <a:schemeClr val="bg2">
                  <a:lumMod val="1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923803" y="4295129"/>
            <a:ext cx="3238555" cy="317025"/>
          </a:xfrm>
          <a:prstGeom prst="rect">
            <a:avLst/>
          </a:prstGeom>
          <a:solidFill>
            <a:schemeClr val="bg1"/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 err="1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Flink</a:t>
            </a:r>
            <a:r>
              <a:rPr lang="en-US" altLang="zh-CN" sz="1333" dirty="0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/Spark </a:t>
            </a:r>
            <a:r>
              <a:rPr lang="zh-CN" altLang="en-US" sz="1333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集群（</a:t>
            </a:r>
            <a:r>
              <a:rPr lang="en-US" altLang="zh-CN" sz="1333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YARN</a:t>
            </a:r>
            <a:r>
              <a:rPr lang="zh-CN" altLang="en-US" sz="1333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endParaRPr lang="zh-CN" altLang="en-US" sz="1333" dirty="0">
              <a:solidFill>
                <a:schemeClr val="bg2">
                  <a:lumMod val="1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122227" y="3208790"/>
            <a:ext cx="2172357" cy="433669"/>
          </a:xfrm>
          <a:prstGeom prst="rect">
            <a:avLst/>
          </a:prstGeom>
          <a:solidFill>
            <a:schemeClr val="bg1"/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规则</a:t>
            </a:r>
            <a:endParaRPr lang="en-US" altLang="zh-CN" sz="1333" dirty="0">
              <a:solidFill>
                <a:schemeClr val="bg2">
                  <a:lumMod val="1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1333" dirty="0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数据源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546445" y="741779"/>
            <a:ext cx="785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3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API</a:t>
            </a:r>
            <a:r>
              <a:rPr lang="zh-CN" altLang="en-US" sz="1333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接口</a:t>
            </a:r>
            <a:endParaRPr lang="zh-CN" altLang="en-US" sz="1867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74" name="直接箭头连接符 73"/>
          <p:cNvCxnSpPr>
            <a:stCxn id="73" idx="2"/>
          </p:cNvCxnSpPr>
          <p:nvPr/>
        </p:nvCxnSpPr>
        <p:spPr>
          <a:xfrm flipH="1">
            <a:off x="6960096" y="1070074"/>
            <a:ext cx="9755" cy="380273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headEnd type="arrow" w="med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082268" y="1222891"/>
            <a:ext cx="153600" cy="1536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933"/>
              <a:t>2</a:t>
            </a:r>
            <a:endParaRPr lang="zh-CN" altLang="en-US" sz="933" dirty="0"/>
          </a:p>
        </p:txBody>
      </p:sp>
      <p:sp>
        <p:nvSpPr>
          <p:cNvPr id="76" name="文本框 75"/>
          <p:cNvSpPr txBox="1"/>
          <p:nvPr/>
        </p:nvSpPr>
        <p:spPr>
          <a:xfrm>
            <a:off x="7193371" y="1166321"/>
            <a:ext cx="66556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33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接口查询</a:t>
            </a:r>
            <a:endParaRPr lang="zh-CN" altLang="en-US" sz="933" dirty="0">
              <a:solidFill>
                <a:schemeClr val="accent5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92" name="圆柱形 191"/>
          <p:cNvSpPr/>
          <p:nvPr/>
        </p:nvSpPr>
        <p:spPr>
          <a:xfrm>
            <a:off x="4285282" y="3932974"/>
            <a:ext cx="969373" cy="726541"/>
          </a:xfrm>
          <a:prstGeom prst="can">
            <a:avLst/>
          </a:prstGeom>
          <a:solidFill>
            <a:schemeClr val="bg1"/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事件</a:t>
            </a:r>
            <a:r>
              <a:rPr lang="en-US" altLang="zh-CN" sz="1333" dirty="0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/>
            </a:r>
            <a:br>
              <a:rPr lang="en-US" altLang="zh-CN" sz="1333" dirty="0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r>
              <a:rPr lang="zh-CN" altLang="en-US" sz="1333" dirty="0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数据源</a:t>
            </a:r>
          </a:p>
        </p:txBody>
      </p:sp>
      <p:sp>
        <p:nvSpPr>
          <p:cNvPr id="195" name="圆柱形 194"/>
          <p:cNvSpPr/>
          <p:nvPr/>
        </p:nvSpPr>
        <p:spPr>
          <a:xfrm rot="16200000">
            <a:off x="3259380" y="5788853"/>
            <a:ext cx="298912" cy="507187"/>
          </a:xfrm>
          <a:prstGeom prst="can">
            <a:avLst/>
          </a:prstGeom>
          <a:solidFill>
            <a:schemeClr val="bg1"/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98" name="圆柱形 197"/>
          <p:cNvSpPr/>
          <p:nvPr/>
        </p:nvSpPr>
        <p:spPr>
          <a:xfrm rot="16200000">
            <a:off x="4478811" y="5787480"/>
            <a:ext cx="298912" cy="507187"/>
          </a:xfrm>
          <a:prstGeom prst="can">
            <a:avLst/>
          </a:prstGeom>
          <a:solidFill>
            <a:schemeClr val="bg1"/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99" name="圆柱形 198"/>
          <p:cNvSpPr/>
          <p:nvPr/>
        </p:nvSpPr>
        <p:spPr>
          <a:xfrm rot="16200000">
            <a:off x="5887717" y="5793421"/>
            <a:ext cx="298912" cy="507187"/>
          </a:xfrm>
          <a:prstGeom prst="can">
            <a:avLst/>
          </a:prstGeom>
          <a:solidFill>
            <a:schemeClr val="bg1"/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5" name="圆柱形 204"/>
          <p:cNvSpPr/>
          <p:nvPr/>
        </p:nvSpPr>
        <p:spPr>
          <a:xfrm rot="16200000">
            <a:off x="7288376" y="5790275"/>
            <a:ext cx="298912" cy="507187"/>
          </a:xfrm>
          <a:prstGeom prst="can">
            <a:avLst/>
          </a:prstGeom>
          <a:solidFill>
            <a:schemeClr val="bg1"/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6" name="圆柱形 205"/>
          <p:cNvSpPr/>
          <p:nvPr/>
        </p:nvSpPr>
        <p:spPr>
          <a:xfrm rot="16200000">
            <a:off x="8761400" y="5787480"/>
            <a:ext cx="298912" cy="507187"/>
          </a:xfrm>
          <a:prstGeom prst="can">
            <a:avLst/>
          </a:prstGeom>
          <a:solidFill>
            <a:schemeClr val="bg1"/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6192011" y="5625767"/>
            <a:ext cx="192000" cy="153600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933"/>
              <a:t>9</a:t>
            </a:r>
            <a:endParaRPr lang="zh-CN" altLang="en-US" sz="1067" dirty="0"/>
          </a:p>
        </p:txBody>
      </p:sp>
      <p:sp>
        <p:nvSpPr>
          <p:cNvPr id="208" name="文本框 207"/>
          <p:cNvSpPr txBox="1"/>
          <p:nvPr/>
        </p:nvSpPr>
        <p:spPr>
          <a:xfrm>
            <a:off x="6282721" y="5569197"/>
            <a:ext cx="700833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33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933">
                <a:solidFill>
                  <a:schemeClr val="accent5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结果输出</a:t>
            </a:r>
            <a:endParaRPr lang="zh-CN" altLang="en-US" sz="933" dirty="0">
              <a:solidFill>
                <a:schemeClr val="accent5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10228491" y="1981943"/>
            <a:ext cx="1198564" cy="324656"/>
          </a:xfrm>
          <a:prstGeom prst="rect">
            <a:avLst/>
          </a:prstGeom>
          <a:solidFill>
            <a:schemeClr val="bg1"/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模型服务</a:t>
            </a:r>
            <a:endParaRPr lang="zh-CN" altLang="en-US" sz="1333" dirty="0">
              <a:solidFill>
                <a:schemeClr val="bg2">
                  <a:lumMod val="1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10228492" y="2513659"/>
            <a:ext cx="1202561" cy="324656"/>
          </a:xfrm>
          <a:prstGeom prst="rect">
            <a:avLst/>
          </a:prstGeom>
          <a:solidFill>
            <a:schemeClr val="bg1"/>
          </a:solidFill>
          <a:ln w="6350">
            <a:solidFill>
              <a:srgbClr val="687A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>
                <a:solidFill>
                  <a:schemeClr val="bg2">
                    <a:lumMod val="1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…</a:t>
            </a:r>
            <a:endParaRPr lang="zh-CN" altLang="en-US" sz="1333" dirty="0">
              <a:solidFill>
                <a:schemeClr val="bg2">
                  <a:lumMod val="1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7917" y="0"/>
            <a:ext cx="1550424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+mn-ea"/>
              </a:rPr>
              <a:t>前期项目</a:t>
            </a:r>
          </a:p>
        </p:txBody>
      </p:sp>
    </p:spTree>
    <p:extLst>
      <p:ext uri="{BB962C8B-B14F-4D97-AF65-F5344CB8AC3E}">
        <p14:creationId xmlns:p14="http://schemas.microsoft.com/office/powerpoint/2010/main" val="40939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71216" y="3726129"/>
            <a:ext cx="6172631" cy="7025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7078" y="783768"/>
            <a:ext cx="10366310" cy="384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1884136" y="2958294"/>
            <a:ext cx="725229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64510" y="3137588"/>
            <a:ext cx="527709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09570"/>
            <a:r>
              <a:rPr lang="zh-CN" altLang="en-US" sz="1333" b="1" dirty="0" smtClean="0">
                <a:solidFill>
                  <a:srgbClr val="00A84B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交互</a:t>
            </a:r>
            <a:endParaRPr lang="zh-CN" altLang="en-US" sz="1333" b="1" dirty="0">
              <a:solidFill>
                <a:srgbClr val="00A84B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71216" y="3118379"/>
            <a:ext cx="6172631" cy="3358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接口 </a:t>
            </a:r>
            <a:r>
              <a:rPr lang="en-US" altLang="zh-CN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or </a:t>
            </a:r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消息</a:t>
            </a:r>
            <a:endParaRPr lang="zh-CN" altLang="en-US" sz="1333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764510" y="1190319"/>
            <a:ext cx="527709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09570"/>
            <a:r>
              <a:rPr lang="zh-CN" altLang="en-US" sz="1333" b="1" dirty="0">
                <a:solidFill>
                  <a:srgbClr val="00A84B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前端</a:t>
            </a:r>
          </a:p>
        </p:txBody>
      </p:sp>
      <p:sp>
        <p:nvSpPr>
          <p:cNvPr id="30" name="矩形 29"/>
          <p:cNvSpPr/>
          <p:nvPr/>
        </p:nvSpPr>
        <p:spPr>
          <a:xfrm>
            <a:off x="2570716" y="1957029"/>
            <a:ext cx="704776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资产</a:t>
            </a:r>
            <a:endParaRPr lang="zh-CN" altLang="en-US" sz="1333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64426" y="1946104"/>
            <a:ext cx="772281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策略</a:t>
            </a:r>
            <a:endParaRPr lang="zh-CN" altLang="en-US" sz="1333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21442" y="1946104"/>
            <a:ext cx="92038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网络拓扑</a:t>
            </a:r>
          </a:p>
        </p:txBody>
      </p:sp>
      <p:sp>
        <p:nvSpPr>
          <p:cNvPr id="34" name="矩形 33"/>
          <p:cNvSpPr/>
          <p:nvPr/>
        </p:nvSpPr>
        <p:spPr>
          <a:xfrm>
            <a:off x="5821212" y="1945428"/>
            <a:ext cx="984597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全局搜索</a:t>
            </a: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094579" y="1718749"/>
            <a:ext cx="9801406" cy="15787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571216" y="1171278"/>
            <a:ext cx="6172631" cy="3358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安全策略管理中心展示</a:t>
            </a:r>
            <a:endParaRPr lang="zh-CN" altLang="en-US" sz="1333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758831" y="964914"/>
            <a:ext cx="747360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758831" y="3907739"/>
            <a:ext cx="528715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09570"/>
            <a:r>
              <a:rPr lang="zh-CN" altLang="en-US" sz="1333" b="1" dirty="0" smtClean="0">
                <a:solidFill>
                  <a:srgbClr val="00A84B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执行</a:t>
            </a:r>
            <a:endParaRPr lang="zh-CN" altLang="en-US" sz="1333" b="1" dirty="0">
              <a:solidFill>
                <a:srgbClr val="00A84B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64510" y="2251988"/>
            <a:ext cx="527709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09570"/>
            <a:r>
              <a:rPr lang="zh-CN" altLang="en-US" sz="1333" b="1" dirty="0">
                <a:solidFill>
                  <a:srgbClr val="00A84B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后端</a:t>
            </a:r>
          </a:p>
        </p:txBody>
      </p:sp>
      <p:sp>
        <p:nvSpPr>
          <p:cNvPr id="44" name="矩形 43"/>
          <p:cNvSpPr/>
          <p:nvPr/>
        </p:nvSpPr>
        <p:spPr>
          <a:xfrm>
            <a:off x="9909109" y="2407294"/>
            <a:ext cx="921456" cy="55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en-US" altLang="zh-CN" sz="1333" b="1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SOAR</a:t>
            </a:r>
            <a:endParaRPr lang="zh-CN" altLang="en-US" sz="1333" b="1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7917" y="0"/>
            <a:ext cx="1208985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逻辑图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758830" y="4841104"/>
            <a:ext cx="8150279" cy="1586851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lvl="0" indent="0"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545454"/>
                </a:solidFill>
                <a:ea typeface="微软雅黑" panose="020B0503020204020204" pitchFamily="34" charset="-122"/>
              </a:rPr>
              <a:t>多动作组成流程  一套流程对应多类设备</a:t>
            </a:r>
            <a:endParaRPr lang="en-US" altLang="zh-CN" sz="1600" b="1" dirty="0">
              <a:solidFill>
                <a:srgbClr val="545454"/>
              </a:solidFill>
              <a:ea typeface="微软雅黑" panose="020B0503020204020204" pitchFamily="34" charset="-122"/>
            </a:endParaRPr>
          </a:p>
          <a:p>
            <a:pPr lvl="0" indent="0">
              <a:lnSpc>
                <a:spcPct val="200000"/>
              </a:lnSpc>
            </a:pPr>
            <a:r>
              <a:rPr lang="en-US" altLang="zh-CN" sz="1600" b="1" dirty="0" smtClean="0">
                <a:solidFill>
                  <a:srgbClr val="545454"/>
                </a:solidFill>
                <a:ea typeface="微软雅黑" panose="020B0503020204020204" pitchFamily="34" charset="-122"/>
              </a:rPr>
              <a:t>	</a:t>
            </a:r>
            <a:r>
              <a:rPr lang="zh-CN" altLang="en-US" sz="1600" b="1" dirty="0" smtClean="0">
                <a:solidFill>
                  <a:srgbClr val="545454"/>
                </a:solidFill>
                <a:ea typeface="微软雅黑" panose="020B0503020204020204" pitchFamily="34" charset="-122"/>
              </a:rPr>
              <a:t>定制开发内容：配置流程方案，</a:t>
            </a:r>
            <a:r>
              <a:rPr lang="en-US" altLang="zh-CN" sz="1600" b="1" u="sng" dirty="0" smtClean="0">
                <a:solidFill>
                  <a:srgbClr val="545454"/>
                </a:solidFill>
                <a:ea typeface="微软雅黑" panose="020B0503020204020204" pitchFamily="34" charset="-122"/>
              </a:rPr>
              <a:t>SOAR</a:t>
            </a:r>
            <a:r>
              <a:rPr lang="zh-CN" altLang="en-US" sz="1600" b="1" u="sng" dirty="0" smtClean="0">
                <a:solidFill>
                  <a:srgbClr val="545454"/>
                </a:solidFill>
                <a:ea typeface="微软雅黑" panose="020B0503020204020204" pitchFamily="34" charset="-122"/>
              </a:rPr>
              <a:t>预案</a:t>
            </a:r>
            <a:endParaRPr lang="en-US" altLang="zh-CN" sz="1600" b="1" u="sng" dirty="0" smtClean="0">
              <a:solidFill>
                <a:srgbClr val="545454"/>
              </a:solidFill>
              <a:ea typeface="微软雅黑" panose="020B0503020204020204" pitchFamily="34" charset="-122"/>
            </a:endParaRPr>
          </a:p>
          <a:p>
            <a:pPr lvl="0" indent="0">
              <a:lnSpc>
                <a:spcPct val="200000"/>
              </a:lnSpc>
            </a:pPr>
            <a:r>
              <a:rPr lang="en-US" altLang="zh-CN" sz="1600" b="1" dirty="0">
                <a:solidFill>
                  <a:srgbClr val="545454"/>
                </a:solidFill>
                <a:ea typeface="微软雅黑" panose="020B0503020204020204" pitchFamily="34" charset="-122"/>
              </a:rPr>
              <a:t>	</a:t>
            </a:r>
            <a:r>
              <a:rPr lang="zh-CN" altLang="en-US" sz="1600" b="1" dirty="0" smtClean="0">
                <a:solidFill>
                  <a:srgbClr val="545454"/>
                </a:solidFill>
                <a:ea typeface="微软雅黑" panose="020B0503020204020204" pitchFamily="34" charset="-122"/>
              </a:rPr>
              <a:t>标品开发内容：</a:t>
            </a:r>
            <a:r>
              <a:rPr lang="zh-CN" altLang="en-US" sz="1600" b="1" dirty="0">
                <a:solidFill>
                  <a:srgbClr val="545454"/>
                </a:solidFill>
                <a:ea typeface="微软雅黑" panose="020B0503020204020204" pitchFamily="34" charset="-122"/>
              </a:rPr>
              <a:t>扩充动作、编制</a:t>
            </a:r>
            <a:r>
              <a:rPr lang="zh-CN" altLang="en-US" sz="1600" b="1" dirty="0" smtClean="0">
                <a:solidFill>
                  <a:srgbClr val="545454"/>
                </a:solidFill>
                <a:ea typeface="微软雅黑" panose="020B0503020204020204" pitchFamily="34" charset="-122"/>
              </a:rPr>
              <a:t>新流程</a:t>
            </a:r>
            <a:endParaRPr lang="zh-CN" sz="1600" b="1" dirty="0">
              <a:solidFill>
                <a:srgbClr val="545454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71215" y="2480037"/>
            <a:ext cx="6172631" cy="335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统一存储</a:t>
            </a:r>
            <a:endParaRPr lang="zh-CN" altLang="en-US" sz="1333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9302103" y="1965512"/>
            <a:ext cx="253011" cy="1469530"/>
          </a:xfrm>
          <a:prstGeom prst="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1869648" y="3609535"/>
            <a:ext cx="725229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031859" y="1945705"/>
            <a:ext cx="74109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监控</a:t>
            </a:r>
          </a:p>
        </p:txBody>
      </p:sp>
      <p:sp>
        <p:nvSpPr>
          <p:cNvPr id="45" name="矩形 44"/>
          <p:cNvSpPr/>
          <p:nvPr/>
        </p:nvSpPr>
        <p:spPr>
          <a:xfrm>
            <a:off x="8002752" y="1950868"/>
            <a:ext cx="74109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日志</a:t>
            </a:r>
            <a:endParaRPr lang="zh-CN" altLang="en-US" sz="1333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716541" y="4092840"/>
            <a:ext cx="1920000" cy="33587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200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插件形式</a:t>
            </a:r>
            <a:endParaRPr lang="zh-CN" altLang="en-US" sz="1200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30885" y="3888530"/>
            <a:ext cx="1945923" cy="342319"/>
          </a:xfrm>
          <a:prstGeom prst="rect">
            <a:avLst/>
          </a:prstGeom>
          <a:solidFill>
            <a:srgbClr val="B8E0CA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流程</a:t>
            </a:r>
            <a:endParaRPr lang="zh-CN" altLang="en-US" sz="1333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65789" y="3888530"/>
            <a:ext cx="1920000" cy="3358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动作</a:t>
            </a:r>
            <a:endParaRPr lang="zh-CN" altLang="en-US" sz="1333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69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61075" y="5339596"/>
            <a:ext cx="6172631" cy="6965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5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1076" y="3027673"/>
            <a:ext cx="6172631" cy="3358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统一存储</a:t>
            </a:r>
            <a:endParaRPr lang="zh-CN" altLang="en-US" sz="1333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1075" y="4187809"/>
            <a:ext cx="6172631" cy="3358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接口 </a:t>
            </a:r>
            <a:r>
              <a:rPr lang="en-US" altLang="zh-CN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or </a:t>
            </a:r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消息</a:t>
            </a:r>
            <a:endParaRPr lang="zh-CN" altLang="en-US" sz="1333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0744" y="5501996"/>
            <a:ext cx="1945923" cy="342319"/>
          </a:xfrm>
          <a:prstGeom prst="rect">
            <a:avLst/>
          </a:prstGeom>
          <a:solidFill>
            <a:srgbClr val="B8E0CA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流程</a:t>
            </a:r>
            <a:endParaRPr lang="zh-CN" altLang="en-US" sz="1333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5648" y="5501996"/>
            <a:ext cx="1920000" cy="3358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动作</a:t>
            </a:r>
            <a:endParaRPr lang="zh-CN" altLang="en-US" sz="1333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1074" y="1232476"/>
            <a:ext cx="6172631" cy="3358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安全策略管理中心展示</a:t>
            </a:r>
            <a:endParaRPr lang="zh-CN" altLang="en-US" sz="1333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0575" y="2266925"/>
            <a:ext cx="704776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资产</a:t>
            </a:r>
            <a:endParaRPr lang="zh-CN" altLang="en-US" sz="1333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4285" y="2256000"/>
            <a:ext cx="772281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策略</a:t>
            </a:r>
            <a:endParaRPr lang="zh-CN" altLang="en-US" sz="1333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11301" y="2256000"/>
            <a:ext cx="92038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网络拓扑</a:t>
            </a:r>
          </a:p>
        </p:txBody>
      </p:sp>
      <p:sp>
        <p:nvSpPr>
          <p:cNvPr id="18" name="矩形 17"/>
          <p:cNvSpPr/>
          <p:nvPr/>
        </p:nvSpPr>
        <p:spPr>
          <a:xfrm>
            <a:off x="4011071" y="2255324"/>
            <a:ext cx="984597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全局搜索</a:t>
            </a:r>
          </a:p>
        </p:txBody>
      </p:sp>
      <p:sp>
        <p:nvSpPr>
          <p:cNvPr id="19" name="矩形 18"/>
          <p:cNvSpPr/>
          <p:nvPr/>
        </p:nvSpPr>
        <p:spPr>
          <a:xfrm>
            <a:off x="5221718" y="2255601"/>
            <a:ext cx="74109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监控</a:t>
            </a:r>
          </a:p>
        </p:txBody>
      </p:sp>
      <p:sp>
        <p:nvSpPr>
          <p:cNvPr id="20" name="矩形 19"/>
          <p:cNvSpPr/>
          <p:nvPr/>
        </p:nvSpPr>
        <p:spPr>
          <a:xfrm>
            <a:off x="6192611" y="2260764"/>
            <a:ext cx="74109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zh-CN" altLang="en-US" sz="1333" dirty="0" smtClean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日志</a:t>
            </a:r>
            <a:endParaRPr lang="zh-CN" altLang="en-US" sz="1333" dirty="0">
              <a:solidFill>
                <a:srgbClr val="EEECE1">
                  <a:lumMod val="10000"/>
                </a:srgb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2" name="线形标注 1(带强调线) 21"/>
          <p:cNvSpPr/>
          <p:nvPr/>
        </p:nvSpPr>
        <p:spPr>
          <a:xfrm>
            <a:off x="7465699" y="1023900"/>
            <a:ext cx="3959276" cy="707097"/>
          </a:xfrm>
          <a:prstGeom prst="accentCallout1">
            <a:avLst>
              <a:gd name="adj1" fmla="val 18750"/>
              <a:gd name="adj2" fmla="val -8333"/>
              <a:gd name="adj3" fmla="val 81231"/>
              <a:gd name="adj4" fmla="val -835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1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、页面对接、修改，页面权限配置约定</a:t>
            </a:r>
            <a:endParaRPr lang="en-US" altLang="zh-CN" sz="1400" b="1" u="sng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2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、新页面开发</a:t>
            </a:r>
            <a:r>
              <a:rPr lang="en-US" altLang="zh-CN" sz="1400" b="1" u="sng" dirty="0" smtClean="0">
                <a:solidFill>
                  <a:schemeClr val="tx1"/>
                </a:solidFill>
              </a:rPr>
              <a:t>(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待动作、流程确认 未来</a:t>
            </a:r>
            <a:r>
              <a:rPr lang="en-US" altLang="zh-CN" sz="1400" b="1" u="sng" dirty="0" smtClean="0">
                <a:solidFill>
                  <a:schemeClr val="tx1"/>
                </a:solidFill>
              </a:rPr>
              <a:t>)</a:t>
            </a:r>
            <a:endParaRPr lang="zh-CN" alt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23" name="线形标注 1(带强调线) 22"/>
          <p:cNvSpPr/>
          <p:nvPr/>
        </p:nvSpPr>
        <p:spPr>
          <a:xfrm>
            <a:off x="7465699" y="2094551"/>
            <a:ext cx="3959276" cy="1409665"/>
          </a:xfrm>
          <a:prstGeom prst="accentCallout1">
            <a:avLst>
              <a:gd name="adj1" fmla="val 41147"/>
              <a:gd name="adj2" fmla="val -8333"/>
              <a:gd name="adj3" fmla="val 71382"/>
              <a:gd name="adj4" fmla="val -8397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1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、代码</a:t>
            </a:r>
            <a:r>
              <a:rPr lang="zh-CN" altLang="en-US" sz="1400" b="1" u="sng" dirty="0">
                <a:solidFill>
                  <a:schemeClr val="tx1"/>
                </a:solidFill>
              </a:rPr>
              <a:t>回归，</a:t>
            </a:r>
            <a:r>
              <a:rPr lang="en-US" altLang="zh-CN" sz="1400" b="1" u="sng" dirty="0">
                <a:solidFill>
                  <a:schemeClr val="tx1"/>
                </a:solidFill>
              </a:rPr>
              <a:t>API</a:t>
            </a:r>
            <a:r>
              <a:rPr lang="zh-CN" altLang="en-US" sz="1400" b="1" u="sng" dirty="0">
                <a:solidFill>
                  <a:schemeClr val="tx1"/>
                </a:solidFill>
              </a:rPr>
              <a:t>接口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为主</a:t>
            </a:r>
            <a:endParaRPr lang="en-US" altLang="zh-CN" sz="1400" b="1" u="sng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2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、数据库</a:t>
            </a:r>
            <a:r>
              <a:rPr lang="zh-CN" altLang="en-US" sz="1400" b="1" u="sng" dirty="0">
                <a:solidFill>
                  <a:schemeClr val="tx1"/>
                </a:solidFill>
              </a:rPr>
              <a:t>存储内容回顾、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优化</a:t>
            </a:r>
            <a:endParaRPr lang="en-US" altLang="zh-CN" sz="1400" b="1" u="sng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3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、数据库版本兼容性测试</a:t>
            </a:r>
            <a:endParaRPr lang="en-US" altLang="zh-CN" sz="1400" b="1" u="sng" dirty="0">
              <a:solidFill>
                <a:schemeClr val="tx1"/>
              </a:solidFill>
            </a:endParaRPr>
          </a:p>
        </p:txBody>
      </p:sp>
      <p:sp>
        <p:nvSpPr>
          <p:cNvPr id="24" name="线形标注 1(带强调线) 23"/>
          <p:cNvSpPr/>
          <p:nvPr/>
        </p:nvSpPr>
        <p:spPr>
          <a:xfrm>
            <a:off x="7475743" y="3990223"/>
            <a:ext cx="3949232" cy="700789"/>
          </a:xfrm>
          <a:prstGeom prst="accentCallout1">
            <a:avLst>
              <a:gd name="adj1" fmla="val 18750"/>
              <a:gd name="adj2" fmla="val -8333"/>
              <a:gd name="adj3" fmla="val 75452"/>
              <a:gd name="adj4" fmla="val -835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1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</a:t>
            </a:r>
            <a:r>
              <a:rPr lang="en-US" altLang="zh-CN" sz="1400" b="1" u="sng" dirty="0" smtClean="0">
                <a:solidFill>
                  <a:schemeClr val="tx1"/>
                </a:solidFill>
              </a:rPr>
              <a:t>Kafka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消息   </a:t>
            </a:r>
            <a:r>
              <a:rPr lang="en-US" altLang="zh-CN" sz="1400" b="1" u="sng" dirty="0" smtClean="0">
                <a:solidFill>
                  <a:schemeClr val="tx1"/>
                </a:solidFill>
              </a:rPr>
              <a:t>API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接口</a:t>
            </a:r>
            <a:endParaRPr lang="en-US" altLang="zh-CN" sz="1400" b="1" u="sng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b="1" u="sng" dirty="0" smtClean="0">
                <a:solidFill>
                  <a:schemeClr val="tx1"/>
                </a:solidFill>
              </a:rPr>
              <a:t>目的：为</a:t>
            </a:r>
            <a:r>
              <a:rPr lang="en-US" altLang="zh-CN" sz="1400" b="1" u="sng" dirty="0" smtClean="0">
                <a:solidFill>
                  <a:schemeClr val="tx1"/>
                </a:solidFill>
              </a:rPr>
              <a:t>soar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预案联动预留方式</a:t>
            </a:r>
            <a:endParaRPr lang="en-US" altLang="zh-CN" sz="1400" b="1" u="sng" dirty="0">
              <a:solidFill>
                <a:schemeClr val="tx1"/>
              </a:solidFill>
            </a:endParaRPr>
          </a:p>
        </p:txBody>
      </p:sp>
      <p:sp>
        <p:nvSpPr>
          <p:cNvPr id="25" name="线形标注 1(带强调线) 24"/>
          <p:cNvSpPr/>
          <p:nvPr/>
        </p:nvSpPr>
        <p:spPr>
          <a:xfrm>
            <a:off x="7465699" y="5107799"/>
            <a:ext cx="3959276" cy="1150721"/>
          </a:xfrm>
          <a:prstGeom prst="accentCallout1">
            <a:avLst>
              <a:gd name="adj1" fmla="val 18750"/>
              <a:gd name="adj2" fmla="val -8333"/>
              <a:gd name="adj3" fmla="val 50034"/>
              <a:gd name="adj4" fmla="val -835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1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、结合</a:t>
            </a:r>
            <a:r>
              <a:rPr lang="en-US" altLang="zh-CN" sz="1400" b="1" u="sng" dirty="0" smtClean="0">
                <a:solidFill>
                  <a:schemeClr val="tx1"/>
                </a:solidFill>
              </a:rPr>
              <a:t>AISA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策略下发流程、定制化开发产品抽离动作、流程    </a:t>
            </a:r>
            <a:endParaRPr lang="en-US" altLang="zh-CN" sz="1400" b="1" u="sng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400" b="1" u="sng" dirty="0" smtClean="0">
                <a:solidFill>
                  <a:schemeClr val="tx1"/>
                </a:solidFill>
              </a:rPr>
              <a:t>2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、形成执行引擎</a:t>
            </a:r>
            <a:endParaRPr lang="en-US" altLang="zh-CN" sz="1400" b="1" u="sng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760575" y="1923514"/>
            <a:ext cx="10664401" cy="15788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60575" y="3732774"/>
            <a:ext cx="10664401" cy="15788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760574" y="4965503"/>
            <a:ext cx="10664401" cy="15788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97917" y="0"/>
            <a:ext cx="1550424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具体任务</a:t>
            </a:r>
          </a:p>
        </p:txBody>
      </p:sp>
      <p:sp>
        <p:nvSpPr>
          <p:cNvPr id="35" name="矩形 34"/>
          <p:cNvSpPr/>
          <p:nvPr/>
        </p:nvSpPr>
        <p:spPr>
          <a:xfrm>
            <a:off x="429881" y="828800"/>
            <a:ext cx="11196063" cy="5561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917" y="0"/>
            <a:ext cx="1550424" cy="5024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5" dirty="0" smtClean="0">
                <a:solidFill>
                  <a:schemeClr val="bg1"/>
                </a:solidFill>
                <a:latin typeface="+mn-ea"/>
              </a:rPr>
              <a:t>动作举例</a:t>
            </a:r>
          </a:p>
        </p:txBody>
      </p:sp>
      <p:sp>
        <p:nvSpPr>
          <p:cNvPr id="8" name="矩形 7"/>
          <p:cNvSpPr/>
          <p:nvPr/>
        </p:nvSpPr>
        <p:spPr>
          <a:xfrm>
            <a:off x="894251" y="3054162"/>
            <a:ext cx="8929396" cy="323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数据</a:t>
            </a:r>
            <a:r>
              <a:rPr lang="zh-CN" altLang="en-US" sz="1400" dirty="0"/>
              <a:t>统一</a:t>
            </a:r>
            <a:r>
              <a:rPr lang="zh-CN" altLang="en-US" sz="1400" dirty="0" smtClean="0"/>
              <a:t>解析动作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1400" dirty="0" smtClean="0"/>
              <a:t>异构设备返回</a:t>
            </a:r>
            <a:r>
              <a:rPr lang="en-US" altLang="zh-CN" sz="1400" dirty="0" smtClean="0"/>
              <a:t>json</a:t>
            </a:r>
            <a:r>
              <a:rPr lang="zh-CN" altLang="en-US" sz="1400" dirty="0"/>
              <a:t>字段名不同、层级</a:t>
            </a:r>
            <a:r>
              <a:rPr lang="zh-CN" altLang="en-US" sz="1400" dirty="0" smtClean="0"/>
              <a:t>不同？</a:t>
            </a:r>
            <a:endParaRPr lang="zh-CN" altLang="en-US" sz="1400" dirty="0"/>
          </a:p>
          <a:p>
            <a:pPr marL="857250" lvl="1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zh-CN" altLang="en-US" sz="1400" dirty="0" smtClean="0"/>
              <a:t>部分字段为目标值？</a:t>
            </a:r>
            <a:r>
              <a:rPr lang="zh-CN" altLang="en-US" sz="1400" dirty="0"/>
              <a:t>	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动作逻辑：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Json</a:t>
            </a:r>
            <a:r>
              <a:rPr lang="zh-CN" altLang="en-US" sz="1400" dirty="0" smtClean="0"/>
              <a:t>统一解析，配置属性</a:t>
            </a:r>
            <a:r>
              <a:rPr lang="zh-CN" altLang="en-US" sz="1400" dirty="0"/>
              <a:t>字段名</a:t>
            </a:r>
            <a:r>
              <a:rPr lang="en-US" altLang="zh-CN" sz="1400" dirty="0"/>
              <a:t>&lt;-----</a:t>
            </a:r>
            <a:r>
              <a:rPr lang="zh-CN" altLang="en-US" sz="1400" dirty="0"/>
              <a:t>原始数据</a:t>
            </a:r>
            <a:r>
              <a:rPr lang="zh-CN" altLang="en-US" sz="1400" dirty="0" smtClean="0"/>
              <a:t>字段名 映射关系</a:t>
            </a:r>
            <a:endParaRPr lang="zh-CN" altLang="en-US" sz="1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272633" y="1283830"/>
            <a:ext cx="6172631" cy="1393328"/>
            <a:chOff x="761075" y="4642850"/>
            <a:chExt cx="6172631" cy="1393328"/>
          </a:xfrm>
        </p:grpSpPr>
        <p:sp>
          <p:nvSpPr>
            <p:cNvPr id="13" name="矩形 12"/>
            <p:cNvSpPr/>
            <p:nvPr/>
          </p:nvSpPr>
          <p:spPr>
            <a:xfrm>
              <a:off x="761075" y="5339596"/>
              <a:ext cx="6172631" cy="69658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570"/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1075" y="4642850"/>
              <a:ext cx="6172631" cy="33587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r>
                <a:rPr lang="zh-CN" altLang="en-US" sz="1333" dirty="0" smtClean="0">
                  <a:solidFill>
                    <a:srgbClr val="EEECE1">
                      <a:lumMod val="10000"/>
                    </a:srgb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接口 </a:t>
              </a:r>
              <a:r>
                <a:rPr lang="en-US" altLang="zh-CN" sz="1333" dirty="0" smtClean="0">
                  <a:solidFill>
                    <a:srgbClr val="EEECE1">
                      <a:lumMod val="10000"/>
                    </a:srgb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or </a:t>
              </a:r>
              <a:r>
                <a:rPr lang="zh-CN" altLang="en-US" sz="1333" dirty="0" smtClean="0">
                  <a:solidFill>
                    <a:srgbClr val="EEECE1">
                      <a:lumMod val="10000"/>
                    </a:srgb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消息</a:t>
              </a:r>
              <a:endParaRPr lang="zh-CN" altLang="en-US" sz="1333" dirty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20744" y="5501996"/>
              <a:ext cx="1945923" cy="342319"/>
            </a:xfrm>
            <a:prstGeom prst="rect">
              <a:avLst/>
            </a:prstGeom>
            <a:solidFill>
              <a:srgbClr val="B8E0CA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r>
                <a:rPr lang="zh-CN" altLang="en-US" sz="1333" dirty="0" smtClean="0">
                  <a:solidFill>
                    <a:srgbClr val="EEECE1">
                      <a:lumMod val="10000"/>
                    </a:srgb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流程</a:t>
              </a:r>
              <a:endParaRPr lang="zh-CN" altLang="en-US" sz="1333" dirty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5648" y="5501996"/>
              <a:ext cx="1920000" cy="33587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r>
                <a:rPr lang="zh-CN" altLang="en-US" sz="1333" dirty="0" smtClean="0">
                  <a:solidFill>
                    <a:srgbClr val="EEECE1">
                      <a:lumMod val="10000"/>
                    </a:srgb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动作</a:t>
              </a:r>
              <a:endParaRPr lang="zh-CN" altLang="en-US" sz="1333" dirty="0">
                <a:solidFill>
                  <a:srgbClr val="EEECE1">
                    <a:lumMod val="10000"/>
                  </a:srgb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445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0e8c74-3725-41b3-b787-53dc2709485e"/>
  <p:tag name="COMMONDATA" val="eyJoZGlkIjoiMjNmZWZiY2E1NGVhOTUxMTMzMWIwYjQ3MmVkNjQ4MD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552,&quot;width&quot;:19201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b6b161b-9e40-4d1c-93ea-0a4f0832325b}"/>
  <p:tag name="TABLE_ENDDRAG_ORIGIN_RECT" val="826*442"/>
  <p:tag name="TABLE_ENDDRAG_RECT" val="39*59*826*4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b6b161b-9e40-4d1c-93ea-0a4f0832325b}"/>
  <p:tag name="TABLE_ENDDRAG_ORIGIN_RECT" val="826*442"/>
  <p:tag name="TABLE_ENDDRAG_RECT" val="39*59*826*4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b6b161b-9e40-4d1c-93ea-0a4f0832325b}"/>
  <p:tag name="TABLE_ENDDRAG_ORIGIN_RECT" val="826*442"/>
  <p:tag name="TABLE_ENDDRAG_RECT" val="39*59*826*4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b6b161b-9e40-4d1c-93ea-0a4f0832325b}"/>
  <p:tag name="TABLE_ENDDRAG_ORIGIN_RECT" val="826*442"/>
  <p:tag name="TABLE_ENDDRAG_RECT" val="39*59*826*4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b6b161b-9e40-4d1c-93ea-0a4f0832325b}"/>
  <p:tag name="TABLE_ENDDRAG_ORIGIN_RECT" val="826*442"/>
  <p:tag name="TABLE_ENDDRAG_RECT" val="39*59*826*4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b6b161b-9e40-4d1c-93ea-0a4f0832325b}"/>
  <p:tag name="TABLE_ENDDRAG_ORIGIN_RECT" val="826*442"/>
  <p:tag name="TABLE_ENDDRAG_RECT" val="39*59*826*44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6524</Words>
  <Application>Microsoft Office PowerPoint</Application>
  <PresentationFormat>宽屏</PresentationFormat>
  <Paragraphs>724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 Unicode MS</vt:lpstr>
      <vt:lpstr>JetBrains Mono</vt:lpstr>
      <vt:lpstr>Microsoft YaHei Light</vt:lpstr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360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张登峰</dc:creator>
  <cp:lastModifiedBy>张登峰</cp:lastModifiedBy>
  <cp:revision>280</cp:revision>
  <dcterms:created xsi:type="dcterms:W3CDTF">2022-10-17T04:42:00Z</dcterms:created>
  <dcterms:modified xsi:type="dcterms:W3CDTF">2022-12-07T08:56:15Z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BF70619E007A427287340D5819DC02F5</vt:lpwstr>
  </property>
  <property fmtid="{D5CDD505-2E9C-101B-9397-08002B2CF9AE}" pid="3" name="KSOProductBuildVer">
    <vt:lpwstr>2052-11.1.0.12763</vt:lpwstr>
  </property>
</Properties>
</file>