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4" r:id="rId3"/>
  </p:sldMasterIdLst>
  <p:notesMasterIdLst>
    <p:notesMasterId r:id="rId13"/>
  </p:notesMasterIdLst>
  <p:sldIdLst>
    <p:sldId id="386" r:id="rId4"/>
    <p:sldId id="376" r:id="rId5"/>
    <p:sldId id="389" r:id="rId6"/>
    <p:sldId id="390" r:id="rId7"/>
    <p:sldId id="385" r:id="rId8"/>
    <p:sldId id="387" r:id="rId9"/>
    <p:sldId id="388" r:id="rId10"/>
    <p:sldId id="391" r:id="rId11"/>
    <p:sldId id="39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3" autoAdjust="0"/>
    <p:restoredTop sz="94609" autoAdjust="0"/>
  </p:normalViewPr>
  <p:slideViewPr>
    <p:cSldViewPr snapToGrid="0">
      <p:cViewPr varScale="1">
        <p:scale>
          <a:sx n="98" d="100"/>
          <a:sy n="98" d="100"/>
        </p:scale>
        <p:origin x="101" y="46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5F6E-D58A-4C4A-84C6-624A21AFC8E0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EEDEF-B665-4359-9B14-A69C9A2D9C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42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19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对象：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集团，老牌国有企业 资产众多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建设周期久远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情报收集：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ICP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备案库 拉取 全部主域名， 结合主域名就行子域名及其运行服务的指纹信息搜集；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Github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码云 搜分公司信息泄露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获得资产状况和部分人员名单和密码信息（过期）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--》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制作密码字典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 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制定方案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攻击面太大，几百个子域名，需要选择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定位到靶标承建单位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公司成立时间短，从招聘信息看为研发类公司，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200-300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人，研发运维岗位，无安全岗位，估计防守薄弱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边界突破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公司外部攻击面进行全面的漏洞挖掘：确定漏洞接口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武器库配合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对外暴露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系统，版本旧，通过自研武器库获取控制权。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自研武器库：自动化漏洞利用平台，集成上百种常见漏洞利用脚本，只需要输入漏洞地址选取特定漏洞类型，即可一键获取服务器控制权限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强化控制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外网进到内网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后门加固，木马进程做了隐藏处理，确保服务器重启也不丢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内部侦察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拿到的是一台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docker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虚拟机，同网段无其他服务器，是孤岛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宿主机器连接其他内网，复用宿主网络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采取野蛮扫描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对常用内网网段全部扫描（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172.16 192.168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）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没有结果，扫描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10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网段，太大，只扫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8080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找到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Title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名字为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JumpServer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Web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主机，是堡垒机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内网服务器的跳板主机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但设置了双因素认证。无奈。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发现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SSH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服务开放，进行弱口令爆破，成功爆破，获取高权限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弱口令来自信息收集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横向移动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拿下堡垒机，看到控制的全部主机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控制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公司的官网系统、代码托管系统、项目管理系统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基本确定靶机系统就在这批内网主机中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深度分析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确定了靶机系统，但是无法连接，怀疑关机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转新思路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从代码托管中找到一个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Access Key,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利用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可以进行云主机管理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堡垒机信息显示靶标在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公司的云上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对主机信息进行探测，经过大量尝试，最终对托管主机进行控制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确实存在关机下线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攻破靶标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使用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调用云上开放接口将靶标远程重启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通过堡垒机连入靶标，截图留证。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04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级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6"/>
          <p:cNvSpPr>
            <a:spLocks noEditPoints="1"/>
          </p:cNvSpPr>
          <p:nvPr userDrawn="1"/>
        </p:nvSpPr>
        <p:spPr bwMode="auto">
          <a:xfrm rot="9423817">
            <a:off x="1601991" y="-729467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lvl="0"/>
            <a:endParaRPr lang="zh-CN" altLang="en-US" sz="2400"/>
          </a:p>
        </p:txBody>
      </p:sp>
      <p:sp>
        <p:nvSpPr>
          <p:cNvPr id="3" name="Freeform 156"/>
          <p:cNvSpPr>
            <a:spLocks noEditPoints="1"/>
          </p:cNvSpPr>
          <p:nvPr userDrawn="1"/>
        </p:nvSpPr>
        <p:spPr bwMode="auto">
          <a:xfrm rot="20140498">
            <a:off x="6611166" y="-3173431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826836" y="2115823"/>
            <a:ext cx="2538333" cy="627472"/>
            <a:chOff x="3360674" y="1589916"/>
            <a:chExt cx="2485488" cy="614408"/>
          </a:xfrm>
        </p:grpSpPr>
        <p:sp>
          <p:nvSpPr>
            <p:cNvPr id="15" name="任意多边形 10"/>
            <p:cNvSpPr/>
            <p:nvPr/>
          </p:nvSpPr>
          <p:spPr>
            <a:xfrm>
              <a:off x="4939537" y="1589916"/>
              <a:ext cx="906625" cy="614408"/>
            </a:xfrm>
            <a:custGeom>
              <a:avLst/>
              <a:gdLst>
                <a:gd name="connsiteX0" fmla="*/ 0 w 1335937"/>
                <a:gd name="connsiteY0" fmla="*/ 0 h 905346"/>
                <a:gd name="connsiteX1" fmla="*/ 1203150 w 1335937"/>
                <a:gd name="connsiteY1" fmla="*/ 0 h 905346"/>
                <a:gd name="connsiteX2" fmla="*/ 1335937 w 1335937"/>
                <a:gd name="connsiteY2" fmla="*/ 132787 h 905346"/>
                <a:gd name="connsiteX3" fmla="*/ 1335937 w 1335937"/>
                <a:gd name="connsiteY3" fmla="*/ 772559 h 905346"/>
                <a:gd name="connsiteX4" fmla="*/ 1203150 w 1335937"/>
                <a:gd name="connsiteY4" fmla="*/ 905346 h 905346"/>
                <a:gd name="connsiteX5" fmla="*/ 0 w 1335937"/>
                <a:gd name="connsiteY5" fmla="*/ 905346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5937" h="905346">
                  <a:moveTo>
                    <a:pt x="0" y="0"/>
                  </a:moveTo>
                  <a:lnTo>
                    <a:pt x="1203150" y="0"/>
                  </a:lnTo>
                  <a:cubicBezTo>
                    <a:pt x="1276486" y="0"/>
                    <a:pt x="1335937" y="59451"/>
                    <a:pt x="1335937" y="132787"/>
                  </a:cubicBezTo>
                  <a:lnTo>
                    <a:pt x="1335937" y="772559"/>
                  </a:lnTo>
                  <a:cubicBezTo>
                    <a:pt x="1335937" y="845895"/>
                    <a:pt x="1276486" y="905346"/>
                    <a:pt x="1203150" y="905346"/>
                  </a:cubicBezTo>
                  <a:lnTo>
                    <a:pt x="0" y="905346"/>
                  </a:lnTo>
                  <a:close/>
                </a:path>
              </a:pathLst>
            </a:custGeom>
            <a:solidFill>
              <a:srgbClr val="00AB7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2"/>
            <p:cNvSpPr/>
            <p:nvPr/>
          </p:nvSpPr>
          <p:spPr>
            <a:xfrm>
              <a:off x="3360674" y="1589916"/>
              <a:ext cx="1578864" cy="614408"/>
            </a:xfrm>
            <a:custGeom>
              <a:avLst/>
              <a:gdLst>
                <a:gd name="connsiteX0" fmla="*/ 132787 w 2290286"/>
                <a:gd name="connsiteY0" fmla="*/ 0 h 905346"/>
                <a:gd name="connsiteX1" fmla="*/ 2290286 w 2290286"/>
                <a:gd name="connsiteY1" fmla="*/ 0 h 905346"/>
                <a:gd name="connsiteX2" fmla="*/ 2290286 w 2290286"/>
                <a:gd name="connsiteY2" fmla="*/ 905346 h 905346"/>
                <a:gd name="connsiteX3" fmla="*/ 132787 w 2290286"/>
                <a:gd name="connsiteY3" fmla="*/ 905346 h 905346"/>
                <a:gd name="connsiteX4" fmla="*/ 0 w 2290286"/>
                <a:gd name="connsiteY4" fmla="*/ 772559 h 905346"/>
                <a:gd name="connsiteX5" fmla="*/ 0 w 2290286"/>
                <a:gd name="connsiteY5" fmla="*/ 132787 h 905346"/>
                <a:gd name="connsiteX6" fmla="*/ 132787 w 2290286"/>
                <a:gd name="connsiteY6" fmla="*/ 0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286" h="905346">
                  <a:moveTo>
                    <a:pt x="132787" y="0"/>
                  </a:moveTo>
                  <a:lnTo>
                    <a:pt x="2290286" y="0"/>
                  </a:lnTo>
                  <a:lnTo>
                    <a:pt x="2290286" y="905346"/>
                  </a:lnTo>
                  <a:lnTo>
                    <a:pt x="132787" y="905346"/>
                  </a:lnTo>
                  <a:cubicBezTo>
                    <a:pt x="59451" y="905346"/>
                    <a:pt x="0" y="845895"/>
                    <a:pt x="0" y="772559"/>
                  </a:cubicBezTo>
                  <a:lnTo>
                    <a:pt x="0" y="132787"/>
                  </a:lnTo>
                  <a:cubicBezTo>
                    <a:pt x="0" y="59451"/>
                    <a:pt x="59451" y="0"/>
                    <a:pt x="132787" y="0"/>
                  </a:cubicBezTo>
                  <a:close/>
                </a:path>
              </a:pathLst>
            </a:custGeom>
            <a:solidFill>
              <a:srgbClr val="4E576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标题 10"/>
          <p:cNvSpPr>
            <a:spLocks noGrp="1"/>
          </p:cNvSpPr>
          <p:nvPr>
            <p:ph type="title"/>
          </p:nvPr>
        </p:nvSpPr>
        <p:spPr>
          <a:xfrm>
            <a:off x="3127563" y="2909057"/>
            <a:ext cx="5936875" cy="1925500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5335" b="1" kern="1200" dirty="0">
                <a:solidFill>
                  <a:srgbClr val="4E57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6528566" y="2106681"/>
            <a:ext cx="2187497" cy="6274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30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4"/>
              </a:lnSpc>
              <a:defRPr sz="2742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1966312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229842" y="1956351"/>
            <a:ext cx="5541959" cy="3793112"/>
          </a:xfrm>
        </p:spPr>
        <p:txBody>
          <a:bodyPr lIns="0" tIns="0" rIns="0" bIns="0"/>
          <a:lstStyle>
            <a:lvl1pPr marL="0" indent="0">
              <a:lnSpc>
                <a:spcPts val="1763"/>
              </a:lnSpc>
              <a:spcBef>
                <a:spcPts val="881"/>
              </a:spcBef>
              <a:buNone/>
              <a:defRPr lang="en-US" sz="1371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3453" rtl="0" eaLnBrk="1" fontAlgn="auto" latinLnBrk="0" hangingPunct="1">
              <a:lnSpc>
                <a:spcPts val="1763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1">
                <a:solidFill>
                  <a:schemeClr val="tx1"/>
                </a:solidFill>
              </a:defRPr>
            </a:lvl2pPr>
            <a:lvl3pPr marL="447745" indent="0">
              <a:buNone/>
              <a:defRPr/>
            </a:lvl3pPr>
            <a:lvl4pPr marL="671618" indent="0">
              <a:buNone/>
              <a:defRPr/>
            </a:lvl4pPr>
            <a:lvl5pPr marL="895490" indent="0">
              <a:buNone/>
              <a:defRPr/>
            </a:lvl5pPr>
          </a:lstStyle>
          <a:p>
            <a:pPr marL="0" marR="0" lvl="0" indent="0" algn="l" defTabSz="913453" rtl="0" eaLnBrk="1" fontAlgn="auto" latinLnBrk="0" hangingPunct="1">
              <a:lnSpc>
                <a:spcPts val="1763"/>
              </a:lnSpc>
              <a:spcBef>
                <a:spcPts val="881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9625263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88F8A-125D-8544-935B-1F4A1B40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556D8D-75F5-B941-A727-9FF3FF8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22885-A2E7-5249-88F5-F3DB020C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72AE40-246A-1E40-81B0-DD0AC25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3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117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167044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8227038" y="5548256"/>
            <a:ext cx="3255221" cy="43453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479" y="1326987"/>
            <a:ext cx="392228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79819" y="951941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中黑_GBK" panose="02000000000000000000" pitchFamily="2" charset="-122"/>
                <a:ea typeface="方正兰亭中黑_GBK" panose="02000000000000000000"/>
              </a:rPr>
              <a:t>目录    </a:t>
            </a:r>
            <a:r>
              <a:rPr lang="en-US" altLang="zh-CN" sz="2400" dirty="0">
                <a:solidFill>
                  <a:srgbClr val="00A050"/>
                </a:solidFill>
                <a:latin typeface="方正兰亭中黑_GBK" panose="02000000000000000000" pitchFamily="2" charset="-122"/>
                <a:ea typeface="方正兰亭中黑_GBK" panose="02000000000000000000"/>
              </a:rPr>
              <a:t>CONTENTS</a:t>
            </a:r>
            <a:endParaRPr lang="zh-CN" altLang="en-US" sz="2400" dirty="0">
              <a:solidFill>
                <a:srgbClr val="00A050"/>
              </a:solidFill>
              <a:latin typeface="方正兰亭中黑_GBK" panose="02000000000000000000" pitchFamily="2" charset="-122"/>
              <a:ea typeface="方正兰亭中黑_GBK" panose="0200000000000000000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292804" y="99950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|</a:t>
            </a:r>
            <a:endParaRPr lang="zh-CN" altLang="en-US" sz="20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2411309"/>
            <a:ext cx="608490" cy="602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3443837"/>
            <a:ext cx="608490" cy="60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13" y="4476363"/>
            <a:ext cx="608490" cy="602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2411309"/>
            <a:ext cx="608490" cy="602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3443837"/>
            <a:ext cx="608490" cy="602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73" y="4476363"/>
            <a:ext cx="608490" cy="60252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416754" y="24376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643519" y="24376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416754" y="34733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643519" y="347331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416754" y="45090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643519" y="450901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我是目录标题</a:t>
            </a:r>
            <a:endParaRPr lang="en-US" altLang="zh-CN" sz="2800" dirty="0">
              <a:solidFill>
                <a:schemeClr val="bg1"/>
              </a:solidFill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316" y="226941"/>
            <a:ext cx="1681198" cy="2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白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552" y="47494"/>
            <a:ext cx="11630025" cy="1152525"/>
          </a:xfrm>
          <a:prstGeom prst="rect">
            <a:avLst/>
          </a:prstGeom>
        </p:spPr>
      </p:pic>
      <p:sp>
        <p:nvSpPr>
          <p:cNvPr id="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804" y="372477"/>
            <a:ext cx="6260245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23800" y="968144"/>
            <a:ext cx="5415450" cy="463746"/>
          </a:xfrm>
        </p:spPr>
        <p:txBody>
          <a:bodyPr>
            <a:normAutofit/>
          </a:bodyPr>
          <a:lstStyle>
            <a:lvl1pPr marL="0" indent="0">
              <a:buNone/>
              <a:defRPr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形 18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59" y="359435"/>
            <a:ext cx="485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6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552" y="47494"/>
            <a:ext cx="11630025" cy="1152525"/>
          </a:xfrm>
          <a:prstGeom prst="rect">
            <a:avLst/>
          </a:prstGeom>
        </p:spPr>
      </p:pic>
      <p:sp>
        <p:nvSpPr>
          <p:cNvPr id="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804" y="372477"/>
            <a:ext cx="6260245" cy="42473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23800" y="968144"/>
            <a:ext cx="5415450" cy="463746"/>
          </a:xfrm>
        </p:spPr>
        <p:txBody>
          <a:bodyPr>
            <a:normAutofit/>
          </a:bodyPr>
          <a:lstStyle>
            <a:lvl1pPr marL="0" indent="0">
              <a:buNone/>
              <a:defRPr sz="2000" b="1" u="sng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5" name="图形 18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3059" y="359435"/>
            <a:ext cx="485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35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11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3"/>
            <a:ext cx="12192000" cy="568583"/>
          </a:xfrm>
          <a:prstGeom prst="rect">
            <a:avLst/>
          </a:prstGeom>
          <a:gradFill>
            <a:gsLst>
              <a:gs pos="90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51683" y="6390861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t>2025/3/16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70740" y="6397518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73" y="236497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2" name="Freeform 34"/>
          <p:cNvSpPr/>
          <p:nvPr/>
        </p:nvSpPr>
        <p:spPr bwMode="auto">
          <a:xfrm>
            <a:off x="75389" y="193802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32807" y="316433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z="1800"/>
          </a:p>
        </p:txBody>
      </p:sp>
      <p:sp>
        <p:nvSpPr>
          <p:cNvPr id="48" name="Freeform 14"/>
          <p:cNvSpPr>
            <a:spLocks/>
          </p:cNvSpPr>
          <p:nvPr userDrawn="1"/>
        </p:nvSpPr>
        <p:spPr bwMode="auto">
          <a:xfrm>
            <a:off x="-304374" y="-458083"/>
            <a:ext cx="2678169" cy="1594655"/>
          </a:xfrm>
          <a:custGeom>
            <a:avLst/>
            <a:gdLst>
              <a:gd name="T0" fmla="*/ 233 w 240"/>
              <a:gd name="T1" fmla="*/ 98 h 143"/>
              <a:gd name="T2" fmla="*/ 0 w 240"/>
              <a:gd name="T3" fmla="*/ 52 h 143"/>
              <a:gd name="T4" fmla="*/ 5 w 240"/>
              <a:gd name="T5" fmla="*/ 66 h 143"/>
              <a:gd name="T6" fmla="*/ 37 w 240"/>
              <a:gd name="T7" fmla="*/ 58 h 143"/>
              <a:gd name="T8" fmla="*/ 71 w 240"/>
              <a:gd name="T9" fmla="*/ 58 h 143"/>
              <a:gd name="T10" fmla="*/ 112 w 240"/>
              <a:gd name="T11" fmla="*/ 71 h 143"/>
              <a:gd name="T12" fmla="*/ 148 w 240"/>
              <a:gd name="T13" fmla="*/ 97 h 143"/>
              <a:gd name="T14" fmla="*/ 174 w 240"/>
              <a:gd name="T15" fmla="*/ 122 h 143"/>
              <a:gd name="T16" fmla="*/ 194 w 240"/>
              <a:gd name="T17" fmla="*/ 136 h 143"/>
              <a:gd name="T18" fmla="*/ 233 w 240"/>
              <a:gd name="T19" fmla="*/ 129 h 143"/>
              <a:gd name="T20" fmla="*/ 233 w 240"/>
              <a:gd name="T21" fmla="*/ 98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0" h="143">
                <a:moveTo>
                  <a:pt x="233" y="98"/>
                </a:moveTo>
                <a:cubicBezTo>
                  <a:pt x="183" y="22"/>
                  <a:pt x="77" y="0"/>
                  <a:pt x="0" y="52"/>
                </a:cubicBezTo>
                <a:cubicBezTo>
                  <a:pt x="5" y="66"/>
                  <a:pt x="5" y="66"/>
                  <a:pt x="5" y="66"/>
                </a:cubicBezTo>
                <a:cubicBezTo>
                  <a:pt x="19" y="61"/>
                  <a:pt x="28" y="59"/>
                  <a:pt x="37" y="58"/>
                </a:cubicBezTo>
                <a:cubicBezTo>
                  <a:pt x="47" y="57"/>
                  <a:pt x="58" y="56"/>
                  <a:pt x="71" y="58"/>
                </a:cubicBezTo>
                <a:cubicBezTo>
                  <a:pt x="84" y="60"/>
                  <a:pt x="98" y="64"/>
                  <a:pt x="112" y="71"/>
                </a:cubicBezTo>
                <a:cubicBezTo>
                  <a:pt x="125" y="77"/>
                  <a:pt x="138" y="87"/>
                  <a:pt x="148" y="97"/>
                </a:cubicBezTo>
                <a:cubicBezTo>
                  <a:pt x="159" y="106"/>
                  <a:pt x="166" y="115"/>
                  <a:pt x="174" y="122"/>
                </a:cubicBezTo>
                <a:cubicBezTo>
                  <a:pt x="181" y="129"/>
                  <a:pt x="187" y="133"/>
                  <a:pt x="194" y="136"/>
                </a:cubicBezTo>
                <a:cubicBezTo>
                  <a:pt x="213" y="143"/>
                  <a:pt x="227" y="135"/>
                  <a:pt x="233" y="129"/>
                </a:cubicBezTo>
                <a:cubicBezTo>
                  <a:pt x="240" y="123"/>
                  <a:pt x="238" y="106"/>
                  <a:pt x="233" y="98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1933" y="149575"/>
            <a:ext cx="1302247" cy="3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35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73" y="236497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9" y="219206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57" y="341835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10" y="170737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18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5" y="236493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2" y="170734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095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88" y="37398"/>
            <a:ext cx="11487150" cy="83502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sz="36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0D00-7EAD-4356-8467-C7812806DE79}" type="datetime6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2025年3月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46C6-6BAF-4DA0-B4B1-BEDD0371AD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65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4">
            <a:extLst>
              <a:ext uri="{FF2B5EF4-FFF2-40B4-BE49-F238E27FC236}">
                <a16:creationId xmlns:a16="http://schemas.microsoft.com/office/drawing/2014/main" id="{ED1C66D3-B3C0-E04E-BCBF-06681F326A58}"/>
              </a:ext>
            </a:extLst>
          </p:cNvPr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 sz="2667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75F69F-D0AB-044E-8453-E1F063D2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64" y="86787"/>
            <a:ext cx="9970901" cy="50284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667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5EC10-3800-194B-A834-4B09AB82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739" y="65107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817226-A4A8-4CA8-8499-073E4B5E2127}" type="datetimeFigureOut">
              <a:rPr lang="zh-CN" altLang="en-US" smtClean="0"/>
              <a:pPr/>
              <a:t>2025/3/16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83FD097-C1F0-6043-BDBF-9B0505DF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80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423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幻灯片" r:id="rId4" imgW="270" imgH="270" progId="TCLayout.ActiveDocument.1">
                  <p:embed/>
                </p:oleObj>
              </mc:Choice>
              <mc:Fallback>
                <p:oleObj name="think-cell 幻灯片" r:id="rId4" imgW="270" imgH="270" progId="TCLayout.ActiveDocument.1">
                  <p:embed/>
                  <p:pic>
                    <p:nvPicPr>
                      <p:cNvPr id="4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733"/>
            <a:ext cx="10108323" cy="943760"/>
          </a:xfrm>
        </p:spPr>
        <p:txBody>
          <a:bodyPr>
            <a:normAutofit/>
          </a:bodyPr>
          <a:lstStyle>
            <a:lvl1pPr>
              <a:defRPr sz="2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6489D9C7-5DC6-4263-87FF-7C99F6FB63C3}" type="datetime1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2025/3/16</a:t>
            </a:fld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 fontAlgn="base">
              <a:spcBef>
                <a:spcPct val="0"/>
              </a:spcBef>
              <a:spcAft>
                <a:spcPct val="0"/>
              </a:spcAft>
            </a:pPr>
            <a:fld id="{5DD3DB80-B894-403A-B48E-6FDC1A72010E}" type="slidenum">
              <a:rPr lang="zh-CN" altLang="en-US" smtClean="0">
                <a:solidFill>
                  <a:prstClr val="white">
                    <a:lumMod val="50000"/>
                  </a:prstClr>
                </a:solidFill>
              </a:rPr>
              <a:pPr defTabSz="914377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148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891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内容白底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AC8E01-2ADE-4A6D-9E41-6025D908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94A1FAE-D92C-E74B-B09C-977C2091DFC5}"/>
              </a:ext>
            </a:extLst>
          </p:cNvPr>
          <p:cNvSpPr/>
          <p:nvPr/>
        </p:nvSpPr>
        <p:spPr>
          <a:xfrm>
            <a:off x="390675" y="497330"/>
            <a:ext cx="94067" cy="571308"/>
          </a:xfrm>
          <a:prstGeom prst="rect">
            <a:avLst/>
          </a:prstGeom>
          <a:solidFill>
            <a:srgbClr val="035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7">
            <a:extLst>
              <a:ext uri="{FF2B5EF4-FFF2-40B4-BE49-F238E27FC236}">
                <a16:creationId xmlns:a16="http://schemas.microsoft.com/office/drawing/2014/main" id="{6C7C1439-6108-2D4A-BAD1-E2F99BA7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92" y="497330"/>
            <a:ext cx="10515600" cy="692494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n-ea"/>
                <a:ea typeface="+mn-ea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9903E-0FE1-4A68-86A3-3F6BB77E2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408" y="19455"/>
            <a:ext cx="1747553" cy="42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83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2" y="302263"/>
            <a:ext cx="318036" cy="636071"/>
          </a:xfrm>
          <a:prstGeom prst="rect">
            <a:avLst/>
          </a:prstGeom>
          <a:solidFill>
            <a:srgbClr val="05A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535276" y="410486"/>
            <a:ext cx="11314979" cy="461729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lang="zh-CN" altLang="en-US" sz="2665" b="1" smtClean="0">
                <a:solidFill>
                  <a:srgbClr val="00A84B"/>
                </a:solidFill>
                <a:latin typeface="+mn-ea"/>
                <a:ea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z="1800" smtClean="0"/>
            </a:lvl4pPr>
            <a:lvl5pPr>
              <a:defRPr lang="zh-CN" altLang="en-US" sz="1800"/>
            </a:lvl5pPr>
          </a:lstStyle>
          <a:p>
            <a:pPr marL="0" lvl="0" defTabSz="60960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1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7D652D-1363-8344-A126-36D2267E11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52425" y="1385047"/>
            <a:ext cx="11487150" cy="48379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389197" y="6356349"/>
            <a:ext cx="47727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C95446B-784D-4FBD-A3D4-20A46119C204}" type="slidenum">
              <a:rPr lang="zh-CN" alt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980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57188" y="324785"/>
            <a:ext cx="11487150" cy="835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7D04-45E0-416F-9EF5-28D233FA89E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2025/3/16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C46C6-6BAF-4DA0-B4B1-BEDD0371AD0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4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3CBD57-4EA1-4B50-9AF5-90B21A6D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1A1632-1599-4E42-86CE-CABAD62D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A63E3-9608-4684-BC4C-AB5D6F3E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02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53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12"/>
          <p:cNvSpPr>
            <a:spLocks noGrp="1"/>
          </p:cNvSpPr>
          <p:nvPr>
            <p:ph sz="quarter" idx="10"/>
          </p:nvPr>
        </p:nvSpPr>
        <p:spPr>
          <a:xfrm>
            <a:off x="469409" y="1206500"/>
            <a:ext cx="11112355" cy="4191000"/>
          </a:xfrm>
        </p:spPr>
        <p:txBody>
          <a:bodyPr vert="horz"/>
          <a:lstStyle>
            <a:lvl1pPr>
              <a:buClrTx/>
              <a:defRPr sz="24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  <a:lvl2pPr>
              <a:buClrTx/>
              <a:defRPr sz="22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2pPr>
            <a:lvl3pPr>
              <a:buClrTx/>
              <a:defRPr sz="20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3pPr>
            <a:lvl4pPr>
              <a:buClrTx/>
              <a:defRPr sz="18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4pPr>
            <a:lvl5pPr>
              <a:buClrTx/>
              <a:defRPr sz="1600" b="0" i="0" baseline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5pPr>
          </a:lstStyle>
          <a:p>
            <a:pPr lvl="0"/>
            <a:r>
              <a:rPr kumimoji="1" lang="zh-CN" altLang="en-US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9409" y="268540"/>
            <a:ext cx="11112355" cy="693987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3600" b="0" i="0">
                <a:solidFill>
                  <a:schemeClr val="bg2">
                    <a:lumMod val="10000"/>
                  </a:schemeClr>
                </a:solidFill>
                <a:latin typeface="微软雅黑 Light"/>
                <a:ea typeface="微软雅黑 Light"/>
                <a:cs typeface="Hiragino Sans GB W3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70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D203-84D6-7744-B0E3-7D778254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1D4B-BAC7-7749-A96C-76CF02EA6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130B-CE31-9E43-8302-A8F9F77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E11D-7B77-784F-B648-D66B2578AA21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0AF6C-76CD-7B47-A727-D1E5D9CF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8FDE-9F83-FC45-96DC-C85E0C11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F2D37-4B6A-B349-A06F-C13C21D1B4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7122-C4E9-4CBF-B10F-3B8C4EEB710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2A4B-4182-4DB2-8B5C-829AA077C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718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11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357188" y="1398494"/>
            <a:ext cx="11487150" cy="477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52425" y="1119466"/>
            <a:ext cx="1151404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标题占位符 2"/>
          <p:cNvSpPr>
            <a:spLocks noGrp="1"/>
          </p:cNvSpPr>
          <p:nvPr>
            <p:ph type="title"/>
          </p:nvPr>
        </p:nvSpPr>
        <p:spPr>
          <a:xfrm>
            <a:off x="352425" y="574766"/>
            <a:ext cx="10515600" cy="491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母版标题样式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0A948A-C8F2-744E-A026-3DC462DFC79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498" y="134145"/>
            <a:ext cx="1770435" cy="4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1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8605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1pPr>
      <a:lvl2pPr marL="538480" indent="-26987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 Unicode MS" panose="020B0604020202020204" pitchFamily="34" charset="-122"/>
        <a:buChar char="−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2pPr>
      <a:lvl3pPr marL="806450" indent="-268605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ü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3pPr>
      <a:lvl4pPr marL="9017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8C6F3-2B34-4B42-B4C2-6DD7CC025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3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defTabSz="91448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2" indent="-228622" algn="l" defTabSz="914489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7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11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56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601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45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0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34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79" indent="-228622" algn="l" defTabSz="914489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5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9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4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8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3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67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12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56" algn="l" defTabSz="9144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流程图: 可选过程 87"/>
          <p:cNvSpPr/>
          <p:nvPr/>
        </p:nvSpPr>
        <p:spPr>
          <a:xfrm>
            <a:off x="3193423" y="888118"/>
            <a:ext cx="1073174" cy="288000"/>
          </a:xfrm>
          <a:prstGeom prst="flowChartAlternate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需求评审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>
            <a:stCxn id="88" idx="2"/>
            <a:endCxn id="156" idx="0"/>
          </p:cNvCxnSpPr>
          <p:nvPr/>
        </p:nvCxnSpPr>
        <p:spPr>
          <a:xfrm flipH="1">
            <a:off x="3730009" y="1176118"/>
            <a:ext cx="1" cy="294255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过程 89"/>
          <p:cNvSpPr/>
          <p:nvPr/>
        </p:nvSpPr>
        <p:spPr>
          <a:xfrm>
            <a:off x="3193421" y="2040804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测分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3" name="流程图: 决策 92"/>
          <p:cNvSpPr/>
          <p:nvPr/>
        </p:nvSpPr>
        <p:spPr>
          <a:xfrm>
            <a:off x="3028727" y="3139070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准入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730009" y="4518296"/>
            <a:ext cx="53658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通过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5" name="流程图: 过程 124"/>
          <p:cNvSpPr/>
          <p:nvPr/>
        </p:nvSpPr>
        <p:spPr>
          <a:xfrm>
            <a:off x="3193421" y="2589876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提测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7" name="直接箭头连接符 6"/>
          <p:cNvCxnSpPr>
            <a:stCxn id="90" idx="2"/>
            <a:endCxn id="125" idx="0"/>
          </p:cNvCxnSpPr>
          <p:nvPr/>
        </p:nvCxnSpPr>
        <p:spPr>
          <a:xfrm>
            <a:off x="3730009" y="2328804"/>
            <a:ext cx="0" cy="26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流程图: 过程 125"/>
          <p:cNvSpPr/>
          <p:nvPr/>
        </p:nvSpPr>
        <p:spPr>
          <a:xfrm>
            <a:off x="5015621" y="2590964"/>
            <a:ext cx="1076935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开发中</a:t>
            </a:r>
          </a:p>
        </p:txBody>
      </p:sp>
      <p:cxnSp>
        <p:nvCxnSpPr>
          <p:cNvPr id="9" name="直接箭头连接符 8"/>
          <p:cNvCxnSpPr>
            <a:stCxn id="125" idx="2"/>
            <a:endCxn id="93" idx="0"/>
          </p:cNvCxnSpPr>
          <p:nvPr/>
        </p:nvCxnSpPr>
        <p:spPr>
          <a:xfrm flipH="1">
            <a:off x="3730008" y="2877876"/>
            <a:ext cx="1" cy="26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流程图: 过程 126"/>
          <p:cNvSpPr/>
          <p:nvPr/>
        </p:nvSpPr>
        <p:spPr>
          <a:xfrm>
            <a:off x="3193421" y="3662842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测试中</a:t>
            </a:r>
          </a:p>
        </p:txBody>
      </p:sp>
      <p:cxnSp>
        <p:nvCxnSpPr>
          <p:cNvPr id="13" name="直接箭头连接符 12"/>
          <p:cNvCxnSpPr>
            <a:stCxn id="93" idx="2"/>
            <a:endCxn id="127" idx="0"/>
          </p:cNvCxnSpPr>
          <p:nvPr/>
        </p:nvCxnSpPr>
        <p:spPr>
          <a:xfrm>
            <a:off x="3730008" y="3427070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流程图: 过程 128"/>
          <p:cNvSpPr/>
          <p:nvPr/>
        </p:nvSpPr>
        <p:spPr>
          <a:xfrm>
            <a:off x="3193422" y="480520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发布版本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6" name="肘形连接符 15"/>
          <p:cNvCxnSpPr>
            <a:stCxn id="93" idx="3"/>
            <a:endCxn id="126" idx="2"/>
          </p:cNvCxnSpPr>
          <p:nvPr/>
        </p:nvCxnSpPr>
        <p:spPr>
          <a:xfrm flipV="1">
            <a:off x="4431288" y="2878964"/>
            <a:ext cx="1122801" cy="4041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6" idx="1"/>
            <a:endCxn id="125" idx="3"/>
          </p:cNvCxnSpPr>
          <p:nvPr/>
        </p:nvCxnSpPr>
        <p:spPr>
          <a:xfrm flipH="1" flipV="1">
            <a:off x="4266597" y="2733876"/>
            <a:ext cx="749024" cy="1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27" idx="3"/>
            <a:endCxn id="126" idx="2"/>
          </p:cNvCxnSpPr>
          <p:nvPr/>
        </p:nvCxnSpPr>
        <p:spPr>
          <a:xfrm flipV="1">
            <a:off x="4266597" y="2878964"/>
            <a:ext cx="1287492" cy="927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7" idx="2"/>
            <a:endCxn id="131" idx="0"/>
          </p:cNvCxnSpPr>
          <p:nvPr/>
        </p:nvCxnSpPr>
        <p:spPr>
          <a:xfrm flipH="1">
            <a:off x="3730008" y="3950842"/>
            <a:ext cx="1" cy="23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1" idx="2"/>
            <a:endCxn id="129" idx="0"/>
          </p:cNvCxnSpPr>
          <p:nvPr/>
        </p:nvCxnSpPr>
        <p:spPr>
          <a:xfrm>
            <a:off x="3730008" y="4474614"/>
            <a:ext cx="2" cy="33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流程图: 决策 130"/>
          <p:cNvSpPr/>
          <p:nvPr/>
        </p:nvSpPr>
        <p:spPr>
          <a:xfrm>
            <a:off x="3028727" y="4186614"/>
            <a:ext cx="1402561" cy="288000"/>
          </a:xfrm>
          <a:prstGeom prst="flowChartDecision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测试</a:t>
            </a:r>
            <a:endParaRPr lang="en-US" altLang="zh-CN" sz="9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准出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 flipH="1">
            <a:off x="4540587" y="3614068"/>
            <a:ext cx="79918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缺陷修复</a:t>
            </a:r>
            <a:endParaRPr lang="zh-CN" altLang="en-US" sz="800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 flipH="1">
            <a:off x="4524973" y="3083831"/>
            <a:ext cx="100220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自测未通过</a:t>
            </a:r>
            <a:endParaRPr lang="en-US" altLang="zh-CN" sz="800" dirty="0" smtClean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1" name="弧形 63">
            <a:extLst>
              <a:ext uri="{FF2B5EF4-FFF2-40B4-BE49-F238E27FC236}">
                <a16:creationId xmlns:a16="http://schemas.microsoft.com/office/drawing/2014/main" id="{266753F4-6A20-4731-B2EB-D8BBF49B96E2}"/>
              </a:ext>
            </a:extLst>
          </p:cNvPr>
          <p:cNvSpPr>
            <a:spLocks/>
          </p:cNvSpPr>
          <p:nvPr/>
        </p:nvSpPr>
        <p:spPr>
          <a:xfrm>
            <a:off x="7716306" y="1898357"/>
            <a:ext cx="3060000" cy="3059296"/>
          </a:xfrm>
          <a:prstGeom prst="arc">
            <a:avLst>
              <a:gd name="adj1" fmla="val 16279933"/>
              <a:gd name="adj2" fmla="val 15927654"/>
            </a:avLst>
          </a:prstGeom>
          <a:ln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143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8539863" y="1470373"/>
            <a:ext cx="1440000" cy="894174"/>
          </a:xfrm>
          <a:prstGeom prst="roundRect">
            <a:avLst/>
          </a:prstGeom>
          <a:solidFill>
            <a:schemeClr val="accent2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2 CR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代码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4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147178" y="2634814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1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把控提测质量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5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10056306" y="2651737"/>
            <a:ext cx="1440000" cy="894174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3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发</a:t>
            </a:r>
            <a:r>
              <a:rPr kumimoji="1" lang="zh-CN" altLang="en-US" sz="1200" dirty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版管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控</a:t>
            </a:r>
            <a:endParaRPr kumimoji="1" lang="zh-CN" altLang="en-US" sz="1200" dirty="0"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9500997" y="3950842"/>
            <a:ext cx="1440000" cy="8941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4 </a:t>
            </a:r>
            <a:r>
              <a:rPr kumimoji="1" lang="zh-CN" altLang="en-US" sz="12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交付验证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147" name="流程图: 文档 146"/>
          <p:cNvSpPr/>
          <p:nvPr/>
        </p:nvSpPr>
        <p:spPr>
          <a:xfrm>
            <a:off x="364585" y="3081901"/>
            <a:ext cx="1471427" cy="89417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针对流程规范问题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右箭头 147"/>
          <p:cNvSpPr/>
          <p:nvPr/>
        </p:nvSpPr>
        <p:spPr>
          <a:xfrm>
            <a:off x="2217638" y="3272911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9" name="右箭头 148"/>
          <p:cNvSpPr/>
          <p:nvPr/>
        </p:nvSpPr>
        <p:spPr>
          <a:xfrm>
            <a:off x="6088797" y="3167642"/>
            <a:ext cx="742950" cy="37170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6" name="流程图: 过程 155"/>
          <p:cNvSpPr/>
          <p:nvPr/>
        </p:nvSpPr>
        <p:spPr>
          <a:xfrm>
            <a:off x="3193421" y="147037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系分评审 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57" name="直接箭头连接符 156"/>
          <p:cNvCxnSpPr>
            <a:stCxn id="156" idx="2"/>
            <a:endCxn id="90" idx="0"/>
          </p:cNvCxnSpPr>
          <p:nvPr/>
        </p:nvCxnSpPr>
        <p:spPr>
          <a:xfrm>
            <a:off x="3730009" y="1758373"/>
            <a:ext cx="0" cy="28243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流程图: 过程 166"/>
          <p:cNvSpPr/>
          <p:nvPr/>
        </p:nvSpPr>
        <p:spPr>
          <a:xfrm>
            <a:off x="3193419" y="5820578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监控 </a:t>
            </a:r>
            <a:r>
              <a:rPr lang="en-US" altLang="zh-CN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/ </a:t>
            </a:r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巡检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8" name="流程图: 过程 167"/>
          <p:cNvSpPr/>
          <p:nvPr/>
        </p:nvSpPr>
        <p:spPr>
          <a:xfrm>
            <a:off x="3193419" y="5312893"/>
            <a:ext cx="1073176" cy="288000"/>
          </a:xfrm>
          <a:prstGeom prst="flowChartProcess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9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线上验证</a:t>
            </a:r>
            <a:endParaRPr lang="zh-CN" altLang="en-US" sz="9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195" name="直接箭头连接符 194"/>
          <p:cNvCxnSpPr>
            <a:stCxn id="129" idx="2"/>
            <a:endCxn id="168" idx="0"/>
          </p:cNvCxnSpPr>
          <p:nvPr/>
        </p:nvCxnSpPr>
        <p:spPr>
          <a:xfrm flipH="1">
            <a:off x="3730007" y="5093208"/>
            <a:ext cx="3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68" idx="2"/>
            <a:endCxn id="167" idx="0"/>
          </p:cNvCxnSpPr>
          <p:nvPr/>
        </p:nvCxnSpPr>
        <p:spPr>
          <a:xfrm>
            <a:off x="3730007" y="5600893"/>
            <a:ext cx="0" cy="219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: 圆角 47">
            <a:extLst>
              <a:ext uri="{FF2B5EF4-FFF2-40B4-BE49-F238E27FC236}">
                <a16:creationId xmlns:a16="http://schemas.microsoft.com/office/drawing/2014/main" id="{E68E82DB-59C8-4068-ADCA-12B9143697BD}"/>
              </a:ext>
            </a:extLst>
          </p:cNvPr>
          <p:cNvSpPr/>
          <p:nvPr/>
        </p:nvSpPr>
        <p:spPr>
          <a:xfrm>
            <a:off x="7551615" y="3950842"/>
            <a:ext cx="1440000" cy="89417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5 </a:t>
            </a:r>
            <a:r>
              <a:rPr kumimoji="1" lang="zh-CN" altLang="en-US" sz="1200" dirty="0" smtClean="0">
                <a:latin typeface="宋体" panose="02010600030101010101" pitchFamily="2" charset="-122"/>
                <a:ea typeface="宋体" panose="02010600030101010101" pitchFamily="2" charset="-122"/>
                <a:cs typeface="Microsoft YaHei Light"/>
                <a:sym typeface="Microsoft YaHei Light"/>
              </a:rPr>
              <a:t>应急反馈</a:t>
            </a:r>
            <a:endParaRPr kumimoji="1" lang="zh-CN" alt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Microsoft YaHei Light"/>
              <a:sym typeface="Microsoft YaHei Light"/>
            </a:endParaRPr>
          </a:p>
        </p:txBody>
      </p:sp>
      <p:sp>
        <p:nvSpPr>
          <p:cNvPr id="207" name="标题 20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1A10464-7016-4D36-A368-B120068E17FE}"/>
              </a:ext>
            </a:extLst>
          </p:cNvPr>
          <p:cNvSpPr txBox="1"/>
          <p:nvPr/>
        </p:nvSpPr>
        <p:spPr>
          <a:xfrm>
            <a:off x="5944431" y="1618191"/>
            <a:ext cx="5784149" cy="44781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lvl="0" indent="-28575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背景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接口测试时，研发和测试人员无法对接口返回体做到解耦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痛点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接口测试时需要关注接口返回体格式；如果返回体格式有改动，则研发代码（返回体对象、判断逻辑）需要二次开发和适配，无法做到配置化修改（重复</a:t>
            </a:r>
            <a:r>
              <a:rPr lang="en-US" altLang="zh-CN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2/5/6</a:t>
            </a:r>
            <a:r>
              <a:rPr lang="zh-CN" altLang="en-US" sz="1400" noProof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动作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）</a:t>
            </a: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marR="0" lvl="0" indent="-285750" defTabSz="914362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解决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方案</a:t>
            </a:r>
            <a:endParaRPr lang="en-US" altLang="zh-CN" sz="1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开发数据处理工具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defTabSz="914362" latinLnBrk="1" hangingPunct="0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解耦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接口返回体的强相关性，以配置形式实现接口返回体的比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对。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L="285750" indent="-285750" defTabSz="914362" latinLnBrk="1" hangingPunct="0"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成果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接口测试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返回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体处理与研发解耦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defTabSz="914362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      测试接口对接或调整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，测试效率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从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近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小时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分钟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/>
                <a:sym typeface="Segoe UI"/>
              </a:rPr>
              <a:t>级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  <a:p>
            <a:pPr marR="0" lvl="0" algn="l" defTabSz="914362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Segoe UI"/>
              <a:sym typeface="Segoe UI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481084" y="1376855"/>
            <a:ext cx="5142551" cy="5046681"/>
            <a:chOff x="481084" y="1243505"/>
            <a:chExt cx="5142551" cy="5046681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9F4539-BE1E-440D-9ED9-83EFE6462EC5}"/>
                </a:ext>
              </a:extLst>
            </p:cNvPr>
            <p:cNvSpPr/>
            <p:nvPr/>
          </p:nvSpPr>
          <p:spPr>
            <a:xfrm>
              <a:off x="2231973" y="5635795"/>
              <a:ext cx="656326" cy="654391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判断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1443105"/>
              <a:ext cx="711324" cy="7123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处理接口返回值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C7B2F69-B329-4226-93BB-9EBE1F31DD73}"/>
                </a:ext>
              </a:extLst>
            </p:cNvPr>
            <p:cNvSpPr/>
            <p:nvPr/>
          </p:nvSpPr>
          <p:spPr>
            <a:xfrm>
              <a:off x="552895" y="3361171"/>
              <a:ext cx="656733" cy="1108192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定义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F43D3D9-94B0-497E-8749-AD7D6522F8EA}"/>
                </a:ext>
              </a:extLst>
            </p:cNvPr>
            <p:cNvSpPr/>
            <p:nvPr/>
          </p:nvSpPr>
          <p:spPr>
            <a:xfrm>
              <a:off x="2218673" y="3361171"/>
              <a:ext cx="669626" cy="1094569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发布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Microsoft YaHei Light"/>
                  <a:sym typeface="Microsoft YaHei Light"/>
                </a:rPr>
                <a:t>接口</a:t>
              </a:r>
              <a:endParaRPr kumimoji="1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Microsoft YaHei Light"/>
                <a:sym typeface="Microsoft YaHei Light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865C678-6BAF-44D4-83B2-552647876E30}"/>
                </a:ext>
              </a:extLst>
            </p:cNvPr>
            <p:cNvSpPr/>
            <p:nvPr/>
          </p:nvSpPr>
          <p:spPr>
            <a:xfrm>
              <a:off x="4952575" y="3352772"/>
              <a:ext cx="671060" cy="1114283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返回体</a:t>
              </a:r>
              <a:endParaRPr kumimoji="1" lang="en-US" altLang="zh-CN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对照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50BFB7B-4F54-4085-B54F-66BFDA2C0CC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881261" y="4469363"/>
              <a:ext cx="1" cy="92179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10" idx="3"/>
              <a:endCxn id="65" idx="1"/>
            </p:cNvCxnSpPr>
            <p:nvPr/>
          </p:nvCxnSpPr>
          <p:spPr>
            <a:xfrm>
              <a:off x="2888299" y="3908456"/>
              <a:ext cx="748228" cy="5657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7F23F57-81C7-4595-89E8-DF6E3BE3755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1209628" y="3908456"/>
              <a:ext cx="1009045" cy="681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C8C78E3-5591-41B2-8472-7AD08054A0D9}"/>
                </a:ext>
              </a:extLst>
            </p:cNvPr>
            <p:cNvSpPr txBox="1"/>
            <p:nvPr/>
          </p:nvSpPr>
          <p:spPr>
            <a:xfrm>
              <a:off x="1209426" y="4831245"/>
              <a:ext cx="848356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新建</a:t>
              </a:r>
              <a:r>
                <a:rPr kumimoji="0" lang="en-US" altLang="zh-CN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or</a:t>
              </a: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修改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8C077D-91C8-4A3D-A3DF-788CB5D3BD1B}"/>
                </a:ext>
              </a:extLst>
            </p:cNvPr>
            <p:cNvSpPr txBox="1"/>
            <p:nvPr/>
          </p:nvSpPr>
          <p:spPr>
            <a:xfrm>
              <a:off x="3654488" y="569007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接口测试结果判断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0DF9937-AF33-4D30-B06B-A6AA04EABD77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2553486" y="4455740"/>
              <a:ext cx="6650" cy="1180055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79D8B11-F2CB-4F3A-96DC-A31FE1A0AF21}"/>
                </a:ext>
              </a:extLst>
            </p:cNvPr>
            <p:cNvSpPr txBox="1"/>
            <p:nvPr/>
          </p:nvSpPr>
          <p:spPr>
            <a:xfrm>
              <a:off x="2970254" y="5214465"/>
              <a:ext cx="1128787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标记测试结果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492C9160-F6CD-4CC7-A6A6-CD067B304DAA}"/>
                </a:ext>
              </a:extLst>
            </p:cNvPr>
            <p:cNvCxnSpPr>
              <a:cxnSpLocks/>
              <a:stCxn id="11" idx="2"/>
              <a:endCxn id="4" idx="6"/>
            </p:cNvCxnSpPr>
            <p:nvPr/>
          </p:nvCxnSpPr>
          <p:spPr>
            <a:xfrm rot="5400000">
              <a:off x="3340234" y="4015120"/>
              <a:ext cx="1495936" cy="2399806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BD7BBE3-4799-42FA-A3DC-8AB4378A4146}"/>
                </a:ext>
              </a:extLst>
            </p:cNvPr>
            <p:cNvSpPr/>
            <p:nvPr/>
          </p:nvSpPr>
          <p:spPr>
            <a:xfrm>
              <a:off x="2673118" y="246467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BBA2C86B-21B5-4F87-A2DC-1A8DA0C4BCFC}"/>
                </a:ext>
              </a:extLst>
            </p:cNvPr>
            <p:cNvSpPr/>
            <p:nvPr/>
          </p:nvSpPr>
          <p:spPr>
            <a:xfrm>
              <a:off x="952265" y="4788057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C7197114-D67D-43E0-8957-0965540AFB30}"/>
                </a:ext>
              </a:extLst>
            </p:cNvPr>
            <p:cNvSpPr/>
            <p:nvPr/>
          </p:nvSpPr>
          <p:spPr>
            <a:xfrm>
              <a:off x="3403440" y="5645164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C1F39E4-4D38-42F7-8AD1-7870C91B69E4}"/>
                </a:ext>
              </a:extLst>
            </p:cNvPr>
            <p:cNvSpPr/>
            <p:nvPr/>
          </p:nvSpPr>
          <p:spPr>
            <a:xfrm>
              <a:off x="2699174" y="5185283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EE6E630-0C09-41C8-870E-4D463B0168F2}"/>
                </a:ext>
              </a:extLst>
            </p:cNvPr>
            <p:cNvSpPr/>
            <p:nvPr/>
          </p:nvSpPr>
          <p:spPr>
            <a:xfrm>
              <a:off x="1229849" y="3617372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AC385D3-E5C1-42DC-9EEF-95845BFAA37A}"/>
                </a:ext>
              </a:extLst>
            </p:cNvPr>
            <p:cNvSpPr txBox="1"/>
            <p:nvPr/>
          </p:nvSpPr>
          <p:spPr>
            <a:xfrm>
              <a:off x="1479218" y="3655853"/>
              <a:ext cx="745605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接口上线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3E49D264-BE3F-456B-90A5-580B66EEB967}"/>
                </a:ext>
              </a:extLst>
            </p:cNvPr>
            <p:cNvSpPr/>
            <p:nvPr/>
          </p:nvSpPr>
          <p:spPr>
            <a:xfrm>
              <a:off x="4406693" y="1488225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794F27-0E90-4FC5-97F3-76D25CDFCDF1}"/>
                </a:ext>
              </a:extLst>
            </p:cNvPr>
            <p:cNvSpPr txBox="1"/>
            <p:nvPr/>
          </p:nvSpPr>
          <p:spPr>
            <a:xfrm>
              <a:off x="4680190" y="1533198"/>
              <a:ext cx="760519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结构体处理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F052EB00-373B-ED48-AF04-073C5DB9E53A}"/>
                </a:ext>
              </a:extLst>
            </p:cNvPr>
            <p:cNvSpPr/>
            <p:nvPr/>
          </p:nvSpPr>
          <p:spPr>
            <a:xfrm>
              <a:off x="912670" y="1864840"/>
              <a:ext cx="235889" cy="2358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F6E9A8E-6297-2A40-832A-9DBFB831492D}"/>
                </a:ext>
              </a:extLst>
            </p:cNvPr>
            <p:cNvSpPr txBox="1"/>
            <p:nvPr/>
          </p:nvSpPr>
          <p:spPr>
            <a:xfrm>
              <a:off x="1179968" y="1898440"/>
              <a:ext cx="1124232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读取、复制结构体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0B79E16-1FCB-8A44-A462-DA56660209F8}"/>
                </a:ext>
              </a:extLst>
            </p:cNvPr>
            <p:cNvSpPr txBox="1"/>
            <p:nvPr/>
          </p:nvSpPr>
          <p:spPr>
            <a:xfrm>
              <a:off x="2924595" y="2503673"/>
              <a:ext cx="779301" cy="1538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lvl="0" indent="0" algn="l" defTabSz="914362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/>
                  <a:cs typeface="Segoe UI"/>
                  <a:sym typeface="Segoe UI"/>
                </a:rPr>
                <a:t>接口调用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/>
                <a:cs typeface="Segoe UI"/>
                <a:sym typeface="Segoe UI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2166422" y="1243505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接口测试人员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肘形连接符 11">
              <a:extLst>
                <a:ext uri="{FF2B5EF4-FFF2-40B4-BE49-F238E27FC236}">
                  <a16:creationId xmlns:a16="http://schemas.microsoft.com/office/drawing/2014/main" id="{25B1F70B-BFC5-8B4B-986C-A63C00447EB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5400000" flipH="1" flipV="1">
              <a:off x="776216" y="1920233"/>
              <a:ext cx="1545985" cy="1335892"/>
            </a:xfrm>
            <a:prstGeom prst="bentConnector3">
              <a:avLst>
                <a:gd name="adj1" fmla="val 100094"/>
              </a:avLst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BCF1928-2E79-C645-A680-009981D9928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552452" y="2232554"/>
              <a:ext cx="1034" cy="11286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18">
              <a:extLst>
                <a:ext uri="{FF2B5EF4-FFF2-40B4-BE49-F238E27FC236}">
                  <a16:creationId xmlns:a16="http://schemas.microsoft.com/office/drawing/2014/main" id="{1BD10C26-0D8B-B04E-954F-F4DE40E7DD23}"/>
                </a:ext>
              </a:extLst>
            </p:cNvPr>
            <p:cNvCxnSpPr>
              <a:cxnSpLocks/>
              <a:stCxn id="6" idx="3"/>
              <a:endCxn id="11" idx="0"/>
            </p:cNvCxnSpPr>
            <p:nvPr/>
          </p:nvCxnSpPr>
          <p:spPr>
            <a:xfrm>
              <a:off x="4347851" y="1799297"/>
              <a:ext cx="940254" cy="1553475"/>
            </a:xfrm>
            <a:prstGeom prst="bent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910" y="1525944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0" name="KSO_Shape">
              <a:extLst>
                <a:ext uri="{FF2B5EF4-FFF2-40B4-BE49-F238E27FC236}">
                  <a16:creationId xmlns:a16="http://schemas.microsoft.com/office/drawing/2014/main" id="{BCB47762-52C3-4622-B19B-E843DC01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52" y="5392891"/>
              <a:ext cx="432000" cy="432000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00B0F0"/>
            </a:solidFill>
            <a:ln w="1860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81280" tIns="40640" rIns="81280" bIns="4064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defTabSz="406390">
                <a:defRPr/>
              </a:pPr>
              <a:endParaRPr lang="zh-CN" altLang="en-US" sz="24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32E4A3B-E1F6-4048-BBC6-84FDD8AE88F8}"/>
                </a:ext>
              </a:extLst>
            </p:cNvPr>
            <p:cNvSpPr txBox="1"/>
            <p:nvPr/>
          </p:nvSpPr>
          <p:spPr>
            <a:xfrm>
              <a:off x="481084" y="5875596"/>
              <a:ext cx="1128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rPr>
                <a:t>接口开发人员</a:t>
              </a:r>
              <a:endPara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730815" y="1794647"/>
              <a:ext cx="905712" cy="465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5" name="矩形: 圆角 5">
              <a:extLst>
                <a:ext uri="{FF2B5EF4-FFF2-40B4-BE49-F238E27FC236}">
                  <a16:creationId xmlns:a16="http://schemas.microsoft.com/office/drawing/2014/main" id="{1F6C6886-AFBD-4DB3-B30A-B0A808DD052B}"/>
                </a:ext>
              </a:extLst>
            </p:cNvPr>
            <p:cNvSpPr/>
            <p:nvPr/>
          </p:nvSpPr>
          <p:spPr>
            <a:xfrm>
              <a:off x="3636527" y="3361171"/>
              <a:ext cx="711324" cy="1105884"/>
            </a:xfrm>
            <a:prstGeom prst="roundRect">
              <a:avLst/>
            </a:prstGeom>
            <a:solidFill>
              <a:srgbClr val="00B0F0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Microsoft YaHei Light"/>
                </a:rPr>
                <a:t>获取接口返回值</a:t>
              </a:r>
              <a:endParaRPr kumimoji="1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0"/>
              <a:endCxn id="6" idx="2"/>
            </p:cNvCxnSpPr>
            <p:nvPr/>
          </p:nvCxnSpPr>
          <p:spPr>
            <a:xfrm flipV="1">
              <a:off x="3992189" y="2155489"/>
              <a:ext cx="0" cy="1205682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FB58889-0977-4C3D-B7E2-8660EFC16ADD}"/>
                </a:ext>
              </a:extLst>
            </p:cNvPr>
            <p:cNvCxnSpPr>
              <a:cxnSpLocks/>
              <a:stCxn id="65" idx="3"/>
              <a:endCxn id="11" idx="1"/>
            </p:cNvCxnSpPr>
            <p:nvPr/>
          </p:nvCxnSpPr>
          <p:spPr>
            <a:xfrm flipV="1">
              <a:off x="4347851" y="3909914"/>
              <a:ext cx="604724" cy="4199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087648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自动化测试解耦</a:t>
            </a:r>
            <a:r>
              <a:rPr lang="en-US" altLang="zh-CN" dirty="0" smtClean="0"/>
              <a:t>--</a:t>
            </a:r>
            <a:r>
              <a:rPr lang="zh-CN" altLang="en-US" dirty="0" smtClean="0"/>
              <a:t>解析研判工具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19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472112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自动化测试工具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问答结果相似度测试</a:t>
            </a:r>
            <a:endParaRPr lang="zh-CN" altLang="en-US" dirty="0"/>
          </a:p>
        </p:txBody>
      </p:sp>
      <p:sp>
        <p:nvSpPr>
          <p:cNvPr id="40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770674" y="1375234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获取扩展问题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18358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问答接口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问题答案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5177951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计算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向量夹角余弦值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7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4390615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单词向量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4187913" y="3598408"/>
            <a:ext cx="1177200" cy="422869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构建频数表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4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2474773" y="3556876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构建频率表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5953694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相似性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6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329766" y="27646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提取实意词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7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770674" y="23002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25B1F70B-BFC5-8B4B-986C-A63C00447EB2}"/>
              </a:ext>
            </a:extLst>
          </p:cNvPr>
          <p:cNvCxnSpPr>
            <a:cxnSpLocks/>
            <a:stCxn id="43" idx="1"/>
            <a:endCxn id="40" idx="2"/>
          </p:cNvCxnSpPr>
          <p:nvPr/>
        </p:nvCxnSpPr>
        <p:spPr>
          <a:xfrm rot="10800000">
            <a:off x="2359274" y="1839634"/>
            <a:ext cx="970492" cy="228436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3" idx="2"/>
            <a:endCxn id="56" idx="0"/>
          </p:cNvCxnSpPr>
          <p:nvPr/>
        </p:nvCxnSpPr>
        <p:spPr>
          <a:xfrm>
            <a:off x="3918366" y="2300270"/>
            <a:ext cx="0" cy="4644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25B1F70B-BFC5-8B4B-986C-A63C00447EB2}"/>
              </a:ext>
            </a:extLst>
          </p:cNvPr>
          <p:cNvCxnSpPr>
            <a:cxnSpLocks/>
            <a:stCxn id="43" idx="1"/>
            <a:endCxn id="57" idx="0"/>
          </p:cNvCxnSpPr>
          <p:nvPr/>
        </p:nvCxnSpPr>
        <p:spPr>
          <a:xfrm rot="10800000" flipV="1">
            <a:off x="2359274" y="2068070"/>
            <a:ext cx="970492" cy="232200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6" idx="2"/>
            <a:endCxn id="53" idx="0"/>
          </p:cNvCxnSpPr>
          <p:nvPr/>
        </p:nvCxnSpPr>
        <p:spPr>
          <a:xfrm>
            <a:off x="3918366" y="3229070"/>
            <a:ext cx="858147" cy="36933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6" idx="2"/>
            <a:endCxn id="54" idx="0"/>
          </p:cNvCxnSpPr>
          <p:nvPr/>
        </p:nvCxnSpPr>
        <p:spPr>
          <a:xfrm flipH="1">
            <a:off x="3063373" y="3229070"/>
            <a:ext cx="854993" cy="32780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3" idx="2"/>
            <a:endCxn id="47" idx="0"/>
          </p:cNvCxnSpPr>
          <p:nvPr/>
        </p:nvCxnSpPr>
        <p:spPr>
          <a:xfrm flipH="1">
            <a:off x="3918366" y="4021277"/>
            <a:ext cx="858147" cy="369338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4" idx="2"/>
            <a:endCxn id="47" idx="0"/>
          </p:cNvCxnSpPr>
          <p:nvPr/>
        </p:nvCxnSpPr>
        <p:spPr>
          <a:xfrm>
            <a:off x="3063373" y="4021276"/>
            <a:ext cx="854993" cy="369339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7" idx="2"/>
            <a:endCxn id="45" idx="0"/>
          </p:cNvCxnSpPr>
          <p:nvPr/>
        </p:nvCxnSpPr>
        <p:spPr>
          <a:xfrm>
            <a:off x="3918366" y="4855015"/>
            <a:ext cx="0" cy="32293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5" idx="2"/>
            <a:endCxn id="55" idx="0"/>
          </p:cNvCxnSpPr>
          <p:nvPr/>
        </p:nvCxnSpPr>
        <p:spPr>
          <a:xfrm>
            <a:off x="3918366" y="5642351"/>
            <a:ext cx="0" cy="311343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5206781" y="2764670"/>
            <a:ext cx="1177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88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83" idx="1"/>
            <a:endCxn id="56" idx="3"/>
          </p:cNvCxnSpPr>
          <p:nvPr/>
        </p:nvCxnSpPr>
        <p:spPr>
          <a:xfrm flipH="1">
            <a:off x="4506966" y="2996870"/>
            <a:ext cx="69981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6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标题 3">
            <a:extLst>
              <a:ext uri="{FF2B5EF4-FFF2-40B4-BE49-F238E27FC236}">
                <a16:creationId xmlns:a16="http://schemas.microsoft.com/office/drawing/2014/main" id="{46FD2670-3ED7-4DED-8AFC-C3F69F6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24785"/>
            <a:ext cx="5472112" cy="83502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自动化测试工具</a:t>
            </a:r>
            <a:r>
              <a:rPr lang="en-US" altLang="zh-CN" dirty="0" smtClean="0"/>
              <a:t>-</a:t>
            </a:r>
            <a:r>
              <a:rPr lang="zh-CN" altLang="en-US" dirty="0" smtClean="0"/>
              <a:t>问答结果相似度测试</a:t>
            </a:r>
            <a:endParaRPr lang="zh-CN" altLang="en-US" dirty="0"/>
          </a:p>
        </p:txBody>
      </p:sp>
      <p:sp>
        <p:nvSpPr>
          <p:cNvPr id="4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9268086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计算向量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夹角余弦值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47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7784130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单词向量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5853525" y="1631596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构建频数表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4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5845320" y="25582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构建频率表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55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0752042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相似性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6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104" idx="3"/>
            <a:endCxn id="54" idx="1"/>
          </p:cNvCxnSpPr>
          <p:nvPr/>
        </p:nvCxnSpPr>
        <p:spPr>
          <a:xfrm>
            <a:off x="4783398" y="2326060"/>
            <a:ext cx="1061922" cy="4644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104" idx="3"/>
            <a:endCxn id="53" idx="1"/>
          </p:cNvCxnSpPr>
          <p:nvPr/>
        </p:nvCxnSpPr>
        <p:spPr>
          <a:xfrm flipV="1">
            <a:off x="4783398" y="1863796"/>
            <a:ext cx="1070127" cy="46226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3" idx="3"/>
            <a:endCxn id="47" idx="1"/>
          </p:cNvCxnSpPr>
          <p:nvPr/>
        </p:nvCxnSpPr>
        <p:spPr>
          <a:xfrm>
            <a:off x="6814725" y="1863796"/>
            <a:ext cx="969405" cy="46226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54" idx="3"/>
            <a:endCxn id="47" idx="1"/>
          </p:cNvCxnSpPr>
          <p:nvPr/>
        </p:nvCxnSpPr>
        <p:spPr>
          <a:xfrm flipV="1">
            <a:off x="6806520" y="2326060"/>
            <a:ext cx="977610" cy="4644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7" idx="3"/>
            <a:endCxn id="45" idx="1"/>
          </p:cNvCxnSpPr>
          <p:nvPr/>
        </p:nvCxnSpPr>
        <p:spPr>
          <a:xfrm>
            <a:off x="8745330" y="2326060"/>
            <a:ext cx="52275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45" idx="3"/>
            <a:endCxn id="55" idx="1"/>
          </p:cNvCxnSpPr>
          <p:nvPr/>
        </p:nvCxnSpPr>
        <p:spPr>
          <a:xfrm>
            <a:off x="10229286" y="2326060"/>
            <a:ext cx="52275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2170056" y="3328384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92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247656" y="3328384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获取扩展问题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93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1" idx="1"/>
            <a:endCxn id="92" idx="3"/>
          </p:cNvCxnSpPr>
          <p:nvPr/>
        </p:nvCxnSpPr>
        <p:spPr>
          <a:xfrm flipH="1">
            <a:off x="1208856" y="3560584"/>
            <a:ext cx="96120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1208856" y="209477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问答接口</a:t>
            </a:r>
            <a:endParaRPr kumimoji="1" lang="en-US" altLang="zh-CN" sz="1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获取答案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97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2" idx="0"/>
            <a:endCxn id="96" idx="2"/>
          </p:cNvCxnSpPr>
          <p:nvPr/>
        </p:nvCxnSpPr>
        <p:spPr>
          <a:xfrm flipV="1">
            <a:off x="728256" y="2559170"/>
            <a:ext cx="961200" cy="76921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1" idx="0"/>
            <a:endCxn id="96" idx="2"/>
          </p:cNvCxnSpPr>
          <p:nvPr/>
        </p:nvCxnSpPr>
        <p:spPr>
          <a:xfrm flipH="1" flipV="1">
            <a:off x="1689456" y="2559170"/>
            <a:ext cx="961200" cy="769214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831899" y="1322194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标准答案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sp>
        <p:nvSpPr>
          <p:cNvPr id="104" name="矩形: 圆角 5">
            <a:extLst>
              <a:ext uri="{FF2B5EF4-FFF2-40B4-BE49-F238E27FC236}">
                <a16:creationId xmlns:a16="http://schemas.microsoft.com/office/drawing/2014/main" id="{1F6C6886-AFBD-4DB3-B30A-B0A808DD052B}"/>
              </a:ext>
            </a:extLst>
          </p:cNvPr>
          <p:cNvSpPr/>
          <p:nvPr/>
        </p:nvSpPr>
        <p:spPr>
          <a:xfrm>
            <a:off x="3822198" y="2093860"/>
            <a:ext cx="961200" cy="464400"/>
          </a:xfrm>
          <a:prstGeom prst="roundRect">
            <a:avLst/>
          </a:prstGeom>
          <a:solidFill>
            <a:srgbClr val="00B0F0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Microsoft YaHei Light"/>
              </a:rPr>
              <a:t>提取实意词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Microsoft YaHei Light"/>
            </a:endParaRPr>
          </a:p>
        </p:txBody>
      </p:sp>
      <p:cxnSp>
        <p:nvCxnSpPr>
          <p:cNvPr id="105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 flipH="1">
            <a:off x="4302798" y="1786594"/>
            <a:ext cx="9701" cy="307266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6">
            <a:extLst>
              <a:ext uri="{FF2B5EF4-FFF2-40B4-BE49-F238E27FC236}">
                <a16:creationId xmlns:a16="http://schemas.microsoft.com/office/drawing/2014/main" id="{9BCF1928-2E79-C645-A680-009981D9928D}"/>
              </a:ext>
            </a:extLst>
          </p:cNvPr>
          <p:cNvCxnSpPr>
            <a:stCxn id="96" idx="3"/>
            <a:endCxn id="104" idx="1"/>
          </p:cNvCxnSpPr>
          <p:nvPr/>
        </p:nvCxnSpPr>
        <p:spPr>
          <a:xfrm flipV="1">
            <a:off x="2170056" y="2326060"/>
            <a:ext cx="1652142" cy="91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2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问题解决逻辑举例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35306" y="1953133"/>
            <a:ext cx="11409032" cy="2817783"/>
            <a:chOff x="572374" y="1381633"/>
            <a:chExt cx="11409032" cy="281778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374" y="1381633"/>
              <a:ext cx="3748087" cy="2758169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>
            <a:xfrm>
              <a:off x="3294262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5260" y="1547668"/>
              <a:ext cx="2816146" cy="242609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96898" y="2252885"/>
              <a:ext cx="461665" cy="101566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dirty="0" smtClean="0"/>
                <a:t>配置目标</a:t>
              </a:r>
              <a:endParaRPr lang="zh-CN" altLang="en-US" dirty="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8104" y="1406623"/>
              <a:ext cx="3912858" cy="2792793"/>
            </a:xfrm>
            <a:prstGeom prst="rect">
              <a:avLst/>
            </a:prstGeom>
          </p:spPr>
        </p:pic>
        <p:sp>
          <p:nvSpPr>
            <p:cNvPr id="13" name="右箭头 12"/>
            <p:cNvSpPr/>
            <p:nvPr/>
          </p:nvSpPr>
          <p:spPr>
            <a:xfrm rot="10800000">
              <a:off x="8408605" y="2645105"/>
              <a:ext cx="756655" cy="315831"/>
            </a:xfrm>
            <a:prstGeom prst="rightArrow">
              <a:avLst/>
            </a:prstGeom>
            <a:solidFill>
              <a:srgbClr val="00B0F0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zh-CN" altLang="en-US" sz="1100" noProof="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5306" y="5139748"/>
            <a:ext cx="11108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后期规划：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）实现配置文件为  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suceess</a:t>
            </a:r>
            <a:r>
              <a:rPr lang="en-US" altLang="zh-CN" sz="1400" dirty="0" smtClean="0"/>
              <a:t> = true  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&gt; 1 )  or  (</a:t>
            </a:r>
            <a:r>
              <a:rPr lang="en-US" altLang="zh-CN" sz="1400" dirty="0" err="1"/>
              <a:t>suceess</a:t>
            </a:r>
            <a:r>
              <a:rPr lang="en-US" altLang="zh-CN" sz="1400" dirty="0"/>
              <a:t> = </a:t>
            </a:r>
            <a:r>
              <a:rPr lang="en-US" altLang="zh-CN" sz="1400" dirty="0" smtClean="0"/>
              <a:t>false  </a:t>
            </a:r>
            <a:r>
              <a:rPr lang="en-US" altLang="zh-CN" sz="1400" dirty="0"/>
              <a:t>and </a:t>
            </a:r>
            <a:r>
              <a:rPr lang="en-US" altLang="zh-CN" sz="1400" dirty="0" err="1" smtClean="0"/>
              <a:t>data.total</a:t>
            </a:r>
            <a:r>
              <a:rPr lang="en-US" altLang="zh-CN" sz="1400" dirty="0" smtClean="0"/>
              <a:t> = 0 ) </a:t>
            </a:r>
            <a:r>
              <a:rPr lang="zh-CN" altLang="en-US" sz="1400" dirty="0" smtClean="0"/>
              <a:t>类似</a:t>
            </a:r>
            <a:r>
              <a:rPr lang="en-US" altLang="zh-CN" sz="1400" dirty="0" err="1" smtClean="0"/>
              <a:t>sql</a:t>
            </a:r>
            <a:r>
              <a:rPr lang="zh-CN" altLang="en-US" sz="1400" dirty="0" smtClean="0"/>
              <a:t>表达式的接口测试结果比对逻辑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）以</a:t>
            </a:r>
            <a:r>
              <a:rPr lang="en-US" altLang="zh-CN" sz="1400" dirty="0" err="1" smtClean="0"/>
              <a:t>vue</a:t>
            </a:r>
            <a:r>
              <a:rPr lang="zh-CN" altLang="en-US" sz="1400" dirty="0" smtClean="0"/>
              <a:t>技术栈实现页面配置，更大幅度降低接口测试能力难度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25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535276" y="428984"/>
            <a:ext cx="11314979" cy="424732"/>
          </a:xfrm>
        </p:spPr>
        <p:txBody>
          <a:bodyPr/>
          <a:lstStyle/>
          <a:p>
            <a:r>
              <a:rPr lang="en-US" altLang="zh-CN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rgbClr val="05A3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年度业务开展所需支持与配合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3703355" y="1436315"/>
            <a:ext cx="7343336" cy="814671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完成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toC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到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toB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视角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转换          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实现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从接受者到多角色协同者的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角色蜕变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703353" y="3759575"/>
            <a:ext cx="7343337" cy="844705"/>
          </a:xfrm>
          <a:prstGeom prst="roundRect">
            <a:avLst/>
          </a:prstGeom>
          <a:ln>
            <a:noFill/>
          </a:ln>
        </p:spPr>
        <p:txBody>
          <a:bodyPr wrap="squar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夯实产品质量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建设专项测试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3.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提升人效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3703355" y="2250986"/>
            <a:ext cx="7343337" cy="1466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728292" y="1527342"/>
            <a:ext cx="2642673" cy="757238"/>
            <a:chOff x="182565" y="3144836"/>
            <a:chExt cx="4438651" cy="1009650"/>
          </a:xfrm>
        </p:grpSpPr>
        <p:sp>
          <p:nvSpPr>
            <p:cNvPr id="43" name="MH_Other_1"/>
            <p:cNvSpPr/>
            <p:nvPr>
              <p:custDataLst>
                <p:tags r:id="rId9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MH_Text_1"/>
            <p:cNvSpPr/>
            <p:nvPr>
              <p:custDataLst>
                <p:tags r:id="rId10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思维转型</a:t>
              </a:r>
              <a:endParaRPr kumimoji="0" lang="da-DK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MH_SubTitle_1"/>
            <p:cNvSpPr/>
            <p:nvPr>
              <p:custDataLst>
                <p:tags r:id="rId11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换位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思考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MH_Other_2"/>
            <p:cNvSpPr/>
            <p:nvPr>
              <p:custDataLst>
                <p:tags r:id="rId12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28292" y="2732044"/>
            <a:ext cx="2642673" cy="757238"/>
            <a:chOff x="182565" y="3144836"/>
            <a:chExt cx="4438651" cy="1009650"/>
          </a:xfrm>
        </p:grpSpPr>
        <p:sp>
          <p:nvSpPr>
            <p:cNvPr id="48" name="MH_Other_1"/>
            <p:cNvSpPr/>
            <p:nvPr>
              <p:custDataLst>
                <p:tags r:id="rId5"/>
              </p:custDataLst>
            </p:nvPr>
          </p:nvSpPr>
          <p:spPr>
            <a:xfrm rot="16200000">
              <a:off x="-211135" y="3557586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MH_Text_1"/>
            <p:cNvSpPr/>
            <p:nvPr>
              <p:custDataLst>
                <p:tags r:id="rId6"/>
              </p:custDataLst>
            </p:nvPr>
          </p:nvSpPr>
          <p:spPr>
            <a:xfrm>
              <a:off x="277816" y="3144836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团队协作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MH_SubTitle_1"/>
            <p:cNvSpPr/>
            <p:nvPr>
              <p:custDataLst>
                <p:tags r:id="rId7"/>
              </p:custDataLst>
            </p:nvPr>
          </p:nvSpPr>
          <p:spPr>
            <a:xfrm>
              <a:off x="182566" y="3268661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能力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提升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MH_Other_2"/>
            <p:cNvSpPr/>
            <p:nvPr>
              <p:custDataLst>
                <p:tags r:id="rId8"/>
              </p:custDataLst>
            </p:nvPr>
          </p:nvSpPr>
          <p:spPr>
            <a:xfrm>
              <a:off x="4173541" y="3144836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B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55" name="直接连接符 54"/>
          <p:cNvCxnSpPr/>
          <p:nvPr/>
        </p:nvCxnSpPr>
        <p:spPr>
          <a:xfrm flipV="1">
            <a:off x="3703354" y="3468854"/>
            <a:ext cx="7343337" cy="1466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3703354" y="4742245"/>
            <a:ext cx="7343337" cy="146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3703354" y="2701239"/>
            <a:ext cx="7376150" cy="818847"/>
          </a:xfrm>
          <a:prstGeom prst="roundRect">
            <a:avLst/>
          </a:prstGeom>
          <a:ln>
            <a:noFill/>
          </a:ln>
        </p:spPr>
        <p:txBody>
          <a:bodyPr wrap="none" lIns="0" r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1.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沟通协调能力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2.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项目风险评估管理能力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728292" y="4005465"/>
            <a:ext cx="2642673" cy="757238"/>
            <a:chOff x="182564" y="5737225"/>
            <a:chExt cx="4438651" cy="1009650"/>
          </a:xfrm>
        </p:grpSpPr>
        <p:sp>
          <p:nvSpPr>
            <p:cNvPr id="60" name="MH_Other_5"/>
            <p:cNvSpPr/>
            <p:nvPr>
              <p:custDataLst>
                <p:tags r:id="rId1"/>
              </p:custDataLst>
            </p:nvPr>
          </p:nvSpPr>
          <p:spPr>
            <a:xfrm rot="16200000">
              <a:off x="-211136" y="6149975"/>
              <a:ext cx="973138" cy="185738"/>
            </a:xfrm>
            <a:custGeom>
              <a:avLst/>
              <a:gdLst>
                <a:gd name="connsiteX0" fmla="*/ 108000 w 972394"/>
                <a:gd name="connsiteY0" fmla="*/ 0 h 185738"/>
                <a:gd name="connsiteX1" fmla="*/ 108000 w 972394"/>
                <a:gd name="connsiteY1" fmla="*/ 185737 h 185738"/>
                <a:gd name="connsiteX2" fmla="*/ 0 w 972394"/>
                <a:gd name="connsiteY2" fmla="*/ 185737 h 185738"/>
                <a:gd name="connsiteX3" fmla="*/ 972394 w 972394"/>
                <a:gd name="connsiteY3" fmla="*/ 185738 h 185738"/>
                <a:gd name="connsiteX4" fmla="*/ 865238 w 972394"/>
                <a:gd name="connsiteY4" fmla="*/ 185738 h 185738"/>
                <a:gd name="connsiteX5" fmla="*/ 865238 w 972394"/>
                <a:gd name="connsiteY5" fmla="*/ 1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394" h="185738">
                  <a:moveTo>
                    <a:pt x="108000" y="0"/>
                  </a:moveTo>
                  <a:lnTo>
                    <a:pt x="108000" y="185737"/>
                  </a:lnTo>
                  <a:lnTo>
                    <a:pt x="0" y="185737"/>
                  </a:lnTo>
                  <a:close/>
                  <a:moveTo>
                    <a:pt x="972394" y="185738"/>
                  </a:moveTo>
                  <a:lnTo>
                    <a:pt x="865238" y="185738"/>
                  </a:lnTo>
                  <a:lnTo>
                    <a:pt x="865238" y="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3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MH_Text_3"/>
            <p:cNvSpPr/>
            <p:nvPr>
              <p:custDataLst>
                <p:tags r:id="rId2"/>
              </p:custDataLst>
            </p:nvPr>
          </p:nvSpPr>
          <p:spPr>
            <a:xfrm>
              <a:off x="277815" y="5737225"/>
              <a:ext cx="3895725" cy="1009650"/>
            </a:xfrm>
            <a:custGeom>
              <a:avLst/>
              <a:gdLst>
                <a:gd name="connsiteX0" fmla="*/ 111132 w 3895725"/>
                <a:gd name="connsiteY0" fmla="*/ 0 h 1009650"/>
                <a:gd name="connsiteX1" fmla="*/ 3895725 w 3895725"/>
                <a:gd name="connsiteY1" fmla="*/ 0 h 1009650"/>
                <a:gd name="connsiteX2" fmla="*/ 3895725 w 3895725"/>
                <a:gd name="connsiteY2" fmla="*/ 1009650 h 1009650"/>
                <a:gd name="connsiteX3" fmla="*/ 111132 w 3895725"/>
                <a:gd name="connsiteY3" fmla="*/ 1009650 h 1009650"/>
                <a:gd name="connsiteX4" fmla="*/ 0 w 3895725"/>
                <a:gd name="connsiteY4" fmla="*/ 898518 h 1009650"/>
                <a:gd name="connsiteX5" fmla="*/ 0 w 3895725"/>
                <a:gd name="connsiteY5" fmla="*/ 111132 h 1009650"/>
                <a:gd name="connsiteX6" fmla="*/ 111132 w 3895725"/>
                <a:gd name="connsiteY6" fmla="*/ 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5725" h="1009650">
                  <a:moveTo>
                    <a:pt x="111132" y="0"/>
                  </a:moveTo>
                  <a:lnTo>
                    <a:pt x="3895725" y="0"/>
                  </a:lnTo>
                  <a:lnTo>
                    <a:pt x="3895725" y="1009650"/>
                  </a:lnTo>
                  <a:lnTo>
                    <a:pt x="111132" y="1009650"/>
                  </a:lnTo>
                  <a:cubicBezTo>
                    <a:pt x="49755" y="1009650"/>
                    <a:pt x="0" y="959895"/>
                    <a:pt x="0" y="898518"/>
                  </a:cubicBezTo>
                  <a:lnTo>
                    <a:pt x="0" y="111132"/>
                  </a:lnTo>
                  <a:cubicBezTo>
                    <a:pt x="0" y="49755"/>
                    <a:pt x="49755" y="0"/>
                    <a:pt x="11113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26000" rIns="8100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未来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规划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MH_SubTitle_3"/>
            <p:cNvSpPr/>
            <p:nvPr>
              <p:custDataLst>
                <p:tags r:id="rId3"/>
              </p:custDataLst>
            </p:nvPr>
          </p:nvSpPr>
          <p:spPr>
            <a:xfrm>
              <a:off x="182565" y="5861050"/>
              <a:ext cx="1362075" cy="762000"/>
            </a:xfrm>
            <a:custGeom>
              <a:avLst/>
              <a:gdLst>
                <a:gd name="connsiteX0" fmla="*/ 0 w 1362074"/>
                <a:gd name="connsiteY0" fmla="*/ 0 h 762000"/>
                <a:gd name="connsiteX1" fmla="*/ 981074 w 1362074"/>
                <a:gd name="connsiteY1" fmla="*/ 0 h 762000"/>
                <a:gd name="connsiteX2" fmla="*/ 1362074 w 1362074"/>
                <a:gd name="connsiteY2" fmla="*/ 381000 h 762000"/>
                <a:gd name="connsiteX3" fmla="*/ 981074 w 1362074"/>
                <a:gd name="connsiteY3" fmla="*/ 762000 h 762000"/>
                <a:gd name="connsiteX4" fmla="*/ 0 w 1362074"/>
                <a:gd name="connsiteY4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074" h="762000">
                  <a:moveTo>
                    <a:pt x="0" y="0"/>
                  </a:moveTo>
                  <a:lnTo>
                    <a:pt x="981074" y="0"/>
                  </a:lnTo>
                  <a:cubicBezTo>
                    <a:pt x="1191494" y="0"/>
                    <a:pt x="1362074" y="170580"/>
                    <a:pt x="1362074" y="381000"/>
                  </a:cubicBezTo>
                  <a:cubicBezTo>
                    <a:pt x="1362074" y="591420"/>
                    <a:pt x="1191494" y="762000"/>
                    <a:pt x="981074" y="762000"/>
                  </a:cubicBezTo>
                  <a:lnTo>
                    <a:pt x="0" y="762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254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前景</a:t>
              </a:r>
              <a:endParaRPr kumimoji="0" lang="en-US" altLang="zh-CN" sz="13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5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展望</a:t>
              </a: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MH_Other_6"/>
            <p:cNvSpPr/>
            <p:nvPr>
              <p:custDataLst>
                <p:tags r:id="rId4"/>
              </p:custDataLst>
            </p:nvPr>
          </p:nvSpPr>
          <p:spPr>
            <a:xfrm>
              <a:off x="4173540" y="5737225"/>
              <a:ext cx="447675" cy="1009650"/>
            </a:xfrm>
            <a:custGeom>
              <a:avLst/>
              <a:gdLst>
                <a:gd name="connsiteX0" fmla="*/ 0 w 447675"/>
                <a:gd name="connsiteY0" fmla="*/ 0 h 1009650"/>
                <a:gd name="connsiteX1" fmla="*/ 336543 w 447675"/>
                <a:gd name="connsiteY1" fmla="*/ 0 h 1009650"/>
                <a:gd name="connsiteX2" fmla="*/ 447675 w 447675"/>
                <a:gd name="connsiteY2" fmla="*/ 111132 h 1009650"/>
                <a:gd name="connsiteX3" fmla="*/ 447675 w 447675"/>
                <a:gd name="connsiteY3" fmla="*/ 898518 h 1009650"/>
                <a:gd name="connsiteX4" fmla="*/ 336543 w 447675"/>
                <a:gd name="connsiteY4" fmla="*/ 1009650 h 1009650"/>
                <a:gd name="connsiteX5" fmla="*/ 0 w 447675"/>
                <a:gd name="connsiteY5" fmla="*/ 10096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5" h="1009650">
                  <a:moveTo>
                    <a:pt x="0" y="0"/>
                  </a:moveTo>
                  <a:lnTo>
                    <a:pt x="336543" y="0"/>
                  </a:lnTo>
                  <a:cubicBezTo>
                    <a:pt x="397920" y="0"/>
                    <a:pt x="447675" y="49755"/>
                    <a:pt x="447675" y="111132"/>
                  </a:cubicBezTo>
                  <a:lnTo>
                    <a:pt x="447675" y="898518"/>
                  </a:lnTo>
                  <a:cubicBezTo>
                    <a:pt x="447675" y="959895"/>
                    <a:pt x="397920" y="1009650"/>
                    <a:pt x="336543" y="1009650"/>
                  </a:cubicBezTo>
                  <a:lnTo>
                    <a:pt x="0" y="1009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ea"/>
                  <a:sym typeface="Arial" panose="020B0604020202020204" pitchFamily="34" charset="0"/>
                </a:rPr>
                <a:t>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9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785257" y="544286"/>
            <a:ext cx="9448800" cy="61068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992086" y="1355216"/>
            <a:ext cx="4298141" cy="3160091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3200506" y="1458622"/>
            <a:ext cx="253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通用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SAAS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产品质量保障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1992086" y="4721603"/>
            <a:ext cx="4298141" cy="16966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3450318" y="4833695"/>
            <a:ext cx="177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稳定性和高可用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992086" y="881070"/>
            <a:ext cx="794492" cy="277023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建设中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917371" y="881070"/>
            <a:ext cx="794492" cy="2770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规划中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842656" y="881070"/>
            <a:ext cx="794492" cy="27702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67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规划待建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6499780" y="731930"/>
            <a:ext cx="4490220" cy="1627852"/>
            <a:chOff x="6499780" y="718458"/>
            <a:chExt cx="4490220" cy="1627852"/>
          </a:xfrm>
        </p:grpSpPr>
        <p:sp>
          <p:nvSpPr>
            <p:cNvPr id="4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499780" y="718458"/>
              <a:ext cx="4490220" cy="162785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112191" y="826320"/>
              <a:ext cx="16253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产品健壮性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6618697" y="1270878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部署部署</a:t>
              </a: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操作系统兼容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0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815147" y="1287314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私有化部署升级回滚兼容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1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6618697" y="1798596"/>
              <a:ext cx="2039192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国际化版本中英文兼容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2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821340" y="1798596"/>
              <a:ext cx="2032999" cy="379874"/>
            </a:xfrm>
            <a:prstGeom prst="roundRect">
              <a:avLst/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 defTabSz="914377">
                <a:defRPr/>
              </a:pPr>
              <a:r>
                <a:rPr lang="zh-CN" altLang="en-US" sz="11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浏览器兼容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99780" y="2504382"/>
            <a:ext cx="4490220" cy="3913848"/>
            <a:chOff x="6497073" y="2606696"/>
            <a:chExt cx="4490220" cy="3913848"/>
          </a:xfrm>
        </p:grpSpPr>
        <p:sp>
          <p:nvSpPr>
            <p:cNvPr id="20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497073" y="2606696"/>
              <a:ext cx="4490220" cy="39138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3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870329" y="2988921"/>
              <a:ext cx="3743710" cy="13990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4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7997891" y="2606696"/>
              <a:ext cx="1853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自动化和专项工具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233846" y="3047781"/>
              <a:ext cx="13820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自动化相关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!!storage">
              <a:extLst>
                <a:ext uri="{FF2B5EF4-FFF2-40B4-BE49-F238E27FC236}">
                  <a16:creationId xmlns:a16="http://schemas.microsoft.com/office/drawing/2014/main" id="{76DE79E0-C2DA-44DB-BD67-F5105223B411}"/>
                </a:ext>
              </a:extLst>
            </p:cNvPr>
            <p:cNvSpPr/>
            <p:nvPr/>
          </p:nvSpPr>
          <p:spPr>
            <a:xfrm>
              <a:off x="6870329" y="4509875"/>
              <a:ext cx="3743710" cy="190396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7" name="文本框 135">
              <a:extLst>
                <a:ext uri="{FF2B5EF4-FFF2-40B4-BE49-F238E27FC236}">
                  <a16:creationId xmlns:a16="http://schemas.microsoft.com/office/drawing/2014/main" id="{889CD8C0-BD93-4287-A847-309863CC879A}"/>
                </a:ext>
              </a:extLst>
            </p:cNvPr>
            <p:cNvSpPr txBox="1"/>
            <p:nvPr/>
          </p:nvSpPr>
          <p:spPr>
            <a:xfrm>
              <a:off x="8344938" y="4577962"/>
              <a:ext cx="9705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专项工具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133685" y="4933150"/>
              <a:ext cx="1534093" cy="37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性能测试工具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9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133685" y="5418369"/>
              <a:ext cx="1534093" cy="3798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造数工具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0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931133" y="4941005"/>
              <a:ext cx="1533600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效果评测工具</a:t>
              </a:r>
              <a:endParaRPr 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1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8931133" y="5408221"/>
              <a:ext cx="1533600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私有化验收工具</a:t>
              </a:r>
              <a:endParaRPr 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22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844180" y="5913144"/>
              <a:ext cx="179600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自动化接口测试</a:t>
              </a:r>
              <a:r>
                <a:rPr lang="zh-CN" altLang="en-US" sz="1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提效工具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3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489370" y="3402969"/>
              <a:ext cx="270613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AI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应用产品自动化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44" name="圆角矩形 89">
              <a:extLst>
                <a:ext uri="{FF2B5EF4-FFF2-40B4-BE49-F238E27FC236}">
                  <a16:creationId xmlns:a16="http://schemas.microsoft.com/office/drawing/2014/main" id="{F4EC6069-0CF5-49BD-A5E1-002FB8D80531}"/>
                </a:ext>
              </a:extLst>
            </p:cNvPr>
            <p:cNvSpPr/>
            <p:nvPr/>
          </p:nvSpPr>
          <p:spPr>
            <a:xfrm>
              <a:off x="7489369" y="3903687"/>
              <a:ext cx="2706137" cy="379874"/>
            </a:xfrm>
            <a:prstGeom prst="roundRect">
              <a:avLst/>
            </a:prstGeom>
            <a:solidFill>
              <a:srgbClr val="00B0F0"/>
            </a:solidFill>
            <a:ln w="3175">
              <a:solidFill>
                <a:srgbClr val="00B0F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/>
              <a:r>
                <a:rPr lang="zh-CN" altLang="en-US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人脸产品自动化</a:t>
              </a:r>
              <a:endParaRPr 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4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353623" y="5299439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故障注入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7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1" y="1820804"/>
            <a:ext cx="2849281" cy="1094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48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37452" y="2137858"/>
            <a:ext cx="138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应用产品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318" y="1934113"/>
            <a:ext cx="1151736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灵犀智能体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0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1932487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数字人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054" y="2410290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智能外呼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2402538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星云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1" y="3039888"/>
            <a:ext cx="2849281" cy="6068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5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18482" y="3191657"/>
            <a:ext cx="95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人脸产品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054" y="3155608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认证中心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853276" y="3143456"/>
            <a:ext cx="1152000" cy="37987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公有云人脸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0" name="文本框 135">
            <a:extLst>
              <a:ext uri="{FF2B5EF4-FFF2-40B4-BE49-F238E27FC236}">
                <a16:creationId xmlns:a16="http://schemas.microsoft.com/office/drawing/2014/main" id="{889CD8C0-BD93-4287-A847-309863CC879A}"/>
              </a:ext>
            </a:extLst>
          </p:cNvPr>
          <p:cNvSpPr txBox="1"/>
          <p:nvPr/>
        </p:nvSpPr>
        <p:spPr>
          <a:xfrm>
            <a:off x="2237452" y="3920059"/>
            <a:ext cx="1382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低代码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304032" y="3782418"/>
            <a:ext cx="2849280" cy="608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450187" y="3889618"/>
            <a:ext cx="1152000" cy="379874"/>
          </a:xfrm>
          <a:prstGeom prst="roundRect">
            <a:avLst/>
          </a:prstGeom>
          <a:solidFill>
            <a:srgbClr val="00B0F0"/>
          </a:solidFill>
          <a:ln w="3175">
            <a:solidFill>
              <a:srgbClr val="00B0F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小程序低代码</a:t>
            </a:r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7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339378" y="5299439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应急演练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8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353623" y="5891704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健康检查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339378" y="5904708"/>
            <a:ext cx="1569996" cy="37987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914377">
              <a:defRPr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故障转移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2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606750" y="750278"/>
            <a:ext cx="5132673" cy="5595814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869165" y="1274288"/>
            <a:ext cx="1455234" cy="42398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Server</a:t>
            </a:r>
            <a:endParaRPr 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2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980218" y="1275202"/>
            <a:ext cx="1455234" cy="4239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Client</a:t>
            </a:r>
            <a:endParaRPr 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2" name="iconfont-10459-4813175">
            <a:extLst>
              <a:ext uri="{FF2B5EF4-FFF2-40B4-BE49-F238E27FC236}">
                <a16:creationId xmlns:a16="http://schemas.microsoft.com/office/drawing/2014/main" id="{902BFE5B-B8FF-4143-BEB9-B2F612CFACFA}"/>
              </a:ext>
            </a:extLst>
          </p:cNvPr>
          <p:cNvSpPr>
            <a:spLocks noChangeAspect="1"/>
          </p:cNvSpPr>
          <p:nvPr/>
        </p:nvSpPr>
        <p:spPr bwMode="auto">
          <a:xfrm>
            <a:off x="4114165" y="1356326"/>
            <a:ext cx="256870" cy="260187"/>
          </a:xfrm>
          <a:custGeom>
            <a:avLst/>
            <a:gdLst>
              <a:gd name="T0" fmla="*/ 6496 w 11296"/>
              <a:gd name="T1" fmla="*/ 6736 h 11440"/>
              <a:gd name="T2" fmla="*/ 6992 w 11296"/>
              <a:gd name="T3" fmla="*/ 10176 h 11440"/>
              <a:gd name="T4" fmla="*/ 10800 w 11296"/>
              <a:gd name="T5" fmla="*/ 10176 h 11440"/>
              <a:gd name="T6" fmla="*/ 11296 w 11296"/>
              <a:gd name="T7" fmla="*/ 6736 h 11440"/>
              <a:gd name="T8" fmla="*/ 10832 w 11296"/>
              <a:gd name="T9" fmla="*/ 8720 h 11440"/>
              <a:gd name="T10" fmla="*/ 8896 w 11296"/>
              <a:gd name="T11" fmla="*/ 10928 h 11440"/>
              <a:gd name="T12" fmla="*/ 6944 w 11296"/>
              <a:gd name="T13" fmla="*/ 8720 h 11440"/>
              <a:gd name="T14" fmla="*/ 8896 w 11296"/>
              <a:gd name="T15" fmla="*/ 6560 h 11440"/>
              <a:gd name="T16" fmla="*/ 10832 w 11296"/>
              <a:gd name="T17" fmla="*/ 8720 h 11440"/>
              <a:gd name="T18" fmla="*/ 9712 w 11296"/>
              <a:gd name="T19" fmla="*/ 8720 h 11440"/>
              <a:gd name="T20" fmla="*/ 8112 w 11296"/>
              <a:gd name="T21" fmla="*/ 8720 h 11440"/>
              <a:gd name="T22" fmla="*/ 9376 w 11296"/>
              <a:gd name="T23" fmla="*/ 8080 h 11440"/>
              <a:gd name="T24" fmla="*/ 8880 w 11296"/>
              <a:gd name="T25" fmla="*/ 7392 h 11440"/>
              <a:gd name="T26" fmla="*/ 8880 w 11296"/>
              <a:gd name="T27" fmla="*/ 10080 h 11440"/>
              <a:gd name="T28" fmla="*/ 10096 w 11296"/>
              <a:gd name="T29" fmla="*/ 8160 h 11440"/>
              <a:gd name="T30" fmla="*/ 10096 w 11296"/>
              <a:gd name="T31" fmla="*/ 7088 h 11440"/>
              <a:gd name="T32" fmla="*/ 10640 w 11296"/>
              <a:gd name="T33" fmla="*/ 7792 h 11440"/>
              <a:gd name="T34" fmla="*/ 10096 w 11296"/>
              <a:gd name="T35" fmla="*/ 7088 h 11440"/>
              <a:gd name="T36" fmla="*/ 8480 w 11296"/>
              <a:gd name="T37" fmla="*/ 5776 h 11440"/>
              <a:gd name="T38" fmla="*/ 7632 w 11296"/>
              <a:gd name="T39" fmla="*/ 0 h 11440"/>
              <a:gd name="T40" fmla="*/ 0 w 11296"/>
              <a:gd name="T41" fmla="*/ 848 h 11440"/>
              <a:gd name="T42" fmla="*/ 848 w 11296"/>
              <a:gd name="T43" fmla="*/ 11328 h 11440"/>
              <a:gd name="T44" fmla="*/ 6032 w 11296"/>
              <a:gd name="T45" fmla="*/ 6656 h 11440"/>
              <a:gd name="T46" fmla="*/ 2048 w 11296"/>
              <a:gd name="T47" fmla="*/ 1392 h 11440"/>
              <a:gd name="T48" fmla="*/ 7152 w 11296"/>
              <a:gd name="T49" fmla="*/ 2096 h 11440"/>
              <a:gd name="T50" fmla="*/ 2048 w 11296"/>
              <a:gd name="T51" fmla="*/ 2800 h 11440"/>
              <a:gd name="T52" fmla="*/ 2048 w 11296"/>
              <a:gd name="T53" fmla="*/ 1392 h 11440"/>
              <a:gd name="T54" fmla="*/ 2048 w 11296"/>
              <a:gd name="T55" fmla="*/ 3552 h 11440"/>
              <a:gd name="T56" fmla="*/ 7152 w 11296"/>
              <a:gd name="T57" fmla="*/ 4256 h 11440"/>
              <a:gd name="T58" fmla="*/ 2048 w 11296"/>
              <a:gd name="T59" fmla="*/ 4960 h 11440"/>
              <a:gd name="T60" fmla="*/ 4240 w 11296"/>
              <a:gd name="T61" fmla="*/ 8160 h 11440"/>
              <a:gd name="T62" fmla="*/ 4240 w 11296"/>
              <a:gd name="T63" fmla="*/ 6080 h 11440"/>
              <a:gd name="T64" fmla="*/ 4240 w 11296"/>
              <a:gd name="T65" fmla="*/ 8160 h 1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96" h="11440">
                <a:moveTo>
                  <a:pt x="8896" y="6048"/>
                </a:moveTo>
                <a:cubicBezTo>
                  <a:pt x="8640" y="6048"/>
                  <a:pt x="6496" y="6736"/>
                  <a:pt x="6496" y="6736"/>
                </a:cubicBezTo>
                <a:lnTo>
                  <a:pt x="6496" y="8720"/>
                </a:lnTo>
                <a:cubicBezTo>
                  <a:pt x="6496" y="8720"/>
                  <a:pt x="6528" y="9616"/>
                  <a:pt x="6992" y="10176"/>
                </a:cubicBezTo>
                <a:cubicBezTo>
                  <a:pt x="7856" y="11216"/>
                  <a:pt x="8896" y="11440"/>
                  <a:pt x="8896" y="11440"/>
                </a:cubicBezTo>
                <a:cubicBezTo>
                  <a:pt x="8896" y="11440"/>
                  <a:pt x="10128" y="11072"/>
                  <a:pt x="10800" y="10176"/>
                </a:cubicBezTo>
                <a:cubicBezTo>
                  <a:pt x="11232" y="9600"/>
                  <a:pt x="11296" y="8720"/>
                  <a:pt x="11296" y="8720"/>
                </a:cubicBezTo>
                <a:lnTo>
                  <a:pt x="11296" y="6736"/>
                </a:lnTo>
                <a:cubicBezTo>
                  <a:pt x="11280" y="6736"/>
                  <a:pt x="9152" y="6048"/>
                  <a:pt x="8896" y="6048"/>
                </a:cubicBezTo>
                <a:close/>
                <a:moveTo>
                  <a:pt x="10832" y="8720"/>
                </a:moveTo>
                <a:cubicBezTo>
                  <a:pt x="10832" y="8720"/>
                  <a:pt x="10784" y="9440"/>
                  <a:pt x="10432" y="9904"/>
                </a:cubicBezTo>
                <a:cubicBezTo>
                  <a:pt x="9888" y="10624"/>
                  <a:pt x="8896" y="10928"/>
                  <a:pt x="8896" y="10928"/>
                </a:cubicBezTo>
                <a:cubicBezTo>
                  <a:pt x="8896" y="10928"/>
                  <a:pt x="8048" y="10752"/>
                  <a:pt x="7344" y="9904"/>
                </a:cubicBezTo>
                <a:cubicBezTo>
                  <a:pt x="6976" y="9456"/>
                  <a:pt x="6944" y="8720"/>
                  <a:pt x="6944" y="8720"/>
                </a:cubicBezTo>
                <a:lnTo>
                  <a:pt x="6944" y="7120"/>
                </a:lnTo>
                <a:cubicBezTo>
                  <a:pt x="6944" y="7120"/>
                  <a:pt x="8688" y="6560"/>
                  <a:pt x="8896" y="6560"/>
                </a:cubicBezTo>
                <a:cubicBezTo>
                  <a:pt x="9104" y="6560"/>
                  <a:pt x="10832" y="7120"/>
                  <a:pt x="10832" y="7120"/>
                </a:cubicBezTo>
                <a:lnTo>
                  <a:pt x="10832" y="8720"/>
                </a:lnTo>
                <a:close/>
                <a:moveTo>
                  <a:pt x="9616" y="8352"/>
                </a:moveTo>
                <a:cubicBezTo>
                  <a:pt x="9680" y="8464"/>
                  <a:pt x="9712" y="8592"/>
                  <a:pt x="9712" y="8720"/>
                </a:cubicBezTo>
                <a:cubicBezTo>
                  <a:pt x="9712" y="9168"/>
                  <a:pt x="9344" y="9520"/>
                  <a:pt x="8912" y="9520"/>
                </a:cubicBezTo>
                <a:cubicBezTo>
                  <a:pt x="8464" y="9520"/>
                  <a:pt x="8112" y="9152"/>
                  <a:pt x="8112" y="8720"/>
                </a:cubicBezTo>
                <a:cubicBezTo>
                  <a:pt x="8112" y="8288"/>
                  <a:pt x="8480" y="7920"/>
                  <a:pt x="8912" y="7920"/>
                </a:cubicBezTo>
                <a:cubicBezTo>
                  <a:pt x="9088" y="7920"/>
                  <a:pt x="9248" y="7968"/>
                  <a:pt x="9376" y="8080"/>
                </a:cubicBezTo>
                <a:lnTo>
                  <a:pt x="9648" y="7632"/>
                </a:lnTo>
                <a:cubicBezTo>
                  <a:pt x="9424" y="7472"/>
                  <a:pt x="9152" y="7392"/>
                  <a:pt x="8880" y="7392"/>
                </a:cubicBezTo>
                <a:cubicBezTo>
                  <a:pt x="8144" y="7392"/>
                  <a:pt x="7536" y="7984"/>
                  <a:pt x="7536" y="8736"/>
                </a:cubicBezTo>
                <a:cubicBezTo>
                  <a:pt x="7536" y="9488"/>
                  <a:pt x="8128" y="10080"/>
                  <a:pt x="8880" y="10080"/>
                </a:cubicBezTo>
                <a:cubicBezTo>
                  <a:pt x="9632" y="10080"/>
                  <a:pt x="10224" y="9488"/>
                  <a:pt x="10224" y="8736"/>
                </a:cubicBezTo>
                <a:cubicBezTo>
                  <a:pt x="10224" y="8528"/>
                  <a:pt x="10176" y="8336"/>
                  <a:pt x="10096" y="8160"/>
                </a:cubicBezTo>
                <a:lnTo>
                  <a:pt x="9616" y="8352"/>
                </a:lnTo>
                <a:close/>
                <a:moveTo>
                  <a:pt x="10096" y="7088"/>
                </a:moveTo>
                <a:lnTo>
                  <a:pt x="9296" y="8384"/>
                </a:lnTo>
                <a:lnTo>
                  <a:pt x="10640" y="7792"/>
                </a:lnTo>
                <a:lnTo>
                  <a:pt x="10224" y="7568"/>
                </a:lnTo>
                <a:lnTo>
                  <a:pt x="10096" y="7088"/>
                </a:lnTo>
                <a:close/>
                <a:moveTo>
                  <a:pt x="6928" y="5776"/>
                </a:moveTo>
                <a:lnTo>
                  <a:pt x="8480" y="5776"/>
                </a:lnTo>
                <a:lnTo>
                  <a:pt x="8480" y="848"/>
                </a:lnTo>
                <a:cubicBezTo>
                  <a:pt x="8480" y="384"/>
                  <a:pt x="8096" y="0"/>
                  <a:pt x="7632" y="0"/>
                </a:cubicBezTo>
                <a:lnTo>
                  <a:pt x="864" y="0"/>
                </a:lnTo>
                <a:cubicBezTo>
                  <a:pt x="384" y="0"/>
                  <a:pt x="0" y="384"/>
                  <a:pt x="0" y="848"/>
                </a:cubicBezTo>
                <a:lnTo>
                  <a:pt x="0" y="10480"/>
                </a:lnTo>
                <a:cubicBezTo>
                  <a:pt x="0" y="10944"/>
                  <a:pt x="384" y="11328"/>
                  <a:pt x="848" y="11328"/>
                </a:cubicBezTo>
                <a:lnTo>
                  <a:pt x="6032" y="11328"/>
                </a:lnTo>
                <a:lnTo>
                  <a:pt x="6032" y="6656"/>
                </a:lnTo>
                <a:cubicBezTo>
                  <a:pt x="6048" y="6176"/>
                  <a:pt x="6448" y="5776"/>
                  <a:pt x="6928" y="5776"/>
                </a:cubicBezTo>
                <a:close/>
                <a:moveTo>
                  <a:pt x="2048" y="1392"/>
                </a:moveTo>
                <a:lnTo>
                  <a:pt x="6448" y="1392"/>
                </a:lnTo>
                <a:cubicBezTo>
                  <a:pt x="6832" y="1392"/>
                  <a:pt x="7152" y="1712"/>
                  <a:pt x="7152" y="2096"/>
                </a:cubicBezTo>
                <a:cubicBezTo>
                  <a:pt x="7152" y="2480"/>
                  <a:pt x="6832" y="2800"/>
                  <a:pt x="6448" y="2800"/>
                </a:cubicBezTo>
                <a:lnTo>
                  <a:pt x="2048" y="2800"/>
                </a:lnTo>
                <a:cubicBezTo>
                  <a:pt x="1664" y="2800"/>
                  <a:pt x="1344" y="2480"/>
                  <a:pt x="1344" y="2096"/>
                </a:cubicBezTo>
                <a:cubicBezTo>
                  <a:pt x="1344" y="1712"/>
                  <a:pt x="1664" y="1392"/>
                  <a:pt x="2048" y="1392"/>
                </a:cubicBezTo>
                <a:close/>
                <a:moveTo>
                  <a:pt x="1344" y="4256"/>
                </a:moveTo>
                <a:cubicBezTo>
                  <a:pt x="1344" y="3872"/>
                  <a:pt x="1664" y="3552"/>
                  <a:pt x="2048" y="3552"/>
                </a:cubicBezTo>
                <a:lnTo>
                  <a:pt x="6448" y="3552"/>
                </a:lnTo>
                <a:cubicBezTo>
                  <a:pt x="6832" y="3552"/>
                  <a:pt x="7152" y="3872"/>
                  <a:pt x="7152" y="4256"/>
                </a:cubicBezTo>
                <a:cubicBezTo>
                  <a:pt x="7152" y="4640"/>
                  <a:pt x="6832" y="4960"/>
                  <a:pt x="6448" y="4960"/>
                </a:cubicBezTo>
                <a:lnTo>
                  <a:pt x="2048" y="4960"/>
                </a:lnTo>
                <a:cubicBezTo>
                  <a:pt x="1664" y="4944"/>
                  <a:pt x="1344" y="4624"/>
                  <a:pt x="1344" y="4256"/>
                </a:cubicBezTo>
                <a:close/>
                <a:moveTo>
                  <a:pt x="4240" y="8160"/>
                </a:moveTo>
                <a:cubicBezTo>
                  <a:pt x="3664" y="8160"/>
                  <a:pt x="3200" y="7696"/>
                  <a:pt x="3200" y="7120"/>
                </a:cubicBezTo>
                <a:cubicBezTo>
                  <a:pt x="3200" y="6544"/>
                  <a:pt x="3664" y="6080"/>
                  <a:pt x="4240" y="6080"/>
                </a:cubicBezTo>
                <a:cubicBezTo>
                  <a:pt x="4816" y="6080"/>
                  <a:pt x="5280" y="6544"/>
                  <a:pt x="5280" y="7120"/>
                </a:cubicBezTo>
                <a:cubicBezTo>
                  <a:pt x="5296" y="7696"/>
                  <a:pt x="4832" y="8160"/>
                  <a:pt x="4240" y="81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8" name="图形 44" descr="Ui Ux">
            <a:extLst>
              <a:ext uri="{FF2B5EF4-FFF2-40B4-BE49-F238E27FC236}">
                <a16:creationId xmlns:a16="http://schemas.microsoft.com/office/drawing/2014/main" id="{D30514A1-FC62-4BA1-9198-8D515C33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214125" y="1316800"/>
            <a:ext cx="338196" cy="338196"/>
          </a:xfrm>
          <a:prstGeom prst="rect">
            <a:avLst/>
          </a:prstGeom>
          <a:noFill/>
        </p:spPr>
      </p:pic>
      <p:cxnSp>
        <p:nvCxnSpPr>
          <p:cNvPr id="7" name="直接连接符 6"/>
          <p:cNvCxnSpPr>
            <a:stCxn id="62" idx="2"/>
          </p:cNvCxnSpPr>
          <p:nvPr/>
        </p:nvCxnSpPr>
        <p:spPr>
          <a:xfrm>
            <a:off x="1707835" y="1699188"/>
            <a:ext cx="0" cy="872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577363" y="1685777"/>
            <a:ext cx="0" cy="88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580364" y="1909504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Request</a:t>
            </a:r>
            <a:endParaRPr lang="zh-CN" altLang="en-US" sz="1200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07835" y="2152061"/>
            <a:ext cx="286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1707835" y="2566377"/>
            <a:ext cx="28695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585467" y="232886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Response</a:t>
            </a:r>
            <a:endParaRPr lang="zh-CN" altLang="en-US" sz="1200" b="1" dirty="0"/>
          </a:p>
        </p:txBody>
      </p:sp>
      <p:sp>
        <p:nvSpPr>
          <p:cNvPr id="42" name="右大括号 41"/>
          <p:cNvSpPr/>
          <p:nvPr/>
        </p:nvSpPr>
        <p:spPr>
          <a:xfrm>
            <a:off x="4658349" y="2152061"/>
            <a:ext cx="156519" cy="4143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841192" y="2208583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RT</a:t>
            </a:r>
            <a:endParaRPr lang="zh-CN" altLang="en-US" sz="1200" b="1" dirty="0"/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748323" y="2866326"/>
            <a:ext cx="4808220" cy="24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595634" y="3453423"/>
            <a:ext cx="1455234" cy="423986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Server</a:t>
            </a:r>
            <a:endParaRPr 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0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222531" y="3453354"/>
            <a:ext cx="1455234" cy="4239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      Client</a:t>
            </a:r>
            <a:endParaRPr 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1" name="iconfont-10459-4813175">
            <a:extLst>
              <a:ext uri="{FF2B5EF4-FFF2-40B4-BE49-F238E27FC236}">
                <a16:creationId xmlns:a16="http://schemas.microsoft.com/office/drawing/2014/main" id="{902BFE5B-B8FF-4143-BEB9-B2F612CFACFA}"/>
              </a:ext>
            </a:extLst>
          </p:cNvPr>
          <p:cNvSpPr>
            <a:spLocks noChangeAspect="1"/>
          </p:cNvSpPr>
          <p:nvPr/>
        </p:nvSpPr>
        <p:spPr bwMode="auto">
          <a:xfrm>
            <a:off x="3840634" y="3540007"/>
            <a:ext cx="256870" cy="260187"/>
          </a:xfrm>
          <a:custGeom>
            <a:avLst/>
            <a:gdLst>
              <a:gd name="T0" fmla="*/ 6496 w 11296"/>
              <a:gd name="T1" fmla="*/ 6736 h 11440"/>
              <a:gd name="T2" fmla="*/ 6992 w 11296"/>
              <a:gd name="T3" fmla="*/ 10176 h 11440"/>
              <a:gd name="T4" fmla="*/ 10800 w 11296"/>
              <a:gd name="T5" fmla="*/ 10176 h 11440"/>
              <a:gd name="T6" fmla="*/ 11296 w 11296"/>
              <a:gd name="T7" fmla="*/ 6736 h 11440"/>
              <a:gd name="T8" fmla="*/ 10832 w 11296"/>
              <a:gd name="T9" fmla="*/ 8720 h 11440"/>
              <a:gd name="T10" fmla="*/ 8896 w 11296"/>
              <a:gd name="T11" fmla="*/ 10928 h 11440"/>
              <a:gd name="T12" fmla="*/ 6944 w 11296"/>
              <a:gd name="T13" fmla="*/ 8720 h 11440"/>
              <a:gd name="T14" fmla="*/ 8896 w 11296"/>
              <a:gd name="T15" fmla="*/ 6560 h 11440"/>
              <a:gd name="T16" fmla="*/ 10832 w 11296"/>
              <a:gd name="T17" fmla="*/ 8720 h 11440"/>
              <a:gd name="T18" fmla="*/ 9712 w 11296"/>
              <a:gd name="T19" fmla="*/ 8720 h 11440"/>
              <a:gd name="T20" fmla="*/ 8112 w 11296"/>
              <a:gd name="T21" fmla="*/ 8720 h 11440"/>
              <a:gd name="T22" fmla="*/ 9376 w 11296"/>
              <a:gd name="T23" fmla="*/ 8080 h 11440"/>
              <a:gd name="T24" fmla="*/ 8880 w 11296"/>
              <a:gd name="T25" fmla="*/ 7392 h 11440"/>
              <a:gd name="T26" fmla="*/ 8880 w 11296"/>
              <a:gd name="T27" fmla="*/ 10080 h 11440"/>
              <a:gd name="T28" fmla="*/ 10096 w 11296"/>
              <a:gd name="T29" fmla="*/ 8160 h 11440"/>
              <a:gd name="T30" fmla="*/ 10096 w 11296"/>
              <a:gd name="T31" fmla="*/ 7088 h 11440"/>
              <a:gd name="T32" fmla="*/ 10640 w 11296"/>
              <a:gd name="T33" fmla="*/ 7792 h 11440"/>
              <a:gd name="T34" fmla="*/ 10096 w 11296"/>
              <a:gd name="T35" fmla="*/ 7088 h 11440"/>
              <a:gd name="T36" fmla="*/ 8480 w 11296"/>
              <a:gd name="T37" fmla="*/ 5776 h 11440"/>
              <a:gd name="T38" fmla="*/ 7632 w 11296"/>
              <a:gd name="T39" fmla="*/ 0 h 11440"/>
              <a:gd name="T40" fmla="*/ 0 w 11296"/>
              <a:gd name="T41" fmla="*/ 848 h 11440"/>
              <a:gd name="T42" fmla="*/ 848 w 11296"/>
              <a:gd name="T43" fmla="*/ 11328 h 11440"/>
              <a:gd name="T44" fmla="*/ 6032 w 11296"/>
              <a:gd name="T45" fmla="*/ 6656 h 11440"/>
              <a:gd name="T46" fmla="*/ 2048 w 11296"/>
              <a:gd name="T47" fmla="*/ 1392 h 11440"/>
              <a:gd name="T48" fmla="*/ 7152 w 11296"/>
              <a:gd name="T49" fmla="*/ 2096 h 11440"/>
              <a:gd name="T50" fmla="*/ 2048 w 11296"/>
              <a:gd name="T51" fmla="*/ 2800 h 11440"/>
              <a:gd name="T52" fmla="*/ 2048 w 11296"/>
              <a:gd name="T53" fmla="*/ 1392 h 11440"/>
              <a:gd name="T54" fmla="*/ 2048 w 11296"/>
              <a:gd name="T55" fmla="*/ 3552 h 11440"/>
              <a:gd name="T56" fmla="*/ 7152 w 11296"/>
              <a:gd name="T57" fmla="*/ 4256 h 11440"/>
              <a:gd name="T58" fmla="*/ 2048 w 11296"/>
              <a:gd name="T59" fmla="*/ 4960 h 11440"/>
              <a:gd name="T60" fmla="*/ 4240 w 11296"/>
              <a:gd name="T61" fmla="*/ 8160 h 11440"/>
              <a:gd name="T62" fmla="*/ 4240 w 11296"/>
              <a:gd name="T63" fmla="*/ 6080 h 11440"/>
              <a:gd name="T64" fmla="*/ 4240 w 11296"/>
              <a:gd name="T65" fmla="*/ 8160 h 1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96" h="11440">
                <a:moveTo>
                  <a:pt x="8896" y="6048"/>
                </a:moveTo>
                <a:cubicBezTo>
                  <a:pt x="8640" y="6048"/>
                  <a:pt x="6496" y="6736"/>
                  <a:pt x="6496" y="6736"/>
                </a:cubicBezTo>
                <a:lnTo>
                  <a:pt x="6496" y="8720"/>
                </a:lnTo>
                <a:cubicBezTo>
                  <a:pt x="6496" y="8720"/>
                  <a:pt x="6528" y="9616"/>
                  <a:pt x="6992" y="10176"/>
                </a:cubicBezTo>
                <a:cubicBezTo>
                  <a:pt x="7856" y="11216"/>
                  <a:pt x="8896" y="11440"/>
                  <a:pt x="8896" y="11440"/>
                </a:cubicBezTo>
                <a:cubicBezTo>
                  <a:pt x="8896" y="11440"/>
                  <a:pt x="10128" y="11072"/>
                  <a:pt x="10800" y="10176"/>
                </a:cubicBezTo>
                <a:cubicBezTo>
                  <a:pt x="11232" y="9600"/>
                  <a:pt x="11296" y="8720"/>
                  <a:pt x="11296" y="8720"/>
                </a:cubicBezTo>
                <a:lnTo>
                  <a:pt x="11296" y="6736"/>
                </a:lnTo>
                <a:cubicBezTo>
                  <a:pt x="11280" y="6736"/>
                  <a:pt x="9152" y="6048"/>
                  <a:pt x="8896" y="6048"/>
                </a:cubicBezTo>
                <a:close/>
                <a:moveTo>
                  <a:pt x="10832" y="8720"/>
                </a:moveTo>
                <a:cubicBezTo>
                  <a:pt x="10832" y="8720"/>
                  <a:pt x="10784" y="9440"/>
                  <a:pt x="10432" y="9904"/>
                </a:cubicBezTo>
                <a:cubicBezTo>
                  <a:pt x="9888" y="10624"/>
                  <a:pt x="8896" y="10928"/>
                  <a:pt x="8896" y="10928"/>
                </a:cubicBezTo>
                <a:cubicBezTo>
                  <a:pt x="8896" y="10928"/>
                  <a:pt x="8048" y="10752"/>
                  <a:pt x="7344" y="9904"/>
                </a:cubicBezTo>
                <a:cubicBezTo>
                  <a:pt x="6976" y="9456"/>
                  <a:pt x="6944" y="8720"/>
                  <a:pt x="6944" y="8720"/>
                </a:cubicBezTo>
                <a:lnTo>
                  <a:pt x="6944" y="7120"/>
                </a:lnTo>
                <a:cubicBezTo>
                  <a:pt x="6944" y="7120"/>
                  <a:pt x="8688" y="6560"/>
                  <a:pt x="8896" y="6560"/>
                </a:cubicBezTo>
                <a:cubicBezTo>
                  <a:pt x="9104" y="6560"/>
                  <a:pt x="10832" y="7120"/>
                  <a:pt x="10832" y="7120"/>
                </a:cubicBezTo>
                <a:lnTo>
                  <a:pt x="10832" y="8720"/>
                </a:lnTo>
                <a:close/>
                <a:moveTo>
                  <a:pt x="9616" y="8352"/>
                </a:moveTo>
                <a:cubicBezTo>
                  <a:pt x="9680" y="8464"/>
                  <a:pt x="9712" y="8592"/>
                  <a:pt x="9712" y="8720"/>
                </a:cubicBezTo>
                <a:cubicBezTo>
                  <a:pt x="9712" y="9168"/>
                  <a:pt x="9344" y="9520"/>
                  <a:pt x="8912" y="9520"/>
                </a:cubicBezTo>
                <a:cubicBezTo>
                  <a:pt x="8464" y="9520"/>
                  <a:pt x="8112" y="9152"/>
                  <a:pt x="8112" y="8720"/>
                </a:cubicBezTo>
                <a:cubicBezTo>
                  <a:pt x="8112" y="8288"/>
                  <a:pt x="8480" y="7920"/>
                  <a:pt x="8912" y="7920"/>
                </a:cubicBezTo>
                <a:cubicBezTo>
                  <a:pt x="9088" y="7920"/>
                  <a:pt x="9248" y="7968"/>
                  <a:pt x="9376" y="8080"/>
                </a:cubicBezTo>
                <a:lnTo>
                  <a:pt x="9648" y="7632"/>
                </a:lnTo>
                <a:cubicBezTo>
                  <a:pt x="9424" y="7472"/>
                  <a:pt x="9152" y="7392"/>
                  <a:pt x="8880" y="7392"/>
                </a:cubicBezTo>
                <a:cubicBezTo>
                  <a:pt x="8144" y="7392"/>
                  <a:pt x="7536" y="7984"/>
                  <a:pt x="7536" y="8736"/>
                </a:cubicBezTo>
                <a:cubicBezTo>
                  <a:pt x="7536" y="9488"/>
                  <a:pt x="8128" y="10080"/>
                  <a:pt x="8880" y="10080"/>
                </a:cubicBezTo>
                <a:cubicBezTo>
                  <a:pt x="9632" y="10080"/>
                  <a:pt x="10224" y="9488"/>
                  <a:pt x="10224" y="8736"/>
                </a:cubicBezTo>
                <a:cubicBezTo>
                  <a:pt x="10224" y="8528"/>
                  <a:pt x="10176" y="8336"/>
                  <a:pt x="10096" y="8160"/>
                </a:cubicBezTo>
                <a:lnTo>
                  <a:pt x="9616" y="8352"/>
                </a:lnTo>
                <a:close/>
                <a:moveTo>
                  <a:pt x="10096" y="7088"/>
                </a:moveTo>
                <a:lnTo>
                  <a:pt x="9296" y="8384"/>
                </a:lnTo>
                <a:lnTo>
                  <a:pt x="10640" y="7792"/>
                </a:lnTo>
                <a:lnTo>
                  <a:pt x="10224" y="7568"/>
                </a:lnTo>
                <a:lnTo>
                  <a:pt x="10096" y="7088"/>
                </a:lnTo>
                <a:close/>
                <a:moveTo>
                  <a:pt x="6928" y="5776"/>
                </a:moveTo>
                <a:lnTo>
                  <a:pt x="8480" y="5776"/>
                </a:lnTo>
                <a:lnTo>
                  <a:pt x="8480" y="848"/>
                </a:lnTo>
                <a:cubicBezTo>
                  <a:pt x="8480" y="384"/>
                  <a:pt x="8096" y="0"/>
                  <a:pt x="7632" y="0"/>
                </a:cubicBezTo>
                <a:lnTo>
                  <a:pt x="864" y="0"/>
                </a:lnTo>
                <a:cubicBezTo>
                  <a:pt x="384" y="0"/>
                  <a:pt x="0" y="384"/>
                  <a:pt x="0" y="848"/>
                </a:cubicBezTo>
                <a:lnTo>
                  <a:pt x="0" y="10480"/>
                </a:lnTo>
                <a:cubicBezTo>
                  <a:pt x="0" y="10944"/>
                  <a:pt x="384" y="11328"/>
                  <a:pt x="848" y="11328"/>
                </a:cubicBezTo>
                <a:lnTo>
                  <a:pt x="6032" y="11328"/>
                </a:lnTo>
                <a:lnTo>
                  <a:pt x="6032" y="6656"/>
                </a:lnTo>
                <a:cubicBezTo>
                  <a:pt x="6048" y="6176"/>
                  <a:pt x="6448" y="5776"/>
                  <a:pt x="6928" y="5776"/>
                </a:cubicBezTo>
                <a:close/>
                <a:moveTo>
                  <a:pt x="2048" y="1392"/>
                </a:moveTo>
                <a:lnTo>
                  <a:pt x="6448" y="1392"/>
                </a:lnTo>
                <a:cubicBezTo>
                  <a:pt x="6832" y="1392"/>
                  <a:pt x="7152" y="1712"/>
                  <a:pt x="7152" y="2096"/>
                </a:cubicBezTo>
                <a:cubicBezTo>
                  <a:pt x="7152" y="2480"/>
                  <a:pt x="6832" y="2800"/>
                  <a:pt x="6448" y="2800"/>
                </a:cubicBezTo>
                <a:lnTo>
                  <a:pt x="2048" y="2800"/>
                </a:lnTo>
                <a:cubicBezTo>
                  <a:pt x="1664" y="2800"/>
                  <a:pt x="1344" y="2480"/>
                  <a:pt x="1344" y="2096"/>
                </a:cubicBezTo>
                <a:cubicBezTo>
                  <a:pt x="1344" y="1712"/>
                  <a:pt x="1664" y="1392"/>
                  <a:pt x="2048" y="1392"/>
                </a:cubicBezTo>
                <a:close/>
                <a:moveTo>
                  <a:pt x="1344" y="4256"/>
                </a:moveTo>
                <a:cubicBezTo>
                  <a:pt x="1344" y="3872"/>
                  <a:pt x="1664" y="3552"/>
                  <a:pt x="2048" y="3552"/>
                </a:cubicBezTo>
                <a:lnTo>
                  <a:pt x="6448" y="3552"/>
                </a:lnTo>
                <a:cubicBezTo>
                  <a:pt x="6832" y="3552"/>
                  <a:pt x="7152" y="3872"/>
                  <a:pt x="7152" y="4256"/>
                </a:cubicBezTo>
                <a:cubicBezTo>
                  <a:pt x="7152" y="4640"/>
                  <a:pt x="6832" y="4960"/>
                  <a:pt x="6448" y="4960"/>
                </a:cubicBezTo>
                <a:lnTo>
                  <a:pt x="2048" y="4960"/>
                </a:lnTo>
                <a:cubicBezTo>
                  <a:pt x="1664" y="4944"/>
                  <a:pt x="1344" y="4624"/>
                  <a:pt x="1344" y="4256"/>
                </a:cubicBezTo>
                <a:close/>
                <a:moveTo>
                  <a:pt x="4240" y="8160"/>
                </a:moveTo>
                <a:cubicBezTo>
                  <a:pt x="3664" y="8160"/>
                  <a:pt x="3200" y="7696"/>
                  <a:pt x="3200" y="7120"/>
                </a:cubicBezTo>
                <a:cubicBezTo>
                  <a:pt x="3200" y="6544"/>
                  <a:pt x="3664" y="6080"/>
                  <a:pt x="4240" y="6080"/>
                </a:cubicBezTo>
                <a:cubicBezTo>
                  <a:pt x="4816" y="6080"/>
                  <a:pt x="5280" y="6544"/>
                  <a:pt x="5280" y="7120"/>
                </a:cubicBezTo>
                <a:cubicBezTo>
                  <a:pt x="5296" y="7696"/>
                  <a:pt x="4832" y="8160"/>
                  <a:pt x="4240" y="81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82" name="图形 44" descr="Ui Ux">
            <a:extLst>
              <a:ext uri="{FF2B5EF4-FFF2-40B4-BE49-F238E27FC236}">
                <a16:creationId xmlns:a16="http://schemas.microsoft.com/office/drawing/2014/main" id="{D30514A1-FC62-4BA1-9198-8D515C33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456438" y="3485117"/>
            <a:ext cx="338196" cy="338196"/>
          </a:xfrm>
          <a:prstGeom prst="rect">
            <a:avLst/>
          </a:prstGeom>
          <a:noFill/>
        </p:spPr>
      </p:pic>
      <p:cxnSp>
        <p:nvCxnSpPr>
          <p:cNvPr id="84" name="直接连接符 83"/>
          <p:cNvCxnSpPr/>
          <p:nvPr/>
        </p:nvCxnSpPr>
        <p:spPr>
          <a:xfrm>
            <a:off x="1956643" y="3877340"/>
            <a:ext cx="0" cy="2211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79" idx="2"/>
          </p:cNvCxnSpPr>
          <p:nvPr/>
        </p:nvCxnSpPr>
        <p:spPr>
          <a:xfrm>
            <a:off x="4323251" y="3877409"/>
            <a:ext cx="0" cy="2201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522239" y="3930559"/>
            <a:ext cx="171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Open Connection</a:t>
            </a:r>
            <a:endParaRPr lang="zh-CN" altLang="en-US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1968510" y="4156640"/>
            <a:ext cx="2373352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1968510" y="4613133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534355" y="4336134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Event 1: </a:t>
            </a:r>
            <a:r>
              <a:rPr lang="zh-CN" altLang="en-US" sz="1200" b="1" dirty="0" smtClean="0"/>
              <a:t>我来自</a:t>
            </a:r>
            <a:endParaRPr lang="zh-CN" altLang="en-US" sz="1200" b="1" dirty="0"/>
          </a:p>
        </p:txBody>
      </p:sp>
      <p:cxnSp>
        <p:nvCxnSpPr>
          <p:cNvPr id="96" name="直接箭头连接符 95"/>
          <p:cNvCxnSpPr/>
          <p:nvPr/>
        </p:nvCxnSpPr>
        <p:spPr>
          <a:xfrm flipH="1">
            <a:off x="1972438" y="4963656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538283" y="4686657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Event 2: </a:t>
            </a:r>
            <a:r>
              <a:rPr lang="zh-CN" altLang="en-US" sz="1200" b="1" dirty="0" smtClean="0"/>
              <a:t>平台</a:t>
            </a:r>
            <a:endParaRPr lang="zh-CN" altLang="en-US" sz="1200" b="1" dirty="0"/>
          </a:p>
        </p:txBody>
      </p:sp>
      <p:cxnSp>
        <p:nvCxnSpPr>
          <p:cNvPr id="98" name="直接箭头连接符 97"/>
          <p:cNvCxnSpPr/>
          <p:nvPr/>
        </p:nvCxnSpPr>
        <p:spPr>
          <a:xfrm flipH="1">
            <a:off x="1956643" y="5314178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534355" y="5037179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Event 3: </a:t>
            </a:r>
            <a:r>
              <a:rPr lang="zh-CN" altLang="en-US" sz="1200" b="1" dirty="0" smtClean="0"/>
              <a:t>科技</a:t>
            </a:r>
            <a:endParaRPr lang="zh-CN" altLang="en-US" sz="1200" b="1" dirty="0"/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1971666" y="5679992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2549378" y="5402993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Event 4: </a:t>
            </a:r>
            <a:r>
              <a:rPr lang="zh-CN" altLang="en-US" sz="1200" b="1" dirty="0" smtClean="0"/>
              <a:t>质量</a:t>
            </a:r>
            <a:r>
              <a:rPr lang="zh-CN" altLang="en-US" sz="1200" b="1" dirty="0"/>
              <a:t>部</a:t>
            </a: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1956643" y="6031698"/>
            <a:ext cx="2373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2534355" y="5754699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Close </a:t>
            </a:r>
            <a:r>
              <a:rPr lang="en-US" altLang="zh-CN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Connection</a:t>
            </a:r>
            <a:endParaRPr lang="zh-CN" altLang="en-US" sz="1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4" name="直接连接符 113"/>
          <p:cNvCxnSpPr/>
          <p:nvPr/>
        </p:nvCxnSpPr>
        <p:spPr>
          <a:xfrm>
            <a:off x="1186990" y="4161935"/>
            <a:ext cx="48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186683" y="6011371"/>
            <a:ext cx="24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1431483" y="5677160"/>
            <a:ext cx="24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552321" y="4163390"/>
            <a:ext cx="4337" cy="1517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796963" y="4694924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LastToken</a:t>
            </a:r>
            <a:r>
              <a:rPr lang="zh-CN" altLang="en-US" sz="1000" b="1" dirty="0" smtClean="0"/>
              <a:t>耗时</a:t>
            </a:r>
            <a:endParaRPr lang="zh-CN" altLang="en-US" sz="1000" b="1" dirty="0"/>
          </a:p>
        </p:txBody>
      </p:sp>
      <p:sp>
        <p:nvSpPr>
          <p:cNvPr id="137" name="文本框 136"/>
          <p:cNvSpPr txBox="1"/>
          <p:nvPr/>
        </p:nvSpPr>
        <p:spPr>
          <a:xfrm>
            <a:off x="606750" y="570066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会话整体耗时</a:t>
            </a:r>
            <a:endParaRPr lang="zh-CN" altLang="en-US" sz="1000" b="1" dirty="0"/>
          </a:p>
        </p:txBody>
      </p:sp>
      <p:sp>
        <p:nvSpPr>
          <p:cNvPr id="138" name="右大括号 137"/>
          <p:cNvSpPr/>
          <p:nvPr/>
        </p:nvSpPr>
        <p:spPr>
          <a:xfrm>
            <a:off x="4352854" y="4166544"/>
            <a:ext cx="156519" cy="4454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文本框 138"/>
          <p:cNvSpPr txBox="1"/>
          <p:nvPr/>
        </p:nvSpPr>
        <p:spPr>
          <a:xfrm>
            <a:off x="4481241" y="4251158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FirstToken</a:t>
            </a:r>
            <a:r>
              <a:rPr lang="zh-CN" altLang="en-US" sz="1000" b="1" dirty="0" smtClean="0"/>
              <a:t>耗时</a:t>
            </a:r>
            <a:endParaRPr lang="zh-CN" altLang="en-US" sz="1000" b="1" dirty="0"/>
          </a:p>
        </p:txBody>
      </p:sp>
      <p:sp>
        <p:nvSpPr>
          <p:cNvPr id="140" name="右大括号 139"/>
          <p:cNvSpPr/>
          <p:nvPr/>
        </p:nvSpPr>
        <p:spPr>
          <a:xfrm>
            <a:off x="4352855" y="4613454"/>
            <a:ext cx="156519" cy="3490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右大括号 140"/>
          <p:cNvSpPr/>
          <p:nvPr/>
        </p:nvSpPr>
        <p:spPr>
          <a:xfrm>
            <a:off x="4352854" y="4962352"/>
            <a:ext cx="156519" cy="3518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右大括号 141"/>
          <p:cNvSpPr/>
          <p:nvPr/>
        </p:nvSpPr>
        <p:spPr>
          <a:xfrm>
            <a:off x="4352854" y="5321110"/>
            <a:ext cx="156519" cy="35604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4509372" y="466514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 smtClean="0"/>
              <a:t>推理间隔</a:t>
            </a:r>
            <a:endParaRPr lang="zh-CN" altLang="en-US" sz="1000" b="1" dirty="0"/>
          </a:p>
        </p:txBody>
      </p:sp>
      <p:sp>
        <p:nvSpPr>
          <p:cNvPr id="144" name="文本框 143"/>
          <p:cNvSpPr txBox="1"/>
          <p:nvPr/>
        </p:nvSpPr>
        <p:spPr>
          <a:xfrm>
            <a:off x="4509373" y="500350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推理间隔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4509371" y="537602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/>
              <a:t>推理间隔</a:t>
            </a:r>
          </a:p>
        </p:txBody>
      </p:sp>
      <p:cxnSp>
        <p:nvCxnSpPr>
          <p:cNvPr id="123" name="直接连接符 122"/>
          <p:cNvCxnSpPr/>
          <p:nvPr/>
        </p:nvCxnSpPr>
        <p:spPr>
          <a:xfrm>
            <a:off x="1309083" y="4163390"/>
            <a:ext cx="1" cy="184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14299" y="30645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流式接口</a:t>
            </a:r>
            <a:endParaRPr lang="zh-CN" altLang="en-US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2583041" y="83462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请求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786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!!storage">
            <a:extLst>
              <a:ext uri="{FF2B5EF4-FFF2-40B4-BE49-F238E27FC236}">
                <a16:creationId xmlns:a16="http://schemas.microsoft.com/office/drawing/2014/main" id="{76DE79E0-C2DA-44DB-BD67-F5105223B411}"/>
              </a:ext>
            </a:extLst>
          </p:cNvPr>
          <p:cNvSpPr/>
          <p:nvPr/>
        </p:nvSpPr>
        <p:spPr>
          <a:xfrm>
            <a:off x="366892" y="564925"/>
            <a:ext cx="7174955" cy="5656122"/>
          </a:xfrm>
          <a:prstGeom prst="rect">
            <a:avLst/>
          </a:prstGeom>
          <a:noFill/>
          <a:ln w="63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4256054" y="1205788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5435911" y="1231202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634357" y="1231201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3045066" y="1233267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69" idx="2"/>
          </p:cNvCxnSpPr>
          <p:nvPr/>
        </p:nvCxnSpPr>
        <p:spPr>
          <a:xfrm>
            <a:off x="1805651" y="1233267"/>
            <a:ext cx="3323" cy="4582687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741195" y="1495954"/>
            <a:ext cx="115200" cy="432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1" name="iconfont-11464-5383808">
            <a:extLst>
              <a:ext uri="{FF2B5EF4-FFF2-40B4-BE49-F238E27FC236}">
                <a16:creationId xmlns:a16="http://schemas.microsoft.com/office/drawing/2014/main" id="{54405246-CCE2-4201-BBB1-D3F3EB6E740D}"/>
              </a:ext>
            </a:extLst>
          </p:cNvPr>
          <p:cNvSpPr>
            <a:spLocks/>
          </p:cNvSpPr>
          <p:nvPr/>
        </p:nvSpPr>
        <p:spPr>
          <a:xfrm>
            <a:off x="554893" y="801268"/>
            <a:ext cx="492370" cy="432000"/>
          </a:xfrm>
          <a:custGeom>
            <a:avLst/>
            <a:gdLst>
              <a:gd name="connsiteX0" fmla="*/ 479515 w 609540"/>
              <a:gd name="connsiteY0" fmla="*/ 79862 h 471112"/>
              <a:gd name="connsiteX1" fmla="*/ 565135 w 609540"/>
              <a:gd name="connsiteY1" fmla="*/ 149295 h 471112"/>
              <a:gd name="connsiteX2" fmla="*/ 525278 w 609540"/>
              <a:gd name="connsiteY2" fmla="*/ 252064 h 471112"/>
              <a:gd name="connsiteX3" fmla="*/ 526564 w 609540"/>
              <a:gd name="connsiteY3" fmla="*/ 265827 h 471112"/>
              <a:gd name="connsiteX4" fmla="*/ 609279 w 609540"/>
              <a:gd name="connsiteY4" fmla="*/ 368643 h 471112"/>
              <a:gd name="connsiteX5" fmla="*/ 589850 w 609540"/>
              <a:gd name="connsiteY5" fmla="*/ 391406 h 471112"/>
              <a:gd name="connsiteX6" fmla="*/ 530278 w 609540"/>
              <a:gd name="connsiteY6" fmla="*/ 391406 h 471112"/>
              <a:gd name="connsiteX7" fmla="*/ 426705 w 609540"/>
              <a:gd name="connsiteY7" fmla="*/ 266208 h 471112"/>
              <a:gd name="connsiteX8" fmla="*/ 479087 w 609540"/>
              <a:gd name="connsiteY8" fmla="*/ 137723 h 471112"/>
              <a:gd name="connsiteX9" fmla="*/ 467849 w 609540"/>
              <a:gd name="connsiteY9" fmla="*/ 79958 h 471112"/>
              <a:gd name="connsiteX10" fmla="*/ 479515 w 609540"/>
              <a:gd name="connsiteY10" fmla="*/ 79862 h 471112"/>
              <a:gd name="connsiteX11" fmla="*/ 140131 w 609540"/>
              <a:gd name="connsiteY11" fmla="*/ 79862 h 471112"/>
              <a:gd name="connsiteX12" fmla="*/ 141512 w 609540"/>
              <a:gd name="connsiteY12" fmla="*/ 79958 h 471112"/>
              <a:gd name="connsiteX13" fmla="*/ 182750 w 609540"/>
              <a:gd name="connsiteY13" fmla="*/ 266255 h 471112"/>
              <a:gd name="connsiteX14" fmla="*/ 182703 w 609540"/>
              <a:gd name="connsiteY14" fmla="*/ 266255 h 471112"/>
              <a:gd name="connsiteX15" fmla="*/ 79225 w 609540"/>
              <a:gd name="connsiteY15" fmla="*/ 391454 h 471112"/>
              <a:gd name="connsiteX16" fmla="*/ 19701 w 609540"/>
              <a:gd name="connsiteY16" fmla="*/ 391454 h 471112"/>
              <a:gd name="connsiteX17" fmla="*/ 272 w 609540"/>
              <a:gd name="connsiteY17" fmla="*/ 368643 h 471112"/>
              <a:gd name="connsiteX18" fmla="*/ 82987 w 609540"/>
              <a:gd name="connsiteY18" fmla="*/ 265827 h 471112"/>
              <a:gd name="connsiteX19" fmla="*/ 84321 w 609540"/>
              <a:gd name="connsiteY19" fmla="*/ 252064 h 471112"/>
              <a:gd name="connsiteX20" fmla="*/ 45844 w 609540"/>
              <a:gd name="connsiteY20" fmla="*/ 144438 h 471112"/>
              <a:gd name="connsiteX21" fmla="*/ 140131 w 609540"/>
              <a:gd name="connsiteY21" fmla="*/ 79862 h 471112"/>
              <a:gd name="connsiteX22" fmla="*/ 312419 w 609540"/>
              <a:gd name="connsiteY22" fmla="*/ 209 h 471112"/>
              <a:gd name="connsiteX23" fmla="*/ 446289 w 609540"/>
              <a:gd name="connsiteY23" fmla="*/ 138475 h 471112"/>
              <a:gd name="connsiteX24" fmla="*/ 381616 w 609540"/>
              <a:gd name="connsiteY24" fmla="*/ 260451 h 471112"/>
              <a:gd name="connsiteX25" fmla="*/ 383521 w 609540"/>
              <a:gd name="connsiteY25" fmla="*/ 281312 h 471112"/>
              <a:gd name="connsiteX26" fmla="*/ 508439 w 609540"/>
              <a:gd name="connsiteY26" fmla="*/ 436629 h 471112"/>
              <a:gd name="connsiteX27" fmla="*/ 479197 w 609540"/>
              <a:gd name="connsiteY27" fmla="*/ 471112 h 471112"/>
              <a:gd name="connsiteX28" fmla="*/ 130352 w 609540"/>
              <a:gd name="connsiteY28" fmla="*/ 471112 h 471112"/>
              <a:gd name="connsiteX29" fmla="*/ 101064 w 609540"/>
              <a:gd name="connsiteY29" fmla="*/ 436629 h 471112"/>
              <a:gd name="connsiteX30" fmla="*/ 225981 w 609540"/>
              <a:gd name="connsiteY30" fmla="*/ 281265 h 471112"/>
              <a:gd name="connsiteX31" fmla="*/ 227934 w 609540"/>
              <a:gd name="connsiteY31" fmla="*/ 260451 h 471112"/>
              <a:gd name="connsiteX32" fmla="*/ 170118 w 609540"/>
              <a:gd name="connsiteY32" fmla="*/ 97848 h 471112"/>
              <a:gd name="connsiteX33" fmla="*/ 312419 w 609540"/>
              <a:gd name="connsiteY33" fmla="*/ 209 h 47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9540" h="471112">
                <a:moveTo>
                  <a:pt x="479515" y="79862"/>
                </a:moveTo>
                <a:cubicBezTo>
                  <a:pt x="520135" y="81958"/>
                  <a:pt x="554707" y="110007"/>
                  <a:pt x="565135" y="149295"/>
                </a:cubicBezTo>
                <a:cubicBezTo>
                  <a:pt x="575564" y="188584"/>
                  <a:pt x="559469" y="230110"/>
                  <a:pt x="525278" y="252064"/>
                </a:cubicBezTo>
                <a:cubicBezTo>
                  <a:pt x="519992" y="255493"/>
                  <a:pt x="520706" y="263446"/>
                  <a:pt x="526564" y="265827"/>
                </a:cubicBezTo>
                <a:cubicBezTo>
                  <a:pt x="569897" y="283685"/>
                  <a:pt x="601088" y="322497"/>
                  <a:pt x="609279" y="368643"/>
                </a:cubicBezTo>
                <a:cubicBezTo>
                  <a:pt x="611231" y="380596"/>
                  <a:pt x="601993" y="391502"/>
                  <a:pt x="589850" y="391406"/>
                </a:cubicBezTo>
                <a:lnTo>
                  <a:pt x="530278" y="391406"/>
                </a:lnTo>
                <a:cubicBezTo>
                  <a:pt x="511373" y="338879"/>
                  <a:pt x="474753" y="294591"/>
                  <a:pt x="426705" y="266208"/>
                </a:cubicBezTo>
                <a:cubicBezTo>
                  <a:pt x="461229" y="232491"/>
                  <a:pt x="480230" y="185964"/>
                  <a:pt x="479087" y="137723"/>
                </a:cubicBezTo>
                <a:cubicBezTo>
                  <a:pt x="478706" y="117960"/>
                  <a:pt x="474896" y="98435"/>
                  <a:pt x="467849" y="79958"/>
                </a:cubicBezTo>
                <a:cubicBezTo>
                  <a:pt x="471753" y="79672"/>
                  <a:pt x="475658" y="79672"/>
                  <a:pt x="479515" y="79862"/>
                </a:cubicBezTo>
                <a:close/>
                <a:moveTo>
                  <a:pt x="140131" y="79862"/>
                </a:moveTo>
                <a:lnTo>
                  <a:pt x="141512" y="79958"/>
                </a:lnTo>
                <a:cubicBezTo>
                  <a:pt x="117178" y="144724"/>
                  <a:pt x="133369" y="217776"/>
                  <a:pt x="182750" y="266255"/>
                </a:cubicBezTo>
                <a:lnTo>
                  <a:pt x="182703" y="266255"/>
                </a:lnTo>
                <a:cubicBezTo>
                  <a:pt x="134702" y="294686"/>
                  <a:pt x="98130" y="338974"/>
                  <a:pt x="79225" y="391454"/>
                </a:cubicBezTo>
                <a:lnTo>
                  <a:pt x="19701" y="391454"/>
                </a:lnTo>
                <a:cubicBezTo>
                  <a:pt x="7558" y="391549"/>
                  <a:pt x="-1728" y="380596"/>
                  <a:pt x="272" y="368643"/>
                </a:cubicBezTo>
                <a:cubicBezTo>
                  <a:pt x="8463" y="322450"/>
                  <a:pt x="39653" y="283685"/>
                  <a:pt x="82987" y="265827"/>
                </a:cubicBezTo>
                <a:cubicBezTo>
                  <a:pt x="88844" y="263446"/>
                  <a:pt x="89606" y="255493"/>
                  <a:pt x="84321" y="252064"/>
                </a:cubicBezTo>
                <a:cubicBezTo>
                  <a:pt x="48558" y="229110"/>
                  <a:pt x="32749" y="184917"/>
                  <a:pt x="45844" y="144438"/>
                </a:cubicBezTo>
                <a:cubicBezTo>
                  <a:pt x="58987" y="104007"/>
                  <a:pt x="97702" y="77481"/>
                  <a:pt x="140131" y="79862"/>
                </a:cubicBezTo>
                <a:close/>
                <a:moveTo>
                  <a:pt x="312419" y="209"/>
                </a:moveTo>
                <a:cubicBezTo>
                  <a:pt x="385950" y="4067"/>
                  <a:pt x="444622" y="64840"/>
                  <a:pt x="446289" y="138475"/>
                </a:cubicBezTo>
                <a:cubicBezTo>
                  <a:pt x="447385" y="187580"/>
                  <a:pt x="422906" y="233779"/>
                  <a:pt x="381616" y="260451"/>
                </a:cubicBezTo>
                <a:cubicBezTo>
                  <a:pt x="373520" y="265595"/>
                  <a:pt x="374663" y="277740"/>
                  <a:pt x="383521" y="281312"/>
                </a:cubicBezTo>
                <a:cubicBezTo>
                  <a:pt x="449004" y="308318"/>
                  <a:pt x="496104" y="366901"/>
                  <a:pt x="508439" y="436629"/>
                </a:cubicBezTo>
                <a:cubicBezTo>
                  <a:pt x="511534" y="454728"/>
                  <a:pt x="497533" y="471207"/>
                  <a:pt x="479197" y="471112"/>
                </a:cubicBezTo>
                <a:lnTo>
                  <a:pt x="130352" y="471112"/>
                </a:lnTo>
                <a:cubicBezTo>
                  <a:pt x="111969" y="471207"/>
                  <a:pt x="97968" y="454728"/>
                  <a:pt x="101064" y="436629"/>
                </a:cubicBezTo>
                <a:cubicBezTo>
                  <a:pt x="113398" y="366901"/>
                  <a:pt x="160498" y="308270"/>
                  <a:pt x="225981" y="281265"/>
                </a:cubicBezTo>
                <a:cubicBezTo>
                  <a:pt x="234792" y="277645"/>
                  <a:pt x="235935" y="265643"/>
                  <a:pt x="227934" y="260451"/>
                </a:cubicBezTo>
                <a:cubicBezTo>
                  <a:pt x="174023" y="225635"/>
                  <a:pt x="150307" y="158907"/>
                  <a:pt x="170118" y="97848"/>
                </a:cubicBezTo>
                <a:cubicBezTo>
                  <a:pt x="189930" y="36787"/>
                  <a:pt x="248317" y="-3268"/>
                  <a:pt x="312419" y="20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741014" y="1855954"/>
            <a:ext cx="115200" cy="360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4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989364" y="1855954"/>
            <a:ext cx="115200" cy="28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5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201603" y="2215954"/>
            <a:ext cx="115200" cy="216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6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5388974" y="2615029"/>
            <a:ext cx="115200" cy="144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3" name="直接箭头连接符 2"/>
          <p:cNvCxnSpPr>
            <a:endCxn id="105" idx="1"/>
          </p:cNvCxnSpPr>
          <p:nvPr/>
        </p:nvCxnSpPr>
        <p:spPr>
          <a:xfrm>
            <a:off x="856395" y="1938527"/>
            <a:ext cx="9104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1856214" y="2025176"/>
            <a:ext cx="1129294" cy="662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104564" y="2367862"/>
            <a:ext cx="108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317561" y="2735970"/>
            <a:ext cx="108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324412" y="3988301"/>
            <a:ext cx="1080000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105119" y="4307830"/>
            <a:ext cx="1049803" cy="1136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873611" y="4633415"/>
            <a:ext cx="1122847" cy="8924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V="1">
            <a:off x="856395" y="5257046"/>
            <a:ext cx="884619" cy="2708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1277129" y="801267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客户服务端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4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2518442" y="801267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开放平台网关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8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3720680" y="801267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主站服务</a:t>
            </a:r>
            <a:r>
              <a:rPr lang="en-US" altLang="zh-CN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certify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5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4914915" y="801267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云上服务</a:t>
            </a:r>
            <a:r>
              <a:rPr lang="en-US" altLang="zh-CN" sz="105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zhub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1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6567767" y="2759804"/>
            <a:ext cx="115200" cy="1080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endParaRPr 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4" name="圆角矩形 89">
            <a:extLst>
              <a:ext uri="{FF2B5EF4-FFF2-40B4-BE49-F238E27FC236}">
                <a16:creationId xmlns:a16="http://schemas.microsoft.com/office/drawing/2014/main" id="{F4EC6069-0CF5-49BD-A5E1-002FB8D80531}"/>
              </a:ext>
            </a:extLst>
          </p:cNvPr>
          <p:cNvSpPr/>
          <p:nvPr/>
        </p:nvSpPr>
        <p:spPr>
          <a:xfrm>
            <a:off x="6093708" y="805369"/>
            <a:ext cx="1057044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zh-CN" altLang="en-US" sz="105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远程核验源</a:t>
            </a:r>
            <a:endParaRPr 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504174" y="2888370"/>
            <a:ext cx="10800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498814" y="3472763"/>
            <a:ext cx="1080000" cy="0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2190" y="1712364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发起实名认证请求</a:t>
            </a:r>
            <a:endParaRPr lang="zh-CN" altLang="en-US" sz="9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1766894" y="1823111"/>
            <a:ext cx="12795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调用开放平台</a:t>
            </a:r>
            <a:r>
              <a:rPr lang="en-US" altLang="zh-CN" sz="900" dirty="0" smtClean="0"/>
              <a:t>SDK API</a:t>
            </a:r>
            <a:endParaRPr lang="zh-CN" altLang="en-US" sz="9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032748" y="2137030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主站服务处理请求</a:t>
            </a:r>
            <a:endParaRPr lang="zh-CN" altLang="en-US" sz="9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4233755" y="2499613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OP</a:t>
            </a:r>
            <a:r>
              <a:rPr lang="zh-CN" altLang="en-US" sz="900" dirty="0" smtClean="0"/>
              <a:t>转发到云上服务</a:t>
            </a:r>
            <a:endParaRPr lang="zh-CN" altLang="en-US" sz="900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422260" y="2656930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请求远程核验接口</a:t>
            </a:r>
            <a:endParaRPr lang="zh-CN" altLang="en-US" sz="9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5415203" y="325375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4239996" y="375746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11" name="文本框 110"/>
          <p:cNvSpPr txBox="1"/>
          <p:nvPr/>
        </p:nvSpPr>
        <p:spPr>
          <a:xfrm>
            <a:off x="3019755" y="4076998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772858" y="441150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772190" y="5026214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返回对比结果</a:t>
            </a:r>
            <a:endParaRPr lang="zh-CN" altLang="en-US" sz="900" dirty="0"/>
          </a:p>
        </p:txBody>
      </p:sp>
      <p:sp>
        <p:nvSpPr>
          <p:cNvPr id="159" name="文本框 158"/>
          <p:cNvSpPr txBox="1"/>
          <p:nvPr/>
        </p:nvSpPr>
        <p:spPr>
          <a:xfrm>
            <a:off x="5034591" y="3581143"/>
            <a:ext cx="1082562" cy="23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留底</a:t>
            </a:r>
            <a:r>
              <a:rPr lang="en-US" altLang="zh-CN" sz="900" dirty="0" smtClean="0"/>
              <a:t>/</a:t>
            </a:r>
            <a:r>
              <a:rPr lang="zh-CN" altLang="en-US" sz="900" dirty="0" smtClean="0"/>
              <a:t>存入缓存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30234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0e8c74-3725-41b3-b787-53dc2709485e"/>
  <p:tag name="COMMONDATA" val="eyJoZGlkIjoiMjNmZWZiY2E1NGVhOTUxMTMzMWIwYjQ3MmVkNjQ4M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12121742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60主题1">
  <a:themeElements>
    <a:clrScheme name="气流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C8450"/>
      </a:accent1>
      <a:accent2>
        <a:srgbClr val="27BB69"/>
      </a:accent2>
      <a:accent3>
        <a:srgbClr val="24A6DC"/>
      </a:accent3>
      <a:accent4>
        <a:srgbClr val="E3514B"/>
      </a:accent4>
      <a:accent5>
        <a:srgbClr val="838079"/>
      </a:accent5>
      <a:accent6>
        <a:srgbClr val="B3B3B3"/>
      </a:accent6>
      <a:hlink>
        <a:srgbClr val="4472C4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  <a:prstDash val="solid"/>
        </a:ln>
      </a:spPr>
      <a:bodyPr rtlCol="0" anchor="t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100" noProof="0" dirty="0">
            <a:solidFill>
              <a:schemeClr val="tx1"/>
            </a:solidFill>
            <a:latin typeface="幼圆" panose="02010509060101010101" pitchFamily="49" charset="-122"/>
            <a:ea typeface="幼圆" panose="02010509060101010101" pitchFamily="49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360主题1" id="{4225B6B1-3B77-498C-87AB-2CB29C99590B}" vid="{543D8FFF-9103-4C0E-BA0A-BC11B31F9915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1998</Words>
  <Application>Microsoft Office PowerPoint</Application>
  <PresentationFormat>宽屏</PresentationFormat>
  <Paragraphs>307</Paragraphs>
  <Slides>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 Unicode MS</vt:lpstr>
      <vt:lpstr>Hiragino Sans GB W3</vt:lpstr>
      <vt:lpstr>Microsoft YaHei Light</vt:lpstr>
      <vt:lpstr>等线</vt:lpstr>
      <vt:lpstr>等线 Light</vt:lpstr>
      <vt:lpstr>方正兰亭粗黑简体</vt:lpstr>
      <vt:lpstr>方正兰亭黑简体</vt:lpstr>
      <vt:lpstr>方正兰亭中黑_GBK</vt:lpstr>
      <vt:lpstr>方正兰亭准黑_GBK</vt:lpstr>
      <vt:lpstr>宋体</vt:lpstr>
      <vt:lpstr>Microsoft YaHei</vt:lpstr>
      <vt:lpstr>Microsoft YaHei</vt:lpstr>
      <vt:lpstr>微软雅黑 Light</vt:lpstr>
      <vt:lpstr>幼圆</vt:lpstr>
      <vt:lpstr>Arial</vt:lpstr>
      <vt:lpstr>Segoe UI</vt:lpstr>
      <vt:lpstr>Wingdings</vt:lpstr>
      <vt:lpstr>Office 主题​​</vt:lpstr>
      <vt:lpstr>360主题1</vt:lpstr>
      <vt:lpstr>1_Office 主题​​</vt:lpstr>
      <vt:lpstr>think-cell 幻灯片</vt:lpstr>
      <vt:lpstr>PowerPoint 演示文稿</vt:lpstr>
      <vt:lpstr>自动化测试解耦--解析研判工具</vt:lpstr>
      <vt:lpstr>自动化测试工具-问答结果相似度测试</vt:lpstr>
      <vt:lpstr>自动化测试工具-问答结果相似度测试</vt:lpstr>
      <vt:lpstr>问题解决逻辑举例</vt:lpstr>
      <vt:lpstr>PowerPoint 演示文稿</vt:lpstr>
      <vt:lpstr>PowerPoint 演示文稿</vt:lpstr>
      <vt:lpstr>PowerPoint 演示文稿</vt:lpstr>
      <vt:lpstr>PowerPoint 演示文稿</vt:lpstr>
    </vt:vector>
  </TitlesOfParts>
  <Company>360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张登峰</dc:creator>
  <cp:lastModifiedBy>张登峰</cp:lastModifiedBy>
  <cp:revision>338</cp:revision>
  <dcterms:created xsi:type="dcterms:W3CDTF">2022-10-17T04:42:00Z</dcterms:created>
  <dcterms:modified xsi:type="dcterms:W3CDTF">2025-03-16T07:04:37Z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BF70619E007A427287340D5819DC02F5</vt:lpwstr>
  </property>
  <property fmtid="{D5CDD505-2E9C-101B-9397-08002B2CF9AE}" pid="3" name="KSOProductBuildVer">
    <vt:lpwstr>2052-11.1.0.12763</vt:lpwstr>
  </property>
</Properties>
</file>