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83" r:id="rId2"/>
    <p:sldId id="498" r:id="rId3"/>
    <p:sldId id="578" r:id="rId4"/>
    <p:sldId id="573" r:id="rId5"/>
    <p:sldId id="589" r:id="rId6"/>
    <p:sldId id="574" r:id="rId7"/>
    <p:sldId id="575" r:id="rId8"/>
    <p:sldId id="577" r:id="rId9"/>
    <p:sldId id="576" r:id="rId10"/>
    <p:sldId id="590" r:id="rId11"/>
    <p:sldId id="59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洋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40FF"/>
    <a:srgbClr val="CFD5EA"/>
    <a:srgbClr val="006EBB"/>
    <a:srgbClr val="7F308E"/>
    <a:srgbClr val="EDAE17"/>
    <a:srgbClr val="CED5EA"/>
    <a:srgbClr val="445369"/>
    <a:srgbClr val="FF0099"/>
    <a:srgbClr val="FFB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0F99B-E60A-4D3D-9F05-C11FF8096964}" v="10385" dt="2022-04-05T10:36:22.669"/>
    <p1510:client id="{B3156EE7-C59E-41FD-85F7-466AA4AD5DB3}" v="1950" dt="2022-04-04T08:20:12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83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>
        <p:guide orient="horz" pos="2256"/>
        <p:guide pos="3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125D-235C-644D-B2B0-3516E31395D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53F7-F73D-2941-A178-F779E182127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9BA6-57DF-D94F-A141-40A519958FB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D75CD-2674-0449-AB49-7EAEEFD8CE0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穿插一个应用，访问网址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954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利用较低的算力就能实现大模型往特定领域的迁移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9853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97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kern="1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后面会有比较详细的例子</a:t>
            </a:r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3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577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45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2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5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kern="1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算子负载特征（稀疏）</a:t>
            </a:r>
            <a:r>
              <a:rPr lang="en-US" altLang="zh-CN" sz="2000" kern="1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/</a:t>
            </a:r>
            <a:r>
              <a:rPr lang="zh-CN" altLang="en-US" sz="2000" kern="1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序列长度（</a:t>
            </a:r>
            <a:r>
              <a:rPr lang="en-US" altLang="zh-CN" sz="2000" kern="1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N2</a:t>
            </a:r>
            <a:r>
              <a:rPr lang="zh-CN" altLang="en-US" sz="2000" kern="1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）</a:t>
            </a:r>
            <a:r>
              <a:rPr lang="en-US" altLang="zh-CN" sz="2000" kern="1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/DSA</a:t>
            </a:r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66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z="2000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96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50E-5BB0-AD43-A6C4-77732B28AD24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62DE-0776-B849-BB21-57E247DF69C1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476-3319-0F42-BAFF-D24C7A420AC3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9CD-35AA-2445-89BA-31DA2A775E97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6BD-FDE4-1246-BC71-EA45BB7F50E9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AF4-6304-534C-933E-53EDEDB3CC78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BDEC-AEF9-9642-8F51-CE43BA487085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0BD0-D1E2-8F47-A639-6BBBE023E207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7D1-BD2C-4D49-8F80-1FC69C5ECAE1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7D45-FEC7-9C43-AE21-1B7B17B1CB30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989-AD0B-314B-B0B4-69E75D05EAD2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213-ACAD-D740-8947-89D4D8104561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DA8D-9DCA-F844-98E2-549B531244F1}" type="datetime1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213-ACAD-D740-8947-89D4D81045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555729caf9d30d955f.gradio.liv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-2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en-US" altLang="zh-CN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C2F259-D116-4B78-87D5-FDC4DA72BF23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E7A0F9-B2A0-451B-BE2B-54018596EE07}"/>
              </a:ext>
            </a:extLst>
          </p:cNvPr>
          <p:cNvSpPr txBox="1"/>
          <p:nvPr/>
        </p:nvSpPr>
        <p:spPr>
          <a:xfrm>
            <a:off x="300892" y="1059442"/>
            <a:ext cx="87884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技术打包部署一个大模型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1ADB78-4360-4AFE-9329-209F8351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5" y="1719192"/>
            <a:ext cx="9988061" cy="37796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41D796-6DAE-483A-89AF-23AD90E7D58C}"/>
              </a:ext>
            </a:extLst>
          </p:cNvPr>
          <p:cNvSpPr txBox="1"/>
          <p:nvPr/>
        </p:nvSpPr>
        <p:spPr>
          <a:xfrm>
            <a:off x="2935754" y="5514986"/>
            <a:ext cx="615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4"/>
              </a:rPr>
              <a:t>https://555729caf9d30d955f.gradio.live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4"/>
    </mc:Choice>
    <mc:Fallback xmlns="">
      <p:transition spd="slow" advTm="101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-2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en-US" altLang="zh-CN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C2F259-D116-4B78-87D5-FDC4DA72BF23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BE2157-9D19-4812-B28D-19F9F2162134}"/>
              </a:ext>
            </a:extLst>
          </p:cNvPr>
          <p:cNvSpPr txBox="1"/>
          <p:nvPr/>
        </p:nvSpPr>
        <p:spPr>
          <a:xfrm>
            <a:off x="265722" y="1109785"/>
            <a:ext cx="82452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如何在不同条件下进行高效的模型推理？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）不同的设备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）不同框架训练的模型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）不同的模型中间表示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推理引擎（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8-bit Inference with TensorRT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大模型的推理是否必须要在高算力模式下运行？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LoRA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Low-Rank Adaptation of Large Language Models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分布式推理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en-US" altLang="zh-CN" sz="2400"/>
          </a:p>
          <a:p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Q3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如何实现开箱即用的快速部署环境？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A5BCCC-E4B7-40E0-9D8F-FDE7F6D30A8D}"/>
              </a:ext>
            </a:extLst>
          </p:cNvPr>
          <p:cNvSpPr txBox="1"/>
          <p:nvPr/>
        </p:nvSpPr>
        <p:spPr>
          <a:xfrm>
            <a:off x="-66432" y="6224273"/>
            <a:ext cx="6998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 W X, Zhou K, Li J, et al. A Survey of Large Language Models[J]. arXiv preprint arXiv:2303.18223, 2023.</a:t>
            </a:r>
            <a:endParaRPr lang="zh-CN" altLang="en-US" sz="1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039559-1310-4CCA-8728-966FFBE4EFF5}"/>
              </a:ext>
            </a:extLst>
          </p:cNvPr>
          <p:cNvSpPr txBox="1"/>
          <p:nvPr/>
        </p:nvSpPr>
        <p:spPr>
          <a:xfrm>
            <a:off x="2547816" y="145473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33C544-8679-4C24-804D-59B6AD7D0873}"/>
              </a:ext>
            </a:extLst>
          </p:cNvPr>
          <p:cNvSpPr txBox="1"/>
          <p:nvPr/>
        </p:nvSpPr>
        <p:spPr>
          <a:xfrm>
            <a:off x="3778737" y="179439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65F969-9413-41A8-A21A-B11B5C0CA54B}"/>
              </a:ext>
            </a:extLst>
          </p:cNvPr>
          <p:cNvSpPr txBox="1"/>
          <p:nvPr/>
        </p:nvSpPr>
        <p:spPr>
          <a:xfrm>
            <a:off x="3778737" y="221674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9CE987-472B-4F44-BFD7-659801FC80E9}"/>
              </a:ext>
            </a:extLst>
          </p:cNvPr>
          <p:cNvSpPr txBox="1"/>
          <p:nvPr/>
        </p:nvSpPr>
        <p:spPr>
          <a:xfrm>
            <a:off x="7272217" y="33499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F87522-B3E0-4A1A-B790-6FAD962C9ADA}"/>
              </a:ext>
            </a:extLst>
          </p:cNvPr>
          <p:cNvSpPr txBox="1"/>
          <p:nvPr/>
        </p:nvSpPr>
        <p:spPr>
          <a:xfrm>
            <a:off x="5716956" y="528655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2" name="灯片编号占位符 7">
            <a:extLst>
              <a:ext uri="{FF2B5EF4-FFF2-40B4-BE49-F238E27FC236}">
                <a16:creationId xmlns:a16="http://schemas.microsoft.com/office/drawing/2014/main" id="{A7298C21-AFAB-4A96-AE70-6EDFB2EF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4"/>
    </mc:Choice>
    <mc:Fallback xmlns="">
      <p:transition spd="slow" advTm="101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51F34E-EE71-4989-AE24-579359F512AC}"/>
              </a:ext>
            </a:extLst>
          </p:cNvPr>
          <p:cNvSpPr txBox="1"/>
          <p:nvPr/>
        </p:nvSpPr>
        <p:spPr>
          <a:xfrm>
            <a:off x="634894" y="1031704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参考文献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FA08628E-0AE5-47AD-8DE1-7E1F20A9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501E6D-02E2-4C2C-9C18-E38D2C701003}"/>
              </a:ext>
            </a:extLst>
          </p:cNvPr>
          <p:cNvSpPr txBox="1"/>
          <p:nvPr/>
        </p:nvSpPr>
        <p:spPr>
          <a:xfrm>
            <a:off x="634894" y="1676868"/>
            <a:ext cx="77450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【1】Nieh J, Leonard O C. Examining vmware[J]. Dr. Dobb’s Journal, 2000, 25(8): 70.</a:t>
            </a:r>
            <a:endParaRPr lang="zh-CN" altLang="en-US" sz="10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4C5D9D-8A53-4C81-9D7E-5591A8DEDCDF}"/>
              </a:ext>
            </a:extLst>
          </p:cNvPr>
          <p:cNvSpPr txBox="1"/>
          <p:nvPr/>
        </p:nvSpPr>
        <p:spPr>
          <a:xfrm>
            <a:off x="634894" y="1892310"/>
            <a:ext cx="6998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【2】Zhao W X, Zhou K, Li J, et al. A Survey of Large Language Models[J]. arXiv preprint arXiv:2303.18223, 2023.</a:t>
            </a:r>
            <a:endParaRPr lang="zh-CN" altLang="en-US" sz="1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718C93-AEFC-4B5C-9E20-4BD39E07FA4E}"/>
              </a:ext>
            </a:extLst>
          </p:cNvPr>
          <p:cNvSpPr txBox="1"/>
          <p:nvPr/>
        </p:nvSpPr>
        <p:spPr>
          <a:xfrm>
            <a:off x="634894" y="2138531"/>
            <a:ext cx="91713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【3】Kim S, Hooper C, Wattanawong T, et al. Full Stack Optimization of Transformer Inference: a Survey[J]. arXiv preprint arXiv:2302.14017, 2023.</a:t>
            </a:r>
            <a:endParaRPr lang="zh-CN" altLang="en-US" sz="1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AAC909-06C1-4C01-A773-60267EDDE58C}"/>
              </a:ext>
            </a:extLst>
          </p:cNvPr>
          <p:cNvSpPr txBox="1"/>
          <p:nvPr/>
        </p:nvSpPr>
        <p:spPr>
          <a:xfrm>
            <a:off x="634894" y="2388367"/>
            <a:ext cx="8540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【4】Lattner C, Amini M, Bondhugula U, et al. MLIR: A compiler infrastructure for the end of Moore's law[J]. arXiv preprint arXiv:2002.11054, 2020.</a:t>
            </a:r>
            <a:endParaRPr lang="zh-CN" altLang="en-US" sz="1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F270E9-1CB7-431F-A0FB-2772DB457805}"/>
              </a:ext>
            </a:extLst>
          </p:cNvPr>
          <p:cNvSpPr txBox="1"/>
          <p:nvPr/>
        </p:nvSpPr>
        <p:spPr>
          <a:xfrm>
            <a:off x="634894" y="2607424"/>
            <a:ext cx="1124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【5】Li M, Liu Y, Liu X, et al. The deep learning compiler: A comprehensive survey[J]. IEEE Transactions on Parallel and Distributed Systems, 2020, 32(3): 708-727.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A643E-A7AC-4311-994B-3CD2B8D9F760}"/>
              </a:ext>
            </a:extLst>
          </p:cNvPr>
          <p:cNvSpPr txBox="1"/>
          <p:nvPr/>
        </p:nvSpPr>
        <p:spPr>
          <a:xfrm>
            <a:off x="634894" y="2811681"/>
            <a:ext cx="94590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【6】Chen T, Moreau T, Jiang Z, et al. TVM: An automated end-to-end optimizing compiler for deep learning[J]. arXiv preprint arXiv:1802.04799, 2018.</a:t>
            </a:r>
            <a:endParaRPr lang="zh-CN" altLang="en-US" sz="1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AE4DFB-AE94-4B37-8D99-384DFFA3EA07}"/>
              </a:ext>
            </a:extLst>
          </p:cNvPr>
          <p:cNvSpPr txBox="1"/>
          <p:nvPr/>
        </p:nvSpPr>
        <p:spPr>
          <a:xfrm>
            <a:off x="634894" y="3028890"/>
            <a:ext cx="10785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【7】Li Z. Comparison between common virtualization solutions: VMware Workstation, Hyper-V and Docker[C]//2021 IEEE 3rd International Conference on Frontiers Technology of Information and Computer (ICFTIC). IEEE, 2021: 701-707.</a:t>
            </a:r>
            <a:endParaRPr lang="zh-CN" altLang="en-US" sz="10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93BA6F-6E6D-4AEC-8091-0900BBE24D31}"/>
              </a:ext>
            </a:extLst>
          </p:cNvPr>
          <p:cNvSpPr txBox="1"/>
          <p:nvPr/>
        </p:nvSpPr>
        <p:spPr>
          <a:xfrm>
            <a:off x="634894" y="3358024"/>
            <a:ext cx="103501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【8】Dusia A, Yang Y, Taufer M. Network quality of service in docker containers[C]//2015 IEEE International Conference on Cluster Computing. IEEE, 2015: 527-528.</a:t>
            </a:r>
            <a:endParaRPr lang="zh-CN" altLang="en-US" sz="10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222412-0AF7-4CFA-815F-6A25C822F89F}"/>
              </a:ext>
            </a:extLst>
          </p:cNvPr>
          <p:cNvSpPr txBox="1"/>
          <p:nvPr/>
        </p:nvSpPr>
        <p:spPr>
          <a:xfrm>
            <a:off x="634894" y="3556750"/>
            <a:ext cx="6150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【9】Miell I, Sayers A. Docker in practice[M]. Simon and Schuster, 2019.</a:t>
            </a:r>
            <a:endParaRPr lang="zh-CN" altLang="en-US" sz="10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F35E4B-31D8-4597-88E5-3009B4DA9347}"/>
              </a:ext>
            </a:extLst>
          </p:cNvPr>
          <p:cNvSpPr txBox="1"/>
          <p:nvPr/>
        </p:nvSpPr>
        <p:spPr>
          <a:xfrm>
            <a:off x="634894" y="3758134"/>
            <a:ext cx="117934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【10】Wan X, Guan X, Wang T, et al. Application deployment using Microservice and Docker containers: Framework and optimization[J]. Journal of Network and Computer Applications, 2018, 119: 97-109.</a:t>
            </a:r>
            <a:endParaRPr lang="zh-CN" altLang="en-US" sz="1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31BB26-575D-440D-A309-200D956B24B2}"/>
              </a:ext>
            </a:extLst>
          </p:cNvPr>
          <p:cNvSpPr txBox="1"/>
          <p:nvPr/>
        </p:nvSpPr>
        <p:spPr>
          <a:xfrm>
            <a:off x="634894" y="3943905"/>
            <a:ext cx="11138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【11】Liu D, Zhao L. The research and implementation of cloud computing platform based on docker[C]//2014 11th international computer conference on wavelet actiev media technology and information processing (ICCWAMTIP). IEEE, 2014: 475-478.</a:t>
            </a:r>
            <a:endParaRPr lang="zh-CN" altLang="en-US" sz="10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8D36E0-748C-41BD-83B6-09AC35E7F2DD}"/>
              </a:ext>
            </a:extLst>
          </p:cNvPr>
          <p:cNvSpPr txBox="1"/>
          <p:nvPr/>
        </p:nvSpPr>
        <p:spPr>
          <a:xfrm>
            <a:off x="619263" y="4288093"/>
            <a:ext cx="108008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【12】Canella C, Werner M, Gruss D, et al. Automating seccomp filter generation for linux applications[C]//Proceedings of the 2021 on Cloud Computing Security Workshop. 2021: 139-151.</a:t>
            </a:r>
            <a:endParaRPr lang="zh-CN" altLang="en-US" sz="10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89FED0-8639-428B-B3A0-50D108458B2F}"/>
              </a:ext>
            </a:extLst>
          </p:cNvPr>
          <p:cNvSpPr txBox="1"/>
          <p:nvPr/>
        </p:nvSpPr>
        <p:spPr>
          <a:xfrm>
            <a:off x="619263" y="4495699"/>
            <a:ext cx="7330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【13】Jain S M, Jain S M. Cgroups[J]. Linux Containers and Virtualization: A Kernel Perspective, 2020: 45-80.</a:t>
            </a:r>
            <a:endParaRPr lang="zh-CN" altLang="en-US" sz="10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D8A97E-0152-4F54-BB0A-AC3C11ABFCCD}"/>
              </a:ext>
            </a:extLst>
          </p:cNvPr>
          <p:cNvSpPr txBox="1"/>
          <p:nvPr/>
        </p:nvSpPr>
        <p:spPr>
          <a:xfrm>
            <a:off x="619263" y="4698236"/>
            <a:ext cx="11736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【14】Ahn S, La K, Kim J. Improving i/o resource sharing of linux cgroup for nvme ssds on multi-core systems[C]//8th {USENIX} Workshop on Hot Topics </a:t>
            </a:r>
          </a:p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in Storage and File Systems (HotStorage 16). 2016.</a:t>
            </a:r>
            <a:endParaRPr lang="zh-CN" altLang="en-US" sz="1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F359CD-931D-41BC-B1A6-EFA24C847999}"/>
              </a:ext>
            </a:extLst>
          </p:cNvPr>
          <p:cNvSpPr txBox="1"/>
          <p:nvPr/>
        </p:nvSpPr>
        <p:spPr>
          <a:xfrm>
            <a:off x="619263" y="5045702"/>
            <a:ext cx="94746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【15】Biederman E W, Networx L. Multiple instances of the global linux namespaces[C]//Proceedings of the Linux Symposium. Citeseer, 2006, 1(1): 101-112.</a:t>
            </a:r>
            <a:endParaRPr lang="zh-CN" altLang="en-US" sz="10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1DF0B9-68CA-41FF-9070-C6E348B10E66}"/>
              </a:ext>
            </a:extLst>
          </p:cNvPr>
          <p:cNvSpPr txBox="1"/>
          <p:nvPr/>
        </p:nvSpPr>
        <p:spPr>
          <a:xfrm>
            <a:off x="619263" y="5237905"/>
            <a:ext cx="63656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【16】Rosen R. Namespaces and cgroups, the basis of Linux containers[J]. Seville, Spain, Feb, 2016</a:t>
            </a:r>
            <a:r>
              <a:rPr lang="en-US" altLang="zh-CN" sz="1000"/>
              <a:t>.</a:t>
            </a:r>
            <a:endParaRPr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3C0539-8AED-4DF4-80BC-0E3A4E643D52}"/>
              </a:ext>
            </a:extLst>
          </p:cNvPr>
          <p:cNvSpPr txBox="1"/>
          <p:nvPr/>
        </p:nvSpPr>
        <p:spPr>
          <a:xfrm>
            <a:off x="619263" y="5396468"/>
            <a:ext cx="1225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【17】Gantikow, Holger, Steffen Walter, and Christoph Reich. "Rootless containers with Podman for HPC." </a:t>
            </a:r>
            <a:r>
              <a:rPr lang="en-US" altLang="zh-CN" sz="10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 Performance Computing: ISC High Performance 2020 International Workshops, </a:t>
            </a:r>
          </a:p>
          <a:p>
            <a:r>
              <a:rPr lang="en-US" altLang="zh-CN" sz="10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Frankfurt, Germany, June 21–25, 2020, Revised Selected Papers</a:t>
            </a:r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International Publishing, 2020.</a:t>
            </a:r>
            <a:endParaRPr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333E76-0EA4-4E71-AD03-79B246E40469}"/>
              </a:ext>
            </a:extLst>
          </p:cNvPr>
          <p:cNvSpPr txBox="1"/>
          <p:nvPr/>
        </p:nvSpPr>
        <p:spPr>
          <a:xfrm>
            <a:off x="595817" y="5694343"/>
            <a:ext cx="118715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【18】Rad B B, Bhatti H J, Ahmadi M. An introduction to docker and analysis of its performance[J]. International Journal of Computer Science and Network Security (IJCSNS), 2017, 17(3): 228.</a:t>
            </a:r>
            <a:endParaRPr lang="zh-CN" altLang="en-US" sz="10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A7A56F2-D896-48D5-9CBF-2795615388C4}"/>
              </a:ext>
            </a:extLst>
          </p:cNvPr>
          <p:cNvSpPr txBox="1"/>
          <p:nvPr/>
        </p:nvSpPr>
        <p:spPr>
          <a:xfrm>
            <a:off x="595817" y="5886546"/>
            <a:ext cx="7657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【19】Rosen R. Resource management: Linux kernel namespaces and cgroups[J]. Haifux, May, 2013, 186: 70.</a:t>
            </a:r>
            <a:endParaRPr lang="zh-CN" altLang="en-US" sz="1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8FEA85-C918-474E-BD9E-E7F1DB6DE211}"/>
              </a:ext>
            </a:extLst>
          </p:cNvPr>
          <p:cNvSpPr txBox="1"/>
          <p:nvPr/>
        </p:nvSpPr>
        <p:spPr>
          <a:xfrm>
            <a:off x="595817" y="6058320"/>
            <a:ext cx="1053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【20】</a:t>
            </a:r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 J, Lin J, Ruffy F, et al. Nnsmith: Generating diverse and valid test cases for deep learning compilers[C]//Proceedings of the 28th ACM International Conference on Architectural Support for Programming Languages and Operating Systems, Volume 2. 2023: 530-543.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2146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51F34E-EE71-4989-AE24-579359F512AC}"/>
              </a:ext>
            </a:extLst>
          </p:cNvPr>
          <p:cNvSpPr txBox="1"/>
          <p:nvPr/>
        </p:nvSpPr>
        <p:spPr>
          <a:xfrm>
            <a:off x="548928" y="906787"/>
            <a:ext cx="232146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工作流程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59C277-F73D-4627-A713-423267BF4E79}"/>
              </a:ext>
            </a:extLst>
          </p:cNvPr>
          <p:cNvSpPr/>
          <p:nvPr/>
        </p:nvSpPr>
        <p:spPr>
          <a:xfrm>
            <a:off x="548928" y="1280060"/>
            <a:ext cx="7954212" cy="522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docker build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Dockfile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，构建自定义的本地镜像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Source Code Pro" panose="020B0509030403020204" pitchFamily="49" charset="0"/>
              </a:rPr>
              <a:t>docker build -t friendlyhello_1 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docker commit / push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发布本地镜像到仓库中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Source Code Pro" panose="020B0509030403020204" pitchFamily="49" charset="0"/>
              </a:rPr>
              <a:t>docker commit -a=“xxl" friendlyhello_1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Source Code Pro" panose="020B0509030403020204" pitchFamily="49" charset="0"/>
              </a:rPr>
              <a:t>docker push XXX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docker pull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从仓库拉取所需基础镜像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docker pull </a:t>
            </a:r>
            <a:r>
              <a:rPr lang="en-US" altLang="zh-CN" sz="1600">
                <a:latin typeface="Source Code Pro" panose="020B0509030403020204" pitchFamily="49" charset="0"/>
              </a:rPr>
              <a:t>friendlyhello_1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ker run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依据本地镜像，构建容器实例并运行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Source Code Pro" panose="020B0509030403020204" pitchFamily="49" charset="0"/>
              </a:rPr>
              <a:t>docker run -d -p 5080:80 --name hello-1 friendlyhello_1</a:t>
            </a:r>
            <a:endParaRPr lang="en-US" altLang="zh-CN" sz="16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D7F439D-7A15-439D-9B3C-15AAD5B37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739453"/>
              </p:ext>
            </p:extLst>
          </p:nvPr>
        </p:nvGraphicFramePr>
        <p:xfrm>
          <a:off x="6355052" y="1493369"/>
          <a:ext cx="5660244" cy="3818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10839544" imgH="7315239" progId="Visio.Drawing.15">
                  <p:embed/>
                </p:oleObj>
              </mc:Choice>
              <mc:Fallback>
                <p:oleObj name="Visio" r:id="rId4" imgW="10839544" imgH="7315239" progId="Visio.Drawing.15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5052" y="1493369"/>
                        <a:ext cx="5660244" cy="3818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F704D78-54D1-4A0D-9665-4857418ABB74}"/>
              </a:ext>
            </a:extLst>
          </p:cNvPr>
          <p:cNvSpPr txBox="1"/>
          <p:nvPr/>
        </p:nvSpPr>
        <p:spPr>
          <a:xfrm>
            <a:off x="8864921" y="5311628"/>
            <a:ext cx="242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1C1F2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zh-CN" sz="1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工作流程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13829B-51C4-4ED3-955A-32B3CD6B7688}"/>
              </a:ext>
            </a:extLst>
          </p:cNvPr>
          <p:cNvSpPr txBox="1"/>
          <p:nvPr/>
        </p:nvSpPr>
        <p:spPr>
          <a:xfrm>
            <a:off x="-54708" y="6223513"/>
            <a:ext cx="117934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 X, Guan X, Wang T, et al. Application deployment using Microservice and Docker containers: Framework and optimization[J]. Journal of Network and Computer Applications, 2018, 119: 97-109.</a:t>
            </a:r>
            <a:endParaRPr lang="zh-CN" altLang="en-US" sz="1000"/>
          </a:p>
        </p:txBody>
      </p:sp>
      <p:sp>
        <p:nvSpPr>
          <p:cNvPr id="21" name="灯片编号占位符 7">
            <a:extLst>
              <a:ext uri="{FF2B5EF4-FFF2-40B4-BE49-F238E27FC236}">
                <a16:creationId xmlns:a16="http://schemas.microsoft.com/office/drawing/2014/main" id="{BB0FB0BE-C4BA-461F-858B-F019EA6F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-2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en-US" altLang="zh-CN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C2F259-D116-4B78-87D5-FDC4DA72BF23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BE2157-9D19-4812-B28D-19F9F2162134}"/>
              </a:ext>
            </a:extLst>
          </p:cNvPr>
          <p:cNvSpPr txBox="1"/>
          <p:nvPr/>
        </p:nvSpPr>
        <p:spPr>
          <a:xfrm>
            <a:off x="265723" y="1302995"/>
            <a:ext cx="8151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如何在不同条件下进行高效的模型推理？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）不同的设备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）不同框架训练的模型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）不同的模型中间表示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大模型的推理是否必须要在高算力模式下运行？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Q3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如何实现开箱即用的快速部署环境？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A5BCCC-E4B7-40E0-9D8F-FDE7F6D30A8D}"/>
              </a:ext>
            </a:extLst>
          </p:cNvPr>
          <p:cNvSpPr txBox="1"/>
          <p:nvPr/>
        </p:nvSpPr>
        <p:spPr>
          <a:xfrm>
            <a:off x="-66432" y="6224273"/>
            <a:ext cx="6998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 W X, Zhou K, Li J, et al. A Survey of Large Language Models[J]. arXiv preprint arXiv:2303.18223, 2023.</a:t>
            </a:r>
            <a:endParaRPr lang="zh-CN" altLang="en-US" sz="1000"/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65E26D92-6102-472D-A5DF-6A66E594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4"/>
    </mc:Choice>
    <mc:Fallback xmlns="">
      <p:transition spd="slow" advTm="101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F5C812D-EA88-4DD4-872C-0E5EFCF556A5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3BCD40-3E47-4130-A5FE-3D76A0A5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094" y="924984"/>
            <a:ext cx="4772064" cy="4108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AAFB13-E38E-414B-A61D-DD815EC4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59" y="5452949"/>
            <a:ext cx="5525271" cy="54300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C83852-663A-43A7-83F7-BB32F2991177}"/>
              </a:ext>
            </a:extLst>
          </p:cNvPr>
          <p:cNvCxnSpPr>
            <a:stCxn id="3" idx="2"/>
          </p:cNvCxnSpPr>
          <p:nvPr/>
        </p:nvCxnSpPr>
        <p:spPr>
          <a:xfrm flipH="1">
            <a:off x="7705969" y="5033109"/>
            <a:ext cx="1548157" cy="419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EDF122-6836-4056-AD4D-585E63A6066F}"/>
              </a:ext>
            </a:extLst>
          </p:cNvPr>
          <p:cNvCxnSpPr>
            <a:cxnSpLocks/>
          </p:cNvCxnSpPr>
          <p:nvPr/>
        </p:nvCxnSpPr>
        <p:spPr>
          <a:xfrm>
            <a:off x="9691078" y="5033109"/>
            <a:ext cx="0" cy="507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39C0DA-33CA-4792-B8BD-990B44E95EB7}"/>
              </a:ext>
            </a:extLst>
          </p:cNvPr>
          <p:cNvCxnSpPr>
            <a:cxnSpLocks/>
          </p:cNvCxnSpPr>
          <p:nvPr/>
        </p:nvCxnSpPr>
        <p:spPr>
          <a:xfrm>
            <a:off x="10179539" y="5033109"/>
            <a:ext cx="1283915" cy="419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A99302-402E-4953-ACCF-5ECDBCB11E92}"/>
              </a:ext>
            </a:extLst>
          </p:cNvPr>
          <p:cNvSpPr txBox="1"/>
          <p:nvPr/>
        </p:nvSpPr>
        <p:spPr>
          <a:xfrm>
            <a:off x="261815" y="1040546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框架层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986EBA-B7CC-4F85-AC02-C7EDDC00B23B}"/>
              </a:ext>
            </a:extLst>
          </p:cNvPr>
          <p:cNvSpPr txBox="1"/>
          <p:nvPr/>
        </p:nvSpPr>
        <p:spPr>
          <a:xfrm>
            <a:off x="186022" y="4534734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AE342D-103D-4CE8-A58B-16D390F53D02}"/>
              </a:ext>
            </a:extLst>
          </p:cNvPr>
          <p:cNvSpPr txBox="1"/>
          <p:nvPr/>
        </p:nvSpPr>
        <p:spPr>
          <a:xfrm>
            <a:off x="261815" y="2774280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D2A84A5-AA02-4372-A6F8-FFC86C8E8D06}"/>
              </a:ext>
            </a:extLst>
          </p:cNvPr>
          <p:cNvSpPr txBox="1"/>
          <p:nvPr/>
        </p:nvSpPr>
        <p:spPr>
          <a:xfrm>
            <a:off x="66430" y="1479096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上接算法、下接芯片使能的工具包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6B73778-0279-4543-BFF7-233AE62CF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013" y="2091782"/>
            <a:ext cx="1602154" cy="532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8467A36-6CDC-49F4-BDDD-B3E5C7623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42" y="2069783"/>
            <a:ext cx="1895022" cy="559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EF40DE6-5255-4B6F-A01D-8CC0803EE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316" y="2098373"/>
            <a:ext cx="2109743" cy="525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159084D-1A40-47BC-BFE7-C5695BDC3483}"/>
              </a:ext>
            </a:extLst>
          </p:cNvPr>
          <p:cNvSpPr txBox="1"/>
          <p:nvPr/>
        </p:nvSpPr>
        <p:spPr>
          <a:xfrm>
            <a:off x="66430" y="3225917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便于优化的中间表达（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35CEB14-1B3E-47B3-B5EC-6C40DBCA6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42" y="3754376"/>
            <a:ext cx="803702" cy="733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0DAFBDC-2591-4757-8C47-1D2753CB83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6249" y="3797280"/>
            <a:ext cx="1529712" cy="702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BD89BBF-0503-48D6-803C-0ECA7461BD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0629" y="3791296"/>
            <a:ext cx="1257117" cy="708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2FB3C29A-F197-4D03-AC89-9FC4FEA21B66}"/>
              </a:ext>
            </a:extLst>
          </p:cNvPr>
          <p:cNvSpPr txBox="1"/>
          <p:nvPr/>
        </p:nvSpPr>
        <p:spPr>
          <a:xfrm>
            <a:off x="-54708" y="4962388"/>
            <a:ext cx="615070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RISCV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GPGPU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DSA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（提高神经网络中的数据重用性）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3DBF0F-6B86-4D04-B486-ABD728E6C170}"/>
              </a:ext>
            </a:extLst>
          </p:cNvPr>
          <p:cNvSpPr txBox="1"/>
          <p:nvPr/>
        </p:nvSpPr>
        <p:spPr>
          <a:xfrm>
            <a:off x="-10201" y="6216624"/>
            <a:ext cx="94590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 T, Moreau T, Jiang Z, et al. TVM: An automated end-to-end optimizing compiler for deep learning[J]. arXiv preprint arXiv:1802.04799, 2018.</a:t>
            </a:r>
            <a:endParaRPr lang="zh-CN" altLang="en-US" sz="10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8B9286-E3C6-4EA0-8CDC-B031E85F60AF}"/>
              </a:ext>
            </a:extLst>
          </p:cNvPr>
          <p:cNvSpPr txBox="1"/>
          <p:nvPr/>
        </p:nvSpPr>
        <p:spPr>
          <a:xfrm>
            <a:off x="8965384" y="5936121"/>
            <a:ext cx="2428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>
                <a:solidFill>
                  <a:srgbClr val="1C1F2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神经网络部署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F9658-45F8-4316-993E-7A92A21A2D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7838" y="3800125"/>
            <a:ext cx="726619" cy="708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灯片编号占位符 7">
            <a:extLst>
              <a:ext uri="{FF2B5EF4-FFF2-40B4-BE49-F238E27FC236}">
                <a16:creationId xmlns:a16="http://schemas.microsoft.com/office/drawing/2014/main" id="{39A4CF92-88DD-4C5D-AE02-6E84569E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F5C812D-EA88-4DD4-872C-0E5EFCF556A5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B858CB-B437-4ED4-A778-87CC069D6C05}"/>
              </a:ext>
            </a:extLst>
          </p:cNvPr>
          <p:cNvSpPr txBox="1"/>
          <p:nvPr/>
        </p:nvSpPr>
        <p:spPr>
          <a:xfrm>
            <a:off x="400432" y="970369"/>
            <a:ext cx="238966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深度学习编译器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7989CD-8666-4A66-BC69-E0399866FF0E}"/>
              </a:ext>
            </a:extLst>
          </p:cNvPr>
          <p:cNvSpPr txBox="1"/>
          <p:nvPr/>
        </p:nvSpPr>
        <p:spPr>
          <a:xfrm>
            <a:off x="0" y="6200510"/>
            <a:ext cx="1124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 M, Liu Y, Liu X, et al. The deep learning compiler: A comprehensive survey[J]. IEEE Transactions on Parallel and Distributed Systems, 2020, 32(3): 708-727.</a:t>
            </a:r>
            <a:endParaRPr lang="zh-CN" altLang="en-US" sz="10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E2BDF3-2238-499D-923D-A89F75C4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39" y="1631086"/>
            <a:ext cx="5953359" cy="35377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A49B46-E6A0-4E00-8A0D-DA9F7B58BA75}"/>
              </a:ext>
            </a:extLst>
          </p:cNvPr>
          <p:cNvSpPr/>
          <p:nvPr/>
        </p:nvSpPr>
        <p:spPr>
          <a:xfrm>
            <a:off x="6252308" y="1631086"/>
            <a:ext cx="5713046" cy="479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5C29B2-C4BA-44AA-A1E3-0C8E01EFD42B}"/>
              </a:ext>
            </a:extLst>
          </p:cNvPr>
          <p:cNvSpPr/>
          <p:nvPr/>
        </p:nvSpPr>
        <p:spPr>
          <a:xfrm>
            <a:off x="6252308" y="4747846"/>
            <a:ext cx="5713046" cy="479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499A66-6431-46A3-929A-621BEFAA85FE}"/>
              </a:ext>
            </a:extLst>
          </p:cNvPr>
          <p:cNvSpPr txBox="1"/>
          <p:nvPr/>
        </p:nvSpPr>
        <p:spPr>
          <a:xfrm>
            <a:off x="8465199" y="5254883"/>
            <a:ext cx="2428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>
                <a:solidFill>
                  <a:srgbClr val="1C1F2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600" b="1" i="0">
                <a:solidFill>
                  <a:srgbClr val="1C1F2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深度学习编译器架构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A8B062-CBAD-4EBC-8BBD-6D371F9E5D32}"/>
              </a:ext>
            </a:extLst>
          </p:cNvPr>
          <p:cNvSpPr txBox="1"/>
          <p:nvPr/>
        </p:nvSpPr>
        <p:spPr>
          <a:xfrm>
            <a:off x="332153" y="1433749"/>
            <a:ext cx="615070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弥补模型在不同部署设备之间的差异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做更加细粒度的加速与优化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追求通用性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F917A0-BD81-4776-A667-CC4521F7BB1C}"/>
              </a:ext>
            </a:extLst>
          </p:cNvPr>
          <p:cNvSpPr txBox="1"/>
          <p:nvPr/>
        </p:nvSpPr>
        <p:spPr>
          <a:xfrm>
            <a:off x="226646" y="3048034"/>
            <a:ext cx="3500156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Tensorflow XLA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Apache TVM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Tensor Comprehension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Torch-MLIR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阿里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BladeDISC</a:t>
            </a:r>
          </a:p>
        </p:txBody>
      </p:sp>
      <p:sp>
        <p:nvSpPr>
          <p:cNvPr id="24" name="灯片编号占位符 7">
            <a:extLst>
              <a:ext uri="{FF2B5EF4-FFF2-40B4-BE49-F238E27FC236}">
                <a16:creationId xmlns:a16="http://schemas.microsoft.com/office/drawing/2014/main" id="{E5BEC6D3-36B2-49B5-9DE4-F818F7A1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AE4CA87-323C-436B-BAF6-561CE816CE0F}"/>
              </a:ext>
            </a:extLst>
          </p:cNvPr>
          <p:cNvSpPr txBox="1"/>
          <p:nvPr/>
        </p:nvSpPr>
        <p:spPr>
          <a:xfrm>
            <a:off x="0" y="5912445"/>
            <a:ext cx="1053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 J, Lin J, Ruffy F, et al. Nnsmith: Generating diverse and valid test cases for deep learning compilers[C]//Proceedings of the 28th ACM International Conference on Architectural Support for Programming Languages and Operating Systems, Volume 2. 2023: 530-543.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334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F5C812D-EA88-4DD4-872C-0E5EFCF556A5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0FCE9C-0015-49B8-8AFD-64A5BAB02341}"/>
              </a:ext>
            </a:extLst>
          </p:cNvPr>
          <p:cNvSpPr txBox="1"/>
          <p:nvPr/>
        </p:nvSpPr>
        <p:spPr>
          <a:xfrm>
            <a:off x="359860" y="992538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推理性能优化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2611A2-C106-4ACA-8543-3801EE45539F}"/>
              </a:ext>
            </a:extLst>
          </p:cNvPr>
          <p:cNvSpPr txBox="1"/>
          <p:nvPr/>
        </p:nvSpPr>
        <p:spPr>
          <a:xfrm>
            <a:off x="7704465" y="4961225"/>
            <a:ext cx="3461534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模型推理的前后端优化流程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2AD320-5254-41C3-B036-13EDF491BD6C}"/>
              </a:ext>
            </a:extLst>
          </p:cNvPr>
          <p:cNvSpPr txBox="1"/>
          <p:nvPr/>
        </p:nvSpPr>
        <p:spPr>
          <a:xfrm>
            <a:off x="243841" y="1530608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前端（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Frontend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15D8F1-5F0F-4DC9-BA49-64D3B1A75E2C}"/>
              </a:ext>
            </a:extLst>
          </p:cNvPr>
          <p:cNvSpPr txBox="1"/>
          <p:nvPr/>
        </p:nvSpPr>
        <p:spPr>
          <a:xfrm>
            <a:off x="194698" y="3426654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后端（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1CA8DB-50FB-456C-AC1C-D837964FB59D}"/>
              </a:ext>
            </a:extLst>
          </p:cNvPr>
          <p:cNvSpPr txBox="1"/>
          <p:nvPr/>
        </p:nvSpPr>
        <p:spPr>
          <a:xfrm>
            <a:off x="72777" y="2017115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图层次的优化（与硬件无关的转换与优化）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59D2B6-D416-494F-B47F-570D65788FC5}"/>
              </a:ext>
            </a:extLst>
          </p:cNvPr>
          <p:cNvGrpSpPr/>
          <p:nvPr/>
        </p:nvGrpSpPr>
        <p:grpSpPr>
          <a:xfrm>
            <a:off x="72777" y="2637381"/>
            <a:ext cx="6077931" cy="719015"/>
            <a:chOff x="199323" y="2815517"/>
            <a:chExt cx="6077931" cy="71901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337EA1-0E67-4EB2-B7C9-26A63928F0EF}"/>
                </a:ext>
              </a:extLst>
            </p:cNvPr>
            <p:cNvSpPr/>
            <p:nvPr/>
          </p:nvSpPr>
          <p:spPr>
            <a:xfrm>
              <a:off x="382954" y="2909627"/>
              <a:ext cx="911664" cy="5151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zh-CN" altLang="en-US" sz="1200" b="1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</a:rPr>
                <a:t>常量折叠</a:t>
              </a:r>
              <a:endParaRPr lang="zh-CN" altLang="en-US" sz="120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8636B09-E752-45EE-BA3E-F51F5F072584}"/>
                </a:ext>
              </a:extLst>
            </p:cNvPr>
            <p:cNvSpPr/>
            <p:nvPr/>
          </p:nvSpPr>
          <p:spPr>
            <a:xfrm>
              <a:off x="1418782" y="2910927"/>
              <a:ext cx="880113" cy="5151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zh-CN" altLang="en-US" sz="1200" b="1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</a:rPr>
                <a:t>常量传播</a:t>
              </a:r>
              <a:endParaRPr lang="zh-CN" altLang="en-US" sz="120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08A4A51-EA85-487A-ABFE-9EA98D2497C6}"/>
                </a:ext>
              </a:extLst>
            </p:cNvPr>
            <p:cNvSpPr/>
            <p:nvPr/>
          </p:nvSpPr>
          <p:spPr>
            <a:xfrm>
              <a:off x="2423059" y="2913831"/>
              <a:ext cx="880113" cy="5151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zh-CN" altLang="en-US" sz="1200" b="1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</a:rPr>
                <a:t>算子融合</a:t>
              </a:r>
              <a:endParaRPr lang="zh-CN" altLang="en-US" sz="120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A09EDB5-88F1-4944-9835-9462E38D2553}"/>
                </a:ext>
              </a:extLst>
            </p:cNvPr>
            <p:cNvSpPr/>
            <p:nvPr/>
          </p:nvSpPr>
          <p:spPr>
            <a:xfrm>
              <a:off x="3427335" y="2913830"/>
              <a:ext cx="1035539" cy="5151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zh-CN" altLang="en-US" sz="1200" b="1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表达式简化</a:t>
              </a:r>
              <a:endParaRPr lang="zh-CN" altLang="en-US" sz="120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7686825-B7A5-43C0-BD1E-FEA7856F645B}"/>
                </a:ext>
              </a:extLst>
            </p:cNvPr>
            <p:cNvSpPr/>
            <p:nvPr/>
          </p:nvSpPr>
          <p:spPr>
            <a:xfrm>
              <a:off x="4587037" y="2913831"/>
              <a:ext cx="1032514" cy="5151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zh-CN" altLang="en-US" sz="1200" b="1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pitchFamily="34" charset="-122"/>
                </a:rPr>
                <a:t>表达式替换</a:t>
              </a:r>
              <a:endParaRPr lang="zh-CN" altLang="en-US" sz="120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B69E76F-6ABF-4006-8BEB-94F3769245E2}"/>
                </a:ext>
              </a:extLst>
            </p:cNvPr>
            <p:cNvSpPr/>
            <p:nvPr/>
          </p:nvSpPr>
          <p:spPr>
            <a:xfrm>
              <a:off x="199323" y="2815517"/>
              <a:ext cx="6077931" cy="719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46B3412-6965-45E8-9E8C-E1423D5C84E9}"/>
                </a:ext>
              </a:extLst>
            </p:cNvPr>
            <p:cNvSpPr txBox="1"/>
            <p:nvPr/>
          </p:nvSpPr>
          <p:spPr>
            <a:xfrm>
              <a:off x="5673375" y="2941487"/>
              <a:ext cx="296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2DB85A66-127C-439A-AB8C-6BE530DA83FB}"/>
              </a:ext>
            </a:extLst>
          </p:cNvPr>
          <p:cNvSpPr/>
          <p:nvPr/>
        </p:nvSpPr>
        <p:spPr>
          <a:xfrm>
            <a:off x="294994" y="4640223"/>
            <a:ext cx="1144785" cy="515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生成低层次的</a:t>
            </a:r>
            <a:r>
              <a:rPr lang="en-US" altLang="zh-CN" sz="12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IR</a:t>
            </a:r>
            <a:endParaRPr lang="zh-CN" altLang="en-US" sz="1200" b="1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77B2D2-F5AC-4D87-A63C-EFBB229EE15C}"/>
              </a:ext>
            </a:extLst>
          </p:cNvPr>
          <p:cNvSpPr/>
          <p:nvPr/>
        </p:nvSpPr>
        <p:spPr>
          <a:xfrm>
            <a:off x="1947057" y="4648036"/>
            <a:ext cx="1144785" cy="515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循环优化</a:t>
            </a:r>
            <a:endParaRPr lang="zh-CN" altLang="en-US" sz="1200" b="1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7DAD250-8AAB-4721-9C81-27BD588AFD81}"/>
              </a:ext>
            </a:extLst>
          </p:cNvPr>
          <p:cNvSpPr/>
          <p:nvPr/>
        </p:nvSpPr>
        <p:spPr>
          <a:xfrm>
            <a:off x="3599120" y="4648035"/>
            <a:ext cx="1219832" cy="515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12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代码生成</a:t>
            </a:r>
            <a:endParaRPr lang="zh-CN" altLang="en-US" sz="1200" b="1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D817D6-C47E-41E2-BA05-A30337D72E05}"/>
              </a:ext>
            </a:extLst>
          </p:cNvPr>
          <p:cNvSpPr/>
          <p:nvPr/>
        </p:nvSpPr>
        <p:spPr>
          <a:xfrm>
            <a:off x="109165" y="4546113"/>
            <a:ext cx="5656842" cy="719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26C13E-5BD5-4072-80A5-989CA9E8329C}"/>
              </a:ext>
            </a:extLst>
          </p:cNvPr>
          <p:cNvSpPr txBox="1"/>
          <p:nvPr/>
        </p:nvSpPr>
        <p:spPr>
          <a:xfrm>
            <a:off x="5117612" y="4672542"/>
            <a:ext cx="27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248373D-6BC0-49B4-8DB1-CCF57F7EB09D}"/>
              </a:ext>
            </a:extLst>
          </p:cNvPr>
          <p:cNvSpPr txBox="1"/>
          <p:nvPr/>
        </p:nvSpPr>
        <p:spPr>
          <a:xfrm>
            <a:off x="0" y="3905728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算子节点内部具体实现的优化（与硬件直接相关）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8DAF84B-83B0-4447-87B1-0570A2B7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16" y="1575786"/>
            <a:ext cx="5667237" cy="3411194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F0BB1E6F-FAEB-4B60-AC49-421102ECDC22}"/>
              </a:ext>
            </a:extLst>
          </p:cNvPr>
          <p:cNvSpPr/>
          <p:nvPr/>
        </p:nvSpPr>
        <p:spPr>
          <a:xfrm>
            <a:off x="6509216" y="4820800"/>
            <a:ext cx="1657861" cy="76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31CE518-2784-4E78-9495-A59CBD4B024D}"/>
              </a:ext>
            </a:extLst>
          </p:cNvPr>
          <p:cNvSpPr txBox="1"/>
          <p:nvPr/>
        </p:nvSpPr>
        <p:spPr>
          <a:xfrm>
            <a:off x="-63270" y="6216917"/>
            <a:ext cx="1124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 M, Liu Y, Liu X, et al. The deep learning compiler: A comprehensive survey[J]. IEEE Transactions on Parallel and Distributed Systems, 2020, 32(3): 708-727.</a:t>
            </a:r>
            <a:endParaRPr lang="zh-CN" altLang="en-US" sz="100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BFE1597-F7DF-4581-9CB6-B3B4B403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36" y="5527578"/>
            <a:ext cx="5525271" cy="543001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5122047-BD7F-4539-BBDD-CAEF88432DA8}"/>
              </a:ext>
            </a:extLst>
          </p:cNvPr>
          <p:cNvCxnSpPr>
            <a:stCxn id="36" idx="2"/>
          </p:cNvCxnSpPr>
          <p:nvPr/>
        </p:nvCxnSpPr>
        <p:spPr>
          <a:xfrm>
            <a:off x="4209036" y="5163204"/>
            <a:ext cx="0" cy="37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744D963-548A-4073-925A-8DB19C002922}"/>
              </a:ext>
            </a:extLst>
          </p:cNvPr>
          <p:cNvSpPr/>
          <p:nvPr/>
        </p:nvSpPr>
        <p:spPr>
          <a:xfrm>
            <a:off x="6501949" y="1557324"/>
            <a:ext cx="1657861" cy="76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灯片编号占位符 7">
            <a:extLst>
              <a:ext uri="{FF2B5EF4-FFF2-40B4-BE49-F238E27FC236}">
                <a16:creationId xmlns:a16="http://schemas.microsoft.com/office/drawing/2014/main" id="{E6A73A5A-AF6D-4991-90C9-23D2BC3A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F5C812D-EA88-4DD4-872C-0E5EFCF556A5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53C12-21C7-49AC-BCB2-0C0E72586C8C}"/>
              </a:ext>
            </a:extLst>
          </p:cNvPr>
          <p:cNvSpPr txBox="1"/>
          <p:nvPr/>
        </p:nvSpPr>
        <p:spPr>
          <a:xfrm>
            <a:off x="509848" y="1148934"/>
            <a:ext cx="95410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MLIR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2B0924-3D96-44B5-A811-E846D82CA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36" y="1134590"/>
            <a:ext cx="5466464" cy="22944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6FA4C9F-11B1-45E5-AA6E-234178E86BCA}"/>
              </a:ext>
            </a:extLst>
          </p:cNvPr>
          <p:cNvSpPr txBox="1"/>
          <p:nvPr/>
        </p:nvSpPr>
        <p:spPr>
          <a:xfrm>
            <a:off x="7571693" y="5662508"/>
            <a:ext cx="4041968" cy="41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MLIR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（实现不同的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间的转换）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92C2CA-F3BD-4408-9BBA-7E74017834FA}"/>
              </a:ext>
            </a:extLst>
          </p:cNvPr>
          <p:cNvSpPr txBox="1"/>
          <p:nvPr/>
        </p:nvSpPr>
        <p:spPr>
          <a:xfrm>
            <a:off x="0" y="6071573"/>
            <a:ext cx="6150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https://github.com/llvm/llvm-project/tree/main/mlir/</a:t>
            </a:r>
            <a:endParaRPr lang="zh-CN" altLang="en-US" sz="1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C492CF-4735-4D42-8966-209C07E9B269}"/>
              </a:ext>
            </a:extLst>
          </p:cNvPr>
          <p:cNvSpPr txBox="1"/>
          <p:nvPr/>
        </p:nvSpPr>
        <p:spPr>
          <a:xfrm>
            <a:off x="0" y="6223026"/>
            <a:ext cx="82100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Lattner C, Amini M, Bondhugula U, et al. MLIR: A compiler infrastructure for the end of Moore's law[J]. arXiv preprint arXiv:2002.11054, 2020.</a:t>
            </a:r>
            <a:endParaRPr lang="zh-CN" altLang="en-US" sz="1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EE1DC-6A98-4C3E-9E8E-BDFB03F84B33}"/>
              </a:ext>
            </a:extLst>
          </p:cNvPr>
          <p:cNvSpPr txBox="1"/>
          <p:nvPr/>
        </p:nvSpPr>
        <p:spPr>
          <a:xfrm>
            <a:off x="318518" y="1948959"/>
            <a:ext cx="6150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允许不同语言的不同编译器堆栈之间的代码重用</a:t>
            </a:r>
            <a:endParaRPr lang="en-US" altLang="zh-CN" b="0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以及其他性能和可用性优势</a:t>
            </a: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C201A78-64D2-40B1-A649-63F1E0667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55" y="3781720"/>
            <a:ext cx="5306165" cy="186716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476134D-8AA5-4141-8477-57F07A4D5175}"/>
              </a:ext>
            </a:extLst>
          </p:cNvPr>
          <p:cNvSpPr txBox="1"/>
          <p:nvPr/>
        </p:nvSpPr>
        <p:spPr>
          <a:xfrm>
            <a:off x="-54708" y="2802988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通用、混杂的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9D2F-CBFB-47FA-98A3-63115D06AEB9}"/>
              </a:ext>
            </a:extLst>
          </p:cNvPr>
          <p:cNvSpPr txBox="1"/>
          <p:nvPr/>
        </p:nvSpPr>
        <p:spPr>
          <a:xfrm>
            <a:off x="-54708" y="3393207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支持特定的硬件层面的指令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5B6D0-3946-4C94-AD2C-A7D0981E4463}"/>
              </a:ext>
            </a:extLst>
          </p:cNvPr>
          <p:cNvSpPr txBox="1"/>
          <p:nvPr/>
        </p:nvSpPr>
        <p:spPr>
          <a:xfrm>
            <a:off x="-94542" y="4028805"/>
            <a:ext cx="6150708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可以统一在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MLIR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上进行问题处理和优化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91314F-2D36-43FF-B07D-FBB52E954742}"/>
              </a:ext>
            </a:extLst>
          </p:cNvPr>
          <p:cNvSpPr txBox="1"/>
          <p:nvPr/>
        </p:nvSpPr>
        <p:spPr>
          <a:xfrm>
            <a:off x="298980" y="4932897"/>
            <a:ext cx="617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但它不会去支持低层级代码生成相关的操作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如寄存器分配、指令调度等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，因为 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LLVM 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这种低层级优化器更适合。</a:t>
            </a:r>
            <a:endParaRPr lang="zh-CN" altLang="en-US"/>
          </a:p>
        </p:txBody>
      </p:sp>
      <p:sp>
        <p:nvSpPr>
          <p:cNvPr id="16" name="灯片编号占位符 7">
            <a:extLst>
              <a:ext uri="{FF2B5EF4-FFF2-40B4-BE49-F238E27FC236}">
                <a16:creationId xmlns:a16="http://schemas.microsoft.com/office/drawing/2014/main" id="{C1C3337C-EB9E-44AE-AEC2-14287C54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F5C812D-EA88-4DD4-872C-0E5EFCF556A5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B0BA0A-0823-41B7-813F-A45387F72E6A}"/>
              </a:ext>
            </a:extLst>
          </p:cNvPr>
          <p:cNvSpPr txBox="1"/>
          <p:nvPr/>
        </p:nvSpPr>
        <p:spPr>
          <a:xfrm>
            <a:off x="486401" y="1039520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模型部署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C0C73B-CA25-4959-ABC9-900421419CDF}"/>
              </a:ext>
            </a:extLst>
          </p:cNvPr>
          <p:cNvSpPr txBox="1"/>
          <p:nvPr/>
        </p:nvSpPr>
        <p:spPr>
          <a:xfrm>
            <a:off x="379045" y="1665777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在单张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1080Ti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上部署一个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6B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参数的模型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819BB4-FB8F-4D30-83B5-649696AFC606}"/>
              </a:ext>
            </a:extLst>
          </p:cNvPr>
          <p:cNvSpPr txBox="1"/>
          <p:nvPr/>
        </p:nvSpPr>
        <p:spPr>
          <a:xfrm>
            <a:off x="140676" y="2239060"/>
            <a:ext cx="6150708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模型量化（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F16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Pytorch JIT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（即时编译）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TVM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进行优化调度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CPU LLVM IR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Cudnn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算子库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A18470-E9A7-4168-A2A3-6E5CD264B4F2}"/>
              </a:ext>
            </a:extLst>
          </p:cNvPr>
          <p:cNvSpPr txBox="1"/>
          <p:nvPr/>
        </p:nvSpPr>
        <p:spPr>
          <a:xfrm>
            <a:off x="379045" y="3429000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Relay IR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CB7C17-5044-4F36-B02A-5F543E4B0268}"/>
              </a:ext>
            </a:extLst>
          </p:cNvPr>
          <p:cNvSpPr txBox="1"/>
          <p:nvPr/>
        </p:nvSpPr>
        <p:spPr>
          <a:xfrm>
            <a:off x="379045" y="3872776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Auto-TVM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F1B12CF-A5C2-4EE9-81F9-7D3F7A94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87918"/>
              </p:ext>
            </p:extLst>
          </p:nvPr>
        </p:nvGraphicFramePr>
        <p:xfrm>
          <a:off x="5988778" y="1136103"/>
          <a:ext cx="5474676" cy="184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92">
                  <a:extLst>
                    <a:ext uri="{9D8B030D-6E8A-4147-A177-3AD203B41FA5}">
                      <a16:colId xmlns:a16="http://schemas.microsoft.com/office/drawing/2014/main" val="1882874706"/>
                    </a:ext>
                  </a:extLst>
                </a:gridCol>
                <a:gridCol w="1824892">
                  <a:extLst>
                    <a:ext uri="{9D8B030D-6E8A-4147-A177-3AD203B41FA5}">
                      <a16:colId xmlns:a16="http://schemas.microsoft.com/office/drawing/2014/main" val="4220604924"/>
                    </a:ext>
                  </a:extLst>
                </a:gridCol>
                <a:gridCol w="1824892">
                  <a:extLst>
                    <a:ext uri="{9D8B030D-6E8A-4147-A177-3AD203B41FA5}">
                      <a16:colId xmlns:a16="http://schemas.microsoft.com/office/drawing/2014/main" val="1872645810"/>
                    </a:ext>
                  </a:extLst>
                </a:gridCol>
              </a:tblGrid>
              <a:tr h="45751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量化精度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GPU Memory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Speed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1454"/>
                  </a:ext>
                </a:extLst>
              </a:tr>
              <a:tr h="46386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13GB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13100"/>
                  </a:ext>
                </a:extLst>
              </a:tr>
              <a:tr h="46386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10GB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 X (F16)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52549"/>
                  </a:ext>
                </a:extLst>
              </a:tr>
              <a:tr h="46386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5.2GB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3.8 X (F16)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0164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13A7C897-1016-44E6-98B8-84D526094DA2}"/>
              </a:ext>
            </a:extLst>
          </p:cNvPr>
          <p:cNvSpPr txBox="1"/>
          <p:nvPr/>
        </p:nvSpPr>
        <p:spPr>
          <a:xfrm>
            <a:off x="5802065" y="3030759"/>
            <a:ext cx="6150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4D4D4D"/>
                </a:solidFill>
                <a:latin typeface="-apple-system"/>
              </a:rPr>
              <a:t>注：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进行 </a:t>
            </a:r>
            <a:r>
              <a:rPr lang="en-US" altLang="zh-CN" sz="1400" b="0" i="0">
                <a:solidFill>
                  <a:srgbClr val="4D4D4D"/>
                </a:solidFill>
                <a:effectLst/>
                <a:latin typeface="-apple-system"/>
              </a:rPr>
              <a:t>2 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至 </a:t>
            </a:r>
            <a:r>
              <a:rPr lang="en-US" altLang="zh-CN" sz="1400" b="0" i="0">
                <a:solidFill>
                  <a:srgbClr val="4D4D4D"/>
                </a:solidFill>
                <a:effectLst/>
                <a:latin typeface="-apple-system"/>
              </a:rPr>
              <a:t>3 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轮对话后，</a:t>
            </a:r>
            <a:r>
              <a:rPr lang="en-US" altLang="zh-CN" sz="1400" b="0" i="0">
                <a:solidFill>
                  <a:srgbClr val="4D4D4D"/>
                </a:solidFill>
                <a:effectLst/>
                <a:latin typeface="-apple-system"/>
              </a:rPr>
              <a:t>8-bit 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量化下 </a:t>
            </a:r>
            <a:r>
              <a:rPr lang="en-US" altLang="zh-CN" sz="1400" b="0" i="0">
                <a:solidFill>
                  <a:srgbClr val="4D4D4D"/>
                </a:solidFill>
                <a:effectLst/>
                <a:latin typeface="-apple-system"/>
              </a:rPr>
              <a:t>GPU 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显存占用约为 </a:t>
            </a:r>
            <a:r>
              <a:rPr lang="en-US" altLang="zh-CN" sz="1400" b="0" i="0">
                <a:solidFill>
                  <a:srgbClr val="4D4D4D"/>
                </a:solidFill>
                <a:effectLst/>
                <a:latin typeface="-apple-system"/>
              </a:rPr>
              <a:t>10GB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1400" b="0" i="0">
                <a:solidFill>
                  <a:srgbClr val="4D4D4D"/>
                </a:solidFill>
                <a:effectLst/>
                <a:latin typeface="-apple-system"/>
              </a:rPr>
              <a:t>4-bit 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量化下仅需 </a:t>
            </a:r>
            <a:r>
              <a:rPr lang="en-US" altLang="zh-CN" sz="1400" b="0" i="0">
                <a:solidFill>
                  <a:srgbClr val="4D4D4D"/>
                </a:solidFill>
                <a:effectLst/>
                <a:latin typeface="-apple-system"/>
              </a:rPr>
              <a:t>6GB 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</a:rPr>
              <a:t>占用，同时随着序列长度的增加，性能会逐渐下降</a:t>
            </a:r>
            <a:endParaRPr lang="zh-CN" altLang="en-US" sz="1400"/>
          </a:p>
        </p:txBody>
      </p:sp>
      <p:graphicFrame>
        <p:nvGraphicFramePr>
          <p:cNvPr id="27" name="表格 6">
            <a:extLst>
              <a:ext uri="{FF2B5EF4-FFF2-40B4-BE49-F238E27FC236}">
                <a16:creationId xmlns:a16="http://schemas.microsoft.com/office/drawing/2014/main" id="{2903889B-5AFC-4B3D-B216-81B266894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9016"/>
              </p:ext>
            </p:extLst>
          </p:nvPr>
        </p:nvGraphicFramePr>
        <p:xfrm>
          <a:off x="140676" y="5250854"/>
          <a:ext cx="5474676" cy="9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92">
                  <a:extLst>
                    <a:ext uri="{9D8B030D-6E8A-4147-A177-3AD203B41FA5}">
                      <a16:colId xmlns:a16="http://schemas.microsoft.com/office/drawing/2014/main" val="1882874706"/>
                    </a:ext>
                  </a:extLst>
                </a:gridCol>
                <a:gridCol w="1824892">
                  <a:extLst>
                    <a:ext uri="{9D8B030D-6E8A-4147-A177-3AD203B41FA5}">
                      <a16:colId xmlns:a16="http://schemas.microsoft.com/office/drawing/2014/main" val="4220604924"/>
                    </a:ext>
                  </a:extLst>
                </a:gridCol>
                <a:gridCol w="1824892">
                  <a:extLst>
                    <a:ext uri="{9D8B030D-6E8A-4147-A177-3AD203B41FA5}">
                      <a16:colId xmlns:a16="http://schemas.microsoft.com/office/drawing/2014/main" val="1872645810"/>
                    </a:ext>
                  </a:extLst>
                </a:gridCol>
              </a:tblGrid>
              <a:tr h="45751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量化精度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CPU Memory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Speed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1454"/>
                  </a:ext>
                </a:extLst>
              </a:tr>
              <a:tr h="46386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32GB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×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1310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50D35A08-2FF3-4A8C-90C5-666667FC2DDE}"/>
              </a:ext>
            </a:extLst>
          </p:cNvPr>
          <p:cNvSpPr txBox="1"/>
          <p:nvPr/>
        </p:nvSpPr>
        <p:spPr>
          <a:xfrm>
            <a:off x="0" y="6189399"/>
            <a:ext cx="91713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222222"/>
                </a:solidFill>
                <a:latin typeface="Arial" panose="020B0604020202020204" pitchFamily="34" charset="0"/>
              </a:rPr>
              <a:t>Kim S, Hooper C, Wattanawong T, et al. Full Stack Optimization of Transformer Inference: a Survey[J]. arXiv preprint arXiv:2302.14017, 2023.</a:t>
            </a:r>
            <a:endParaRPr lang="zh-CN" altLang="en-US" sz="1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8AEC4F-6CB5-4A4A-8D97-E6A9CF29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78" y="3541352"/>
            <a:ext cx="5474676" cy="263088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9CC4BFF-FE0C-4469-BBB6-2B7040CB2AAE}"/>
              </a:ext>
            </a:extLst>
          </p:cNvPr>
          <p:cNvSpPr txBox="1"/>
          <p:nvPr/>
        </p:nvSpPr>
        <p:spPr>
          <a:xfrm>
            <a:off x="8053399" y="6061498"/>
            <a:ext cx="2235908" cy="41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显存占用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灯片编号占位符 7">
            <a:extLst>
              <a:ext uri="{FF2B5EF4-FFF2-40B4-BE49-F238E27FC236}">
                <a16:creationId xmlns:a16="http://schemas.microsoft.com/office/drawing/2014/main" id="{55FA6794-AC27-40F0-A19F-1E9ECEA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/>
        </p:nvSpPr>
        <p:spPr>
          <a:xfrm>
            <a:off x="0" y="6415790"/>
            <a:ext cx="12192000" cy="442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zh-CN" altLang="en-US" sz="16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F5C812D-EA88-4DD4-872C-0E5EFCF556A5}"/>
              </a:ext>
            </a:extLst>
          </p:cNvPr>
          <p:cNvSpPr/>
          <p:nvPr/>
        </p:nvSpPr>
        <p:spPr>
          <a:xfrm>
            <a:off x="0" y="0"/>
            <a:ext cx="12192000" cy="781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36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部署</a:t>
            </a:r>
            <a:endParaRPr lang="zh-CN" altLang="en-US" sz="36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9D899E-2D42-4436-9A48-121913693103}"/>
              </a:ext>
            </a:extLst>
          </p:cNvPr>
          <p:cNvSpPr txBox="1"/>
          <p:nvPr/>
        </p:nvSpPr>
        <p:spPr>
          <a:xfrm>
            <a:off x="486402" y="1023889"/>
            <a:ext cx="232146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环境打包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4845BC-54CE-411A-BA35-949CBF27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38" y="2682998"/>
            <a:ext cx="4559795" cy="14647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A1D4E4B-C1E2-4AB3-B391-289253A9FD05}"/>
              </a:ext>
            </a:extLst>
          </p:cNvPr>
          <p:cNvSpPr txBox="1"/>
          <p:nvPr/>
        </p:nvSpPr>
        <p:spPr>
          <a:xfrm>
            <a:off x="371230" y="1611069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77478F-72E7-4627-A214-92A77216BA0B}"/>
              </a:ext>
            </a:extLst>
          </p:cNvPr>
          <p:cNvSpPr txBox="1"/>
          <p:nvPr/>
        </p:nvSpPr>
        <p:spPr>
          <a:xfrm>
            <a:off x="715108" y="2100180"/>
            <a:ext cx="6150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>
                <a:effectLst/>
                <a:latin typeface="Fira Code" panose="020B0809050000020004" pitchFamily="49" charset="0"/>
              </a:rPr>
              <a:t>FROM </a:t>
            </a:r>
            <a:r>
              <a:rPr lang="en-US" altLang="zh-CN" sz="1200">
                <a:effectLst/>
                <a:latin typeface="Fira Code" panose="020B0809050000020004" pitchFamily="49" charset="0"/>
              </a:rPr>
              <a:t>python:3.10 #python version</a:t>
            </a:r>
            <a:br>
              <a:rPr lang="en-US" altLang="zh-CN" sz="1200">
                <a:effectLst/>
                <a:latin typeface="Fira Code" panose="020B0809050000020004" pitchFamily="49" charset="0"/>
              </a:rPr>
            </a:br>
            <a:r>
              <a:rPr lang="en-US" altLang="zh-CN" sz="1200" b="1">
                <a:effectLst/>
                <a:latin typeface="Fira Code" panose="020B0809050000020004" pitchFamily="49" charset="0"/>
              </a:rPr>
              <a:t>WORKDIR </a:t>
            </a:r>
            <a:r>
              <a:rPr lang="en-US" altLang="zh-CN" sz="1200" i="1"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200" b="1">
                <a:effectLst/>
                <a:latin typeface="Fira Code" panose="020B0809050000020004" pitchFamily="49" charset="0"/>
              </a:rPr>
              <a:t>/</a:t>
            </a:r>
            <a:r>
              <a:rPr lang="en-US" altLang="zh-CN" sz="1200">
                <a:effectLst/>
                <a:latin typeface="Fira Code" panose="020B0809050000020004" pitchFamily="49" charset="0"/>
              </a:rPr>
              <a:t>ChatGLM-6B #</a:t>
            </a:r>
            <a:r>
              <a:rPr lang="zh-CN" altLang="en-US" sz="1200">
                <a:effectLst/>
                <a:latin typeface="Fira Code" panose="020B0809050000020004" pitchFamily="49" charset="0"/>
              </a:rPr>
              <a:t>工作目录</a:t>
            </a:r>
            <a:br>
              <a:rPr lang="en-US" altLang="zh-CN" sz="1200">
                <a:effectLst/>
                <a:latin typeface="Fira Code" panose="020B0809050000020004" pitchFamily="49" charset="0"/>
              </a:rPr>
            </a:br>
            <a:r>
              <a:rPr lang="en-US" altLang="zh-CN" sz="1200" b="1">
                <a:effectLst/>
                <a:latin typeface="Fira Code" panose="020B0809050000020004" pitchFamily="49" charset="0"/>
              </a:rPr>
              <a:t>ADD </a:t>
            </a:r>
            <a:r>
              <a:rPr lang="en-US" altLang="zh-CN" sz="1200" i="1">
                <a:effectLst/>
                <a:latin typeface="Fira Code" panose="020B0809050000020004" pitchFamily="49" charset="0"/>
              </a:rPr>
              <a:t>. . </a:t>
            </a:r>
            <a:r>
              <a:rPr lang="en-US" altLang="zh-CN" sz="1200">
                <a:effectLst/>
                <a:latin typeface="Fira Code" panose="020B0809050000020004" pitchFamily="49" charset="0"/>
              </a:rPr>
              <a:t>#</a:t>
            </a:r>
            <a:r>
              <a:rPr lang="zh-CN" altLang="en-US" sz="1200">
                <a:effectLst/>
                <a:latin typeface="Fira Code" panose="020B0809050000020004" pitchFamily="49" charset="0"/>
              </a:rPr>
              <a:t>源路径复制</a:t>
            </a:r>
            <a:br>
              <a:rPr lang="en-US" altLang="zh-CN" sz="1200" i="1">
                <a:effectLst/>
                <a:latin typeface="Fira Code" panose="020B0809050000020004" pitchFamily="49" charset="0"/>
              </a:rPr>
            </a:br>
            <a:r>
              <a:rPr lang="en-US" altLang="zh-CN" sz="1200" b="1">
                <a:effectLst/>
                <a:latin typeface="Fira Code" panose="020B0809050000020004" pitchFamily="49" charset="0"/>
              </a:rPr>
              <a:t>RUN </a:t>
            </a:r>
            <a:r>
              <a:rPr lang="en-US" altLang="zh-CN" sz="1200" i="1">
                <a:effectLst/>
                <a:latin typeface="Fira Code" panose="020B0809050000020004" pitchFamily="49" charset="0"/>
              </a:rPr>
              <a:t>pip3 </a:t>
            </a:r>
            <a:r>
              <a:rPr lang="en-US" altLang="zh-CN" sz="1200">
                <a:effectLst/>
                <a:latin typeface="Fira Code" panose="020B0809050000020004" pitchFamily="49" charset="0"/>
              </a:rPr>
              <a:t>install </a:t>
            </a:r>
            <a:r>
              <a:rPr lang="en-US" altLang="zh-CN" sz="1200" b="1">
                <a:effectLst/>
                <a:latin typeface="Fira Code" panose="020B0809050000020004" pitchFamily="49" charset="0"/>
              </a:rPr>
              <a:t>-</a:t>
            </a:r>
            <a:r>
              <a:rPr lang="en-US" altLang="zh-CN" sz="1200">
                <a:effectLst/>
                <a:latin typeface="Fira Code" panose="020B0809050000020004" pitchFamily="49" charset="0"/>
              </a:rPr>
              <a:t>r requirements</a:t>
            </a:r>
            <a:r>
              <a:rPr lang="en-US" altLang="zh-CN" sz="1200" i="1"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200">
                <a:effectLst/>
                <a:latin typeface="Fira Code" panose="020B0809050000020004" pitchFamily="49" charset="0"/>
              </a:rPr>
              <a:t>txt #</a:t>
            </a:r>
            <a:r>
              <a:rPr lang="zh-CN" altLang="en-US" sz="1200">
                <a:effectLst/>
                <a:latin typeface="Fira Code" panose="020B0809050000020004" pitchFamily="49" charset="0"/>
              </a:rPr>
              <a:t>安装依赖</a:t>
            </a:r>
            <a:br>
              <a:rPr lang="en-US" altLang="zh-CN" sz="1200">
                <a:effectLst/>
                <a:latin typeface="Fira Code" panose="020B0809050000020004" pitchFamily="49" charset="0"/>
              </a:rPr>
            </a:br>
            <a:r>
              <a:rPr lang="en-US" altLang="zh-CN" sz="1200" b="1">
                <a:effectLst/>
                <a:latin typeface="Fira Code" panose="020B0809050000020004" pitchFamily="49" charset="0"/>
              </a:rPr>
              <a:t>CMD</a:t>
            </a:r>
            <a:r>
              <a:rPr lang="en-US" altLang="zh-CN" sz="1200">
                <a:effectLst/>
                <a:latin typeface="Fira Code" panose="020B0809050000020004" pitchFamily="49" charset="0"/>
              </a:rPr>
              <a:t>["python","web_demo.py"] #Run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7EECE-3730-4035-9FE0-358EC3A348BD}"/>
              </a:ext>
            </a:extLst>
          </p:cNvPr>
          <p:cNvSpPr txBox="1"/>
          <p:nvPr/>
        </p:nvSpPr>
        <p:spPr>
          <a:xfrm>
            <a:off x="371230" y="3158833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镜像打包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B06B8B-1EA0-4598-8ECC-490A17908540}"/>
              </a:ext>
            </a:extLst>
          </p:cNvPr>
          <p:cNvSpPr txBox="1"/>
          <p:nvPr/>
        </p:nvSpPr>
        <p:spPr>
          <a:xfrm>
            <a:off x="715108" y="3683665"/>
            <a:ext cx="6150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Fira Code" panose="020B0809050000020004" pitchFamily="49" charset="0"/>
              </a:rPr>
              <a:t># </a:t>
            </a:r>
            <a:r>
              <a:rPr lang="zh-CN" altLang="en-US" sz="1200">
                <a:latin typeface="Fira Code" panose="020B0809050000020004" pitchFamily="49" charset="0"/>
              </a:rPr>
              <a:t>打包镜像</a:t>
            </a:r>
            <a:br>
              <a:rPr lang="zh-CN" altLang="en-US" sz="1200">
                <a:latin typeface="Fira Code" panose="020B0809050000020004" pitchFamily="49" charset="0"/>
              </a:rPr>
            </a:br>
            <a:r>
              <a:rPr lang="en-US" altLang="zh-CN" sz="1200">
                <a:latin typeface="Fira Code" panose="020B0809050000020004" pitchFamily="49" charset="0"/>
              </a:rPr>
              <a:t>docker build -t image-name .</a:t>
            </a:r>
            <a:br>
              <a:rPr lang="en-US" altLang="zh-CN" sz="1200">
                <a:latin typeface="Fira Code" panose="020B0809050000020004" pitchFamily="49" charset="0"/>
              </a:rPr>
            </a:br>
            <a:r>
              <a:rPr lang="en-US" altLang="zh-CN" sz="1200">
                <a:latin typeface="Fira Code" panose="020B0809050000020004" pitchFamily="49" charset="0"/>
              </a:rPr>
              <a:t># </a:t>
            </a:r>
            <a:r>
              <a:rPr lang="zh-CN" altLang="en-US" sz="1200">
                <a:latin typeface="Fira Code" panose="020B0809050000020004" pitchFamily="49" charset="0"/>
              </a:rPr>
              <a:t>保存文件</a:t>
            </a:r>
            <a:br>
              <a:rPr lang="zh-CN" altLang="en-US" sz="1200">
                <a:latin typeface="Fira Code" panose="020B0809050000020004" pitchFamily="49" charset="0"/>
              </a:rPr>
            </a:br>
            <a:r>
              <a:rPr lang="en-US" altLang="zh-CN" sz="1200">
                <a:latin typeface="Fira Code" panose="020B0809050000020004" pitchFamily="49" charset="0"/>
              </a:rPr>
              <a:t>docker save -o output-filename image-name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F0DBD3-C86F-4B54-891F-52ED4F872BC7}"/>
              </a:ext>
            </a:extLst>
          </p:cNvPr>
          <p:cNvSpPr txBox="1"/>
          <p:nvPr/>
        </p:nvSpPr>
        <p:spPr>
          <a:xfrm>
            <a:off x="371230" y="4569085"/>
            <a:ext cx="61507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测试镜像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39DF67-588F-4DB5-95C0-7389EC8B752F}"/>
              </a:ext>
            </a:extLst>
          </p:cNvPr>
          <p:cNvSpPr txBox="1"/>
          <p:nvPr/>
        </p:nvSpPr>
        <p:spPr>
          <a:xfrm>
            <a:off x="652585" y="5089374"/>
            <a:ext cx="6150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Fira Code" panose="020B0809050000020004" pitchFamily="49" charset="0"/>
              </a:rPr>
              <a:t>#</a:t>
            </a:r>
            <a:r>
              <a:rPr lang="zh-CN" altLang="en-US" sz="1200">
                <a:latin typeface="Fira Code" panose="020B0809050000020004" pitchFamily="49" charset="0"/>
              </a:rPr>
              <a:t>载入镜像</a:t>
            </a:r>
            <a:endParaRPr lang="en-US" altLang="zh-CN" sz="1200">
              <a:latin typeface="Fira Code" panose="020B0809050000020004" pitchFamily="49" charset="0"/>
            </a:endParaRPr>
          </a:p>
          <a:p>
            <a:r>
              <a:rPr lang="en-US" altLang="zh-CN" sz="1200">
                <a:latin typeface="Fira Code" panose="020B0809050000020004" pitchFamily="49" charset="0"/>
              </a:rPr>
              <a:t>docker load -i output-filename</a:t>
            </a:r>
          </a:p>
          <a:p>
            <a:r>
              <a:rPr lang="en-US" altLang="zh-CN" sz="1200">
                <a:latin typeface="Fira Code" panose="020B0809050000020004" pitchFamily="49" charset="0"/>
              </a:rPr>
              <a:t>#</a:t>
            </a:r>
            <a:r>
              <a:rPr lang="zh-CN" altLang="en-US" sz="1200">
                <a:latin typeface="Fira Code" panose="020B0809050000020004" pitchFamily="49" charset="0"/>
              </a:rPr>
              <a:t>运行镜像</a:t>
            </a:r>
            <a:br>
              <a:rPr lang="en-US" altLang="zh-CN" sz="1200">
                <a:latin typeface="Fira Code" panose="020B0809050000020004" pitchFamily="49" charset="0"/>
              </a:rPr>
            </a:br>
            <a:r>
              <a:rPr lang="en-US" altLang="zh-CN" sz="1200">
                <a:latin typeface="Fira Code" panose="020B0809050000020004" pitchFamily="49" charset="0"/>
              </a:rPr>
              <a:t>docker run --shm-size 8G --gpus all -v -it --rm image-name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E8EBD-73C9-4C98-BCBD-ED6472F68C2D}"/>
              </a:ext>
            </a:extLst>
          </p:cNvPr>
          <p:cNvSpPr/>
          <p:nvPr/>
        </p:nvSpPr>
        <p:spPr>
          <a:xfrm>
            <a:off x="6096000" y="2349158"/>
            <a:ext cx="5228492" cy="240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EFDDB5-B661-403F-8BA2-CDE630FC827A}"/>
              </a:ext>
            </a:extLst>
          </p:cNvPr>
          <p:cNvSpPr txBox="1"/>
          <p:nvPr/>
        </p:nvSpPr>
        <p:spPr>
          <a:xfrm>
            <a:off x="652585" y="6006381"/>
            <a:ext cx="6150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200">
                <a:latin typeface="Fira Code" panose="020B0809050000020004" pitchFamily="49" charset="0"/>
              </a:rPr>
              <a:t>sudo docker push ouruser/sinatra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FE453E-FE85-4F61-B9DB-057A1942510C}"/>
              </a:ext>
            </a:extLst>
          </p:cNvPr>
          <p:cNvSpPr txBox="1"/>
          <p:nvPr/>
        </p:nvSpPr>
        <p:spPr>
          <a:xfrm>
            <a:off x="652585" y="5818007"/>
            <a:ext cx="6150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Fira Code" panose="020B0809050000020004" pitchFamily="49" charset="0"/>
              </a:rPr>
              <a:t>#</a:t>
            </a:r>
            <a:r>
              <a:rPr lang="zh-CN" altLang="en-US" sz="1200">
                <a:latin typeface="Fira Code" panose="020B0809050000020004" pitchFamily="49" charset="0"/>
              </a:rPr>
              <a:t>镜像上传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7BDEE1-97B7-40F3-A989-566A3D12E6BC}"/>
              </a:ext>
            </a:extLst>
          </p:cNvPr>
          <p:cNvSpPr txBox="1"/>
          <p:nvPr/>
        </p:nvSpPr>
        <p:spPr>
          <a:xfrm>
            <a:off x="7805261" y="4743683"/>
            <a:ext cx="2235908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应用部署环境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灯片编号占位符 7">
            <a:extLst>
              <a:ext uri="{FF2B5EF4-FFF2-40B4-BE49-F238E27FC236}">
                <a16:creationId xmlns:a16="http://schemas.microsoft.com/office/drawing/2014/main" id="{87CDB0AA-91BA-4500-9A0A-CA199662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452" y="6415789"/>
            <a:ext cx="728546" cy="44221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fld id="{5E2FA213-ACAD-D740-8947-89D4D8104561}" type="slidenum"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61"/>
    </mc:Choice>
    <mc:Fallback xmlns="">
      <p:transition spd="slow" advTm="5096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 defTabSz="457200">
          <a:defRPr sz="1600" b="1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7944</TotalTime>
  <Words>1913</Words>
  <Application>Microsoft Office PowerPoint</Application>
  <PresentationFormat>宽屏</PresentationFormat>
  <Paragraphs>190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-apple-system</vt:lpstr>
      <vt:lpstr>等线</vt:lpstr>
      <vt:lpstr>等线 Light</vt:lpstr>
      <vt:lpstr>宋体</vt:lpstr>
      <vt:lpstr>微软雅黑</vt:lpstr>
      <vt:lpstr>Arial</vt:lpstr>
      <vt:lpstr>Fira Code</vt:lpstr>
      <vt:lpstr>Open Sans</vt:lpstr>
      <vt:lpstr>Source Code Pro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洋</dc:creator>
  <cp:lastModifiedBy>谢 泽</cp:lastModifiedBy>
  <cp:revision>222</cp:revision>
  <dcterms:created xsi:type="dcterms:W3CDTF">1900-01-01T00:00:00Z</dcterms:created>
  <dcterms:modified xsi:type="dcterms:W3CDTF">2023-04-20T13:01:01Z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6EFA8711FDDF426E8CBD605C1FB63B7E</vt:lpwstr>
  </property>
  <property fmtid="{D5CDD505-2E9C-101B-9397-08002B2CF9AE}" pid="3" name="KSOProductBuildVer">
    <vt:lpwstr>2052-11.1.0.11365</vt:lpwstr>
  </property>
</Properties>
</file>