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 bookmarkIdSeed="4">
  <p:sldMasterIdLst>
    <p:sldMasterId id="2147483648" r:id="rId1"/>
  </p:sldMasterIdLst>
  <p:sldIdLst>
    <p:sldId id="257" r:id="rId2"/>
    <p:sldId id="258" r:id="rId3"/>
    <p:sldId id="272" r:id="rId4"/>
    <p:sldId id="271" r:id="rId5"/>
    <p:sldId id="310" r:id="rId6"/>
    <p:sldId id="311" r:id="rId7"/>
    <p:sldId id="312" r:id="rId8"/>
    <p:sldId id="283" r:id="rId9"/>
    <p:sldId id="285" r:id="rId10"/>
    <p:sldId id="313" r:id="rId11"/>
    <p:sldId id="314" r:id="rId12"/>
    <p:sldId id="315" r:id="rId13"/>
    <p:sldId id="316" r:id="rId14"/>
    <p:sldId id="317" r:id="rId15"/>
    <p:sldId id="297" r:id="rId16"/>
    <p:sldId id="318" r:id="rId17"/>
    <p:sldId id="319" r:id="rId18"/>
    <p:sldId id="320" r:id="rId19"/>
    <p:sldId id="321" r:id="rId20"/>
    <p:sldId id="322" r:id="rId21"/>
    <p:sldId id="323" r:id="rId22"/>
    <p:sldId id="324" r:id="rId23"/>
    <p:sldId id="298" r:id="rId24"/>
    <p:sldId id="325" r:id="rId25"/>
    <p:sldId id="326" r:id="rId26"/>
    <p:sldId id="327" r:id="rId27"/>
    <p:sldId id="287" r:id="rId28"/>
    <p:sldId id="288" r:id="rId29"/>
    <p:sldId id="306" r:id="rId30"/>
    <p:sldId id="307" r:id="rId31"/>
    <p:sldId id="328" r:id="rId32"/>
    <p:sldId id="329" r:id="rId33"/>
    <p:sldId id="330" r:id="rId34"/>
    <p:sldId id="305" r:id="rId35"/>
    <p:sldId id="277" r:id="rId36"/>
    <p:sldId id="284" r:id="rId37"/>
    <p:sldId id="267" r:id="rId38"/>
    <p:sldId id="268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11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96" y="2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064FA5-8133-0874-36DE-4955DE403E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5400" dirty="0"/>
              <a:t>大学生简单心理咨询平台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669CA37-120F-0544-7607-582EED945D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系统设计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239A5F5-C824-BBC8-46E6-750CD4C3AAF0}"/>
              </a:ext>
            </a:extLst>
          </p:cNvPr>
          <p:cNvSpPr txBox="1"/>
          <p:nvPr/>
        </p:nvSpPr>
        <p:spPr>
          <a:xfrm>
            <a:off x="8215313" y="4164806"/>
            <a:ext cx="30932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i="1" spc="300" dirty="0">
                <a:ea typeface="微软雅黑" panose="020B0503020204020204" pitchFamily="34" charset="-122"/>
              </a:rPr>
              <a:t>G07</a:t>
            </a:r>
            <a:r>
              <a:rPr lang="zh-CN" altLang="en-US" sz="1800" i="1" spc="300" dirty="0">
                <a:ea typeface="微软雅黑" panose="020B0503020204020204" pitchFamily="34" charset="-122"/>
              </a:rPr>
              <a:t>成员：</a:t>
            </a:r>
            <a:endParaRPr lang="en-US" altLang="zh-CN" sz="1800" i="1" spc="300" dirty="0">
              <a:ea typeface="微软雅黑" panose="020B0503020204020204" pitchFamily="34" charset="-122"/>
            </a:endParaRPr>
          </a:p>
          <a:p>
            <a:r>
              <a:rPr lang="zh-CN" altLang="en-US" sz="1800" i="1" spc="300" dirty="0">
                <a:ea typeface="微软雅黑" panose="020B0503020204020204" pitchFamily="34" charset="-122"/>
              </a:rPr>
              <a:t>谢豪键，杨宽，朱岑远</a:t>
            </a:r>
            <a:endParaRPr lang="en-US" altLang="zh-CN" sz="1800" i="1" spc="300" dirty="0"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50718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22A763-6BBF-FB30-6DFC-1D44AB6922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EEDBC50-E476-C31A-A2E8-3B9A95F07D99}"/>
              </a:ext>
            </a:extLst>
          </p:cNvPr>
          <p:cNvSpPr txBox="1"/>
          <p:nvPr/>
        </p:nvSpPr>
        <p:spPr>
          <a:xfrm>
            <a:off x="477078" y="430696"/>
            <a:ext cx="10807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单元测试</a:t>
            </a:r>
            <a:r>
              <a:rPr lang="en-US" altLang="zh-CN" dirty="0"/>
              <a:t>-</a:t>
            </a:r>
            <a:r>
              <a:rPr lang="zh-CN" altLang="en-US" dirty="0"/>
              <a:t>测试内容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BE2F721-21D5-889B-4886-D65B378231ED}"/>
              </a:ext>
            </a:extLst>
          </p:cNvPr>
          <p:cNvSpPr txBox="1"/>
          <p:nvPr/>
        </p:nvSpPr>
        <p:spPr>
          <a:xfrm>
            <a:off x="477078" y="845521"/>
            <a:ext cx="1094629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用户登录模块</a:t>
            </a:r>
            <a:endParaRPr lang="en-US" altLang="zh-CN" sz="2400" b="1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测试目标：验证用户登录模块的正常和异常情况下的行为。</a:t>
            </a:r>
            <a:endParaRPr lang="en-US" altLang="zh-CN" sz="20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测试用例：</a:t>
            </a:r>
            <a:endParaRPr lang="en-US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1E7A845-7743-B8A2-204B-34FE8E62A8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437" y="1968233"/>
            <a:ext cx="7019925" cy="257175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F4F1F01-2DAE-D08E-94DE-3D84AD7281A0}"/>
              </a:ext>
            </a:extLst>
          </p:cNvPr>
          <p:cNvSpPr txBox="1"/>
          <p:nvPr/>
        </p:nvSpPr>
        <p:spPr>
          <a:xfrm>
            <a:off x="477078" y="4935262"/>
            <a:ext cx="7898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能力：能够准确判断用户登录信息是否正确，并进行相应处理。</a:t>
            </a:r>
            <a:b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限制：目前未集成第三方认证方式（如</a:t>
            </a: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密保手机</a:t>
            </a:r>
            <a:r>
              <a: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）。</a:t>
            </a:r>
          </a:p>
        </p:txBody>
      </p:sp>
    </p:spTree>
    <p:extLst>
      <p:ext uri="{BB962C8B-B14F-4D97-AF65-F5344CB8AC3E}">
        <p14:creationId xmlns:p14="http://schemas.microsoft.com/office/powerpoint/2010/main" val="3610879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350839-FB32-079E-89A8-76EB0A5787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CA5669C-54BC-2135-CD3B-5AA5078757F0}"/>
              </a:ext>
            </a:extLst>
          </p:cNvPr>
          <p:cNvSpPr txBox="1"/>
          <p:nvPr/>
        </p:nvSpPr>
        <p:spPr>
          <a:xfrm>
            <a:off x="477078" y="430696"/>
            <a:ext cx="10807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单元测试</a:t>
            </a:r>
            <a:r>
              <a:rPr lang="en-US" altLang="zh-CN" dirty="0"/>
              <a:t>-</a:t>
            </a:r>
            <a:r>
              <a:rPr lang="zh-CN" altLang="en-US" dirty="0"/>
              <a:t>测试内容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8F6569B-C74E-A490-F1DB-7F79BD47CFD8}"/>
              </a:ext>
            </a:extLst>
          </p:cNvPr>
          <p:cNvSpPr txBox="1"/>
          <p:nvPr/>
        </p:nvSpPr>
        <p:spPr>
          <a:xfrm>
            <a:off x="477078" y="845521"/>
            <a:ext cx="1094629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问卷填写模块</a:t>
            </a:r>
            <a:endParaRPr lang="en-US" altLang="zh-CN" sz="2400" b="1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测试目标：验证问卷加载、用户填写问卷和分数计算是否正确。</a:t>
            </a:r>
            <a:endParaRPr lang="en-US" altLang="zh-CN" sz="20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测试用例：</a:t>
            </a:r>
            <a:endParaRPr lang="en-US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F9D16EC-CBDC-A872-3AC4-6884F3E93293}"/>
              </a:ext>
            </a:extLst>
          </p:cNvPr>
          <p:cNvSpPr txBox="1"/>
          <p:nvPr/>
        </p:nvSpPr>
        <p:spPr>
          <a:xfrm>
            <a:off x="477078" y="4748062"/>
            <a:ext cx="7898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能力</a:t>
            </a:r>
            <a:r>
              <a:rPr lang="zh-CN" altLang="en-US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：问卷加载和填写流畅，分数计算准确。</a:t>
            </a:r>
          </a:p>
          <a:p>
            <a:r>
              <a:rPr lang="zh-CN" altLang="en-US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限制：未支持多语言问卷。</a:t>
            </a:r>
          </a:p>
          <a:p>
            <a:endParaRPr lang="zh-CN" altLang="zh-CN" sz="20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5D69105-2913-B840-F883-A58809ADD4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787" y="1968232"/>
            <a:ext cx="7058025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8356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69BC26-2A0B-0E73-06A1-6A9B2C958F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6951A39-522E-AD29-BC46-CF45E67F6E88}"/>
              </a:ext>
            </a:extLst>
          </p:cNvPr>
          <p:cNvSpPr txBox="1"/>
          <p:nvPr/>
        </p:nvSpPr>
        <p:spPr>
          <a:xfrm>
            <a:off x="477078" y="430696"/>
            <a:ext cx="10807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单元测试</a:t>
            </a:r>
            <a:r>
              <a:rPr lang="en-US" altLang="zh-CN" dirty="0"/>
              <a:t>-</a:t>
            </a:r>
            <a:r>
              <a:rPr lang="zh-CN" altLang="en-US" dirty="0"/>
              <a:t>测试内容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CE37607-16B1-2089-B379-B9EF31D13420}"/>
              </a:ext>
            </a:extLst>
          </p:cNvPr>
          <p:cNvSpPr txBox="1"/>
          <p:nvPr/>
        </p:nvSpPr>
        <p:spPr>
          <a:xfrm>
            <a:off x="477078" y="845521"/>
            <a:ext cx="1094629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书籍推荐模块</a:t>
            </a:r>
            <a:endParaRPr lang="en-US" altLang="zh-CN" sz="2400" b="1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测试目标：</a:t>
            </a:r>
            <a:r>
              <a:rPr lang="zh-CN" altLang="en-US" sz="2000" dirty="0"/>
              <a:t>验证系统根据用户输入的关键词和心理状态推荐相关书籍</a:t>
            </a:r>
            <a:r>
              <a:rPr lang="zh-CN" altLang="en-US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20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测试用例：</a:t>
            </a:r>
            <a:endParaRPr lang="en-US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03C524D-45CE-4DC5-BF9D-040B3307DAB7}"/>
              </a:ext>
            </a:extLst>
          </p:cNvPr>
          <p:cNvSpPr txBox="1"/>
          <p:nvPr/>
        </p:nvSpPr>
        <p:spPr>
          <a:xfrm>
            <a:off x="412278" y="4596862"/>
            <a:ext cx="7898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能力：能根据输入关键词返回相关书籍推荐。</a:t>
            </a:r>
          </a:p>
          <a:p>
            <a:r>
              <a:rPr lang="zh-CN" altLang="en-US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限制：推荐结果依赖预先录入的书籍库，缺乏实时更新功能。</a:t>
            </a:r>
          </a:p>
          <a:p>
            <a:endParaRPr lang="zh-CN" altLang="zh-CN" sz="20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81668B8-342A-303F-E464-AAC2D0164C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078" y="1922738"/>
            <a:ext cx="6829425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3418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88B94B-791A-1F2B-4BD6-9F7975BB7E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EB7CEA8-EA5A-8233-9CAB-5728B7894136}"/>
              </a:ext>
            </a:extLst>
          </p:cNvPr>
          <p:cNvSpPr txBox="1"/>
          <p:nvPr/>
        </p:nvSpPr>
        <p:spPr>
          <a:xfrm>
            <a:off x="477078" y="430696"/>
            <a:ext cx="10807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单元测试</a:t>
            </a:r>
            <a:r>
              <a:rPr lang="en-US" altLang="zh-CN" dirty="0"/>
              <a:t>-</a:t>
            </a:r>
            <a:r>
              <a:rPr lang="zh-CN" altLang="en-US" dirty="0"/>
              <a:t>测试内容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4E87E60-A329-AD6A-54B1-F90BCF9A3B18}"/>
              </a:ext>
            </a:extLst>
          </p:cNvPr>
          <p:cNvSpPr txBox="1"/>
          <p:nvPr/>
        </p:nvSpPr>
        <p:spPr>
          <a:xfrm>
            <a:off x="477078" y="845521"/>
            <a:ext cx="1094629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查看测试记录模块</a:t>
            </a:r>
            <a:endParaRPr lang="en-US" altLang="zh-CN" sz="2400" b="1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测试目标：验证用户登录模块的正常和异常情况下的行为。</a:t>
            </a:r>
            <a:endParaRPr lang="en-US" altLang="zh-CN" sz="20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测试用例：</a:t>
            </a:r>
            <a:endParaRPr lang="en-US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80CBD0-89CF-1D38-6B4C-3E11DCA95F2D}"/>
              </a:ext>
            </a:extLst>
          </p:cNvPr>
          <p:cNvSpPr txBox="1"/>
          <p:nvPr/>
        </p:nvSpPr>
        <p:spPr>
          <a:xfrm>
            <a:off x="477078" y="4416862"/>
            <a:ext cx="7898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能力：能够准确查询并展示历史测试记录。</a:t>
            </a:r>
          </a:p>
          <a:p>
            <a:r>
              <a:rPr lang="zh-CN" altLang="en-US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限制：记录无法导出为文件格式。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E343F7F-BB6F-FFA2-D2B9-E1E298824F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078" y="1968232"/>
            <a:ext cx="6905625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0475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2D68FD-0215-B711-5195-BF443CEE01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FDC7AA7-7AFF-6F14-FDF3-69BC64ECFB36}"/>
              </a:ext>
            </a:extLst>
          </p:cNvPr>
          <p:cNvSpPr txBox="1"/>
          <p:nvPr/>
        </p:nvSpPr>
        <p:spPr>
          <a:xfrm>
            <a:off x="477078" y="430696"/>
            <a:ext cx="10807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单元测试</a:t>
            </a:r>
            <a:r>
              <a:rPr lang="en-US" altLang="zh-CN" dirty="0"/>
              <a:t>-</a:t>
            </a:r>
            <a:r>
              <a:rPr lang="zh-CN" altLang="en-US" dirty="0"/>
              <a:t>测试总结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59C8A1E-472C-1296-7943-7605DC37834F}"/>
              </a:ext>
            </a:extLst>
          </p:cNvPr>
          <p:cNvSpPr txBox="1"/>
          <p:nvPr/>
        </p:nvSpPr>
        <p:spPr>
          <a:xfrm>
            <a:off x="477078" y="845521"/>
            <a:ext cx="10946296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测试概要</a:t>
            </a:r>
            <a:endParaRPr lang="en-US" altLang="zh-CN" sz="2400" b="1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能力</a:t>
            </a:r>
          </a:p>
          <a:p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通过测试验证，平台的所有核心功能均满足基本需求。</a:t>
            </a:r>
          </a:p>
          <a:p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缺陷和限制</a:t>
            </a:r>
          </a:p>
          <a:p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缺乏多语言支持与扩展功能。</a:t>
            </a:r>
          </a:p>
          <a:p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部分模块功能尚未优化（如记录导出、实时推荐等）。</a:t>
            </a:r>
          </a:p>
          <a:p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评价</a:t>
            </a:r>
          </a:p>
          <a:p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平台整体功能可靠，各个模块完成度较高，需要后续测试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D00E84F-8DBB-0FEE-9766-645E73CD0D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078" y="3564712"/>
            <a:ext cx="6867525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1302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DC1F38-C0F1-E7CD-ECD9-F7A927D610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4967F43A-ED73-BA5C-60CF-83F7EC96547A}"/>
              </a:ext>
            </a:extLst>
          </p:cNvPr>
          <p:cNvSpPr txBox="1"/>
          <p:nvPr/>
        </p:nvSpPr>
        <p:spPr>
          <a:xfrm>
            <a:off x="861391" y="2199861"/>
            <a:ext cx="96674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dirty="0"/>
              <a:t>3.</a:t>
            </a:r>
            <a:r>
              <a:rPr lang="zh-CN" altLang="en-US" sz="8000" dirty="0"/>
              <a:t>集成测试</a:t>
            </a:r>
          </a:p>
        </p:txBody>
      </p:sp>
    </p:spTree>
    <p:extLst>
      <p:ext uri="{BB962C8B-B14F-4D97-AF65-F5344CB8AC3E}">
        <p14:creationId xmlns:p14="http://schemas.microsoft.com/office/powerpoint/2010/main" val="17530819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543E5F-074D-D54E-B9E7-BCC25C6EBF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D60D7FF-B0D4-9814-2FAD-3560B0E47B43}"/>
              </a:ext>
            </a:extLst>
          </p:cNvPr>
          <p:cNvSpPr txBox="1"/>
          <p:nvPr/>
        </p:nvSpPr>
        <p:spPr>
          <a:xfrm>
            <a:off x="477078" y="430696"/>
            <a:ext cx="10807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集成测试</a:t>
            </a:r>
            <a:r>
              <a:rPr lang="en-US" altLang="zh-CN" dirty="0"/>
              <a:t>-</a:t>
            </a:r>
            <a:r>
              <a:rPr lang="zh-CN" altLang="en-US" dirty="0"/>
              <a:t>测试背景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A28EBC3-CF33-C2D5-A79B-6E5AD3BB6DBE}"/>
              </a:ext>
            </a:extLst>
          </p:cNvPr>
          <p:cNvSpPr txBox="1"/>
          <p:nvPr/>
        </p:nvSpPr>
        <p:spPr>
          <a:xfrm>
            <a:off x="477078" y="1041023"/>
            <a:ext cx="1094629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•	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被测试系统名称：大学生心理问卷平台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•	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主要功能：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1.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用户登录模块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2.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问卷填写模块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3.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书籍推荐模块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4.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查看测试记录模块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•	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测试者：心理问卷项目开发团队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•	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测试环境：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浏览器：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Chrome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版本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131.0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前端：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Vue 3.0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后端：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Node.js + Express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MySQL 8.0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运行环境：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Windows 11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16GB RAM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•  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工具：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Postman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API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测试），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Jest + Vue Testing Library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（单元测试），数据库调试工具。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•	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模块：软件的功能单元，如登录模块、问卷填写模块等。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•	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集成测试：对多个模块之间的交互进行测试，验证其联合工作是否符合预期。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•	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测试用例：针对跨模块交互行为的预期输入、操作和输出的定义。</a:t>
            </a:r>
          </a:p>
          <a:p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96771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A8075A-A6EB-A70A-A692-25EB63DE35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9756BF2-04B0-E9CC-9835-A20E8FD3A6DE}"/>
              </a:ext>
            </a:extLst>
          </p:cNvPr>
          <p:cNvSpPr txBox="1"/>
          <p:nvPr/>
        </p:nvSpPr>
        <p:spPr>
          <a:xfrm>
            <a:off x="477078" y="430696"/>
            <a:ext cx="10807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集成测试</a:t>
            </a:r>
            <a:r>
              <a:rPr lang="en-US" altLang="zh-CN" dirty="0"/>
              <a:t>-</a:t>
            </a:r>
            <a:r>
              <a:rPr lang="zh-CN" altLang="en-US" dirty="0"/>
              <a:t>测试内容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1F97B1C-9FD0-1A0B-5EC3-F2B19E45D4E2}"/>
              </a:ext>
            </a:extLst>
          </p:cNvPr>
          <p:cNvSpPr txBox="1"/>
          <p:nvPr/>
        </p:nvSpPr>
        <p:spPr>
          <a:xfrm>
            <a:off x="477078" y="845521"/>
            <a:ext cx="1094629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用户登录模块 </a:t>
            </a:r>
            <a:r>
              <a:rPr lang="en-US" altLang="zh-CN" sz="24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+ </a:t>
            </a:r>
            <a:r>
              <a:rPr lang="zh-CN" altLang="en-US" sz="24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书籍推荐模块</a:t>
            </a:r>
            <a:endParaRPr lang="en-US" altLang="zh-CN" sz="2400" b="1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测试目标：验证用户登录成功后是否能够正确跳转到书籍推荐模块。</a:t>
            </a:r>
            <a:endParaRPr lang="en-US" altLang="zh-CN" sz="20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测试用例：</a:t>
            </a:r>
            <a:endParaRPr lang="en-US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E55ED07-D671-B12B-3761-66E098245E1D}"/>
              </a:ext>
            </a:extLst>
          </p:cNvPr>
          <p:cNvSpPr txBox="1"/>
          <p:nvPr/>
        </p:nvSpPr>
        <p:spPr>
          <a:xfrm>
            <a:off x="477078" y="4935262"/>
            <a:ext cx="789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结论：在成功登录后可以正确跳转到书籍推荐模块</a:t>
            </a:r>
            <a:endParaRPr lang="zh-CN" altLang="zh-CN" sz="20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730AF89-0AB1-4CA1-D27E-255315E73F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078" y="2040901"/>
            <a:ext cx="7058025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5081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C776D1-5871-EC3C-6E5D-B24C1A164E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ECE1265-CE90-64D3-6011-E11CD8265094}"/>
              </a:ext>
            </a:extLst>
          </p:cNvPr>
          <p:cNvSpPr txBox="1"/>
          <p:nvPr/>
        </p:nvSpPr>
        <p:spPr>
          <a:xfrm>
            <a:off x="477078" y="430696"/>
            <a:ext cx="10807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集成测试</a:t>
            </a:r>
            <a:r>
              <a:rPr lang="en-US" altLang="zh-CN" dirty="0"/>
              <a:t>-</a:t>
            </a:r>
            <a:r>
              <a:rPr lang="zh-CN" altLang="en-US" dirty="0"/>
              <a:t>测试内容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6F73CC3-11A0-20A4-FC02-E319195F145B}"/>
              </a:ext>
            </a:extLst>
          </p:cNvPr>
          <p:cNvSpPr txBox="1"/>
          <p:nvPr/>
        </p:nvSpPr>
        <p:spPr>
          <a:xfrm>
            <a:off x="477078" y="845521"/>
            <a:ext cx="1094629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用户登录模块 </a:t>
            </a:r>
            <a:r>
              <a:rPr lang="en-US" altLang="zh-CN" sz="24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+ </a:t>
            </a:r>
            <a:r>
              <a:rPr lang="zh-CN" altLang="en-US" sz="24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测试记录模块</a:t>
            </a:r>
            <a:endParaRPr lang="en-US" altLang="zh-CN" sz="2400" b="1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测试目标：验证用户登录成功后能否正确查看历史测试记录。</a:t>
            </a:r>
            <a:endParaRPr lang="en-US" altLang="zh-CN" sz="20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测试用例：</a:t>
            </a:r>
            <a:endParaRPr lang="en-US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B2C3FB0-09CC-A301-2C4B-E5E8AE0B4901}"/>
              </a:ext>
            </a:extLst>
          </p:cNvPr>
          <p:cNvSpPr txBox="1"/>
          <p:nvPr/>
        </p:nvSpPr>
        <p:spPr>
          <a:xfrm>
            <a:off x="477078" y="4935262"/>
            <a:ext cx="789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结论：在登录后可以点击按钮，正确跳转到测试记录模块</a:t>
            </a:r>
            <a:endParaRPr lang="zh-CN" altLang="zh-CN" sz="20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E73A4FD-EBB8-C59B-883B-85692B67ED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078" y="1968232"/>
            <a:ext cx="6991350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2236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4364E3-A7AE-A9FC-76A7-C121EA5D4D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3D28B9F-CA4E-08C4-2C53-942F2E8B0C47}"/>
              </a:ext>
            </a:extLst>
          </p:cNvPr>
          <p:cNvSpPr txBox="1"/>
          <p:nvPr/>
        </p:nvSpPr>
        <p:spPr>
          <a:xfrm>
            <a:off x="477078" y="430696"/>
            <a:ext cx="10807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集成测试</a:t>
            </a:r>
            <a:r>
              <a:rPr lang="en-US" altLang="zh-CN" dirty="0"/>
              <a:t>-</a:t>
            </a:r>
            <a:r>
              <a:rPr lang="zh-CN" altLang="en-US" dirty="0"/>
              <a:t>测试内容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3A1E4C4-28D0-E53D-7065-ED67C926536D}"/>
              </a:ext>
            </a:extLst>
          </p:cNvPr>
          <p:cNvSpPr txBox="1"/>
          <p:nvPr/>
        </p:nvSpPr>
        <p:spPr>
          <a:xfrm>
            <a:off x="477078" y="845521"/>
            <a:ext cx="1094629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用户登录模块 </a:t>
            </a:r>
            <a:r>
              <a:rPr lang="en-US" altLang="zh-CN" sz="24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+ </a:t>
            </a:r>
            <a:r>
              <a:rPr lang="zh-CN" altLang="en-US" sz="24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问卷填写模块</a:t>
            </a:r>
            <a:endParaRPr lang="en-US" altLang="zh-CN" sz="2400" b="1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测试目标：验证用户登录成功后是否能够加载问卷模块。</a:t>
            </a:r>
            <a:endParaRPr lang="en-US" altLang="zh-CN" sz="20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测试用例：</a:t>
            </a:r>
            <a:endParaRPr lang="en-US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26BA012-DD07-C620-9454-59ED3A19DBD2}"/>
              </a:ext>
            </a:extLst>
          </p:cNvPr>
          <p:cNvSpPr txBox="1"/>
          <p:nvPr/>
        </p:nvSpPr>
        <p:spPr>
          <a:xfrm>
            <a:off x="477078" y="4935262"/>
            <a:ext cx="789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结论：在登录后可以点击按钮，正确跳转到问卷填写模块</a:t>
            </a:r>
            <a:endParaRPr lang="zh-CN" altLang="zh-CN" sz="20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7C66F16-1718-5FB4-F0E7-D9D68BC44A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078" y="2029275"/>
            <a:ext cx="7029450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501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5DC10A19-9394-DCF6-F317-9A845BA854A9}"/>
              </a:ext>
            </a:extLst>
          </p:cNvPr>
          <p:cNvSpPr txBox="1"/>
          <p:nvPr/>
        </p:nvSpPr>
        <p:spPr>
          <a:xfrm>
            <a:off x="477440" y="282023"/>
            <a:ext cx="10872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项目名称</a:t>
            </a:r>
            <a:r>
              <a:rPr lang="zh-CN" altLang="en-US" dirty="0"/>
              <a:t>：大学生简单心理问卷平台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FF73611-D418-09E5-F6EF-5535BCB851C4}"/>
              </a:ext>
            </a:extLst>
          </p:cNvPr>
          <p:cNvSpPr txBox="1"/>
          <p:nvPr/>
        </p:nvSpPr>
        <p:spPr>
          <a:xfrm>
            <a:off x="477440" y="867451"/>
            <a:ext cx="1131128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目录：</a:t>
            </a:r>
            <a:endParaRPr lang="en-US" altLang="zh-CN" sz="3600" dirty="0"/>
          </a:p>
          <a:p>
            <a:r>
              <a:rPr lang="en-US" altLang="zh-CN" sz="3600" dirty="0"/>
              <a:t>1.</a:t>
            </a:r>
            <a:r>
              <a:rPr lang="zh-CN" altLang="en-US" sz="3600" dirty="0"/>
              <a:t>程序清单和代码规范</a:t>
            </a:r>
            <a:endParaRPr lang="en-US" altLang="zh-CN" sz="3600" dirty="0"/>
          </a:p>
          <a:p>
            <a:r>
              <a:rPr lang="en-US" altLang="zh-CN" sz="3600" dirty="0"/>
              <a:t>2.</a:t>
            </a:r>
            <a:r>
              <a:rPr lang="zh-CN" altLang="en-US" sz="3600" dirty="0"/>
              <a:t>单元测试</a:t>
            </a:r>
            <a:endParaRPr lang="en-US" altLang="zh-CN" sz="3600" dirty="0"/>
          </a:p>
          <a:p>
            <a:r>
              <a:rPr lang="en-US" altLang="zh-CN" sz="3600" dirty="0"/>
              <a:t>3.</a:t>
            </a:r>
            <a:r>
              <a:rPr lang="zh-CN" altLang="en-US" sz="3600" dirty="0"/>
              <a:t>集成测试</a:t>
            </a:r>
            <a:endParaRPr lang="en-US" altLang="zh-CN" sz="3600" dirty="0"/>
          </a:p>
          <a:p>
            <a:r>
              <a:rPr lang="en-US" altLang="zh-CN" sz="3600" dirty="0"/>
              <a:t>4.</a:t>
            </a:r>
            <a:r>
              <a:rPr lang="zh-CN" altLang="en-US" sz="3600" dirty="0"/>
              <a:t>系统测试</a:t>
            </a:r>
            <a:endParaRPr lang="en-US" altLang="zh-CN" sz="3600" dirty="0"/>
          </a:p>
          <a:p>
            <a:r>
              <a:rPr lang="en-US" altLang="zh-CN" sz="3600" dirty="0"/>
              <a:t>5.</a:t>
            </a:r>
            <a:r>
              <a:rPr lang="zh-CN" altLang="en-US" sz="3600" dirty="0"/>
              <a:t>用户反馈</a:t>
            </a:r>
            <a:endParaRPr lang="en-US" altLang="zh-CN" sz="3600" dirty="0"/>
          </a:p>
          <a:p>
            <a:r>
              <a:rPr lang="en-US" altLang="zh-CN" sz="3600" dirty="0"/>
              <a:t>6.</a:t>
            </a:r>
            <a:r>
              <a:rPr lang="zh-CN" altLang="en-US" sz="3600" dirty="0"/>
              <a:t>程序运行展示</a:t>
            </a:r>
            <a:endParaRPr lang="en-US" altLang="zh-CN" sz="3600" dirty="0"/>
          </a:p>
          <a:p>
            <a:r>
              <a:rPr lang="en-US" altLang="zh-CN" sz="3600" dirty="0"/>
              <a:t>7.</a:t>
            </a:r>
            <a:r>
              <a:rPr lang="zh-CN" altLang="en-US" sz="3600" dirty="0"/>
              <a:t>参考文献</a:t>
            </a:r>
            <a:endParaRPr lang="en-US" altLang="zh-CN" sz="3600" dirty="0"/>
          </a:p>
          <a:p>
            <a:r>
              <a:rPr lang="en-US" altLang="zh-CN" sz="3600" dirty="0"/>
              <a:t>8.</a:t>
            </a:r>
            <a:r>
              <a:rPr lang="zh-CN" altLang="en-US" sz="3600" dirty="0"/>
              <a:t>本次分工以及评价</a:t>
            </a:r>
            <a:endParaRPr lang="en-US" altLang="zh-CN" sz="36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62727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8D7FB1-3FA8-A5D8-3CE2-CFDB3BDBDB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08DB9E4-D232-A590-733C-B6167C337B12}"/>
              </a:ext>
            </a:extLst>
          </p:cNvPr>
          <p:cNvSpPr txBox="1"/>
          <p:nvPr/>
        </p:nvSpPr>
        <p:spPr>
          <a:xfrm>
            <a:off x="477078" y="430696"/>
            <a:ext cx="10807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集成测试</a:t>
            </a:r>
            <a:r>
              <a:rPr lang="en-US" altLang="zh-CN" dirty="0"/>
              <a:t>-</a:t>
            </a:r>
            <a:r>
              <a:rPr lang="zh-CN" altLang="en-US" dirty="0"/>
              <a:t>测试内容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7124505-C035-E477-13CA-944B782F1C21}"/>
              </a:ext>
            </a:extLst>
          </p:cNvPr>
          <p:cNvSpPr txBox="1"/>
          <p:nvPr/>
        </p:nvSpPr>
        <p:spPr>
          <a:xfrm>
            <a:off x="477078" y="845521"/>
            <a:ext cx="1094629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问卷填写模块 </a:t>
            </a:r>
            <a:r>
              <a:rPr lang="en-US" altLang="zh-CN" sz="24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+ </a:t>
            </a:r>
            <a:r>
              <a:rPr lang="zh-CN" altLang="en-US" sz="24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测试记录模块</a:t>
            </a:r>
            <a:endParaRPr lang="en-US" altLang="zh-CN" sz="2400" b="1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测试目标：验证用户完成问卷后是否正确记录到历史记录模块中。</a:t>
            </a:r>
            <a:endParaRPr lang="en-US" altLang="zh-CN" sz="20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测试用例：</a:t>
            </a:r>
            <a:endParaRPr lang="en-US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89F9909-D9D9-4802-9BCB-9B14F45E0580}"/>
              </a:ext>
            </a:extLst>
          </p:cNvPr>
          <p:cNvSpPr txBox="1"/>
          <p:nvPr/>
        </p:nvSpPr>
        <p:spPr>
          <a:xfrm>
            <a:off x="477078" y="4935262"/>
            <a:ext cx="789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结论：在问卷填写后，能够在测试记录模块生成记录并可查看</a:t>
            </a:r>
            <a:endParaRPr lang="zh-CN" altLang="zh-CN" sz="20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9D63103-FD49-55B3-F926-32EFBA4AC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078" y="2052487"/>
            <a:ext cx="7067550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0907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5523C7-DA9B-087E-BCBD-5486558348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5738C81-3379-AFB7-35C7-DC0C30DEBF82}"/>
              </a:ext>
            </a:extLst>
          </p:cNvPr>
          <p:cNvSpPr txBox="1"/>
          <p:nvPr/>
        </p:nvSpPr>
        <p:spPr>
          <a:xfrm>
            <a:off x="477078" y="430696"/>
            <a:ext cx="10807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集成测试</a:t>
            </a:r>
            <a:r>
              <a:rPr lang="en-US" altLang="zh-CN" dirty="0"/>
              <a:t>-</a:t>
            </a:r>
            <a:r>
              <a:rPr lang="zh-CN" altLang="en-US" dirty="0"/>
              <a:t>测试内容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4F778ED-89F4-6BC3-0C90-92AD635884A8}"/>
              </a:ext>
            </a:extLst>
          </p:cNvPr>
          <p:cNvSpPr txBox="1"/>
          <p:nvPr/>
        </p:nvSpPr>
        <p:spPr>
          <a:xfrm>
            <a:off x="477078" y="845521"/>
            <a:ext cx="1094629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全模块交互</a:t>
            </a:r>
            <a:endParaRPr lang="en-US" altLang="zh-CN" sz="2400" b="1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测试目标：验证完整流程（登录 → 推荐书籍 → 填写问卷 → 查看记录）的行为和结果是否符合预期。</a:t>
            </a:r>
            <a:endParaRPr lang="en-US" altLang="zh-CN" sz="20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测试用例：</a:t>
            </a:r>
            <a:endParaRPr lang="en-US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AF82D6B-D393-5F70-84E8-222DE5E07385}"/>
              </a:ext>
            </a:extLst>
          </p:cNvPr>
          <p:cNvSpPr txBox="1"/>
          <p:nvPr/>
        </p:nvSpPr>
        <p:spPr>
          <a:xfrm>
            <a:off x="477078" y="4935262"/>
            <a:ext cx="789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结论：在成功登录后可以完整执行软件流程</a:t>
            </a:r>
            <a:endParaRPr lang="zh-CN" altLang="zh-CN" sz="20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67C4153-DB2E-63B1-6ADD-5A4493BFD9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078" y="2095500"/>
            <a:ext cx="718185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1312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B4DBAD-1B46-020D-E583-D316D3E601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BB77A36-4B24-1E04-A810-74B04C21612D}"/>
              </a:ext>
            </a:extLst>
          </p:cNvPr>
          <p:cNvSpPr txBox="1"/>
          <p:nvPr/>
        </p:nvSpPr>
        <p:spPr>
          <a:xfrm>
            <a:off x="477078" y="430696"/>
            <a:ext cx="10807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集成测试</a:t>
            </a:r>
            <a:r>
              <a:rPr lang="en-US" altLang="zh-CN" dirty="0"/>
              <a:t>-</a:t>
            </a:r>
            <a:r>
              <a:rPr lang="zh-CN" altLang="en-US" dirty="0"/>
              <a:t>测试总结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2FAE40C-A0E6-F47B-8ED3-CA7B90A89C93}"/>
              </a:ext>
            </a:extLst>
          </p:cNvPr>
          <p:cNvSpPr txBox="1"/>
          <p:nvPr/>
        </p:nvSpPr>
        <p:spPr>
          <a:xfrm>
            <a:off x="477078" y="845521"/>
            <a:ext cx="10946296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测试概要</a:t>
            </a:r>
            <a:endParaRPr lang="en-US" altLang="zh-CN" sz="2400" b="1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1.</a:t>
            </a: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能力</a:t>
            </a:r>
          </a:p>
          <a:p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平台的模块交互功能通过集成测试验证，能够满足预期需求。</a:t>
            </a:r>
          </a:p>
          <a:p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2.</a:t>
            </a: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缺陷和限制</a:t>
            </a:r>
          </a:p>
          <a:p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未实现用户退出后数据同步的机制（如自动保存未完成问卷）。</a:t>
            </a:r>
          </a:p>
          <a:p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推荐算法优化空间有限，可能需引入更智能的匹配模型。</a:t>
            </a:r>
          </a:p>
          <a:p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3.</a:t>
            </a: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评价</a:t>
            </a:r>
          </a:p>
          <a:p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平台模块交互的完整性和可靠性已通过测试验证，可满足用户需求，具备上线条件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B3B9FCB-6191-9DCC-F50A-878C06D8D7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827" y="3586315"/>
            <a:ext cx="5520638" cy="2764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5367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90B7E3-F2E5-FB3B-C1BA-444D518821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394421F4-D888-257E-4188-00DFB5F7A518}"/>
              </a:ext>
            </a:extLst>
          </p:cNvPr>
          <p:cNvSpPr txBox="1"/>
          <p:nvPr/>
        </p:nvSpPr>
        <p:spPr>
          <a:xfrm>
            <a:off x="532800" y="2307861"/>
            <a:ext cx="113039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dirty="0"/>
              <a:t>4.</a:t>
            </a:r>
            <a:r>
              <a:rPr lang="zh-CN" altLang="en-US" sz="8000" dirty="0"/>
              <a:t>系统测试</a:t>
            </a:r>
          </a:p>
        </p:txBody>
      </p:sp>
    </p:spTree>
    <p:extLst>
      <p:ext uri="{BB962C8B-B14F-4D97-AF65-F5344CB8AC3E}">
        <p14:creationId xmlns:p14="http://schemas.microsoft.com/office/powerpoint/2010/main" val="32495323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9F2D7D-1B14-F1A8-9FDD-BB7002FCF5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4C2F2F2-065B-59C8-FA2F-2965C656BA75}"/>
              </a:ext>
            </a:extLst>
          </p:cNvPr>
          <p:cNvSpPr txBox="1"/>
          <p:nvPr/>
        </p:nvSpPr>
        <p:spPr>
          <a:xfrm>
            <a:off x="477078" y="430696"/>
            <a:ext cx="10807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系统测试</a:t>
            </a:r>
            <a:r>
              <a:rPr lang="en-US" altLang="zh-CN" dirty="0"/>
              <a:t>-</a:t>
            </a:r>
            <a:r>
              <a:rPr lang="zh-CN" altLang="en-US" dirty="0"/>
              <a:t>测试背景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BE6B1AA-DFAB-69D4-0E6B-0FDEC92FB0D3}"/>
              </a:ext>
            </a:extLst>
          </p:cNvPr>
          <p:cNvSpPr txBox="1"/>
          <p:nvPr/>
        </p:nvSpPr>
        <p:spPr>
          <a:xfrm>
            <a:off x="477078" y="1041023"/>
            <a:ext cx="1094629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•	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被测试系统名称：大学生心理问卷平台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•	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主要功能：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1.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用户登录模块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2.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问卷填写模块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3.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书籍推荐模块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4.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查看测试记录模块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•	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测试者：心理问卷项目开发团队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•	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测试环境：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浏览器：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Chrome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版本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131.0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前端：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Vue 3.0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后端：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Node.js + Express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MySQL 8.0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运行环境：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Windows 11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16GB RAM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•   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工具：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Jest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（单元测试）、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Postman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API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测试）、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JMeter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（性能测试）。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•	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模块：软件的功能单元，如登录模块、问卷填写模块等。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•	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系统测试：针对整个系统进行的综合测试，验证是否满足需求规格和功能完整性。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•	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测试用例：针对系统功能的预期输入、操作和输出进行验证。</a:t>
            </a:r>
          </a:p>
          <a:p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886176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9E474B-7FD8-E74B-B4DA-30B31E889F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58FE480-AB63-7BA5-6472-CFFD44DD4B2A}"/>
              </a:ext>
            </a:extLst>
          </p:cNvPr>
          <p:cNvSpPr txBox="1"/>
          <p:nvPr/>
        </p:nvSpPr>
        <p:spPr>
          <a:xfrm>
            <a:off x="477078" y="430696"/>
            <a:ext cx="10807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系统测试</a:t>
            </a:r>
            <a:r>
              <a:rPr lang="en-US" altLang="zh-CN" dirty="0"/>
              <a:t>-</a:t>
            </a:r>
            <a:r>
              <a:rPr lang="zh-CN" altLang="en-US" dirty="0"/>
              <a:t>测试结果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9FEE92E-5B29-A011-5708-EC90F6275945}"/>
              </a:ext>
            </a:extLst>
          </p:cNvPr>
          <p:cNvSpPr txBox="1"/>
          <p:nvPr/>
        </p:nvSpPr>
        <p:spPr>
          <a:xfrm>
            <a:off x="477078" y="897023"/>
            <a:ext cx="1094629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功能性测试（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ST-XT-01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各功能模块运行正常，包括用户登录、问卷填写、书籍推荐和测试记录查看功能，满足需求文档中定义的功能要求。</a:t>
            </a: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性能测试（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ST-XT-02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并发用户的测试场景下，响应时间均符合预期。性能表现稳定，无宕机或明显延迟。</a:t>
            </a: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兼容性测试（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ST-XT-03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平台使用主流浏览器（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Chrome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Edge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）进行测试，显示效果一致，兼容性良好。</a:t>
            </a: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界面展示测试（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ST-XT-04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界面符合预期，交互逻辑清晰。所有按钮响应及时。</a:t>
            </a:r>
          </a:p>
          <a:p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89BE952-5676-A3AA-E6C1-1077B59B3E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078" y="4063537"/>
            <a:ext cx="7086600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9349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4DFC2E-E11B-7527-4B86-CC62F8C0D0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A1CBCD1-CE94-F0A2-18AB-A6F4397BEDD9}"/>
              </a:ext>
            </a:extLst>
          </p:cNvPr>
          <p:cNvSpPr txBox="1"/>
          <p:nvPr/>
        </p:nvSpPr>
        <p:spPr>
          <a:xfrm>
            <a:off x="477078" y="430696"/>
            <a:ext cx="10807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系统测试</a:t>
            </a:r>
            <a:r>
              <a:rPr lang="en-US" altLang="zh-CN" dirty="0"/>
              <a:t>-</a:t>
            </a:r>
            <a:r>
              <a:rPr lang="zh-CN" altLang="en-US" dirty="0"/>
              <a:t>测试结论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AB8994C-CB98-FC81-10CB-B89E8F54115D}"/>
              </a:ext>
            </a:extLst>
          </p:cNvPr>
          <p:cNvSpPr txBox="1"/>
          <p:nvPr/>
        </p:nvSpPr>
        <p:spPr>
          <a:xfrm>
            <a:off x="477078" y="1019423"/>
            <a:ext cx="1094629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系统能力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平台功能完整、性能稳定、兼容性强，并且安全可靠，满足需求文档中的设计要求。</a:t>
            </a: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系统限制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未对异常超大数据量提交的情况进行详细测试；推荐功能依赖人工配置匹配度，智能化不足。</a:t>
            </a: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评价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平台功能完整、性能稳定、兼容性强，并且安全可靠，满足需求文档中的设计要求。平台功能设计合理，表现稳定，可交付使用。</a:t>
            </a:r>
          </a:p>
          <a:p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92531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DA9B23-F28F-C412-76D3-F051E074AF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BB4CCCB8-1903-1423-C065-E7FC2094DBA9}"/>
              </a:ext>
            </a:extLst>
          </p:cNvPr>
          <p:cNvSpPr txBox="1"/>
          <p:nvPr/>
        </p:nvSpPr>
        <p:spPr>
          <a:xfrm>
            <a:off x="861391" y="2199861"/>
            <a:ext cx="96674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dirty="0"/>
              <a:t>5.</a:t>
            </a:r>
            <a:r>
              <a:rPr lang="zh-CN" altLang="en-US" sz="8000" dirty="0"/>
              <a:t>用户反馈</a:t>
            </a:r>
          </a:p>
        </p:txBody>
      </p:sp>
    </p:spTree>
    <p:extLst>
      <p:ext uri="{BB962C8B-B14F-4D97-AF65-F5344CB8AC3E}">
        <p14:creationId xmlns:p14="http://schemas.microsoft.com/office/powerpoint/2010/main" val="8177274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CAE8B6-9F6F-042F-2AEB-6BFBBB0790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BECBF2B-D8F2-9EB8-FEE1-C090BAC2F4B1}"/>
              </a:ext>
            </a:extLst>
          </p:cNvPr>
          <p:cNvSpPr txBox="1"/>
          <p:nvPr/>
        </p:nvSpPr>
        <p:spPr>
          <a:xfrm>
            <a:off x="477078" y="430696"/>
            <a:ext cx="10807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用户反馈</a:t>
            </a: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80747EB3-43BA-031A-3F72-4EC7BB00CA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7937798"/>
              </p:ext>
            </p:extLst>
          </p:nvPr>
        </p:nvGraphicFramePr>
        <p:xfrm>
          <a:off x="324373" y="1082688"/>
          <a:ext cx="11166987" cy="4151713"/>
        </p:xfrm>
        <a:graphic>
          <a:graphicData uri="http://schemas.openxmlformats.org/drawingml/2006/table">
            <a:tbl>
              <a:tblPr/>
              <a:tblGrid>
                <a:gridCol w="2326456">
                  <a:extLst>
                    <a:ext uri="{9D8B030D-6E8A-4147-A177-3AD203B41FA5}">
                      <a16:colId xmlns:a16="http://schemas.microsoft.com/office/drawing/2014/main" val="289371179"/>
                    </a:ext>
                  </a:extLst>
                </a:gridCol>
                <a:gridCol w="1330339">
                  <a:extLst>
                    <a:ext uri="{9D8B030D-6E8A-4147-A177-3AD203B41FA5}">
                      <a16:colId xmlns:a16="http://schemas.microsoft.com/office/drawing/2014/main" val="2438408462"/>
                    </a:ext>
                  </a:extLst>
                </a:gridCol>
                <a:gridCol w="2103640">
                  <a:extLst>
                    <a:ext uri="{9D8B030D-6E8A-4147-A177-3AD203B41FA5}">
                      <a16:colId xmlns:a16="http://schemas.microsoft.com/office/drawing/2014/main" val="1808507692"/>
                    </a:ext>
                  </a:extLst>
                </a:gridCol>
                <a:gridCol w="557038">
                  <a:extLst>
                    <a:ext uri="{9D8B030D-6E8A-4147-A177-3AD203B41FA5}">
                      <a16:colId xmlns:a16="http://schemas.microsoft.com/office/drawing/2014/main" val="945293479"/>
                    </a:ext>
                  </a:extLst>
                </a:gridCol>
                <a:gridCol w="2523058">
                  <a:extLst>
                    <a:ext uri="{9D8B030D-6E8A-4147-A177-3AD203B41FA5}">
                      <a16:colId xmlns:a16="http://schemas.microsoft.com/office/drawing/2014/main" val="2916242028"/>
                    </a:ext>
                  </a:extLst>
                </a:gridCol>
                <a:gridCol w="2326456">
                  <a:extLst>
                    <a:ext uri="{9D8B030D-6E8A-4147-A177-3AD203B41FA5}">
                      <a16:colId xmlns:a16="http://schemas.microsoft.com/office/drawing/2014/main" val="4103730399"/>
                    </a:ext>
                  </a:extLst>
                </a:gridCol>
              </a:tblGrid>
              <a:tr h="975598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测试编号</a:t>
                      </a:r>
                    </a:p>
                  </a:txBody>
                  <a:tcPr marL="3005" marR="3005" marT="300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2F6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测试板块</a:t>
                      </a:r>
                    </a:p>
                  </a:txBody>
                  <a:tcPr marL="3005" marR="3005" marT="300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2F6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描述</a:t>
                      </a:r>
                    </a:p>
                  </a:txBody>
                  <a:tcPr marL="3005" marR="3005" marT="300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2F6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用户评分</a:t>
                      </a:r>
                    </a:p>
                  </a:txBody>
                  <a:tcPr marL="3005" marR="3005" marT="300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2F6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用户评价及建议</a:t>
                      </a:r>
                    </a:p>
                  </a:txBody>
                  <a:tcPr marL="3005" marR="3005" marT="300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2F6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总结反思</a:t>
                      </a:r>
                    </a:p>
                  </a:txBody>
                  <a:tcPr marL="3005" marR="3005" marT="300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2F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7042534"/>
                  </a:ext>
                </a:extLst>
              </a:tr>
              <a:tr h="63522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UE-YH-01</a:t>
                      </a:r>
                    </a:p>
                  </a:txBody>
                  <a:tcPr marL="3005" marR="3005" marT="300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DD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注册、登录、修改密码</a:t>
                      </a:r>
                    </a:p>
                  </a:txBody>
                  <a:tcPr marL="3005" marR="3005" marT="300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DD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用户注册，用户登录，用户修改密码</a:t>
                      </a:r>
                    </a:p>
                  </a:txBody>
                  <a:tcPr marL="3005" marR="3005" marT="300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DD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</a:t>
                      </a:r>
                    </a:p>
                  </a:txBody>
                  <a:tcPr marL="3005" marR="3005" marT="300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DD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注册和登录流程顺畅，没有问题</a:t>
                      </a:r>
                    </a:p>
                  </a:txBody>
                  <a:tcPr marL="3005" marR="3005" marT="300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DD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注册和登录功能完善，实用</a:t>
                      </a:r>
                    </a:p>
                  </a:txBody>
                  <a:tcPr marL="3005" marR="3005" marT="300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D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7356531"/>
                  </a:ext>
                </a:extLst>
              </a:tr>
              <a:tr h="63522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UE-YH-02</a:t>
                      </a:r>
                    </a:p>
                  </a:txBody>
                  <a:tcPr marL="3005" marR="3005" marT="30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书籍推荐</a:t>
                      </a:r>
                    </a:p>
                  </a:txBody>
                  <a:tcPr marL="3005" marR="3005" marT="30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查看每日推荐，查看书籍详细介绍</a:t>
                      </a:r>
                    </a:p>
                  </a:txBody>
                  <a:tcPr marL="3005" marR="3005" marT="30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</a:t>
                      </a:r>
                    </a:p>
                  </a:txBody>
                  <a:tcPr marL="3005" marR="3005" marT="30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挺好用的，就是希望多点书</a:t>
                      </a:r>
                    </a:p>
                  </a:txBody>
                  <a:tcPr marL="3005" marR="3005" marT="30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每日推荐功能完善，需要补充书籍资料</a:t>
                      </a:r>
                    </a:p>
                  </a:txBody>
                  <a:tcPr marL="3005" marR="3005" marT="30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7874756"/>
                  </a:ext>
                </a:extLst>
              </a:tr>
              <a:tr h="63522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UE-YH-03</a:t>
                      </a:r>
                    </a:p>
                  </a:txBody>
                  <a:tcPr marL="3005" marR="3005" marT="300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填写问卷</a:t>
                      </a:r>
                    </a:p>
                  </a:txBody>
                  <a:tcPr marL="3005" marR="3005" marT="300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按照流程正常填写问卷</a:t>
                      </a:r>
                    </a:p>
                  </a:txBody>
                  <a:tcPr marL="3005" marR="3005" marT="30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</a:t>
                      </a:r>
                    </a:p>
                  </a:txBody>
                  <a:tcPr marL="3005" marR="3005" marT="30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很方便，但是希望可以完善问卷题目跳转和回顾</a:t>
                      </a:r>
                    </a:p>
                  </a:txBody>
                  <a:tcPr marL="3005" marR="3005" marT="3005" marB="0" anchor="ctr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问卷填写功能实现，问卷题目跳转仍需优化</a:t>
                      </a:r>
                    </a:p>
                  </a:txBody>
                  <a:tcPr marL="3005" marR="3005" marT="300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080646"/>
                  </a:ext>
                </a:extLst>
              </a:tr>
              <a:tr h="63522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UE-YH-04</a:t>
                      </a:r>
                    </a:p>
                  </a:txBody>
                  <a:tcPr marL="3005" marR="3005" marT="30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问卷历史回顾</a:t>
                      </a:r>
                    </a:p>
                  </a:txBody>
                  <a:tcPr marL="3005" marR="3005" marT="30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查看过往问卷填写记录</a:t>
                      </a:r>
                    </a:p>
                  </a:txBody>
                  <a:tcPr marL="3005" marR="3005" marT="30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</a:t>
                      </a:r>
                    </a:p>
                  </a:txBody>
                  <a:tcPr marL="3005" marR="3005" marT="30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可用，最好每个记录附个小总结</a:t>
                      </a:r>
                    </a:p>
                  </a:txBody>
                  <a:tcPr marL="3005" marR="3005" marT="30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问卷历史查询功能实现，记录简介需要优化</a:t>
                      </a:r>
                    </a:p>
                  </a:txBody>
                  <a:tcPr marL="3005" marR="3005" marT="30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6701004"/>
                  </a:ext>
                </a:extLst>
              </a:tr>
              <a:tr h="63522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UE-YH-05</a:t>
                      </a:r>
                    </a:p>
                  </a:txBody>
                  <a:tcPr marL="3005" marR="3005" marT="300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问卷创建</a:t>
                      </a:r>
                    </a:p>
                  </a:txBody>
                  <a:tcPr marL="3005" marR="3005" marT="300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按照流程进行问卷的创建</a:t>
                      </a:r>
                    </a:p>
                  </a:txBody>
                  <a:tcPr marL="3005" marR="3005" marT="30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</a:t>
                      </a:r>
                    </a:p>
                  </a:txBody>
                  <a:tcPr marL="3005" marR="3005" marT="30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很方便，但最好给创建问卷添加一个进度展示</a:t>
                      </a:r>
                    </a:p>
                  </a:txBody>
                  <a:tcPr marL="3005" marR="3005" marT="30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问卷创建功能完善，需要优化问卷创建流程</a:t>
                      </a:r>
                    </a:p>
                  </a:txBody>
                  <a:tcPr marL="3005" marR="3005" marT="30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D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34631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02127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D1E685-EF0B-6A83-A6B3-2828C08EF9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491A7B91-81E4-063D-1B37-7402E0363D80}"/>
              </a:ext>
            </a:extLst>
          </p:cNvPr>
          <p:cNvSpPr txBox="1"/>
          <p:nvPr/>
        </p:nvSpPr>
        <p:spPr>
          <a:xfrm>
            <a:off x="861391" y="2199861"/>
            <a:ext cx="96674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dirty="0"/>
              <a:t>6.</a:t>
            </a:r>
            <a:r>
              <a:rPr lang="zh-CN" altLang="en-US" sz="8000" dirty="0"/>
              <a:t>程序运行展示</a:t>
            </a:r>
          </a:p>
        </p:txBody>
      </p:sp>
    </p:spTree>
    <p:extLst>
      <p:ext uri="{BB962C8B-B14F-4D97-AF65-F5344CB8AC3E}">
        <p14:creationId xmlns:p14="http://schemas.microsoft.com/office/powerpoint/2010/main" val="3227095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FD2BD2-A17A-09A8-2EBC-5E2C495260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E920F9E-A1C3-4962-7683-3328E35FB261}"/>
              </a:ext>
            </a:extLst>
          </p:cNvPr>
          <p:cNvSpPr txBox="1"/>
          <p:nvPr/>
        </p:nvSpPr>
        <p:spPr>
          <a:xfrm>
            <a:off x="861391" y="2199861"/>
            <a:ext cx="103058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dirty="0"/>
              <a:t>1.</a:t>
            </a:r>
            <a:r>
              <a:rPr lang="zh-CN" altLang="en-US" sz="8000" dirty="0"/>
              <a:t>程序清单和代码规范</a:t>
            </a:r>
          </a:p>
        </p:txBody>
      </p:sp>
    </p:spTree>
    <p:extLst>
      <p:ext uri="{BB962C8B-B14F-4D97-AF65-F5344CB8AC3E}">
        <p14:creationId xmlns:p14="http://schemas.microsoft.com/office/powerpoint/2010/main" val="15323528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55C7A7-201D-7B3A-2773-E0F94FAF71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A49C6C1-E5CE-C934-B6A0-FA38B6A8A935}"/>
              </a:ext>
            </a:extLst>
          </p:cNvPr>
          <p:cNvSpPr txBox="1"/>
          <p:nvPr/>
        </p:nvSpPr>
        <p:spPr>
          <a:xfrm>
            <a:off x="477078" y="430696"/>
            <a:ext cx="10807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程序运行展示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7170D71-3688-170F-8F3F-904D36E571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200" y="845868"/>
            <a:ext cx="10130245" cy="516626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98350075-BEF0-9182-9964-29D6C8E70C5A}"/>
              </a:ext>
            </a:extLst>
          </p:cNvPr>
          <p:cNvSpPr txBox="1"/>
          <p:nvPr/>
        </p:nvSpPr>
        <p:spPr>
          <a:xfrm>
            <a:off x="583200" y="6175304"/>
            <a:ext cx="27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运行后的登录界面</a:t>
            </a:r>
          </a:p>
        </p:txBody>
      </p:sp>
    </p:spTree>
    <p:extLst>
      <p:ext uri="{BB962C8B-B14F-4D97-AF65-F5344CB8AC3E}">
        <p14:creationId xmlns:p14="http://schemas.microsoft.com/office/powerpoint/2010/main" val="28239633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785D72-32BA-CA90-4531-4B0A85863C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7403342-3D6D-CFB2-F4C6-45C37E647469}"/>
              </a:ext>
            </a:extLst>
          </p:cNvPr>
          <p:cNvSpPr txBox="1"/>
          <p:nvPr/>
        </p:nvSpPr>
        <p:spPr>
          <a:xfrm>
            <a:off x="477078" y="430696"/>
            <a:ext cx="10807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程序运行展示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DC18387-7CDD-E4D8-7303-B2C52D1A6434}"/>
              </a:ext>
            </a:extLst>
          </p:cNvPr>
          <p:cNvSpPr txBox="1"/>
          <p:nvPr/>
        </p:nvSpPr>
        <p:spPr>
          <a:xfrm>
            <a:off x="583200" y="6175304"/>
            <a:ext cx="599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登录后的每日推荐书籍（右上角点击后有退出登录的选项）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A24F46C-729C-8420-BB2D-FAEE47BC76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078" y="894230"/>
            <a:ext cx="9639847" cy="4930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2955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440E07-850D-7809-759C-4D9E3FB997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73320C1-D137-72B0-D020-00B6CBD18F53}"/>
              </a:ext>
            </a:extLst>
          </p:cNvPr>
          <p:cNvSpPr txBox="1"/>
          <p:nvPr/>
        </p:nvSpPr>
        <p:spPr>
          <a:xfrm>
            <a:off x="477078" y="430696"/>
            <a:ext cx="10807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程序运行展示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E9380AB-DB24-AD0F-6A7E-9BE7D90CE068}"/>
              </a:ext>
            </a:extLst>
          </p:cNvPr>
          <p:cNvSpPr txBox="1"/>
          <p:nvPr/>
        </p:nvSpPr>
        <p:spPr>
          <a:xfrm>
            <a:off x="583200" y="6175304"/>
            <a:ext cx="27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心理测试界面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43D1C5D-943F-201C-9A60-3AA7706A77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00" y="976584"/>
            <a:ext cx="9360000" cy="4782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6837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7B6B64-D169-C832-F629-9AA4A4FF5D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BCCB4A7-4A36-3E36-767F-21F577BDE01D}"/>
              </a:ext>
            </a:extLst>
          </p:cNvPr>
          <p:cNvSpPr txBox="1"/>
          <p:nvPr/>
        </p:nvSpPr>
        <p:spPr>
          <a:xfrm>
            <a:off x="477078" y="430696"/>
            <a:ext cx="10807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程序运行展示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765B93F-34B1-2F6D-366E-711FEF20A7A8}"/>
              </a:ext>
            </a:extLst>
          </p:cNvPr>
          <p:cNvSpPr txBox="1"/>
          <p:nvPr/>
        </p:nvSpPr>
        <p:spPr>
          <a:xfrm>
            <a:off x="583200" y="6175304"/>
            <a:ext cx="27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查询问卷历史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B8954CB-7DD3-958B-C4DA-799B1FE8F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600" y="987151"/>
            <a:ext cx="8857319" cy="4520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0960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F63259-550E-48B6-BE7D-604DA87D79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4331B6B-DF48-62B3-9B68-EA2BCBEB4E51}"/>
              </a:ext>
            </a:extLst>
          </p:cNvPr>
          <p:cNvSpPr txBox="1"/>
          <p:nvPr/>
        </p:nvSpPr>
        <p:spPr>
          <a:xfrm>
            <a:off x="861391" y="2199861"/>
            <a:ext cx="96674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dirty="0"/>
              <a:t>7.</a:t>
            </a:r>
            <a:r>
              <a:rPr lang="zh-CN" altLang="en-US" sz="8000" dirty="0"/>
              <a:t>参考文献</a:t>
            </a:r>
          </a:p>
        </p:txBody>
      </p:sp>
    </p:spTree>
    <p:extLst>
      <p:ext uri="{BB962C8B-B14F-4D97-AF65-F5344CB8AC3E}">
        <p14:creationId xmlns:p14="http://schemas.microsoft.com/office/powerpoint/2010/main" val="22480891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3914A0-8676-6120-04F0-AE696A9338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59CF4D2-E587-3E6F-33D9-B4CE5E431F6C}"/>
              </a:ext>
            </a:extLst>
          </p:cNvPr>
          <p:cNvSpPr txBox="1"/>
          <p:nvPr/>
        </p:nvSpPr>
        <p:spPr>
          <a:xfrm>
            <a:off x="477078" y="430696"/>
            <a:ext cx="10807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参考文献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4FF8FE4-9996-D2B7-04EF-7676D28884C2}"/>
              </a:ext>
            </a:extLst>
          </p:cNvPr>
          <p:cNvSpPr txBox="1"/>
          <p:nvPr/>
        </p:nvSpPr>
        <p:spPr>
          <a:xfrm>
            <a:off x="484278" y="1013791"/>
            <a:ext cx="112589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测试报告怎么写，主要包括哪些内容（内附测试报告模板）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，作者：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ONES, https://ones.cn/blog/articles/how-do-you-write-the-test-report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AutoNum type="arabicPeriod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《Java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阿里巴巴代码规范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，作者：赵广陆，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https://developer.aliyun.com/article/1334881</a:t>
            </a:r>
          </a:p>
        </p:txBody>
      </p:sp>
    </p:spTree>
    <p:extLst>
      <p:ext uri="{BB962C8B-B14F-4D97-AF65-F5344CB8AC3E}">
        <p14:creationId xmlns:p14="http://schemas.microsoft.com/office/powerpoint/2010/main" val="32088121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CBDF35-B27F-3A87-649E-D93A05FDBB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A2E782A7-1785-9EAC-C6ED-71ABB0B24AFE}"/>
              </a:ext>
            </a:extLst>
          </p:cNvPr>
          <p:cNvSpPr txBox="1"/>
          <p:nvPr/>
        </p:nvSpPr>
        <p:spPr>
          <a:xfrm>
            <a:off x="861391" y="2199861"/>
            <a:ext cx="96674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dirty="0"/>
              <a:t>8.</a:t>
            </a:r>
            <a:r>
              <a:rPr lang="zh-CN" altLang="en-US" sz="8000" dirty="0"/>
              <a:t>本次分工以及评价</a:t>
            </a:r>
            <a:endParaRPr lang="en-US" altLang="zh-CN" sz="8000" dirty="0"/>
          </a:p>
        </p:txBody>
      </p:sp>
    </p:spTree>
    <p:extLst>
      <p:ext uri="{BB962C8B-B14F-4D97-AF65-F5344CB8AC3E}">
        <p14:creationId xmlns:p14="http://schemas.microsoft.com/office/powerpoint/2010/main" val="10052208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0A8D45E-2A34-3678-F271-D766C0AD5B41}"/>
              </a:ext>
            </a:extLst>
          </p:cNvPr>
          <p:cNvSpPr txBox="1"/>
          <p:nvPr/>
        </p:nvSpPr>
        <p:spPr>
          <a:xfrm>
            <a:off x="477078" y="430696"/>
            <a:ext cx="10807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幼圆" panose="02010509060101010101" pitchFamily="49" charset="-122"/>
                <a:cs typeface="+mn-cs"/>
              </a:rPr>
              <a:t>本次分工情况（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幼圆" panose="02010509060101010101" pitchFamily="49" charset="-122"/>
                <a:cs typeface="+mn-cs"/>
              </a:rPr>
              <a:t>10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幼圆" panose="02010509060101010101" pitchFamily="49" charset="-122"/>
                <a:cs typeface="+mn-cs"/>
              </a:rPr>
              <a:t>分制）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267A7B5F-CC3A-62D3-2FED-BC9F45D6FD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2414592"/>
              </p:ext>
            </p:extLst>
          </p:nvPr>
        </p:nvGraphicFramePr>
        <p:xfrm>
          <a:off x="528391" y="940848"/>
          <a:ext cx="10704522" cy="28103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99031">
                  <a:extLst>
                    <a:ext uri="{9D8B030D-6E8A-4147-A177-3AD203B41FA5}">
                      <a16:colId xmlns:a16="http://schemas.microsoft.com/office/drawing/2014/main" val="3192487116"/>
                    </a:ext>
                  </a:extLst>
                </a:gridCol>
                <a:gridCol w="2699031">
                  <a:extLst>
                    <a:ext uri="{9D8B030D-6E8A-4147-A177-3AD203B41FA5}">
                      <a16:colId xmlns:a16="http://schemas.microsoft.com/office/drawing/2014/main" val="2087022371"/>
                    </a:ext>
                  </a:extLst>
                </a:gridCol>
                <a:gridCol w="2699031">
                  <a:extLst>
                    <a:ext uri="{9D8B030D-6E8A-4147-A177-3AD203B41FA5}">
                      <a16:colId xmlns:a16="http://schemas.microsoft.com/office/drawing/2014/main" val="2333100396"/>
                    </a:ext>
                  </a:extLst>
                </a:gridCol>
                <a:gridCol w="2607429">
                  <a:extLst>
                    <a:ext uri="{9D8B030D-6E8A-4147-A177-3AD203B41FA5}">
                      <a16:colId xmlns:a16="http://schemas.microsoft.com/office/drawing/2014/main" val="4189852031"/>
                    </a:ext>
                  </a:extLst>
                </a:gridCol>
              </a:tblGrid>
              <a:tr h="351294">
                <a:tc>
                  <a:txBody>
                    <a:bodyPr/>
                    <a:lstStyle/>
                    <a:p>
                      <a:pPr indent="266700" algn="ctr"/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成员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工作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评价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总评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86122630"/>
                  </a:ext>
                </a:extLst>
              </a:tr>
              <a:tr h="351294">
                <a:tc rowSpan="3">
                  <a:txBody>
                    <a:bodyPr/>
                    <a:lstStyle/>
                    <a:p>
                      <a:pPr indent="304800" algn="ctr"/>
                      <a:r>
                        <a:rPr lang="zh-CN" sz="12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谢豪键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zh-CN" sz="12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系统测试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en-US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7.5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3">
                  <a:txBody>
                    <a:bodyPr/>
                    <a:lstStyle/>
                    <a:p>
                      <a:pPr indent="304800" algn="ctr"/>
                      <a:r>
                        <a:rPr lang="en-US" sz="12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8.5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20692859"/>
                  </a:ext>
                </a:extLst>
              </a:tr>
              <a:tr h="35129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文档编写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en-US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7.5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665921"/>
                  </a:ext>
                </a:extLst>
              </a:tr>
              <a:tr h="35129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en-US" sz="12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PPT</a:t>
                      </a:r>
                      <a:r>
                        <a:rPr lang="zh-CN" sz="12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制作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en-US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8388858"/>
                  </a:ext>
                </a:extLst>
              </a:tr>
              <a:tr h="351294">
                <a:tc rowSpan="2">
                  <a:txBody>
                    <a:bodyPr/>
                    <a:lstStyle/>
                    <a:p>
                      <a:pPr indent="304800" algn="ctr"/>
                      <a:r>
                        <a:rPr lang="zh-CN" sz="12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朱岑远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zh-CN" sz="12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资料查询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en-US" sz="12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7.5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8.1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79090076"/>
                  </a:ext>
                </a:extLst>
              </a:tr>
              <a:tr h="35129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前端编写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en-US" sz="12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3163418"/>
                  </a:ext>
                </a:extLst>
              </a:tr>
              <a:tr h="351294">
                <a:tc rowSpan="2">
                  <a:txBody>
                    <a:bodyPr/>
                    <a:lstStyle/>
                    <a:p>
                      <a:pPr indent="266700" algn="ctr"/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杨宽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后端编写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en-US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indent="266700" algn="ctr"/>
                      <a:r>
                        <a:rPr lang="en-US" sz="12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8.7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58773238"/>
                  </a:ext>
                </a:extLst>
              </a:tr>
              <a:tr h="35129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前后端联调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en-US" sz="12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91428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16968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C371A05-4333-F20C-5651-D713C1AA7210}"/>
              </a:ext>
            </a:extLst>
          </p:cNvPr>
          <p:cNvSpPr txBox="1"/>
          <p:nvPr/>
        </p:nvSpPr>
        <p:spPr>
          <a:xfrm>
            <a:off x="3500511" y="2117188"/>
            <a:ext cx="51909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/>
              <a:t>Thanks for watch</a:t>
            </a:r>
            <a:endParaRPr lang="zh-CN" altLang="en-US" sz="48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773F56B-6076-BE07-B362-4C85E2EC82C4}"/>
              </a:ext>
            </a:extLst>
          </p:cNvPr>
          <p:cNvSpPr txBox="1"/>
          <p:nvPr/>
        </p:nvSpPr>
        <p:spPr>
          <a:xfrm>
            <a:off x="5536809" y="3059668"/>
            <a:ext cx="1118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感谢观看</a:t>
            </a:r>
          </a:p>
        </p:txBody>
      </p:sp>
    </p:spTree>
    <p:extLst>
      <p:ext uri="{BB962C8B-B14F-4D97-AF65-F5344CB8AC3E}">
        <p14:creationId xmlns:p14="http://schemas.microsoft.com/office/powerpoint/2010/main" val="3121546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0A8D45E-2A34-3678-F271-D766C0AD5B41}"/>
              </a:ext>
            </a:extLst>
          </p:cNvPr>
          <p:cNvSpPr txBox="1"/>
          <p:nvPr/>
        </p:nvSpPr>
        <p:spPr>
          <a:xfrm>
            <a:off x="477078" y="430696"/>
            <a:ext cx="10807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代码清单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40B475C-2182-02C0-4C72-355B980895D3}"/>
              </a:ext>
            </a:extLst>
          </p:cNvPr>
          <p:cNvSpPr txBox="1"/>
          <p:nvPr/>
        </p:nvSpPr>
        <p:spPr>
          <a:xfrm>
            <a:off x="6542452" y="1863391"/>
            <a:ext cx="47417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右侧为代码清单，包含前端界面和后端运行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20F1190-FC9A-DAAB-1151-048A513FF0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7000" y="1244623"/>
            <a:ext cx="3200400" cy="532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506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522FF6-A1C1-9F64-C4F0-C94E30A00D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8AF6255-7EA0-1A17-C1B2-65394A8995F6}"/>
              </a:ext>
            </a:extLst>
          </p:cNvPr>
          <p:cNvSpPr txBox="1"/>
          <p:nvPr/>
        </p:nvSpPr>
        <p:spPr>
          <a:xfrm>
            <a:off x="477078" y="430696"/>
            <a:ext cx="10807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代码规范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C1A89C1-B505-7DAD-66F2-EB9FD1B54563}"/>
              </a:ext>
            </a:extLst>
          </p:cNvPr>
          <p:cNvSpPr txBox="1"/>
          <p:nvPr/>
        </p:nvSpPr>
        <p:spPr>
          <a:xfrm>
            <a:off x="477078" y="977791"/>
            <a:ext cx="10985322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文件命名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•	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单一文件职责：将每个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Store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定义文件单独存放，如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authStore.js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authStore.ts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•	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命名规则：文件名应使用驼峰命名或全小写，确保与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Store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的功能一致，例如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authStore.js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State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•	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使用函数返回对象的形式定义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state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，保证独立的状态实例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•	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变量命名规范：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使用具有描述性的变量名，例如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token, user,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theme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避免使用缩写或模糊命名。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 Getters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•	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纯函数原则：确保所有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getters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仅依赖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state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数据，并返回计算值。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•	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命名规则：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Getter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名称应描述其作用，如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isAuthenticated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isDarkMode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避免冗长或含糊不清的命名。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 Actions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•	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职责单一：每个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action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只完成一项功能，如登录、注销或切换主题。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•	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异步处理：对于涉及异步逻辑的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action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，使用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async/await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管理异步流程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•	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命名规则：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动作命名使用动词，如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login, logout,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toggleTheme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避免与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state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getters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同名。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本地存储操作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•	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一致性：确保本地存储的键名称与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state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属性一致，例如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theme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token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•	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持久化处理：在必要时对状态进行存储和读取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6. DOM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•	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间接处理：避免在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Store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中直接操作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DOM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元素，必要时通过事件或工具模块完成</a:t>
            </a:r>
          </a:p>
          <a:p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5267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ABCF33-D56E-CCA0-CA97-10E8E40E44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A57CE38-1422-181A-D5FB-51834EA3140C}"/>
              </a:ext>
            </a:extLst>
          </p:cNvPr>
          <p:cNvSpPr txBox="1"/>
          <p:nvPr/>
        </p:nvSpPr>
        <p:spPr>
          <a:xfrm>
            <a:off x="477078" y="430696"/>
            <a:ext cx="10807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代码规范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9957989-19AC-8B02-6381-5C480464C992}"/>
              </a:ext>
            </a:extLst>
          </p:cNvPr>
          <p:cNvSpPr txBox="1"/>
          <p:nvPr/>
        </p:nvSpPr>
        <p:spPr>
          <a:xfrm>
            <a:off x="477078" y="977791"/>
            <a:ext cx="1098532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7.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错误处理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•	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在涉及用户输入（如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login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）的场景中，添加适当的错误处理和验证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8.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代码风格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•	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缩进：使用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个空格 缩进。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•	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分号：每行末尾使用分号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•	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箭头函数：使用箭头函数以确保一致性，特别是在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getters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中。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•	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引号：统一使用单引号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'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9.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文档注释</a:t>
            </a: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为每个模块、函数、和复杂逻辑添加注释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10.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组织目录结构</a:t>
            </a: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建议将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Store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逻辑单独拆分到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stores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目录下，确保结构清晰</a:t>
            </a:r>
          </a:p>
          <a:p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93358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C25142-9C54-3DCB-96EA-FC8B6A4C1A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B26A896-F94A-8D23-0A37-DEBF681465E4}"/>
              </a:ext>
            </a:extLst>
          </p:cNvPr>
          <p:cNvSpPr txBox="1"/>
          <p:nvPr/>
        </p:nvSpPr>
        <p:spPr>
          <a:xfrm>
            <a:off x="477078" y="430696"/>
            <a:ext cx="10807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内部代码走查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7FFEEEF-6A75-C850-7100-961A076BAFF0}"/>
              </a:ext>
            </a:extLst>
          </p:cNvPr>
          <p:cNvSpPr txBox="1"/>
          <p:nvPr/>
        </p:nvSpPr>
        <p:spPr>
          <a:xfrm>
            <a:off x="477078" y="977791"/>
            <a:ext cx="1098532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走查结果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杨宽：代码清楚，可读性高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朱岑远：代码基本符合要求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谢豪键：代码基本符合要求，部分地方缺少注释</a:t>
            </a:r>
          </a:p>
        </p:txBody>
      </p:sp>
    </p:spTree>
    <p:extLst>
      <p:ext uri="{BB962C8B-B14F-4D97-AF65-F5344CB8AC3E}">
        <p14:creationId xmlns:p14="http://schemas.microsoft.com/office/powerpoint/2010/main" val="2739585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29CE7B-B245-ECE2-DFD3-C5CC99BCAD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4DAC44F8-8BA7-579C-D416-5473179D12B8}"/>
              </a:ext>
            </a:extLst>
          </p:cNvPr>
          <p:cNvSpPr txBox="1"/>
          <p:nvPr/>
        </p:nvSpPr>
        <p:spPr>
          <a:xfrm>
            <a:off x="861391" y="2199861"/>
            <a:ext cx="96674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dirty="0"/>
              <a:t>2.</a:t>
            </a:r>
            <a:r>
              <a:rPr lang="zh-CN" altLang="en-US" sz="8000" dirty="0"/>
              <a:t>单元测试</a:t>
            </a:r>
          </a:p>
        </p:txBody>
      </p:sp>
    </p:spTree>
    <p:extLst>
      <p:ext uri="{BB962C8B-B14F-4D97-AF65-F5344CB8AC3E}">
        <p14:creationId xmlns:p14="http://schemas.microsoft.com/office/powerpoint/2010/main" val="1986391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F483A8-D308-D3FD-69B4-FAB3C5BDEB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1E3891B-BBC2-2A18-6B92-B916A98E608A}"/>
              </a:ext>
            </a:extLst>
          </p:cNvPr>
          <p:cNvSpPr txBox="1"/>
          <p:nvPr/>
        </p:nvSpPr>
        <p:spPr>
          <a:xfrm>
            <a:off x="477078" y="430696"/>
            <a:ext cx="10807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单元测试</a:t>
            </a:r>
            <a:r>
              <a:rPr lang="en-US" altLang="zh-CN" dirty="0"/>
              <a:t>-</a:t>
            </a:r>
            <a:r>
              <a:rPr lang="zh-CN" altLang="en-US" dirty="0"/>
              <a:t>测试背景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1E10190-484B-8A3D-C547-DD18455CB77D}"/>
              </a:ext>
            </a:extLst>
          </p:cNvPr>
          <p:cNvSpPr txBox="1"/>
          <p:nvPr/>
        </p:nvSpPr>
        <p:spPr>
          <a:xfrm>
            <a:off x="477078" y="1041023"/>
            <a:ext cx="10946296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•	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被测试系统名称：大学生心理问卷平台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•	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主要功能：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1.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用户登录模块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2.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问卷填写模块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3.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书籍推荐模块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4.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查看测试记录模块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•	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测试者：心理问卷项目开发团队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•	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测试环境：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浏览器：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Chrome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版本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131.0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前端：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Vue 3.0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后端：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Node.js + Express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MySQL 8.0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运行环境：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Windows 11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16GB RAM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•	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工具：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Jest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（单元测试），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Postman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API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测试），浏览器调试工具。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•	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模块：软件的功能单元，如登录模块、问卷填写模块等。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•	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单元测试：针对每个模块独立测试其功能和行为，确保模块满足需求。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•	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测试用例：对模块行为的预期输入、操作和输出的定义。</a:t>
            </a:r>
          </a:p>
          <a:p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854280"/>
      </p:ext>
    </p:extLst>
  </p:cSld>
  <p:clrMapOvr>
    <a:masterClrMapping/>
  </p:clrMapOvr>
</p:sld>
</file>

<file path=ppt/theme/theme1.xml><?xml version="1.0" encoding="utf-8"?>
<a:theme xmlns:a="http://schemas.openxmlformats.org/drawingml/2006/main" name="切片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3035</TotalTime>
  <Words>2120</Words>
  <Application>Microsoft Office PowerPoint</Application>
  <PresentationFormat>宽屏</PresentationFormat>
  <Paragraphs>277</Paragraphs>
  <Slides>38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3" baseType="lpstr">
      <vt:lpstr>等线</vt:lpstr>
      <vt:lpstr>微软雅黑</vt:lpstr>
      <vt:lpstr>Century Gothic</vt:lpstr>
      <vt:lpstr>Wingdings 3</vt:lpstr>
      <vt:lpstr>切片</vt:lpstr>
      <vt:lpstr>大学生简单心理咨询平台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豪键 谢</dc:creator>
  <cp:lastModifiedBy>豪键 谢</cp:lastModifiedBy>
  <cp:revision>32</cp:revision>
  <dcterms:created xsi:type="dcterms:W3CDTF">2024-10-06T13:52:35Z</dcterms:created>
  <dcterms:modified xsi:type="dcterms:W3CDTF">2024-12-15T04:35:49Z</dcterms:modified>
</cp:coreProperties>
</file>