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77" r:id="rId2"/>
  </p:sldMasterIdLst>
  <p:notesMasterIdLst>
    <p:notesMasterId r:id="rId31"/>
  </p:notesMasterIdLst>
  <p:sldIdLst>
    <p:sldId id="442" r:id="rId3"/>
    <p:sldId id="472" r:id="rId4"/>
    <p:sldId id="517" r:id="rId5"/>
    <p:sldId id="455" r:id="rId6"/>
    <p:sldId id="562" r:id="rId7"/>
    <p:sldId id="556" r:id="rId8"/>
    <p:sldId id="561" r:id="rId9"/>
    <p:sldId id="559" r:id="rId10"/>
    <p:sldId id="574" r:id="rId11"/>
    <p:sldId id="464" r:id="rId12"/>
    <p:sldId id="477" r:id="rId13"/>
    <p:sldId id="476" r:id="rId14"/>
    <p:sldId id="575" r:id="rId15"/>
    <p:sldId id="576" r:id="rId16"/>
    <p:sldId id="497" r:id="rId17"/>
    <p:sldId id="563" r:id="rId18"/>
    <p:sldId id="565" r:id="rId19"/>
    <p:sldId id="566" r:id="rId20"/>
    <p:sldId id="521" r:id="rId21"/>
    <p:sldId id="572" r:id="rId22"/>
    <p:sldId id="567" r:id="rId23"/>
    <p:sldId id="568" r:id="rId24"/>
    <p:sldId id="569" r:id="rId25"/>
    <p:sldId id="570" r:id="rId26"/>
    <p:sldId id="577" r:id="rId27"/>
    <p:sldId id="571" r:id="rId28"/>
    <p:sldId id="493" r:id="rId29"/>
    <p:sldId id="57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xiang@sjtu.edu.cn" initials="y" lastIdx="1" clrIdx="0">
    <p:extLst>
      <p:ext uri="{19B8F6BF-5375-455C-9EA6-DF929625EA0E}">
        <p15:presenceInfo xmlns:p15="http://schemas.microsoft.com/office/powerpoint/2012/main" userId="385dc50613167d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C"/>
    <a:srgbClr val="FFEBD4"/>
    <a:srgbClr val="FFDFB9"/>
    <a:srgbClr val="DEE7F3"/>
    <a:srgbClr val="767678"/>
    <a:srgbClr val="DE7A00"/>
    <a:srgbClr val="CC0000"/>
    <a:srgbClr val="2A2A2A"/>
    <a:srgbClr val="00669E"/>
    <a:srgbClr val="FEF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3826" autoAdjust="0"/>
  </p:normalViewPr>
  <p:slideViewPr>
    <p:cSldViewPr snapToGrid="0">
      <p:cViewPr varScale="1">
        <p:scale>
          <a:sx n="67" d="100"/>
          <a:sy n="67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pPr/>
              <a:t>2021/2/18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83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6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1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983604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533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963193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22725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780486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303080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981043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71561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</p:spTree>
    <p:extLst>
      <p:ext uri="{BB962C8B-B14F-4D97-AF65-F5344CB8AC3E}">
        <p14:creationId xmlns:p14="http://schemas.microsoft.com/office/powerpoint/2010/main" val="374782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116499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087177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750466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0388" y="179388"/>
            <a:ext cx="2159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326188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832279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663" y="179388"/>
            <a:ext cx="7197725" cy="688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4038600" cy="2455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2800" y="3876675"/>
            <a:ext cx="4038600" cy="2457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9492892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648586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110288"/>
            <a:ext cx="9144000" cy="75723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242087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0"/>
            <a:ext cx="9144000" cy="54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1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213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043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109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84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5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80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50" r:id="rId3"/>
    <p:sldLayoutId id="2147483651" r:id="rId4"/>
    <p:sldLayoutId id="2147483669" r:id="rId5"/>
    <p:sldLayoutId id="2147483666" r:id="rId6"/>
    <p:sldLayoutId id="2147483670" r:id="rId7"/>
    <p:sldLayoutId id="2147483667" r:id="rId8"/>
    <p:sldLayoutId id="2147483672" r:id="rId9"/>
    <p:sldLayoutId id="2147483673" r:id="rId10"/>
    <p:sldLayoutId id="2147483674" r:id="rId11"/>
    <p:sldLayoutId id="2147483668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674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6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Char char="•"/>
        <a:defRPr sz="2800" b="1">
          <a:solidFill>
            <a:schemeClr val="accent2"/>
          </a:solidFill>
          <a:latin typeface="+mn-lt"/>
          <a:ea typeface="黑体" pitchFamily="49" charset="-122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90000"/>
        <a:buChar char="•"/>
        <a:defRPr sz="2400" b="1">
          <a:solidFill>
            <a:schemeClr val="accent2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30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5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80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7.png"/><Relationship Id="rId1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250949" y="1430131"/>
            <a:ext cx="8642102" cy="1486581"/>
          </a:xfrm>
          <a:prstGeom prst="roundRect">
            <a:avLst/>
          </a:prstGeom>
          <a:solidFill>
            <a:srgbClr val="D21022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Calibri" pitchFamily="34" charset="0"/>
              </a:rPr>
              <a:t>Supervisory Control of Discrete-Event Systems for Infinite-Step Opacity</a:t>
            </a:r>
          </a:p>
        </p:txBody>
      </p:sp>
      <p:sp>
        <p:nvSpPr>
          <p:cNvPr id="10" name="Subtitle 8"/>
          <p:cNvSpPr txBox="1">
            <a:spLocks/>
          </p:cNvSpPr>
          <p:nvPr/>
        </p:nvSpPr>
        <p:spPr>
          <a:xfrm>
            <a:off x="1" y="3247129"/>
            <a:ext cx="9144000" cy="6796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2600" b="1" u="sng" dirty="0">
                <a:latin typeface="Calibri" pitchFamily="34" charset="0"/>
              </a:rPr>
              <a:t>Yifan Xie</a:t>
            </a:r>
            <a:r>
              <a:rPr lang="en-US" altLang="zh-CN" sz="2600" b="1" dirty="0">
                <a:latin typeface="Calibri" pitchFamily="34" charset="0"/>
              </a:rPr>
              <a:t> &amp; Xiang Yin</a:t>
            </a:r>
            <a:endParaRPr lang="en-US" sz="2600" b="1" dirty="0">
              <a:latin typeface="Calibri" pitchFamily="34" charset="0"/>
            </a:endParaRPr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0" y="4060496"/>
            <a:ext cx="9144000" cy="40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2A2A2A"/>
                </a:solidFill>
                <a:latin typeface="Calibri" pitchFamily="34" charset="0"/>
              </a:rPr>
              <a:t>Department of Automation, Shanghai Jiao Tong University</a:t>
            </a:r>
          </a:p>
          <a:p>
            <a:endParaRPr lang="en-US" sz="2200" b="1" dirty="0">
              <a:solidFill>
                <a:srgbClr val="2A2A2A"/>
              </a:solidFill>
              <a:latin typeface="Calibri" pitchFamily="34" charset="0"/>
            </a:endParaRP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2039F296-CD9C-4FC5-9F78-BCCE8D34A596}"/>
              </a:ext>
            </a:extLst>
          </p:cNvPr>
          <p:cNvSpPr txBox="1">
            <a:spLocks/>
          </p:cNvSpPr>
          <p:nvPr/>
        </p:nvSpPr>
        <p:spPr>
          <a:xfrm>
            <a:off x="0" y="4603758"/>
            <a:ext cx="9144000" cy="40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2A2A2A"/>
                </a:solidFill>
                <a:latin typeface="Calibri" pitchFamily="34" charset="0"/>
              </a:rPr>
              <a:t>xyfan1234@sjtu.edu.cn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4DB2A7B5-E08B-4204-9BCE-1F3506343B01}"/>
              </a:ext>
            </a:extLst>
          </p:cNvPr>
          <p:cNvSpPr txBox="1">
            <a:spLocks/>
          </p:cNvSpPr>
          <p:nvPr/>
        </p:nvSpPr>
        <p:spPr>
          <a:xfrm>
            <a:off x="0" y="5363964"/>
            <a:ext cx="9144000" cy="409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2A2A2A"/>
                </a:solidFill>
                <a:latin typeface="Calibri" pitchFamily="34" charset="0"/>
              </a:rPr>
              <a:t>2020 American Control Conference</a:t>
            </a:r>
          </a:p>
          <a:p>
            <a:r>
              <a:rPr lang="en-US" sz="2000" b="1" dirty="0">
                <a:solidFill>
                  <a:srgbClr val="2A2A2A"/>
                </a:solidFill>
                <a:latin typeface="Calibri" pitchFamily="34" charset="0"/>
              </a:rPr>
              <a:t>July 1-3, 2020, Denver, CO, USA</a:t>
            </a:r>
          </a:p>
        </p:txBody>
      </p:sp>
    </p:spTree>
    <p:extLst>
      <p:ext uri="{BB962C8B-B14F-4D97-AF65-F5344CB8AC3E}">
        <p14:creationId xmlns:p14="http://schemas.microsoft.com/office/powerpoint/2010/main" val="272363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Synthesis Problem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4" name="Rectangular Callout 11">
            <a:extLst>
              <a:ext uri="{FF2B5EF4-FFF2-40B4-BE49-F238E27FC236}">
                <a16:creationId xmlns:a16="http://schemas.microsoft.com/office/drawing/2014/main" id="{25AAA9CB-76A9-4684-A3C6-5C1669C358B0}"/>
              </a:ext>
            </a:extLst>
          </p:cNvPr>
          <p:cNvSpPr/>
          <p:nvPr/>
        </p:nvSpPr>
        <p:spPr bwMode="auto">
          <a:xfrm>
            <a:off x="552463" y="3689239"/>
            <a:ext cx="8246521" cy="932079"/>
          </a:xfrm>
          <a:prstGeom prst="wedgeRectCallout">
            <a:avLst>
              <a:gd name="adj1" fmla="val -5925"/>
              <a:gd name="adj2" fmla="val -85212"/>
            </a:avLst>
          </a:prstGeom>
          <a:solidFill>
            <a:schemeClr val="accent2">
              <a:lumMod val="40000"/>
              <a:lumOff val="60000"/>
              <a:alpha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8719FFE-D702-4DAC-A322-673582740D4C}"/>
                  </a:ext>
                </a:extLst>
              </p:cNvPr>
              <p:cNvSpPr/>
              <p:nvPr/>
            </p:nvSpPr>
            <p:spPr>
              <a:xfrm>
                <a:off x="605892" y="3591968"/>
                <a:ext cx="8315015" cy="982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微软雅黑" pitchFamily="34" charset="-122"/>
                    <a:cs typeface="Arial" charset="0"/>
                  </a:rPr>
                  <a:t>Synthesis Problem:</a:t>
                </a:r>
              </a:p>
              <a:p>
                <a:pPr lvl="0"/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微软雅黑" pitchFamily="34" charset="-122"/>
                    <a:cs typeface="Arial" charset="0"/>
                  </a:rPr>
                  <a:t>How to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itchFamily="34" charset="0"/>
                    <a:ea typeface="微软雅黑" pitchFamily="34" charset="-122"/>
                    <a:cs typeface="Arial" charset="0"/>
                  </a:rPr>
                  <a:t>design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微软雅黑" pitchFamily="34" charset="-122"/>
                    <a:cs typeface="Arial" charset="0"/>
                  </a:rPr>
                  <a:t> a partial observation supervisor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  <m:t>𝑷</m:t>
                        </m:r>
                      </m:sub>
                    </m:sSub>
                    <m:r>
                      <a:rPr kumimoji="0" lang="en-US" altLang="zh-CN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Arial" charset="0"/>
                      </a:rPr>
                      <m:t>:</m:t>
                    </m:r>
                    <m:r>
                      <a:rPr kumimoji="0" lang="en-US" altLang="zh-CN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Arial" charset="0"/>
                      </a:rPr>
                      <m:t>𝑷</m:t>
                    </m:r>
                    <m:d>
                      <m:dPr>
                        <m:ctrlP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</m:ctrlPr>
                      </m:dPr>
                      <m:e>
                        <m:r>
                          <a:rPr lang="zh-CN" alt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𝓛</m:t>
                        </m:r>
                        <m:d>
                          <m:dPr>
                            <m:ctrlPr>
                              <a:rPr lang="en-US" altLang="zh-CN" sz="2200" b="1" i="1" kern="0">
                                <a:solidFill>
                                  <a:srgbClr val="00409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kern="0">
                                <a:solidFill>
                                  <a:srgbClr val="004098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</m:d>
                      </m:e>
                    </m:d>
                    <m:r>
                      <a:rPr lang="en-US" altLang="zh-CN" sz="2200" b="1" i="1" kern="0">
                        <a:solidFill>
                          <a:srgbClr val="004098"/>
                        </a:solidFill>
                        <a:latin typeface="Cambria Math"/>
                      </a:rPr>
                      <m:t>→</m:t>
                    </m:r>
                    <m:r>
                      <a:rPr lang="en-US" altLang="zh-CN" sz="2200" b="1" kern="0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kumimoji="0" lang="en-SG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微软雅黑" pitchFamily="34" charset="-122"/>
                    <a:cs typeface="Arial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8719FFE-D702-4DAC-A322-673582740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2" y="3591968"/>
                <a:ext cx="8315015" cy="982320"/>
              </a:xfrm>
              <a:prstGeom prst="rect">
                <a:avLst/>
              </a:prstGeom>
              <a:blipFill>
                <a:blip r:embed="rId4"/>
                <a:stretch>
                  <a:fillRect l="-953" b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7E0CAE91-6901-4517-AC29-E23FC439ADE8}"/>
                  </a:ext>
                </a:extLst>
              </p:cNvPr>
              <p:cNvSpPr txBox="1"/>
              <p:nvPr/>
            </p:nvSpPr>
            <p:spPr>
              <a:xfrm>
                <a:off x="415247" y="4845446"/>
                <a:ext cx="8383580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2200" b="1" dirty="0">
                    <a:solidFill>
                      <a:srgbClr val="004098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  <m:t>𝑷</m:t>
                        </m:r>
                      </m:sub>
                    </m:sSub>
                    <m:r>
                      <a:rPr lang="en-US" altLang="zh-CN" sz="2200" b="1" i="1" smtClean="0">
                        <a:solidFill>
                          <a:srgbClr val="004098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charset="0"/>
                      </a:rPr>
                      <m:t>/</m:t>
                    </m:r>
                    <m:r>
                      <a:rPr lang="en-US" altLang="zh-CN" sz="2200" b="1" i="1" smtClean="0">
                        <a:solidFill>
                          <a:srgbClr val="004098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charset="0"/>
                      </a:rPr>
                      <m:t>𝑮</m:t>
                    </m:r>
                  </m:oMath>
                </a14:m>
                <a:r>
                  <a:rPr lang="en-US" altLang="zh-CN" sz="22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infinite-step opaque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2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(2) For any supervisor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satisfying (1), we have </a:t>
                </a:r>
                <a14:m>
                  <m:oMath xmlns:m="http://schemas.openxmlformats.org/officeDocument/2006/math">
                    <m:r>
                      <a:rPr lang="zh-CN" altLang="en-US" sz="2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𝓛</m:t>
                    </m:r>
                    <m:r>
                      <a:rPr lang="en-US" altLang="zh-CN" sz="2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charset="0"/>
                          </a:rPr>
                          <m:t>𝑷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charset="0"/>
                      </a:rPr>
                      <m:t>/</m:t>
                    </m:r>
                    <m:r>
                      <a:rPr lang="en-US" altLang="zh-CN" sz="22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charset="0"/>
                      </a:rPr>
                      <m:t>𝑮</m:t>
                    </m:r>
                    <m:r>
                      <a:rPr lang="en-US" altLang="zh-CN" sz="2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altLang="zh-CN" sz="2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⊄</m:t>
                    </m:r>
                    <m:r>
                      <a:rPr lang="zh-CN" altLang="en-US" sz="2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𝓛</m:t>
                    </m:r>
                    <m:r>
                      <a:rPr lang="en-US" altLang="zh-CN" sz="2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sz="2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altLang="zh-CN" sz="2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zh-CN" sz="2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𝑮</m:t>
                    </m:r>
                    <m:r>
                      <a:rPr lang="en-US" altLang="zh-CN" sz="2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200" b="1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7E0CAE91-6901-4517-AC29-E23FC439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7" y="4845446"/>
                <a:ext cx="8383580" cy="846386"/>
              </a:xfrm>
              <a:prstGeom prst="rect">
                <a:avLst/>
              </a:prstGeom>
              <a:blipFill>
                <a:blip r:embed="rId5"/>
                <a:stretch>
                  <a:fillRect l="-945" t="-5036" b="-13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4617CC-9434-44A0-BD0F-F3773F13ACA0}"/>
              </a:ext>
            </a:extLst>
          </p:cNvPr>
          <p:cNvSpPr/>
          <p:nvPr/>
        </p:nvSpPr>
        <p:spPr>
          <a:xfrm>
            <a:off x="2197625" y="6028719"/>
            <a:ext cx="5035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200" b="1" dirty="0">
                <a:solidFill>
                  <a:schemeClr val="accent1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The synthesized supervisor is maximal</a:t>
            </a:r>
            <a:endParaRPr lang="zh-CN" altLang="en-US" sz="22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ounded Rectangle 15">
            <a:extLst>
              <a:ext uri="{FF2B5EF4-FFF2-40B4-BE49-F238E27FC236}">
                <a16:creationId xmlns:a16="http://schemas.microsoft.com/office/drawing/2014/main" id="{DF92389C-D458-45BC-ACE7-AB6947C61371}"/>
              </a:ext>
            </a:extLst>
          </p:cNvPr>
          <p:cNvSpPr/>
          <p:nvPr/>
        </p:nvSpPr>
        <p:spPr>
          <a:xfrm>
            <a:off x="3191146" y="1189554"/>
            <a:ext cx="2161599" cy="800084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itle 18">
                <a:extLst>
                  <a:ext uri="{FF2B5EF4-FFF2-40B4-BE49-F238E27FC236}">
                    <a16:creationId xmlns:a16="http://schemas.microsoft.com/office/drawing/2014/main" id="{0EF2D02F-3AD0-446D-A4BA-237693FD08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8879" y="1303581"/>
                <a:ext cx="1797134" cy="815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System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Secret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𝑿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</p:txBody>
          </p:sp>
        </mc:Choice>
        <mc:Fallback xmlns="">
          <p:sp>
            <p:nvSpPr>
              <p:cNvPr id="65" name="Title 18">
                <a:extLst>
                  <a:ext uri="{FF2B5EF4-FFF2-40B4-BE49-F238E27FC236}">
                    <a16:creationId xmlns:a16="http://schemas.microsoft.com/office/drawing/2014/main" id="{0EF2D02F-3AD0-446D-A4BA-237693FD0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879" y="1303581"/>
                <a:ext cx="1797134" cy="815335"/>
              </a:xfrm>
              <a:prstGeom prst="rect">
                <a:avLst/>
              </a:prstGeom>
              <a:blipFill>
                <a:blip r:embed="rId6"/>
                <a:stretch>
                  <a:fillRect l="-2712" t="-14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19">
            <a:extLst>
              <a:ext uri="{FF2B5EF4-FFF2-40B4-BE49-F238E27FC236}">
                <a16:creationId xmlns:a16="http://schemas.microsoft.com/office/drawing/2014/main" id="{F19E8F41-5885-4C65-88A8-ECEE9A6371B2}"/>
              </a:ext>
            </a:extLst>
          </p:cNvPr>
          <p:cNvSpPr/>
          <p:nvPr/>
        </p:nvSpPr>
        <p:spPr>
          <a:xfrm>
            <a:off x="3288041" y="2404732"/>
            <a:ext cx="1938809" cy="800085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7" name="Title 18">
            <a:extLst>
              <a:ext uri="{FF2B5EF4-FFF2-40B4-BE49-F238E27FC236}">
                <a16:creationId xmlns:a16="http://schemas.microsoft.com/office/drawing/2014/main" id="{689611B8-935E-4815-A87F-D92F9B2B286D}"/>
              </a:ext>
            </a:extLst>
          </p:cNvPr>
          <p:cNvSpPr txBox="1">
            <a:spLocks/>
          </p:cNvSpPr>
          <p:nvPr/>
        </p:nvSpPr>
        <p:spPr>
          <a:xfrm>
            <a:off x="3373378" y="2752820"/>
            <a:ext cx="1797134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Supervisor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21">
                <a:extLst>
                  <a:ext uri="{FF2B5EF4-FFF2-40B4-BE49-F238E27FC236}">
                    <a16:creationId xmlns:a16="http://schemas.microsoft.com/office/drawing/2014/main" id="{28BE12F7-1A68-4485-A515-74E1E2F46116}"/>
                  </a:ext>
                </a:extLst>
              </p:cNvPr>
              <p:cNvSpPr/>
              <p:nvPr/>
            </p:nvSpPr>
            <p:spPr>
              <a:xfrm>
                <a:off x="3460636" y="2431487"/>
                <a:ext cx="17624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sub>
                    </m:sSub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Sup>
                      <m:sSubSupPr>
                        <m:ctrlP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l-GR" altLang="zh-CN" sz="2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𝚺</m:t>
                        </m:r>
                      </m:e>
                      <m:sub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𝐨</m:t>
                        </m:r>
                      </m:sub>
                      <m:sup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 </a:t>
                </a:r>
                <a:endPara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68" name="Rectangle 21">
                <a:extLst>
                  <a:ext uri="{FF2B5EF4-FFF2-40B4-BE49-F238E27FC236}">
                    <a16:creationId xmlns:a16="http://schemas.microsoft.com/office/drawing/2014/main" id="{28BE12F7-1A68-4485-A515-74E1E2F4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36" y="2431487"/>
                <a:ext cx="1762454" cy="461665"/>
              </a:xfrm>
              <a:prstGeom prst="rect">
                <a:avLst/>
              </a:prstGeom>
              <a:blipFill>
                <a:blip r:embed="rId7"/>
                <a:stretch>
                  <a:fillRect l="-1038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19">
            <a:extLst>
              <a:ext uri="{FF2B5EF4-FFF2-40B4-BE49-F238E27FC236}">
                <a16:creationId xmlns:a16="http://schemas.microsoft.com/office/drawing/2014/main" id="{E8654724-9A9B-4414-A526-8EA4733F0512}"/>
              </a:ext>
            </a:extLst>
          </p:cNvPr>
          <p:cNvSpPr/>
          <p:nvPr/>
        </p:nvSpPr>
        <p:spPr>
          <a:xfrm>
            <a:off x="5935637" y="1279826"/>
            <a:ext cx="1110519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0" name="Rounded Rectangle 19">
            <a:extLst>
              <a:ext uri="{FF2B5EF4-FFF2-40B4-BE49-F238E27FC236}">
                <a16:creationId xmlns:a16="http://schemas.microsoft.com/office/drawing/2014/main" id="{BEB6C49D-79D7-4503-B14F-7A5C64FC70BF}"/>
              </a:ext>
            </a:extLst>
          </p:cNvPr>
          <p:cNvSpPr/>
          <p:nvPr/>
        </p:nvSpPr>
        <p:spPr>
          <a:xfrm>
            <a:off x="1379638" y="1279826"/>
            <a:ext cx="1270705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" name="Title 18">
            <a:extLst>
              <a:ext uri="{FF2B5EF4-FFF2-40B4-BE49-F238E27FC236}">
                <a16:creationId xmlns:a16="http://schemas.microsoft.com/office/drawing/2014/main" id="{64D8DCC6-499E-4196-B39A-E66342FE642F}"/>
              </a:ext>
            </a:extLst>
          </p:cNvPr>
          <p:cNvSpPr txBox="1">
            <a:spLocks/>
          </p:cNvSpPr>
          <p:nvPr/>
        </p:nvSpPr>
        <p:spPr>
          <a:xfrm>
            <a:off x="1352993" y="1238028"/>
            <a:ext cx="1327131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Actuators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72" name="Title 18">
            <a:extLst>
              <a:ext uri="{FF2B5EF4-FFF2-40B4-BE49-F238E27FC236}">
                <a16:creationId xmlns:a16="http://schemas.microsoft.com/office/drawing/2014/main" id="{BB1A5231-7794-4338-84CC-27768DCCA4A2}"/>
              </a:ext>
            </a:extLst>
          </p:cNvPr>
          <p:cNvSpPr txBox="1">
            <a:spLocks/>
          </p:cNvSpPr>
          <p:nvPr/>
        </p:nvSpPr>
        <p:spPr>
          <a:xfrm>
            <a:off x="5923709" y="1301491"/>
            <a:ext cx="1110519" cy="47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Sensors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2EA16F3-F6D4-4EE3-968D-E03D2CDA2089}"/>
              </a:ext>
            </a:extLst>
          </p:cNvPr>
          <p:cNvCxnSpPr>
            <a:cxnSpLocks/>
            <a:stCxn id="70" idx="3"/>
            <a:endCxn id="61" idx="1"/>
          </p:cNvCxnSpPr>
          <p:nvPr/>
        </p:nvCxnSpPr>
        <p:spPr>
          <a:xfrm flipV="1">
            <a:off x="2650343" y="1589596"/>
            <a:ext cx="540803" cy="3568"/>
          </a:xfrm>
          <a:prstGeom prst="straightConnector1">
            <a:avLst/>
          </a:prstGeom>
          <a:ln w="57150">
            <a:solidFill>
              <a:srgbClr val="0070C0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4E821BF-F05D-4EA4-A3C0-996947835A48}"/>
              </a:ext>
            </a:extLst>
          </p:cNvPr>
          <p:cNvCxnSpPr>
            <a:cxnSpLocks/>
            <a:stCxn id="61" idx="3"/>
            <a:endCxn id="69" idx="1"/>
          </p:cNvCxnSpPr>
          <p:nvPr/>
        </p:nvCxnSpPr>
        <p:spPr>
          <a:xfrm>
            <a:off x="5352745" y="1589596"/>
            <a:ext cx="582892" cy="3568"/>
          </a:xfrm>
          <a:prstGeom prst="straightConnector1">
            <a:avLst/>
          </a:prstGeom>
          <a:ln w="57150">
            <a:solidFill>
              <a:srgbClr val="0070C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BF16698-7A00-4077-AB5C-2F813FA38820}"/>
              </a:ext>
            </a:extLst>
          </p:cNvPr>
          <p:cNvCxnSpPr>
            <a:stCxn id="72" idx="3"/>
            <a:endCxn id="66" idx="3"/>
          </p:cNvCxnSpPr>
          <p:nvPr/>
        </p:nvCxnSpPr>
        <p:spPr>
          <a:xfrm flipH="1">
            <a:off x="5226850" y="1537393"/>
            <a:ext cx="1807378" cy="1267382"/>
          </a:xfrm>
          <a:prstGeom prst="bentConnector3">
            <a:avLst>
              <a:gd name="adj1" fmla="val -12648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28387089-6703-4D00-AD36-2C6DC8C8BA63}"/>
              </a:ext>
            </a:extLst>
          </p:cNvPr>
          <p:cNvCxnSpPr>
            <a:stCxn id="66" idx="1"/>
            <a:endCxn id="71" idx="1"/>
          </p:cNvCxnSpPr>
          <p:nvPr/>
        </p:nvCxnSpPr>
        <p:spPr>
          <a:xfrm rot="10800000">
            <a:off x="1352993" y="1502589"/>
            <a:ext cx="1935048" cy="1302186"/>
          </a:xfrm>
          <a:prstGeom prst="bentConnector3">
            <a:avLst>
              <a:gd name="adj1" fmla="val 129535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>
            <a:extLst>
              <a:ext uri="{FF2B5EF4-FFF2-40B4-BE49-F238E27FC236}">
                <a16:creationId xmlns:a16="http://schemas.microsoft.com/office/drawing/2014/main" id="{3BCE5D64-47AB-4506-AB66-C971795BFE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714" r="15093"/>
          <a:stretch/>
        </p:blipFill>
        <p:spPr>
          <a:xfrm>
            <a:off x="7505835" y="1673565"/>
            <a:ext cx="797442" cy="858294"/>
          </a:xfrm>
          <a:prstGeom prst="rect">
            <a:avLst/>
          </a:prstGeom>
        </p:spPr>
      </p:pic>
      <p:sp>
        <p:nvSpPr>
          <p:cNvPr id="80" name="Title 18">
            <a:extLst>
              <a:ext uri="{FF2B5EF4-FFF2-40B4-BE49-F238E27FC236}">
                <a16:creationId xmlns:a16="http://schemas.microsoft.com/office/drawing/2014/main" id="{4BAAFBB2-8AFC-4EB8-A6E1-D1CD345A7A94}"/>
              </a:ext>
            </a:extLst>
          </p:cNvPr>
          <p:cNvSpPr txBox="1">
            <a:spLocks/>
          </p:cNvSpPr>
          <p:nvPr/>
        </p:nvSpPr>
        <p:spPr>
          <a:xfrm>
            <a:off x="7105065" y="2565746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26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Intruder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01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69" grpId="0" animBg="1"/>
      <p:bldP spid="70" grpId="0" animBg="1"/>
      <p:bldP spid="71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61246DF4-8083-4A90-B490-6CACB4473C85}"/>
              </a:ext>
            </a:extLst>
          </p:cNvPr>
          <p:cNvSpPr/>
          <p:nvPr/>
        </p:nvSpPr>
        <p:spPr>
          <a:xfrm>
            <a:off x="136266" y="2909223"/>
            <a:ext cx="8871467" cy="180014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Review: Enforcement of IFSO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1306CA-70AF-4B98-8810-E6E13515580A}"/>
              </a:ext>
            </a:extLst>
          </p:cNvPr>
          <p:cNvSpPr/>
          <p:nvPr/>
        </p:nvSpPr>
        <p:spPr>
          <a:xfrm>
            <a:off x="189531" y="2955043"/>
            <a:ext cx="876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Arial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Arial" charset="0"/>
              </a:rPr>
              <a:t>Enforcement Algorithms for Current-state opacity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 J. </a:t>
            </a:r>
            <a:r>
              <a:rPr lang="en-US" altLang="zh-CN" sz="1600" b="1" dirty="0" err="1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Dubreil</a:t>
            </a:r>
            <a:r>
              <a:rPr lang="en-US" altLang="zh-CN" sz="1600" b="1" dirty="0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, P. </a:t>
            </a:r>
            <a:r>
              <a:rPr lang="en-US" altLang="zh-CN" sz="1600" b="1" dirty="0" err="1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Darondeau</a:t>
            </a:r>
            <a:r>
              <a:rPr lang="en-US" altLang="zh-CN" sz="1600" b="1" dirty="0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, and H. Marchand. Supervisory control for opacity. IEEE Trans. Automatic Control, 55(5):1089–1100, 2010.</a:t>
            </a:r>
          </a:p>
          <a:p>
            <a:pPr marL="285750" lvl="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Y. Tong, Z. Li, C. </a:t>
            </a:r>
            <a:r>
              <a:rPr lang="en-US" altLang="zh-CN" sz="1600" b="1" dirty="0" err="1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Seatzu</a:t>
            </a:r>
            <a:r>
              <a:rPr lang="en-US" altLang="zh-CN" sz="1600" b="1" dirty="0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, and A. </a:t>
            </a:r>
            <a:r>
              <a:rPr lang="en-US" altLang="zh-CN" sz="1600" b="1" dirty="0" err="1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Giua</a:t>
            </a:r>
            <a:r>
              <a:rPr lang="en-US" altLang="zh-CN" sz="1600" b="1" dirty="0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. Current-state opacity enforcement in discrete event systems under incomparable observations. Discrete Event Dynamic Systems: Theory &amp; </a:t>
            </a:r>
            <a:r>
              <a:rPr lang="en-US" altLang="zh-CN" sz="1600" b="1" dirty="0" err="1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Appllications</a:t>
            </a:r>
            <a:r>
              <a:rPr lang="en-US" altLang="zh-CN" sz="1600" b="1" dirty="0">
                <a:solidFill>
                  <a:srgbClr val="004098"/>
                </a:solidFill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, 28(2):161–182, 2018.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F6420A1-BEF1-4292-9927-FD4BA9896BBB}"/>
              </a:ext>
            </a:extLst>
          </p:cNvPr>
          <p:cNvSpPr txBox="1"/>
          <p:nvPr/>
        </p:nvSpPr>
        <p:spPr>
          <a:xfrm>
            <a:off x="548820" y="1630282"/>
            <a:ext cx="8046358" cy="981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5000"/>
              </a:lnSpc>
              <a:spcAft>
                <a:spcPts val="600"/>
              </a:spcAft>
            </a:pPr>
            <a:r>
              <a:rPr lang="en-US" altLang="zh-CN" sz="2400" b="1" dirty="0">
                <a:solidFill>
                  <a:srgbClr val="0040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supervisor that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restricts the behavior </a:t>
            </a:r>
            <a:r>
              <a:rPr lang="en-US" altLang="zh-CN" sz="2400" b="1" dirty="0">
                <a:solidFill>
                  <a:srgbClr val="0040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system dynamically such that the closed-loop system is opaque.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208127-9429-44D1-AEDE-32F4CA2B2EA8}"/>
              </a:ext>
            </a:extLst>
          </p:cNvPr>
          <p:cNvSpPr txBox="1"/>
          <p:nvPr/>
        </p:nvSpPr>
        <p:spPr>
          <a:xfrm>
            <a:off x="266700" y="1111294"/>
            <a:ext cx="8203948" cy="51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mic Sans MS" pitchFamily="66" charset="0"/>
                <a:ea typeface="等线" panose="02010600030101010101" pitchFamily="2" charset="-122"/>
                <a:cs typeface="+mn-cs"/>
              </a:rPr>
              <a:t>Main Idea for Enforcement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4098"/>
              </a:solidFill>
              <a:effectLst/>
              <a:uLnTx/>
              <a:uFillTx/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19">
                <a:extLst>
                  <a:ext uri="{FF2B5EF4-FFF2-40B4-BE49-F238E27FC236}">
                    <a16:creationId xmlns:a16="http://schemas.microsoft.com/office/drawing/2014/main" id="{52E38DE4-579D-4B83-B1CD-F975D93CB133}"/>
                  </a:ext>
                </a:extLst>
              </p:cNvPr>
              <p:cNvSpPr/>
              <p:nvPr/>
            </p:nvSpPr>
            <p:spPr>
              <a:xfrm>
                <a:off x="887327" y="4870293"/>
                <a:ext cx="1110519" cy="493955"/>
              </a:xfrm>
              <a:prstGeom prst="roundRect">
                <a:avLst/>
              </a:prstGeom>
              <a:solidFill>
                <a:schemeClr val="bg1">
                  <a:alpha val="47000"/>
                </a:schemeClr>
              </a:solid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l-GR" altLang="zh-CN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kumimoji="0" lang="en-US" altLang="zh-CN" sz="1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b="1" kern="0" dirty="0">
                    <a:solidFill>
                      <a:schemeClr val="accent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b="1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ounded Rectangle 19">
                <a:extLst>
                  <a:ext uri="{FF2B5EF4-FFF2-40B4-BE49-F238E27FC236}">
                    <a16:creationId xmlns:a16="http://schemas.microsoft.com/office/drawing/2014/main" id="{52E38DE4-579D-4B83-B1CD-F975D93CB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27" y="4870293"/>
                <a:ext cx="1110519" cy="49395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434103-A448-455D-8E8C-7C495F9D121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442587" y="3709497"/>
            <a:ext cx="1628328" cy="116079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19">
            <a:extLst>
              <a:ext uri="{FF2B5EF4-FFF2-40B4-BE49-F238E27FC236}">
                <a16:creationId xmlns:a16="http://schemas.microsoft.com/office/drawing/2014/main" id="{8D4857CF-21B9-4A5F-80A8-489131ACA8BA}"/>
              </a:ext>
            </a:extLst>
          </p:cNvPr>
          <p:cNvSpPr/>
          <p:nvPr/>
        </p:nvSpPr>
        <p:spPr>
          <a:xfrm>
            <a:off x="3913806" y="4870293"/>
            <a:ext cx="4188529" cy="493955"/>
          </a:xfrm>
          <a:prstGeom prst="roundRect">
            <a:avLst/>
          </a:prstGeom>
          <a:solidFill>
            <a:schemeClr val="bg1">
              <a:alpha val="47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b="1" kern="0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Intruder doesn’t know the control policy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A53FC0B-A159-4F92-80A8-1FF4BC5B924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456856" y="4476211"/>
            <a:ext cx="551215" cy="3940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F21E3E2-9500-4ED8-813D-21325F09971F}"/>
              </a:ext>
            </a:extLst>
          </p:cNvPr>
          <p:cNvSpPr/>
          <p:nvPr/>
        </p:nvSpPr>
        <p:spPr bwMode="auto">
          <a:xfrm>
            <a:off x="668933" y="5690856"/>
            <a:ext cx="7801715" cy="685032"/>
          </a:xfrm>
          <a:prstGeom prst="rect">
            <a:avLst/>
          </a:prstGeom>
          <a:noFill/>
          <a:ln w="44450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668BA033-5A5A-4A4B-8EE9-ECB58CB4FB9B}"/>
              </a:ext>
            </a:extLst>
          </p:cNvPr>
          <p:cNvSpPr txBox="1"/>
          <p:nvPr/>
        </p:nvSpPr>
        <p:spPr>
          <a:xfrm>
            <a:off x="755399" y="5770098"/>
            <a:ext cx="8058150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Difficulty: </a:t>
            </a:r>
            <a:r>
              <a:rPr lang="en-US" altLang="zh-CN" sz="2200" b="1" dirty="0">
                <a:solidFill>
                  <a:srgbClr val="004098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need both current information and future information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4098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Information State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4987142A-20C6-4346-A424-FD4F27B5B19E}"/>
                  </a:ext>
                </a:extLst>
              </p:cNvPr>
              <p:cNvSpPr txBox="1"/>
              <p:nvPr/>
            </p:nvSpPr>
            <p:spPr>
              <a:xfrm>
                <a:off x="0" y="958296"/>
                <a:ext cx="9224118" cy="99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Challenge: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𝑿</m:t>
                        </m:r>
                      </m:sup>
                    </m:sSup>
                  </m:oMath>
                </a14:m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is not sufficient due to the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delayed information</a:t>
                </a:r>
              </a:p>
              <a:p>
                <a:pPr marR="0" lvl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Question: 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what information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we need to synthesize for infinite-step opacity?</a:t>
                </a:r>
              </a:p>
            </p:txBody>
          </p:sp>
        </mc:Choice>
        <mc:Fallback xmlns="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4987142A-20C6-4346-A424-FD4F27B5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8296"/>
                <a:ext cx="9224118" cy="992003"/>
              </a:xfrm>
              <a:prstGeom prst="rect">
                <a:avLst/>
              </a:prstGeom>
              <a:blipFill>
                <a:blip r:embed="rId4"/>
                <a:stretch>
                  <a:fillRect l="-859" b="-1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C94C707-F784-4C16-AD92-91C1484E5451}"/>
              </a:ext>
            </a:extLst>
          </p:cNvPr>
          <p:cNvSpPr/>
          <p:nvPr/>
        </p:nvSpPr>
        <p:spPr bwMode="auto">
          <a:xfrm>
            <a:off x="0" y="993539"/>
            <a:ext cx="9007248" cy="971283"/>
          </a:xfrm>
          <a:prstGeom prst="rect">
            <a:avLst/>
          </a:prstGeom>
          <a:noFill/>
          <a:ln w="44450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 panose="02040502050405020303" pitchFamily="18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4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Information State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4987142A-20C6-4346-A424-FD4F27B5B19E}"/>
                  </a:ext>
                </a:extLst>
              </p:cNvPr>
              <p:cNvSpPr txBox="1"/>
              <p:nvPr/>
            </p:nvSpPr>
            <p:spPr>
              <a:xfrm>
                <a:off x="0" y="958296"/>
                <a:ext cx="9224118" cy="99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Challenge: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𝑿</m:t>
                        </m:r>
                      </m:sup>
                    </m:sSup>
                  </m:oMath>
                </a14:m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is not sufficient due to the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delayed information</a:t>
                </a:r>
              </a:p>
              <a:p>
                <a:pPr marR="0" lvl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Question: 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what information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we need to synthesize for infinite-step opacity?</a:t>
                </a:r>
              </a:p>
            </p:txBody>
          </p:sp>
        </mc:Choice>
        <mc:Fallback xmlns="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4987142A-20C6-4346-A424-FD4F27B5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8296"/>
                <a:ext cx="9224118" cy="992003"/>
              </a:xfrm>
              <a:prstGeom prst="rect">
                <a:avLst/>
              </a:prstGeom>
              <a:blipFill>
                <a:blip r:embed="rId4"/>
                <a:stretch>
                  <a:fillRect l="-859" b="-1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C94C707-F784-4C16-AD92-91C1484E5451}"/>
              </a:ext>
            </a:extLst>
          </p:cNvPr>
          <p:cNvSpPr/>
          <p:nvPr/>
        </p:nvSpPr>
        <p:spPr bwMode="auto">
          <a:xfrm>
            <a:off x="0" y="993539"/>
            <a:ext cx="9007248" cy="971283"/>
          </a:xfrm>
          <a:prstGeom prst="rect">
            <a:avLst/>
          </a:prstGeom>
          <a:noFill/>
          <a:ln w="44450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 panose="02040502050405020303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46" name="任意多边形 74">
            <a:extLst>
              <a:ext uri="{FF2B5EF4-FFF2-40B4-BE49-F238E27FC236}">
                <a16:creationId xmlns:a16="http://schemas.microsoft.com/office/drawing/2014/main" id="{00C3D9D3-3088-49EB-ACA0-81F1073603B2}"/>
              </a:ext>
            </a:extLst>
          </p:cNvPr>
          <p:cNvSpPr/>
          <p:nvPr/>
        </p:nvSpPr>
        <p:spPr>
          <a:xfrm rot="16200000">
            <a:off x="214751" y="2085233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16F0BA9-0E1F-45A6-B2EE-FB961708B7D4}"/>
                  </a:ext>
                </a:extLst>
              </p:cNvPr>
              <p:cNvSpPr txBox="1"/>
              <p:nvPr/>
            </p:nvSpPr>
            <p:spPr>
              <a:xfrm>
                <a:off x="71582" y="2338434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16F0BA9-0E1F-45A6-B2EE-FB961708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2" y="2338434"/>
                <a:ext cx="339837" cy="369332"/>
              </a:xfrm>
              <a:prstGeom prst="rect">
                <a:avLst/>
              </a:prstGeom>
              <a:blipFill>
                <a:blip r:embed="rId5"/>
                <a:stretch>
                  <a:fillRect l="-23636" r="-2181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7C54FD2-67BB-45E7-8782-00B8E94C0D4B}"/>
                  </a:ext>
                </a:extLst>
              </p:cNvPr>
              <p:cNvSpPr txBox="1"/>
              <p:nvPr/>
            </p:nvSpPr>
            <p:spPr>
              <a:xfrm>
                <a:off x="2188308" y="2365687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7C54FD2-67BB-45E7-8782-00B8E94C0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08" y="2365687"/>
                <a:ext cx="339837" cy="369332"/>
              </a:xfrm>
              <a:prstGeom prst="rect">
                <a:avLst/>
              </a:prstGeom>
              <a:blipFill>
                <a:blip r:embed="rId6"/>
                <a:stretch>
                  <a:fillRect l="-23214" r="-1964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F6FCB86-CCBC-44AE-BC13-9DB64624DDDC}"/>
                  </a:ext>
                </a:extLst>
              </p:cNvPr>
              <p:cNvSpPr txBox="1"/>
              <p:nvPr/>
            </p:nvSpPr>
            <p:spPr>
              <a:xfrm>
                <a:off x="2805771" y="2384241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F6FCB86-CCBC-44AE-BC13-9DB64624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71" y="2384241"/>
                <a:ext cx="339837" cy="369332"/>
              </a:xfrm>
              <a:prstGeom prst="rect">
                <a:avLst/>
              </a:prstGeom>
              <a:blipFill>
                <a:blip r:embed="rId7"/>
                <a:stretch>
                  <a:fillRect l="-23214" r="-110714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6F343EC-ACB0-41EE-AD72-9C3328E3A675}"/>
                  </a:ext>
                </a:extLst>
              </p:cNvPr>
              <p:cNvSpPr txBox="1"/>
              <p:nvPr/>
            </p:nvSpPr>
            <p:spPr>
              <a:xfrm>
                <a:off x="5637288" y="2327226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6F343EC-ACB0-41EE-AD72-9C3328E3A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88" y="2327226"/>
                <a:ext cx="339837" cy="369332"/>
              </a:xfrm>
              <a:prstGeom prst="rect">
                <a:avLst/>
              </a:prstGeom>
              <a:blipFill>
                <a:blip r:embed="rId8"/>
                <a:stretch>
                  <a:fillRect l="-23636" r="-1818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856410F-4314-45F8-B8FE-059A1F048E6F}"/>
                  </a:ext>
                </a:extLst>
              </p:cNvPr>
              <p:cNvSpPr txBox="1"/>
              <p:nvPr/>
            </p:nvSpPr>
            <p:spPr>
              <a:xfrm>
                <a:off x="2498312" y="2187747"/>
                <a:ext cx="33983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856410F-4314-45F8-B8FE-059A1F04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12" y="2187747"/>
                <a:ext cx="33983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1B9F850-FFA8-4DEC-B1EA-598943773BC3}"/>
                  </a:ext>
                </a:extLst>
              </p:cNvPr>
              <p:cNvSpPr/>
              <p:nvPr/>
            </p:nvSpPr>
            <p:spPr>
              <a:xfrm>
                <a:off x="527039" y="2132814"/>
                <a:ext cx="1659044" cy="444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∣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1B9F850-FFA8-4DEC-B1EA-598943773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9" y="2132814"/>
                <a:ext cx="1659044" cy="4441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640E7BC-CF32-446D-879F-7B008E8A06AE}"/>
              </a:ext>
            </a:extLst>
          </p:cNvPr>
          <p:cNvSpPr/>
          <p:nvPr/>
        </p:nvSpPr>
        <p:spPr bwMode="auto">
          <a:xfrm>
            <a:off x="3362465" y="2073120"/>
            <a:ext cx="2210791" cy="498734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648A3C3-2192-460F-8454-8D2798E6423D}"/>
                  </a:ext>
                </a:extLst>
              </p:cNvPr>
              <p:cNvSpPr/>
              <p:nvPr/>
            </p:nvSpPr>
            <p:spPr>
              <a:xfrm>
                <a:off x="3300592" y="2132814"/>
                <a:ext cx="2396362" cy="444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∣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648A3C3-2192-460F-8454-8D2798E64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92" y="2132814"/>
                <a:ext cx="2396362" cy="4441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0F7DB82-A7CC-4F7E-A0ED-CC7A42505A08}"/>
              </a:ext>
            </a:extLst>
          </p:cNvPr>
          <p:cNvSpPr/>
          <p:nvPr/>
        </p:nvSpPr>
        <p:spPr bwMode="auto">
          <a:xfrm>
            <a:off x="553907" y="2079249"/>
            <a:ext cx="1552607" cy="498734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56" name="任意多边形 74">
            <a:extLst>
              <a:ext uri="{FF2B5EF4-FFF2-40B4-BE49-F238E27FC236}">
                <a16:creationId xmlns:a16="http://schemas.microsoft.com/office/drawing/2014/main" id="{28DF8F0C-1A4C-4FB8-8823-097D19ED2B3A}"/>
              </a:ext>
            </a:extLst>
          </p:cNvPr>
          <p:cNvSpPr/>
          <p:nvPr/>
        </p:nvSpPr>
        <p:spPr>
          <a:xfrm rot="16200000">
            <a:off x="2354032" y="2085233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任意多边形 74">
            <a:extLst>
              <a:ext uri="{FF2B5EF4-FFF2-40B4-BE49-F238E27FC236}">
                <a16:creationId xmlns:a16="http://schemas.microsoft.com/office/drawing/2014/main" id="{A059FEBE-3E3B-40BD-883F-9FC2A18F0E65}"/>
              </a:ext>
            </a:extLst>
          </p:cNvPr>
          <p:cNvSpPr/>
          <p:nvPr/>
        </p:nvSpPr>
        <p:spPr>
          <a:xfrm rot="16200000">
            <a:off x="3000990" y="2095720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任意多边形 74">
            <a:extLst>
              <a:ext uri="{FF2B5EF4-FFF2-40B4-BE49-F238E27FC236}">
                <a16:creationId xmlns:a16="http://schemas.microsoft.com/office/drawing/2014/main" id="{C081DAC7-4273-4547-B02C-A77725AC2038}"/>
              </a:ext>
            </a:extLst>
          </p:cNvPr>
          <p:cNvSpPr/>
          <p:nvPr/>
        </p:nvSpPr>
        <p:spPr>
          <a:xfrm rot="16200000">
            <a:off x="5795882" y="2095720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652E3A3-5008-46B8-AA1C-835AF5EAB476}"/>
                  </a:ext>
                </a:extLst>
              </p:cNvPr>
              <p:cNvSpPr/>
              <p:nvPr/>
            </p:nvSpPr>
            <p:spPr>
              <a:xfrm>
                <a:off x="6107500" y="2096558"/>
                <a:ext cx="1558119" cy="444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∣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652E3A3-5008-46B8-AA1C-835AF5EAB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00" y="2096558"/>
                <a:ext cx="1558119" cy="4441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F321E7B-1E4A-41A4-97D2-8810C06CCDEE}"/>
              </a:ext>
            </a:extLst>
          </p:cNvPr>
          <p:cNvSpPr/>
          <p:nvPr/>
        </p:nvSpPr>
        <p:spPr bwMode="auto">
          <a:xfrm>
            <a:off x="6098856" y="2042993"/>
            <a:ext cx="1490383" cy="498734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9E40504-4F05-4766-8CDF-09E4CA6E46E1}"/>
                  </a:ext>
                </a:extLst>
              </p:cNvPr>
              <p:cNvSpPr/>
              <p:nvPr/>
            </p:nvSpPr>
            <p:spPr>
              <a:xfrm>
                <a:off x="7510075" y="2130411"/>
                <a:ext cx="1732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5">
                              <a:lumMod val="75000"/>
                              <a:alpha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dirty="0" smtClean="0">
                          <a:solidFill>
                            <a:schemeClr val="accent5">
                              <a:lumMod val="75000"/>
                              <a:alpha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chemeClr val="accent5">
                              <a:lumMod val="75000"/>
                              <a:alpha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9E40504-4F05-4766-8CDF-09E4CA6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75" y="2130411"/>
                <a:ext cx="17329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0433F87-9F7F-441E-A674-93EFFCF70BBF}"/>
                  </a:ext>
                </a:extLst>
              </p:cNvPr>
              <p:cNvSpPr/>
              <p:nvPr/>
            </p:nvSpPr>
            <p:spPr>
              <a:xfrm>
                <a:off x="790631" y="2571854"/>
                <a:ext cx="752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0433F87-9F7F-441E-A674-93EFFCF70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1" y="2571854"/>
                <a:ext cx="75206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C501C26-CA58-499C-80FA-5E6E4C5C874C}"/>
                  </a:ext>
                </a:extLst>
              </p:cNvPr>
              <p:cNvSpPr/>
              <p:nvPr/>
            </p:nvSpPr>
            <p:spPr>
              <a:xfrm>
                <a:off x="3984850" y="2571854"/>
                <a:ext cx="752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C501C26-CA58-499C-80FA-5E6E4C5C8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50" y="2571854"/>
                <a:ext cx="75206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6184D1-DB6D-49CA-9891-9D8B6663A95C}"/>
                  </a:ext>
                </a:extLst>
              </p:cNvPr>
              <p:cNvSpPr/>
              <p:nvPr/>
            </p:nvSpPr>
            <p:spPr>
              <a:xfrm>
                <a:off x="6368960" y="2572001"/>
                <a:ext cx="752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6184D1-DB6D-49CA-9891-9D8B6663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60" y="2572001"/>
                <a:ext cx="7520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1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Information State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4987142A-20C6-4346-A424-FD4F27B5B19E}"/>
                  </a:ext>
                </a:extLst>
              </p:cNvPr>
              <p:cNvSpPr txBox="1"/>
              <p:nvPr/>
            </p:nvSpPr>
            <p:spPr>
              <a:xfrm>
                <a:off x="0" y="958296"/>
                <a:ext cx="9224118" cy="99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Challenge: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e>
                      <m:sup>
                        <m:r>
                          <a:rPr kumimoji="0" lang="en-US" altLang="zh-CN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𝑿</m:t>
                        </m:r>
                      </m:sup>
                    </m:sSup>
                  </m:oMath>
                </a14:m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 is not sufficient due to the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delayed information</a:t>
                </a:r>
              </a:p>
              <a:p>
                <a:pPr marR="0" lvl="0" algn="just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tabLst/>
                  <a:defRPr/>
                </a:pP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Question: 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what information 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we need to synthesize for infinite-step opacity?</a:t>
                </a:r>
              </a:p>
            </p:txBody>
          </p:sp>
        </mc:Choice>
        <mc:Fallback xmlns="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4987142A-20C6-4346-A424-FD4F27B5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8296"/>
                <a:ext cx="9224118" cy="992003"/>
              </a:xfrm>
              <a:prstGeom prst="rect">
                <a:avLst/>
              </a:prstGeom>
              <a:blipFill>
                <a:blip r:embed="rId4"/>
                <a:stretch>
                  <a:fillRect l="-859" b="-1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C94C707-F784-4C16-AD92-91C1484E5451}"/>
              </a:ext>
            </a:extLst>
          </p:cNvPr>
          <p:cNvSpPr/>
          <p:nvPr/>
        </p:nvSpPr>
        <p:spPr bwMode="auto">
          <a:xfrm>
            <a:off x="0" y="993539"/>
            <a:ext cx="9007248" cy="971283"/>
          </a:xfrm>
          <a:prstGeom prst="rect">
            <a:avLst/>
          </a:prstGeom>
          <a:noFill/>
          <a:ln w="44450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 panose="02040502050405020303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F534085-06DA-4569-A515-520574B63687}"/>
              </a:ext>
            </a:extLst>
          </p:cNvPr>
          <p:cNvSpPr/>
          <p:nvPr/>
        </p:nvSpPr>
        <p:spPr>
          <a:xfrm>
            <a:off x="117340" y="2971461"/>
            <a:ext cx="8783533" cy="199107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38732C2A-2EF5-47E9-AED3-230EA5B3FE20}"/>
                  </a:ext>
                </a:extLst>
              </p:cNvPr>
              <p:cNvSpPr/>
              <p:nvPr/>
            </p:nvSpPr>
            <p:spPr>
              <a:xfrm>
                <a:off x="262332" y="3050759"/>
                <a:ext cx="8896348" cy="143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1"/>
                    </a:solidFill>
                    <a:latin typeface="Calibri" pitchFamily="34" charset="0"/>
                  </a:rPr>
                  <a:t>Information State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We propose the following information-state space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38732C2A-2EF5-47E9-AED3-230EA5B3F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2" y="3050759"/>
                <a:ext cx="8896348" cy="1436868"/>
              </a:xfrm>
              <a:prstGeom prst="rect">
                <a:avLst/>
              </a:prstGeom>
              <a:blipFill>
                <a:blip r:embed="rId5"/>
                <a:stretch>
                  <a:fillRect l="-1028" t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23">
            <a:extLst>
              <a:ext uri="{FF2B5EF4-FFF2-40B4-BE49-F238E27FC236}">
                <a16:creationId xmlns:a16="http://schemas.microsoft.com/office/drawing/2014/main" id="{B890C130-D4AC-44FC-A3FF-EE73F24A3B07}"/>
              </a:ext>
            </a:extLst>
          </p:cNvPr>
          <p:cNvSpPr txBox="1"/>
          <p:nvPr/>
        </p:nvSpPr>
        <p:spPr>
          <a:xfrm>
            <a:off x="1058270" y="4562905"/>
            <a:ext cx="2094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</a:rPr>
              <a:t>Current Estimate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F8A7F8B2-A912-4B86-B513-14F6A9FB8C70}"/>
              </a:ext>
            </a:extLst>
          </p:cNvPr>
          <p:cNvSpPr txBox="1"/>
          <p:nvPr/>
        </p:nvSpPr>
        <p:spPr>
          <a:xfrm>
            <a:off x="3007529" y="4562422"/>
            <a:ext cx="5672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</a:rPr>
              <a:t>Delayed Estimates for All Possible Previous Instant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234B91-E1BA-4C06-AF2E-47C4097CA288}"/>
              </a:ext>
            </a:extLst>
          </p:cNvPr>
          <p:cNvCxnSpPr>
            <a:cxnSpLocks/>
          </p:cNvCxnSpPr>
          <p:nvPr/>
        </p:nvCxnSpPr>
        <p:spPr>
          <a:xfrm flipH="1" flipV="1">
            <a:off x="3310736" y="4374657"/>
            <a:ext cx="1013739" cy="246541"/>
          </a:xfrm>
          <a:prstGeom prst="straightConnector1">
            <a:avLst/>
          </a:prstGeom>
          <a:ln w="285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E3F01-C5D8-4720-89DA-D4E6196260B7}"/>
              </a:ext>
            </a:extLst>
          </p:cNvPr>
          <p:cNvCxnSpPr>
            <a:cxnSpLocks/>
          </p:cNvCxnSpPr>
          <p:nvPr/>
        </p:nvCxnSpPr>
        <p:spPr>
          <a:xfrm flipV="1">
            <a:off x="2004231" y="4389590"/>
            <a:ext cx="447441" cy="231607"/>
          </a:xfrm>
          <a:prstGeom prst="straightConnector1">
            <a:avLst/>
          </a:prstGeom>
          <a:ln w="285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74">
            <a:extLst>
              <a:ext uri="{FF2B5EF4-FFF2-40B4-BE49-F238E27FC236}">
                <a16:creationId xmlns:a16="http://schemas.microsoft.com/office/drawing/2014/main" id="{00C3D9D3-3088-49EB-ACA0-81F1073603B2}"/>
              </a:ext>
            </a:extLst>
          </p:cNvPr>
          <p:cNvSpPr/>
          <p:nvPr/>
        </p:nvSpPr>
        <p:spPr>
          <a:xfrm rot="16200000">
            <a:off x="214751" y="2085233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16F0BA9-0E1F-45A6-B2EE-FB961708B7D4}"/>
                  </a:ext>
                </a:extLst>
              </p:cNvPr>
              <p:cNvSpPr txBox="1"/>
              <p:nvPr/>
            </p:nvSpPr>
            <p:spPr>
              <a:xfrm>
                <a:off x="71582" y="2338434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16F0BA9-0E1F-45A6-B2EE-FB961708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2" y="2338434"/>
                <a:ext cx="339837" cy="369332"/>
              </a:xfrm>
              <a:prstGeom prst="rect">
                <a:avLst/>
              </a:prstGeom>
              <a:blipFill>
                <a:blip r:embed="rId6"/>
                <a:stretch>
                  <a:fillRect l="-23636" r="-2181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7C54FD2-67BB-45E7-8782-00B8E94C0D4B}"/>
                  </a:ext>
                </a:extLst>
              </p:cNvPr>
              <p:cNvSpPr txBox="1"/>
              <p:nvPr/>
            </p:nvSpPr>
            <p:spPr>
              <a:xfrm>
                <a:off x="2188308" y="2365687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7C54FD2-67BB-45E7-8782-00B8E94C0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08" y="2365687"/>
                <a:ext cx="339837" cy="369332"/>
              </a:xfrm>
              <a:prstGeom prst="rect">
                <a:avLst/>
              </a:prstGeom>
              <a:blipFill>
                <a:blip r:embed="rId7"/>
                <a:stretch>
                  <a:fillRect l="-23214" r="-1964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F6FCB86-CCBC-44AE-BC13-9DB64624DDDC}"/>
                  </a:ext>
                </a:extLst>
              </p:cNvPr>
              <p:cNvSpPr txBox="1"/>
              <p:nvPr/>
            </p:nvSpPr>
            <p:spPr>
              <a:xfrm>
                <a:off x="2805771" y="2384241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F6FCB86-CCBC-44AE-BC13-9DB64624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71" y="2384241"/>
                <a:ext cx="339837" cy="369332"/>
              </a:xfrm>
              <a:prstGeom prst="rect">
                <a:avLst/>
              </a:prstGeom>
              <a:blipFill>
                <a:blip r:embed="rId8"/>
                <a:stretch>
                  <a:fillRect l="-23214" r="-110714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6F343EC-ACB0-41EE-AD72-9C3328E3A675}"/>
                  </a:ext>
                </a:extLst>
              </p:cNvPr>
              <p:cNvSpPr txBox="1"/>
              <p:nvPr/>
            </p:nvSpPr>
            <p:spPr>
              <a:xfrm>
                <a:off x="5637288" y="2327226"/>
                <a:ext cx="3398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6F343EC-ACB0-41EE-AD72-9C3328E3A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88" y="2327226"/>
                <a:ext cx="339837" cy="369332"/>
              </a:xfrm>
              <a:prstGeom prst="rect">
                <a:avLst/>
              </a:prstGeom>
              <a:blipFill>
                <a:blip r:embed="rId9"/>
                <a:stretch>
                  <a:fillRect l="-23636" r="-1818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856410F-4314-45F8-B8FE-059A1F048E6F}"/>
                  </a:ext>
                </a:extLst>
              </p:cNvPr>
              <p:cNvSpPr txBox="1"/>
              <p:nvPr/>
            </p:nvSpPr>
            <p:spPr>
              <a:xfrm>
                <a:off x="2498312" y="2187747"/>
                <a:ext cx="339837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856410F-4314-45F8-B8FE-059A1F04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12" y="2187747"/>
                <a:ext cx="33983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1B9F850-FFA8-4DEC-B1EA-598943773BC3}"/>
                  </a:ext>
                </a:extLst>
              </p:cNvPr>
              <p:cNvSpPr/>
              <p:nvPr/>
            </p:nvSpPr>
            <p:spPr>
              <a:xfrm>
                <a:off x="527039" y="2132814"/>
                <a:ext cx="1659044" cy="444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dirty="0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∣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1B9F850-FFA8-4DEC-B1EA-598943773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9" y="2132814"/>
                <a:ext cx="1659044" cy="4441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640E7BC-CF32-446D-879F-7B008E8A06AE}"/>
              </a:ext>
            </a:extLst>
          </p:cNvPr>
          <p:cNvSpPr/>
          <p:nvPr/>
        </p:nvSpPr>
        <p:spPr bwMode="auto">
          <a:xfrm>
            <a:off x="3362465" y="2073120"/>
            <a:ext cx="2210791" cy="498734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648A3C3-2192-460F-8454-8D2798E6423D}"/>
                  </a:ext>
                </a:extLst>
              </p:cNvPr>
              <p:cNvSpPr/>
              <p:nvPr/>
            </p:nvSpPr>
            <p:spPr>
              <a:xfrm>
                <a:off x="3300592" y="2132814"/>
                <a:ext cx="2396362" cy="444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∣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648A3C3-2192-460F-8454-8D2798E64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92" y="2132814"/>
                <a:ext cx="2396362" cy="4441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0F7DB82-A7CC-4F7E-A0ED-CC7A42505A08}"/>
              </a:ext>
            </a:extLst>
          </p:cNvPr>
          <p:cNvSpPr/>
          <p:nvPr/>
        </p:nvSpPr>
        <p:spPr bwMode="auto">
          <a:xfrm>
            <a:off x="553907" y="2079249"/>
            <a:ext cx="1552607" cy="498734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sp>
        <p:nvSpPr>
          <p:cNvPr id="56" name="任意多边形 74">
            <a:extLst>
              <a:ext uri="{FF2B5EF4-FFF2-40B4-BE49-F238E27FC236}">
                <a16:creationId xmlns:a16="http://schemas.microsoft.com/office/drawing/2014/main" id="{28DF8F0C-1A4C-4FB8-8823-097D19ED2B3A}"/>
              </a:ext>
            </a:extLst>
          </p:cNvPr>
          <p:cNvSpPr/>
          <p:nvPr/>
        </p:nvSpPr>
        <p:spPr>
          <a:xfrm rot="16200000">
            <a:off x="2354032" y="2085233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7" name="任意多边形 74">
            <a:extLst>
              <a:ext uri="{FF2B5EF4-FFF2-40B4-BE49-F238E27FC236}">
                <a16:creationId xmlns:a16="http://schemas.microsoft.com/office/drawing/2014/main" id="{A059FEBE-3E3B-40BD-883F-9FC2A18F0E65}"/>
              </a:ext>
            </a:extLst>
          </p:cNvPr>
          <p:cNvSpPr/>
          <p:nvPr/>
        </p:nvSpPr>
        <p:spPr>
          <a:xfrm rot="16200000">
            <a:off x="3000990" y="2095720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8" name="任意多边形 74">
            <a:extLst>
              <a:ext uri="{FF2B5EF4-FFF2-40B4-BE49-F238E27FC236}">
                <a16:creationId xmlns:a16="http://schemas.microsoft.com/office/drawing/2014/main" id="{C081DAC7-4273-4547-B02C-A77725AC2038}"/>
              </a:ext>
            </a:extLst>
          </p:cNvPr>
          <p:cNvSpPr/>
          <p:nvPr/>
        </p:nvSpPr>
        <p:spPr>
          <a:xfrm rot="16200000">
            <a:off x="5795882" y="2095720"/>
            <a:ext cx="80348" cy="490495"/>
          </a:xfrm>
          <a:custGeom>
            <a:avLst/>
            <a:gdLst>
              <a:gd name="connsiteX0" fmla="*/ 515426 w 872850"/>
              <a:gd name="connsiteY0" fmla="*/ 0 h 1930400"/>
              <a:gd name="connsiteX1" fmla="*/ 7426 w 872850"/>
              <a:gd name="connsiteY1" fmla="*/ 558800 h 1930400"/>
              <a:gd name="connsiteX2" fmla="*/ 858326 w 872850"/>
              <a:gd name="connsiteY2" fmla="*/ 1143000 h 1930400"/>
              <a:gd name="connsiteX3" fmla="*/ 566226 w 872850"/>
              <a:gd name="connsiteY3" fmla="*/ 1930400 h 1930400"/>
              <a:gd name="connsiteX4" fmla="*/ 566226 w 872850"/>
              <a:gd name="connsiteY4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50" h="1930400">
                <a:moveTo>
                  <a:pt x="515426" y="0"/>
                </a:moveTo>
                <a:cubicBezTo>
                  <a:pt x="232851" y="184150"/>
                  <a:pt x="-49724" y="368300"/>
                  <a:pt x="7426" y="558800"/>
                </a:cubicBezTo>
                <a:cubicBezTo>
                  <a:pt x="64576" y="749300"/>
                  <a:pt x="765193" y="914400"/>
                  <a:pt x="858326" y="1143000"/>
                </a:cubicBezTo>
                <a:cubicBezTo>
                  <a:pt x="951459" y="1371600"/>
                  <a:pt x="566226" y="1930400"/>
                  <a:pt x="566226" y="1930400"/>
                </a:cubicBezTo>
                <a:lnTo>
                  <a:pt x="566226" y="1930400"/>
                </a:lnTo>
              </a:path>
            </a:pathLst>
          </a:custGeom>
          <a:ln w="38100">
            <a:solidFill>
              <a:schemeClr val="accent5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652E3A3-5008-46B8-AA1C-835AF5EAB476}"/>
                  </a:ext>
                </a:extLst>
              </p:cNvPr>
              <p:cNvSpPr/>
              <p:nvPr/>
            </p:nvSpPr>
            <p:spPr>
              <a:xfrm>
                <a:off x="6107500" y="2096558"/>
                <a:ext cx="1558119" cy="444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1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1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sub>
                          </m:sSub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∣</m:t>
                          </m:r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652E3A3-5008-46B8-AA1C-835AF5EAB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00" y="2096558"/>
                <a:ext cx="1558119" cy="4441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F321E7B-1E4A-41A4-97D2-8810C06CCDEE}"/>
              </a:ext>
            </a:extLst>
          </p:cNvPr>
          <p:cNvSpPr/>
          <p:nvPr/>
        </p:nvSpPr>
        <p:spPr bwMode="auto">
          <a:xfrm>
            <a:off x="6098856" y="2042993"/>
            <a:ext cx="1490383" cy="498734"/>
          </a:xfrm>
          <a:prstGeom prst="roundRect">
            <a:avLst/>
          </a:prstGeom>
          <a:noFill/>
          <a:ln w="31750">
            <a:solidFill>
              <a:schemeClr val="accent2">
                <a:lumMod val="75000"/>
              </a:schemeClr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9E40504-4F05-4766-8CDF-09E4CA6E46E1}"/>
                  </a:ext>
                </a:extLst>
              </p:cNvPr>
              <p:cNvSpPr/>
              <p:nvPr/>
            </p:nvSpPr>
            <p:spPr>
              <a:xfrm>
                <a:off x="7510075" y="2130411"/>
                <a:ext cx="17329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5">
                              <a:lumMod val="75000"/>
                              <a:alpha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b="1" i="1" dirty="0" smtClean="0">
                          <a:solidFill>
                            <a:schemeClr val="accent5">
                              <a:lumMod val="75000"/>
                              <a:alpha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chemeClr val="accent5">
                              <a:lumMod val="75000"/>
                              <a:alpha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5">
                                  <a:lumMod val="75000"/>
                                  <a:alpha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5">
                      <a:lumMod val="75000"/>
                      <a:alpha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9E40504-4F05-4766-8CDF-09E4CA6E4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75" y="2130411"/>
                <a:ext cx="17329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0433F87-9F7F-441E-A674-93EFFCF70BBF}"/>
                  </a:ext>
                </a:extLst>
              </p:cNvPr>
              <p:cNvSpPr/>
              <p:nvPr/>
            </p:nvSpPr>
            <p:spPr>
              <a:xfrm>
                <a:off x="790631" y="2571854"/>
                <a:ext cx="752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0433F87-9F7F-441E-A674-93EFFCF70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31" y="2571854"/>
                <a:ext cx="75206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C501C26-CA58-499C-80FA-5E6E4C5C874C}"/>
                  </a:ext>
                </a:extLst>
              </p:cNvPr>
              <p:cNvSpPr/>
              <p:nvPr/>
            </p:nvSpPr>
            <p:spPr>
              <a:xfrm>
                <a:off x="3984850" y="2571854"/>
                <a:ext cx="752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C501C26-CA58-499C-80FA-5E6E4C5C8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50" y="2571854"/>
                <a:ext cx="75206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6184D1-DB6D-49CA-9891-9D8B6663A95C}"/>
                  </a:ext>
                </a:extLst>
              </p:cNvPr>
              <p:cNvSpPr/>
              <p:nvPr/>
            </p:nvSpPr>
            <p:spPr>
              <a:xfrm>
                <a:off x="6368960" y="2572001"/>
                <a:ext cx="752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A6184D1-DB6D-49CA-9891-9D8B6663A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60" y="2572001"/>
                <a:ext cx="75206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0A0A64-FFFF-4FBD-96AE-2860CCEDCA9A}"/>
                  </a:ext>
                </a:extLst>
              </p:cNvPr>
              <p:cNvSpPr/>
              <p:nvPr/>
            </p:nvSpPr>
            <p:spPr>
              <a:xfrm>
                <a:off x="292391" y="5041831"/>
                <a:ext cx="3417089" cy="41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𝚤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𝚤</m:t>
                        </m:r>
                      </m:e>
                    </m:d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𝚤</m:t>
                        </m:r>
                      </m:e>
                    </m:d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𝑿</m:t>
                        </m:r>
                      </m:sup>
                    </m:sSup>
                    <m:r>
                      <a:rPr lang="en-US" altLang="zh-CN" b="1" i="1">
                        <a:solidFill>
                          <a:schemeClr val="accent6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𝑿</m:t>
                            </m:r>
                            <m:r>
                              <a:rPr lang="en-US" altLang="zh-CN" b="1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×</m:t>
                            </m:r>
                            <m:r>
                              <a:rPr lang="en-US" altLang="zh-CN" b="1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𝑿</m:t>
                            </m:r>
                          </m:sup>
                        </m:sSup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B0A0A64-FFFF-4FBD-96AE-2860CCEDC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1" y="5041831"/>
                <a:ext cx="3417089" cy="415755"/>
              </a:xfrm>
              <a:prstGeom prst="rect">
                <a:avLst/>
              </a:prstGeom>
              <a:blipFill>
                <a:blip r:embed="rId18"/>
                <a:stretch>
                  <a:fillRect l="-1248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F0F0273-C89F-4F72-BE75-87F4619F9EC1}"/>
              </a:ext>
            </a:extLst>
          </p:cNvPr>
          <p:cNvSpPr/>
          <p:nvPr/>
        </p:nvSpPr>
        <p:spPr bwMode="auto">
          <a:xfrm>
            <a:off x="464179" y="5545965"/>
            <a:ext cx="5295782" cy="110819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4098"/>
              </a:solidFill>
              <a:effectLst/>
              <a:uLnTx/>
              <a:uFillTx/>
              <a:latin typeface="Georgia" panose="02040502050405020303" pitchFamily="18" charset="0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3D0F04D-39A7-409B-9A6A-240815E127E8}"/>
                  </a:ext>
                </a:extLst>
              </p:cNvPr>
              <p:cNvSpPr txBox="1"/>
              <p:nvPr/>
            </p:nvSpPr>
            <p:spPr>
              <a:xfrm>
                <a:off x="661375" y="6158118"/>
                <a:ext cx="108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3D0F04D-39A7-409B-9A6A-240815E12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75" y="6158118"/>
                <a:ext cx="1088247" cy="276999"/>
              </a:xfrm>
              <a:prstGeom prst="rect">
                <a:avLst/>
              </a:prstGeom>
              <a:blipFill>
                <a:blip r:embed="rId19"/>
                <a:stretch>
                  <a:fillRect l="-6704" t="-2174" r="-7821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D6E98DD-A719-41FD-B9A6-7CAD1C8A0FEA}"/>
                  </a:ext>
                </a:extLst>
              </p:cNvPr>
              <p:cNvSpPr txBox="1"/>
              <p:nvPr/>
            </p:nvSpPr>
            <p:spPr>
              <a:xfrm>
                <a:off x="2973417" y="5646160"/>
                <a:ext cx="2663871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09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…,</m:t>
                                    </m:r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409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…,</m:t>
                                    </m:r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D6E98DD-A719-41FD-B9A6-7CAD1C8A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417" y="5646160"/>
                <a:ext cx="2663871" cy="9201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6F382094-9374-44E4-88A4-A01DBCA98580}"/>
              </a:ext>
            </a:extLst>
          </p:cNvPr>
          <p:cNvCxnSpPr>
            <a:cxnSpLocks/>
          </p:cNvCxnSpPr>
          <p:nvPr/>
        </p:nvCxnSpPr>
        <p:spPr>
          <a:xfrm>
            <a:off x="2114602" y="5658775"/>
            <a:ext cx="0" cy="995383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3">
                <a:extLst>
                  <a:ext uri="{FF2B5EF4-FFF2-40B4-BE49-F238E27FC236}">
                    <a16:creationId xmlns:a16="http://schemas.microsoft.com/office/drawing/2014/main" id="{93DCAC98-12C3-485E-B57B-8D021F4C1525}"/>
                  </a:ext>
                </a:extLst>
              </p:cNvPr>
              <p:cNvSpPr txBox="1"/>
              <p:nvPr/>
            </p:nvSpPr>
            <p:spPr>
              <a:xfrm>
                <a:off x="2145901" y="5533463"/>
                <a:ext cx="81304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𝑫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𝚤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TextBox 3">
                <a:extLst>
                  <a:ext uri="{FF2B5EF4-FFF2-40B4-BE49-F238E27FC236}">
                    <a16:creationId xmlns:a16="http://schemas.microsoft.com/office/drawing/2014/main" id="{93DCAC98-12C3-485E-B57B-8D021F4C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901" y="5533463"/>
                <a:ext cx="813044" cy="63094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3">
                <a:extLst>
                  <a:ext uri="{FF2B5EF4-FFF2-40B4-BE49-F238E27FC236}">
                    <a16:creationId xmlns:a16="http://schemas.microsoft.com/office/drawing/2014/main" id="{8571F53C-5A87-4491-B55F-13969A05D91B}"/>
                  </a:ext>
                </a:extLst>
              </p:cNvPr>
              <p:cNvSpPr txBox="1"/>
              <p:nvPr/>
            </p:nvSpPr>
            <p:spPr>
              <a:xfrm>
                <a:off x="588917" y="5538061"/>
                <a:ext cx="6244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𝚤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TextBox 3">
                <a:extLst>
                  <a:ext uri="{FF2B5EF4-FFF2-40B4-BE49-F238E27FC236}">
                    <a16:creationId xmlns:a16="http://schemas.microsoft.com/office/drawing/2014/main" id="{8571F53C-5A87-4491-B55F-13969A05D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7" y="5538061"/>
                <a:ext cx="624410" cy="63094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08B1C6D-4A47-4BF4-A2EF-0FC67D0CA726}"/>
              </a:ext>
            </a:extLst>
          </p:cNvPr>
          <p:cNvCxnSpPr>
            <a:cxnSpLocks/>
          </p:cNvCxnSpPr>
          <p:nvPr/>
        </p:nvCxnSpPr>
        <p:spPr>
          <a:xfrm flipH="1">
            <a:off x="5144891" y="5392267"/>
            <a:ext cx="698833" cy="348924"/>
          </a:xfrm>
          <a:prstGeom prst="straightConnector1">
            <a:avLst/>
          </a:prstGeom>
          <a:ln w="285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9">
            <a:extLst>
              <a:ext uri="{FF2B5EF4-FFF2-40B4-BE49-F238E27FC236}">
                <a16:creationId xmlns:a16="http://schemas.microsoft.com/office/drawing/2014/main" id="{1CFF0BA2-3A72-4A0F-AFF6-4514C606ED99}"/>
              </a:ext>
            </a:extLst>
          </p:cNvPr>
          <p:cNvSpPr txBox="1"/>
          <p:nvPr/>
        </p:nvSpPr>
        <p:spPr>
          <a:xfrm>
            <a:off x="5807206" y="5193979"/>
            <a:ext cx="1709597" cy="3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</a:rPr>
              <a:t>Current state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C2D2280-F8E6-4642-8ED5-26E1D8A1C966}"/>
              </a:ext>
            </a:extLst>
          </p:cNvPr>
          <p:cNvCxnSpPr>
            <a:cxnSpLocks/>
          </p:cNvCxnSpPr>
          <p:nvPr/>
        </p:nvCxnSpPr>
        <p:spPr>
          <a:xfrm flipH="1" flipV="1">
            <a:off x="4716035" y="5989519"/>
            <a:ext cx="1168664" cy="166947"/>
          </a:xfrm>
          <a:prstGeom prst="straightConnector1">
            <a:avLst/>
          </a:prstGeom>
          <a:ln w="285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9">
            <a:extLst>
              <a:ext uri="{FF2B5EF4-FFF2-40B4-BE49-F238E27FC236}">
                <a16:creationId xmlns:a16="http://schemas.microsoft.com/office/drawing/2014/main" id="{38EFDCEE-F6D6-40F4-82DE-76825F825CDA}"/>
              </a:ext>
            </a:extLst>
          </p:cNvPr>
          <p:cNvSpPr txBox="1"/>
          <p:nvPr/>
        </p:nvSpPr>
        <p:spPr>
          <a:xfrm>
            <a:off x="5832419" y="5949911"/>
            <a:ext cx="354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alibri" pitchFamily="34" charset="0"/>
              </a:rPr>
              <a:t>State at some previous instant</a:t>
            </a:r>
            <a:endParaRPr lang="zh-CN" altLang="en-US" sz="2000" b="1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0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Information State Update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7BFE9942-C418-43B5-B92E-8878F60D8D9B}"/>
                  </a:ext>
                </a:extLst>
              </p:cNvPr>
              <p:cNvSpPr txBox="1"/>
              <p:nvPr/>
            </p:nvSpPr>
            <p:spPr>
              <a:xfrm>
                <a:off x="58529" y="771788"/>
                <a:ext cx="9085471" cy="5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Update Rule: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new observation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𝝈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等线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𝒐</m:t>
                        </m:r>
                      </m:sub>
                    </m:sSub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&amp; new control decision</a:t>
                </a:r>
                <a:r>
                  <a:rPr kumimoji="0" lang="en-US" altLang="zh-CN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𝜸</m:t>
                    </m:r>
                    <m:r>
                      <a:rPr kumimoji="0" lang="zh-CN" altLang="en-US" sz="2400" b="1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∈</m:t>
                    </m:r>
                    <m:r>
                      <a:rPr kumimoji="0" lang="zh-CN" altLang="en-US" sz="2400" b="1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𝚪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3">
                <a:extLst>
                  <a:ext uri="{FF2B5EF4-FFF2-40B4-BE49-F238E27FC236}">
                    <a16:creationId xmlns:a16="http://schemas.microsoft.com/office/drawing/2014/main" id="{7BFE9942-C418-43B5-B92E-8878F60D8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" y="771788"/>
                <a:ext cx="9085471" cy="519629"/>
              </a:xfrm>
              <a:prstGeom prst="rect">
                <a:avLst/>
              </a:prstGeom>
              <a:blipFill>
                <a:blip r:embed="rId4"/>
                <a:stretch>
                  <a:fillRect l="-940" b="-2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48CE209-8EE6-40EC-B786-5C0CA8C1D066}"/>
              </a:ext>
            </a:extLst>
          </p:cNvPr>
          <p:cNvSpPr/>
          <p:nvPr/>
        </p:nvSpPr>
        <p:spPr bwMode="auto">
          <a:xfrm>
            <a:off x="1000125" y="1456527"/>
            <a:ext cx="6858185" cy="110819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4098"/>
              </a:solidFill>
              <a:effectLst/>
              <a:uLnTx/>
              <a:uFillTx/>
              <a:latin typeface="Georgia" panose="02040502050405020303" pitchFamily="18" charset="0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8EDDF6-7758-4FBE-9F65-5871B42B5D6D}"/>
                  </a:ext>
                </a:extLst>
              </p:cNvPr>
              <p:cNvSpPr txBox="1"/>
              <p:nvPr/>
            </p:nvSpPr>
            <p:spPr>
              <a:xfrm>
                <a:off x="1851492" y="1909858"/>
                <a:ext cx="108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8EDDF6-7758-4FBE-9F65-5871B42B5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492" y="1909858"/>
                <a:ext cx="1088247" cy="276999"/>
              </a:xfrm>
              <a:prstGeom prst="rect">
                <a:avLst/>
              </a:prstGeom>
              <a:blipFill>
                <a:blip r:embed="rId5"/>
                <a:stretch>
                  <a:fillRect l="-7303" t="-2174" r="-7865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0811C0-1185-4769-A701-0732DA79D855}"/>
                  </a:ext>
                </a:extLst>
              </p:cNvPr>
              <p:cNvSpPr txBox="1"/>
              <p:nvPr/>
            </p:nvSpPr>
            <p:spPr>
              <a:xfrm>
                <a:off x="4437499" y="1569337"/>
                <a:ext cx="2663871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09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…,</m:t>
                                    </m:r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409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…,</m:t>
                                    </m:r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10811C0-1185-4769-A701-0732DA7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499" y="1569337"/>
                <a:ext cx="2663871" cy="9201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CE31086-F0D7-489C-B88F-F87E27988CF2}"/>
              </a:ext>
            </a:extLst>
          </p:cNvPr>
          <p:cNvCxnSpPr>
            <a:cxnSpLocks/>
          </p:cNvCxnSpPr>
          <p:nvPr/>
        </p:nvCxnSpPr>
        <p:spPr>
          <a:xfrm>
            <a:off x="3374566" y="1569337"/>
            <a:ext cx="0" cy="995383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3">
                <a:extLst>
                  <a:ext uri="{FF2B5EF4-FFF2-40B4-BE49-F238E27FC236}">
                    <a16:creationId xmlns:a16="http://schemas.microsoft.com/office/drawing/2014/main" id="{D8689F6E-94B8-4CAE-B762-EACB3539B5C9}"/>
                  </a:ext>
                </a:extLst>
              </p:cNvPr>
              <p:cNvSpPr txBox="1"/>
              <p:nvPr/>
            </p:nvSpPr>
            <p:spPr>
              <a:xfrm>
                <a:off x="3405865" y="1444025"/>
                <a:ext cx="81304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𝑫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𝚤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3">
                <a:extLst>
                  <a:ext uri="{FF2B5EF4-FFF2-40B4-BE49-F238E27FC236}">
                    <a16:creationId xmlns:a16="http://schemas.microsoft.com/office/drawing/2014/main" id="{D8689F6E-94B8-4CAE-B762-EACB3539B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865" y="1444025"/>
                <a:ext cx="813044" cy="6309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3">
                <a:extLst>
                  <a:ext uri="{FF2B5EF4-FFF2-40B4-BE49-F238E27FC236}">
                    <a16:creationId xmlns:a16="http://schemas.microsoft.com/office/drawing/2014/main" id="{5C662FEE-8DAA-43A1-841D-3C8C682B54F3}"/>
                  </a:ext>
                </a:extLst>
              </p:cNvPr>
              <p:cNvSpPr txBox="1"/>
              <p:nvPr/>
            </p:nvSpPr>
            <p:spPr>
              <a:xfrm>
                <a:off x="1078339" y="1419781"/>
                <a:ext cx="6244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𝚤</m:t>
                          </m:r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3">
                <a:extLst>
                  <a:ext uri="{FF2B5EF4-FFF2-40B4-BE49-F238E27FC236}">
                    <a16:creationId xmlns:a16="http://schemas.microsoft.com/office/drawing/2014/main" id="{5C662FEE-8DAA-43A1-841D-3C8C682B5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39" y="1419781"/>
                <a:ext cx="624410" cy="6309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D2108AF-1A4F-46CC-BE39-A2CBCBC98174}"/>
              </a:ext>
            </a:extLst>
          </p:cNvPr>
          <p:cNvSpPr/>
          <p:nvPr/>
        </p:nvSpPr>
        <p:spPr bwMode="auto">
          <a:xfrm>
            <a:off x="1000126" y="4168986"/>
            <a:ext cx="6858172" cy="108545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4098"/>
              </a:solidFill>
              <a:effectLst/>
              <a:uLnTx/>
              <a:uFillTx/>
              <a:latin typeface="Georgia" panose="02040502050405020303" pitchFamily="18" charset="0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FD884D1-7AF5-431F-81AC-F61A54FE645E}"/>
                  </a:ext>
                </a:extLst>
              </p:cNvPr>
              <p:cNvSpPr txBox="1"/>
              <p:nvPr/>
            </p:nvSpPr>
            <p:spPr>
              <a:xfrm>
                <a:off x="1844213" y="4654994"/>
                <a:ext cx="108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,…,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409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FD884D1-7AF5-431F-81AC-F61A54FE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213" y="4654994"/>
                <a:ext cx="1088247" cy="276999"/>
              </a:xfrm>
              <a:prstGeom prst="rect">
                <a:avLst/>
              </a:prstGeom>
              <a:blipFill>
                <a:blip r:embed="rId9"/>
                <a:stretch>
                  <a:fillRect l="-7303" t="-4444" r="-7865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AC54CED-A88E-4ED7-B436-8746B623E2CF}"/>
                  </a:ext>
                </a:extLst>
              </p:cNvPr>
              <p:cNvSpPr txBox="1"/>
              <p:nvPr/>
            </p:nvSpPr>
            <p:spPr>
              <a:xfrm>
                <a:off x="4437499" y="4251619"/>
                <a:ext cx="2663871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409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409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…,</m:t>
                                    </m:r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409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409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…,</m:t>
                                    </m:r>
                                    <m:d>
                                      <m:dPr>
                                        <m:ctrl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1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409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kumimoji="0" lang="en-US" altLang="zh-CN" sz="1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8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8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4098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en-US" altLang="zh-CN" sz="18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4098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4098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AC54CED-A88E-4ED7-B436-8746B623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499" y="4251619"/>
                <a:ext cx="2663871" cy="9201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3">
                <a:extLst>
                  <a:ext uri="{FF2B5EF4-FFF2-40B4-BE49-F238E27FC236}">
                    <a16:creationId xmlns:a16="http://schemas.microsoft.com/office/drawing/2014/main" id="{345D2847-A5D7-4910-A39F-4180E2DC2CC3}"/>
                  </a:ext>
                </a:extLst>
              </p:cNvPr>
              <p:cNvSpPr txBox="1"/>
              <p:nvPr/>
            </p:nvSpPr>
            <p:spPr>
              <a:xfrm>
                <a:off x="3420423" y="4144314"/>
                <a:ext cx="81304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𝑫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C8161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C8161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𝚤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C8161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TextBox 3">
                <a:extLst>
                  <a:ext uri="{FF2B5EF4-FFF2-40B4-BE49-F238E27FC236}">
                    <a16:creationId xmlns:a16="http://schemas.microsoft.com/office/drawing/2014/main" id="{345D2847-A5D7-4910-A39F-4180E2DC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23" y="4144314"/>
                <a:ext cx="813044" cy="6309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">
                <a:extLst>
                  <a:ext uri="{FF2B5EF4-FFF2-40B4-BE49-F238E27FC236}">
                    <a16:creationId xmlns:a16="http://schemas.microsoft.com/office/drawing/2014/main" id="{08E3D7A7-C02A-43C3-829A-AEF4267C23E1}"/>
                  </a:ext>
                </a:extLst>
              </p:cNvPr>
              <p:cNvSpPr txBox="1"/>
              <p:nvPr/>
            </p:nvSpPr>
            <p:spPr>
              <a:xfrm>
                <a:off x="1078339" y="4094464"/>
                <a:ext cx="6244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C8161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𝚤</m:t>
                              </m:r>
                            </m:e>
                            <m:sub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TextBox 3">
                <a:extLst>
                  <a:ext uri="{FF2B5EF4-FFF2-40B4-BE49-F238E27FC236}">
                    <a16:creationId xmlns:a16="http://schemas.microsoft.com/office/drawing/2014/main" id="{08E3D7A7-C02A-43C3-829A-AEF4267C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39" y="4094464"/>
                <a:ext cx="624410" cy="630942"/>
              </a:xfrm>
              <a:prstGeom prst="rect">
                <a:avLst/>
              </a:prstGeom>
              <a:blipFill>
                <a:blip r:embed="rId12"/>
                <a:stretch>
                  <a:fillRect r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37FC36-1505-4A22-B4F2-6DCEBF640ECD}"/>
                  </a:ext>
                </a:extLst>
              </p:cNvPr>
              <p:cNvSpPr txBox="1"/>
              <p:nvPr/>
            </p:nvSpPr>
            <p:spPr>
              <a:xfrm>
                <a:off x="845367" y="2689014"/>
                <a:ext cx="2694366" cy="2995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e>
                        <m: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p>
                      </m:sSup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𝚤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C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𝑼𝑹</m:t>
                          </m:r>
                        </m:e>
                        <m:sub>
                          <m:r>
                            <a:rPr lang="zh-CN" altLang="en-US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𝑵</m:t>
                      </m:r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𝝈</m:t>
                          </m:r>
                        </m:sub>
                      </m:sSub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𝑪</m:t>
                      </m:r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𝚤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>
                      <a:lumMod val="75000"/>
                    </a:schemeClr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37FC36-1505-4A22-B4F2-6DCEBF640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67" y="2689014"/>
                <a:ext cx="2694366" cy="299506"/>
              </a:xfrm>
              <a:prstGeom prst="rect">
                <a:avLst/>
              </a:prstGeom>
              <a:blipFill>
                <a:blip r:embed="rId13"/>
                <a:stretch>
                  <a:fillRect l="-316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E368B1A-D780-4176-A780-37E256DB05A2}"/>
                  </a:ext>
                </a:extLst>
              </p:cNvPr>
              <p:cNvSpPr txBox="1"/>
              <p:nvPr/>
            </p:nvSpPr>
            <p:spPr>
              <a:xfrm>
                <a:off x="3633444" y="2608438"/>
                <a:ext cx="4369782" cy="414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𝑫</m:t>
                          </m:r>
                        </m:e>
                        <m: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C8161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C8161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𝚤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C8161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{</m:t>
                      </m:r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𝑼𝑹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𝜸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8161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8161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𝑵𝑿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zh-CN" alt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8161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𝝆</m:t>
                              </m:r>
                            </m:e>
                          </m:d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X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8161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𝑿</m:t>
                          </m:r>
                        </m:sup>
                      </m:sSup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: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𝝆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𝑫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𝚤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8161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C8161E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E368B1A-D780-4176-A780-37E256DB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444" y="2608438"/>
                <a:ext cx="4369782" cy="414537"/>
              </a:xfrm>
              <a:prstGeom prst="rect">
                <a:avLst/>
              </a:prstGeom>
              <a:blipFill>
                <a:blip r:embed="rId14"/>
                <a:stretch>
                  <a:fillRect l="-181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426B9B-5DCB-4DCD-AD50-A684CFC50DD3}"/>
                  </a:ext>
                </a:extLst>
              </p:cNvPr>
              <p:cNvSpPr txBox="1"/>
              <p:nvPr/>
            </p:nvSpPr>
            <p:spPr>
              <a:xfrm>
                <a:off x="4192487" y="2983267"/>
                <a:ext cx="1470659" cy="29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∪{</m:t>
                      </m:r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Arial" charset="0"/>
                            </a:rPr>
                            <m:t>⨀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Arial" charset="0"/>
                            </a:rPr>
                            <m:t>𝜸</m:t>
                          </m:r>
                        </m:sub>
                      </m:sSub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e>
                        <m: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𝚤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)}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426B9B-5DCB-4DCD-AD50-A684CFC50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87" y="2983267"/>
                <a:ext cx="1470659" cy="299506"/>
              </a:xfrm>
              <a:prstGeom prst="rect">
                <a:avLst/>
              </a:prstGeom>
              <a:blipFill>
                <a:blip r:embed="rId15"/>
                <a:stretch>
                  <a:fillRect l="-2490" r="-5394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D814A47-15AA-4777-A882-C97719AEE035}"/>
              </a:ext>
            </a:extLst>
          </p:cNvPr>
          <p:cNvCxnSpPr>
            <a:cxnSpLocks/>
          </p:cNvCxnSpPr>
          <p:nvPr/>
        </p:nvCxnSpPr>
        <p:spPr>
          <a:xfrm>
            <a:off x="3486212" y="2608395"/>
            <a:ext cx="0" cy="1479550"/>
          </a:xfrm>
          <a:prstGeom prst="line">
            <a:avLst/>
          </a:prstGeom>
          <a:ln w="44450">
            <a:solidFill>
              <a:srgbClr val="00B0F0"/>
            </a:solidFill>
            <a:prstDash val="sysDash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8">
            <a:extLst>
              <a:ext uri="{FF2B5EF4-FFF2-40B4-BE49-F238E27FC236}">
                <a16:creationId xmlns:a16="http://schemas.microsoft.com/office/drawing/2014/main" id="{A19BAAB5-7039-4B39-A91C-A54640BF883A}"/>
              </a:ext>
            </a:extLst>
          </p:cNvPr>
          <p:cNvSpPr txBox="1"/>
          <p:nvPr/>
        </p:nvSpPr>
        <p:spPr>
          <a:xfrm>
            <a:off x="910644" y="3038177"/>
            <a:ext cx="2222431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8D27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Arial" charset="0"/>
              </a:rPr>
              <a:t>Update the CSE</a:t>
            </a:r>
          </a:p>
        </p:txBody>
      </p:sp>
      <p:sp>
        <p:nvSpPr>
          <p:cNvPr id="96" name="TextBox 8">
            <a:extLst>
              <a:ext uri="{FF2B5EF4-FFF2-40B4-BE49-F238E27FC236}">
                <a16:creationId xmlns:a16="http://schemas.microsoft.com/office/drawing/2014/main" id="{7C82D8CE-D962-43F5-9EAF-FD5A51C29171}"/>
              </a:ext>
            </a:extLst>
          </p:cNvPr>
          <p:cNvSpPr txBox="1"/>
          <p:nvPr/>
        </p:nvSpPr>
        <p:spPr>
          <a:xfrm>
            <a:off x="3615586" y="3232749"/>
            <a:ext cx="4242729" cy="8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Arial" charset="0"/>
              </a:rPr>
              <a:t>Update all possible DSE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Arial" charset="0"/>
              </a:rPr>
              <a:t>Add CSE as DSE for the future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036600F-0079-40DD-905F-F5DFFAE64FAF}"/>
              </a:ext>
            </a:extLst>
          </p:cNvPr>
          <p:cNvCxnSpPr>
            <a:cxnSpLocks/>
          </p:cNvCxnSpPr>
          <p:nvPr/>
        </p:nvCxnSpPr>
        <p:spPr>
          <a:xfrm>
            <a:off x="3374566" y="4295803"/>
            <a:ext cx="0" cy="995383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Example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Rounded Rectangle 15">
            <a:extLst>
              <a:ext uri="{FF2B5EF4-FFF2-40B4-BE49-F238E27FC236}">
                <a16:creationId xmlns:a16="http://schemas.microsoft.com/office/drawing/2014/main" id="{AA1CE86D-5B6B-42EC-A49E-E59E034CBE95}"/>
              </a:ext>
            </a:extLst>
          </p:cNvPr>
          <p:cNvSpPr/>
          <p:nvPr/>
        </p:nvSpPr>
        <p:spPr>
          <a:xfrm>
            <a:off x="298079" y="1122863"/>
            <a:ext cx="2387601" cy="3565589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FDE94E-1B64-4C80-BB72-29ACEA3FCFB3}"/>
                  </a:ext>
                </a:extLst>
              </p:cNvPr>
              <p:cNvSpPr txBox="1"/>
              <p:nvPr/>
            </p:nvSpPr>
            <p:spPr>
              <a:xfrm>
                <a:off x="894577" y="392552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FDE94E-1B64-4C80-BB72-29ACEA3F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3925527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8B867B-1A90-47C1-AC9D-09B0648E72E6}"/>
                  </a:ext>
                </a:extLst>
              </p:cNvPr>
              <p:cNvSpPr txBox="1"/>
              <p:nvPr/>
            </p:nvSpPr>
            <p:spPr>
              <a:xfrm>
                <a:off x="894577" y="303322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8B867B-1A90-47C1-AC9D-09B0648E7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3033220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453D6-0EFB-44EE-BB9C-BCD77C3DA748}"/>
                  </a:ext>
                </a:extLst>
              </p:cNvPr>
              <p:cNvSpPr txBox="1"/>
              <p:nvPr/>
            </p:nvSpPr>
            <p:spPr>
              <a:xfrm>
                <a:off x="2285793" y="274880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453D6-0EFB-44EE-BB9C-BCD77C3D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93" y="274880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9E85BE-B35B-49EE-AD06-5FC3037E22A4}"/>
                  </a:ext>
                </a:extLst>
              </p:cNvPr>
              <p:cNvSpPr txBox="1"/>
              <p:nvPr/>
            </p:nvSpPr>
            <p:spPr>
              <a:xfrm>
                <a:off x="1063471" y="361947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9E85BE-B35B-49EE-AD06-5FC3037E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71" y="3619474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30189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CB9B344-2A48-4D6F-9AA8-801E958520D6}"/>
              </a:ext>
            </a:extLst>
          </p:cNvPr>
          <p:cNvSpPr/>
          <p:nvPr/>
        </p:nvSpPr>
        <p:spPr>
          <a:xfrm>
            <a:off x="1303027" y="148793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64C6254-349D-4DAB-A070-3B5E5D8D9018}"/>
              </a:ext>
            </a:extLst>
          </p:cNvPr>
          <p:cNvSpPr/>
          <p:nvPr/>
        </p:nvSpPr>
        <p:spPr>
          <a:xfrm>
            <a:off x="1303027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9339490-B2CB-435C-B5BF-3E7B9AF3E6F0}"/>
              </a:ext>
            </a:extLst>
          </p:cNvPr>
          <p:cNvSpPr/>
          <p:nvPr/>
        </p:nvSpPr>
        <p:spPr>
          <a:xfrm>
            <a:off x="510640" y="32481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79FCC39-EE53-43CD-87A8-D038EC068ACD}"/>
              </a:ext>
            </a:extLst>
          </p:cNvPr>
          <p:cNvSpPr/>
          <p:nvPr/>
        </p:nvSpPr>
        <p:spPr>
          <a:xfrm>
            <a:off x="1303027" y="3248114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8CD126D-11E9-4C59-A0F2-3B0FBF5C6B7F}"/>
              </a:ext>
            </a:extLst>
          </p:cNvPr>
          <p:cNvSpPr/>
          <p:nvPr/>
        </p:nvSpPr>
        <p:spPr>
          <a:xfrm>
            <a:off x="512629" y="416278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0B9EA9F-B848-419C-A71B-23AA2EFE5B1D}"/>
              </a:ext>
            </a:extLst>
          </p:cNvPr>
          <p:cNvSpPr/>
          <p:nvPr/>
        </p:nvSpPr>
        <p:spPr>
          <a:xfrm>
            <a:off x="510640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C5A584-FA79-47A6-9C4B-AFD2E90EEB20}"/>
              </a:ext>
            </a:extLst>
          </p:cNvPr>
          <p:cNvSpPr/>
          <p:nvPr/>
        </p:nvSpPr>
        <p:spPr>
          <a:xfrm>
            <a:off x="2052297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0C460F5-F219-4DFD-93EE-92EA4071371D}"/>
              </a:ext>
            </a:extLst>
          </p:cNvPr>
          <p:cNvSpPr/>
          <p:nvPr/>
        </p:nvSpPr>
        <p:spPr>
          <a:xfrm>
            <a:off x="2052297" y="32481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F31EC6F-B666-423B-B236-58551C00A5C7}"/>
              </a:ext>
            </a:extLst>
          </p:cNvPr>
          <p:cNvSpPr/>
          <p:nvPr/>
        </p:nvSpPr>
        <p:spPr>
          <a:xfrm>
            <a:off x="1303027" y="416278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AB1B56-042D-49D0-A1F5-90736B2406B3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508767" y="1899416"/>
            <a:ext cx="0" cy="4135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4CD079-C369-4C61-BF7E-83AD0F228301}"/>
              </a:ext>
            </a:extLst>
          </p:cNvPr>
          <p:cNvCxnSpPr>
            <a:stCxn id="28" idx="3"/>
            <a:endCxn id="33" idx="0"/>
          </p:cNvCxnSpPr>
          <p:nvPr/>
        </p:nvCxnSpPr>
        <p:spPr>
          <a:xfrm flipH="1">
            <a:off x="716380" y="1839156"/>
            <a:ext cx="646907" cy="47376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894DCC-C417-4DE5-AAA9-D3A607EE7EF5}"/>
              </a:ext>
            </a:extLst>
          </p:cNvPr>
          <p:cNvCxnSpPr>
            <a:stCxn id="29" idx="6"/>
            <a:endCxn id="34" idx="2"/>
          </p:cNvCxnSpPr>
          <p:nvPr/>
        </p:nvCxnSpPr>
        <p:spPr>
          <a:xfrm>
            <a:off x="1714507" y="2518656"/>
            <a:ext cx="3377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D933FB1-C7E4-4924-ABFA-FA564803F1D4}"/>
              </a:ext>
            </a:extLst>
          </p:cNvPr>
          <p:cNvCxnSpPr>
            <a:stCxn id="33" idx="4"/>
            <a:endCxn id="30" idx="0"/>
          </p:cNvCxnSpPr>
          <p:nvPr/>
        </p:nvCxnSpPr>
        <p:spPr>
          <a:xfrm>
            <a:off x="716380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C0730AF-3613-4314-A329-A061C580811F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>
            <a:off x="716380" y="3659594"/>
            <a:ext cx="1989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F6D5FA-84AE-4DAE-BE99-3CA8CEB93C4E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922120" y="3453854"/>
            <a:ext cx="38090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B39A98-3EF0-4F7F-95F8-58CA455AEB01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924109" y="4368529"/>
            <a:ext cx="37891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C6CF7BE-CB98-4B63-B634-EB95BFB18C56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1508767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49FE8B6-8481-4EDE-A5C7-D94469010F4B}"/>
              </a:ext>
            </a:extLst>
          </p:cNvPr>
          <p:cNvCxnSpPr>
            <a:stCxn id="31" idx="4"/>
            <a:endCxn id="36" idx="0"/>
          </p:cNvCxnSpPr>
          <p:nvPr/>
        </p:nvCxnSpPr>
        <p:spPr>
          <a:xfrm>
            <a:off x="1508767" y="3659594"/>
            <a:ext cx="0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60682-4D64-4C45-BAD6-D953A3D451B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2258037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5E3F8BB-5956-4781-A3C9-5D365ABB548A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1654247" y="3599334"/>
            <a:ext cx="458310" cy="62371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EA0DBFE-4FF9-4536-AE31-6ED9AF529508}"/>
              </a:ext>
            </a:extLst>
          </p:cNvPr>
          <p:cNvCxnSpPr>
            <a:endCxn id="28" idx="0"/>
          </p:cNvCxnSpPr>
          <p:nvPr/>
        </p:nvCxnSpPr>
        <p:spPr>
          <a:xfrm>
            <a:off x="1508767" y="1192878"/>
            <a:ext cx="0" cy="29505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00BDD8-91A1-44CA-99D8-F742F537E010}"/>
                  </a:ext>
                </a:extLst>
              </p:cNvPr>
              <p:cNvSpPr txBox="1"/>
              <p:nvPr/>
            </p:nvSpPr>
            <p:spPr>
              <a:xfrm>
                <a:off x="1893354" y="3788696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00BDD8-91A1-44CA-99D8-F742F537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54" y="3788696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F81723BE-0CCB-4779-956E-8060B30088B7}"/>
              </a:ext>
            </a:extLst>
          </p:cNvPr>
          <p:cNvSpPr txBox="1"/>
          <p:nvPr/>
        </p:nvSpPr>
        <p:spPr>
          <a:xfrm>
            <a:off x="794688" y="1716822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0BF27D5-9C7C-403C-8B40-BE737DC55949}"/>
              </a:ext>
            </a:extLst>
          </p:cNvPr>
          <p:cNvSpPr txBox="1"/>
          <p:nvPr/>
        </p:nvSpPr>
        <p:spPr>
          <a:xfrm>
            <a:off x="1508767" y="1861264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1E26E-2E54-4E52-BAE2-DF78942A6886}"/>
              </a:ext>
            </a:extLst>
          </p:cNvPr>
          <p:cNvSpPr txBox="1"/>
          <p:nvPr/>
        </p:nvSpPr>
        <p:spPr>
          <a:xfrm>
            <a:off x="1697514" y="2141353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BED98FC-5AE1-4DC0-813B-E91FA66915D4}"/>
              </a:ext>
            </a:extLst>
          </p:cNvPr>
          <p:cNvSpPr txBox="1"/>
          <p:nvPr/>
        </p:nvSpPr>
        <p:spPr>
          <a:xfrm>
            <a:off x="384723" y="2717795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80FF627-25A4-42FC-B56F-614FA6A1EF1F}"/>
              </a:ext>
            </a:extLst>
          </p:cNvPr>
          <p:cNvSpPr txBox="1"/>
          <p:nvPr/>
        </p:nvSpPr>
        <p:spPr>
          <a:xfrm>
            <a:off x="1508767" y="2735766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B495A4-1696-4721-BC83-33B8BF845D54}"/>
              </a:ext>
            </a:extLst>
          </p:cNvPr>
          <p:cNvSpPr txBox="1"/>
          <p:nvPr/>
        </p:nvSpPr>
        <p:spPr>
          <a:xfrm>
            <a:off x="384723" y="3664706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AE484AC-9119-4138-ABD7-C1E082611BC3}"/>
                  </a:ext>
                </a:extLst>
              </p:cNvPr>
              <p:cNvSpPr/>
              <p:nvPr/>
            </p:nvSpPr>
            <p:spPr>
              <a:xfrm>
                <a:off x="634613" y="4886821"/>
                <a:ext cx="1736053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000" b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000" b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AE484AC-9119-4138-ABD7-C1E082611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13" y="4886821"/>
                <a:ext cx="1736053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5A390F9-E578-468C-9640-C124FEEA2382}"/>
                  </a:ext>
                </a:extLst>
              </p:cNvPr>
              <p:cNvSpPr/>
              <p:nvPr/>
            </p:nvSpPr>
            <p:spPr>
              <a:xfrm>
                <a:off x="3360441" y="894010"/>
                <a:ext cx="162493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5A390F9-E578-468C-9640-C124FEEA2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41" y="894010"/>
                <a:ext cx="1624932" cy="5078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圆角矩形 562">
            <a:extLst>
              <a:ext uri="{FF2B5EF4-FFF2-40B4-BE49-F238E27FC236}">
                <a16:creationId xmlns:a16="http://schemas.microsoft.com/office/drawing/2014/main" id="{F9FB8B97-BD0A-4843-9E6C-0F233D21D24F}"/>
              </a:ext>
            </a:extLst>
          </p:cNvPr>
          <p:cNvSpPr/>
          <p:nvPr/>
        </p:nvSpPr>
        <p:spPr>
          <a:xfrm>
            <a:off x="4619213" y="1437230"/>
            <a:ext cx="3780316" cy="1157485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51">
                <a:extLst>
                  <a:ext uri="{FF2B5EF4-FFF2-40B4-BE49-F238E27FC236}">
                    <a16:creationId xmlns:a16="http://schemas.microsoft.com/office/drawing/2014/main" id="{DEA22D64-28E1-4628-80AB-FD78F0D8804E}"/>
                  </a:ext>
                </a:extLst>
              </p:cNvPr>
              <p:cNvSpPr txBox="1"/>
              <p:nvPr/>
            </p:nvSpPr>
            <p:spPr>
              <a:xfrm>
                <a:off x="4605326" y="1469549"/>
                <a:ext cx="3135496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,5,7</m:t>
                                </m:r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latin typeface="Cambria Math"/>
                                                        </a:rPr>
                                                        <m:t>0,0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2000" i="1" smtClean="0">
                                                      <a:latin typeface="Cambria Math"/>
                                                    </a:rPr>
                                                    <m:t> 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0,4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,(0,7)</m:t>
                                                  </m:r>
                                                </m: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4,4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4,7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,(7,7)</m:t>
                                                  </m:r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51">
                <a:extLst>
                  <a:ext uri="{FF2B5EF4-FFF2-40B4-BE49-F238E27FC236}">
                    <a16:creationId xmlns:a16="http://schemas.microsoft.com/office/drawing/2014/main" id="{DEA22D64-28E1-4628-80AB-FD78F0D8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6" y="1469549"/>
                <a:ext cx="3135496" cy="1099468"/>
              </a:xfrm>
              <a:prstGeom prst="rect">
                <a:avLst/>
              </a:prstGeom>
              <a:blipFill>
                <a:blip r:embed="rId11"/>
                <a:stretch>
                  <a:fillRect r="-17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A42B4CE-292A-4C90-9082-7D906956BBEF}"/>
              </a:ext>
            </a:extLst>
          </p:cNvPr>
          <p:cNvCxnSpPr>
            <a:cxnSpLocks/>
          </p:cNvCxnSpPr>
          <p:nvPr/>
        </p:nvCxnSpPr>
        <p:spPr>
          <a:xfrm>
            <a:off x="6470886" y="969644"/>
            <a:ext cx="0" cy="463971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30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Example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Rounded Rectangle 15">
            <a:extLst>
              <a:ext uri="{FF2B5EF4-FFF2-40B4-BE49-F238E27FC236}">
                <a16:creationId xmlns:a16="http://schemas.microsoft.com/office/drawing/2014/main" id="{AA1CE86D-5B6B-42EC-A49E-E59E034CBE95}"/>
              </a:ext>
            </a:extLst>
          </p:cNvPr>
          <p:cNvSpPr/>
          <p:nvPr/>
        </p:nvSpPr>
        <p:spPr>
          <a:xfrm>
            <a:off x="298079" y="1122863"/>
            <a:ext cx="2387601" cy="3565589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FDE94E-1B64-4C80-BB72-29ACEA3FCFB3}"/>
                  </a:ext>
                </a:extLst>
              </p:cNvPr>
              <p:cNvSpPr txBox="1"/>
              <p:nvPr/>
            </p:nvSpPr>
            <p:spPr>
              <a:xfrm>
                <a:off x="894577" y="392552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FDE94E-1B64-4C80-BB72-29ACEA3F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3925527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8B867B-1A90-47C1-AC9D-09B0648E72E6}"/>
                  </a:ext>
                </a:extLst>
              </p:cNvPr>
              <p:cNvSpPr txBox="1"/>
              <p:nvPr/>
            </p:nvSpPr>
            <p:spPr>
              <a:xfrm>
                <a:off x="894577" y="303322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8B867B-1A90-47C1-AC9D-09B0648E7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3033220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453D6-0EFB-44EE-BB9C-BCD77C3DA748}"/>
                  </a:ext>
                </a:extLst>
              </p:cNvPr>
              <p:cNvSpPr txBox="1"/>
              <p:nvPr/>
            </p:nvSpPr>
            <p:spPr>
              <a:xfrm>
                <a:off x="2285793" y="274880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453D6-0EFB-44EE-BB9C-BCD77C3D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93" y="274880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9E85BE-B35B-49EE-AD06-5FC3037E22A4}"/>
                  </a:ext>
                </a:extLst>
              </p:cNvPr>
              <p:cNvSpPr txBox="1"/>
              <p:nvPr/>
            </p:nvSpPr>
            <p:spPr>
              <a:xfrm>
                <a:off x="1063471" y="361947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9E85BE-B35B-49EE-AD06-5FC3037E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71" y="3619474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30189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CB9B344-2A48-4D6F-9AA8-801E958520D6}"/>
              </a:ext>
            </a:extLst>
          </p:cNvPr>
          <p:cNvSpPr/>
          <p:nvPr/>
        </p:nvSpPr>
        <p:spPr>
          <a:xfrm>
            <a:off x="1303027" y="148793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64C6254-349D-4DAB-A070-3B5E5D8D9018}"/>
              </a:ext>
            </a:extLst>
          </p:cNvPr>
          <p:cNvSpPr/>
          <p:nvPr/>
        </p:nvSpPr>
        <p:spPr>
          <a:xfrm>
            <a:off x="1303027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9339490-B2CB-435C-B5BF-3E7B9AF3E6F0}"/>
              </a:ext>
            </a:extLst>
          </p:cNvPr>
          <p:cNvSpPr/>
          <p:nvPr/>
        </p:nvSpPr>
        <p:spPr>
          <a:xfrm>
            <a:off x="510640" y="32481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79FCC39-EE53-43CD-87A8-D038EC068ACD}"/>
              </a:ext>
            </a:extLst>
          </p:cNvPr>
          <p:cNvSpPr/>
          <p:nvPr/>
        </p:nvSpPr>
        <p:spPr>
          <a:xfrm>
            <a:off x="1303027" y="3248114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8CD126D-11E9-4C59-A0F2-3B0FBF5C6B7F}"/>
              </a:ext>
            </a:extLst>
          </p:cNvPr>
          <p:cNvSpPr/>
          <p:nvPr/>
        </p:nvSpPr>
        <p:spPr>
          <a:xfrm>
            <a:off x="512629" y="416278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0B9EA9F-B848-419C-A71B-23AA2EFE5B1D}"/>
              </a:ext>
            </a:extLst>
          </p:cNvPr>
          <p:cNvSpPr/>
          <p:nvPr/>
        </p:nvSpPr>
        <p:spPr>
          <a:xfrm>
            <a:off x="510640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C5A584-FA79-47A6-9C4B-AFD2E90EEB20}"/>
              </a:ext>
            </a:extLst>
          </p:cNvPr>
          <p:cNvSpPr/>
          <p:nvPr/>
        </p:nvSpPr>
        <p:spPr>
          <a:xfrm>
            <a:off x="2052297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0C460F5-F219-4DFD-93EE-92EA4071371D}"/>
              </a:ext>
            </a:extLst>
          </p:cNvPr>
          <p:cNvSpPr/>
          <p:nvPr/>
        </p:nvSpPr>
        <p:spPr>
          <a:xfrm>
            <a:off x="2052297" y="32481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F31EC6F-B666-423B-B236-58551C00A5C7}"/>
              </a:ext>
            </a:extLst>
          </p:cNvPr>
          <p:cNvSpPr/>
          <p:nvPr/>
        </p:nvSpPr>
        <p:spPr>
          <a:xfrm>
            <a:off x="1303027" y="416278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AB1B56-042D-49D0-A1F5-90736B2406B3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508767" y="1899416"/>
            <a:ext cx="0" cy="4135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4CD079-C369-4C61-BF7E-83AD0F228301}"/>
              </a:ext>
            </a:extLst>
          </p:cNvPr>
          <p:cNvCxnSpPr>
            <a:stCxn id="28" idx="3"/>
            <a:endCxn id="33" idx="0"/>
          </p:cNvCxnSpPr>
          <p:nvPr/>
        </p:nvCxnSpPr>
        <p:spPr>
          <a:xfrm flipH="1">
            <a:off x="716380" y="1839156"/>
            <a:ext cx="646907" cy="47376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894DCC-C417-4DE5-AAA9-D3A607EE7EF5}"/>
              </a:ext>
            </a:extLst>
          </p:cNvPr>
          <p:cNvCxnSpPr>
            <a:stCxn id="29" idx="6"/>
            <a:endCxn id="34" idx="2"/>
          </p:cNvCxnSpPr>
          <p:nvPr/>
        </p:nvCxnSpPr>
        <p:spPr>
          <a:xfrm>
            <a:off x="1714507" y="2518656"/>
            <a:ext cx="3377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D933FB1-C7E4-4924-ABFA-FA564803F1D4}"/>
              </a:ext>
            </a:extLst>
          </p:cNvPr>
          <p:cNvCxnSpPr>
            <a:stCxn id="33" idx="4"/>
            <a:endCxn id="30" idx="0"/>
          </p:cNvCxnSpPr>
          <p:nvPr/>
        </p:nvCxnSpPr>
        <p:spPr>
          <a:xfrm>
            <a:off x="716380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C0730AF-3613-4314-A329-A061C580811F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>
            <a:off x="716380" y="3659594"/>
            <a:ext cx="1989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F6D5FA-84AE-4DAE-BE99-3CA8CEB93C4E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922120" y="3453854"/>
            <a:ext cx="38090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B39A98-3EF0-4F7F-95F8-58CA455AEB01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924109" y="4368529"/>
            <a:ext cx="37891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C6CF7BE-CB98-4B63-B634-EB95BFB18C56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1508767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49FE8B6-8481-4EDE-A5C7-D94469010F4B}"/>
              </a:ext>
            </a:extLst>
          </p:cNvPr>
          <p:cNvCxnSpPr>
            <a:stCxn id="31" idx="4"/>
            <a:endCxn id="36" idx="0"/>
          </p:cNvCxnSpPr>
          <p:nvPr/>
        </p:nvCxnSpPr>
        <p:spPr>
          <a:xfrm>
            <a:off x="1508767" y="3659594"/>
            <a:ext cx="0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60682-4D64-4C45-BAD6-D953A3D451B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2258037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5E3F8BB-5956-4781-A3C9-5D365ABB548A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1654247" y="3599334"/>
            <a:ext cx="458310" cy="62371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EA0DBFE-4FF9-4536-AE31-6ED9AF529508}"/>
              </a:ext>
            </a:extLst>
          </p:cNvPr>
          <p:cNvCxnSpPr>
            <a:endCxn id="28" idx="0"/>
          </p:cNvCxnSpPr>
          <p:nvPr/>
        </p:nvCxnSpPr>
        <p:spPr>
          <a:xfrm>
            <a:off x="1508767" y="1192878"/>
            <a:ext cx="0" cy="29505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00BDD8-91A1-44CA-99D8-F742F537E010}"/>
                  </a:ext>
                </a:extLst>
              </p:cNvPr>
              <p:cNvSpPr txBox="1"/>
              <p:nvPr/>
            </p:nvSpPr>
            <p:spPr>
              <a:xfrm>
                <a:off x="1893354" y="3788696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00BDD8-91A1-44CA-99D8-F742F537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54" y="3788696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F81723BE-0CCB-4779-956E-8060B30088B7}"/>
              </a:ext>
            </a:extLst>
          </p:cNvPr>
          <p:cNvSpPr txBox="1"/>
          <p:nvPr/>
        </p:nvSpPr>
        <p:spPr>
          <a:xfrm>
            <a:off x="794688" y="1716822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0BF27D5-9C7C-403C-8B40-BE737DC55949}"/>
              </a:ext>
            </a:extLst>
          </p:cNvPr>
          <p:cNvSpPr txBox="1"/>
          <p:nvPr/>
        </p:nvSpPr>
        <p:spPr>
          <a:xfrm>
            <a:off x="1508767" y="1861264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1E26E-2E54-4E52-BAE2-DF78942A6886}"/>
              </a:ext>
            </a:extLst>
          </p:cNvPr>
          <p:cNvSpPr txBox="1"/>
          <p:nvPr/>
        </p:nvSpPr>
        <p:spPr>
          <a:xfrm>
            <a:off x="1697514" y="2141353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BED98FC-5AE1-4DC0-813B-E91FA66915D4}"/>
              </a:ext>
            </a:extLst>
          </p:cNvPr>
          <p:cNvSpPr txBox="1"/>
          <p:nvPr/>
        </p:nvSpPr>
        <p:spPr>
          <a:xfrm>
            <a:off x="384723" y="2717795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80FF627-25A4-42FC-B56F-614FA6A1EF1F}"/>
              </a:ext>
            </a:extLst>
          </p:cNvPr>
          <p:cNvSpPr txBox="1"/>
          <p:nvPr/>
        </p:nvSpPr>
        <p:spPr>
          <a:xfrm>
            <a:off x="1508767" y="2735766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B495A4-1696-4721-BC83-33B8BF845D54}"/>
              </a:ext>
            </a:extLst>
          </p:cNvPr>
          <p:cNvSpPr txBox="1"/>
          <p:nvPr/>
        </p:nvSpPr>
        <p:spPr>
          <a:xfrm>
            <a:off x="384723" y="3664706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AE484AC-9119-4138-ABD7-C1E082611BC3}"/>
                  </a:ext>
                </a:extLst>
              </p:cNvPr>
              <p:cNvSpPr/>
              <p:nvPr/>
            </p:nvSpPr>
            <p:spPr>
              <a:xfrm>
                <a:off x="634613" y="4886821"/>
                <a:ext cx="1736053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000" b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000" b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AE484AC-9119-4138-ABD7-C1E082611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13" y="4886821"/>
                <a:ext cx="1736053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5A390F9-E578-468C-9640-C124FEEA2382}"/>
                  </a:ext>
                </a:extLst>
              </p:cNvPr>
              <p:cNvSpPr/>
              <p:nvPr/>
            </p:nvSpPr>
            <p:spPr>
              <a:xfrm>
                <a:off x="3360441" y="894010"/>
                <a:ext cx="162493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5A390F9-E578-468C-9640-C124FEEA2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41" y="894010"/>
                <a:ext cx="1624932" cy="5078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圆角矩形 562">
            <a:extLst>
              <a:ext uri="{FF2B5EF4-FFF2-40B4-BE49-F238E27FC236}">
                <a16:creationId xmlns:a16="http://schemas.microsoft.com/office/drawing/2014/main" id="{F9FB8B97-BD0A-4843-9E6C-0F233D21D24F}"/>
              </a:ext>
            </a:extLst>
          </p:cNvPr>
          <p:cNvSpPr/>
          <p:nvPr/>
        </p:nvSpPr>
        <p:spPr>
          <a:xfrm>
            <a:off x="4619213" y="1437230"/>
            <a:ext cx="3780316" cy="1157485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51">
                <a:extLst>
                  <a:ext uri="{FF2B5EF4-FFF2-40B4-BE49-F238E27FC236}">
                    <a16:creationId xmlns:a16="http://schemas.microsoft.com/office/drawing/2014/main" id="{DEA22D64-28E1-4628-80AB-FD78F0D8804E}"/>
                  </a:ext>
                </a:extLst>
              </p:cNvPr>
              <p:cNvSpPr txBox="1"/>
              <p:nvPr/>
            </p:nvSpPr>
            <p:spPr>
              <a:xfrm>
                <a:off x="4605326" y="1469549"/>
                <a:ext cx="3135496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,5,7</m:t>
                                </m:r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latin typeface="Cambria Math"/>
                                                        </a:rPr>
                                                        <m:t>0,0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2000" i="1" smtClean="0">
                                                      <a:latin typeface="Cambria Math"/>
                                                    </a:rPr>
                                                    <m:t> 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0,4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,(0,7)</m:t>
                                                  </m:r>
                                                </m: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4,4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4,7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,(7,7)</m:t>
                                                  </m:r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51">
                <a:extLst>
                  <a:ext uri="{FF2B5EF4-FFF2-40B4-BE49-F238E27FC236}">
                    <a16:creationId xmlns:a16="http://schemas.microsoft.com/office/drawing/2014/main" id="{DEA22D64-28E1-4628-80AB-FD78F0D8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6" y="1469549"/>
                <a:ext cx="3135496" cy="1099468"/>
              </a:xfrm>
              <a:prstGeom prst="rect">
                <a:avLst/>
              </a:prstGeom>
              <a:blipFill>
                <a:blip r:embed="rId11"/>
                <a:stretch>
                  <a:fillRect r="-17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圆角矩形 562">
            <a:extLst>
              <a:ext uri="{FF2B5EF4-FFF2-40B4-BE49-F238E27FC236}">
                <a16:creationId xmlns:a16="http://schemas.microsoft.com/office/drawing/2014/main" id="{47C2D860-B117-4146-B266-9073B18EE41B}"/>
              </a:ext>
            </a:extLst>
          </p:cNvPr>
          <p:cNvSpPr/>
          <p:nvPr/>
        </p:nvSpPr>
        <p:spPr>
          <a:xfrm>
            <a:off x="4372820" y="3264241"/>
            <a:ext cx="4273103" cy="122000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51">
                <a:extLst>
                  <a:ext uri="{FF2B5EF4-FFF2-40B4-BE49-F238E27FC236}">
                    <a16:creationId xmlns:a16="http://schemas.microsoft.com/office/drawing/2014/main" id="{DCFD4E1B-B4B6-4148-A9E6-DD854E22B0CA}"/>
                  </a:ext>
                </a:extLst>
              </p:cNvPr>
              <p:cNvSpPr txBox="1"/>
              <p:nvPr/>
            </p:nvSpPr>
            <p:spPr>
              <a:xfrm>
                <a:off x="4349953" y="3350356"/>
                <a:ext cx="4015921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6,8</m:t>
                                </m:r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,8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,8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(7,8)}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6,6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,(8,8)}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TextBox 651">
                <a:extLst>
                  <a:ext uri="{FF2B5EF4-FFF2-40B4-BE49-F238E27FC236}">
                    <a16:creationId xmlns:a16="http://schemas.microsoft.com/office/drawing/2014/main" id="{DCFD4E1B-B4B6-4148-A9E6-DD854E22B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53" y="3350356"/>
                <a:ext cx="4015921" cy="1099468"/>
              </a:xfrm>
              <a:prstGeom prst="rect">
                <a:avLst/>
              </a:prstGeom>
              <a:blipFill>
                <a:blip r:embed="rId12"/>
                <a:stretch>
                  <a:fillRect r="-6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C8CDAE9-E1B9-43E9-82F6-EBE13619AFC9}"/>
                  </a:ext>
                </a:extLst>
              </p:cNvPr>
              <p:cNvSpPr/>
              <p:nvPr/>
            </p:nvSpPr>
            <p:spPr>
              <a:xfrm>
                <a:off x="3007307" y="2779304"/>
                <a:ext cx="1982338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C8CDAE9-E1B9-43E9-82F6-EBE13619A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07" y="2779304"/>
                <a:ext cx="1982338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8C9962-D552-4B6C-8127-F865084E72A4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6509371" y="2594715"/>
            <a:ext cx="1" cy="669526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A42B4CE-292A-4C90-9082-7D906956BBEF}"/>
              </a:ext>
            </a:extLst>
          </p:cNvPr>
          <p:cNvCxnSpPr>
            <a:cxnSpLocks/>
          </p:cNvCxnSpPr>
          <p:nvPr/>
        </p:nvCxnSpPr>
        <p:spPr>
          <a:xfrm>
            <a:off x="6470886" y="969644"/>
            <a:ext cx="0" cy="463971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BFA3CB4-5801-40ED-BC3E-CC81B9A8D4A6}"/>
                  </a:ext>
                </a:extLst>
              </p:cNvPr>
              <p:cNvSpPr txBox="1"/>
              <p:nvPr/>
            </p:nvSpPr>
            <p:spPr>
              <a:xfrm>
                <a:off x="6014131" y="270372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BFA3CB4-5801-40ED-BC3E-CC81B9A8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31" y="2703725"/>
                <a:ext cx="317885" cy="400110"/>
              </a:xfrm>
              <a:prstGeom prst="rect">
                <a:avLst/>
              </a:prstGeom>
              <a:blipFill>
                <a:blip r:embed="rId14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D3DB793-FC3D-43E7-8FC1-4F0C1734663C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484926" y="3019141"/>
            <a:ext cx="1714119" cy="47778"/>
          </a:xfrm>
          <a:prstGeom prst="bentConnector4">
            <a:avLst>
              <a:gd name="adj1" fmla="val 357"/>
              <a:gd name="adj2" fmla="val 827264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6FB13E6-8616-4ADA-AA16-CAD246F65EBC}"/>
              </a:ext>
            </a:extLst>
          </p:cNvPr>
          <p:cNvSpPr txBox="1"/>
          <p:nvPr/>
        </p:nvSpPr>
        <p:spPr>
          <a:xfrm>
            <a:off x="7897732" y="2837107"/>
            <a:ext cx="136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DSE</a:t>
            </a:r>
            <a:endParaRPr lang="zh-CN" alt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188857C9-23B1-496A-B2BF-F0B61DD887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32396" y="3558169"/>
            <a:ext cx="77726" cy="632151"/>
          </a:xfrm>
          <a:prstGeom prst="bentConnector3">
            <a:avLst>
              <a:gd name="adj1" fmla="val 23479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C931357-7145-43E1-9C53-0FF5894A5828}"/>
              </a:ext>
            </a:extLst>
          </p:cNvPr>
          <p:cNvSpPr txBox="1"/>
          <p:nvPr/>
        </p:nvSpPr>
        <p:spPr>
          <a:xfrm>
            <a:off x="3128495" y="3680095"/>
            <a:ext cx="136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CSE</a:t>
            </a:r>
            <a:endParaRPr lang="zh-CN" alt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63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Example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Rounded Rectangle 15">
            <a:extLst>
              <a:ext uri="{FF2B5EF4-FFF2-40B4-BE49-F238E27FC236}">
                <a16:creationId xmlns:a16="http://schemas.microsoft.com/office/drawing/2014/main" id="{AA1CE86D-5B6B-42EC-A49E-E59E034CBE95}"/>
              </a:ext>
            </a:extLst>
          </p:cNvPr>
          <p:cNvSpPr/>
          <p:nvPr/>
        </p:nvSpPr>
        <p:spPr>
          <a:xfrm>
            <a:off x="298079" y="1122863"/>
            <a:ext cx="2387601" cy="3565589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FDE94E-1B64-4C80-BB72-29ACEA3FCFB3}"/>
                  </a:ext>
                </a:extLst>
              </p:cNvPr>
              <p:cNvSpPr txBox="1"/>
              <p:nvPr/>
            </p:nvSpPr>
            <p:spPr>
              <a:xfrm>
                <a:off x="894577" y="3925527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FDE94E-1B64-4C80-BB72-29ACEA3FC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3925527"/>
                <a:ext cx="317885" cy="400110"/>
              </a:xfrm>
              <a:prstGeom prst="rect">
                <a:avLst/>
              </a:prstGeom>
              <a:blipFill>
                <a:blip r:embed="rId4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8B867B-1A90-47C1-AC9D-09B0648E72E6}"/>
                  </a:ext>
                </a:extLst>
              </p:cNvPr>
              <p:cNvSpPr txBox="1"/>
              <p:nvPr/>
            </p:nvSpPr>
            <p:spPr>
              <a:xfrm>
                <a:off x="894577" y="303322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8B867B-1A90-47C1-AC9D-09B0648E7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3033220"/>
                <a:ext cx="317885" cy="400110"/>
              </a:xfrm>
              <a:prstGeom prst="rect">
                <a:avLst/>
              </a:prstGeom>
              <a:blipFill>
                <a:blip r:embed="rId5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453D6-0EFB-44EE-BB9C-BCD77C3DA748}"/>
                  </a:ext>
                </a:extLst>
              </p:cNvPr>
              <p:cNvSpPr txBox="1"/>
              <p:nvPr/>
            </p:nvSpPr>
            <p:spPr>
              <a:xfrm>
                <a:off x="2285793" y="2748800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F453D6-0EFB-44EE-BB9C-BCD77C3D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93" y="2748800"/>
                <a:ext cx="317885" cy="400110"/>
              </a:xfrm>
              <a:prstGeom prst="rect">
                <a:avLst/>
              </a:prstGeom>
              <a:blipFill>
                <a:blip r:embed="rId6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9E85BE-B35B-49EE-AD06-5FC3037E22A4}"/>
                  </a:ext>
                </a:extLst>
              </p:cNvPr>
              <p:cNvSpPr txBox="1"/>
              <p:nvPr/>
            </p:nvSpPr>
            <p:spPr>
              <a:xfrm>
                <a:off x="1063471" y="3619474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9E85BE-B35B-49EE-AD06-5FC3037E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71" y="3619474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30189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CB9B344-2A48-4D6F-9AA8-801E958520D6}"/>
              </a:ext>
            </a:extLst>
          </p:cNvPr>
          <p:cNvSpPr/>
          <p:nvPr/>
        </p:nvSpPr>
        <p:spPr>
          <a:xfrm>
            <a:off x="1303027" y="148793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64C6254-349D-4DAB-A070-3B5E5D8D9018}"/>
              </a:ext>
            </a:extLst>
          </p:cNvPr>
          <p:cNvSpPr/>
          <p:nvPr/>
        </p:nvSpPr>
        <p:spPr>
          <a:xfrm>
            <a:off x="1303027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9339490-B2CB-435C-B5BF-3E7B9AF3E6F0}"/>
              </a:ext>
            </a:extLst>
          </p:cNvPr>
          <p:cNvSpPr/>
          <p:nvPr/>
        </p:nvSpPr>
        <p:spPr>
          <a:xfrm>
            <a:off x="510640" y="32481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79FCC39-EE53-43CD-87A8-D038EC068ACD}"/>
              </a:ext>
            </a:extLst>
          </p:cNvPr>
          <p:cNvSpPr/>
          <p:nvPr/>
        </p:nvSpPr>
        <p:spPr>
          <a:xfrm>
            <a:off x="1303027" y="3248114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8CD126D-11E9-4C59-A0F2-3B0FBF5C6B7F}"/>
              </a:ext>
            </a:extLst>
          </p:cNvPr>
          <p:cNvSpPr/>
          <p:nvPr/>
        </p:nvSpPr>
        <p:spPr>
          <a:xfrm>
            <a:off x="512629" y="416278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00B9EA9F-B848-419C-A71B-23AA2EFE5B1D}"/>
              </a:ext>
            </a:extLst>
          </p:cNvPr>
          <p:cNvSpPr/>
          <p:nvPr/>
        </p:nvSpPr>
        <p:spPr>
          <a:xfrm>
            <a:off x="510640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C5A584-FA79-47A6-9C4B-AFD2E90EEB20}"/>
              </a:ext>
            </a:extLst>
          </p:cNvPr>
          <p:cNvSpPr/>
          <p:nvPr/>
        </p:nvSpPr>
        <p:spPr>
          <a:xfrm>
            <a:off x="2052297" y="231291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0C460F5-F219-4DFD-93EE-92EA4071371D}"/>
              </a:ext>
            </a:extLst>
          </p:cNvPr>
          <p:cNvSpPr/>
          <p:nvPr/>
        </p:nvSpPr>
        <p:spPr>
          <a:xfrm>
            <a:off x="2052297" y="32481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F31EC6F-B666-423B-B236-58551C00A5C7}"/>
              </a:ext>
            </a:extLst>
          </p:cNvPr>
          <p:cNvSpPr/>
          <p:nvPr/>
        </p:nvSpPr>
        <p:spPr>
          <a:xfrm>
            <a:off x="1303027" y="416278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AB1B56-042D-49D0-A1F5-90736B2406B3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508767" y="1899416"/>
            <a:ext cx="0" cy="4135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94CD079-C369-4C61-BF7E-83AD0F228301}"/>
              </a:ext>
            </a:extLst>
          </p:cNvPr>
          <p:cNvCxnSpPr>
            <a:stCxn id="28" idx="3"/>
            <a:endCxn id="33" idx="0"/>
          </p:cNvCxnSpPr>
          <p:nvPr/>
        </p:nvCxnSpPr>
        <p:spPr>
          <a:xfrm flipH="1">
            <a:off x="716380" y="1839156"/>
            <a:ext cx="646907" cy="47376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A894DCC-C417-4DE5-AAA9-D3A607EE7EF5}"/>
              </a:ext>
            </a:extLst>
          </p:cNvPr>
          <p:cNvCxnSpPr>
            <a:stCxn id="29" idx="6"/>
            <a:endCxn id="34" idx="2"/>
          </p:cNvCxnSpPr>
          <p:nvPr/>
        </p:nvCxnSpPr>
        <p:spPr>
          <a:xfrm>
            <a:off x="1714507" y="2518656"/>
            <a:ext cx="3377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D933FB1-C7E4-4924-ABFA-FA564803F1D4}"/>
              </a:ext>
            </a:extLst>
          </p:cNvPr>
          <p:cNvCxnSpPr>
            <a:stCxn id="33" idx="4"/>
            <a:endCxn id="30" idx="0"/>
          </p:cNvCxnSpPr>
          <p:nvPr/>
        </p:nvCxnSpPr>
        <p:spPr>
          <a:xfrm>
            <a:off x="716380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C0730AF-3613-4314-A329-A061C580811F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>
            <a:off x="716380" y="3659594"/>
            <a:ext cx="1989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F6D5FA-84AE-4DAE-BE99-3CA8CEB93C4E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922120" y="3453854"/>
            <a:ext cx="38090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B39A98-3EF0-4F7F-95F8-58CA455AEB01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924109" y="4368529"/>
            <a:ext cx="37891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C6CF7BE-CB98-4B63-B634-EB95BFB18C56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>
            <a:off x="1508767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49FE8B6-8481-4EDE-A5C7-D94469010F4B}"/>
              </a:ext>
            </a:extLst>
          </p:cNvPr>
          <p:cNvCxnSpPr>
            <a:stCxn id="31" idx="4"/>
            <a:endCxn id="36" idx="0"/>
          </p:cNvCxnSpPr>
          <p:nvPr/>
        </p:nvCxnSpPr>
        <p:spPr>
          <a:xfrm>
            <a:off x="1508767" y="3659594"/>
            <a:ext cx="0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60682-4D64-4C45-BAD6-D953A3D451B1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2258037" y="2724396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5E3F8BB-5956-4781-A3C9-5D365ABB548A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1654247" y="3599334"/>
            <a:ext cx="458310" cy="62371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EA0DBFE-4FF9-4536-AE31-6ED9AF529508}"/>
              </a:ext>
            </a:extLst>
          </p:cNvPr>
          <p:cNvCxnSpPr>
            <a:endCxn id="28" idx="0"/>
          </p:cNvCxnSpPr>
          <p:nvPr/>
        </p:nvCxnSpPr>
        <p:spPr>
          <a:xfrm>
            <a:off x="1508767" y="1192878"/>
            <a:ext cx="0" cy="29505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00BDD8-91A1-44CA-99D8-F742F537E010}"/>
                  </a:ext>
                </a:extLst>
              </p:cNvPr>
              <p:cNvSpPr txBox="1"/>
              <p:nvPr/>
            </p:nvSpPr>
            <p:spPr>
              <a:xfrm>
                <a:off x="1893354" y="3788696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00BDD8-91A1-44CA-99D8-F742F537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54" y="3788696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F81723BE-0CCB-4779-956E-8060B30088B7}"/>
              </a:ext>
            </a:extLst>
          </p:cNvPr>
          <p:cNvSpPr txBox="1"/>
          <p:nvPr/>
        </p:nvSpPr>
        <p:spPr>
          <a:xfrm>
            <a:off x="794688" y="1716822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0BF27D5-9C7C-403C-8B40-BE737DC55949}"/>
              </a:ext>
            </a:extLst>
          </p:cNvPr>
          <p:cNvSpPr txBox="1"/>
          <p:nvPr/>
        </p:nvSpPr>
        <p:spPr>
          <a:xfrm>
            <a:off x="1508767" y="1861264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B1E26E-2E54-4E52-BAE2-DF78942A6886}"/>
              </a:ext>
            </a:extLst>
          </p:cNvPr>
          <p:cNvSpPr txBox="1"/>
          <p:nvPr/>
        </p:nvSpPr>
        <p:spPr>
          <a:xfrm>
            <a:off x="1697514" y="2141353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BED98FC-5AE1-4DC0-813B-E91FA66915D4}"/>
              </a:ext>
            </a:extLst>
          </p:cNvPr>
          <p:cNvSpPr txBox="1"/>
          <p:nvPr/>
        </p:nvSpPr>
        <p:spPr>
          <a:xfrm>
            <a:off x="384723" y="2717795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80FF627-25A4-42FC-B56F-614FA6A1EF1F}"/>
              </a:ext>
            </a:extLst>
          </p:cNvPr>
          <p:cNvSpPr txBox="1"/>
          <p:nvPr/>
        </p:nvSpPr>
        <p:spPr>
          <a:xfrm>
            <a:off x="1508767" y="2735766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0B495A4-1696-4721-BC83-33B8BF845D54}"/>
              </a:ext>
            </a:extLst>
          </p:cNvPr>
          <p:cNvSpPr txBox="1"/>
          <p:nvPr/>
        </p:nvSpPr>
        <p:spPr>
          <a:xfrm>
            <a:off x="384723" y="3664706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AE484AC-9119-4138-ABD7-C1E082611BC3}"/>
                  </a:ext>
                </a:extLst>
              </p:cNvPr>
              <p:cNvSpPr/>
              <p:nvPr/>
            </p:nvSpPr>
            <p:spPr>
              <a:xfrm>
                <a:off x="561422" y="4625176"/>
                <a:ext cx="1736053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000" b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i="1" kern="0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000" b="1" ker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ker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kern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AE484AC-9119-4138-ABD7-C1E082611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2" y="4625176"/>
                <a:ext cx="1736053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5A390F9-E578-468C-9640-C124FEEA2382}"/>
                  </a:ext>
                </a:extLst>
              </p:cNvPr>
              <p:cNvSpPr/>
              <p:nvPr/>
            </p:nvSpPr>
            <p:spPr>
              <a:xfrm>
                <a:off x="3360441" y="894010"/>
                <a:ext cx="162493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F5A390F9-E578-468C-9640-C124FEEA2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41" y="894010"/>
                <a:ext cx="1624932" cy="5078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圆角矩形 562">
            <a:extLst>
              <a:ext uri="{FF2B5EF4-FFF2-40B4-BE49-F238E27FC236}">
                <a16:creationId xmlns:a16="http://schemas.microsoft.com/office/drawing/2014/main" id="{F9FB8B97-BD0A-4843-9E6C-0F233D21D24F}"/>
              </a:ext>
            </a:extLst>
          </p:cNvPr>
          <p:cNvSpPr/>
          <p:nvPr/>
        </p:nvSpPr>
        <p:spPr>
          <a:xfrm>
            <a:off x="4619213" y="1437230"/>
            <a:ext cx="3780316" cy="1157485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51">
                <a:extLst>
                  <a:ext uri="{FF2B5EF4-FFF2-40B4-BE49-F238E27FC236}">
                    <a16:creationId xmlns:a16="http://schemas.microsoft.com/office/drawing/2014/main" id="{DEA22D64-28E1-4628-80AB-FD78F0D8804E}"/>
                  </a:ext>
                </a:extLst>
              </p:cNvPr>
              <p:cNvSpPr txBox="1"/>
              <p:nvPr/>
            </p:nvSpPr>
            <p:spPr>
              <a:xfrm>
                <a:off x="4605326" y="1469549"/>
                <a:ext cx="3135496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,5,7</m:t>
                                </m:r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i="1">
                                                          <a:latin typeface="Cambria Math"/>
                                                        </a:rPr>
                                                        <m:t>0,0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CN" sz="2000" i="1" smtClean="0">
                                                      <a:latin typeface="Cambria Math"/>
                                                    </a:rPr>
                                                    <m:t> 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0,4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,(0,7)</m:t>
                                                  </m:r>
                                                </m: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4,4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4,7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5,5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,(7,7)</m:t>
                                                  </m:r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1" name="TextBox 651">
                <a:extLst>
                  <a:ext uri="{FF2B5EF4-FFF2-40B4-BE49-F238E27FC236}">
                    <a16:creationId xmlns:a16="http://schemas.microsoft.com/office/drawing/2014/main" id="{DEA22D64-28E1-4628-80AB-FD78F0D8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26" y="1469549"/>
                <a:ext cx="3135496" cy="1099468"/>
              </a:xfrm>
              <a:prstGeom prst="rect">
                <a:avLst/>
              </a:prstGeom>
              <a:blipFill>
                <a:blip r:embed="rId11"/>
                <a:stretch>
                  <a:fillRect r="-17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圆角矩形 562">
            <a:extLst>
              <a:ext uri="{FF2B5EF4-FFF2-40B4-BE49-F238E27FC236}">
                <a16:creationId xmlns:a16="http://schemas.microsoft.com/office/drawing/2014/main" id="{47C2D860-B117-4146-B266-9073B18EE41B}"/>
              </a:ext>
            </a:extLst>
          </p:cNvPr>
          <p:cNvSpPr/>
          <p:nvPr/>
        </p:nvSpPr>
        <p:spPr>
          <a:xfrm>
            <a:off x="4372820" y="3264241"/>
            <a:ext cx="4273103" cy="1220008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51">
                <a:extLst>
                  <a:ext uri="{FF2B5EF4-FFF2-40B4-BE49-F238E27FC236}">
                    <a16:creationId xmlns:a16="http://schemas.microsoft.com/office/drawing/2014/main" id="{DCFD4E1B-B4B6-4148-A9E6-DD854E22B0CA}"/>
                  </a:ext>
                </a:extLst>
              </p:cNvPr>
              <p:cNvSpPr txBox="1"/>
              <p:nvPr/>
            </p:nvSpPr>
            <p:spPr>
              <a:xfrm>
                <a:off x="4349953" y="3350356"/>
                <a:ext cx="4015921" cy="1099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6,8</m:t>
                                </m:r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,8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,8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(7,8)}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6,6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,(8,8)}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TextBox 651">
                <a:extLst>
                  <a:ext uri="{FF2B5EF4-FFF2-40B4-BE49-F238E27FC236}">
                    <a16:creationId xmlns:a16="http://schemas.microsoft.com/office/drawing/2014/main" id="{DCFD4E1B-B4B6-4148-A9E6-DD854E22B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53" y="3350356"/>
                <a:ext cx="4015921" cy="1099468"/>
              </a:xfrm>
              <a:prstGeom prst="rect">
                <a:avLst/>
              </a:prstGeom>
              <a:blipFill>
                <a:blip r:embed="rId12"/>
                <a:stretch>
                  <a:fillRect r="-6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C8CDAE9-E1B9-43E9-82F6-EBE13619AFC9}"/>
                  </a:ext>
                </a:extLst>
              </p:cNvPr>
              <p:cNvSpPr/>
              <p:nvPr/>
            </p:nvSpPr>
            <p:spPr>
              <a:xfrm>
                <a:off x="3007307" y="2779304"/>
                <a:ext cx="1982338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C8CDAE9-E1B9-43E9-82F6-EBE13619A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07" y="2779304"/>
                <a:ext cx="1982338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圆角矩形 562">
            <a:extLst>
              <a:ext uri="{FF2B5EF4-FFF2-40B4-BE49-F238E27FC236}">
                <a16:creationId xmlns:a16="http://schemas.microsoft.com/office/drawing/2014/main" id="{CDAA2555-0A91-40E8-87F2-0D35F079908F}"/>
              </a:ext>
            </a:extLst>
          </p:cNvPr>
          <p:cNvSpPr/>
          <p:nvPr/>
        </p:nvSpPr>
        <p:spPr>
          <a:xfrm>
            <a:off x="5299002" y="5157390"/>
            <a:ext cx="2387601" cy="1441514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51">
                <a:extLst>
                  <a:ext uri="{FF2B5EF4-FFF2-40B4-BE49-F238E27FC236}">
                    <a16:creationId xmlns:a16="http://schemas.microsoft.com/office/drawing/2014/main" id="{1A0F33CA-BD4A-4E1F-A40E-027A87027504}"/>
                  </a:ext>
                </a:extLst>
              </p:cNvPr>
              <p:cNvSpPr txBox="1"/>
              <p:nvPr/>
            </p:nvSpPr>
            <p:spPr>
              <a:xfrm>
                <a:off x="5315571" y="5153775"/>
                <a:ext cx="2387601" cy="1395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{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20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,6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,6)}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{(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,6)}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{(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,6)}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7" name="TextBox 651">
                <a:extLst>
                  <a:ext uri="{FF2B5EF4-FFF2-40B4-BE49-F238E27FC236}">
                    <a16:creationId xmlns:a16="http://schemas.microsoft.com/office/drawing/2014/main" id="{1A0F33CA-BD4A-4E1F-A40E-027A87027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71" y="5153775"/>
                <a:ext cx="2387601" cy="1395510"/>
              </a:xfrm>
              <a:prstGeom prst="rect">
                <a:avLst/>
              </a:prstGeom>
              <a:blipFill>
                <a:blip r:embed="rId14"/>
                <a:stretch>
                  <a:fillRect r="-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8C9962-D552-4B6C-8127-F865084E72A4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>
            <a:off x="6509371" y="2594715"/>
            <a:ext cx="1" cy="669526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B04C6-078E-4D79-96CC-FDCDEFB7A513}"/>
              </a:ext>
            </a:extLst>
          </p:cNvPr>
          <p:cNvCxnSpPr>
            <a:stCxn id="62" idx="2"/>
            <a:endCxn id="67" idx="0"/>
          </p:cNvCxnSpPr>
          <p:nvPr/>
        </p:nvCxnSpPr>
        <p:spPr>
          <a:xfrm>
            <a:off x="6509372" y="4484249"/>
            <a:ext cx="0" cy="669526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A42B4CE-292A-4C90-9082-7D906956BBEF}"/>
              </a:ext>
            </a:extLst>
          </p:cNvPr>
          <p:cNvCxnSpPr>
            <a:cxnSpLocks/>
          </p:cNvCxnSpPr>
          <p:nvPr/>
        </p:nvCxnSpPr>
        <p:spPr>
          <a:xfrm>
            <a:off x="6470886" y="969644"/>
            <a:ext cx="0" cy="463971"/>
          </a:xfrm>
          <a:prstGeom prst="straightConnector1">
            <a:avLst/>
          </a:prstGeom>
          <a:ln w="28575">
            <a:solidFill>
              <a:schemeClr val="accent6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B0B0FC3-8B8B-4368-9B1E-260D6C2A91AE}"/>
                  </a:ext>
                </a:extLst>
              </p:cNvPr>
              <p:cNvSpPr/>
              <p:nvPr/>
            </p:nvSpPr>
            <p:spPr>
              <a:xfrm>
                <a:off x="2915443" y="4688104"/>
                <a:ext cx="228043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kern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B0B0FC3-8B8B-4368-9B1E-260D6C2A9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43" y="4688104"/>
                <a:ext cx="2280431" cy="5078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BFA3CB4-5801-40ED-BC3E-CC81B9A8D4A6}"/>
                  </a:ext>
                </a:extLst>
              </p:cNvPr>
              <p:cNvSpPr txBox="1"/>
              <p:nvPr/>
            </p:nvSpPr>
            <p:spPr>
              <a:xfrm>
                <a:off x="6014131" y="270372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BFA3CB4-5801-40ED-BC3E-CC81B9A8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31" y="2703725"/>
                <a:ext cx="317885" cy="400110"/>
              </a:xfrm>
              <a:prstGeom prst="rect">
                <a:avLst/>
              </a:prstGeom>
              <a:blipFill>
                <a:blip r:embed="rId16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811B5E7-9CBF-442D-B0E0-61DEA27A544C}"/>
                  </a:ext>
                </a:extLst>
              </p:cNvPr>
              <p:cNvSpPr txBox="1"/>
              <p:nvPr/>
            </p:nvSpPr>
            <p:spPr>
              <a:xfrm>
                <a:off x="6014130" y="459762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811B5E7-9CBF-442D-B0E0-61DEA27A5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130" y="4597628"/>
                <a:ext cx="317885" cy="400110"/>
              </a:xfrm>
              <a:prstGeom prst="rect">
                <a:avLst/>
              </a:prstGeom>
              <a:blipFill>
                <a:blip r:embed="rId17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5BD8F11-896E-4E4A-9E01-38814DBB51B6}"/>
              </a:ext>
            </a:extLst>
          </p:cNvPr>
          <p:cNvCxnSpPr>
            <a:cxnSpLocks/>
            <a:stCxn id="62" idx="3"/>
            <a:endCxn id="67" idx="3"/>
          </p:cNvCxnSpPr>
          <p:nvPr/>
        </p:nvCxnSpPr>
        <p:spPr>
          <a:xfrm flipH="1">
            <a:off x="7703172" y="3874245"/>
            <a:ext cx="942751" cy="1977285"/>
          </a:xfrm>
          <a:prstGeom prst="bentConnector3">
            <a:avLst>
              <a:gd name="adj1" fmla="val -24248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0238CBE7-28F5-42F0-B09B-B4C63C0BE1CD}"/>
              </a:ext>
            </a:extLst>
          </p:cNvPr>
          <p:cNvCxnSpPr>
            <a:cxnSpLocks/>
          </p:cNvCxnSpPr>
          <p:nvPr/>
        </p:nvCxnSpPr>
        <p:spPr>
          <a:xfrm flipH="1">
            <a:off x="7040426" y="4105610"/>
            <a:ext cx="942751" cy="1977285"/>
          </a:xfrm>
          <a:prstGeom prst="bentConnector3">
            <a:avLst>
              <a:gd name="adj1" fmla="val -24248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98131A7-00BD-4F44-98A2-AE3B003E46FB}"/>
              </a:ext>
            </a:extLst>
          </p:cNvPr>
          <p:cNvSpPr txBox="1"/>
          <p:nvPr/>
        </p:nvSpPr>
        <p:spPr>
          <a:xfrm>
            <a:off x="7851742" y="4763676"/>
            <a:ext cx="136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DSE</a:t>
            </a:r>
            <a:endParaRPr lang="zh-CN" alt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6AA6A6EC-EF08-4C2B-8945-7C68F56EF0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36880" y="5351467"/>
            <a:ext cx="1255922" cy="1000125"/>
          </a:xfrm>
          <a:prstGeom prst="bentConnector3">
            <a:avLst>
              <a:gd name="adj1" fmla="val 126287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13399DC-6D69-4FD1-9759-EAEF3560EB91}"/>
              </a:ext>
            </a:extLst>
          </p:cNvPr>
          <p:cNvSpPr txBox="1"/>
          <p:nvPr/>
        </p:nvSpPr>
        <p:spPr>
          <a:xfrm>
            <a:off x="3947769" y="5779324"/>
            <a:ext cx="136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CSE</a:t>
            </a:r>
            <a:endParaRPr lang="zh-CN" alt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">
                <a:extLst>
                  <a:ext uri="{FF2B5EF4-FFF2-40B4-BE49-F238E27FC236}">
                    <a16:creationId xmlns:a16="http://schemas.microsoft.com/office/drawing/2014/main" id="{430AD379-65A2-49B0-ADEE-FD77EB358045}"/>
                  </a:ext>
                </a:extLst>
              </p:cNvPr>
              <p:cNvSpPr txBox="1"/>
              <p:nvPr/>
            </p:nvSpPr>
            <p:spPr>
              <a:xfrm>
                <a:off x="420553" y="6107984"/>
                <a:ext cx="3109031" cy="447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𝚤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,{</m:t>
                    </m:r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altLang="zh-CN" sz="20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sz="2000" b="1" dirty="0">
                  <a:solidFill>
                    <a:schemeClr val="accent1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2" name="TextBox 3">
                <a:extLst>
                  <a:ext uri="{FF2B5EF4-FFF2-40B4-BE49-F238E27FC236}">
                    <a16:creationId xmlns:a16="http://schemas.microsoft.com/office/drawing/2014/main" id="{430AD379-65A2-49B0-ADEE-FD77EB358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3" y="6107984"/>
                <a:ext cx="3109031" cy="447815"/>
              </a:xfrm>
              <a:prstGeom prst="rect">
                <a:avLst/>
              </a:prstGeom>
              <a:blipFill>
                <a:blip r:embed="rId18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68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1E7C6DA3-7849-47CE-877A-1D3285335B1C}"/>
              </a:ext>
            </a:extLst>
          </p:cNvPr>
          <p:cNvSpPr/>
          <p:nvPr/>
        </p:nvSpPr>
        <p:spPr>
          <a:xfrm>
            <a:off x="95250" y="1094861"/>
            <a:ext cx="8815529" cy="176881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A5A9571-1CAF-43D3-A1A8-2F5404B9F980}"/>
                  </a:ext>
                </a:extLst>
              </p:cNvPr>
              <p:cNvSpPr txBox="1"/>
              <p:nvPr/>
            </p:nvSpPr>
            <p:spPr>
              <a:xfrm>
                <a:off x="298079" y="2043393"/>
                <a:ext cx="8459531" cy="75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</m:t>
                          </m:r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𝑮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bar>
                        <m:barPr>
                          <m:pos m:val="top"/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ba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ea typeface="微软雅黑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6A5A9571-1CAF-43D3-A1A8-2F5404B9F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9" y="2043393"/>
                <a:ext cx="8459531" cy="750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183F32-9822-4379-BEA3-B19308A1A929}"/>
                  </a:ext>
                </a:extLst>
              </p:cNvPr>
              <p:cNvSpPr txBox="1"/>
              <p:nvPr/>
            </p:nvSpPr>
            <p:spPr>
              <a:xfrm>
                <a:off x="95250" y="1570463"/>
                <a:ext cx="89774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 the information state reached by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zh-CN" alt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𝓛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𝑷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𝑮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Then </a:t>
                </a:r>
                <a:endParaRPr lang="zh-CN" altLang="en-US" sz="2400" b="1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183F32-9822-4379-BEA3-B19308A1A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570463"/>
                <a:ext cx="8977455" cy="461665"/>
              </a:xfrm>
              <a:prstGeom prst="rect">
                <a:avLst/>
              </a:prstGeom>
              <a:blipFill>
                <a:blip r:embed="rId5"/>
                <a:stretch>
                  <a:fillRect l="-1087" t="-10667" r="-476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4844052-4594-431F-8F0D-8C7DFC585B19}"/>
              </a:ext>
            </a:extLst>
          </p:cNvPr>
          <p:cNvSpPr txBox="1"/>
          <p:nvPr/>
        </p:nvSpPr>
        <p:spPr>
          <a:xfrm>
            <a:off x="161926" y="1145513"/>
            <a:ext cx="20781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endParaRPr lang="zh-CN" altLang="en-US" sz="26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2459CAF0-B084-4F83-8B74-0084FACB9DB3}"/>
                  </a:ext>
                </a:extLst>
              </p:cNvPr>
              <p:cNvSpPr txBox="1"/>
              <p:nvPr/>
            </p:nvSpPr>
            <p:spPr>
              <a:xfrm>
                <a:off x="574383" y="3644900"/>
                <a:ext cx="8095859" cy="2179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Construct the largest G-BTS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Avoid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𝒖𝒏𝒔𝒂𝒇𝒆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𝚤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:∃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𝚤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  <m:r>
                          <a:rPr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dirty="0">
                  <a:solidFill>
                    <a:schemeClr val="accent1"/>
                  </a:solidFill>
                  <a:latin typeface="Calibri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Delete all inconsistent states</a:t>
                </a:r>
              </a:p>
              <a:p>
                <a:pPr marL="342900" indent="-342900">
                  <a:lnSpc>
                    <a:spcPct val="12500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Maximal decision at each instant</a:t>
                </a:r>
              </a:p>
            </p:txBody>
          </p:sp>
        </mc:Choice>
        <mc:Fallback xmlns="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2459CAF0-B084-4F83-8B74-0084FACB9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83" y="3644900"/>
                <a:ext cx="8095859" cy="2179443"/>
              </a:xfrm>
              <a:prstGeom prst="rect">
                <a:avLst/>
              </a:prstGeom>
              <a:blipFill>
                <a:blip r:embed="rId6"/>
                <a:stretch>
                  <a:fillRect l="-1205" b="-5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3">
            <a:extLst>
              <a:ext uri="{FF2B5EF4-FFF2-40B4-BE49-F238E27FC236}">
                <a16:creationId xmlns:a16="http://schemas.microsoft.com/office/drawing/2014/main" id="{74E78497-71B9-4F6D-95D2-EC8356C42CB4}"/>
              </a:ext>
            </a:extLst>
          </p:cNvPr>
          <p:cNvSpPr txBox="1"/>
          <p:nvPr/>
        </p:nvSpPr>
        <p:spPr>
          <a:xfrm>
            <a:off x="298079" y="3079572"/>
            <a:ext cx="9085471" cy="591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 for infinite-step opacity</a:t>
            </a:r>
            <a:endParaRPr lang="zh-CN" altLang="en-US" sz="2800" b="1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Introduction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732" y="1004857"/>
            <a:ext cx="8459531" cy="275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omic Sans MS" pitchFamily="66" charset="0"/>
                <a:ea typeface="等线" panose="02010600030101010101" pitchFamily="2" charset="-122"/>
                <a:cs typeface="+mn-cs"/>
              </a:rPr>
              <a:t>Motivation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E46C0A"/>
              </a:solidFill>
              <a:effectLst/>
              <a:uLnTx/>
              <a:uFillTx/>
              <a:latin typeface="Calibri" pitchFamily="34" charset="0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Security and privacy concerns in Cyber-Physical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Opacity: An information-flow property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Application: Web services, Location-based services…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Current-state opacity &amp;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微软雅黑" pitchFamily="34" charset="-122"/>
                <a:cs typeface="Calibri" panose="020F0502020204030204" pitchFamily="34" charset="0"/>
              </a:rPr>
              <a:t>Infinite-step opacity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微软雅黑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81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Synthesis Procedure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ED4BCFC5-0B63-4273-92D5-C607E3B0FA9F}"/>
              </a:ext>
            </a:extLst>
          </p:cNvPr>
          <p:cNvSpPr/>
          <p:nvPr/>
        </p:nvSpPr>
        <p:spPr>
          <a:xfrm>
            <a:off x="460736" y="1221798"/>
            <a:ext cx="8222528" cy="266792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AEEF56B-A5D9-4FEA-8F44-8F0A717F125A}"/>
                  </a:ext>
                </a:extLst>
              </p:cNvPr>
              <p:cNvSpPr txBox="1"/>
              <p:nvPr/>
            </p:nvSpPr>
            <p:spPr>
              <a:xfrm>
                <a:off x="589817" y="1323749"/>
                <a:ext cx="8093447" cy="12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generalized bipartite transition system (G-BTS) </a:t>
                </a:r>
                <a:r>
                  <a:rPr lang="en-US" altLang="zh-CN" sz="2400" b="1" i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w.r.t.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 is a 7-tuple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𝒀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𝒀</m:t>
                          </m:r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𝒁𝒀</m:t>
                          </m:r>
                        </m:sub>
                        <m:sup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zh-CN" alt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𝚪</m:t>
                      </m:r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AEEF56B-A5D9-4FEA-8F44-8F0A717F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17" y="1323749"/>
                <a:ext cx="8093447" cy="1224118"/>
              </a:xfrm>
              <a:prstGeom prst="rect">
                <a:avLst/>
              </a:prstGeom>
              <a:blipFill>
                <a:blip r:embed="rId4"/>
                <a:stretch>
                  <a:fillRect l="-1206" t="-3980" r="-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23">
            <a:extLst>
              <a:ext uri="{FF2B5EF4-FFF2-40B4-BE49-F238E27FC236}">
                <a16:creationId xmlns:a16="http://schemas.microsoft.com/office/drawing/2014/main" id="{8961CE68-A68C-4F4A-AFDA-F72D8AA80368}"/>
              </a:ext>
            </a:extLst>
          </p:cNvPr>
          <p:cNvSpPr txBox="1"/>
          <p:nvPr/>
        </p:nvSpPr>
        <p:spPr>
          <a:xfrm>
            <a:off x="5236134" y="2870851"/>
            <a:ext cx="209487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itchFamily="34" charset="0"/>
              </a:rPr>
              <a:t>Observable reach</a:t>
            </a:r>
            <a:endParaRPr lang="zh-CN" altLang="en-US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259746CC-5F7E-49F2-A885-77F975237B7A}"/>
              </a:ext>
            </a:extLst>
          </p:cNvPr>
          <p:cNvSpPr txBox="1"/>
          <p:nvPr/>
        </p:nvSpPr>
        <p:spPr>
          <a:xfrm>
            <a:off x="2672166" y="2869893"/>
            <a:ext cx="24234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Calibri" pitchFamily="34" charset="0"/>
              </a:rPr>
              <a:t>Unobservable reach</a:t>
            </a:r>
            <a:endParaRPr lang="zh-CN" altLang="en-US" sz="2000" b="1" dirty="0">
              <a:solidFill>
                <a:schemeClr val="accent2"/>
              </a:solidFill>
              <a:latin typeface="Calibri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6B797B-705C-4A30-9179-5D65D12F1A6E}"/>
              </a:ext>
            </a:extLst>
          </p:cNvPr>
          <p:cNvCxnSpPr>
            <a:cxnSpLocks/>
          </p:cNvCxnSpPr>
          <p:nvPr/>
        </p:nvCxnSpPr>
        <p:spPr>
          <a:xfrm flipH="1" flipV="1">
            <a:off x="5236134" y="2579923"/>
            <a:ext cx="1013739" cy="246541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44B3B93-1D11-48C3-8DD4-D7316F8AF54A}"/>
              </a:ext>
            </a:extLst>
          </p:cNvPr>
          <p:cNvCxnSpPr>
            <a:cxnSpLocks/>
          </p:cNvCxnSpPr>
          <p:nvPr/>
        </p:nvCxnSpPr>
        <p:spPr>
          <a:xfrm flipV="1">
            <a:off x="3929629" y="2594856"/>
            <a:ext cx="447441" cy="231607"/>
          </a:xfrm>
          <a:prstGeom prst="straightConnector1">
            <a:avLst/>
          </a:prstGeom>
          <a:ln w="28575">
            <a:solidFill>
              <a:schemeClr val="accent2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D5073DF-E0A9-4F34-8738-71EF7BFFD543}"/>
              </a:ext>
            </a:extLst>
          </p:cNvPr>
          <p:cNvSpPr/>
          <p:nvPr/>
        </p:nvSpPr>
        <p:spPr>
          <a:xfrm>
            <a:off x="319678" y="4593636"/>
            <a:ext cx="882432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Inconsistent states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</a:rPr>
              <a:t>A Y-state is consistent if at least one control decision is defined.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</a:rPr>
              <a:t>A Z-state is consistent if all feasible events are defined.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49132-F55A-474E-A8FE-C05AF1B6A557}"/>
              </a:ext>
            </a:extLst>
          </p:cNvPr>
          <p:cNvSpPr/>
          <p:nvPr/>
        </p:nvSpPr>
        <p:spPr>
          <a:xfrm>
            <a:off x="654358" y="3279924"/>
            <a:ext cx="8093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</a:rPr>
              <a:t> game structure between the controller and the environment</a:t>
            </a:r>
            <a:endParaRPr lang="zh-CN" altLang="en-US" sz="2400" b="1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49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97F06-7AF2-4652-B44E-2F2888816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206"/>
            <a:ext cx="9144000" cy="4669536"/>
          </a:xfrm>
          <a:prstGeom prst="rect">
            <a:avLst/>
          </a:prstGeom>
        </p:spPr>
      </p:pic>
      <p:sp>
        <p:nvSpPr>
          <p:cNvPr id="320" name="TextBox 24">
            <a:extLst>
              <a:ext uri="{FF2B5EF4-FFF2-40B4-BE49-F238E27FC236}">
                <a16:creationId xmlns:a16="http://schemas.microsoft.com/office/drawing/2014/main" id="{3FFA37CC-1F47-459B-94AC-AB4E61FB250D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74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EA5F61-3160-4055-8BEE-BF6F235A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29"/>
            <a:ext cx="9144000" cy="4667250"/>
          </a:xfrm>
          <a:prstGeom prst="rect">
            <a:avLst/>
          </a:prstGeom>
        </p:spPr>
      </p:pic>
      <p:sp>
        <p:nvSpPr>
          <p:cNvPr id="6" name="TextBox 24">
            <a:extLst>
              <a:ext uri="{FF2B5EF4-FFF2-40B4-BE49-F238E27FC236}">
                <a16:creationId xmlns:a16="http://schemas.microsoft.com/office/drawing/2014/main" id="{967DC6DC-32D7-415F-A6B4-8D3D6C62F6A9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610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08F0FB-05CD-40C8-A1EC-6EA0AE7EA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706"/>
            <a:ext cx="9111237" cy="4637508"/>
          </a:xfrm>
          <a:prstGeom prst="rect">
            <a:avLst/>
          </a:prstGeom>
        </p:spPr>
      </p:pic>
      <p:sp>
        <p:nvSpPr>
          <p:cNvPr id="6" name="TextBox 24">
            <a:extLst>
              <a:ext uri="{FF2B5EF4-FFF2-40B4-BE49-F238E27FC236}">
                <a16:creationId xmlns:a16="http://schemas.microsoft.com/office/drawing/2014/main" id="{96D58D18-D8BD-45DC-806B-B9D563EB801F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184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E0C356-7D59-4189-A083-05FEB2DA5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4244"/>
            <a:ext cx="9144000" cy="4736835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1E34B789-8898-4BF0-97B0-251C27760DF1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028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1E34B789-8898-4BF0-97B0-251C27760DF1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7B5557-CBB8-47D4-94AF-C6BA1954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20" y="1221798"/>
            <a:ext cx="3614957" cy="41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9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Example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3844B9-545D-46DC-A947-6D2675E61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70" y="1059334"/>
            <a:ext cx="4327875" cy="4970231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4B31F791-F439-49FE-BE60-721E424355BD}"/>
              </a:ext>
            </a:extLst>
          </p:cNvPr>
          <p:cNvSpPr/>
          <p:nvPr/>
        </p:nvSpPr>
        <p:spPr bwMode="auto">
          <a:xfrm rot="5400000">
            <a:off x="3987720" y="3368002"/>
            <a:ext cx="459913" cy="58191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accent6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solidFill>
                <a:sysClr val="windowText" lastClr="000000"/>
              </a:solidFill>
              <a:latin typeface="Georgia" panose="02040502050405020303" pitchFamily="18" charset="0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E9F4E-B8CE-4012-99A7-E40297AA6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2" y="2266290"/>
            <a:ext cx="3009242" cy="2556321"/>
          </a:xfrm>
          <a:prstGeom prst="rect">
            <a:avLst/>
          </a:prstGeom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0EC5A2DD-2DE6-4FB8-AE19-DC64C1D70A3D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484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8C155D8-0A71-4546-AD87-9DEBE6D6FB96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156CB23-028F-4F4D-8E58-F167439491B9}"/>
              </a:ext>
            </a:extLst>
          </p:cNvPr>
          <p:cNvSpPr txBox="1"/>
          <p:nvPr/>
        </p:nvSpPr>
        <p:spPr>
          <a:xfrm>
            <a:off x="559053" y="2295686"/>
            <a:ext cx="8423021" cy="15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Synthesis of supervisor for infinite-step opacity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New type of information state for delayed information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Effective synthesis procedure based on the proposed new IS</a:t>
            </a:r>
            <a:endParaRPr lang="zh-CN" altLang="en-US" sz="2400" b="1" dirty="0">
              <a:solidFill>
                <a:schemeClr val="accent6"/>
              </a:solidFill>
              <a:latin typeface="Calibri" pitchFamily="34" charset="0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39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Conclusion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8C155D8-0A71-4546-AD87-9DEBE6D6FB96}"/>
              </a:ext>
            </a:extLst>
          </p:cNvPr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156CB23-028F-4F4D-8E58-F167439491B9}"/>
              </a:ext>
            </a:extLst>
          </p:cNvPr>
          <p:cNvSpPr txBox="1"/>
          <p:nvPr/>
        </p:nvSpPr>
        <p:spPr>
          <a:xfrm>
            <a:off x="559053" y="2295686"/>
            <a:ext cx="8423021" cy="159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Synthesis of supervisor for infinite-step opacity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New type of information state for delayed information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2400" b="1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Effective synthesis procedure based on the proposed new IS</a:t>
            </a:r>
            <a:endParaRPr lang="zh-CN" altLang="en-US" sz="2400" b="1" dirty="0">
              <a:solidFill>
                <a:schemeClr val="accent6"/>
              </a:solidFill>
              <a:latin typeface="Calibri" pitchFamily="34" charset="0"/>
              <a:ea typeface="微软雅黑" pitchFamily="34" charset="-122"/>
              <a:cs typeface="Arial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BDB4ECC-DE66-4386-B638-49977F92432F}"/>
              </a:ext>
            </a:extLst>
          </p:cNvPr>
          <p:cNvSpPr txBox="1"/>
          <p:nvPr/>
        </p:nvSpPr>
        <p:spPr>
          <a:xfrm>
            <a:off x="3169558" y="5069788"/>
            <a:ext cx="2804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Thank You!</a:t>
            </a:r>
            <a:endParaRPr lang="zh-CN" altLang="en-US" sz="4000" b="1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033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System Model and Intruder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EC89C31-D897-4542-9801-0985D25B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49" y="1149242"/>
            <a:ext cx="798645" cy="853514"/>
          </a:xfrm>
          <a:prstGeom prst="rect">
            <a:avLst/>
          </a:prstGeom>
        </p:spPr>
      </p:pic>
      <p:sp>
        <p:nvSpPr>
          <p:cNvPr id="21" name="Title 18">
            <a:extLst>
              <a:ext uri="{FF2B5EF4-FFF2-40B4-BE49-F238E27FC236}">
                <a16:creationId xmlns:a16="http://schemas.microsoft.com/office/drawing/2014/main" id="{EB8380D3-214F-4E14-97F3-00CA6AA566D3}"/>
              </a:ext>
            </a:extLst>
          </p:cNvPr>
          <p:cNvSpPr txBox="1">
            <a:spLocks/>
          </p:cNvSpPr>
          <p:nvPr/>
        </p:nvSpPr>
        <p:spPr>
          <a:xfrm>
            <a:off x="6020590" y="1867473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  <a:defRPr/>
            </a:pPr>
            <a:r>
              <a:rPr lang="en-US" sz="2200" b="1" dirty="0">
                <a:solidFill>
                  <a:srgbClr val="C00000"/>
                </a:solidFill>
                <a:latin typeface="Calibri"/>
                <a:ea typeface="黑体"/>
              </a:rPr>
              <a:t>Intruder</a:t>
            </a:r>
            <a:endParaRPr lang="en-US" sz="2200" b="1" i="1" dirty="0">
              <a:solidFill>
                <a:srgbClr val="C00000"/>
              </a:solidFill>
              <a:latin typeface="Calibri"/>
              <a:ea typeface="黑体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2A558C-62B1-4900-B4FF-EC5B9A79E8B4}"/>
              </a:ext>
            </a:extLst>
          </p:cNvPr>
          <p:cNvSpPr/>
          <p:nvPr/>
        </p:nvSpPr>
        <p:spPr>
          <a:xfrm>
            <a:off x="1242502" y="3023116"/>
            <a:ext cx="28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The system has secrets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74F034-ACA6-4413-B432-DFBAF6C8952C}"/>
              </a:ext>
            </a:extLst>
          </p:cNvPr>
          <p:cNvSpPr/>
          <p:nvPr/>
        </p:nvSpPr>
        <p:spPr>
          <a:xfrm>
            <a:off x="3960014" y="1255549"/>
            <a:ext cx="2555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Information-Flow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3">
                <a:extLst>
                  <a:ext uri="{FF2B5EF4-FFF2-40B4-BE49-F238E27FC236}">
                    <a16:creationId xmlns:a16="http://schemas.microsoft.com/office/drawing/2014/main" id="{05AF3646-02AF-4C0C-8A9C-A9BD9E9D6A5F}"/>
                  </a:ext>
                </a:extLst>
              </p:cNvPr>
              <p:cNvSpPr txBox="1"/>
              <p:nvPr/>
            </p:nvSpPr>
            <p:spPr>
              <a:xfrm>
                <a:off x="4166711" y="1458985"/>
                <a:ext cx="2014274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zh-CN" alt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𝓛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)∈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zh-CN" altLang="en-US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20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2" name="TextBox 3">
                <a:extLst>
                  <a:ext uri="{FF2B5EF4-FFF2-40B4-BE49-F238E27FC236}">
                    <a16:creationId xmlns:a16="http://schemas.microsoft.com/office/drawing/2014/main" id="{05AF3646-02AF-4C0C-8A9C-A9BD9E9D6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11" y="1458985"/>
                <a:ext cx="2014274" cy="574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B288FA0-E277-4F73-A0C8-5B488513D71F}"/>
              </a:ext>
            </a:extLst>
          </p:cNvPr>
          <p:cNvCxnSpPr>
            <a:cxnSpLocks/>
          </p:cNvCxnSpPr>
          <p:nvPr/>
        </p:nvCxnSpPr>
        <p:spPr>
          <a:xfrm>
            <a:off x="3480104" y="2002756"/>
            <a:ext cx="2700881" cy="0"/>
          </a:xfrm>
          <a:prstGeom prst="straightConnector1">
            <a:avLst/>
          </a:prstGeom>
          <a:noFill/>
          <a:ln w="41275" cap="flat" cmpd="sng" algn="ctr">
            <a:solidFill>
              <a:schemeClr val="accent1">
                <a:lumMod val="75000"/>
              </a:schemeClr>
            </a:solidFill>
            <a:prstDash val="soli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CCBBB6-C598-4128-B7AC-8F913AD61786}"/>
                  </a:ext>
                </a:extLst>
              </p:cNvPr>
              <p:cNvSpPr/>
              <p:nvPr/>
            </p:nvSpPr>
            <p:spPr>
              <a:xfrm>
                <a:off x="520598" y="3478457"/>
                <a:ext cx="7927124" cy="3135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system is modeled as a FSA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altLang="zh-CN" sz="24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/>
                      </a:rPr>
                      <m:t>𝜹</m:t>
                    </m:r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srgbClr val="004098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285750" indent="-285750" algn="just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system has 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Calibri" pitchFamily="34" charset="0"/>
                  </a:rPr>
                  <a:t>secrets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, modeled a set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/>
                      </a:rPr>
                      <m:t>⊆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285750" indent="-285750" algn="just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altLang="zh-CN" sz="2400" b="1" i="1" ker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𝜮</m:t>
                    </m:r>
                    <m:r>
                      <a:rPr lang="en-US" altLang="zh-CN" sz="2400" b="1" i="1" kern="0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ker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400" b="1" i="1" kern="0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𝒖𝒐</m:t>
                        </m:r>
                      </m:sub>
                    </m:sSub>
                  </m:oMath>
                </a14:m>
                <a:r>
                  <a:rPr lang="en-US" altLang="zh-CN" sz="2200" b="1" kern="0" dirty="0">
                    <a:solidFill>
                      <a:srgbClr val="004098"/>
                    </a:solidFill>
                    <a:latin typeface="Calibri" pitchFamily="34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𝒐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1" i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the 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natural projection</a:t>
                </a:r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285750" indent="-285750" algn="just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The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Calibri" pitchFamily="34" charset="0"/>
                  </a:rPr>
                  <a:t>intruder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is a passive observer seeing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𝑷</m:t>
                    </m:r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zh-CN" altLang="en-US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𝓛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  <a:p>
                <a:pPr marL="285750" indent="-285750" algn="just">
                  <a:lnSpc>
                    <a:spcPct val="125000"/>
                  </a:lnSpc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System G is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Calibri" pitchFamily="34" charset="0"/>
                  </a:rPr>
                  <a:t>opaque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if the intruder cannot infer for sure that the system is in a secret state</a:t>
                </a:r>
                <a:endParaRPr lang="zh-CN" altLang="en-US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1CCBBB6-C598-4128-B7AC-8F913AD61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98" y="3478457"/>
                <a:ext cx="7927124" cy="3135923"/>
              </a:xfrm>
              <a:prstGeom prst="rect">
                <a:avLst/>
              </a:prstGeom>
              <a:blipFill>
                <a:blip r:embed="rId6"/>
                <a:stretch>
                  <a:fillRect l="-999" r="-1153" b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8121FEA-3603-4D8A-8564-A48A17F52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247" y="959740"/>
            <a:ext cx="1424857" cy="20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1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Delayed State Estimate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7" name="Rounded Rectangle 17">
            <a:extLst>
              <a:ext uri="{FF2B5EF4-FFF2-40B4-BE49-F238E27FC236}">
                <a16:creationId xmlns:a16="http://schemas.microsoft.com/office/drawing/2014/main" id="{48DE0746-5060-4A56-A914-B8FA7EB04498}"/>
              </a:ext>
            </a:extLst>
          </p:cNvPr>
          <p:cNvSpPr/>
          <p:nvPr/>
        </p:nvSpPr>
        <p:spPr>
          <a:xfrm>
            <a:off x="298079" y="952195"/>
            <a:ext cx="8547844" cy="206893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19">
                <a:extLst>
                  <a:ext uri="{FF2B5EF4-FFF2-40B4-BE49-F238E27FC236}">
                    <a16:creationId xmlns:a16="http://schemas.microsoft.com/office/drawing/2014/main" id="{DFF6F3D3-6005-47CF-98F9-A4B707F89AD2}"/>
                  </a:ext>
                </a:extLst>
              </p:cNvPr>
              <p:cNvSpPr/>
              <p:nvPr/>
            </p:nvSpPr>
            <p:spPr>
              <a:xfrm>
                <a:off x="384723" y="942246"/>
                <a:ext cx="8461199" cy="2105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Definition: 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Delayed State Estimate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). </a:t>
                </a:r>
              </a:p>
              <a:p>
                <a:pPr lvl="0" algn="just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∈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𝓛</m:t>
                        </m:r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𝑮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be an observable string. Then the delayed state estimate associated with </a:t>
                </a:r>
                <a14:m>
                  <m:oMath xmlns:m="http://schemas.openxmlformats.org/officeDocument/2006/math"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𝜷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𝑮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∣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, is defined as the set of states the system could have been in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|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𝜷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-steps earlier, after observing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8" name="Rectangle 19">
                <a:extLst>
                  <a:ext uri="{FF2B5EF4-FFF2-40B4-BE49-F238E27FC236}">
                    <a16:creationId xmlns:a16="http://schemas.microsoft.com/office/drawing/2014/main" id="{DFF6F3D3-6005-47CF-98F9-A4B707F89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23" y="942246"/>
                <a:ext cx="8461199" cy="2105769"/>
              </a:xfrm>
              <a:prstGeom prst="rect">
                <a:avLst/>
              </a:prstGeom>
              <a:blipFill>
                <a:blip r:embed="rId4"/>
                <a:stretch>
                  <a:fillRect l="-1081" t="-2319" r="-11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9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Delayed State Estimate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739649" y="4339226"/>
                <a:ext cx="2352054" cy="4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altLang="zh-CN" sz="20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20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𝑮</m:t>
                            </m:r>
                          </m:sub>
                        </m:sSub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 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∣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rPr>
                  <a:t>=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{5} 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49" y="4339226"/>
                <a:ext cx="2352054" cy="445378"/>
              </a:xfrm>
              <a:prstGeom prst="rect">
                <a:avLst/>
              </a:prstGeom>
              <a:blipFill>
                <a:blip r:embed="rId4"/>
                <a:stretch>
                  <a:fillRect t="-6849" r="-2078" b="-17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8C21ECD-63C7-46F8-88FB-951F1FF22678}"/>
                  </a:ext>
                </a:extLst>
              </p:cNvPr>
              <p:cNvSpPr/>
              <p:nvPr/>
            </p:nvSpPr>
            <p:spPr>
              <a:xfrm>
                <a:off x="3017489" y="5048153"/>
                <a:ext cx="5974111" cy="1429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ker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ker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ker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Suppose string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083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𝒔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083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083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𝒂𝒃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08300">
                        <a:lumMod val="75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083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08300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08300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𝒔</m:t>
                        </m:r>
                      </m:e>
                    </m:d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083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08300">
                      <a:lumMod val="75000"/>
                    </a:srgbClr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altLang="zh-CN" sz="2000" b="1" dirty="0">
                    <a:solidFill>
                      <a:srgbClr val="F08300">
                        <a:lumMod val="75000"/>
                      </a:srgbClr>
                    </a:solidFill>
                    <a:latin typeface="Calibri" pitchFamily="34" charset="0"/>
                    <a:ea typeface="等线" panose="02010600030101010101" pitchFamily="2" charset="-122"/>
                  </a:rPr>
                  <a:t>     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08300">
                        <a:lumMod val="75000"/>
                      </a:srgbClr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is observed</a:t>
                </a:r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8C21ECD-63C7-46F8-88FB-951F1FF22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89" y="5048153"/>
                <a:ext cx="5974111" cy="1429622"/>
              </a:xfrm>
              <a:prstGeom prst="rect">
                <a:avLst/>
              </a:prstGeom>
              <a:blipFill>
                <a:blip r:embed="rId5"/>
                <a:stretch>
                  <a:fillRect l="-918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ounded Rectangle 17">
            <a:extLst>
              <a:ext uri="{FF2B5EF4-FFF2-40B4-BE49-F238E27FC236}">
                <a16:creationId xmlns:a16="http://schemas.microsoft.com/office/drawing/2014/main" id="{48DE0746-5060-4A56-A914-B8FA7EB04498}"/>
              </a:ext>
            </a:extLst>
          </p:cNvPr>
          <p:cNvSpPr/>
          <p:nvPr/>
        </p:nvSpPr>
        <p:spPr>
          <a:xfrm>
            <a:off x="298079" y="952195"/>
            <a:ext cx="8547844" cy="206893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19">
                <a:extLst>
                  <a:ext uri="{FF2B5EF4-FFF2-40B4-BE49-F238E27FC236}">
                    <a16:creationId xmlns:a16="http://schemas.microsoft.com/office/drawing/2014/main" id="{DFF6F3D3-6005-47CF-98F9-A4B707F89AD2}"/>
                  </a:ext>
                </a:extLst>
              </p:cNvPr>
              <p:cNvSpPr/>
              <p:nvPr/>
            </p:nvSpPr>
            <p:spPr>
              <a:xfrm>
                <a:off x="384723" y="942246"/>
                <a:ext cx="8461199" cy="2105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Definition: 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Delayed State Estimate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). </a:t>
                </a:r>
              </a:p>
              <a:p>
                <a:pPr lvl="0" algn="just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∈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𝓛</m:t>
                        </m:r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𝑮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be an observable string. Then the delayed state estimate associated with </a:t>
                </a:r>
                <a14:m>
                  <m:oMath xmlns:m="http://schemas.openxmlformats.org/officeDocument/2006/math"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𝜷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𝑮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∣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, is defined as the set of states the system could have been in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|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𝜷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-steps earlier, after observing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8" name="Rectangle 19">
                <a:extLst>
                  <a:ext uri="{FF2B5EF4-FFF2-40B4-BE49-F238E27FC236}">
                    <a16:creationId xmlns:a16="http://schemas.microsoft.com/office/drawing/2014/main" id="{DFF6F3D3-6005-47CF-98F9-A4B707F89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23" y="942246"/>
                <a:ext cx="8461199" cy="2105769"/>
              </a:xfrm>
              <a:prstGeom prst="rect">
                <a:avLst/>
              </a:prstGeom>
              <a:blipFill>
                <a:blip r:embed="rId6"/>
                <a:stretch>
                  <a:fillRect l="-1081" t="-2319" r="-11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15">
            <a:extLst>
              <a:ext uri="{FF2B5EF4-FFF2-40B4-BE49-F238E27FC236}">
                <a16:creationId xmlns:a16="http://schemas.microsoft.com/office/drawing/2014/main" id="{998A8B0C-0618-4664-80C2-E697C1AECA4D}"/>
              </a:ext>
            </a:extLst>
          </p:cNvPr>
          <p:cNvSpPr/>
          <p:nvPr/>
        </p:nvSpPr>
        <p:spPr>
          <a:xfrm>
            <a:off x="298079" y="3143315"/>
            <a:ext cx="2387601" cy="3565589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7958A75-F315-4BB7-95F6-6C5453553A91}"/>
                  </a:ext>
                </a:extLst>
              </p:cNvPr>
              <p:cNvSpPr txBox="1"/>
              <p:nvPr/>
            </p:nvSpPr>
            <p:spPr>
              <a:xfrm>
                <a:off x="894577" y="594597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7958A75-F315-4BB7-95F6-6C545355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5945979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E180FE7-92F8-4C2E-B32A-D7FE358805CD}"/>
                  </a:ext>
                </a:extLst>
              </p:cNvPr>
              <p:cNvSpPr txBox="1"/>
              <p:nvPr/>
            </p:nvSpPr>
            <p:spPr>
              <a:xfrm>
                <a:off x="894577" y="505367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E180FE7-92F8-4C2E-B32A-D7FE3588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" y="5053672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365B1C-04D2-4694-8EED-CD8CF4B9D928}"/>
                  </a:ext>
                </a:extLst>
              </p:cNvPr>
              <p:cNvSpPr txBox="1"/>
              <p:nvPr/>
            </p:nvSpPr>
            <p:spPr>
              <a:xfrm>
                <a:off x="2285793" y="476925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365B1C-04D2-4694-8EED-CD8CF4B9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793" y="4769252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94011E1-6C1E-4B41-A392-6C5320418282}"/>
                  </a:ext>
                </a:extLst>
              </p:cNvPr>
              <p:cNvSpPr txBox="1"/>
              <p:nvPr/>
            </p:nvSpPr>
            <p:spPr>
              <a:xfrm>
                <a:off x="1063471" y="5639926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94011E1-6C1E-4B41-A392-6C532041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71" y="5639926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0189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134401BA-683F-4C47-9BC0-2003A2B2B0FB}"/>
              </a:ext>
            </a:extLst>
          </p:cNvPr>
          <p:cNvSpPr/>
          <p:nvPr/>
        </p:nvSpPr>
        <p:spPr>
          <a:xfrm>
            <a:off x="1303027" y="3508388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F596D9F-DB42-4D5F-8851-2DFAA4906C9B}"/>
              </a:ext>
            </a:extLst>
          </p:cNvPr>
          <p:cNvSpPr/>
          <p:nvPr/>
        </p:nvSpPr>
        <p:spPr>
          <a:xfrm>
            <a:off x="1303027" y="4333368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32FC70F-3890-4211-9E81-05CA629682A3}"/>
              </a:ext>
            </a:extLst>
          </p:cNvPr>
          <p:cNvSpPr/>
          <p:nvPr/>
        </p:nvSpPr>
        <p:spPr>
          <a:xfrm>
            <a:off x="510640" y="526856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C6CF888-BE50-4DC1-969D-609D036FB7C0}"/>
              </a:ext>
            </a:extLst>
          </p:cNvPr>
          <p:cNvSpPr/>
          <p:nvPr/>
        </p:nvSpPr>
        <p:spPr>
          <a:xfrm>
            <a:off x="1303027" y="5268566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03692B5-AEA5-4125-B9E5-B31997B87C23}"/>
              </a:ext>
            </a:extLst>
          </p:cNvPr>
          <p:cNvSpPr/>
          <p:nvPr/>
        </p:nvSpPr>
        <p:spPr>
          <a:xfrm>
            <a:off x="512629" y="6183241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6281D2-D3EC-47D9-A77B-C36A7D8007D7}"/>
              </a:ext>
            </a:extLst>
          </p:cNvPr>
          <p:cNvSpPr/>
          <p:nvPr/>
        </p:nvSpPr>
        <p:spPr>
          <a:xfrm>
            <a:off x="510640" y="4333368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1851D95-B94A-4384-9CDB-9D9B99A5BB7B}"/>
              </a:ext>
            </a:extLst>
          </p:cNvPr>
          <p:cNvSpPr/>
          <p:nvPr/>
        </p:nvSpPr>
        <p:spPr>
          <a:xfrm>
            <a:off x="2052297" y="4333368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6DF576E-E3D1-4724-9C33-2D337AAA4405}"/>
              </a:ext>
            </a:extLst>
          </p:cNvPr>
          <p:cNvSpPr/>
          <p:nvPr/>
        </p:nvSpPr>
        <p:spPr>
          <a:xfrm>
            <a:off x="2052297" y="5268566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BB55E89E-E743-486C-85CC-BEDE4AFCA0C2}"/>
              </a:ext>
            </a:extLst>
          </p:cNvPr>
          <p:cNvSpPr/>
          <p:nvPr/>
        </p:nvSpPr>
        <p:spPr>
          <a:xfrm>
            <a:off x="1303027" y="6183241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0932CD2-5952-4E24-B686-70441FE714F4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1508767" y="3919868"/>
            <a:ext cx="0" cy="4135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6ECDC5-D935-47B7-BA3C-E297BE975B08}"/>
              </a:ext>
            </a:extLst>
          </p:cNvPr>
          <p:cNvCxnSpPr>
            <a:stCxn id="37" idx="3"/>
            <a:endCxn id="42" idx="0"/>
          </p:cNvCxnSpPr>
          <p:nvPr/>
        </p:nvCxnSpPr>
        <p:spPr>
          <a:xfrm flipH="1">
            <a:off x="716380" y="3859608"/>
            <a:ext cx="646907" cy="473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B1FCC14-DD2E-421F-8532-77855A999CD0}"/>
              </a:ext>
            </a:extLst>
          </p:cNvPr>
          <p:cNvCxnSpPr>
            <a:stCxn id="38" idx="6"/>
            <a:endCxn id="43" idx="2"/>
          </p:cNvCxnSpPr>
          <p:nvPr/>
        </p:nvCxnSpPr>
        <p:spPr>
          <a:xfrm>
            <a:off x="1714507" y="4539108"/>
            <a:ext cx="3377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2540FE8-9CD0-484E-BDA8-76ED1BF7E36D}"/>
              </a:ext>
            </a:extLst>
          </p:cNvPr>
          <p:cNvCxnSpPr>
            <a:stCxn id="42" idx="4"/>
            <a:endCxn id="39" idx="0"/>
          </p:cNvCxnSpPr>
          <p:nvPr/>
        </p:nvCxnSpPr>
        <p:spPr>
          <a:xfrm>
            <a:off x="716380" y="4744848"/>
            <a:ext cx="0" cy="5237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3748DF2-D8B8-407A-BB46-E2A304380DEB}"/>
              </a:ext>
            </a:extLst>
          </p:cNvPr>
          <p:cNvCxnSpPr>
            <a:stCxn id="39" idx="4"/>
            <a:endCxn id="41" idx="0"/>
          </p:cNvCxnSpPr>
          <p:nvPr/>
        </p:nvCxnSpPr>
        <p:spPr>
          <a:xfrm>
            <a:off x="716380" y="5680046"/>
            <a:ext cx="1989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D65D3ED-92BD-43A6-86DE-0810EC9E503E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922120" y="5474306"/>
            <a:ext cx="38090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F1A833E-5D7E-47B4-9295-861B7459911E}"/>
              </a:ext>
            </a:extLst>
          </p:cNvPr>
          <p:cNvCxnSpPr>
            <a:stCxn id="41" idx="6"/>
            <a:endCxn id="45" idx="2"/>
          </p:cNvCxnSpPr>
          <p:nvPr/>
        </p:nvCxnSpPr>
        <p:spPr>
          <a:xfrm>
            <a:off x="924109" y="6388981"/>
            <a:ext cx="37891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FD5C66-67DE-4BCB-9273-F256B2E115CD}"/>
              </a:ext>
            </a:extLst>
          </p:cNvPr>
          <p:cNvCxnSpPr>
            <a:stCxn id="38" idx="4"/>
            <a:endCxn id="40" idx="0"/>
          </p:cNvCxnSpPr>
          <p:nvPr/>
        </p:nvCxnSpPr>
        <p:spPr>
          <a:xfrm>
            <a:off x="1508767" y="4744848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397CA0-7E4C-4CBE-A0B6-61B891FF51BC}"/>
              </a:ext>
            </a:extLst>
          </p:cNvPr>
          <p:cNvCxnSpPr>
            <a:stCxn id="40" idx="4"/>
            <a:endCxn id="45" idx="0"/>
          </p:cNvCxnSpPr>
          <p:nvPr/>
        </p:nvCxnSpPr>
        <p:spPr>
          <a:xfrm>
            <a:off x="1508767" y="5680046"/>
            <a:ext cx="0" cy="5031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B9446E-E796-4AD7-8DF7-2DAEDFE86EC7}"/>
              </a:ext>
            </a:extLst>
          </p:cNvPr>
          <p:cNvCxnSpPr>
            <a:stCxn id="43" idx="4"/>
            <a:endCxn id="44" idx="0"/>
          </p:cNvCxnSpPr>
          <p:nvPr/>
        </p:nvCxnSpPr>
        <p:spPr>
          <a:xfrm>
            <a:off x="2258037" y="4744848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F8358E5-F2CE-4093-B91C-2EC805784EEF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1654247" y="5619786"/>
            <a:ext cx="458310" cy="62371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4CFFF0D-FF22-4BA2-BE7B-FEAA578DE4C0}"/>
              </a:ext>
            </a:extLst>
          </p:cNvPr>
          <p:cNvCxnSpPr>
            <a:endCxn id="37" idx="0"/>
          </p:cNvCxnSpPr>
          <p:nvPr/>
        </p:nvCxnSpPr>
        <p:spPr>
          <a:xfrm>
            <a:off x="1508767" y="3213330"/>
            <a:ext cx="0" cy="29505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CB7DCC4-FDC6-4995-8C54-C1BBCA091F46}"/>
                  </a:ext>
                </a:extLst>
              </p:cNvPr>
              <p:cNvSpPr txBox="1"/>
              <p:nvPr/>
            </p:nvSpPr>
            <p:spPr>
              <a:xfrm>
                <a:off x="1893354" y="5809148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CB7DCC4-FDC6-4995-8C54-C1BBCA09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54" y="5809148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AC019682-D8DC-43FC-BD25-87F91A4E67A0}"/>
              </a:ext>
            </a:extLst>
          </p:cNvPr>
          <p:cNvSpPr txBox="1"/>
          <p:nvPr/>
        </p:nvSpPr>
        <p:spPr>
          <a:xfrm>
            <a:off x="794688" y="3737274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9FC71A7-9784-4DF2-9C86-2ACC9532F046}"/>
              </a:ext>
            </a:extLst>
          </p:cNvPr>
          <p:cNvSpPr txBox="1"/>
          <p:nvPr/>
        </p:nvSpPr>
        <p:spPr>
          <a:xfrm>
            <a:off x="1508767" y="3881716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38D68E6-C5C5-409B-A9E0-E47861CB9A07}"/>
              </a:ext>
            </a:extLst>
          </p:cNvPr>
          <p:cNvSpPr txBox="1"/>
          <p:nvPr/>
        </p:nvSpPr>
        <p:spPr>
          <a:xfrm>
            <a:off x="1697514" y="4161805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F5A5CAD-DB08-4363-869C-F8F020AB7890}"/>
              </a:ext>
            </a:extLst>
          </p:cNvPr>
          <p:cNvSpPr txBox="1"/>
          <p:nvPr/>
        </p:nvSpPr>
        <p:spPr>
          <a:xfrm>
            <a:off x="384723" y="4738247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ED2A7A8-5A38-479A-BF5F-F6D4D206BCAD}"/>
              </a:ext>
            </a:extLst>
          </p:cNvPr>
          <p:cNvSpPr txBox="1"/>
          <p:nvPr/>
        </p:nvSpPr>
        <p:spPr>
          <a:xfrm>
            <a:off x="1508767" y="4756218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84C5622-6EE1-4AC9-A4C4-9ED989D936E7}"/>
              </a:ext>
            </a:extLst>
          </p:cNvPr>
          <p:cNvSpPr txBox="1"/>
          <p:nvPr/>
        </p:nvSpPr>
        <p:spPr>
          <a:xfrm>
            <a:off x="384723" y="5685158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4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Infinite-Step Opacity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DAF2183D-FD87-414A-81F9-DD10B8770DC9}"/>
              </a:ext>
            </a:extLst>
          </p:cNvPr>
          <p:cNvSpPr/>
          <p:nvPr/>
        </p:nvSpPr>
        <p:spPr>
          <a:xfrm>
            <a:off x="113243" y="1082162"/>
            <a:ext cx="8917514" cy="174117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1987687-A15E-4C85-9812-122EC9EE6089}"/>
                  </a:ext>
                </a:extLst>
              </p:cNvPr>
              <p:cNvSpPr/>
              <p:nvPr/>
            </p:nvSpPr>
            <p:spPr>
              <a:xfrm>
                <a:off x="265120" y="1190282"/>
                <a:ext cx="8765637" cy="1533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Definition: (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Infinite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Calibri" pitchFamily="34" charset="0"/>
                  </a:rPr>
                  <a:t>-Step Opacity</a:t>
                </a: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). </a:t>
                </a:r>
              </a:p>
              <a:p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System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is said to be infinite-step opaque </a:t>
                </a:r>
                <a:r>
                  <a:rPr lang="en-US" altLang="zh-CN" sz="2400" b="1" dirty="0" err="1">
                    <a:solidFill>
                      <a:schemeClr val="accent6"/>
                    </a:solidFill>
                    <a:latin typeface="Calibri" pitchFamily="34" charset="0"/>
                  </a:rPr>
                  <a:t>w.r.t.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if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𝜶𝜷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𝜶𝜷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)⊈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1987687-A15E-4C85-9812-122EC9EE6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0" y="1190282"/>
                <a:ext cx="8765637" cy="1533240"/>
              </a:xfrm>
              <a:prstGeom prst="rect">
                <a:avLst/>
              </a:prstGeom>
              <a:blipFill>
                <a:blip r:embed="rId4"/>
                <a:stretch>
                  <a:fillRect l="-1043" t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1">
            <a:extLst>
              <a:ext uri="{FF2B5EF4-FFF2-40B4-BE49-F238E27FC236}">
                <a16:creationId xmlns:a16="http://schemas.microsoft.com/office/drawing/2014/main" id="{A048EC41-1854-462C-9B64-7A308224A51C}"/>
              </a:ext>
            </a:extLst>
          </p:cNvPr>
          <p:cNvSpPr/>
          <p:nvPr/>
        </p:nvSpPr>
        <p:spPr bwMode="auto">
          <a:xfrm>
            <a:off x="1823012" y="3000855"/>
            <a:ext cx="4535727" cy="855082"/>
          </a:xfrm>
          <a:prstGeom prst="wedgeRectCallout">
            <a:avLst>
              <a:gd name="adj1" fmla="val 33093"/>
              <a:gd name="adj2" fmla="val -88328"/>
            </a:avLst>
          </a:prstGeom>
          <a:solidFill>
            <a:schemeClr val="accent3">
              <a:lumMod val="40000"/>
              <a:lumOff val="6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/>
            <a:endParaRPr lang="en-SG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AFE95E-F933-4DFB-9902-1D2A44D27603}"/>
              </a:ext>
            </a:extLst>
          </p:cNvPr>
          <p:cNvSpPr/>
          <p:nvPr/>
        </p:nvSpPr>
        <p:spPr>
          <a:xfrm>
            <a:off x="1746827" y="3038937"/>
            <a:ext cx="4611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200" b="1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cs typeface="Arial" charset="0"/>
              </a:rPr>
              <a:t>The intruder can never know that the system was at a secret state</a:t>
            </a:r>
            <a:endParaRPr lang="en-SG" altLang="zh-CN" sz="2200" b="1" dirty="0">
              <a:solidFill>
                <a:srgbClr val="C00000"/>
              </a:solidFill>
              <a:latin typeface="Calibri" pitchFamily="34" charset="0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6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Infinite-Step Opacity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DAF2183D-FD87-414A-81F9-DD10B8770DC9}"/>
              </a:ext>
            </a:extLst>
          </p:cNvPr>
          <p:cNvSpPr/>
          <p:nvPr/>
        </p:nvSpPr>
        <p:spPr>
          <a:xfrm>
            <a:off x="113243" y="1082162"/>
            <a:ext cx="8917514" cy="174117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1987687-A15E-4C85-9812-122EC9EE6089}"/>
                  </a:ext>
                </a:extLst>
              </p:cNvPr>
              <p:cNvSpPr/>
              <p:nvPr/>
            </p:nvSpPr>
            <p:spPr>
              <a:xfrm>
                <a:off x="265120" y="1190282"/>
                <a:ext cx="8765637" cy="1533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Definition: (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Infinite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Calibri" pitchFamily="34" charset="0"/>
                  </a:rPr>
                  <a:t>-Step Opacity</a:t>
                </a: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). </a:t>
                </a:r>
              </a:p>
              <a:p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System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is said to be infinite-step opaque w.r.t.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if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𝜶𝜷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𝑳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𝜶𝜷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)⊈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1987687-A15E-4C85-9812-122EC9EE6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20" y="1190282"/>
                <a:ext cx="8765637" cy="1533240"/>
              </a:xfrm>
              <a:prstGeom prst="rect">
                <a:avLst/>
              </a:prstGeom>
              <a:blipFill>
                <a:blip r:embed="rId4"/>
                <a:stretch>
                  <a:fillRect l="-1043" t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792F100-2FCC-407A-9C76-7B5F32F7DDA8}"/>
                  </a:ext>
                </a:extLst>
              </p:cNvPr>
              <p:cNvSpPr/>
              <p:nvPr/>
            </p:nvSpPr>
            <p:spPr>
              <a:xfrm>
                <a:off x="4310871" y="3683533"/>
                <a:ext cx="2861937" cy="106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altLang="zh-CN" sz="20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20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𝑮</m:t>
                            </m:r>
                          </m:sub>
                        </m:sSub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 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∣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0" lang="en-US" altLang="zh-C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r>
                  <a:rPr kumimoji="0" lang="en-US" altLang="zh-CN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</a:rPr>
                  <a:t>=</a:t>
                </a:r>
                <a:r>
                  <a:rPr kumimoji="0" lang="en-US" altLang="zh-CN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{5}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 infinite-step opaque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792F100-2FCC-407A-9C76-7B5F32F7D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71" y="3683533"/>
                <a:ext cx="2861937" cy="1060931"/>
              </a:xfrm>
              <a:prstGeom prst="rect">
                <a:avLst/>
              </a:prstGeom>
              <a:blipFill>
                <a:blip r:embed="rId5"/>
                <a:stretch>
                  <a:fillRect l="-2128" t="-2874" b="-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58BD37E-6C33-4CFB-9717-4B9AF476D8D8}"/>
                  </a:ext>
                </a:extLst>
              </p:cNvPr>
              <p:cNvSpPr/>
              <p:nvPr/>
            </p:nvSpPr>
            <p:spPr>
              <a:xfrm>
                <a:off x="3017489" y="5048153"/>
                <a:ext cx="5974111" cy="1429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000" b="1" ker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ker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ker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0" kern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000" b="1" i="0" kern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 kern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altLang="zh-CN" sz="2000" b="1" i="1" kern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1" i="1" kern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kern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Suppose string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𝒔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𝒂𝒃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2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𝒔</m:t>
                        </m:r>
                      </m:e>
                    </m:d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altLang="zh-CN" sz="2000" b="1" dirty="0">
                    <a:solidFill>
                      <a:schemeClr val="accent2">
                        <a:lumMod val="75000"/>
                      </a:schemeClr>
                    </a:solidFill>
                    <a:latin typeface="Calibri" pitchFamily="34" charset="0"/>
                    <a:ea typeface="等线" panose="02010600030101010101" pitchFamily="2" charset="-122"/>
                  </a:rPr>
                  <a:t>     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is observed</a:t>
                </a: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58BD37E-6C33-4CFB-9717-4B9AF476D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89" y="5048153"/>
                <a:ext cx="5974111" cy="1429622"/>
              </a:xfrm>
              <a:prstGeom prst="rect">
                <a:avLst/>
              </a:prstGeom>
              <a:blipFill>
                <a:blip r:embed="rId6"/>
                <a:stretch>
                  <a:fillRect l="-918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15">
            <a:extLst>
              <a:ext uri="{FF2B5EF4-FFF2-40B4-BE49-F238E27FC236}">
                <a16:creationId xmlns:a16="http://schemas.microsoft.com/office/drawing/2014/main" id="{21EC1403-3A4B-4481-A2F2-1B41FD801D6C}"/>
              </a:ext>
            </a:extLst>
          </p:cNvPr>
          <p:cNvSpPr/>
          <p:nvPr/>
        </p:nvSpPr>
        <p:spPr>
          <a:xfrm>
            <a:off x="113243" y="3075488"/>
            <a:ext cx="2387601" cy="3565589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0999EC2-79E6-48AE-9422-E3AE01A2CFA8}"/>
                  </a:ext>
                </a:extLst>
              </p:cNvPr>
              <p:cNvSpPr txBox="1"/>
              <p:nvPr/>
            </p:nvSpPr>
            <p:spPr>
              <a:xfrm>
                <a:off x="709741" y="5878152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0999EC2-79E6-48AE-9422-E3AE01A2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1" y="5878152"/>
                <a:ext cx="317885" cy="400110"/>
              </a:xfrm>
              <a:prstGeom prst="rect">
                <a:avLst/>
              </a:prstGeom>
              <a:blipFill>
                <a:blip r:embed="rId7"/>
                <a:stretch>
                  <a:fillRect r="-30189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8053609-8C16-47A6-A369-98B41D21BCBD}"/>
                  </a:ext>
                </a:extLst>
              </p:cNvPr>
              <p:cNvSpPr txBox="1"/>
              <p:nvPr/>
            </p:nvSpPr>
            <p:spPr>
              <a:xfrm>
                <a:off x="709741" y="498584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8053609-8C16-47A6-A369-98B41D21B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1" y="4985845"/>
                <a:ext cx="317885" cy="400110"/>
              </a:xfrm>
              <a:prstGeom prst="rect">
                <a:avLst/>
              </a:prstGeom>
              <a:blipFill>
                <a:blip r:embed="rId8"/>
                <a:stretch>
                  <a:fillRect r="-30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B4833C6-592E-4B0C-889C-37E4613974F9}"/>
                  </a:ext>
                </a:extLst>
              </p:cNvPr>
              <p:cNvSpPr txBox="1"/>
              <p:nvPr/>
            </p:nvSpPr>
            <p:spPr>
              <a:xfrm>
                <a:off x="2100957" y="4701425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B4833C6-592E-4B0C-889C-37E461397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57" y="4701425"/>
                <a:ext cx="317885" cy="400110"/>
              </a:xfrm>
              <a:prstGeom prst="rect">
                <a:avLst/>
              </a:prstGeom>
              <a:blipFill>
                <a:blip r:embed="rId9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02B6F7A-47F6-438F-A5ED-E92C63F07C36}"/>
                  </a:ext>
                </a:extLst>
              </p:cNvPr>
              <p:cNvSpPr txBox="1"/>
              <p:nvPr/>
            </p:nvSpPr>
            <p:spPr>
              <a:xfrm>
                <a:off x="878635" y="5572099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02B6F7A-47F6-438F-A5ED-E92C63F07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35" y="5572099"/>
                <a:ext cx="317885" cy="400110"/>
              </a:xfrm>
              <a:prstGeom prst="rect">
                <a:avLst/>
              </a:prstGeom>
              <a:blipFill>
                <a:blip r:embed="rId10"/>
                <a:stretch>
                  <a:fillRect r="-32692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>
            <a:extLst>
              <a:ext uri="{FF2B5EF4-FFF2-40B4-BE49-F238E27FC236}">
                <a16:creationId xmlns:a16="http://schemas.microsoft.com/office/drawing/2014/main" id="{DFC19A39-9A32-4B48-9A9D-CCDDADDA6B9A}"/>
              </a:ext>
            </a:extLst>
          </p:cNvPr>
          <p:cNvSpPr/>
          <p:nvPr/>
        </p:nvSpPr>
        <p:spPr>
          <a:xfrm>
            <a:off x="1118191" y="3440561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E900919-5CA3-477A-B29F-0E04E695F6CB}"/>
              </a:ext>
            </a:extLst>
          </p:cNvPr>
          <p:cNvSpPr/>
          <p:nvPr/>
        </p:nvSpPr>
        <p:spPr>
          <a:xfrm>
            <a:off x="1118191" y="4265541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7020B81-AA96-4A4D-976F-B0EAA6696B3E}"/>
              </a:ext>
            </a:extLst>
          </p:cNvPr>
          <p:cNvSpPr/>
          <p:nvPr/>
        </p:nvSpPr>
        <p:spPr>
          <a:xfrm>
            <a:off x="325804" y="520073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72F9AE8-ECE1-4EF5-87C1-B3201B5F7173}"/>
              </a:ext>
            </a:extLst>
          </p:cNvPr>
          <p:cNvSpPr/>
          <p:nvPr/>
        </p:nvSpPr>
        <p:spPr>
          <a:xfrm>
            <a:off x="1118191" y="5200739"/>
            <a:ext cx="411480" cy="41148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AAD65E1-FA6B-402C-A1DB-793EE27E1566}"/>
              </a:ext>
            </a:extLst>
          </p:cNvPr>
          <p:cNvSpPr/>
          <p:nvPr/>
        </p:nvSpPr>
        <p:spPr>
          <a:xfrm>
            <a:off x="327793" y="61154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A2999D2-7362-482F-A945-F626D0C6C43D}"/>
              </a:ext>
            </a:extLst>
          </p:cNvPr>
          <p:cNvSpPr/>
          <p:nvPr/>
        </p:nvSpPr>
        <p:spPr>
          <a:xfrm>
            <a:off x="325804" y="4265541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81955D8-D89F-4708-BA89-340E3E4D9669}"/>
              </a:ext>
            </a:extLst>
          </p:cNvPr>
          <p:cNvSpPr/>
          <p:nvPr/>
        </p:nvSpPr>
        <p:spPr>
          <a:xfrm>
            <a:off x="1867461" y="4265541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A74D48E-341D-4412-8222-9FB591936180}"/>
              </a:ext>
            </a:extLst>
          </p:cNvPr>
          <p:cNvSpPr/>
          <p:nvPr/>
        </p:nvSpPr>
        <p:spPr>
          <a:xfrm>
            <a:off x="1867461" y="5200739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215E765-5065-4396-AA25-68EE28E884F7}"/>
              </a:ext>
            </a:extLst>
          </p:cNvPr>
          <p:cNvSpPr/>
          <p:nvPr/>
        </p:nvSpPr>
        <p:spPr>
          <a:xfrm>
            <a:off x="1118191" y="6115414"/>
            <a:ext cx="411480" cy="4114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43B7646-60EE-4A70-A625-CA262C44A26C}"/>
              </a:ext>
            </a:extLst>
          </p:cNvPr>
          <p:cNvCxnSpPr>
            <a:stCxn id="54" idx="4"/>
            <a:endCxn id="56" idx="0"/>
          </p:cNvCxnSpPr>
          <p:nvPr/>
        </p:nvCxnSpPr>
        <p:spPr>
          <a:xfrm>
            <a:off x="1323931" y="3852041"/>
            <a:ext cx="0" cy="41350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A395CC4-EA5B-4099-9730-80DCA353DEF0}"/>
              </a:ext>
            </a:extLst>
          </p:cNvPr>
          <p:cNvCxnSpPr>
            <a:stCxn id="54" idx="3"/>
            <a:endCxn id="71" idx="0"/>
          </p:cNvCxnSpPr>
          <p:nvPr/>
        </p:nvCxnSpPr>
        <p:spPr>
          <a:xfrm flipH="1">
            <a:off x="531544" y="3791781"/>
            <a:ext cx="646907" cy="47376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4FEEE94-30F1-46C6-B65F-3BCD7389B416}"/>
              </a:ext>
            </a:extLst>
          </p:cNvPr>
          <p:cNvCxnSpPr>
            <a:stCxn id="56" idx="6"/>
            <a:endCxn id="72" idx="2"/>
          </p:cNvCxnSpPr>
          <p:nvPr/>
        </p:nvCxnSpPr>
        <p:spPr>
          <a:xfrm>
            <a:off x="1529671" y="4471281"/>
            <a:ext cx="33779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FCFD092-568D-4FC3-8DAF-410BD189CBB6}"/>
              </a:ext>
            </a:extLst>
          </p:cNvPr>
          <p:cNvCxnSpPr>
            <a:stCxn id="71" idx="4"/>
            <a:endCxn id="58" idx="0"/>
          </p:cNvCxnSpPr>
          <p:nvPr/>
        </p:nvCxnSpPr>
        <p:spPr>
          <a:xfrm>
            <a:off x="531544" y="4677021"/>
            <a:ext cx="0" cy="523718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F0A2640-5B1E-4FB5-A286-6D46FC284DA9}"/>
              </a:ext>
            </a:extLst>
          </p:cNvPr>
          <p:cNvCxnSpPr>
            <a:stCxn id="58" idx="4"/>
            <a:endCxn id="62" idx="0"/>
          </p:cNvCxnSpPr>
          <p:nvPr/>
        </p:nvCxnSpPr>
        <p:spPr>
          <a:xfrm>
            <a:off x="531544" y="5612219"/>
            <a:ext cx="1989" cy="50319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F9FDEDB-2641-4A4A-8B0C-ABF43A182688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>
            <a:off x="737284" y="5406479"/>
            <a:ext cx="38090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3DA2154-0517-429C-AF75-D04B3B3F7437}"/>
              </a:ext>
            </a:extLst>
          </p:cNvPr>
          <p:cNvCxnSpPr>
            <a:stCxn id="62" idx="6"/>
            <a:endCxn id="74" idx="2"/>
          </p:cNvCxnSpPr>
          <p:nvPr/>
        </p:nvCxnSpPr>
        <p:spPr>
          <a:xfrm>
            <a:off x="739273" y="6321154"/>
            <a:ext cx="37891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B009BB5-AC08-4978-A38C-E821037C9DA4}"/>
              </a:ext>
            </a:extLst>
          </p:cNvPr>
          <p:cNvCxnSpPr>
            <a:stCxn id="56" idx="4"/>
            <a:endCxn id="60" idx="0"/>
          </p:cNvCxnSpPr>
          <p:nvPr/>
        </p:nvCxnSpPr>
        <p:spPr>
          <a:xfrm>
            <a:off x="1323931" y="4677021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39B7EA2-69DB-4BE3-B3E6-06475C727B44}"/>
              </a:ext>
            </a:extLst>
          </p:cNvPr>
          <p:cNvCxnSpPr>
            <a:stCxn id="60" idx="4"/>
            <a:endCxn id="74" idx="0"/>
          </p:cNvCxnSpPr>
          <p:nvPr/>
        </p:nvCxnSpPr>
        <p:spPr>
          <a:xfrm>
            <a:off x="1323931" y="5612219"/>
            <a:ext cx="0" cy="5031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90E4F8F-31B0-4BAB-9500-BD828E47069A}"/>
              </a:ext>
            </a:extLst>
          </p:cNvPr>
          <p:cNvCxnSpPr>
            <a:stCxn id="72" idx="4"/>
            <a:endCxn id="73" idx="0"/>
          </p:cNvCxnSpPr>
          <p:nvPr/>
        </p:nvCxnSpPr>
        <p:spPr>
          <a:xfrm>
            <a:off x="2073201" y="4677021"/>
            <a:ext cx="0" cy="52371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8EAEE18-57FB-4D4F-B12A-148AE9CF0962}"/>
              </a:ext>
            </a:extLst>
          </p:cNvPr>
          <p:cNvCxnSpPr>
            <a:stCxn id="73" idx="3"/>
            <a:endCxn id="74" idx="7"/>
          </p:cNvCxnSpPr>
          <p:nvPr/>
        </p:nvCxnSpPr>
        <p:spPr>
          <a:xfrm flipH="1">
            <a:off x="1469411" y="5551959"/>
            <a:ext cx="458310" cy="623715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C5D1E8A-D0C4-4318-9E37-315E48673ED6}"/>
              </a:ext>
            </a:extLst>
          </p:cNvPr>
          <p:cNvCxnSpPr>
            <a:endCxn id="54" idx="0"/>
          </p:cNvCxnSpPr>
          <p:nvPr/>
        </p:nvCxnSpPr>
        <p:spPr>
          <a:xfrm>
            <a:off x="1323931" y="3145503"/>
            <a:ext cx="0" cy="29505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4E17AF-9E6E-4A8F-8076-D14F37C8A1EE}"/>
                  </a:ext>
                </a:extLst>
              </p:cNvPr>
              <p:cNvSpPr txBox="1"/>
              <p:nvPr/>
            </p:nvSpPr>
            <p:spPr>
              <a:xfrm>
                <a:off x="1708518" y="5741321"/>
                <a:ext cx="3178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634E17AF-9E6E-4A8F-8076-D14F37C8A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518" y="5741321"/>
                <a:ext cx="317885" cy="400110"/>
              </a:xfrm>
              <a:prstGeom prst="rect">
                <a:avLst/>
              </a:prstGeom>
              <a:blipFill>
                <a:blip r:embed="rId11"/>
                <a:stretch>
                  <a:fillRect r="-32692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3777B1BD-F742-423F-89FC-7F7F250EB5FD}"/>
              </a:ext>
            </a:extLst>
          </p:cNvPr>
          <p:cNvSpPr txBox="1"/>
          <p:nvPr/>
        </p:nvSpPr>
        <p:spPr>
          <a:xfrm>
            <a:off x="609852" y="3669447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3A1A700-6DE1-47FB-A996-82616A912B40}"/>
              </a:ext>
            </a:extLst>
          </p:cNvPr>
          <p:cNvSpPr txBox="1"/>
          <p:nvPr/>
        </p:nvSpPr>
        <p:spPr>
          <a:xfrm>
            <a:off x="1323931" y="3813889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0E8F74C-CDF6-472C-BF71-8C0EA79799B3}"/>
              </a:ext>
            </a:extLst>
          </p:cNvPr>
          <p:cNvSpPr txBox="1"/>
          <p:nvPr/>
        </p:nvSpPr>
        <p:spPr>
          <a:xfrm>
            <a:off x="1512678" y="4093978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0AA95BA-9336-403D-BDC9-E44F94E67730}"/>
              </a:ext>
            </a:extLst>
          </p:cNvPr>
          <p:cNvSpPr txBox="1"/>
          <p:nvPr/>
        </p:nvSpPr>
        <p:spPr>
          <a:xfrm>
            <a:off x="199887" y="4670420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E17372A-C83B-4742-A10B-46CC95808237}"/>
              </a:ext>
            </a:extLst>
          </p:cNvPr>
          <p:cNvSpPr txBox="1"/>
          <p:nvPr/>
        </p:nvSpPr>
        <p:spPr>
          <a:xfrm>
            <a:off x="1323931" y="4688391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458D69F-0A44-465D-850F-F9F431B6B5FC}"/>
              </a:ext>
            </a:extLst>
          </p:cNvPr>
          <p:cNvSpPr txBox="1"/>
          <p:nvPr/>
        </p:nvSpPr>
        <p:spPr>
          <a:xfrm>
            <a:off x="199887" y="5617331"/>
            <a:ext cx="3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7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Supervisory Control Systems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CA8BC258-30C0-4F88-B6F7-3A63AE33BFD8}"/>
              </a:ext>
            </a:extLst>
          </p:cNvPr>
          <p:cNvSpPr/>
          <p:nvPr/>
        </p:nvSpPr>
        <p:spPr>
          <a:xfrm>
            <a:off x="3790626" y="1256405"/>
            <a:ext cx="2161599" cy="800084"/>
          </a:xfrm>
          <a:prstGeom prst="roundRect">
            <a:avLst/>
          </a:prstGeom>
          <a:solidFill>
            <a:srgbClr val="4F81BD">
              <a:lumMod val="40000"/>
              <a:lumOff val="60000"/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8">
                <a:extLst>
                  <a:ext uri="{FF2B5EF4-FFF2-40B4-BE49-F238E27FC236}">
                    <a16:creationId xmlns:a16="http://schemas.microsoft.com/office/drawing/2014/main" id="{FC443D83-6105-448F-9566-59E169022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8359" y="1370432"/>
                <a:ext cx="1797134" cy="8153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System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黑体"/>
                    <a:cs typeface="+mj-cs"/>
                  </a:rPr>
                  <a:t>Secret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𝑿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/>
                            <a:cs typeface="+mj-cs"/>
                          </a:rPr>
                          <m:t>𝑺</m:t>
                        </m:r>
                      </m:sub>
                    </m:sSub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黑体"/>
                  <a:cs typeface="+mj-cs"/>
                </a:endParaRPr>
              </a:p>
            </p:txBody>
          </p:sp>
        </mc:Choice>
        <mc:Fallback xmlns="">
          <p:sp>
            <p:nvSpPr>
              <p:cNvPr id="15" name="Title 18">
                <a:extLst>
                  <a:ext uri="{FF2B5EF4-FFF2-40B4-BE49-F238E27FC236}">
                    <a16:creationId xmlns:a16="http://schemas.microsoft.com/office/drawing/2014/main" id="{FC443D83-6105-448F-9566-59E169022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59" y="1370432"/>
                <a:ext cx="1797134" cy="815335"/>
              </a:xfrm>
              <a:prstGeom prst="rect">
                <a:avLst/>
              </a:prstGeom>
              <a:blipFill>
                <a:blip r:embed="rId4"/>
                <a:stretch>
                  <a:fillRect l="-2712" t="-14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ounded Rectangle 19">
            <a:extLst>
              <a:ext uri="{FF2B5EF4-FFF2-40B4-BE49-F238E27FC236}">
                <a16:creationId xmlns:a16="http://schemas.microsoft.com/office/drawing/2014/main" id="{AF700F6A-CD9B-4B58-A967-43622328E710}"/>
              </a:ext>
            </a:extLst>
          </p:cNvPr>
          <p:cNvSpPr/>
          <p:nvPr/>
        </p:nvSpPr>
        <p:spPr>
          <a:xfrm>
            <a:off x="3876400" y="3112556"/>
            <a:ext cx="1938809" cy="800085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3" name="Title 18">
            <a:extLst>
              <a:ext uri="{FF2B5EF4-FFF2-40B4-BE49-F238E27FC236}">
                <a16:creationId xmlns:a16="http://schemas.microsoft.com/office/drawing/2014/main" id="{9B3138C1-D9F8-47E8-B8E7-3A21D211F1B3}"/>
              </a:ext>
            </a:extLst>
          </p:cNvPr>
          <p:cNvSpPr txBox="1">
            <a:spLocks/>
          </p:cNvSpPr>
          <p:nvPr/>
        </p:nvSpPr>
        <p:spPr>
          <a:xfrm>
            <a:off x="3941152" y="3439558"/>
            <a:ext cx="1797134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Supervisor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A22FAAC1-C7E4-45AF-991E-80FAE3FE8EA0}"/>
                  </a:ext>
                </a:extLst>
              </p:cNvPr>
              <p:cNvSpPr/>
              <p:nvPr/>
            </p:nvSpPr>
            <p:spPr>
              <a:xfrm>
                <a:off x="4091383" y="3112637"/>
                <a:ext cx="176245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𝑷</m:t>
                        </m:r>
                      </m:sub>
                    </m:sSub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bSup>
                      <m:sSubSupPr>
                        <m:ctrlP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l-GR" altLang="zh-CN" sz="2400" b="1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𝚺</m:t>
                        </m:r>
                      </m:e>
                      <m:sub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𝐨</m:t>
                        </m:r>
                      </m:sub>
                      <m:sup>
                        <m:r>
                          <a:rPr kumimoji="0" lang="en-US" altLang="zh-CN" sz="24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 </a:t>
                </a:r>
                <a:endPara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A22FAAC1-C7E4-45AF-991E-80FAE3FE8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83" y="3112637"/>
                <a:ext cx="1762454" cy="461665"/>
              </a:xfrm>
              <a:prstGeom prst="rect">
                <a:avLst/>
              </a:prstGeom>
              <a:blipFill>
                <a:blip r:embed="rId5"/>
                <a:stretch>
                  <a:fillRect l="-692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19A201BD-9E9B-4198-94D2-2C807979C023}"/>
              </a:ext>
            </a:extLst>
          </p:cNvPr>
          <p:cNvSpPr/>
          <p:nvPr/>
        </p:nvSpPr>
        <p:spPr>
          <a:xfrm>
            <a:off x="6535117" y="1346677"/>
            <a:ext cx="1110519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CF1BAF-1869-47A3-8315-D4F1B4A64A14}"/>
              </a:ext>
            </a:extLst>
          </p:cNvPr>
          <p:cNvSpPr/>
          <p:nvPr/>
        </p:nvSpPr>
        <p:spPr>
          <a:xfrm>
            <a:off x="1979118" y="1346677"/>
            <a:ext cx="1270705" cy="626676"/>
          </a:xfrm>
          <a:prstGeom prst="roundRect">
            <a:avLst/>
          </a:prstGeom>
          <a:solidFill>
            <a:srgbClr val="FFCC29">
              <a:alpha val="47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54" name="Title 18">
            <a:extLst>
              <a:ext uri="{FF2B5EF4-FFF2-40B4-BE49-F238E27FC236}">
                <a16:creationId xmlns:a16="http://schemas.microsoft.com/office/drawing/2014/main" id="{71E5B496-8F5A-4C9B-B6E1-D7646516E43C}"/>
              </a:ext>
            </a:extLst>
          </p:cNvPr>
          <p:cNvSpPr txBox="1">
            <a:spLocks/>
          </p:cNvSpPr>
          <p:nvPr/>
        </p:nvSpPr>
        <p:spPr>
          <a:xfrm>
            <a:off x="1952473" y="1304879"/>
            <a:ext cx="1327131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Actuators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68" name="Title 18">
            <a:extLst>
              <a:ext uri="{FF2B5EF4-FFF2-40B4-BE49-F238E27FC236}">
                <a16:creationId xmlns:a16="http://schemas.microsoft.com/office/drawing/2014/main" id="{EA8103F7-15F9-44FD-B34A-392592311EBB}"/>
              </a:ext>
            </a:extLst>
          </p:cNvPr>
          <p:cNvSpPr txBox="1">
            <a:spLocks/>
          </p:cNvSpPr>
          <p:nvPr/>
        </p:nvSpPr>
        <p:spPr>
          <a:xfrm>
            <a:off x="6523189" y="1368342"/>
            <a:ext cx="1110519" cy="47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Sensors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0237EDA0-E890-4286-A0B4-0A1455359BF6}"/>
                  </a:ext>
                </a:extLst>
              </p:cNvPr>
              <p:cNvSpPr/>
              <p:nvPr/>
            </p:nvSpPr>
            <p:spPr>
              <a:xfrm>
                <a:off x="0" y="4550017"/>
                <a:ext cx="9427414" cy="1959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Sensors:        </a:t>
                </a:r>
                <a14:m>
                  <m:oMath xmlns:m="http://schemas.openxmlformats.org/officeDocument/2006/math">
                    <m:r>
                      <a:rPr kumimoji="0" lang="el-GR" altLang="zh-CN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𝜮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𝒐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0" lang="en-US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b>
                        <m:r>
                          <a:rPr kumimoji="0" lang="en-US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𝒖𝒐</m:t>
                        </m:r>
                      </m:sub>
                    </m:sSub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p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sSubSup>
                      <m:sSub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sub>
                      <m:sup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US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Actuators:    </a:t>
                </a:r>
                <a14:m>
                  <m:oMath xmlns:m="http://schemas.openxmlformats.org/officeDocument/2006/math">
                    <m:r>
                      <a:rPr kumimoji="0" lang="el-GR" altLang="zh-CN" sz="2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𝜮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sub>
                    </m:sSub>
                    <m:acc>
                      <m:accPr>
                        <m:chr m:val="̇"/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∪</m:t>
                        </m:r>
                      </m:e>
                    </m:acc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</m:t>
                        </m:r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𝒄</m:t>
                        </m:r>
                      </m:sub>
                    </m:sSub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𝚪</m:t>
                    </m:r>
                    <m: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≔</m:t>
                    </m:r>
                    <m:r>
                      <m:rPr>
                        <m:lit/>
                      </m:rP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{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𝜸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e>
                      <m:sup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sup>
                    </m:sSup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𝒖𝒄</m:t>
                        </m:r>
                      </m:sub>
                    </m:sSub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𝜸</m:t>
                    </m:r>
                    <m:r>
                      <m:rPr>
                        <m:lit/>
                      </m:rPr>
                      <a:rPr kumimoji="0" lang="en-US" altLang="zh-CN" sz="22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</a:t>
                </a:r>
              </a:p>
              <a:p>
                <a:pPr marL="342900" lvl="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Supervisor: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𝑷</m:t>
                        </m:r>
                      </m:sub>
                    </m:sSub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:</m:t>
                    </m:r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zh-CN" altLang="en-US" sz="20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𝓛</m:t>
                    </m:r>
                    <m:d>
                      <m:d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𝑮</m:t>
                        </m:r>
                      </m:e>
                    </m:d>
                    <m:r>
                      <a:rPr kumimoji="0" lang="en-US" altLang="zh-CN" sz="2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kumimoji="0" lang="en-US" altLang="zh-CN" sz="22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→</m:t>
                    </m:r>
                    <m:r>
                      <a:rPr kumimoji="0" lang="en-US" altLang="zh-CN" sz="2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updates decisions dynamically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Intruder:   System model G, Observable 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l-GR" altLang="zh-CN" sz="24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𝜮</m:t>
                        </m:r>
                      </m:e>
                      <m:sub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sub>
                      <m:sup>
                        <m:r>
                          <a:rPr kumimoji="0" lang="en-US" altLang="zh-CN" sz="2200" b="1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en-US" altLang="zh-CN" sz="2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, Control policy</a:t>
                </a:r>
                <a:r>
                  <a:rPr kumimoji="0" lang="en-US" altLang="zh-CN" sz="2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𝚪</m:t>
                    </m:r>
                  </m:oMath>
                </a14:m>
                <a:r>
                  <a:rPr kumimoji="0" lang="en-US" altLang="zh-CN" sz="22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0237EDA0-E890-4286-A0B4-0A1455359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50017"/>
                <a:ext cx="9427414" cy="1959832"/>
              </a:xfrm>
              <a:prstGeom prst="rect">
                <a:avLst/>
              </a:prstGeom>
              <a:blipFill>
                <a:blip r:embed="rId6"/>
                <a:stretch>
                  <a:fillRect l="-712" t="-621" b="-4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E7EAA65-C9E3-4C52-A9BE-6AD821ABA897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>
          <a:xfrm flipV="1">
            <a:off x="3249823" y="1656447"/>
            <a:ext cx="540803" cy="3568"/>
          </a:xfrm>
          <a:prstGeom prst="straightConnector1">
            <a:avLst/>
          </a:prstGeom>
          <a:ln w="57150">
            <a:solidFill>
              <a:srgbClr val="0070C0"/>
            </a:solidFill>
            <a:headEnd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C878A9B-3F4E-4F17-A46F-E7F751719F14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>
          <a:xfrm>
            <a:off x="5952225" y="1656447"/>
            <a:ext cx="582892" cy="3568"/>
          </a:xfrm>
          <a:prstGeom prst="straightConnector1">
            <a:avLst/>
          </a:prstGeom>
          <a:ln w="57150">
            <a:solidFill>
              <a:srgbClr val="0070C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9B568FB-4423-4229-B13D-8B7CA326BF03}"/>
              </a:ext>
            </a:extLst>
          </p:cNvPr>
          <p:cNvCxnSpPr>
            <a:stCxn id="68" idx="3"/>
            <a:endCxn id="42" idx="3"/>
          </p:cNvCxnSpPr>
          <p:nvPr/>
        </p:nvCxnSpPr>
        <p:spPr>
          <a:xfrm flipH="1">
            <a:off x="5815209" y="1604244"/>
            <a:ext cx="1818499" cy="1908355"/>
          </a:xfrm>
          <a:prstGeom prst="bentConnector3">
            <a:avLst>
              <a:gd name="adj1" fmla="val -12571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2D56996-0A29-4DC3-9ECC-EF7D2B94AD3D}"/>
              </a:ext>
            </a:extLst>
          </p:cNvPr>
          <p:cNvCxnSpPr>
            <a:stCxn id="42" idx="1"/>
            <a:endCxn id="54" idx="1"/>
          </p:cNvCxnSpPr>
          <p:nvPr/>
        </p:nvCxnSpPr>
        <p:spPr>
          <a:xfrm rot="10800000">
            <a:off x="1952474" y="1569441"/>
            <a:ext cx="1923927" cy="1943159"/>
          </a:xfrm>
          <a:prstGeom prst="bentConnector3">
            <a:avLst>
              <a:gd name="adj1" fmla="val 128461"/>
            </a:avLst>
          </a:prstGeom>
          <a:ln w="571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15A9FFDC-14B3-4D2C-B13D-B128B8D073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487" r="16394"/>
          <a:stretch/>
        </p:blipFill>
        <p:spPr>
          <a:xfrm>
            <a:off x="367763" y="2837678"/>
            <a:ext cx="842243" cy="891713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3A9E5C86-BAFC-41DF-A89A-6EA90ABCA3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714" r="15093"/>
          <a:stretch/>
        </p:blipFill>
        <p:spPr>
          <a:xfrm>
            <a:off x="8181812" y="2837678"/>
            <a:ext cx="797442" cy="858294"/>
          </a:xfrm>
          <a:prstGeom prst="rect">
            <a:avLst/>
          </a:prstGeom>
        </p:spPr>
      </p:pic>
      <p:sp>
        <p:nvSpPr>
          <p:cNvPr id="92" name="Title 18">
            <a:extLst>
              <a:ext uri="{FF2B5EF4-FFF2-40B4-BE49-F238E27FC236}">
                <a16:creationId xmlns:a16="http://schemas.microsoft.com/office/drawing/2014/main" id="{BC9227AC-7D93-4762-A116-2E5AB854CA48}"/>
              </a:ext>
            </a:extLst>
          </p:cNvPr>
          <p:cNvSpPr txBox="1">
            <a:spLocks/>
          </p:cNvSpPr>
          <p:nvPr/>
        </p:nvSpPr>
        <p:spPr>
          <a:xfrm>
            <a:off x="-80585" y="3610466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26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Intruder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  <p:sp>
        <p:nvSpPr>
          <p:cNvPr id="93" name="Title 18">
            <a:extLst>
              <a:ext uri="{FF2B5EF4-FFF2-40B4-BE49-F238E27FC236}">
                <a16:creationId xmlns:a16="http://schemas.microsoft.com/office/drawing/2014/main" id="{5300A7B5-2BC6-410A-B6B5-30A687103177}"/>
              </a:ext>
            </a:extLst>
          </p:cNvPr>
          <p:cNvSpPr txBox="1">
            <a:spLocks/>
          </p:cNvSpPr>
          <p:nvPr/>
        </p:nvSpPr>
        <p:spPr>
          <a:xfrm>
            <a:off x="7733652" y="3592380"/>
            <a:ext cx="1693762" cy="529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26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黑体"/>
                <a:cs typeface="+mj-cs"/>
              </a:rPr>
              <a:t>Intruder</a:t>
            </a:r>
            <a:endParaRPr kumimoji="0" lang="en-US" sz="22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7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51" grpId="0" animBg="1"/>
      <p:bldP spid="53" grpId="0" animBg="1"/>
      <p:bldP spid="54" grpId="0"/>
      <p:bldP spid="68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2"/>
          <p:cNvSpPr txBox="1">
            <a:spLocks/>
          </p:cNvSpPr>
          <p:nvPr/>
        </p:nvSpPr>
        <p:spPr>
          <a:xfrm>
            <a:off x="298079" y="255825"/>
            <a:ext cx="8372163" cy="5741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8161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Supervisory Control Systems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71655" y="507979"/>
            <a:ext cx="62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DAF2183D-FD87-414A-81F9-DD10B8770DC9}"/>
              </a:ext>
            </a:extLst>
          </p:cNvPr>
          <p:cNvSpPr/>
          <p:nvPr/>
        </p:nvSpPr>
        <p:spPr>
          <a:xfrm>
            <a:off x="248840" y="3674468"/>
            <a:ext cx="8547843" cy="2010692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1987687-A15E-4C85-9812-122EC9EE6089}"/>
                  </a:ext>
                </a:extLst>
              </p:cNvPr>
              <p:cNvSpPr/>
              <p:nvPr/>
            </p:nvSpPr>
            <p:spPr>
              <a:xfrm>
                <a:off x="341400" y="3782588"/>
                <a:ext cx="8461200" cy="1902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Definition: (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itchFamily="34" charset="0"/>
                  </a:rPr>
                  <a:t>Infinite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Calibri" pitchFamily="34" charset="0"/>
                  </a:rPr>
                  <a:t>-Step Opacity</a:t>
                </a:r>
                <a:r>
                  <a:rPr lang="en-US" sz="2400" b="1" dirty="0">
                    <a:solidFill>
                      <a:schemeClr val="accent6"/>
                    </a:solidFill>
                    <a:latin typeface="Calibri" pitchFamily="34" charset="0"/>
                  </a:rPr>
                  <a:t>). </a:t>
                </a:r>
              </a:p>
              <a:p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Closed-loop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4098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chemeClr val="accent6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is said to be infinite-step opaque </a:t>
                </a:r>
                <a:r>
                  <a:rPr lang="en-US" altLang="zh-CN" sz="2400" b="1" dirty="0" err="1">
                    <a:solidFill>
                      <a:schemeClr val="accent6"/>
                    </a:solidFill>
                    <a:latin typeface="Calibri" pitchFamily="34" charset="0"/>
                  </a:rPr>
                  <a:t>w.r.t.</a:t>
                </a:r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6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6"/>
                    </a:solidFill>
                    <a:latin typeface="Calibri" pitchFamily="34" charset="0"/>
                  </a:rPr>
                  <a:t> if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𝜶𝜷</m:t>
                      </m:r>
                      <m:r>
                        <a:rPr lang="en-US" altLang="zh-CN" sz="2400" b="1" i="1">
                          <a:solidFill>
                            <a:schemeClr val="accent6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409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4098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4098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4098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400" b="1" i="1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</m:d>
                        </m:e>
                      </m:d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409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4098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4098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4098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∣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𝜶𝜷</m:t>
                      </m:r>
                      <m:r>
                        <a:rPr lang="en-US" altLang="zh-CN" sz="2400" b="1" i="1" smtClean="0">
                          <a:solidFill>
                            <a:schemeClr val="accent6"/>
                          </a:solidFill>
                          <a:latin typeface="Cambria Math"/>
                        </a:rPr>
                        <m:t>)⊈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6"/>
                              </a:solidFill>
                              <a:latin typeface="Cambria Math"/>
                              <a:ea typeface="Cambria Math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accent6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1987687-A15E-4C85-9812-122EC9EE6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00" y="3782588"/>
                <a:ext cx="8461200" cy="1902572"/>
              </a:xfrm>
              <a:prstGeom prst="rect">
                <a:avLst/>
              </a:prstGeom>
              <a:blipFill>
                <a:blip r:embed="rId4"/>
                <a:stretch>
                  <a:fillRect l="-108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91782FE9-B643-45C6-8F64-62BDEE53BFC9}"/>
              </a:ext>
            </a:extLst>
          </p:cNvPr>
          <p:cNvSpPr/>
          <p:nvPr/>
        </p:nvSpPr>
        <p:spPr>
          <a:xfrm>
            <a:off x="254756" y="1087713"/>
            <a:ext cx="8547844" cy="206893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645CF691-3D3A-4B01-B313-4797586D2531}"/>
                  </a:ext>
                </a:extLst>
              </p:cNvPr>
              <p:cNvSpPr/>
              <p:nvPr/>
            </p:nvSpPr>
            <p:spPr>
              <a:xfrm>
                <a:off x="341400" y="1077764"/>
                <a:ext cx="8461199" cy="2067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 Definition: 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161E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Delayed State Estimate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). </a:t>
                </a:r>
              </a:p>
              <a:p>
                <a:pPr lvl="0" algn="just"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∈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𝓛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409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4098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4098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4098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be an observable string. Then the delayed state estimate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in the closed-loop system</a:t>
                </a:r>
                <a:r>
                  <a:rPr kumimoji="0" lang="en-US" altLang="zh-CN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associated with </a:t>
                </a:r>
                <a14:m>
                  <m:oMath xmlns:m="http://schemas.openxmlformats.org/officeDocument/2006/math"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𝜷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𝑿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409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𝑷</m:t>
                            </m:r>
                          </m:sub>
                        </m:s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4098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𝑮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∣</m:t>
                    </m:r>
                    <m: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, is defined as the set of states the system could have been in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|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𝜷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|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-steps earlier, after observing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4098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𝜶𝜷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098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19">
                <a:extLst>
                  <a:ext uri="{FF2B5EF4-FFF2-40B4-BE49-F238E27FC236}">
                    <a16:creationId xmlns:a16="http://schemas.microsoft.com/office/drawing/2014/main" id="{645CF691-3D3A-4B01-B313-4797586D2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00" y="1077764"/>
                <a:ext cx="8461199" cy="2067489"/>
              </a:xfrm>
              <a:prstGeom prst="rect">
                <a:avLst/>
              </a:prstGeom>
              <a:blipFill>
                <a:blip r:embed="rId5"/>
                <a:stretch>
                  <a:fillRect l="-1081" t="-2360" r="-1153" b="-5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4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Office 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DADADA"/>
        </a:solidFill>
        <a:ln w="25400">
          <a:solidFill>
            <a:schemeClr val="tx1"/>
          </a:solidFill>
          <a:miter lim="800000"/>
          <a:headEnd/>
          <a:tailEnd/>
        </a:ln>
      </a:spPr>
      <a:bodyPr wrap="none" anchor="ctr"/>
      <a:lstStyle>
        <a:defPPr algn="ctr">
          <a:defRPr sz="1600" dirty="0" smtClean="0">
            <a:solidFill>
              <a:sysClr val="windowText" lastClr="000000"/>
            </a:solidFill>
            <a:latin typeface="Georgia" panose="02040502050405020303" pitchFamily="18" charset="0"/>
            <a:ea typeface="微软雅黑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22187</TotalTime>
  <Words>1511</Words>
  <Application>Microsoft Office PowerPoint</Application>
  <PresentationFormat>全屏显示(4:3)</PresentationFormat>
  <Paragraphs>338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微软雅黑</vt:lpstr>
      <vt:lpstr>等线</vt:lpstr>
      <vt:lpstr>等线 Light</vt:lpstr>
      <vt:lpstr>Arial</vt:lpstr>
      <vt:lpstr>Calibri</vt:lpstr>
      <vt:lpstr>Cambria Math</vt:lpstr>
      <vt:lpstr>Comic Sans MS</vt:lpstr>
      <vt:lpstr>Georgia</vt:lpstr>
      <vt:lpstr>Times New Roman</vt:lpstr>
      <vt:lpstr>Office 主题</vt:lpstr>
      <vt:lpstr>6_自定义设计方案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xie yifan</cp:lastModifiedBy>
  <cp:revision>1097</cp:revision>
  <dcterms:created xsi:type="dcterms:W3CDTF">2016-01-21T16:32:22Z</dcterms:created>
  <dcterms:modified xsi:type="dcterms:W3CDTF">2021-02-18T12:41:36Z</dcterms:modified>
</cp:coreProperties>
</file>