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77" r:id="rId2"/>
  </p:sldMasterIdLst>
  <p:notesMasterIdLst>
    <p:notesMasterId r:id="rId42"/>
  </p:notesMasterIdLst>
  <p:sldIdLst>
    <p:sldId id="442" r:id="rId3"/>
    <p:sldId id="472" r:id="rId4"/>
    <p:sldId id="517" r:id="rId5"/>
    <p:sldId id="539" r:id="rId6"/>
    <p:sldId id="530" r:id="rId7"/>
    <p:sldId id="495" r:id="rId8"/>
    <p:sldId id="540" r:id="rId9"/>
    <p:sldId id="541" r:id="rId10"/>
    <p:sldId id="545" r:id="rId11"/>
    <p:sldId id="542" r:id="rId12"/>
    <p:sldId id="546" r:id="rId13"/>
    <p:sldId id="543" r:id="rId14"/>
    <p:sldId id="547" r:id="rId15"/>
    <p:sldId id="518" r:id="rId16"/>
    <p:sldId id="550" r:id="rId17"/>
    <p:sldId id="549" r:id="rId18"/>
    <p:sldId id="548" r:id="rId19"/>
    <p:sldId id="552" r:id="rId20"/>
    <p:sldId id="531" r:id="rId21"/>
    <p:sldId id="553" r:id="rId22"/>
    <p:sldId id="451" r:id="rId23"/>
    <p:sldId id="533" r:id="rId24"/>
    <p:sldId id="521" r:id="rId25"/>
    <p:sldId id="522" r:id="rId26"/>
    <p:sldId id="557" r:id="rId27"/>
    <p:sldId id="556" r:id="rId28"/>
    <p:sldId id="523" r:id="rId29"/>
    <p:sldId id="524" r:id="rId30"/>
    <p:sldId id="528" r:id="rId31"/>
    <p:sldId id="558" r:id="rId32"/>
    <p:sldId id="526" r:id="rId33"/>
    <p:sldId id="554" r:id="rId34"/>
    <p:sldId id="555" r:id="rId35"/>
    <p:sldId id="534" r:id="rId36"/>
    <p:sldId id="535" r:id="rId37"/>
    <p:sldId id="538" r:id="rId38"/>
    <p:sldId id="529" r:id="rId39"/>
    <p:sldId id="493" r:id="rId40"/>
    <p:sldId id="532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xiang@sjtu.edu.cn" initials="y" lastIdx="1" clrIdx="0">
    <p:extLst>
      <p:ext uri="{19B8F6BF-5375-455C-9EA6-DF929625EA0E}">
        <p15:presenceInfo xmlns:p15="http://schemas.microsoft.com/office/powerpoint/2012/main" userId="385dc50613167d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A00"/>
    <a:srgbClr val="004AAC"/>
    <a:srgbClr val="FFEBD4"/>
    <a:srgbClr val="FFDFB9"/>
    <a:srgbClr val="DEE7F3"/>
    <a:srgbClr val="767678"/>
    <a:srgbClr val="CC0000"/>
    <a:srgbClr val="2A2A2A"/>
    <a:srgbClr val="00669E"/>
    <a:srgbClr val="FEF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4595" autoAdjust="0"/>
  </p:normalViewPr>
  <p:slideViewPr>
    <p:cSldViewPr snapToGrid="0">
      <p:cViewPr varScale="1">
        <p:scale>
          <a:sx n="63" d="100"/>
          <a:sy n="63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pPr/>
              <a:t>2021/2/18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2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0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5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0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47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3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1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83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67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1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983604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533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963193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22725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780486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303080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981043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71561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</p:spTree>
    <p:extLst>
      <p:ext uri="{BB962C8B-B14F-4D97-AF65-F5344CB8AC3E}">
        <p14:creationId xmlns:p14="http://schemas.microsoft.com/office/powerpoint/2010/main" val="374782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116499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87177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750466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0388" y="179388"/>
            <a:ext cx="2159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326188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832279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663" y="179388"/>
            <a:ext cx="7197725" cy="688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9492892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648586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110288"/>
            <a:ext cx="9144000" cy="75723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242087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0"/>
            <a:ext cx="9144000" cy="54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213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043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109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84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5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50" r:id="rId3"/>
    <p:sldLayoutId id="2147483651" r:id="rId4"/>
    <p:sldLayoutId id="2147483669" r:id="rId5"/>
    <p:sldLayoutId id="2147483666" r:id="rId6"/>
    <p:sldLayoutId id="2147483670" r:id="rId7"/>
    <p:sldLayoutId id="2147483667" r:id="rId8"/>
    <p:sldLayoutId id="2147483672" r:id="rId9"/>
    <p:sldLayoutId id="2147483673" r:id="rId10"/>
    <p:sldLayoutId id="2147483674" r:id="rId11"/>
    <p:sldLayoutId id="2147483668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674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6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Char char="•"/>
        <a:defRPr sz="2800" b="1">
          <a:solidFill>
            <a:schemeClr val="accent2"/>
          </a:solidFill>
          <a:latin typeface="+mn-lt"/>
          <a:ea typeface="黑体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Char char="•"/>
        <a:defRPr sz="2400" b="1">
          <a:solidFill>
            <a:schemeClr val="accent2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34.png"/><Relationship Id="rId5" Type="http://schemas.openxmlformats.org/officeDocument/2006/relationships/image" Target="../media/image160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6.png"/><Relationship Id="rId7" Type="http://schemas.openxmlformats.org/officeDocument/2006/relationships/image" Target="../media/image40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36.png"/><Relationship Id="rId10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0.png"/><Relationship Id="rId7" Type="http://schemas.openxmlformats.org/officeDocument/2006/relationships/image" Target="../media/image350.png"/><Relationship Id="rId12" Type="http://schemas.openxmlformats.org/officeDocument/2006/relationships/image" Target="../media/image40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5" Type="http://schemas.openxmlformats.org/officeDocument/2006/relationships/image" Target="../media/image430.png"/><Relationship Id="rId10" Type="http://schemas.openxmlformats.org/officeDocument/2006/relationships/image" Target="../media/image380.png"/><Relationship Id="rId9" Type="http://schemas.openxmlformats.org/officeDocument/2006/relationships/image" Target="../media/image370.png"/><Relationship Id="rId1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7" Type="http://schemas.openxmlformats.org/officeDocument/2006/relationships/image" Target="../media/image500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11" Type="http://schemas.openxmlformats.org/officeDocument/2006/relationships/image" Target="../media/image60.png"/><Relationship Id="rId5" Type="http://schemas.openxmlformats.org/officeDocument/2006/relationships/image" Target="../media/image48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3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Relationship Id="rId1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42" Type="http://schemas.openxmlformats.org/officeDocument/2006/relationships/image" Target="../media/image10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5" Type="http://schemas.openxmlformats.org/officeDocument/2006/relationships/image" Target="../media/image690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43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9" Type="http://schemas.openxmlformats.org/officeDocument/2006/relationships/image" Target="../media/image108.png"/><Relationship Id="rId21" Type="http://schemas.openxmlformats.org/officeDocument/2006/relationships/image" Target="../media/image87.png"/><Relationship Id="rId34" Type="http://schemas.openxmlformats.org/officeDocument/2006/relationships/image" Target="../media/image103.png"/><Relationship Id="rId7" Type="http://schemas.openxmlformats.org/officeDocument/2006/relationships/image" Target="../media/image71.png"/><Relationship Id="rId12" Type="http://schemas.openxmlformats.org/officeDocument/2006/relationships/image" Target="../media/image77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102.png"/><Relationship Id="rId38" Type="http://schemas.openxmlformats.org/officeDocument/2006/relationships/image" Target="../media/image10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11" Type="http://schemas.openxmlformats.org/officeDocument/2006/relationships/image" Target="../media/image76.png"/><Relationship Id="rId24" Type="http://schemas.openxmlformats.org/officeDocument/2006/relationships/image" Target="../media/image90.png"/><Relationship Id="rId32" Type="http://schemas.openxmlformats.org/officeDocument/2006/relationships/image" Target="../media/image101.png"/><Relationship Id="rId37" Type="http://schemas.openxmlformats.org/officeDocument/2006/relationships/image" Target="../media/image106.png"/><Relationship Id="rId5" Type="http://schemas.openxmlformats.org/officeDocument/2006/relationships/image" Target="../media/image670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5.png"/><Relationship Id="rId36" Type="http://schemas.openxmlformats.org/officeDocument/2006/relationships/image" Target="../media/image105.png"/><Relationship Id="rId10" Type="http://schemas.openxmlformats.org/officeDocument/2006/relationships/image" Target="../media/image74.png"/><Relationship Id="rId19" Type="http://schemas.openxmlformats.org/officeDocument/2006/relationships/image" Target="../media/image85.png"/><Relationship Id="rId31" Type="http://schemas.openxmlformats.org/officeDocument/2006/relationships/image" Target="../media/image99.png"/><Relationship Id="rId9" Type="http://schemas.openxmlformats.org/officeDocument/2006/relationships/image" Target="../media/image73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8.png"/><Relationship Id="rId35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21" Type="http://schemas.openxmlformats.org/officeDocument/2006/relationships/image" Target="../media/image87.png"/><Relationship Id="rId34" Type="http://schemas.openxmlformats.org/officeDocument/2006/relationships/image" Target="../media/image104.png"/><Relationship Id="rId7" Type="http://schemas.openxmlformats.org/officeDocument/2006/relationships/image" Target="../media/image71.png"/><Relationship Id="rId12" Type="http://schemas.openxmlformats.org/officeDocument/2006/relationships/image" Target="../media/image77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11" Type="http://schemas.openxmlformats.org/officeDocument/2006/relationships/image" Target="../media/image76.png"/><Relationship Id="rId24" Type="http://schemas.openxmlformats.org/officeDocument/2006/relationships/image" Target="../media/image90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5" Type="http://schemas.openxmlformats.org/officeDocument/2006/relationships/image" Target="../media/image670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5.png"/><Relationship Id="rId36" Type="http://schemas.openxmlformats.org/officeDocument/2006/relationships/image" Target="../media/image106.png"/><Relationship Id="rId10" Type="http://schemas.openxmlformats.org/officeDocument/2006/relationships/image" Target="../media/image74.png"/><Relationship Id="rId19" Type="http://schemas.openxmlformats.org/officeDocument/2006/relationships/image" Target="../media/image85.png"/><Relationship Id="rId31" Type="http://schemas.openxmlformats.org/officeDocument/2006/relationships/image" Target="../media/image99.png"/><Relationship Id="rId9" Type="http://schemas.openxmlformats.org/officeDocument/2006/relationships/image" Target="../media/image73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8.png"/><Relationship Id="rId35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95.png"/><Relationship Id="rId7" Type="http://schemas.openxmlformats.org/officeDocument/2006/relationships/image" Target="../media/image73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11" Type="http://schemas.openxmlformats.org/officeDocument/2006/relationships/image" Target="../media/image90.png"/><Relationship Id="rId5" Type="http://schemas.openxmlformats.org/officeDocument/2006/relationships/image" Target="../media/image670.png"/><Relationship Id="rId15" Type="http://schemas.openxmlformats.org/officeDocument/2006/relationships/image" Target="../media/image107.png"/><Relationship Id="rId10" Type="http://schemas.openxmlformats.org/officeDocument/2006/relationships/image" Target="../media/image85.png"/><Relationship Id="rId9" Type="http://schemas.openxmlformats.org/officeDocument/2006/relationships/image" Target="../media/image84.png"/><Relationship Id="rId1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7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0.png"/><Relationship Id="rId11" Type="http://schemas.openxmlformats.org/officeDocument/2006/relationships/image" Target="../media/image18.tmp"/><Relationship Id="rId5" Type="http://schemas.openxmlformats.org/officeDocument/2006/relationships/image" Target="../media/image720.png"/><Relationship Id="rId10" Type="http://schemas.openxmlformats.org/officeDocument/2006/relationships/image" Target="../media/image770.png"/><Relationship Id="rId4" Type="http://schemas.openxmlformats.org/officeDocument/2006/relationships/image" Target="../media/image710.png"/><Relationship Id="rId9" Type="http://schemas.openxmlformats.org/officeDocument/2006/relationships/image" Target="../media/image76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810.png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50949" y="1430131"/>
            <a:ext cx="8642102" cy="1486581"/>
          </a:xfrm>
          <a:prstGeom prst="roundRect">
            <a:avLst/>
          </a:prstGeom>
          <a:solidFill>
            <a:srgbClr val="D2102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</a:rPr>
              <a:t>Opacity Enforcing Supervisory Control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</a:rPr>
              <a:t>using Non-deterministic Supervisors</a:t>
            </a:r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1" y="3247129"/>
            <a:ext cx="9144000" cy="6796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600" b="1" u="sng" dirty="0">
                <a:latin typeface="Calibri" pitchFamily="34" charset="0"/>
              </a:rPr>
              <a:t>Yifan Xie</a:t>
            </a:r>
            <a:r>
              <a:rPr lang="en-US" altLang="zh-CN" sz="2600" b="1" dirty="0">
                <a:latin typeface="Calibri" pitchFamily="34" charset="0"/>
              </a:rPr>
              <a:t> &amp; Xiang Yin &amp; </a:t>
            </a:r>
            <a:r>
              <a:rPr lang="en-US" altLang="zh-CN" sz="2600" b="1" dirty="0" err="1">
                <a:latin typeface="Calibri" pitchFamily="34" charset="0"/>
              </a:rPr>
              <a:t>Shaoyuan</a:t>
            </a:r>
            <a:r>
              <a:rPr lang="en-US" altLang="zh-CN" sz="2600" b="1" dirty="0">
                <a:latin typeface="Calibri" pitchFamily="34" charset="0"/>
              </a:rPr>
              <a:t> Li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0" y="4060496"/>
            <a:ext cx="9144000" cy="40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2A2A2A"/>
                </a:solidFill>
                <a:latin typeface="Calibri" pitchFamily="34" charset="0"/>
              </a:rPr>
              <a:t>Department of Automation, Shanghai Jiao Tong University</a:t>
            </a:r>
          </a:p>
          <a:p>
            <a:endParaRPr lang="en-US" sz="2200" b="1" dirty="0">
              <a:solidFill>
                <a:srgbClr val="2A2A2A"/>
              </a:solidFill>
              <a:latin typeface="Calibri" pitchFamily="34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2039F296-CD9C-4FC5-9F78-BCCE8D34A596}"/>
              </a:ext>
            </a:extLst>
          </p:cNvPr>
          <p:cNvSpPr txBox="1">
            <a:spLocks/>
          </p:cNvSpPr>
          <p:nvPr/>
        </p:nvSpPr>
        <p:spPr>
          <a:xfrm>
            <a:off x="0" y="4603758"/>
            <a:ext cx="9144000" cy="40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2A2A2A"/>
                </a:solidFill>
                <a:latin typeface="Calibri" pitchFamily="34" charset="0"/>
              </a:rPr>
              <a:t>xyfan1234@sjtu.edu.cn</a:t>
            </a:r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DB2A7B5-E08B-4204-9BCE-1F3506343B01}"/>
              </a:ext>
            </a:extLst>
          </p:cNvPr>
          <p:cNvSpPr txBox="1">
            <a:spLocks/>
          </p:cNvSpPr>
          <p:nvPr/>
        </p:nvSpPr>
        <p:spPr>
          <a:xfrm>
            <a:off x="0" y="5363964"/>
            <a:ext cx="9144000" cy="40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2A2A2A"/>
                </a:solidFill>
                <a:latin typeface="Calibri" pitchFamily="34" charset="0"/>
              </a:rPr>
              <a:t>21</a:t>
            </a:r>
            <a:r>
              <a:rPr lang="en-US" sz="2000" b="1" baseline="30000" dirty="0">
                <a:solidFill>
                  <a:srgbClr val="2A2A2A"/>
                </a:solidFill>
                <a:latin typeface="Calibri" pitchFamily="34" charset="0"/>
              </a:rPr>
              <a:t>st</a:t>
            </a:r>
            <a:r>
              <a:rPr lang="en-US" sz="2000" b="1" dirty="0">
                <a:solidFill>
                  <a:srgbClr val="2A2A2A"/>
                </a:solidFill>
                <a:latin typeface="Calibri" pitchFamily="34" charset="0"/>
              </a:rPr>
              <a:t> IFAC World Congress </a:t>
            </a:r>
          </a:p>
          <a:p>
            <a:r>
              <a:rPr lang="en-US" sz="2000" b="1" dirty="0">
                <a:solidFill>
                  <a:srgbClr val="2A2A2A"/>
                </a:solidFill>
                <a:latin typeface="Calibri" pitchFamily="34" charset="0"/>
              </a:rPr>
              <a:t>July 11-17, 2020,  Germany</a:t>
            </a:r>
          </a:p>
        </p:txBody>
      </p:sp>
    </p:spTree>
    <p:extLst>
      <p:ext uri="{BB962C8B-B14F-4D97-AF65-F5344CB8AC3E}">
        <p14:creationId xmlns:p14="http://schemas.microsoft.com/office/powerpoint/2010/main" val="272363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4316817" y="969644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Motivating 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4838650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5681874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5681874" y="3273879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6923255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7780090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044390" y="1369847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044390" y="2659943"/>
            <a:ext cx="637484" cy="81967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5887614" y="2659943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5887614" y="1575587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033094" y="2599683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033094" y="1515327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093354" y="1369847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093354" y="2659943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427170" y="2454203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093354" y="2454203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5681874" y="1164107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598483" y="4036456"/>
                <a:ext cx="6736252" cy="182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groupCh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200" b="1" i="1" kern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opaque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groupCh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,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not opaque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 smtClea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sz="2200" b="1" kern="0" dirty="0">
                  <a:solidFill>
                    <a:srgbClr val="004AA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3" y="4036456"/>
                <a:ext cx="6736252" cy="18296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/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altLang="zh-CN" sz="20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乘号 32">
            <a:extLst>
              <a:ext uri="{FF2B5EF4-FFF2-40B4-BE49-F238E27FC236}">
                <a16:creationId xmlns:a16="http://schemas.microsoft.com/office/drawing/2014/main" id="{9D850963-DBC6-44C8-A60E-6265F9F0C328}"/>
              </a:ext>
            </a:extLst>
          </p:cNvPr>
          <p:cNvSpPr/>
          <p:nvPr/>
        </p:nvSpPr>
        <p:spPr bwMode="auto">
          <a:xfrm>
            <a:off x="5165325" y="1492845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C29473AF-D163-4EB6-BE4C-26B253638985}"/>
              </a:ext>
            </a:extLst>
          </p:cNvPr>
          <p:cNvSpPr/>
          <p:nvPr/>
        </p:nvSpPr>
        <p:spPr bwMode="auto">
          <a:xfrm>
            <a:off x="5678006" y="2765224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1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4316817" y="969644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Motivating 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4838650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5681874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5681874" y="3273879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6923255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7780090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044390" y="1369847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044390" y="2659943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5887614" y="2659943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5887614" y="1575587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033094" y="2599683"/>
            <a:ext cx="950421" cy="73445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033094" y="1515327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093354" y="1369847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093354" y="2659943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427170" y="2454203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093354" y="2454203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5681874" y="1164107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598483" y="4036456"/>
                <a:ext cx="6736252" cy="182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groupCh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200" b="1" i="1" kern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opaque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groupCh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,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not opaque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 smtClea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groupCh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,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not opaque</a:t>
                </a: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3" y="4036456"/>
                <a:ext cx="6736252" cy="1829668"/>
              </a:xfrm>
              <a:prstGeom prst="rect">
                <a:avLst/>
              </a:prstGeom>
              <a:blipFill>
                <a:blip r:embed="rId1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/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altLang="zh-CN" sz="20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乘号 32">
            <a:extLst>
              <a:ext uri="{FF2B5EF4-FFF2-40B4-BE49-F238E27FC236}">
                <a16:creationId xmlns:a16="http://schemas.microsoft.com/office/drawing/2014/main" id="{5AB02A9F-3A68-4100-A0AD-834E74179A13}"/>
              </a:ext>
            </a:extLst>
          </p:cNvPr>
          <p:cNvSpPr/>
          <p:nvPr/>
        </p:nvSpPr>
        <p:spPr bwMode="auto">
          <a:xfrm>
            <a:off x="5139131" y="1594186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C9B50923-C186-42A8-AC62-AECA42AE5DFB}"/>
              </a:ext>
            </a:extLst>
          </p:cNvPr>
          <p:cNvSpPr/>
          <p:nvPr/>
        </p:nvSpPr>
        <p:spPr bwMode="auto">
          <a:xfrm>
            <a:off x="5645548" y="2725400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70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4316817" y="969644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Motivating 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4838650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5681874" y="2248463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5681874" y="3273879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6923255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7780090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044390" y="1369847"/>
            <a:ext cx="637484" cy="87861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044390" y="2659943"/>
            <a:ext cx="637484" cy="81967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5887614" y="2659943"/>
            <a:ext cx="0" cy="61393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5887614" y="1575587"/>
            <a:ext cx="0" cy="67287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033094" y="2599683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033094" y="1515327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093354" y="1369847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093354" y="2659943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427170" y="2454203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093354" y="2454203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5681874" y="1164107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598483" y="4036456"/>
                <a:ext cx="6736252" cy="2474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groupCh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200" b="1" i="1" kern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opaque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groupCh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,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not opaque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 smtClea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groupCh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,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not opaque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sz="2200" b="1" kern="0" dirty="0">
                  <a:solidFill>
                    <a:srgbClr val="004AA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3" y="4036456"/>
                <a:ext cx="6736252" cy="24747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/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altLang="zh-CN" sz="20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81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4316817" y="969644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Motivating 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4838650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5681874" y="2248463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5681874" y="3273879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6923255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7780090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044390" y="1369847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044390" y="2659943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5887614" y="2659943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5887614" y="1575587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033094" y="2599683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033094" y="1515327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093354" y="1369847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093354" y="2659943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427170" y="2454203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093354" y="2454203"/>
            <a:ext cx="82990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5681874" y="1164107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598483" y="4036456"/>
                <a:ext cx="6736252" cy="2474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groupCh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200" b="1" i="1" kern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opaque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groupCh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,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not opaque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 smtClea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groupCh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,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not opaque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altLang="zh-CN" sz="2200" b="1" kern="0" dirty="0">
                    <a:solidFill>
                      <a:srgbClr val="004AAC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200" b="1" i="1" ker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groupChr>
                    <m:r>
                      <a:rPr lang="en-US" altLang="zh-CN" sz="2200" b="1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200" b="1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,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not opaque</a:t>
                </a: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3" y="4036456"/>
                <a:ext cx="6736252" cy="2474716"/>
              </a:xfrm>
              <a:prstGeom prst="rect">
                <a:avLst/>
              </a:prstGeom>
              <a:blipFill>
                <a:blip r:embed="rId14"/>
                <a:stretch>
                  <a:fillRect b="-3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/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altLang="zh-CN" sz="20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20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Non-deterministic Supervisor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247F8F41-E775-4540-8D4B-9A9CE2723BFB}"/>
              </a:ext>
            </a:extLst>
          </p:cNvPr>
          <p:cNvSpPr/>
          <p:nvPr/>
        </p:nvSpPr>
        <p:spPr>
          <a:xfrm>
            <a:off x="170808" y="1020704"/>
            <a:ext cx="8917514" cy="19573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/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A set of possible control decisions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 A specific control decision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non-deterministic supervisor is defined as a function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that maps a decision history to a set of possible control decision.</a:t>
                </a:r>
              </a:p>
            </p:txBody>
          </p:sp>
        </mc:Choice>
        <mc:Fallback xmlns="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  <a:blipFill>
                <a:blip r:embed="rId4"/>
                <a:stretch>
                  <a:fillRect l="-1028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63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5058581" y="3531673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Non-deterministic Supervisor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5616594" y="409602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94" y="4096027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6252144" y="528147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44" y="5281473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5629400" y="549741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00" y="5497410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4528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6252144" y="428014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44" y="4280140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7251445" y="427728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45" y="4277282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923328" y="554049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28" y="5540491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898238" y="406730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38" y="4067308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7001826" y="463320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26" y="4633207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7251444" y="538352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44" y="5383521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5580414" y="4810492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6423638" y="4810492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6423638" y="5835908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7665019" y="4810492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8521854" y="4810492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786154" y="3931876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786154" y="5221972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6629378" y="5221972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6629378" y="4137616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774858" y="5161712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774858" y="4077356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835118" y="3931876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835118" y="5221972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5168934" y="5016232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835118" y="5016232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6423638" y="372613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4209" y="3160406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09" y="3160406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247F8F41-E775-4540-8D4B-9A9CE2723BFB}"/>
              </a:ext>
            </a:extLst>
          </p:cNvPr>
          <p:cNvSpPr/>
          <p:nvPr/>
        </p:nvSpPr>
        <p:spPr>
          <a:xfrm>
            <a:off x="170808" y="1020704"/>
            <a:ext cx="8917514" cy="19573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/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A set of possible control decisions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 A specific control decision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non-deterministic supervisor is defined as a function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that maps a decision history to a set of possible control decision.</a:t>
                </a:r>
              </a:p>
            </p:txBody>
          </p:sp>
        </mc:Choice>
        <mc:Fallback xmlns="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  <a:blipFill>
                <a:blip r:embed="rId14"/>
                <a:stretch>
                  <a:fillRect l="-1028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49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5058581" y="3531673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Non-deterministic Supervisor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5616594" y="409602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94" y="4096027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6252144" y="528147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44" y="5281473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5629400" y="549741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00" y="5497410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4528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6252144" y="428014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44" y="4280140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7251445" y="427728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45" y="4277282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923328" y="554049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28" y="5540491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898238" y="406730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38" y="4067308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7001826" y="463320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26" y="4633207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7251444" y="538352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44" y="5383521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5580414" y="4810492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6423638" y="4810492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6423638" y="5835908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7665019" y="4810492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8521854" y="4810492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786154" y="3931876"/>
            <a:ext cx="637484" cy="87861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786154" y="5221972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6629378" y="5221972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6629378" y="4137616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774858" y="5161712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774858" y="4077356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835118" y="3931876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835118" y="5221972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5168934" y="5016232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835118" y="5016232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6423638" y="3726136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4209" y="3160406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09" y="3160406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31177" y="4277282"/>
                <a:ext cx="5087706" cy="1791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Non-deterministic control mechanism,</a:t>
                </a:r>
              </a:p>
              <a:p>
                <a:pPr lvl="0">
                  <a:spcAft>
                    <a:spcPts val="1200"/>
                  </a:spcAft>
                  <a:defRPr/>
                </a:pPr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altLang="zh-CN" sz="2200" b="1" kern="0" dirty="0" err="1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</a:t>
                </a:r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b="1" kern="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b="1" i="1" ker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b="1" i="1" kern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200" b="1" kern="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7" y="4277282"/>
                <a:ext cx="5087706" cy="1791003"/>
              </a:xfrm>
              <a:prstGeom prst="rect">
                <a:avLst/>
              </a:prstGeom>
              <a:blipFill>
                <a:blip r:embed="rId14"/>
                <a:stretch>
                  <a:fillRect l="-1317" t="-2389" r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247F8F41-E775-4540-8D4B-9A9CE2723BFB}"/>
              </a:ext>
            </a:extLst>
          </p:cNvPr>
          <p:cNvSpPr/>
          <p:nvPr/>
        </p:nvSpPr>
        <p:spPr>
          <a:xfrm>
            <a:off x="170808" y="1020704"/>
            <a:ext cx="8917514" cy="19573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/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A set of possible control decisions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 A specific control decision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non-deterministic supervisor is defined as a function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that maps a decision history to a set of possible control decision.</a:t>
                </a:r>
              </a:p>
            </p:txBody>
          </p:sp>
        </mc:Choice>
        <mc:Fallback xmlns="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  <a:blipFill>
                <a:blip r:embed="rId15"/>
                <a:stretch>
                  <a:fillRect l="-1028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乘号 33">
            <a:extLst>
              <a:ext uri="{FF2B5EF4-FFF2-40B4-BE49-F238E27FC236}">
                <a16:creationId xmlns:a16="http://schemas.microsoft.com/office/drawing/2014/main" id="{398D21BD-F533-43E9-97A4-C5CF9AECEA4B}"/>
              </a:ext>
            </a:extLst>
          </p:cNvPr>
          <p:cNvSpPr/>
          <p:nvPr/>
        </p:nvSpPr>
        <p:spPr bwMode="auto">
          <a:xfrm>
            <a:off x="6361939" y="4114756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57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5058581" y="3531673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Non-deterministic Supervisor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5616594" y="409602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94" y="4096027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6252144" y="528147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44" y="5281473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5629400" y="549741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00" y="5497410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4528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6252144" y="428014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44" y="4280140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7251445" y="427728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45" y="4277282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923328" y="554049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28" y="5540491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898238" y="406730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38" y="4067308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7001826" y="463320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26" y="4633207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7251444" y="538352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44" y="5383521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5580414" y="4810492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6423638" y="4810492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6423638" y="5835908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7665019" y="4810492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8521854" y="4810492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786154" y="3931876"/>
            <a:ext cx="637484" cy="87861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786154" y="5221972"/>
            <a:ext cx="637484" cy="81967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6629378" y="5221972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6629378" y="4137616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774858" y="5161712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774858" y="4077356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835118" y="3931876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835118" y="5221972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5168934" y="5016232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835118" y="5016232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6423638" y="3726136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4209" y="3160406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09" y="3160406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31177" y="4277282"/>
                <a:ext cx="5087706" cy="1791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Non-deterministic control mechanism,</a:t>
                </a:r>
              </a:p>
              <a:p>
                <a:pPr lvl="0">
                  <a:spcAft>
                    <a:spcPts val="1200"/>
                  </a:spcAft>
                  <a:defRPr/>
                </a:pPr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altLang="zh-CN" sz="2200" b="1" kern="0" dirty="0" err="1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</a:t>
                </a:r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b="1" kern="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b="1" i="1" ker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b="1" i="1" ker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200" b="1" kern="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7" y="4277282"/>
                <a:ext cx="5087706" cy="1791003"/>
              </a:xfrm>
              <a:prstGeom prst="rect">
                <a:avLst/>
              </a:prstGeom>
              <a:blipFill>
                <a:blip r:embed="rId14"/>
                <a:stretch>
                  <a:fillRect l="-1317" t="-2389" r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247F8F41-E775-4540-8D4B-9A9CE2723BFB}"/>
              </a:ext>
            </a:extLst>
          </p:cNvPr>
          <p:cNvSpPr/>
          <p:nvPr/>
        </p:nvSpPr>
        <p:spPr>
          <a:xfrm>
            <a:off x="170808" y="1020704"/>
            <a:ext cx="8917514" cy="19573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/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A set of possible control decisions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 A specific control decision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non-deterministic supervisor is defined as a function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that maps a decision history to a set of possible control decision.</a:t>
                </a:r>
              </a:p>
            </p:txBody>
          </p:sp>
        </mc:Choice>
        <mc:Fallback xmlns="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  <a:blipFill>
                <a:blip r:embed="rId15"/>
                <a:stretch>
                  <a:fillRect l="-1028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乘号 33">
            <a:extLst>
              <a:ext uri="{FF2B5EF4-FFF2-40B4-BE49-F238E27FC236}">
                <a16:creationId xmlns:a16="http://schemas.microsoft.com/office/drawing/2014/main" id="{5FC3DA81-BC20-4A09-97CC-2566BA6E33F0}"/>
              </a:ext>
            </a:extLst>
          </p:cNvPr>
          <p:cNvSpPr/>
          <p:nvPr/>
        </p:nvSpPr>
        <p:spPr bwMode="auto">
          <a:xfrm>
            <a:off x="6406072" y="5314511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sp>
        <p:nvSpPr>
          <p:cNvPr id="35" name="乘号 34">
            <a:extLst>
              <a:ext uri="{FF2B5EF4-FFF2-40B4-BE49-F238E27FC236}">
                <a16:creationId xmlns:a16="http://schemas.microsoft.com/office/drawing/2014/main" id="{68BE0B83-AFA5-42E2-876E-621CAAB0EC94}"/>
              </a:ext>
            </a:extLst>
          </p:cNvPr>
          <p:cNvSpPr/>
          <p:nvPr/>
        </p:nvSpPr>
        <p:spPr bwMode="auto">
          <a:xfrm>
            <a:off x="6377112" y="4213551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9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5058581" y="3531673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Non-deterministic Supervisor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5616594" y="409602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94" y="4096027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6252144" y="528147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44" y="5281473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5629400" y="549741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00" y="5497410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4528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6252144" y="428014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44" y="4280140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7251445" y="427728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45" y="4277282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923328" y="554049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28" y="5540491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898238" y="406730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4AA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4AAC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4AA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4AAC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38" y="4067308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7001826" y="463320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26" y="4633207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7251444" y="538352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4AA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4AAC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4AA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4AAC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44" y="5383521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5580414" y="4810492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6423638" y="4810492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6423638" y="5835908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7665019" y="4810492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8521854" y="4810492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786154" y="3931876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786154" y="5221972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6629378" y="5221972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6629378" y="4137616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774858" y="5161712"/>
            <a:ext cx="950421" cy="734456"/>
          </a:xfrm>
          <a:prstGeom prst="straightConnector1">
            <a:avLst/>
          </a:prstGeom>
          <a:ln w="57150">
            <a:solidFill>
              <a:srgbClr val="004AA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774858" y="4077356"/>
            <a:ext cx="950421" cy="7933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835118" y="3931876"/>
            <a:ext cx="1892476" cy="878616"/>
          </a:xfrm>
          <a:prstGeom prst="straightConnector1">
            <a:avLst/>
          </a:prstGeom>
          <a:ln w="57150">
            <a:solidFill>
              <a:srgbClr val="004AA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835118" y="5221972"/>
            <a:ext cx="1892476" cy="81967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5168934" y="5016232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835118" y="5016232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6423638" y="3726136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4209" y="3160406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09" y="3160406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31177" y="4277282"/>
                <a:ext cx="5087706" cy="285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Non-deterministic control mechanism,</a:t>
                </a:r>
              </a:p>
              <a:p>
                <a:pPr lvl="0">
                  <a:spcAft>
                    <a:spcPts val="1200"/>
                  </a:spcAft>
                  <a:defRPr/>
                </a:pPr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altLang="zh-CN" sz="2200" b="1" kern="0" dirty="0" err="1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</a:t>
                </a:r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200" b="1" i="1" kern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b="1" kern="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b="1" i="1" ker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200" b="1" i="1" ker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b="1" i="1" ker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2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2200" b="1" i="1" ker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US" altLang="zh-CN" sz="2200" b="1" i="1" ker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altLang="zh-CN" sz="2200" b="1" i="1" ker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groupChr>
                          <m:r>
                            <a:rPr lang="en-US" altLang="zh-CN" sz="22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altLang="zh-CN" sz="22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altLang="zh-CN" sz="22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mr>
                      <m:m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altLang="zh-CN" sz="2200" b="1" i="1" ker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altLang="zh-CN" sz="2200" b="1" i="1" ker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groupChr>
                          <m:r>
                            <a:rPr lang="en-US" altLang="zh-CN" sz="22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altLang="zh-CN" sz="22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altLang="zh-CN" sz="22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mr>
                    </m:m>
                  </m:oMath>
                </a14:m>
                <a:r>
                  <a:rPr lang="en-US" altLang="zh-CN" sz="2200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zh-CN" sz="2200" b="1" kern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opaque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2200" b="1" kern="0" dirty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7" y="4277282"/>
                <a:ext cx="5087706" cy="2851293"/>
              </a:xfrm>
              <a:prstGeom prst="rect">
                <a:avLst/>
              </a:prstGeom>
              <a:blipFill>
                <a:blip r:embed="rId14"/>
                <a:stretch>
                  <a:fillRect l="-1317" t="-1499" r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247F8F41-E775-4540-8D4B-9A9CE2723BFB}"/>
              </a:ext>
            </a:extLst>
          </p:cNvPr>
          <p:cNvSpPr/>
          <p:nvPr/>
        </p:nvSpPr>
        <p:spPr>
          <a:xfrm>
            <a:off x="170808" y="1020704"/>
            <a:ext cx="8917514" cy="19573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/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A set of possible control decisions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 A specific control decision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non-deterministic supervisor is defined as a function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that maps a decision history to a set of possible control decision.</a:t>
                </a:r>
              </a:p>
            </p:txBody>
          </p:sp>
        </mc:Choice>
        <mc:Fallback xmlns=""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F7D947E-E47C-46A3-AECE-B389C6681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  <a:blipFill>
                <a:blip r:embed="rId15"/>
                <a:stretch>
                  <a:fillRect l="-1028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67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Non-deterministic Supervisor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49">
            <a:extLst>
              <a:ext uri="{FF2B5EF4-FFF2-40B4-BE49-F238E27FC236}">
                <a16:creationId xmlns:a16="http://schemas.microsoft.com/office/drawing/2014/main" id="{ABBDD193-D137-49E8-A2D2-3B9BA8DCC75F}"/>
              </a:ext>
            </a:extLst>
          </p:cNvPr>
          <p:cNvSpPr/>
          <p:nvPr/>
        </p:nvSpPr>
        <p:spPr>
          <a:xfrm>
            <a:off x="4484160" y="3968739"/>
            <a:ext cx="1947868" cy="612418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Supervisor</a:t>
            </a:r>
          </a:p>
        </p:txBody>
      </p:sp>
      <p:sp>
        <p:nvSpPr>
          <p:cNvPr id="9" name="Oval 66">
            <a:extLst>
              <a:ext uri="{FF2B5EF4-FFF2-40B4-BE49-F238E27FC236}">
                <a16:creationId xmlns:a16="http://schemas.microsoft.com/office/drawing/2014/main" id="{04E0FC33-A43D-4FEA-9460-E79736A193A3}"/>
              </a:ext>
            </a:extLst>
          </p:cNvPr>
          <p:cNvSpPr/>
          <p:nvPr/>
        </p:nvSpPr>
        <p:spPr>
          <a:xfrm>
            <a:off x="6689564" y="3968739"/>
            <a:ext cx="1947868" cy="61241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Intruder</a:t>
            </a:r>
          </a:p>
        </p:txBody>
      </p:sp>
      <p:sp>
        <p:nvSpPr>
          <p:cNvPr id="12" name="任意多边形 82">
            <a:extLst>
              <a:ext uri="{FF2B5EF4-FFF2-40B4-BE49-F238E27FC236}">
                <a16:creationId xmlns:a16="http://schemas.microsoft.com/office/drawing/2014/main" id="{58A8FE7B-C91B-464C-B00A-A025684834D7}"/>
              </a:ext>
            </a:extLst>
          </p:cNvPr>
          <p:cNvSpPr/>
          <p:nvPr/>
        </p:nvSpPr>
        <p:spPr>
          <a:xfrm>
            <a:off x="5313548" y="3271761"/>
            <a:ext cx="546142" cy="724620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noFill/>
          <a:ln w="444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" name="任意多边形 83">
            <a:extLst>
              <a:ext uri="{FF2B5EF4-FFF2-40B4-BE49-F238E27FC236}">
                <a16:creationId xmlns:a16="http://schemas.microsoft.com/office/drawing/2014/main" id="{4A6EC380-CACD-45F2-B166-98DCA0050E8B}"/>
              </a:ext>
            </a:extLst>
          </p:cNvPr>
          <p:cNvSpPr/>
          <p:nvPr/>
        </p:nvSpPr>
        <p:spPr>
          <a:xfrm>
            <a:off x="7256153" y="3213888"/>
            <a:ext cx="533532" cy="754851"/>
          </a:xfrm>
          <a:custGeom>
            <a:avLst/>
            <a:gdLst>
              <a:gd name="connsiteX0" fmla="*/ 48920 w 533532"/>
              <a:gd name="connsiteY0" fmla="*/ 0 h 2010938"/>
              <a:gd name="connsiteX1" fmla="*/ 531520 w 533532"/>
              <a:gd name="connsiteY1" fmla="*/ 457200 h 2010938"/>
              <a:gd name="connsiteX2" fmla="*/ 226720 w 533532"/>
              <a:gd name="connsiteY2" fmla="*/ 1130300 h 2010938"/>
              <a:gd name="connsiteX3" fmla="*/ 366420 w 533532"/>
              <a:gd name="connsiteY3" fmla="*/ 1536700 h 2010938"/>
              <a:gd name="connsiteX4" fmla="*/ 36220 w 533532"/>
              <a:gd name="connsiteY4" fmla="*/ 1955800 h 2010938"/>
              <a:gd name="connsiteX5" fmla="*/ 23520 w 533532"/>
              <a:gd name="connsiteY5" fmla="*/ 1993900 h 201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532" h="2010938">
                <a:moveTo>
                  <a:pt x="48920" y="0"/>
                </a:moveTo>
                <a:cubicBezTo>
                  <a:pt x="275403" y="134408"/>
                  <a:pt x="501887" y="268817"/>
                  <a:pt x="531520" y="457200"/>
                </a:cubicBezTo>
                <a:cubicBezTo>
                  <a:pt x="561153" y="645583"/>
                  <a:pt x="254237" y="950383"/>
                  <a:pt x="226720" y="1130300"/>
                </a:cubicBezTo>
                <a:cubicBezTo>
                  <a:pt x="199203" y="1310217"/>
                  <a:pt x="398170" y="1399117"/>
                  <a:pt x="366420" y="1536700"/>
                </a:cubicBezTo>
                <a:cubicBezTo>
                  <a:pt x="334670" y="1674283"/>
                  <a:pt x="93370" y="1879600"/>
                  <a:pt x="36220" y="1955800"/>
                </a:cubicBezTo>
                <a:cubicBezTo>
                  <a:pt x="-20930" y="2032000"/>
                  <a:pt x="1295" y="2012950"/>
                  <a:pt x="23520" y="1993900"/>
                </a:cubicBezTo>
              </a:path>
            </a:pathLst>
          </a:custGeom>
          <a:noFill/>
          <a:ln w="444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8">
                <a:extLst>
                  <a:ext uri="{FF2B5EF4-FFF2-40B4-BE49-F238E27FC236}">
                    <a16:creationId xmlns:a16="http://schemas.microsoft.com/office/drawing/2014/main" id="{851F05C0-FA5F-4F9D-B961-40F48F397F42}"/>
                  </a:ext>
                </a:extLst>
              </p:cNvPr>
              <p:cNvSpPr/>
              <p:nvPr/>
            </p:nvSpPr>
            <p:spPr>
              <a:xfrm>
                <a:off x="4347715" y="3418272"/>
                <a:ext cx="99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𝚪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i="1" kern="0" dirty="0">
                  <a:solidFill>
                    <a:sysClr val="windowText" lastClr="000000"/>
                  </a:solidFill>
                  <a:latin typeface="等线"/>
                </a:endParaRPr>
              </a:p>
            </p:txBody>
          </p:sp>
        </mc:Choice>
        <mc:Fallback xmlns="">
          <p:sp>
            <p:nvSpPr>
              <p:cNvPr id="15" name="Rectangle 28">
                <a:extLst>
                  <a:ext uri="{FF2B5EF4-FFF2-40B4-BE49-F238E27FC236}">
                    <a16:creationId xmlns:a16="http://schemas.microsoft.com/office/drawing/2014/main" id="{851F05C0-FA5F-4F9D-B961-40F48F397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715" y="3418272"/>
                <a:ext cx="999920" cy="461665"/>
              </a:xfrm>
              <a:prstGeom prst="rect">
                <a:avLst/>
              </a:prstGeom>
              <a:blipFill>
                <a:blip r:embed="rId5"/>
                <a:stretch>
                  <a:fillRect l="-4878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73E4663F-0B47-404A-8CDC-8BAB5F5AD79E}"/>
                  </a:ext>
                </a:extLst>
              </p:cNvPr>
              <p:cNvSpPr/>
              <p:nvPr/>
            </p:nvSpPr>
            <p:spPr>
              <a:xfrm>
                <a:off x="7522919" y="3342731"/>
                <a:ext cx="1376016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i="1" kern="0" dirty="0">
                  <a:solidFill>
                    <a:sysClr val="windowText" lastClr="000000"/>
                  </a:solidFill>
                  <a:latin typeface="等线"/>
                </a:endParaRPr>
              </a:p>
            </p:txBody>
          </p:sp>
        </mc:Choice>
        <mc:Fallback xmlns=""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73E4663F-0B47-404A-8CDC-8BAB5F5AD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919" y="3342731"/>
                <a:ext cx="1376016" cy="468205"/>
              </a:xfrm>
              <a:prstGeom prst="rect">
                <a:avLst/>
              </a:prstGeom>
              <a:blipFill>
                <a:blip r:embed="rId6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A09B5290-B0DD-4103-8BA5-D58863BA793F}"/>
              </a:ext>
            </a:extLst>
          </p:cNvPr>
          <p:cNvSpPr/>
          <p:nvPr/>
        </p:nvSpPr>
        <p:spPr>
          <a:xfrm>
            <a:off x="170808" y="1020704"/>
            <a:ext cx="8917514" cy="19573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48FADBEE-FB0E-44C3-B15A-195347CE0097}"/>
                  </a:ext>
                </a:extLst>
              </p:cNvPr>
              <p:cNvSpPr/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A set of possible control decisions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 A specific control decision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non-deterministic supervisor is defined as a function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that maps a decision history to a set of possible control decision.</a:t>
                </a:r>
              </a:p>
            </p:txBody>
          </p:sp>
        </mc:Choice>
        <mc:Fallback xmlns=""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48FADBEE-FB0E-44C3-B15A-195347CE0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  <a:blipFill>
                <a:blip r:embed="rId7"/>
                <a:stretch>
                  <a:fillRect l="-1028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0">
            <a:extLst>
              <a:ext uri="{FF2B5EF4-FFF2-40B4-BE49-F238E27FC236}">
                <a16:creationId xmlns:a16="http://schemas.microsoft.com/office/drawing/2014/main" id="{68BD278F-D9C6-4E5C-BCB3-F063022A041E}"/>
              </a:ext>
            </a:extLst>
          </p:cNvPr>
          <p:cNvSpPr/>
          <p:nvPr/>
        </p:nvSpPr>
        <p:spPr>
          <a:xfrm>
            <a:off x="138810" y="3441672"/>
            <a:ext cx="4490755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  <a:defRPr/>
            </a:pPr>
            <a:r>
              <a:rPr lang="en-US" altLang="zh-CN" sz="2000" b="1" kern="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Supervisor: </a:t>
            </a:r>
            <a:r>
              <a:rPr lang="en-US" altLang="zh-CN" sz="2000" b="1" kern="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specific control decision</a:t>
            </a:r>
          </a:p>
          <a:p>
            <a:pPr lvl="0">
              <a:spcAft>
                <a:spcPts val="1200"/>
              </a:spcAft>
              <a:defRPr/>
            </a:pPr>
            <a:r>
              <a:rPr lang="en-US" altLang="zh-CN" sz="2000" b="1" kern="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Intruder: </a:t>
            </a:r>
            <a:r>
              <a:rPr lang="en-US" altLang="zh-CN" sz="2000" b="1" kern="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set of all possible control decisions</a:t>
            </a:r>
          </a:p>
        </p:txBody>
      </p:sp>
    </p:spTree>
    <p:extLst>
      <p:ext uri="{BB962C8B-B14F-4D97-AF65-F5344CB8AC3E}">
        <p14:creationId xmlns:p14="http://schemas.microsoft.com/office/powerpoint/2010/main" val="40853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Introduction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332" y="2234217"/>
            <a:ext cx="8459531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mic Sans MS" pitchFamily="66" charset="0"/>
                <a:ea typeface="等线" panose="02010600030101010101" pitchFamily="2" charset="-122"/>
                <a:cs typeface="+mn-cs"/>
              </a:rPr>
              <a:t>Motivation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Calibri" pitchFamily="34" charset="0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Security and privacy concerns in Cyber-Physical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Opacity: An information-flow property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Application: Web services, Location-based services…</a:t>
            </a:r>
          </a:p>
        </p:txBody>
      </p:sp>
    </p:spTree>
    <p:extLst>
      <p:ext uri="{BB962C8B-B14F-4D97-AF65-F5344CB8AC3E}">
        <p14:creationId xmlns:p14="http://schemas.microsoft.com/office/powerpoint/2010/main" val="354538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Non-deterministic Supervisor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8CBBE881-871E-4078-A65A-34834C404EB5}"/>
              </a:ext>
            </a:extLst>
          </p:cNvPr>
          <p:cNvSpPr/>
          <p:nvPr/>
        </p:nvSpPr>
        <p:spPr>
          <a:xfrm>
            <a:off x="123826" y="4776132"/>
            <a:ext cx="8917514" cy="181978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BA6229B2-2D24-4D33-8BC1-C1C5D249148B}"/>
                  </a:ext>
                </a:extLst>
              </p:cNvPr>
              <p:cNvSpPr/>
              <p:nvPr/>
            </p:nvSpPr>
            <p:spPr>
              <a:xfrm>
                <a:off x="123826" y="4828221"/>
                <a:ext cx="8896348" cy="1653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Opacity under Non-deterministic Supervisor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𝚪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zh-CN" alt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𝚪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 be a non-deterministic supervisor. We say the closed-loop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is opaque (</a:t>
                </a:r>
                <a:r>
                  <a:rPr lang="en-US" sz="2400" b="1" dirty="0" err="1">
                    <a:solidFill>
                      <a:schemeClr val="accent6"/>
                    </a:solidFill>
                    <a:latin typeface="Calibri" pitchFamily="34" charset="0"/>
                  </a:rPr>
                  <a:t>w.r.t.</a:t>
                </a: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) if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)⊈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BA6229B2-2D24-4D33-8BC1-C1C5D2491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6" y="4828221"/>
                <a:ext cx="8896348" cy="1653145"/>
              </a:xfrm>
              <a:prstGeom prst="rect">
                <a:avLst/>
              </a:prstGeom>
              <a:blipFill>
                <a:blip r:embed="rId5"/>
                <a:stretch>
                  <a:fillRect l="-1027" t="-2952" r="-1027" b="-7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A09B5290-B0DD-4103-8BA5-D58863BA793F}"/>
              </a:ext>
            </a:extLst>
          </p:cNvPr>
          <p:cNvSpPr/>
          <p:nvPr/>
        </p:nvSpPr>
        <p:spPr>
          <a:xfrm>
            <a:off x="170808" y="1020704"/>
            <a:ext cx="8917514" cy="195733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48FADBEE-FB0E-44C3-B15A-195347CE0097}"/>
                  </a:ext>
                </a:extLst>
              </p:cNvPr>
              <p:cNvSpPr/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A set of possible control decisions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 A specific control decision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non-deterministic supervisor is defined as a function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that maps a decision history to a set of possible control decision.</a:t>
                </a:r>
              </a:p>
            </p:txBody>
          </p:sp>
        </mc:Choice>
        <mc:Fallback xmlns=""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48FADBEE-FB0E-44C3-B15A-195347CE0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8" y="1072794"/>
                <a:ext cx="8896348" cy="1807033"/>
              </a:xfrm>
              <a:prstGeom prst="rect">
                <a:avLst/>
              </a:prstGeom>
              <a:blipFill>
                <a:blip r:embed="rId6"/>
                <a:stretch>
                  <a:fillRect l="-1028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9">
            <a:extLst>
              <a:ext uri="{FF2B5EF4-FFF2-40B4-BE49-F238E27FC236}">
                <a16:creationId xmlns:a16="http://schemas.microsoft.com/office/drawing/2014/main" id="{63B24178-47C1-4701-AD7A-5BD8718B2271}"/>
              </a:ext>
            </a:extLst>
          </p:cNvPr>
          <p:cNvSpPr/>
          <p:nvPr/>
        </p:nvSpPr>
        <p:spPr>
          <a:xfrm>
            <a:off x="4484160" y="3968739"/>
            <a:ext cx="1947868" cy="612418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Supervisor</a:t>
            </a:r>
          </a:p>
        </p:txBody>
      </p:sp>
      <p:sp>
        <p:nvSpPr>
          <p:cNvPr id="21" name="Oval 66">
            <a:extLst>
              <a:ext uri="{FF2B5EF4-FFF2-40B4-BE49-F238E27FC236}">
                <a16:creationId xmlns:a16="http://schemas.microsoft.com/office/drawing/2014/main" id="{A25D7AB2-0D81-4FBB-993E-87AB79AC3F2B}"/>
              </a:ext>
            </a:extLst>
          </p:cNvPr>
          <p:cNvSpPr/>
          <p:nvPr/>
        </p:nvSpPr>
        <p:spPr>
          <a:xfrm>
            <a:off x="6689564" y="3968739"/>
            <a:ext cx="1947868" cy="61241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Intruder</a:t>
            </a:r>
          </a:p>
        </p:txBody>
      </p:sp>
      <p:sp>
        <p:nvSpPr>
          <p:cNvPr id="22" name="任意多边形 82">
            <a:extLst>
              <a:ext uri="{FF2B5EF4-FFF2-40B4-BE49-F238E27FC236}">
                <a16:creationId xmlns:a16="http://schemas.microsoft.com/office/drawing/2014/main" id="{426EC1C9-D232-4D16-AE37-4EA20AD31A7D}"/>
              </a:ext>
            </a:extLst>
          </p:cNvPr>
          <p:cNvSpPr/>
          <p:nvPr/>
        </p:nvSpPr>
        <p:spPr>
          <a:xfrm>
            <a:off x="5313548" y="3271761"/>
            <a:ext cx="546142" cy="724620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noFill/>
          <a:ln w="444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" name="任意多边形 83">
            <a:extLst>
              <a:ext uri="{FF2B5EF4-FFF2-40B4-BE49-F238E27FC236}">
                <a16:creationId xmlns:a16="http://schemas.microsoft.com/office/drawing/2014/main" id="{6AC07745-BD7D-46EA-8BE8-422CB76EC7E3}"/>
              </a:ext>
            </a:extLst>
          </p:cNvPr>
          <p:cNvSpPr/>
          <p:nvPr/>
        </p:nvSpPr>
        <p:spPr>
          <a:xfrm>
            <a:off x="7256153" y="3213888"/>
            <a:ext cx="533532" cy="754851"/>
          </a:xfrm>
          <a:custGeom>
            <a:avLst/>
            <a:gdLst>
              <a:gd name="connsiteX0" fmla="*/ 48920 w 533532"/>
              <a:gd name="connsiteY0" fmla="*/ 0 h 2010938"/>
              <a:gd name="connsiteX1" fmla="*/ 531520 w 533532"/>
              <a:gd name="connsiteY1" fmla="*/ 457200 h 2010938"/>
              <a:gd name="connsiteX2" fmla="*/ 226720 w 533532"/>
              <a:gd name="connsiteY2" fmla="*/ 1130300 h 2010938"/>
              <a:gd name="connsiteX3" fmla="*/ 366420 w 533532"/>
              <a:gd name="connsiteY3" fmla="*/ 1536700 h 2010938"/>
              <a:gd name="connsiteX4" fmla="*/ 36220 w 533532"/>
              <a:gd name="connsiteY4" fmla="*/ 1955800 h 2010938"/>
              <a:gd name="connsiteX5" fmla="*/ 23520 w 533532"/>
              <a:gd name="connsiteY5" fmla="*/ 1993900 h 201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532" h="2010938">
                <a:moveTo>
                  <a:pt x="48920" y="0"/>
                </a:moveTo>
                <a:cubicBezTo>
                  <a:pt x="275403" y="134408"/>
                  <a:pt x="501887" y="268817"/>
                  <a:pt x="531520" y="457200"/>
                </a:cubicBezTo>
                <a:cubicBezTo>
                  <a:pt x="561153" y="645583"/>
                  <a:pt x="254237" y="950383"/>
                  <a:pt x="226720" y="1130300"/>
                </a:cubicBezTo>
                <a:cubicBezTo>
                  <a:pt x="199203" y="1310217"/>
                  <a:pt x="398170" y="1399117"/>
                  <a:pt x="366420" y="1536700"/>
                </a:cubicBezTo>
                <a:cubicBezTo>
                  <a:pt x="334670" y="1674283"/>
                  <a:pt x="93370" y="1879600"/>
                  <a:pt x="36220" y="1955800"/>
                </a:cubicBezTo>
                <a:cubicBezTo>
                  <a:pt x="-20930" y="2032000"/>
                  <a:pt x="1295" y="2012950"/>
                  <a:pt x="23520" y="1993900"/>
                </a:cubicBezTo>
              </a:path>
            </a:pathLst>
          </a:custGeom>
          <a:noFill/>
          <a:ln w="444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8">
                <a:extLst>
                  <a:ext uri="{FF2B5EF4-FFF2-40B4-BE49-F238E27FC236}">
                    <a16:creationId xmlns:a16="http://schemas.microsoft.com/office/drawing/2014/main" id="{D529F1FC-6784-4A3F-BDB8-A124D5AE962A}"/>
                  </a:ext>
                </a:extLst>
              </p:cNvPr>
              <p:cNvSpPr/>
              <p:nvPr/>
            </p:nvSpPr>
            <p:spPr>
              <a:xfrm>
                <a:off x="4347715" y="3418272"/>
                <a:ext cx="99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𝚪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i="1" kern="0" dirty="0">
                  <a:solidFill>
                    <a:sysClr val="windowText" lastClr="000000"/>
                  </a:solidFill>
                  <a:latin typeface="等线"/>
                </a:endParaRPr>
              </a:p>
            </p:txBody>
          </p:sp>
        </mc:Choice>
        <mc:Fallback xmlns="">
          <p:sp>
            <p:nvSpPr>
              <p:cNvPr id="24" name="Rectangle 28">
                <a:extLst>
                  <a:ext uri="{FF2B5EF4-FFF2-40B4-BE49-F238E27FC236}">
                    <a16:creationId xmlns:a16="http://schemas.microsoft.com/office/drawing/2014/main" id="{D529F1FC-6784-4A3F-BDB8-A124D5AE9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715" y="3418272"/>
                <a:ext cx="999920" cy="461665"/>
              </a:xfrm>
              <a:prstGeom prst="rect">
                <a:avLst/>
              </a:prstGeom>
              <a:blipFill>
                <a:blip r:embed="rId7"/>
                <a:stretch>
                  <a:fillRect l="-4878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8">
                <a:extLst>
                  <a:ext uri="{FF2B5EF4-FFF2-40B4-BE49-F238E27FC236}">
                    <a16:creationId xmlns:a16="http://schemas.microsoft.com/office/drawing/2014/main" id="{1653B7F4-CE4F-47F3-9BD6-FAD9632B9DF7}"/>
                  </a:ext>
                </a:extLst>
              </p:cNvPr>
              <p:cNvSpPr/>
              <p:nvPr/>
            </p:nvSpPr>
            <p:spPr>
              <a:xfrm>
                <a:off x="7522919" y="3342731"/>
                <a:ext cx="1376016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i="1" kern="0" dirty="0">
                  <a:solidFill>
                    <a:sysClr val="windowText" lastClr="000000"/>
                  </a:solidFill>
                  <a:latin typeface="等线"/>
                </a:endParaRPr>
              </a:p>
            </p:txBody>
          </p:sp>
        </mc:Choice>
        <mc:Fallback xmlns="">
          <p:sp>
            <p:nvSpPr>
              <p:cNvPr id="26" name="Rectangle 28">
                <a:extLst>
                  <a:ext uri="{FF2B5EF4-FFF2-40B4-BE49-F238E27FC236}">
                    <a16:creationId xmlns:a16="http://schemas.microsoft.com/office/drawing/2014/main" id="{1653B7F4-CE4F-47F3-9BD6-FAD9632B9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919" y="3342731"/>
                <a:ext cx="1376016" cy="468205"/>
              </a:xfrm>
              <a:prstGeom prst="rect">
                <a:avLst/>
              </a:prstGeom>
              <a:blipFill>
                <a:blip r:embed="rId8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50">
            <a:extLst>
              <a:ext uri="{FF2B5EF4-FFF2-40B4-BE49-F238E27FC236}">
                <a16:creationId xmlns:a16="http://schemas.microsoft.com/office/drawing/2014/main" id="{B2D126E9-E958-4303-A1AA-45FFDF29304B}"/>
              </a:ext>
            </a:extLst>
          </p:cNvPr>
          <p:cNvSpPr/>
          <p:nvPr/>
        </p:nvSpPr>
        <p:spPr>
          <a:xfrm>
            <a:off x="138810" y="3441672"/>
            <a:ext cx="4490755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  <a:defRPr/>
            </a:pPr>
            <a:r>
              <a:rPr lang="en-US" altLang="zh-CN" sz="2000" b="1" kern="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Supervisor: </a:t>
            </a:r>
            <a:r>
              <a:rPr lang="en-US" altLang="zh-CN" sz="2000" b="1" kern="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specific control decision</a:t>
            </a:r>
          </a:p>
          <a:p>
            <a:pPr lvl="0">
              <a:spcAft>
                <a:spcPts val="1200"/>
              </a:spcAft>
              <a:defRPr/>
            </a:pPr>
            <a:r>
              <a:rPr lang="en-US" altLang="zh-CN" sz="2000" b="1" kern="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Intruder: </a:t>
            </a:r>
            <a:r>
              <a:rPr lang="en-US" altLang="zh-CN" sz="2000" b="1" kern="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set of all possible control decisions</a:t>
            </a:r>
          </a:p>
        </p:txBody>
      </p:sp>
    </p:spTree>
    <p:extLst>
      <p:ext uri="{BB962C8B-B14F-4D97-AF65-F5344CB8AC3E}">
        <p14:creationId xmlns:p14="http://schemas.microsoft.com/office/powerpoint/2010/main" val="57724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Information State and its Flow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6F7223AC-922E-492B-9F09-FB663967B734}"/>
              </a:ext>
            </a:extLst>
          </p:cNvPr>
          <p:cNvSpPr/>
          <p:nvPr/>
        </p:nvSpPr>
        <p:spPr>
          <a:xfrm>
            <a:off x="102660" y="969645"/>
            <a:ext cx="8917514" cy="194354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19">
                <a:extLst>
                  <a:ext uri="{FF2B5EF4-FFF2-40B4-BE49-F238E27FC236}">
                    <a16:creationId xmlns:a16="http://schemas.microsoft.com/office/drawing/2014/main" id="{EC060D70-7513-4F53-9007-CE9F069E5D20}"/>
                  </a:ext>
                </a:extLst>
              </p:cNvPr>
              <p:cNvSpPr/>
              <p:nvPr/>
            </p:nvSpPr>
            <p:spPr>
              <a:xfrm>
                <a:off x="247652" y="1048943"/>
                <a:ext cx="8896348" cy="1862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Information State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We propose the following information-state space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to separate the observation of the supervisor and the intruder.</a:t>
                </a:r>
              </a:p>
            </p:txBody>
          </p:sp>
        </mc:Choice>
        <mc:Fallback xmlns="">
          <p:sp>
            <p:nvSpPr>
              <p:cNvPr id="51" name="Rectangle 19">
                <a:extLst>
                  <a:ext uri="{FF2B5EF4-FFF2-40B4-BE49-F238E27FC236}">
                    <a16:creationId xmlns:a16="http://schemas.microsoft.com/office/drawing/2014/main" id="{EC060D70-7513-4F53-9007-CE9F069E5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" y="1048943"/>
                <a:ext cx="8896348" cy="1862626"/>
              </a:xfrm>
              <a:prstGeom prst="rect">
                <a:avLst/>
              </a:prstGeom>
              <a:blipFill>
                <a:blip r:embed="rId12"/>
                <a:stretch>
                  <a:fillRect l="-1097" t="-2614" b="-6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66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Information State and its Flow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DEF9B457-6F9D-4E93-BF4B-B44DE4E692D6}"/>
              </a:ext>
            </a:extLst>
          </p:cNvPr>
          <p:cNvSpPr/>
          <p:nvPr/>
        </p:nvSpPr>
        <p:spPr>
          <a:xfrm>
            <a:off x="102660" y="3429000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A87166-8E49-4FCA-8FC8-3FEF88A24F70}"/>
                  </a:ext>
                </a:extLst>
              </p:cNvPr>
              <p:cNvSpPr txBox="1"/>
              <p:nvPr/>
            </p:nvSpPr>
            <p:spPr>
              <a:xfrm>
                <a:off x="660673" y="399335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A87166-8E49-4FCA-8FC8-3FEF88A24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3" y="3993354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4528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C51E762-48CE-4068-A469-580D3E871C3C}"/>
                  </a:ext>
                </a:extLst>
              </p:cNvPr>
              <p:cNvSpPr txBox="1"/>
              <p:nvPr/>
            </p:nvSpPr>
            <p:spPr>
              <a:xfrm>
                <a:off x="1296223" y="517880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C51E762-48CE-4068-A469-580D3E871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23" y="5178800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973924D-A069-4F29-8BBA-DAC045FA16B7}"/>
                  </a:ext>
                </a:extLst>
              </p:cNvPr>
              <p:cNvSpPr txBox="1"/>
              <p:nvPr/>
            </p:nvSpPr>
            <p:spPr>
              <a:xfrm>
                <a:off x="673479" y="539473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973924D-A069-4F29-8BBA-DAC045FA1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79" y="5394737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2C2556F-5D7D-467D-87A7-71553344E048}"/>
                  </a:ext>
                </a:extLst>
              </p:cNvPr>
              <p:cNvSpPr txBox="1"/>
              <p:nvPr/>
            </p:nvSpPr>
            <p:spPr>
              <a:xfrm>
                <a:off x="1296223" y="417746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2C2556F-5D7D-467D-87A7-71553344E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23" y="4177467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079C535-D388-4073-963D-DDF95707C77B}"/>
                  </a:ext>
                </a:extLst>
              </p:cNvPr>
              <p:cNvSpPr txBox="1"/>
              <p:nvPr/>
            </p:nvSpPr>
            <p:spPr>
              <a:xfrm>
                <a:off x="2295524" y="417460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079C535-D388-4073-963D-DDF95707C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24" y="4174609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1F9045-026F-49A8-B4C5-E805FC3EBDCE}"/>
                  </a:ext>
                </a:extLst>
              </p:cNvPr>
              <p:cNvSpPr txBox="1"/>
              <p:nvPr/>
            </p:nvSpPr>
            <p:spPr>
              <a:xfrm>
                <a:off x="2967407" y="543781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1F9045-026F-49A8-B4C5-E805FC3EB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07" y="5437818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0B7E3AF-0070-4AB5-9858-F8FCCD279658}"/>
                  </a:ext>
                </a:extLst>
              </p:cNvPr>
              <p:cNvSpPr txBox="1"/>
              <p:nvPr/>
            </p:nvSpPr>
            <p:spPr>
              <a:xfrm>
                <a:off x="2942317" y="3964635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0B7E3AF-0070-4AB5-9858-F8FCCD279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317" y="3964635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6B80227-AE05-4850-85B9-BA781967996E}"/>
                  </a:ext>
                </a:extLst>
              </p:cNvPr>
              <p:cNvSpPr txBox="1"/>
              <p:nvPr/>
            </p:nvSpPr>
            <p:spPr>
              <a:xfrm>
                <a:off x="2045905" y="453053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6B80227-AE05-4850-85B9-BA781967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905" y="4530534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3E2822D-F7B3-48C3-B614-0E53FAF38C19}"/>
                  </a:ext>
                </a:extLst>
              </p:cNvPr>
              <p:cNvSpPr txBox="1"/>
              <p:nvPr/>
            </p:nvSpPr>
            <p:spPr>
              <a:xfrm>
                <a:off x="2295523" y="528084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3E2822D-F7B3-48C3-B614-0E53FAF3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23" y="5280848"/>
                <a:ext cx="317885" cy="400110"/>
              </a:xfrm>
              <a:prstGeom prst="rect">
                <a:avLst/>
              </a:prstGeom>
              <a:blipFill>
                <a:blip r:embed="rId13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9A9E9A4D-3BFA-42D6-B015-132718BABF3B}"/>
              </a:ext>
            </a:extLst>
          </p:cNvPr>
          <p:cNvSpPr/>
          <p:nvPr/>
        </p:nvSpPr>
        <p:spPr>
          <a:xfrm>
            <a:off x="624493" y="4707819"/>
            <a:ext cx="411480" cy="411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BECDE3D-6F71-4555-A3F0-FF50581FD183}"/>
              </a:ext>
            </a:extLst>
          </p:cNvPr>
          <p:cNvSpPr/>
          <p:nvPr/>
        </p:nvSpPr>
        <p:spPr>
          <a:xfrm>
            <a:off x="1467717" y="470781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BC1CE2D-7AA1-4D23-AD9E-73099A1294D1}"/>
              </a:ext>
            </a:extLst>
          </p:cNvPr>
          <p:cNvSpPr/>
          <p:nvPr/>
        </p:nvSpPr>
        <p:spPr>
          <a:xfrm>
            <a:off x="1467717" y="5733235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A44C399-2FAE-4D7D-A477-9EACD43F2100}"/>
              </a:ext>
            </a:extLst>
          </p:cNvPr>
          <p:cNvSpPr/>
          <p:nvPr/>
        </p:nvSpPr>
        <p:spPr>
          <a:xfrm>
            <a:off x="2709098" y="4707819"/>
            <a:ext cx="411480" cy="411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31F8A7D-098D-467E-89EA-29D16BFD3535}"/>
              </a:ext>
            </a:extLst>
          </p:cNvPr>
          <p:cNvSpPr/>
          <p:nvPr/>
        </p:nvSpPr>
        <p:spPr>
          <a:xfrm>
            <a:off x="3565933" y="470781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2144932-D8C1-4C08-9322-7E3C9B963C49}"/>
              </a:ext>
            </a:extLst>
          </p:cNvPr>
          <p:cNvCxnSpPr>
            <a:cxnSpLocks/>
            <a:stCxn id="33" idx="0"/>
            <a:endCxn id="48" idx="2"/>
          </p:cNvCxnSpPr>
          <p:nvPr/>
        </p:nvCxnSpPr>
        <p:spPr>
          <a:xfrm flipV="1">
            <a:off x="830233" y="3829203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09B0433-B8DF-465C-BF65-AD89D504E165}"/>
              </a:ext>
            </a:extLst>
          </p:cNvPr>
          <p:cNvCxnSpPr>
            <a:cxnSpLocks/>
            <a:stCxn id="33" idx="4"/>
            <a:endCxn id="35" idx="2"/>
          </p:cNvCxnSpPr>
          <p:nvPr/>
        </p:nvCxnSpPr>
        <p:spPr>
          <a:xfrm>
            <a:off x="830233" y="5119299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A7BFBE-86C8-4CFE-8C03-105DAAF0F37A}"/>
              </a:ext>
            </a:extLst>
          </p:cNvPr>
          <p:cNvCxnSpPr>
            <a:stCxn id="35" idx="0"/>
            <a:endCxn id="34" idx="4"/>
          </p:cNvCxnSpPr>
          <p:nvPr/>
        </p:nvCxnSpPr>
        <p:spPr>
          <a:xfrm flipV="1">
            <a:off x="1673457" y="5119299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513B0F6-462A-4EEE-8C28-E880D33DFD65}"/>
              </a:ext>
            </a:extLst>
          </p:cNvPr>
          <p:cNvCxnSpPr>
            <a:cxnSpLocks/>
            <a:stCxn id="48" idx="4"/>
            <a:endCxn id="34" idx="0"/>
          </p:cNvCxnSpPr>
          <p:nvPr/>
        </p:nvCxnSpPr>
        <p:spPr>
          <a:xfrm>
            <a:off x="1673457" y="4034943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9B3DEA0-2CB3-462C-BAA1-728F080516DD}"/>
              </a:ext>
            </a:extLst>
          </p:cNvPr>
          <p:cNvCxnSpPr>
            <a:cxnSpLocks/>
            <a:stCxn id="35" idx="7"/>
            <a:endCxn id="36" idx="3"/>
          </p:cNvCxnSpPr>
          <p:nvPr/>
        </p:nvCxnSpPr>
        <p:spPr>
          <a:xfrm flipV="1">
            <a:off x="1818937" y="5059039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F083C88-0681-489C-AEDA-F96BAFBF1ADD}"/>
              </a:ext>
            </a:extLst>
          </p:cNvPr>
          <p:cNvCxnSpPr>
            <a:cxnSpLocks/>
            <a:stCxn id="48" idx="5"/>
            <a:endCxn id="36" idx="1"/>
          </p:cNvCxnSpPr>
          <p:nvPr/>
        </p:nvCxnSpPr>
        <p:spPr>
          <a:xfrm>
            <a:off x="1818937" y="3974683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D9E1B00-CF98-4216-BDBD-6BE7DDF5A6E6}"/>
              </a:ext>
            </a:extLst>
          </p:cNvPr>
          <p:cNvCxnSpPr>
            <a:cxnSpLocks/>
            <a:stCxn id="48" idx="6"/>
            <a:endCxn id="37" idx="0"/>
          </p:cNvCxnSpPr>
          <p:nvPr/>
        </p:nvCxnSpPr>
        <p:spPr>
          <a:xfrm>
            <a:off x="1879197" y="3829203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E91D27-F54C-4198-9AB9-FE57410B19A5}"/>
              </a:ext>
            </a:extLst>
          </p:cNvPr>
          <p:cNvCxnSpPr>
            <a:stCxn id="35" idx="6"/>
            <a:endCxn id="37" idx="4"/>
          </p:cNvCxnSpPr>
          <p:nvPr/>
        </p:nvCxnSpPr>
        <p:spPr>
          <a:xfrm flipV="1">
            <a:off x="1879197" y="5119299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6D6D5A8-56B0-4E28-A862-A326274013B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213013" y="4913559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4C66D0E-B134-434F-8420-F5BA4825A849}"/>
              </a:ext>
            </a:extLst>
          </p:cNvPr>
          <p:cNvCxnSpPr>
            <a:stCxn id="34" idx="6"/>
            <a:endCxn id="36" idx="2"/>
          </p:cNvCxnSpPr>
          <p:nvPr/>
        </p:nvCxnSpPr>
        <p:spPr>
          <a:xfrm>
            <a:off x="1879197" y="4913559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808C0BB9-35F8-441A-AB4E-3B1D68A78E79}"/>
              </a:ext>
            </a:extLst>
          </p:cNvPr>
          <p:cNvSpPr/>
          <p:nvPr/>
        </p:nvSpPr>
        <p:spPr>
          <a:xfrm>
            <a:off x="1467717" y="3623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FF2E4EE1-459B-47A8-8F14-50BE7325D2C1}"/>
                  </a:ext>
                </a:extLst>
              </p:cNvPr>
              <p:cNvSpPr/>
              <p:nvPr/>
            </p:nvSpPr>
            <p:spPr>
              <a:xfrm>
                <a:off x="4373502" y="3496356"/>
                <a:ext cx="4557485" cy="3072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2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200" b="1" i="1" ker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b="1" i="1" ker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 ker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sz="2200" b="1" i="1" ker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200" b="1" i="1" ker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b="1" i="1" ker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 ker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sz="2200" b="1" i="1" ker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groupChr>
                      <m:r>
                        <a:rPr lang="en-US" altLang="zh-CN" sz="2200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2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2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200" b="1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22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groupChr>
                    </m:oMath>
                  </m:oMathPara>
                </a14:m>
                <a:endParaRPr lang="en-US" altLang="zh-CN" sz="2200" b="1" kern="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kern="0" dirty="0">
                    <a:solidFill>
                      <a:schemeClr val="accent6"/>
                    </a:solidFill>
                    <a:latin typeface="Calibri" pitchFamily="34" charset="0"/>
                  </a:rPr>
                  <a:t>From supervisor’s point of view</a:t>
                </a:r>
              </a:p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sz="2200" b="1" i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zh-CN" sz="2200" b="1" i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200" b="1" i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1" i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200" b="1" i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⇒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p>
                      </m:sSup>
                    </m:oMath>
                  </m:oMathPara>
                </a14:m>
                <a:endParaRPr lang="en-US" altLang="zh-CN" sz="2200" b="1" kern="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kern="0" dirty="0">
                    <a:solidFill>
                      <a:schemeClr val="accent6"/>
                    </a:solidFill>
                    <a:latin typeface="Calibri" pitchFamily="34" charset="0"/>
                  </a:rPr>
                  <a:t>From the intruder’s point of view</a:t>
                </a:r>
              </a:p>
              <a:p>
                <a:pPr lvl="0" algn="ctr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2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200" b="1" i="1" ker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1" i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200" b="1" kern="0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FF2E4EE1-459B-47A8-8F14-50BE7325D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02" y="3496356"/>
                <a:ext cx="4557485" cy="3072380"/>
              </a:xfrm>
              <a:prstGeom prst="rect">
                <a:avLst/>
              </a:prstGeom>
              <a:blipFill>
                <a:blip r:embed="rId14"/>
                <a:stretch>
                  <a:fillRect l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6F7223AC-922E-492B-9F09-FB663967B734}"/>
              </a:ext>
            </a:extLst>
          </p:cNvPr>
          <p:cNvSpPr/>
          <p:nvPr/>
        </p:nvSpPr>
        <p:spPr>
          <a:xfrm>
            <a:off x="102660" y="969645"/>
            <a:ext cx="8917514" cy="194354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19">
                <a:extLst>
                  <a:ext uri="{FF2B5EF4-FFF2-40B4-BE49-F238E27FC236}">
                    <a16:creationId xmlns:a16="http://schemas.microsoft.com/office/drawing/2014/main" id="{EC060D70-7513-4F53-9007-CE9F069E5D20}"/>
                  </a:ext>
                </a:extLst>
              </p:cNvPr>
              <p:cNvSpPr/>
              <p:nvPr/>
            </p:nvSpPr>
            <p:spPr>
              <a:xfrm>
                <a:off x="247652" y="1048943"/>
                <a:ext cx="8896348" cy="1862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Information State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We propose the following information-state space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to separate the observation of the supervisor and the intruder.</a:t>
                </a:r>
              </a:p>
            </p:txBody>
          </p:sp>
        </mc:Choice>
        <mc:Fallback xmlns="">
          <p:sp>
            <p:nvSpPr>
              <p:cNvPr id="51" name="Rectangle 19">
                <a:extLst>
                  <a:ext uri="{FF2B5EF4-FFF2-40B4-BE49-F238E27FC236}">
                    <a16:creationId xmlns:a16="http://schemas.microsoft.com/office/drawing/2014/main" id="{EC060D70-7513-4F53-9007-CE9F069E5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" y="1048943"/>
                <a:ext cx="8896348" cy="1862626"/>
              </a:xfrm>
              <a:prstGeom prst="rect">
                <a:avLst/>
              </a:prstGeom>
              <a:blipFill>
                <a:blip r:embed="rId15"/>
                <a:stretch>
                  <a:fillRect l="-1097" t="-2614" b="-6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141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Information State and its Flow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D7633EC6-889C-4410-8BDA-8BDBEC8A513E}"/>
              </a:ext>
            </a:extLst>
          </p:cNvPr>
          <p:cNvSpPr/>
          <p:nvPr/>
        </p:nvSpPr>
        <p:spPr>
          <a:xfrm>
            <a:off x="102660" y="969645"/>
            <a:ext cx="8917514" cy="194354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348B45F9-98F1-4D8F-ADA5-F9AA12662493}"/>
                  </a:ext>
                </a:extLst>
              </p:cNvPr>
              <p:cNvSpPr/>
              <p:nvPr/>
            </p:nvSpPr>
            <p:spPr>
              <a:xfrm>
                <a:off x="247652" y="1048943"/>
                <a:ext cx="8896348" cy="1862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Information State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We propose the following information-state space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to separate the observation of the supervisor and the intruder.</a:t>
                </a: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348B45F9-98F1-4D8F-ADA5-F9AA12662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" y="1048943"/>
                <a:ext cx="8896348" cy="1862626"/>
              </a:xfrm>
              <a:prstGeom prst="rect">
                <a:avLst/>
              </a:prstGeom>
              <a:blipFill>
                <a:blip r:embed="rId4"/>
                <a:stretch>
                  <a:fillRect l="-1097" t="-2614" b="-6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230C4592-854F-432D-81C4-0F0BD15F8461}"/>
              </a:ext>
            </a:extLst>
          </p:cNvPr>
          <p:cNvSpPr/>
          <p:nvPr/>
        </p:nvSpPr>
        <p:spPr>
          <a:xfrm>
            <a:off x="102660" y="3349702"/>
            <a:ext cx="8917514" cy="194354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19">
                <a:extLst>
                  <a:ext uri="{FF2B5EF4-FFF2-40B4-BE49-F238E27FC236}">
                    <a16:creationId xmlns:a16="http://schemas.microsoft.com/office/drawing/2014/main" id="{8A8D6887-A525-47E5-A8AB-3F1ECF95E095}"/>
                  </a:ext>
                </a:extLst>
              </p:cNvPr>
              <p:cNvSpPr/>
              <p:nvPr/>
            </p:nvSpPr>
            <p:spPr>
              <a:xfrm>
                <a:off x="247652" y="3429000"/>
                <a:ext cx="8896348" cy="1730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Information State Non-deterministic Supervisor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which makes control decision based on the proposed information state.</a:t>
                </a:r>
              </a:p>
            </p:txBody>
          </p:sp>
        </mc:Choice>
        <mc:Fallback xmlns="">
          <p:sp>
            <p:nvSpPr>
              <p:cNvPr id="51" name="Rectangle 19">
                <a:extLst>
                  <a:ext uri="{FF2B5EF4-FFF2-40B4-BE49-F238E27FC236}">
                    <a16:creationId xmlns:a16="http://schemas.microsoft.com/office/drawing/2014/main" id="{8A8D6887-A525-47E5-A8AB-3F1ECF95E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" y="3429000"/>
                <a:ext cx="8896348" cy="1730089"/>
              </a:xfrm>
              <a:prstGeom prst="rect">
                <a:avLst/>
              </a:prstGeom>
              <a:blipFill>
                <a:blip r:embed="rId5"/>
                <a:stretch>
                  <a:fillRect l="-1097" t="-2827" b="-7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2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Information State and its Flow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348B45F9-98F1-4D8F-ADA5-F9AA12662493}"/>
                  </a:ext>
                </a:extLst>
              </p:cNvPr>
              <p:cNvSpPr/>
              <p:nvPr/>
            </p:nvSpPr>
            <p:spPr>
              <a:xfrm>
                <a:off x="465479" y="1221798"/>
                <a:ext cx="8213042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Micro-state: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Augmented micro-state: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348B45F9-98F1-4D8F-ADA5-F9AA12662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9" y="1221798"/>
                <a:ext cx="8213042" cy="1354217"/>
              </a:xfrm>
              <a:prstGeom prst="rect">
                <a:avLst/>
              </a:prstGeom>
              <a:blipFill>
                <a:blip r:embed="rId4"/>
                <a:stretch>
                  <a:fillRect l="-964" t="-3587" b="-4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415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Information State and its Flow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348B45F9-98F1-4D8F-ADA5-F9AA12662493}"/>
                  </a:ext>
                </a:extLst>
              </p:cNvPr>
              <p:cNvSpPr/>
              <p:nvPr/>
            </p:nvSpPr>
            <p:spPr>
              <a:xfrm>
                <a:off x="465479" y="1221798"/>
                <a:ext cx="8213042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Micro-state: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Augmented micro-state: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Macro-state: </a:t>
                </a:r>
                <a:endParaRPr lang="en-US" sz="2400" b="1" i="0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}⊆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Augmented macro-state: </a:t>
                </a:r>
                <a:endParaRPr lang="en-US" altLang="zh-CN" sz="2400" b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US" altLang="zh-CN" sz="24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348B45F9-98F1-4D8F-ADA5-F9AA12662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9" y="1221798"/>
                <a:ext cx="8213042" cy="3139321"/>
              </a:xfrm>
              <a:prstGeom prst="rect">
                <a:avLst/>
              </a:prstGeom>
              <a:blipFill>
                <a:blip r:embed="rId4"/>
                <a:stretch>
                  <a:fillRect l="-964" t="-1553" b="-3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169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Information State and its Flow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348B45F9-98F1-4D8F-ADA5-F9AA12662493}"/>
                  </a:ext>
                </a:extLst>
              </p:cNvPr>
              <p:cNvSpPr/>
              <p:nvPr/>
            </p:nvSpPr>
            <p:spPr>
              <a:xfrm>
                <a:off x="465479" y="1221798"/>
                <a:ext cx="8213042" cy="484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Micro-state: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Augmented micro-state: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Macro-state: </a:t>
                </a:r>
                <a:endParaRPr lang="en-US" sz="2400" b="1" i="0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}⊆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Augmented macro-state: </a:t>
                </a:r>
                <a:endParaRPr lang="en-US" altLang="zh-CN" sz="2400" b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US" altLang="zh-CN" sz="24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Macro-control-decision: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2400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i="1" dirty="0">
                    <a:solidFill>
                      <a:schemeClr val="accent6"/>
                    </a:solidFill>
                    <a:latin typeface="Calibri" pitchFamily="34" charset="0"/>
                  </a:rPr>
                  <a:t>     d</a:t>
                </a: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 is compatible with </a:t>
                </a: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m</a:t>
                </a: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 if </a:t>
                </a:r>
                <a:r>
                  <a:rPr lang="en-US" sz="2400" i="1" dirty="0">
                    <a:solidFill>
                      <a:schemeClr val="accent6"/>
                    </a:solidFill>
                    <a:latin typeface="Calibri" pitchFamily="34" charset="0"/>
                  </a:rPr>
                  <a:t>d</a:t>
                </a:r>
                <a:r>
                  <a:rPr lang="en-US" sz="2400" dirty="0">
                    <a:solidFill>
                      <a:schemeClr val="accent6"/>
                    </a:solidFill>
                    <a:latin typeface="Calibri" pitchFamily="34" charset="0"/>
                  </a:rPr>
                  <a:t> essentially assigns each micro-state a non-deterministic control decision.</a:t>
                </a: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348B45F9-98F1-4D8F-ADA5-F9AA12662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9" y="1221798"/>
                <a:ext cx="8213042" cy="4847481"/>
              </a:xfrm>
              <a:prstGeom prst="rect">
                <a:avLst/>
              </a:prstGeom>
              <a:blipFill>
                <a:blip r:embed="rId4"/>
                <a:stretch>
                  <a:fillRect l="-1113" t="-1005" b="-1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725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Information State and its Flow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4ED3EE7D-EDEB-4F6E-B62B-6A5D25618362}"/>
              </a:ext>
            </a:extLst>
          </p:cNvPr>
          <p:cNvSpPr/>
          <p:nvPr/>
        </p:nvSpPr>
        <p:spPr>
          <a:xfrm>
            <a:off x="113243" y="1042414"/>
            <a:ext cx="8917514" cy="298732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19">
                <a:extLst>
                  <a:ext uri="{FF2B5EF4-FFF2-40B4-BE49-F238E27FC236}">
                    <a16:creationId xmlns:a16="http://schemas.microsoft.com/office/drawing/2014/main" id="{43E02632-8814-40F9-9868-009B1D80A878}"/>
                  </a:ext>
                </a:extLst>
              </p:cNvPr>
              <p:cNvSpPr/>
              <p:nvPr/>
            </p:nvSpPr>
            <p:spPr>
              <a:xfrm>
                <a:off x="247652" y="1182050"/>
                <a:ext cx="8896348" cy="2773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Information State Flow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Suppose that the intruder observes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 and by knowing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is an IS-based supervisor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groupChr>
                    <m:sSubSup>
                      <m:sSub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groupChr>
                      <m:groupChrPr>
                        <m:chr m:val="→"/>
                        <m:vertJc m:val="bot"/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altLang="zh-CN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groupCh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groupChr>
                    <m:r>
                      <m:rPr>
                        <m:nor/>
                      </m:rPr>
                      <a:rPr lang="en-US" altLang="zh-CN" sz="2400" b="1" dirty="0">
                        <a:solidFill>
                          <a:srgbClr val="C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groupChr>
                    <m:sSubSup>
                      <m:sSub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⨀(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𝑵𝑿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4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7" name="Rectangle 19">
                <a:extLst>
                  <a:ext uri="{FF2B5EF4-FFF2-40B4-BE49-F238E27FC236}">
                    <a16:creationId xmlns:a16="http://schemas.microsoft.com/office/drawing/2014/main" id="{43E02632-8814-40F9-9868-009B1D80A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" y="1182050"/>
                <a:ext cx="8896348" cy="2773452"/>
              </a:xfrm>
              <a:prstGeom prst="rect">
                <a:avLst/>
              </a:prstGeom>
              <a:blipFill>
                <a:blip r:embed="rId4"/>
                <a:stretch>
                  <a:fillRect l="-1097" t="-1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34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69336" y="429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Information State and its Flow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6F4F6AA-835E-4C0E-A515-BD97932A6415}"/>
                  </a:ext>
                </a:extLst>
              </p:cNvPr>
              <p:cNvSpPr/>
              <p:nvPr/>
            </p:nvSpPr>
            <p:spPr>
              <a:xfrm>
                <a:off x="6062825" y="4133558"/>
                <a:ext cx="1080986" cy="7378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5}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{6}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6F4F6AA-835E-4C0E-A515-BD97932A6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25" y="4133558"/>
                <a:ext cx="1080986" cy="737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7FE5CE-6DA8-4584-B27F-76C97A3370DC}"/>
                  </a:ext>
                </a:extLst>
              </p:cNvPr>
              <p:cNvSpPr txBox="1"/>
              <p:nvPr/>
            </p:nvSpPr>
            <p:spPr>
              <a:xfrm>
                <a:off x="6777256" y="2347684"/>
                <a:ext cx="31262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7FE5CE-6DA8-4584-B27F-76C97A33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56" y="2347684"/>
                <a:ext cx="3126240" cy="307777"/>
              </a:xfrm>
              <a:prstGeom prst="rect">
                <a:avLst/>
              </a:prstGeom>
              <a:blipFill>
                <a:blip r:embed="rId5"/>
                <a:stretch>
                  <a:fillRect l="-2924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B49EEE85-4520-442C-9CDB-6666F800AFC1}"/>
                  </a:ext>
                </a:extLst>
              </p:cNvPr>
              <p:cNvSpPr/>
              <p:nvPr/>
            </p:nvSpPr>
            <p:spPr>
              <a:xfrm>
                <a:off x="5680928" y="2732217"/>
                <a:ext cx="1844781" cy="836252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0,3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B49EEE85-4520-442C-9CDB-6666F800A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28" y="2732217"/>
                <a:ext cx="1844781" cy="836252"/>
              </a:xfrm>
              <a:prstGeom prst="roundRect">
                <a:avLst>
                  <a:gd name="adj" fmla="val 48066"/>
                </a:avLst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117E0DCF-663D-4950-ACCB-A7FE56CC8FF8}"/>
                  </a:ext>
                </a:extLst>
              </p:cNvPr>
              <p:cNvSpPr/>
              <p:nvPr/>
            </p:nvSpPr>
            <p:spPr>
              <a:xfrm>
                <a:off x="5804335" y="5478756"/>
                <a:ext cx="1597966" cy="871265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117E0DCF-663D-4950-ACCB-A7FE56CC8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335" y="5478756"/>
                <a:ext cx="1597966" cy="871265"/>
              </a:xfrm>
              <a:prstGeom prst="roundRect">
                <a:avLst>
                  <a:gd name="adj" fmla="val 48066"/>
                </a:avLst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08710C0-EF1A-4AA8-8C14-5722D53D6A50}"/>
                  </a:ext>
                </a:extLst>
              </p:cNvPr>
              <p:cNvSpPr/>
              <p:nvPr/>
            </p:nvSpPr>
            <p:spPr>
              <a:xfrm>
                <a:off x="6633627" y="3638725"/>
                <a:ext cx="28725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5400" b="1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08710C0-EF1A-4AA8-8C14-5722D53D6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627" y="3638725"/>
                <a:ext cx="287258" cy="400110"/>
              </a:xfrm>
              <a:prstGeom prst="rect">
                <a:avLst/>
              </a:prstGeom>
              <a:blipFill>
                <a:blip r:embed="rId8"/>
                <a:stretch>
                  <a:fillRect r="-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57EB03D-248E-4513-BE83-859BEDE0875B}"/>
                  </a:ext>
                </a:extLst>
              </p:cNvPr>
              <p:cNvSpPr/>
              <p:nvPr/>
            </p:nvSpPr>
            <p:spPr>
              <a:xfrm>
                <a:off x="6098961" y="3644410"/>
                <a:ext cx="28725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5400" b="1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57EB03D-248E-4513-BE83-859BEDE08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961" y="3644410"/>
                <a:ext cx="287258" cy="400110"/>
              </a:xfrm>
              <a:prstGeom prst="rect">
                <a:avLst/>
              </a:prstGeom>
              <a:blipFill>
                <a:blip r:embed="rId9"/>
                <a:stretch>
                  <a:fillRect r="-4375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435E865-499B-4B1D-A2AB-F568EB87D199}"/>
              </a:ext>
            </a:extLst>
          </p:cNvPr>
          <p:cNvCxnSpPr>
            <a:cxnSpLocks/>
            <a:stCxn id="44" idx="2"/>
            <a:endCxn id="32" idx="0"/>
          </p:cNvCxnSpPr>
          <p:nvPr/>
        </p:nvCxnSpPr>
        <p:spPr>
          <a:xfrm>
            <a:off x="6603318" y="2277428"/>
            <a:ext cx="1" cy="454789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A6120D-8FBE-405C-819D-74A217A531EE}"/>
              </a:ext>
            </a:extLst>
          </p:cNvPr>
          <p:cNvCxnSpPr>
            <a:cxnSpLocks/>
            <a:stCxn id="32" idx="2"/>
            <a:endCxn id="18" idx="0"/>
          </p:cNvCxnSpPr>
          <p:nvPr/>
        </p:nvCxnSpPr>
        <p:spPr>
          <a:xfrm flipH="1">
            <a:off x="6603318" y="3568469"/>
            <a:ext cx="1" cy="565089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DE3E8B-F6FA-476D-B6E1-2AA9F9B1BB90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6603318" y="4871427"/>
            <a:ext cx="0" cy="607329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1661AD1-15C5-4461-9989-CCCF6C31B996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603318" y="1202071"/>
            <a:ext cx="0" cy="46435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15">
            <a:extLst>
              <a:ext uri="{FF2B5EF4-FFF2-40B4-BE49-F238E27FC236}">
                <a16:creationId xmlns:a16="http://schemas.microsoft.com/office/drawing/2014/main" id="{4CA2CD3E-2B4F-46D0-AE22-D34DE0F4D920}"/>
              </a:ext>
            </a:extLst>
          </p:cNvPr>
          <p:cNvSpPr/>
          <p:nvPr/>
        </p:nvSpPr>
        <p:spPr>
          <a:xfrm>
            <a:off x="722897" y="2001647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10FEE8F-EEB3-491E-820B-372BF981F06B}"/>
                  </a:ext>
                </a:extLst>
              </p:cNvPr>
              <p:cNvSpPr txBox="1"/>
              <p:nvPr/>
            </p:nvSpPr>
            <p:spPr>
              <a:xfrm>
                <a:off x="1280910" y="256600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10FEE8F-EEB3-491E-820B-372BF981F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910" y="2566001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B1FB22C-F1AB-48F2-9065-DE53ECC56549}"/>
                  </a:ext>
                </a:extLst>
              </p:cNvPr>
              <p:cNvSpPr txBox="1"/>
              <p:nvPr/>
            </p:nvSpPr>
            <p:spPr>
              <a:xfrm>
                <a:off x="1916460" y="375144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B1FB22C-F1AB-48F2-9065-DE53ECC56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460" y="3751447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24528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4C4FAED-EE30-4DD0-9472-095E0B398FCB}"/>
                  </a:ext>
                </a:extLst>
              </p:cNvPr>
              <p:cNvSpPr txBox="1"/>
              <p:nvPr/>
            </p:nvSpPr>
            <p:spPr>
              <a:xfrm>
                <a:off x="1293716" y="396738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4C4FAED-EE30-4DD0-9472-095E0B398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16" y="3967384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DBBC27A-58AD-4825-A4FF-A2255DAFCFDF}"/>
                  </a:ext>
                </a:extLst>
              </p:cNvPr>
              <p:cNvSpPr txBox="1"/>
              <p:nvPr/>
            </p:nvSpPr>
            <p:spPr>
              <a:xfrm>
                <a:off x="1916460" y="275011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DBBC27A-58AD-4825-A4FF-A2255DAFC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460" y="2750114"/>
                <a:ext cx="317885" cy="400110"/>
              </a:xfrm>
              <a:prstGeom prst="rect">
                <a:avLst/>
              </a:prstGeom>
              <a:blipFill>
                <a:blip r:embed="rId13"/>
                <a:stretch>
                  <a:fillRect r="-24528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78E80EE-95AE-42D2-BD69-4414B531999E}"/>
                  </a:ext>
                </a:extLst>
              </p:cNvPr>
              <p:cNvSpPr txBox="1"/>
              <p:nvPr/>
            </p:nvSpPr>
            <p:spPr>
              <a:xfrm>
                <a:off x="2915761" y="2747256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78E80EE-95AE-42D2-BD69-4414B531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61" y="2747256"/>
                <a:ext cx="317885" cy="400110"/>
              </a:xfrm>
              <a:prstGeom prst="rect">
                <a:avLst/>
              </a:prstGeom>
              <a:blipFill>
                <a:blip r:embed="rId14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56B22F1-533B-43D6-AEFA-9FAB9CE5C2F0}"/>
                  </a:ext>
                </a:extLst>
              </p:cNvPr>
              <p:cNvSpPr txBox="1"/>
              <p:nvPr/>
            </p:nvSpPr>
            <p:spPr>
              <a:xfrm>
                <a:off x="3587644" y="4010465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56B22F1-533B-43D6-AEFA-9FAB9CE5C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44" y="4010465"/>
                <a:ext cx="317885" cy="400110"/>
              </a:xfrm>
              <a:prstGeom prst="rect">
                <a:avLst/>
              </a:prstGeom>
              <a:blipFill>
                <a:blip r:embed="rId15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34275F6-0D8C-4607-858C-19723E9CCE8D}"/>
                  </a:ext>
                </a:extLst>
              </p:cNvPr>
              <p:cNvSpPr txBox="1"/>
              <p:nvPr/>
            </p:nvSpPr>
            <p:spPr>
              <a:xfrm>
                <a:off x="3562554" y="253728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34275F6-0D8C-4607-858C-19723E9C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54" y="2537282"/>
                <a:ext cx="317885" cy="400110"/>
              </a:xfrm>
              <a:prstGeom prst="rect">
                <a:avLst/>
              </a:prstGeom>
              <a:blipFill>
                <a:blip r:embed="rId16"/>
                <a:stretch>
                  <a:fillRect r="-30189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957D6BB-2FAB-4252-BA00-0ED0E2483AC8}"/>
                  </a:ext>
                </a:extLst>
              </p:cNvPr>
              <p:cNvSpPr txBox="1"/>
              <p:nvPr/>
            </p:nvSpPr>
            <p:spPr>
              <a:xfrm>
                <a:off x="2666142" y="310318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957D6BB-2FAB-4252-BA00-0ED0E248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42" y="3103181"/>
                <a:ext cx="317885" cy="400110"/>
              </a:xfrm>
              <a:prstGeom prst="rect">
                <a:avLst/>
              </a:prstGeom>
              <a:blipFill>
                <a:blip r:embed="rId17"/>
                <a:stretch>
                  <a:fillRect r="-30189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F13AAE6-6C4E-4017-B7B9-2E3013EE7E8F}"/>
                  </a:ext>
                </a:extLst>
              </p:cNvPr>
              <p:cNvSpPr txBox="1"/>
              <p:nvPr/>
            </p:nvSpPr>
            <p:spPr>
              <a:xfrm>
                <a:off x="2915760" y="3853495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F13AAE6-6C4E-4017-B7B9-2E3013EE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60" y="3853495"/>
                <a:ext cx="317885" cy="400110"/>
              </a:xfrm>
              <a:prstGeom prst="rect">
                <a:avLst/>
              </a:prstGeom>
              <a:blipFill>
                <a:blip r:embed="rId18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746139CB-D323-4FF4-8952-6A29A8D93B04}"/>
              </a:ext>
            </a:extLst>
          </p:cNvPr>
          <p:cNvSpPr/>
          <p:nvPr/>
        </p:nvSpPr>
        <p:spPr>
          <a:xfrm>
            <a:off x="1244730" y="3280466"/>
            <a:ext cx="411480" cy="411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3D9E3E8-1AF6-43FF-9570-0BCCF834FC4A}"/>
              </a:ext>
            </a:extLst>
          </p:cNvPr>
          <p:cNvSpPr/>
          <p:nvPr/>
        </p:nvSpPr>
        <p:spPr>
          <a:xfrm>
            <a:off x="2087954" y="328046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1E20D4-998D-4931-A0B1-9031FC48CA1C}"/>
              </a:ext>
            </a:extLst>
          </p:cNvPr>
          <p:cNvSpPr/>
          <p:nvPr/>
        </p:nvSpPr>
        <p:spPr>
          <a:xfrm>
            <a:off x="2087954" y="4305882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6CCC7B82-B667-4CA0-AFA2-BB6BEDC401FC}"/>
              </a:ext>
            </a:extLst>
          </p:cNvPr>
          <p:cNvSpPr/>
          <p:nvPr/>
        </p:nvSpPr>
        <p:spPr>
          <a:xfrm>
            <a:off x="3329335" y="3280466"/>
            <a:ext cx="411480" cy="411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89B03F3-36A3-4941-A718-995F86A36E50}"/>
              </a:ext>
            </a:extLst>
          </p:cNvPr>
          <p:cNvSpPr/>
          <p:nvPr/>
        </p:nvSpPr>
        <p:spPr>
          <a:xfrm>
            <a:off x="4186170" y="328046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FAE4580-A5D1-4E0A-9A1A-AC471E174E4F}"/>
              </a:ext>
            </a:extLst>
          </p:cNvPr>
          <p:cNvCxnSpPr>
            <a:cxnSpLocks/>
            <a:stCxn id="78" idx="0"/>
            <a:endCxn id="93" idx="2"/>
          </p:cNvCxnSpPr>
          <p:nvPr/>
        </p:nvCxnSpPr>
        <p:spPr>
          <a:xfrm flipV="1">
            <a:off x="1450470" y="2401850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EA9A9B5-9E47-46B3-B85D-2360DBE0B8B1}"/>
              </a:ext>
            </a:extLst>
          </p:cNvPr>
          <p:cNvCxnSpPr>
            <a:cxnSpLocks/>
            <a:stCxn id="78" idx="4"/>
            <a:endCxn id="80" idx="2"/>
          </p:cNvCxnSpPr>
          <p:nvPr/>
        </p:nvCxnSpPr>
        <p:spPr>
          <a:xfrm>
            <a:off x="1450470" y="3691946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1D4651F-F1CA-4729-9893-A31AC019324F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2293694" y="3691946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B369651-8CD1-48C2-812C-F5616802555D}"/>
              </a:ext>
            </a:extLst>
          </p:cNvPr>
          <p:cNvCxnSpPr>
            <a:cxnSpLocks/>
            <a:stCxn id="93" idx="4"/>
            <a:endCxn id="79" idx="0"/>
          </p:cNvCxnSpPr>
          <p:nvPr/>
        </p:nvCxnSpPr>
        <p:spPr>
          <a:xfrm>
            <a:off x="2293694" y="2607590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A8DABC0-1023-4524-A27C-05E66A4C4825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2439174" y="3631686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68C8217-9960-4873-8BDC-F84B4F2325E4}"/>
              </a:ext>
            </a:extLst>
          </p:cNvPr>
          <p:cNvCxnSpPr>
            <a:cxnSpLocks/>
            <a:stCxn id="93" idx="5"/>
            <a:endCxn id="81" idx="1"/>
          </p:cNvCxnSpPr>
          <p:nvPr/>
        </p:nvCxnSpPr>
        <p:spPr>
          <a:xfrm>
            <a:off x="2439174" y="2547330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2146DE4-F642-4FB8-B988-583061E3527D}"/>
              </a:ext>
            </a:extLst>
          </p:cNvPr>
          <p:cNvCxnSpPr>
            <a:cxnSpLocks/>
            <a:stCxn id="93" idx="6"/>
            <a:endCxn id="82" idx="0"/>
          </p:cNvCxnSpPr>
          <p:nvPr/>
        </p:nvCxnSpPr>
        <p:spPr>
          <a:xfrm>
            <a:off x="2499434" y="2401850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B5ABE0D-1844-4C16-AC38-549176BE459B}"/>
              </a:ext>
            </a:extLst>
          </p:cNvPr>
          <p:cNvCxnSpPr>
            <a:stCxn id="80" idx="6"/>
            <a:endCxn id="82" idx="4"/>
          </p:cNvCxnSpPr>
          <p:nvPr/>
        </p:nvCxnSpPr>
        <p:spPr>
          <a:xfrm flipV="1">
            <a:off x="2499434" y="3691946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70A5EBF-2B82-44D3-8768-211D1BB76768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33250" y="3486206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6FD0351-C946-4CCB-85C8-9254BF7279A3}"/>
              </a:ext>
            </a:extLst>
          </p:cNvPr>
          <p:cNvCxnSpPr>
            <a:stCxn id="79" idx="6"/>
            <a:endCxn id="81" idx="2"/>
          </p:cNvCxnSpPr>
          <p:nvPr/>
        </p:nvCxnSpPr>
        <p:spPr>
          <a:xfrm>
            <a:off x="2499434" y="3486206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DD3D30B8-5AF5-4FB1-8A5D-B161AA6FA8BA}"/>
              </a:ext>
            </a:extLst>
          </p:cNvPr>
          <p:cNvSpPr/>
          <p:nvPr/>
        </p:nvSpPr>
        <p:spPr>
          <a:xfrm>
            <a:off x="2087954" y="2196110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DA3BF7-C29B-406A-9380-787A29ECC01A}"/>
              </a:ext>
            </a:extLst>
          </p:cNvPr>
          <p:cNvSpPr/>
          <p:nvPr/>
        </p:nvSpPr>
        <p:spPr>
          <a:xfrm>
            <a:off x="6132349" y="1666428"/>
            <a:ext cx="941938" cy="61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{{0}}</a:t>
            </a:r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9828125-09C7-4CF1-B043-C8D57A24F22C}"/>
                  </a:ext>
                </a:extLst>
              </p:cNvPr>
              <p:cNvSpPr/>
              <p:nvPr/>
            </p:nvSpPr>
            <p:spPr>
              <a:xfrm>
                <a:off x="6633627" y="4819995"/>
                <a:ext cx="200048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})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9828125-09C7-4CF1-B043-C8D57A24F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627" y="4819995"/>
                <a:ext cx="2000484" cy="71019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3BC932-D0AD-449A-81C4-402B61B59D5B}"/>
                  </a:ext>
                </a:extLst>
              </p:cNvPr>
              <p:cNvSpPr/>
              <p:nvPr/>
            </p:nvSpPr>
            <p:spPr>
              <a:xfrm>
                <a:off x="2470816" y="5045299"/>
                <a:ext cx="249393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3BC932-D0AD-449A-81C4-402B61B59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16" y="5045299"/>
                <a:ext cx="2493936" cy="1015663"/>
              </a:xfrm>
              <a:prstGeom prst="rect">
                <a:avLst/>
              </a:prstGeom>
              <a:blipFill>
                <a:blip r:embed="rId20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670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Supervisor 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">
            <a:extLst>
              <a:ext uri="{FF2B5EF4-FFF2-40B4-BE49-F238E27FC236}">
                <a16:creationId xmlns:a16="http://schemas.microsoft.com/office/drawing/2014/main" id="{7C144206-C7A9-4D5C-AEE5-863A068ED61B}"/>
              </a:ext>
            </a:extLst>
          </p:cNvPr>
          <p:cNvSpPr txBox="1"/>
          <p:nvPr/>
        </p:nvSpPr>
        <p:spPr>
          <a:xfrm>
            <a:off x="8684260" y="453777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A8C8E-4FCC-49B3-A7B6-5E59A5DEFB4C}"/>
              </a:ext>
            </a:extLst>
          </p:cNvPr>
          <p:cNvSpPr/>
          <p:nvPr/>
        </p:nvSpPr>
        <p:spPr>
          <a:xfrm>
            <a:off x="268348" y="932367"/>
            <a:ext cx="4878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1. Enumerates all feasible transitions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7181BCEE-D4E3-40AD-80BF-003F47274250}"/>
              </a:ext>
            </a:extLst>
          </p:cNvPr>
          <p:cNvSpPr/>
          <p:nvPr/>
        </p:nvSpPr>
        <p:spPr>
          <a:xfrm>
            <a:off x="83272" y="1550554"/>
            <a:ext cx="8977455" cy="164590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FECA8-495B-490B-A5CB-73D422DD7CCD}"/>
                  </a:ext>
                </a:extLst>
              </p:cNvPr>
              <p:cNvSpPr txBox="1"/>
              <p:nvPr/>
            </p:nvSpPr>
            <p:spPr>
              <a:xfrm>
                <a:off x="111212" y="2089840"/>
                <a:ext cx="8977455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generalized bipartite transition system (G-BTS) </a:t>
                </a:r>
                <a:r>
                  <a:rPr lang="en-US" altLang="zh-CN" sz="2400" b="1" i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w.r.t.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 is a 7-tuple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𝒀</m:t>
                          </m:r>
                        </m:sub>
                        <m:sup/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</m:t>
                          </m:r>
                        </m:sub>
                        <m:sup/>
                      </m:sSubSup>
                      <m:r>
                        <a:rPr lang="en-US" altLang="zh-CN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𝒀</m:t>
                          </m:r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</m:t>
                          </m:r>
                        </m:sub>
                        <m:sup/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𝒁𝒀</m:t>
                          </m:r>
                        </m:sub>
                        <m:sup/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zh-CN" alt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𝚪</m:t>
                      </m: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/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FECA8-495B-490B-A5CB-73D422DD7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2" y="2089840"/>
                <a:ext cx="8977455" cy="879856"/>
              </a:xfrm>
              <a:prstGeom prst="rect">
                <a:avLst/>
              </a:prstGeom>
              <a:blipFill>
                <a:blip r:embed="rId4"/>
                <a:stretch>
                  <a:fillRect l="-1018" t="-5556" r="-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C94F70F-386E-44D0-92FE-776835CF8B80}"/>
              </a:ext>
            </a:extLst>
          </p:cNvPr>
          <p:cNvSpPr/>
          <p:nvPr/>
        </p:nvSpPr>
        <p:spPr>
          <a:xfrm>
            <a:off x="1359315" y="1628175"/>
            <a:ext cx="680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Calibri" pitchFamily="34" charset="0"/>
              </a:rPr>
              <a:t>new macro-control-decision &amp; 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observation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8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System Model and the Intruder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EC89C31-D897-4542-9801-0985D25B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829" y="1528982"/>
            <a:ext cx="798645" cy="853514"/>
          </a:xfrm>
          <a:prstGeom prst="rect">
            <a:avLst/>
          </a:prstGeom>
        </p:spPr>
      </p:pic>
      <p:sp>
        <p:nvSpPr>
          <p:cNvPr id="21" name="Title 18">
            <a:extLst>
              <a:ext uri="{FF2B5EF4-FFF2-40B4-BE49-F238E27FC236}">
                <a16:creationId xmlns:a16="http://schemas.microsoft.com/office/drawing/2014/main" id="{EB8380D3-214F-4E14-97F3-00CA6AA566D3}"/>
              </a:ext>
            </a:extLst>
          </p:cNvPr>
          <p:cNvSpPr txBox="1">
            <a:spLocks/>
          </p:cNvSpPr>
          <p:nvPr/>
        </p:nvSpPr>
        <p:spPr>
          <a:xfrm>
            <a:off x="6000270" y="2247213"/>
            <a:ext cx="1693762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40"/>
              </a:lnSpc>
              <a:defRPr/>
            </a:pPr>
            <a:r>
              <a:rPr lang="en-US" sz="2200" b="1" dirty="0">
                <a:solidFill>
                  <a:srgbClr val="C00000"/>
                </a:solidFill>
                <a:latin typeface="Calibri"/>
                <a:ea typeface="黑体"/>
              </a:rPr>
              <a:t>Intruder</a:t>
            </a:r>
            <a:endParaRPr lang="en-US" sz="2200" b="1" i="1" dirty="0">
              <a:solidFill>
                <a:srgbClr val="C00000"/>
              </a:solidFill>
              <a:latin typeface="Calibri"/>
              <a:ea typeface="黑体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2A558C-62B1-4900-B4FF-EC5B9A79E8B4}"/>
              </a:ext>
            </a:extLst>
          </p:cNvPr>
          <p:cNvSpPr/>
          <p:nvPr/>
        </p:nvSpPr>
        <p:spPr>
          <a:xfrm>
            <a:off x="1479357" y="2812126"/>
            <a:ext cx="28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The system has secrets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74F034-ACA6-4413-B432-DFBAF6C8952C}"/>
              </a:ext>
            </a:extLst>
          </p:cNvPr>
          <p:cNvSpPr/>
          <p:nvPr/>
        </p:nvSpPr>
        <p:spPr>
          <a:xfrm>
            <a:off x="3939694" y="1635289"/>
            <a:ext cx="2555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Information-Flow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3">
                <a:extLst>
                  <a:ext uri="{FF2B5EF4-FFF2-40B4-BE49-F238E27FC236}">
                    <a16:creationId xmlns:a16="http://schemas.microsoft.com/office/drawing/2014/main" id="{05AF3646-02AF-4C0C-8A9C-A9BD9E9D6A5F}"/>
                  </a:ext>
                </a:extLst>
              </p:cNvPr>
              <p:cNvSpPr txBox="1"/>
              <p:nvPr/>
            </p:nvSpPr>
            <p:spPr>
              <a:xfrm>
                <a:off x="4146391" y="1838725"/>
                <a:ext cx="201427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zh-CN" alt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𝓛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)∈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2" name="TextBox 3">
                <a:extLst>
                  <a:ext uri="{FF2B5EF4-FFF2-40B4-BE49-F238E27FC236}">
                    <a16:creationId xmlns:a16="http://schemas.microsoft.com/office/drawing/2014/main" id="{05AF3646-02AF-4C0C-8A9C-A9BD9E9D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91" y="1838725"/>
                <a:ext cx="2014274" cy="574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1635A90-0A19-47AE-9B0D-8A545155C3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63"/>
          <a:stretch/>
        </p:blipFill>
        <p:spPr>
          <a:xfrm>
            <a:off x="1970445" y="1405321"/>
            <a:ext cx="2095110" cy="1486487"/>
          </a:xfrm>
          <a:prstGeom prst="rect">
            <a:avLst/>
          </a:prstGeom>
        </p:spPr>
      </p:pic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B288FA0-E277-4F73-A0C8-5B488513D71F}"/>
              </a:ext>
            </a:extLst>
          </p:cNvPr>
          <p:cNvCxnSpPr>
            <a:cxnSpLocks/>
          </p:cNvCxnSpPr>
          <p:nvPr/>
        </p:nvCxnSpPr>
        <p:spPr>
          <a:xfrm flipV="1">
            <a:off x="4065555" y="2352197"/>
            <a:ext cx="2200794" cy="1"/>
          </a:xfrm>
          <a:prstGeom prst="straightConnector1">
            <a:avLst/>
          </a:prstGeom>
          <a:noFill/>
          <a:ln w="41275" cap="flat" cmpd="sng" algn="ctr">
            <a:solidFill>
              <a:schemeClr val="accent1">
                <a:lumMod val="75000"/>
              </a:schemeClr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CCBBB6-C598-4128-B7AC-8F913AD61786}"/>
                  </a:ext>
                </a:extLst>
              </p:cNvPr>
              <p:cNvSpPr/>
              <p:nvPr/>
            </p:nvSpPr>
            <p:spPr>
              <a:xfrm>
                <a:off x="520598" y="3756771"/>
                <a:ext cx="7927124" cy="2134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system is modeled as a FSA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altLang="zh-CN" sz="24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/>
                      </a:rPr>
                      <m:t>𝜹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00409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285750" indent="-285750" algn="just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system has 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Calibri" pitchFamily="34" charset="0"/>
                  </a:rPr>
                  <a:t>secrets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, modeled a set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/>
                      </a:rPr>
                      <m:t>⊆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285750" indent="-285750" algn="just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altLang="zh-CN" sz="24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altLang="zh-CN" sz="2400" b="1" i="1" kern="0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𝒖𝒐</m:t>
                        </m:r>
                      </m:sub>
                    </m:sSub>
                  </m:oMath>
                </a14:m>
                <a:r>
                  <a:rPr lang="en-US" altLang="zh-CN" sz="2200" b="1" kern="0" dirty="0">
                    <a:solidFill>
                      <a:srgbClr val="004098"/>
                    </a:solidFill>
                    <a:latin typeface="Calibri" pitchFamily="34" charset="0"/>
                  </a:rPr>
                  <a:t> ,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1" i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the 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natural projection</a:t>
                </a:r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285750" indent="-285750" algn="just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Calibri" pitchFamily="34" charset="0"/>
                  </a:rPr>
                  <a:t>intruder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is a passive observer seeing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zh-CN" alt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𝓛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CCBBB6-C598-4128-B7AC-8F913AD61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98" y="3756771"/>
                <a:ext cx="7927124" cy="2134687"/>
              </a:xfrm>
              <a:prstGeom prst="rect">
                <a:avLst/>
              </a:prstGeom>
              <a:blipFill>
                <a:blip r:embed="rId7"/>
                <a:stretch>
                  <a:fillRect l="-99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410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Supervisor 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">
            <a:extLst>
              <a:ext uri="{FF2B5EF4-FFF2-40B4-BE49-F238E27FC236}">
                <a16:creationId xmlns:a16="http://schemas.microsoft.com/office/drawing/2014/main" id="{7C144206-C7A9-4D5C-AEE5-863A068ED61B}"/>
              </a:ext>
            </a:extLst>
          </p:cNvPr>
          <p:cNvSpPr txBox="1"/>
          <p:nvPr/>
        </p:nvSpPr>
        <p:spPr>
          <a:xfrm>
            <a:off x="8684260" y="453777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A8C8E-4FCC-49B3-A7B6-5E59A5DEFB4C}"/>
              </a:ext>
            </a:extLst>
          </p:cNvPr>
          <p:cNvSpPr/>
          <p:nvPr/>
        </p:nvSpPr>
        <p:spPr>
          <a:xfrm>
            <a:off x="268348" y="932367"/>
            <a:ext cx="4878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1. Enumerates all feasible transitions</a:t>
            </a:r>
          </a:p>
        </p:txBody>
      </p:sp>
      <p:pic>
        <p:nvPicPr>
          <p:cNvPr id="494" name="图片 493">
            <a:extLst>
              <a:ext uri="{FF2B5EF4-FFF2-40B4-BE49-F238E27FC236}">
                <a16:creationId xmlns:a16="http://schemas.microsoft.com/office/drawing/2014/main" id="{375BB811-81F8-4D3D-83F1-831E8022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79" y="3508982"/>
            <a:ext cx="5600285" cy="2841688"/>
          </a:xfrm>
          <a:prstGeom prst="rect">
            <a:avLst/>
          </a:prstGeom>
        </p:spPr>
      </p:pic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7181BCEE-D4E3-40AD-80BF-003F47274250}"/>
              </a:ext>
            </a:extLst>
          </p:cNvPr>
          <p:cNvSpPr/>
          <p:nvPr/>
        </p:nvSpPr>
        <p:spPr>
          <a:xfrm>
            <a:off x="83272" y="1550554"/>
            <a:ext cx="8977455" cy="164590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FECA8-495B-490B-A5CB-73D422DD7CCD}"/>
                  </a:ext>
                </a:extLst>
              </p:cNvPr>
              <p:cNvSpPr txBox="1"/>
              <p:nvPr/>
            </p:nvSpPr>
            <p:spPr>
              <a:xfrm>
                <a:off x="111212" y="2089840"/>
                <a:ext cx="8977455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generalized bipartite transition system (G-BTS) </a:t>
                </a:r>
                <a:r>
                  <a:rPr lang="en-US" altLang="zh-CN" sz="2400" b="1" i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w.r.t.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 is a 7-tuple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𝒀</m:t>
                          </m:r>
                        </m:sub>
                        <m:sup/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</m:t>
                          </m:r>
                        </m:sub>
                        <m:sup/>
                      </m:sSubSup>
                      <m:r>
                        <a:rPr lang="en-US" altLang="zh-CN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𝒀</m:t>
                          </m:r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</m:t>
                          </m:r>
                        </m:sub>
                        <m:sup/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𝒁𝒀</m:t>
                          </m:r>
                        </m:sub>
                        <m:sup/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zh-CN" alt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𝚪</m:t>
                      </m: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/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FECA8-495B-490B-A5CB-73D422DD7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2" y="2089840"/>
                <a:ext cx="8977455" cy="879856"/>
              </a:xfrm>
              <a:prstGeom prst="rect">
                <a:avLst/>
              </a:prstGeom>
              <a:blipFill>
                <a:blip r:embed="rId5"/>
                <a:stretch>
                  <a:fillRect l="-1018" t="-5556" r="-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C94F70F-386E-44D0-92FE-776835CF8B80}"/>
              </a:ext>
            </a:extLst>
          </p:cNvPr>
          <p:cNvSpPr/>
          <p:nvPr/>
        </p:nvSpPr>
        <p:spPr>
          <a:xfrm>
            <a:off x="1359315" y="1628175"/>
            <a:ext cx="680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Calibri" pitchFamily="34" charset="0"/>
              </a:rPr>
              <a:t>new macro-control-decision &amp; </a:t>
            </a: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observation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4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Supervisor 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">
            <a:extLst>
              <a:ext uri="{FF2B5EF4-FFF2-40B4-BE49-F238E27FC236}">
                <a16:creationId xmlns:a16="http://schemas.microsoft.com/office/drawing/2014/main" id="{7C144206-C7A9-4D5C-AEE5-863A068ED61B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A8C8E-4FCC-49B3-A7B6-5E59A5DEFB4C}"/>
              </a:ext>
            </a:extLst>
          </p:cNvPr>
          <p:cNvSpPr/>
          <p:nvPr/>
        </p:nvSpPr>
        <p:spPr>
          <a:xfrm>
            <a:off x="298079" y="915755"/>
            <a:ext cx="7624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2. Delete all secret-revealing states and inconsistent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/>
              <p:nvPr/>
            </p:nvSpPr>
            <p:spPr>
              <a:xfrm>
                <a:off x="609911" y="1377420"/>
                <a:ext cx="8372163" cy="907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Secret-revealing Z-states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𝒓𝒆𝒗𝒆𝒂𝒍</m:t>
                        </m:r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:∪</m:t>
                        </m:r>
                        <m:r>
                          <a:rPr lang="zh-CN" alt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𝚵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𝚵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=</a:t>
                </a:r>
                <a:r>
                  <a:rPr lang="en-US" altLang="zh-CN" sz="2400" b="1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1" y="1377420"/>
                <a:ext cx="8372163" cy="907941"/>
              </a:xfrm>
              <a:prstGeom prst="rect">
                <a:avLst/>
              </a:prstGeom>
              <a:blipFill>
                <a:blip r:embed="rId5"/>
                <a:stretch>
                  <a:fillRect l="-1092" t="-5369" b="-14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3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Supervisor 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">
            <a:extLst>
              <a:ext uri="{FF2B5EF4-FFF2-40B4-BE49-F238E27FC236}">
                <a16:creationId xmlns:a16="http://schemas.microsoft.com/office/drawing/2014/main" id="{7C144206-C7A9-4D5C-AEE5-863A068ED61B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A8C8E-4FCC-49B3-A7B6-5E59A5DEFB4C}"/>
              </a:ext>
            </a:extLst>
          </p:cNvPr>
          <p:cNvSpPr/>
          <p:nvPr/>
        </p:nvSpPr>
        <p:spPr>
          <a:xfrm>
            <a:off x="298079" y="915755"/>
            <a:ext cx="7624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2. Delete all secret-revealing states and inconsistent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/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Secret-revealing Z-states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𝒓𝒆𝒗𝒆𝒂𝒍</m:t>
                        </m:r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:∪</m:t>
                        </m:r>
                        <m:r>
                          <a:rPr lang="zh-CN" alt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𝚵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𝚵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=</a:t>
                </a:r>
                <a:r>
                  <a:rPr lang="en-US" altLang="zh-CN" sz="2400" b="1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Inconsistent states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Y-state is consistent if at least one macro-control-decision is defined.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Z-state is consistent if all feasible events are defined.</a:t>
                </a: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  <a:blipFill>
                <a:blip r:embed="rId5"/>
                <a:stretch>
                  <a:fillRect l="-1092" t="-1865" r="-1384" b="-4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Supervisor 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">
            <a:extLst>
              <a:ext uri="{FF2B5EF4-FFF2-40B4-BE49-F238E27FC236}">
                <a16:creationId xmlns:a16="http://schemas.microsoft.com/office/drawing/2014/main" id="{7C144206-C7A9-4D5C-AEE5-863A068ED61B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A8C8E-4FCC-49B3-A7B6-5E59A5DEFB4C}"/>
              </a:ext>
            </a:extLst>
          </p:cNvPr>
          <p:cNvSpPr/>
          <p:nvPr/>
        </p:nvSpPr>
        <p:spPr>
          <a:xfrm>
            <a:off x="298079" y="915755"/>
            <a:ext cx="7624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2. Delete all secret-revealing states and inconsistent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/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Secret-revealing Z-states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𝒓𝒆𝒗𝒆𝒂𝒍</m:t>
                        </m:r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:∪</m:t>
                        </m:r>
                        <m:r>
                          <a:rPr lang="zh-CN" alt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𝚵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𝚵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=</a:t>
                </a:r>
                <a:r>
                  <a:rPr lang="en-US" altLang="zh-CN" sz="2400" b="1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Inconsistent states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Y-state is consistent if at least one macro-control-decision is defined.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Z-state is consistent if all feasible events are defined.</a:t>
                </a: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  <a:blipFill>
                <a:blip r:embed="rId5"/>
                <a:stretch>
                  <a:fillRect l="-1092" t="-1865" r="-1384" b="-4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3DFF45C-2D53-4E3C-92AD-115C337ADE46}"/>
              </a:ext>
            </a:extLst>
          </p:cNvPr>
          <p:cNvSpPr/>
          <p:nvPr/>
        </p:nvSpPr>
        <p:spPr>
          <a:xfrm>
            <a:off x="5086403" y="4291743"/>
            <a:ext cx="583835" cy="3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{{0}}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DA6ACCB-6887-4B3B-B129-BFB421A7D6B7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670238" y="4446199"/>
            <a:ext cx="801107" cy="8987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0C1E8D-5EFA-481D-AFDD-4BDBCDC7ECB9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378321" y="4600655"/>
            <a:ext cx="0" cy="394656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20C134-41F3-406F-B766-55EF8E5A9F51}"/>
              </a:ext>
            </a:extLst>
          </p:cNvPr>
          <p:cNvCxnSpPr>
            <a:cxnSpLocks/>
            <a:stCxn id="8" idx="1"/>
            <a:endCxn id="34" idx="3"/>
          </p:cNvCxnSpPr>
          <p:nvPr/>
        </p:nvCxnSpPr>
        <p:spPr>
          <a:xfrm flipH="1">
            <a:off x="4421475" y="4446199"/>
            <a:ext cx="664928" cy="66948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92C7B8-E296-4CA2-8A90-76D429B505F4}"/>
              </a:ext>
            </a:extLst>
          </p:cNvPr>
          <p:cNvCxnSpPr>
            <a:cxnSpLocks/>
            <a:stCxn id="33" idx="2"/>
            <a:endCxn id="24" idx="0"/>
          </p:cNvCxnSpPr>
          <p:nvPr/>
        </p:nvCxnSpPr>
        <p:spPr>
          <a:xfrm>
            <a:off x="5378321" y="5236047"/>
            <a:ext cx="3769" cy="453208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5AC069-FF6F-4458-8C35-6E32A799E362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3927370" y="5236047"/>
            <a:ext cx="1450951" cy="445034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8FBC77B-08C1-4684-8B64-9BC3E5C60AED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3923601" y="5236490"/>
            <a:ext cx="3769" cy="44459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43F35A-FC6E-419D-9F98-D03D6692F22E}"/>
              </a:ext>
            </a:extLst>
          </p:cNvPr>
          <p:cNvCxnSpPr>
            <a:cxnSpLocks/>
            <a:stCxn id="34" idx="2"/>
            <a:endCxn id="24" idx="0"/>
          </p:cNvCxnSpPr>
          <p:nvPr/>
        </p:nvCxnSpPr>
        <p:spPr>
          <a:xfrm>
            <a:off x="3923601" y="5236490"/>
            <a:ext cx="1458489" cy="452765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60ED1F-F950-483D-B807-4468008D3435}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 flipH="1">
            <a:off x="5378320" y="5921180"/>
            <a:ext cx="3770" cy="314829"/>
          </a:xfrm>
          <a:prstGeom prst="straightConnector1">
            <a:avLst/>
          </a:prstGeom>
          <a:ln w="6350" cap="sq" cmpd="sng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A1AF5E-94C8-4CAB-9125-24E5CD80A938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3923600" y="5929353"/>
            <a:ext cx="3770" cy="28775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0886C3-DEAF-470A-8B1E-08FC7B2AAF82}"/>
                  </a:ext>
                </a:extLst>
              </p:cNvPr>
              <p:cNvSpPr/>
              <p:nvPr/>
            </p:nvSpPr>
            <p:spPr>
              <a:xfrm>
                <a:off x="2287715" y="4222720"/>
                <a:ext cx="513671" cy="4312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5}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{6}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0886C3-DEAF-470A-8B1E-08FC7B2A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15" y="4222720"/>
                <a:ext cx="513671" cy="431225"/>
              </a:xfrm>
              <a:prstGeom prst="rect">
                <a:avLst/>
              </a:prstGeom>
              <a:blipFill>
                <a:blip r:embed="rId6"/>
                <a:stretch>
                  <a:fillRect t="-2778" b="-15278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437F0F-A96D-4251-AD52-3DE43349097B}"/>
              </a:ext>
            </a:extLst>
          </p:cNvPr>
          <p:cNvCxnSpPr>
            <a:cxnSpLocks/>
            <a:stCxn id="45" idx="1"/>
            <a:endCxn id="19" idx="3"/>
          </p:cNvCxnSpPr>
          <p:nvPr/>
        </p:nvCxnSpPr>
        <p:spPr>
          <a:xfrm flipH="1" flipV="1">
            <a:off x="2801386" y="4438333"/>
            <a:ext cx="592533" cy="7867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DD10B7-7A5B-43D9-9107-226566AF9D60}"/>
              </a:ext>
            </a:extLst>
          </p:cNvPr>
          <p:cNvCxnSpPr>
            <a:cxnSpLocks/>
            <a:stCxn id="8" idx="1"/>
            <a:endCxn id="45" idx="3"/>
          </p:cNvCxnSpPr>
          <p:nvPr/>
        </p:nvCxnSpPr>
        <p:spPr>
          <a:xfrm flipH="1">
            <a:off x="4453282" y="4446199"/>
            <a:ext cx="633121" cy="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86A6C87-403E-4259-A4CD-99F35BFC898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74945" y="4053233"/>
            <a:ext cx="3376" cy="238510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6F7D6D8-8D50-4048-904E-CBDF3B5B2BA0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>
            <a:off x="2544551" y="4653945"/>
            <a:ext cx="0" cy="233889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D496212-E1CC-4012-ABDA-81AB05134084}"/>
              </a:ext>
            </a:extLst>
          </p:cNvPr>
          <p:cNvSpPr/>
          <p:nvPr/>
        </p:nvSpPr>
        <p:spPr>
          <a:xfrm>
            <a:off x="5093941" y="5689255"/>
            <a:ext cx="576297" cy="231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{{5}}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C25653-FA98-4195-AA2F-9DB9C83F6950}"/>
              </a:ext>
            </a:extLst>
          </p:cNvPr>
          <p:cNvSpPr/>
          <p:nvPr/>
        </p:nvSpPr>
        <p:spPr>
          <a:xfrm>
            <a:off x="3618730" y="5681081"/>
            <a:ext cx="617279" cy="248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{{6}}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65E31B6-20D2-47DF-B8E7-4DDD2292E183}"/>
                  </a:ext>
                </a:extLst>
              </p:cNvPr>
              <p:cNvSpPr txBox="1"/>
              <p:nvPr/>
            </p:nvSpPr>
            <p:spPr>
              <a:xfrm>
                <a:off x="5930388" y="4184021"/>
                <a:ext cx="2092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65E31B6-20D2-47DF-B8E7-4DDD2292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388" y="4184021"/>
                <a:ext cx="209232" cy="215444"/>
              </a:xfrm>
              <a:prstGeom prst="rect">
                <a:avLst/>
              </a:prstGeom>
              <a:blipFill>
                <a:blip r:embed="rId7"/>
                <a:stretch>
                  <a:fillRect l="-29412" r="-17647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11938E-C8DC-47A1-9A5B-8393DF0E3A7E}"/>
                  </a:ext>
                </a:extLst>
              </p:cNvPr>
              <p:cNvSpPr txBox="1"/>
              <p:nvPr/>
            </p:nvSpPr>
            <p:spPr>
              <a:xfrm>
                <a:off x="4455454" y="4604907"/>
                <a:ext cx="3477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11938E-C8DC-47A1-9A5B-8393DF0E3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54" y="4604907"/>
                <a:ext cx="347732" cy="215444"/>
              </a:xfrm>
              <a:prstGeom prst="rect">
                <a:avLst/>
              </a:prstGeom>
              <a:blipFill>
                <a:blip r:embed="rId8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19DC2-9F3A-435B-AFF6-469D8EE11FAC}"/>
                  </a:ext>
                </a:extLst>
              </p:cNvPr>
              <p:cNvSpPr txBox="1"/>
              <p:nvPr/>
            </p:nvSpPr>
            <p:spPr>
              <a:xfrm>
                <a:off x="5372163" y="4686519"/>
                <a:ext cx="3223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19DC2-9F3A-435B-AFF6-469D8EE11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63" y="4686519"/>
                <a:ext cx="322310" cy="215444"/>
              </a:xfrm>
              <a:prstGeom prst="rect">
                <a:avLst/>
              </a:prstGeom>
              <a:blipFill>
                <a:blip r:embed="rId9"/>
                <a:stretch>
                  <a:fillRect l="-188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7B2586-E049-48BC-A622-BED0BF2A51B6}"/>
                  </a:ext>
                </a:extLst>
              </p:cNvPr>
              <p:cNvSpPr txBox="1"/>
              <p:nvPr/>
            </p:nvSpPr>
            <p:spPr>
              <a:xfrm>
                <a:off x="4672531" y="4191492"/>
                <a:ext cx="21172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7B2586-E049-48BC-A622-BED0BF2A5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1" y="4191492"/>
                <a:ext cx="211720" cy="215444"/>
              </a:xfrm>
              <a:prstGeom prst="rect">
                <a:avLst/>
              </a:prstGeom>
              <a:blipFill>
                <a:blip r:embed="rId10"/>
                <a:stretch>
                  <a:fillRect l="-28571" r="-1714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2B4B9C7-1F81-4408-9C7C-4F227D68ACBF}"/>
                  </a:ext>
                </a:extLst>
              </p:cNvPr>
              <p:cNvSpPr/>
              <p:nvPr/>
            </p:nvSpPr>
            <p:spPr>
              <a:xfrm>
                <a:off x="3642135" y="5252974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2B4B9C7-1F81-4408-9C7C-4F227D68A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35" y="5252974"/>
                <a:ext cx="287258" cy="307777"/>
              </a:xfrm>
              <a:prstGeom prst="rect">
                <a:avLst/>
              </a:prstGeom>
              <a:blipFill>
                <a:blip r:embed="rId1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BB9A9010-6CFA-4FB3-A3D0-7413BA0A9B26}"/>
                  </a:ext>
                </a:extLst>
              </p:cNvPr>
              <p:cNvSpPr/>
              <p:nvPr/>
            </p:nvSpPr>
            <p:spPr>
              <a:xfrm>
                <a:off x="6471345" y="4340959"/>
                <a:ext cx="862876" cy="228454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BB9A9010-6CFA-4FB3-A3D0-7413BA0A9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345" y="4340959"/>
                <a:ext cx="862876" cy="228454"/>
              </a:xfrm>
              <a:prstGeom prst="roundRect">
                <a:avLst>
                  <a:gd name="adj" fmla="val 48066"/>
                </a:avLst>
              </a:prstGeom>
              <a:blipFill>
                <a:blip r:embed="rId12"/>
                <a:stretch>
                  <a:fillRect b="-25000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E33337C6-E1CA-4E58-87CD-05FC45221F06}"/>
                  </a:ext>
                </a:extLst>
              </p:cNvPr>
              <p:cNvSpPr/>
              <p:nvPr/>
            </p:nvSpPr>
            <p:spPr>
              <a:xfrm>
                <a:off x="4856436" y="4995311"/>
                <a:ext cx="1043769" cy="240736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E33337C6-E1CA-4E58-87CD-05FC45221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36" y="4995311"/>
                <a:ext cx="1043769" cy="240736"/>
              </a:xfrm>
              <a:prstGeom prst="roundRect">
                <a:avLst>
                  <a:gd name="adj" fmla="val 48066"/>
                </a:avLst>
              </a:prstGeom>
              <a:blipFill>
                <a:blip r:embed="rId13"/>
                <a:stretch>
                  <a:fillRect b="-21429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0700615E-C27B-4411-BBFA-AF181F00E59A}"/>
                  </a:ext>
                </a:extLst>
              </p:cNvPr>
              <p:cNvSpPr/>
              <p:nvPr/>
            </p:nvSpPr>
            <p:spPr>
              <a:xfrm>
                <a:off x="3425726" y="4994868"/>
                <a:ext cx="995749" cy="241622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0,3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0700615E-C27B-4411-BBFA-AF181F00E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26" y="4994868"/>
                <a:ext cx="995749" cy="241622"/>
              </a:xfrm>
              <a:prstGeom prst="roundRect">
                <a:avLst>
                  <a:gd name="adj" fmla="val 48066"/>
                </a:avLst>
              </a:prstGeom>
              <a:blipFill>
                <a:blip r:embed="rId14"/>
                <a:stretch>
                  <a:fillRect b="-21429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4D18E70D-A591-49AA-B028-86E258EF7452}"/>
                  </a:ext>
                </a:extLst>
              </p:cNvPr>
              <p:cNvSpPr/>
              <p:nvPr/>
            </p:nvSpPr>
            <p:spPr>
              <a:xfrm>
                <a:off x="4935615" y="6236009"/>
                <a:ext cx="885410" cy="262094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4D18E70D-A591-49AA-B028-86E258EF7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15" y="6236009"/>
                <a:ext cx="885410" cy="262094"/>
              </a:xfrm>
              <a:prstGeom prst="roundRect">
                <a:avLst>
                  <a:gd name="adj" fmla="val 48066"/>
                </a:avLst>
              </a:prstGeom>
              <a:blipFill>
                <a:blip r:embed="rId15"/>
                <a:stretch>
                  <a:fillRect b="-15556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9C6B65CD-8EED-4D87-BDD6-2D94EE27A92D}"/>
                  </a:ext>
                </a:extLst>
              </p:cNvPr>
              <p:cNvSpPr/>
              <p:nvPr/>
            </p:nvSpPr>
            <p:spPr>
              <a:xfrm>
                <a:off x="3535984" y="6217104"/>
                <a:ext cx="775232" cy="274847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9C6B65CD-8EED-4D87-BDD6-2D94EE27A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84" y="6217104"/>
                <a:ext cx="775232" cy="274847"/>
              </a:xfrm>
              <a:prstGeom prst="roundRect">
                <a:avLst>
                  <a:gd name="adj" fmla="val 48066"/>
                </a:avLst>
              </a:prstGeom>
              <a:blipFill>
                <a:blip r:embed="rId16"/>
                <a:stretch>
                  <a:fillRect l="-2326" b="-12766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1CF0464-67E4-4696-869C-86AA5186BCF3}"/>
                  </a:ext>
                </a:extLst>
              </p:cNvPr>
              <p:cNvSpPr/>
              <p:nvPr/>
            </p:nvSpPr>
            <p:spPr>
              <a:xfrm>
                <a:off x="6251413" y="4987243"/>
                <a:ext cx="1302741" cy="274847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0,1,2,3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1CF0464-67E4-4696-869C-86AA5186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413" y="4987243"/>
                <a:ext cx="1302741" cy="274847"/>
              </a:xfrm>
              <a:prstGeom prst="roundRect">
                <a:avLst>
                  <a:gd name="adj" fmla="val 48066"/>
                </a:avLst>
              </a:prstGeom>
              <a:blipFill>
                <a:blip r:embed="rId17"/>
                <a:stretch>
                  <a:fillRect b="-14894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245BA1-C61F-41D6-81DE-261600120815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5670238" y="4446199"/>
            <a:ext cx="581175" cy="678468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FAC4DE3-5737-4297-ADC4-EA17C8FD1942}"/>
              </a:ext>
            </a:extLst>
          </p:cNvPr>
          <p:cNvSpPr/>
          <p:nvPr/>
        </p:nvSpPr>
        <p:spPr>
          <a:xfrm>
            <a:off x="6541050" y="5707138"/>
            <a:ext cx="731004" cy="2141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{{5,6}}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14AE5-6B48-455C-A993-C63E64AFAB36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flipH="1">
            <a:off x="5382090" y="5262090"/>
            <a:ext cx="1520694" cy="427165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E502CC4-4084-4AC9-A7DE-6DCA12F9285B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6902784" y="5262090"/>
            <a:ext cx="3768" cy="445048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8669D58B-3245-4C98-B240-44B54D989A05}"/>
                  </a:ext>
                </a:extLst>
              </p:cNvPr>
              <p:cNvSpPr/>
              <p:nvPr/>
            </p:nvSpPr>
            <p:spPr>
              <a:xfrm>
                <a:off x="6394463" y="6266685"/>
                <a:ext cx="1016640" cy="274847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,6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8669D58B-3245-4C98-B240-44B54D98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63" y="6266685"/>
                <a:ext cx="1016640" cy="274847"/>
              </a:xfrm>
              <a:prstGeom prst="roundRect">
                <a:avLst>
                  <a:gd name="adj" fmla="val 48066"/>
                </a:avLst>
              </a:prstGeom>
              <a:blipFill>
                <a:blip r:embed="rId18"/>
                <a:stretch>
                  <a:fillRect b="-14894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5D7CEBF-A036-491D-B856-F4963B79D9B7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6902783" y="5921270"/>
            <a:ext cx="3769" cy="345415"/>
          </a:xfrm>
          <a:prstGeom prst="straightConnector1">
            <a:avLst/>
          </a:prstGeom>
          <a:ln w="127" cap="sq" cmpd="sng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00967B9-5E70-4B35-92AD-10C279D82C2B}"/>
                  </a:ext>
                </a:extLst>
              </p:cNvPr>
              <p:cNvSpPr txBox="1"/>
              <p:nvPr/>
            </p:nvSpPr>
            <p:spPr>
              <a:xfrm>
                <a:off x="5964309" y="4648920"/>
                <a:ext cx="24909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00967B9-5E70-4B35-92AD-10C279D82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09" y="4648920"/>
                <a:ext cx="249094" cy="215444"/>
              </a:xfrm>
              <a:prstGeom prst="rect">
                <a:avLst/>
              </a:prstGeom>
              <a:blipFill>
                <a:blip r:embed="rId19"/>
                <a:stretch>
                  <a:fillRect l="-17073" r="-731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1224A49-BAB7-4834-A8F4-5564094B4C08}"/>
                  </a:ext>
                </a:extLst>
              </p:cNvPr>
              <p:cNvSpPr/>
              <p:nvPr/>
            </p:nvSpPr>
            <p:spPr>
              <a:xfrm>
                <a:off x="3393919" y="4183379"/>
                <a:ext cx="1059363" cy="525641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0,3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1224A49-BAB7-4834-A8F4-5564094B4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19" y="4183379"/>
                <a:ext cx="1059363" cy="525641"/>
              </a:xfrm>
              <a:prstGeom prst="roundRect">
                <a:avLst>
                  <a:gd name="adj" fmla="val 48066"/>
                </a:avLst>
              </a:prstGeom>
              <a:blipFill>
                <a:blip r:embed="rId20"/>
                <a:stretch>
                  <a:fillRect b="-5682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BFA979F-DE1E-48A5-B063-4D954756D2A9}"/>
                  </a:ext>
                </a:extLst>
              </p:cNvPr>
              <p:cNvSpPr/>
              <p:nvPr/>
            </p:nvSpPr>
            <p:spPr>
              <a:xfrm>
                <a:off x="2032603" y="4887834"/>
                <a:ext cx="1023895" cy="455690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BFA979F-DE1E-48A5-B063-4D954756D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03" y="4887834"/>
                <a:ext cx="1023895" cy="455690"/>
              </a:xfrm>
              <a:prstGeom prst="roundRect">
                <a:avLst>
                  <a:gd name="adj" fmla="val 48066"/>
                </a:avLst>
              </a:prstGeom>
              <a:blipFill>
                <a:blip r:embed="rId21"/>
                <a:stretch>
                  <a:fillRect b="-12987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C10CAB8-3B46-4D39-A35D-6DF598D8348A}"/>
                  </a:ext>
                </a:extLst>
              </p:cNvPr>
              <p:cNvSpPr/>
              <p:nvPr/>
            </p:nvSpPr>
            <p:spPr>
              <a:xfrm>
                <a:off x="4275671" y="5154942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C10CAB8-3B46-4D39-A35D-6DF598D83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671" y="5154942"/>
                <a:ext cx="287258" cy="307777"/>
              </a:xfrm>
              <a:prstGeom prst="rect">
                <a:avLst/>
              </a:prstGeom>
              <a:blipFill>
                <a:blip r:embed="rId22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02A5A27-59D6-423A-902A-192530EDD9B8}"/>
                  </a:ext>
                </a:extLst>
              </p:cNvPr>
              <p:cNvSpPr/>
              <p:nvPr/>
            </p:nvSpPr>
            <p:spPr>
              <a:xfrm>
                <a:off x="4583332" y="5142805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02A5A27-59D6-423A-902A-192530EDD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32" y="5142805"/>
                <a:ext cx="287258" cy="307777"/>
              </a:xfrm>
              <a:prstGeom prst="rect">
                <a:avLst/>
              </a:prstGeom>
              <a:blipFill>
                <a:blip r:embed="rId23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416FEDA-FF1C-4B83-9E21-D523A053C676}"/>
                  </a:ext>
                </a:extLst>
              </p:cNvPr>
              <p:cNvSpPr/>
              <p:nvPr/>
            </p:nvSpPr>
            <p:spPr>
              <a:xfrm>
                <a:off x="5091243" y="5262128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416FEDA-FF1C-4B83-9E21-D523A053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43" y="5262128"/>
                <a:ext cx="287258" cy="307777"/>
              </a:xfrm>
              <a:prstGeom prst="rect">
                <a:avLst/>
              </a:prstGeom>
              <a:blipFill>
                <a:blip r:embed="rId2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0017A2D-1D05-41B5-9F8A-549B6835D1E7}"/>
                  </a:ext>
                </a:extLst>
              </p:cNvPr>
              <p:cNvSpPr/>
              <p:nvPr/>
            </p:nvSpPr>
            <p:spPr>
              <a:xfrm>
                <a:off x="5816767" y="5208367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0017A2D-1D05-41B5-9F8A-549B6835D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67" y="5208367"/>
                <a:ext cx="287258" cy="307777"/>
              </a:xfrm>
              <a:prstGeom prst="rect">
                <a:avLst/>
              </a:prstGeom>
              <a:blipFill>
                <a:blip r:embed="rId25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7EC4D8A-E540-44FE-8ED3-4E5423DF6BB6}"/>
                  </a:ext>
                </a:extLst>
              </p:cNvPr>
              <p:cNvSpPr/>
              <p:nvPr/>
            </p:nvSpPr>
            <p:spPr>
              <a:xfrm>
                <a:off x="6615525" y="5335226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7EC4D8A-E540-44FE-8ED3-4E5423DF6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25" y="5335226"/>
                <a:ext cx="287258" cy="307777"/>
              </a:xfrm>
              <a:prstGeom prst="rect">
                <a:avLst/>
              </a:prstGeom>
              <a:blipFill>
                <a:blip r:embed="rId26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B5AB4D1-82A2-42F2-A384-13B2CFC6B326}"/>
                  </a:ext>
                </a:extLst>
              </p:cNvPr>
              <p:cNvSpPr/>
              <p:nvPr/>
            </p:nvSpPr>
            <p:spPr>
              <a:xfrm>
                <a:off x="6859616" y="5361723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B5AB4D1-82A2-42F2-A384-13B2CFC6B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616" y="5361723"/>
                <a:ext cx="287258" cy="307777"/>
              </a:xfrm>
              <a:prstGeom prst="rect">
                <a:avLst/>
              </a:prstGeom>
              <a:blipFill>
                <a:blip r:embed="rId1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E305ABF-F45B-458F-ABA5-118FB288D5FD}"/>
                  </a:ext>
                </a:extLst>
              </p:cNvPr>
              <p:cNvSpPr/>
              <p:nvPr/>
            </p:nvSpPr>
            <p:spPr>
              <a:xfrm>
                <a:off x="2952929" y="4418072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E305ABF-F45B-458F-ABA5-118FB288D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29" y="4418072"/>
                <a:ext cx="287258" cy="307777"/>
              </a:xfrm>
              <a:prstGeom prst="rect">
                <a:avLst/>
              </a:prstGeom>
              <a:blipFill>
                <a:blip r:embed="rId22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6C4639E-53BC-426B-8CB2-965CCCE7507E}"/>
                  </a:ext>
                </a:extLst>
              </p:cNvPr>
              <p:cNvSpPr/>
              <p:nvPr/>
            </p:nvSpPr>
            <p:spPr>
              <a:xfrm>
                <a:off x="2941426" y="4148687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6C4639E-53BC-426B-8CB2-965CCCE75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6" y="4148687"/>
                <a:ext cx="287258" cy="307777"/>
              </a:xfrm>
              <a:prstGeom prst="rect">
                <a:avLst/>
              </a:prstGeom>
              <a:blipFill>
                <a:blip r:embed="rId27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3ECB69-438C-422E-8E08-64D1883CCF5C}"/>
                  </a:ext>
                </a:extLst>
              </p:cNvPr>
              <p:cNvSpPr txBox="1"/>
              <p:nvPr/>
            </p:nvSpPr>
            <p:spPr>
              <a:xfrm>
                <a:off x="3958940" y="5935873"/>
                <a:ext cx="21172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3ECB69-438C-422E-8E08-64D1883CC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40" y="5935873"/>
                <a:ext cx="211720" cy="215444"/>
              </a:xfrm>
              <a:prstGeom prst="rect">
                <a:avLst/>
              </a:prstGeom>
              <a:blipFill>
                <a:blip r:embed="rId28"/>
                <a:stretch>
                  <a:fillRect l="-28571" r="-1714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FEDA83E-0820-4335-911A-91C565FC6159}"/>
                  </a:ext>
                </a:extLst>
              </p:cNvPr>
              <p:cNvSpPr txBox="1"/>
              <p:nvPr/>
            </p:nvSpPr>
            <p:spPr>
              <a:xfrm>
                <a:off x="2589546" y="4647361"/>
                <a:ext cx="2246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FEDA83E-0820-4335-911A-91C565FC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546" y="4647361"/>
                <a:ext cx="224649" cy="215444"/>
              </a:xfrm>
              <a:prstGeom prst="rect">
                <a:avLst/>
              </a:prstGeom>
              <a:blipFill>
                <a:blip r:embed="rId29"/>
                <a:stretch>
                  <a:fillRect l="-24324" r="-10811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076EC5-B1B1-4477-9127-6A89A5280ED9}"/>
                  </a:ext>
                </a:extLst>
              </p:cNvPr>
              <p:cNvSpPr txBox="1"/>
              <p:nvPr/>
            </p:nvSpPr>
            <p:spPr>
              <a:xfrm>
                <a:off x="6943219" y="5960557"/>
                <a:ext cx="2997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076EC5-B1B1-4477-9127-6A89A5280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19" y="5960557"/>
                <a:ext cx="299732" cy="215444"/>
              </a:xfrm>
              <a:prstGeom prst="rect">
                <a:avLst/>
              </a:prstGeom>
              <a:blipFill>
                <a:blip r:embed="rId30"/>
                <a:stretch>
                  <a:fillRect l="-612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5B77299-4558-4D21-9745-C9490F373347}"/>
                  </a:ext>
                </a:extLst>
              </p:cNvPr>
              <p:cNvSpPr txBox="1"/>
              <p:nvPr/>
            </p:nvSpPr>
            <p:spPr>
              <a:xfrm>
                <a:off x="5419982" y="5960557"/>
                <a:ext cx="25044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5B77299-4558-4D21-9745-C9490F37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982" y="5960557"/>
                <a:ext cx="250443" cy="215444"/>
              </a:xfrm>
              <a:prstGeom prst="rect">
                <a:avLst/>
              </a:prstGeom>
              <a:blipFill>
                <a:blip r:embed="rId31"/>
                <a:stretch>
                  <a:fillRect l="-17073" r="-731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DB94F11-AB1F-4291-8A00-89924713B0DA}"/>
                  </a:ext>
                </a:extLst>
              </p:cNvPr>
              <p:cNvSpPr txBox="1"/>
              <p:nvPr/>
            </p:nvSpPr>
            <p:spPr>
              <a:xfrm>
                <a:off x="5114651" y="4051016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DB94F11-AB1F-4291-8A00-89924713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51" y="4051016"/>
                <a:ext cx="214225" cy="215444"/>
              </a:xfrm>
              <a:prstGeom prst="rect">
                <a:avLst/>
              </a:prstGeom>
              <a:blipFill>
                <a:blip r:embed="rId32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33EA3D0-9835-4B0F-9AB0-2EC5E4D94337}"/>
                  </a:ext>
                </a:extLst>
              </p:cNvPr>
              <p:cNvSpPr txBox="1"/>
              <p:nvPr/>
            </p:nvSpPr>
            <p:spPr>
              <a:xfrm>
                <a:off x="6745368" y="4083770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33EA3D0-9835-4B0F-9AB0-2EC5E4D9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368" y="4083770"/>
                <a:ext cx="214225" cy="215444"/>
              </a:xfrm>
              <a:prstGeom prst="rect">
                <a:avLst/>
              </a:prstGeom>
              <a:blipFill>
                <a:blip r:embed="rId33"/>
                <a:stretch>
                  <a:fillRect l="-14286" r="-8571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FB73779-FF5A-4FDF-A8B0-7671930A392D}"/>
                  </a:ext>
                </a:extLst>
              </p:cNvPr>
              <p:cNvSpPr txBox="1"/>
              <p:nvPr/>
            </p:nvSpPr>
            <p:spPr>
              <a:xfrm>
                <a:off x="6777171" y="4716400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FB73779-FF5A-4FDF-A8B0-7671930A3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71" y="4716400"/>
                <a:ext cx="214225" cy="215444"/>
              </a:xfrm>
              <a:prstGeom prst="rect">
                <a:avLst/>
              </a:prstGeom>
              <a:blipFill>
                <a:blip r:embed="rId34"/>
                <a:stretch>
                  <a:fillRect l="-14286" r="-8571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3AD65BC-601E-43A1-85D4-7D90DA89A9C9}"/>
                  </a:ext>
                </a:extLst>
              </p:cNvPr>
              <p:cNvSpPr txBox="1"/>
              <p:nvPr/>
            </p:nvSpPr>
            <p:spPr>
              <a:xfrm>
                <a:off x="6291255" y="5697811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3AD65BC-601E-43A1-85D4-7D90DA8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55" y="5697811"/>
                <a:ext cx="214225" cy="215444"/>
              </a:xfrm>
              <a:prstGeom prst="rect">
                <a:avLst/>
              </a:prstGeom>
              <a:blipFill>
                <a:blip r:embed="rId35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415CED8-0523-4A5B-A827-4CD4EE9197BC}"/>
                  </a:ext>
                </a:extLst>
              </p:cNvPr>
              <p:cNvSpPr txBox="1"/>
              <p:nvPr/>
            </p:nvSpPr>
            <p:spPr>
              <a:xfrm>
                <a:off x="6502237" y="6011002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415CED8-0523-4A5B-A827-4CD4EE919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37" y="6011002"/>
                <a:ext cx="292772" cy="215444"/>
              </a:xfrm>
              <a:prstGeom prst="rect">
                <a:avLst/>
              </a:prstGeom>
              <a:blipFill>
                <a:blip r:embed="rId36"/>
                <a:stretch>
                  <a:fillRect l="-10417" r="-625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A6C72A9-B5D4-42F4-8A9F-34D39865F21C}"/>
                  </a:ext>
                </a:extLst>
              </p:cNvPr>
              <p:cNvSpPr txBox="1"/>
              <p:nvPr/>
            </p:nvSpPr>
            <p:spPr>
              <a:xfrm>
                <a:off x="4693598" y="5967290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A6C72A9-B5D4-42F4-8A9F-34D39865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98" y="5967290"/>
                <a:ext cx="292772" cy="215444"/>
              </a:xfrm>
              <a:prstGeom prst="rect">
                <a:avLst/>
              </a:prstGeom>
              <a:blipFill>
                <a:blip r:embed="rId37"/>
                <a:stretch>
                  <a:fillRect l="-10417" r="-6250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8291A0A-A36E-46E7-B9FD-C7E32C6DCBF3}"/>
                  </a:ext>
                </a:extLst>
              </p:cNvPr>
              <p:cNvSpPr txBox="1"/>
              <p:nvPr/>
            </p:nvSpPr>
            <p:spPr>
              <a:xfrm>
                <a:off x="4844477" y="5527187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8291A0A-A36E-46E7-B9FD-C7E32C6D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477" y="5527187"/>
                <a:ext cx="214225" cy="215444"/>
              </a:xfrm>
              <a:prstGeom prst="rect">
                <a:avLst/>
              </a:prstGeom>
              <a:blipFill>
                <a:blip r:embed="rId38"/>
                <a:stretch>
                  <a:fillRect l="-14286" r="-8571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DD9B48-6E4D-4767-943F-8BB372988D19}"/>
                  </a:ext>
                </a:extLst>
              </p:cNvPr>
              <p:cNvSpPr txBox="1"/>
              <p:nvPr/>
            </p:nvSpPr>
            <p:spPr>
              <a:xfrm>
                <a:off x="3572608" y="5405671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DD9B48-6E4D-4767-943F-8BB37298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08" y="5405671"/>
                <a:ext cx="214225" cy="215444"/>
              </a:xfrm>
              <a:prstGeom prst="rect">
                <a:avLst/>
              </a:prstGeom>
              <a:blipFill>
                <a:blip r:embed="rId39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B408AB5-EC79-4DCB-895A-54B5699F8BAE}"/>
                  </a:ext>
                </a:extLst>
              </p:cNvPr>
              <p:cNvSpPr txBox="1"/>
              <p:nvPr/>
            </p:nvSpPr>
            <p:spPr>
              <a:xfrm>
                <a:off x="3542738" y="5978564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B408AB5-EC79-4DCB-895A-54B5699F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738" y="5978564"/>
                <a:ext cx="292772" cy="215444"/>
              </a:xfrm>
              <a:prstGeom prst="rect">
                <a:avLst/>
              </a:prstGeom>
              <a:blipFill>
                <a:blip r:embed="rId40"/>
                <a:stretch>
                  <a:fillRect l="-8333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7A143E1-D6C1-45A5-8DA6-1B624AA0A61D}"/>
                  </a:ext>
                </a:extLst>
              </p:cNvPr>
              <p:cNvSpPr txBox="1"/>
              <p:nvPr/>
            </p:nvSpPr>
            <p:spPr>
              <a:xfrm>
                <a:off x="3816488" y="4766637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7A143E1-D6C1-45A5-8DA6-1B624AA0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88" y="4766637"/>
                <a:ext cx="214225" cy="215444"/>
              </a:xfrm>
              <a:prstGeom prst="rect">
                <a:avLst/>
              </a:prstGeom>
              <a:blipFill>
                <a:blip r:embed="rId41"/>
                <a:stretch>
                  <a:fillRect l="-11429" r="-114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D3B0C4D-F767-42B9-89B7-7DCCBA0E02A6}"/>
                  </a:ext>
                </a:extLst>
              </p:cNvPr>
              <p:cNvSpPr txBox="1"/>
              <p:nvPr/>
            </p:nvSpPr>
            <p:spPr>
              <a:xfrm>
                <a:off x="3794014" y="3941834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D3B0C4D-F767-42B9-89B7-7DCCBA0E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14" y="3941834"/>
                <a:ext cx="214225" cy="215444"/>
              </a:xfrm>
              <a:prstGeom prst="rect">
                <a:avLst/>
              </a:prstGeom>
              <a:blipFill>
                <a:blip r:embed="rId42"/>
                <a:stretch>
                  <a:fillRect l="-11111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1C100D4-6CE1-4C81-AC8F-EFD9135AC970}"/>
                  </a:ext>
                </a:extLst>
              </p:cNvPr>
              <p:cNvSpPr txBox="1"/>
              <p:nvPr/>
            </p:nvSpPr>
            <p:spPr>
              <a:xfrm>
                <a:off x="5042842" y="4763918"/>
                <a:ext cx="2254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1C100D4-6CE1-4C81-AC8F-EFD9135A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42" y="4763918"/>
                <a:ext cx="225446" cy="215444"/>
              </a:xfrm>
              <a:prstGeom prst="rect">
                <a:avLst/>
              </a:prstGeom>
              <a:blipFill>
                <a:blip r:embed="rId43"/>
                <a:stretch>
                  <a:fillRect l="-8108" r="-8108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A884CE8-8D72-48EE-8414-D3F6CBBAE2DE}"/>
                  </a:ext>
                </a:extLst>
              </p:cNvPr>
              <p:cNvSpPr txBox="1"/>
              <p:nvPr/>
            </p:nvSpPr>
            <p:spPr>
              <a:xfrm>
                <a:off x="2398164" y="3945511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A884CE8-8D72-48EE-8414-D3F6CBBAE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64" y="3945511"/>
                <a:ext cx="292772" cy="215444"/>
              </a:xfrm>
              <a:prstGeom prst="rect">
                <a:avLst/>
              </a:prstGeom>
              <a:blipFill>
                <a:blip r:embed="rId44"/>
                <a:stretch>
                  <a:fillRect l="-8333" r="-8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F381AA-035E-4E29-8A81-6A0DBC895C73}"/>
                  </a:ext>
                </a:extLst>
              </p:cNvPr>
              <p:cNvSpPr txBox="1"/>
              <p:nvPr/>
            </p:nvSpPr>
            <p:spPr>
              <a:xfrm>
                <a:off x="1994427" y="4656196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F381AA-035E-4E29-8A81-6A0DBC89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27" y="4656196"/>
                <a:ext cx="292772" cy="215444"/>
              </a:xfrm>
              <a:prstGeom prst="rect">
                <a:avLst/>
              </a:prstGeom>
              <a:blipFill>
                <a:blip r:embed="rId45"/>
                <a:stretch>
                  <a:fillRect l="-8333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89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Supervisor 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">
            <a:extLst>
              <a:ext uri="{FF2B5EF4-FFF2-40B4-BE49-F238E27FC236}">
                <a16:creationId xmlns:a16="http://schemas.microsoft.com/office/drawing/2014/main" id="{7C144206-C7A9-4D5C-AEE5-863A068ED61B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A8C8E-4FCC-49B3-A7B6-5E59A5DEFB4C}"/>
              </a:ext>
            </a:extLst>
          </p:cNvPr>
          <p:cNvSpPr/>
          <p:nvPr/>
        </p:nvSpPr>
        <p:spPr>
          <a:xfrm>
            <a:off x="298079" y="915755"/>
            <a:ext cx="7624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2. Delete all secret-revealing states and inconsistent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/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Secret-revealing Z-states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𝒓𝒆𝒗𝒆𝒂𝒍</m:t>
                          </m:r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𝕄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:∪</m:t>
                          </m:r>
                          <m:r>
                            <a:rPr lang="zh-C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𝚵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∪</m:t>
                      </m:r>
                      <m:r>
                        <a:rPr lang="zh-C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𝚵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accent6"/>
                          </a:solidFill>
                          <a:latin typeface="Calibri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accent6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Inconsistent states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Y-state is consistent if at least one macro-control-decision is defined.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Z-state is consistent if all feasible events are defined.</a:t>
                </a: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  <a:blipFill>
                <a:blip r:embed="rId5"/>
                <a:stretch>
                  <a:fillRect l="-1092" t="-1865" r="-1384" b="-4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3DFF45C-2D53-4E3C-92AD-115C337ADE46}"/>
              </a:ext>
            </a:extLst>
          </p:cNvPr>
          <p:cNvSpPr/>
          <p:nvPr/>
        </p:nvSpPr>
        <p:spPr>
          <a:xfrm>
            <a:off x="5086403" y="4291743"/>
            <a:ext cx="583835" cy="3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{{0}}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0C1E8D-5EFA-481D-AFDD-4BDBCDC7ECB9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378321" y="4600655"/>
            <a:ext cx="0" cy="394656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20C134-41F3-406F-B766-55EF8E5A9F51}"/>
              </a:ext>
            </a:extLst>
          </p:cNvPr>
          <p:cNvCxnSpPr>
            <a:cxnSpLocks/>
            <a:stCxn id="8" idx="1"/>
            <a:endCxn id="34" idx="3"/>
          </p:cNvCxnSpPr>
          <p:nvPr/>
        </p:nvCxnSpPr>
        <p:spPr>
          <a:xfrm flipH="1">
            <a:off x="4421475" y="4446199"/>
            <a:ext cx="664928" cy="66948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92C7B8-E296-4CA2-8A90-76D429B505F4}"/>
              </a:ext>
            </a:extLst>
          </p:cNvPr>
          <p:cNvCxnSpPr>
            <a:cxnSpLocks/>
            <a:stCxn id="33" idx="2"/>
            <a:endCxn id="24" idx="0"/>
          </p:cNvCxnSpPr>
          <p:nvPr/>
        </p:nvCxnSpPr>
        <p:spPr>
          <a:xfrm>
            <a:off x="5378321" y="5236047"/>
            <a:ext cx="3769" cy="453208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5AC069-FF6F-4458-8C35-6E32A799E362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3927370" y="5236047"/>
            <a:ext cx="1450951" cy="445034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8FBC77B-08C1-4684-8B64-9BC3E5C60AED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3923601" y="5236490"/>
            <a:ext cx="3769" cy="44459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43F35A-FC6E-419D-9F98-D03D6692F22E}"/>
              </a:ext>
            </a:extLst>
          </p:cNvPr>
          <p:cNvCxnSpPr>
            <a:cxnSpLocks/>
            <a:stCxn id="34" idx="2"/>
            <a:endCxn id="24" idx="0"/>
          </p:cNvCxnSpPr>
          <p:nvPr/>
        </p:nvCxnSpPr>
        <p:spPr>
          <a:xfrm>
            <a:off x="3923601" y="5236490"/>
            <a:ext cx="1458489" cy="452765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A1AF5E-94C8-4CAB-9125-24E5CD80A938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3923600" y="5929353"/>
            <a:ext cx="3770" cy="28775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0886C3-DEAF-470A-8B1E-08FC7B2AAF82}"/>
                  </a:ext>
                </a:extLst>
              </p:cNvPr>
              <p:cNvSpPr/>
              <p:nvPr/>
            </p:nvSpPr>
            <p:spPr>
              <a:xfrm>
                <a:off x="2287715" y="4222720"/>
                <a:ext cx="513671" cy="4312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5}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{6}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0886C3-DEAF-470A-8B1E-08FC7B2A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15" y="4222720"/>
                <a:ext cx="513671" cy="431225"/>
              </a:xfrm>
              <a:prstGeom prst="rect">
                <a:avLst/>
              </a:prstGeom>
              <a:blipFill>
                <a:blip r:embed="rId6"/>
                <a:stretch>
                  <a:fillRect t="-2778" b="-15278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437F0F-A96D-4251-AD52-3DE43349097B}"/>
              </a:ext>
            </a:extLst>
          </p:cNvPr>
          <p:cNvCxnSpPr>
            <a:cxnSpLocks/>
            <a:stCxn id="45" idx="1"/>
            <a:endCxn id="19" idx="3"/>
          </p:cNvCxnSpPr>
          <p:nvPr/>
        </p:nvCxnSpPr>
        <p:spPr>
          <a:xfrm flipH="1" flipV="1">
            <a:off x="2801386" y="4438333"/>
            <a:ext cx="592533" cy="7867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DD10B7-7A5B-43D9-9107-226566AF9D60}"/>
              </a:ext>
            </a:extLst>
          </p:cNvPr>
          <p:cNvCxnSpPr>
            <a:cxnSpLocks/>
            <a:stCxn id="8" idx="1"/>
            <a:endCxn id="45" idx="3"/>
          </p:cNvCxnSpPr>
          <p:nvPr/>
        </p:nvCxnSpPr>
        <p:spPr>
          <a:xfrm flipH="1">
            <a:off x="4453282" y="4446199"/>
            <a:ext cx="633121" cy="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86A6C87-403E-4259-A4CD-99F35BFC898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74945" y="4053233"/>
            <a:ext cx="3376" cy="238510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6F7D6D8-8D50-4048-904E-CBDF3B5B2BA0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>
            <a:off x="2544551" y="4653945"/>
            <a:ext cx="0" cy="233889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D496212-E1CC-4012-ABDA-81AB05134084}"/>
              </a:ext>
            </a:extLst>
          </p:cNvPr>
          <p:cNvSpPr/>
          <p:nvPr/>
        </p:nvSpPr>
        <p:spPr>
          <a:xfrm>
            <a:off x="5093941" y="5689255"/>
            <a:ext cx="576297" cy="231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{{5}}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C25653-FA98-4195-AA2F-9DB9C83F6950}"/>
              </a:ext>
            </a:extLst>
          </p:cNvPr>
          <p:cNvSpPr/>
          <p:nvPr/>
        </p:nvSpPr>
        <p:spPr>
          <a:xfrm>
            <a:off x="3618730" y="5681081"/>
            <a:ext cx="617279" cy="248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{{6}}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11938E-C8DC-47A1-9A5B-8393DF0E3A7E}"/>
                  </a:ext>
                </a:extLst>
              </p:cNvPr>
              <p:cNvSpPr txBox="1"/>
              <p:nvPr/>
            </p:nvSpPr>
            <p:spPr>
              <a:xfrm>
                <a:off x="4455454" y="4604907"/>
                <a:ext cx="3477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11938E-C8DC-47A1-9A5B-8393DF0E3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54" y="4604907"/>
                <a:ext cx="347732" cy="215444"/>
              </a:xfrm>
              <a:prstGeom prst="rect">
                <a:avLst/>
              </a:prstGeom>
              <a:blipFill>
                <a:blip r:embed="rId7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19DC2-9F3A-435B-AFF6-469D8EE11FAC}"/>
                  </a:ext>
                </a:extLst>
              </p:cNvPr>
              <p:cNvSpPr txBox="1"/>
              <p:nvPr/>
            </p:nvSpPr>
            <p:spPr>
              <a:xfrm>
                <a:off x="5372163" y="4686519"/>
                <a:ext cx="3223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19DC2-9F3A-435B-AFF6-469D8EE11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63" y="4686519"/>
                <a:ext cx="322310" cy="215444"/>
              </a:xfrm>
              <a:prstGeom prst="rect">
                <a:avLst/>
              </a:prstGeom>
              <a:blipFill>
                <a:blip r:embed="rId8"/>
                <a:stretch>
                  <a:fillRect l="-188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7B2586-E049-48BC-A622-BED0BF2A51B6}"/>
                  </a:ext>
                </a:extLst>
              </p:cNvPr>
              <p:cNvSpPr txBox="1"/>
              <p:nvPr/>
            </p:nvSpPr>
            <p:spPr>
              <a:xfrm>
                <a:off x="4672531" y="4191492"/>
                <a:ext cx="21172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7B2586-E049-48BC-A622-BED0BF2A5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1" y="4191492"/>
                <a:ext cx="211720" cy="215444"/>
              </a:xfrm>
              <a:prstGeom prst="rect">
                <a:avLst/>
              </a:prstGeom>
              <a:blipFill>
                <a:blip r:embed="rId9"/>
                <a:stretch>
                  <a:fillRect l="-28571" r="-1714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2B4B9C7-1F81-4408-9C7C-4F227D68ACBF}"/>
                  </a:ext>
                </a:extLst>
              </p:cNvPr>
              <p:cNvSpPr/>
              <p:nvPr/>
            </p:nvSpPr>
            <p:spPr>
              <a:xfrm>
                <a:off x="3642135" y="5252974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2B4B9C7-1F81-4408-9C7C-4F227D68A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35" y="5252974"/>
                <a:ext cx="287258" cy="307777"/>
              </a:xfrm>
              <a:prstGeom prst="rect">
                <a:avLst/>
              </a:prstGeom>
              <a:blipFill>
                <a:blip r:embed="rId10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E33337C6-E1CA-4E58-87CD-05FC45221F06}"/>
                  </a:ext>
                </a:extLst>
              </p:cNvPr>
              <p:cNvSpPr/>
              <p:nvPr/>
            </p:nvSpPr>
            <p:spPr>
              <a:xfrm>
                <a:off x="4856436" y="4995311"/>
                <a:ext cx="1043769" cy="240736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E33337C6-E1CA-4E58-87CD-05FC45221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36" y="4995311"/>
                <a:ext cx="1043769" cy="240736"/>
              </a:xfrm>
              <a:prstGeom prst="roundRect">
                <a:avLst>
                  <a:gd name="adj" fmla="val 48066"/>
                </a:avLst>
              </a:prstGeom>
              <a:blipFill>
                <a:blip r:embed="rId11"/>
                <a:stretch>
                  <a:fillRect b="-21429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0700615E-C27B-4411-BBFA-AF181F00E59A}"/>
                  </a:ext>
                </a:extLst>
              </p:cNvPr>
              <p:cNvSpPr/>
              <p:nvPr/>
            </p:nvSpPr>
            <p:spPr>
              <a:xfrm>
                <a:off x="3425726" y="4994868"/>
                <a:ext cx="995749" cy="241622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0,3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0700615E-C27B-4411-BBFA-AF181F00E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26" y="4994868"/>
                <a:ext cx="995749" cy="241622"/>
              </a:xfrm>
              <a:prstGeom prst="roundRect">
                <a:avLst>
                  <a:gd name="adj" fmla="val 48066"/>
                </a:avLst>
              </a:prstGeom>
              <a:blipFill>
                <a:blip r:embed="rId12"/>
                <a:stretch>
                  <a:fillRect b="-21429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9C6B65CD-8EED-4D87-BDD6-2D94EE27A92D}"/>
                  </a:ext>
                </a:extLst>
              </p:cNvPr>
              <p:cNvSpPr/>
              <p:nvPr/>
            </p:nvSpPr>
            <p:spPr>
              <a:xfrm>
                <a:off x="3535984" y="6217104"/>
                <a:ext cx="775232" cy="274847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9C6B65CD-8EED-4D87-BDD6-2D94EE27A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84" y="6217104"/>
                <a:ext cx="775232" cy="274847"/>
              </a:xfrm>
              <a:prstGeom prst="roundRect">
                <a:avLst>
                  <a:gd name="adj" fmla="val 48066"/>
                </a:avLst>
              </a:prstGeom>
              <a:blipFill>
                <a:blip r:embed="rId13"/>
                <a:stretch>
                  <a:fillRect l="-2326" b="-12766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1CF0464-67E4-4696-869C-86AA5186BCF3}"/>
                  </a:ext>
                </a:extLst>
              </p:cNvPr>
              <p:cNvSpPr/>
              <p:nvPr/>
            </p:nvSpPr>
            <p:spPr>
              <a:xfrm>
                <a:off x="6251413" y="4987243"/>
                <a:ext cx="1302741" cy="274847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0,1,2,3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1CF0464-67E4-4696-869C-86AA5186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413" y="4987243"/>
                <a:ext cx="1302741" cy="274847"/>
              </a:xfrm>
              <a:prstGeom prst="roundRect">
                <a:avLst>
                  <a:gd name="adj" fmla="val 48066"/>
                </a:avLst>
              </a:prstGeom>
              <a:blipFill>
                <a:blip r:embed="rId14"/>
                <a:stretch>
                  <a:fillRect b="-14894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245BA1-C61F-41D6-81DE-261600120815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5670238" y="4446199"/>
            <a:ext cx="581175" cy="678468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FAC4DE3-5737-4297-ADC4-EA17C8FD1942}"/>
              </a:ext>
            </a:extLst>
          </p:cNvPr>
          <p:cNvSpPr/>
          <p:nvPr/>
        </p:nvSpPr>
        <p:spPr>
          <a:xfrm>
            <a:off x="6541050" y="5707138"/>
            <a:ext cx="731004" cy="2141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{{5,6}}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14AE5-6B48-455C-A993-C63E64AFAB36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flipH="1">
            <a:off x="5382090" y="5262090"/>
            <a:ext cx="1520694" cy="427165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E502CC4-4084-4AC9-A7DE-6DCA12F9285B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6902784" y="5262090"/>
            <a:ext cx="3768" cy="445048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8669D58B-3245-4C98-B240-44B54D989A05}"/>
                  </a:ext>
                </a:extLst>
              </p:cNvPr>
              <p:cNvSpPr/>
              <p:nvPr/>
            </p:nvSpPr>
            <p:spPr>
              <a:xfrm>
                <a:off x="6394463" y="6266685"/>
                <a:ext cx="1016640" cy="274847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,6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8669D58B-3245-4C98-B240-44B54D98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63" y="6266685"/>
                <a:ext cx="1016640" cy="274847"/>
              </a:xfrm>
              <a:prstGeom prst="roundRect">
                <a:avLst>
                  <a:gd name="adj" fmla="val 48066"/>
                </a:avLst>
              </a:prstGeom>
              <a:blipFill>
                <a:blip r:embed="rId15"/>
                <a:stretch>
                  <a:fillRect b="-14894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5D7CEBF-A036-491D-B856-F4963B79D9B7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6902783" y="5921270"/>
            <a:ext cx="3769" cy="345415"/>
          </a:xfrm>
          <a:prstGeom prst="straightConnector1">
            <a:avLst/>
          </a:prstGeom>
          <a:ln w="127" cap="sq" cmpd="sng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00967B9-5E70-4B35-92AD-10C279D82C2B}"/>
                  </a:ext>
                </a:extLst>
              </p:cNvPr>
              <p:cNvSpPr txBox="1"/>
              <p:nvPr/>
            </p:nvSpPr>
            <p:spPr>
              <a:xfrm>
                <a:off x="5964309" y="4648920"/>
                <a:ext cx="24909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00967B9-5E70-4B35-92AD-10C279D82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09" y="4648920"/>
                <a:ext cx="249094" cy="215444"/>
              </a:xfrm>
              <a:prstGeom prst="rect">
                <a:avLst/>
              </a:prstGeom>
              <a:blipFill>
                <a:blip r:embed="rId16"/>
                <a:stretch>
                  <a:fillRect l="-17073" r="-731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1224A49-BAB7-4834-A8F4-5564094B4C08}"/>
                  </a:ext>
                </a:extLst>
              </p:cNvPr>
              <p:cNvSpPr/>
              <p:nvPr/>
            </p:nvSpPr>
            <p:spPr>
              <a:xfrm>
                <a:off x="3393919" y="4183379"/>
                <a:ext cx="1059363" cy="525641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0,3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1224A49-BAB7-4834-A8F4-5564094B4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19" y="4183379"/>
                <a:ext cx="1059363" cy="525641"/>
              </a:xfrm>
              <a:prstGeom prst="roundRect">
                <a:avLst>
                  <a:gd name="adj" fmla="val 48066"/>
                </a:avLst>
              </a:prstGeom>
              <a:blipFill>
                <a:blip r:embed="rId17"/>
                <a:stretch>
                  <a:fillRect b="-5682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BFA979F-DE1E-48A5-B063-4D954756D2A9}"/>
                  </a:ext>
                </a:extLst>
              </p:cNvPr>
              <p:cNvSpPr/>
              <p:nvPr/>
            </p:nvSpPr>
            <p:spPr>
              <a:xfrm>
                <a:off x="2032603" y="4887834"/>
                <a:ext cx="1023895" cy="455690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BFA979F-DE1E-48A5-B063-4D954756D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03" y="4887834"/>
                <a:ext cx="1023895" cy="455690"/>
              </a:xfrm>
              <a:prstGeom prst="roundRect">
                <a:avLst>
                  <a:gd name="adj" fmla="val 48066"/>
                </a:avLst>
              </a:prstGeom>
              <a:blipFill>
                <a:blip r:embed="rId18"/>
                <a:stretch>
                  <a:fillRect b="-12987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C10CAB8-3B46-4D39-A35D-6DF598D8348A}"/>
                  </a:ext>
                </a:extLst>
              </p:cNvPr>
              <p:cNvSpPr/>
              <p:nvPr/>
            </p:nvSpPr>
            <p:spPr>
              <a:xfrm>
                <a:off x="4275671" y="5154942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C10CAB8-3B46-4D39-A35D-6DF598D83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671" y="5154942"/>
                <a:ext cx="287258" cy="307777"/>
              </a:xfrm>
              <a:prstGeom prst="rect">
                <a:avLst/>
              </a:prstGeom>
              <a:blipFill>
                <a:blip r:embed="rId1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02A5A27-59D6-423A-902A-192530EDD9B8}"/>
                  </a:ext>
                </a:extLst>
              </p:cNvPr>
              <p:cNvSpPr/>
              <p:nvPr/>
            </p:nvSpPr>
            <p:spPr>
              <a:xfrm>
                <a:off x="4583332" y="5142805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02A5A27-59D6-423A-902A-192530EDD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32" y="5142805"/>
                <a:ext cx="287258" cy="307777"/>
              </a:xfrm>
              <a:prstGeom prst="rect">
                <a:avLst/>
              </a:prstGeom>
              <a:blipFill>
                <a:blip r:embed="rId20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416FEDA-FF1C-4B83-9E21-D523A053C676}"/>
                  </a:ext>
                </a:extLst>
              </p:cNvPr>
              <p:cNvSpPr/>
              <p:nvPr/>
            </p:nvSpPr>
            <p:spPr>
              <a:xfrm>
                <a:off x="5091243" y="5262128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416FEDA-FF1C-4B83-9E21-D523A053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43" y="5262128"/>
                <a:ext cx="287258" cy="307777"/>
              </a:xfrm>
              <a:prstGeom prst="rect">
                <a:avLst/>
              </a:prstGeom>
              <a:blipFill>
                <a:blip r:embed="rId2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0017A2D-1D05-41B5-9F8A-549B6835D1E7}"/>
                  </a:ext>
                </a:extLst>
              </p:cNvPr>
              <p:cNvSpPr/>
              <p:nvPr/>
            </p:nvSpPr>
            <p:spPr>
              <a:xfrm>
                <a:off x="5816767" y="5208367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0017A2D-1D05-41B5-9F8A-549B6835D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67" y="5208367"/>
                <a:ext cx="287258" cy="307777"/>
              </a:xfrm>
              <a:prstGeom prst="rect">
                <a:avLst/>
              </a:prstGeom>
              <a:blipFill>
                <a:blip r:embed="rId22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7EC4D8A-E540-44FE-8ED3-4E5423DF6BB6}"/>
                  </a:ext>
                </a:extLst>
              </p:cNvPr>
              <p:cNvSpPr/>
              <p:nvPr/>
            </p:nvSpPr>
            <p:spPr>
              <a:xfrm>
                <a:off x="6615525" y="5335226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7EC4D8A-E540-44FE-8ED3-4E5423DF6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25" y="5335226"/>
                <a:ext cx="287258" cy="307777"/>
              </a:xfrm>
              <a:prstGeom prst="rect">
                <a:avLst/>
              </a:prstGeom>
              <a:blipFill>
                <a:blip r:embed="rId23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B5AB4D1-82A2-42F2-A384-13B2CFC6B326}"/>
                  </a:ext>
                </a:extLst>
              </p:cNvPr>
              <p:cNvSpPr/>
              <p:nvPr/>
            </p:nvSpPr>
            <p:spPr>
              <a:xfrm>
                <a:off x="6859616" y="5361723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B5AB4D1-82A2-42F2-A384-13B2CFC6B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616" y="5361723"/>
                <a:ext cx="287258" cy="307777"/>
              </a:xfrm>
              <a:prstGeom prst="rect">
                <a:avLst/>
              </a:prstGeom>
              <a:blipFill>
                <a:blip r:embed="rId10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E305ABF-F45B-458F-ABA5-118FB288D5FD}"/>
                  </a:ext>
                </a:extLst>
              </p:cNvPr>
              <p:cNvSpPr/>
              <p:nvPr/>
            </p:nvSpPr>
            <p:spPr>
              <a:xfrm>
                <a:off x="2952929" y="4418072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E305ABF-F45B-458F-ABA5-118FB288D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29" y="4418072"/>
                <a:ext cx="287258" cy="307777"/>
              </a:xfrm>
              <a:prstGeom prst="rect">
                <a:avLst/>
              </a:prstGeom>
              <a:blipFill>
                <a:blip r:embed="rId1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6C4639E-53BC-426B-8CB2-965CCCE7507E}"/>
                  </a:ext>
                </a:extLst>
              </p:cNvPr>
              <p:cNvSpPr/>
              <p:nvPr/>
            </p:nvSpPr>
            <p:spPr>
              <a:xfrm>
                <a:off x="2941426" y="4148687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6C4639E-53BC-426B-8CB2-965CCCE75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6" y="4148687"/>
                <a:ext cx="287258" cy="307777"/>
              </a:xfrm>
              <a:prstGeom prst="rect">
                <a:avLst/>
              </a:prstGeom>
              <a:blipFill>
                <a:blip r:embed="rId24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3ECB69-438C-422E-8E08-64D1883CCF5C}"/>
                  </a:ext>
                </a:extLst>
              </p:cNvPr>
              <p:cNvSpPr txBox="1"/>
              <p:nvPr/>
            </p:nvSpPr>
            <p:spPr>
              <a:xfrm>
                <a:off x="3958940" y="5935873"/>
                <a:ext cx="21172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3ECB69-438C-422E-8E08-64D1883CC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40" y="5935873"/>
                <a:ext cx="211720" cy="215444"/>
              </a:xfrm>
              <a:prstGeom prst="rect">
                <a:avLst/>
              </a:prstGeom>
              <a:blipFill>
                <a:blip r:embed="rId25"/>
                <a:stretch>
                  <a:fillRect l="-28571" r="-1714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FEDA83E-0820-4335-911A-91C565FC6159}"/>
                  </a:ext>
                </a:extLst>
              </p:cNvPr>
              <p:cNvSpPr txBox="1"/>
              <p:nvPr/>
            </p:nvSpPr>
            <p:spPr>
              <a:xfrm>
                <a:off x="2589546" y="4647361"/>
                <a:ext cx="2246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FEDA83E-0820-4335-911A-91C565FC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546" y="4647361"/>
                <a:ext cx="224649" cy="215444"/>
              </a:xfrm>
              <a:prstGeom prst="rect">
                <a:avLst/>
              </a:prstGeom>
              <a:blipFill>
                <a:blip r:embed="rId26"/>
                <a:stretch>
                  <a:fillRect l="-24324" r="-10811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076EC5-B1B1-4477-9127-6A89A5280ED9}"/>
                  </a:ext>
                </a:extLst>
              </p:cNvPr>
              <p:cNvSpPr txBox="1"/>
              <p:nvPr/>
            </p:nvSpPr>
            <p:spPr>
              <a:xfrm>
                <a:off x="6943219" y="5960557"/>
                <a:ext cx="2997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076EC5-B1B1-4477-9127-6A89A5280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19" y="5960557"/>
                <a:ext cx="299732" cy="215444"/>
              </a:xfrm>
              <a:prstGeom prst="rect">
                <a:avLst/>
              </a:prstGeom>
              <a:blipFill>
                <a:blip r:embed="rId27"/>
                <a:stretch>
                  <a:fillRect l="-612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DB94F11-AB1F-4291-8A00-89924713B0DA}"/>
                  </a:ext>
                </a:extLst>
              </p:cNvPr>
              <p:cNvSpPr txBox="1"/>
              <p:nvPr/>
            </p:nvSpPr>
            <p:spPr>
              <a:xfrm>
                <a:off x="5114651" y="4051016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DB94F11-AB1F-4291-8A00-89924713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51" y="4051016"/>
                <a:ext cx="214225" cy="215444"/>
              </a:xfrm>
              <a:prstGeom prst="rect">
                <a:avLst/>
              </a:prstGeom>
              <a:blipFill>
                <a:blip r:embed="rId28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FB73779-FF5A-4FDF-A8B0-7671930A392D}"/>
                  </a:ext>
                </a:extLst>
              </p:cNvPr>
              <p:cNvSpPr txBox="1"/>
              <p:nvPr/>
            </p:nvSpPr>
            <p:spPr>
              <a:xfrm>
                <a:off x="6777171" y="4716400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FB73779-FF5A-4FDF-A8B0-7671930A3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71" y="4716400"/>
                <a:ext cx="214225" cy="215444"/>
              </a:xfrm>
              <a:prstGeom prst="rect">
                <a:avLst/>
              </a:prstGeom>
              <a:blipFill>
                <a:blip r:embed="rId29"/>
                <a:stretch>
                  <a:fillRect l="-14286" r="-8571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3AD65BC-601E-43A1-85D4-7D90DA89A9C9}"/>
                  </a:ext>
                </a:extLst>
              </p:cNvPr>
              <p:cNvSpPr txBox="1"/>
              <p:nvPr/>
            </p:nvSpPr>
            <p:spPr>
              <a:xfrm>
                <a:off x="6291255" y="5697811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3AD65BC-601E-43A1-85D4-7D90DA8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55" y="5697811"/>
                <a:ext cx="214225" cy="215444"/>
              </a:xfrm>
              <a:prstGeom prst="rect">
                <a:avLst/>
              </a:prstGeom>
              <a:blipFill>
                <a:blip r:embed="rId30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415CED8-0523-4A5B-A827-4CD4EE9197BC}"/>
                  </a:ext>
                </a:extLst>
              </p:cNvPr>
              <p:cNvSpPr txBox="1"/>
              <p:nvPr/>
            </p:nvSpPr>
            <p:spPr>
              <a:xfrm>
                <a:off x="6502237" y="6011002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415CED8-0523-4A5B-A827-4CD4EE919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37" y="6011002"/>
                <a:ext cx="292772" cy="215444"/>
              </a:xfrm>
              <a:prstGeom prst="rect">
                <a:avLst/>
              </a:prstGeom>
              <a:blipFill>
                <a:blip r:embed="rId31"/>
                <a:stretch>
                  <a:fillRect l="-10417" r="-625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8291A0A-A36E-46E7-B9FD-C7E32C6DCBF3}"/>
                  </a:ext>
                </a:extLst>
              </p:cNvPr>
              <p:cNvSpPr txBox="1"/>
              <p:nvPr/>
            </p:nvSpPr>
            <p:spPr>
              <a:xfrm>
                <a:off x="4844477" y="5527187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8291A0A-A36E-46E7-B9FD-C7E32C6D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477" y="5527187"/>
                <a:ext cx="214225" cy="215444"/>
              </a:xfrm>
              <a:prstGeom prst="rect">
                <a:avLst/>
              </a:prstGeom>
              <a:blipFill>
                <a:blip r:embed="rId32"/>
                <a:stretch>
                  <a:fillRect l="-14286" r="-8571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DD9B48-6E4D-4767-943F-8BB372988D19}"/>
                  </a:ext>
                </a:extLst>
              </p:cNvPr>
              <p:cNvSpPr txBox="1"/>
              <p:nvPr/>
            </p:nvSpPr>
            <p:spPr>
              <a:xfrm>
                <a:off x="3572608" y="5405671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DD9B48-6E4D-4767-943F-8BB37298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08" y="5405671"/>
                <a:ext cx="214225" cy="215444"/>
              </a:xfrm>
              <a:prstGeom prst="rect">
                <a:avLst/>
              </a:prstGeom>
              <a:blipFill>
                <a:blip r:embed="rId33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B408AB5-EC79-4DCB-895A-54B5699F8BAE}"/>
                  </a:ext>
                </a:extLst>
              </p:cNvPr>
              <p:cNvSpPr txBox="1"/>
              <p:nvPr/>
            </p:nvSpPr>
            <p:spPr>
              <a:xfrm>
                <a:off x="3542738" y="5978564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B408AB5-EC79-4DCB-895A-54B5699F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738" y="5978564"/>
                <a:ext cx="292772" cy="215444"/>
              </a:xfrm>
              <a:prstGeom prst="rect">
                <a:avLst/>
              </a:prstGeom>
              <a:blipFill>
                <a:blip r:embed="rId34"/>
                <a:stretch>
                  <a:fillRect l="-8333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7A143E1-D6C1-45A5-8DA6-1B624AA0A61D}"/>
                  </a:ext>
                </a:extLst>
              </p:cNvPr>
              <p:cNvSpPr txBox="1"/>
              <p:nvPr/>
            </p:nvSpPr>
            <p:spPr>
              <a:xfrm>
                <a:off x="3816488" y="4766637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7A143E1-D6C1-45A5-8DA6-1B624AA0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88" y="4766637"/>
                <a:ext cx="214225" cy="215444"/>
              </a:xfrm>
              <a:prstGeom prst="rect">
                <a:avLst/>
              </a:prstGeom>
              <a:blipFill>
                <a:blip r:embed="rId35"/>
                <a:stretch>
                  <a:fillRect l="-11429" r="-114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D3B0C4D-F767-42B9-89B7-7DCCBA0E02A6}"/>
                  </a:ext>
                </a:extLst>
              </p:cNvPr>
              <p:cNvSpPr txBox="1"/>
              <p:nvPr/>
            </p:nvSpPr>
            <p:spPr>
              <a:xfrm>
                <a:off x="3794014" y="3941834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D3B0C4D-F767-42B9-89B7-7DCCBA0E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14" y="3941834"/>
                <a:ext cx="214225" cy="215444"/>
              </a:xfrm>
              <a:prstGeom prst="rect">
                <a:avLst/>
              </a:prstGeom>
              <a:blipFill>
                <a:blip r:embed="rId36"/>
                <a:stretch>
                  <a:fillRect l="-11111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1C100D4-6CE1-4C81-AC8F-EFD9135AC970}"/>
                  </a:ext>
                </a:extLst>
              </p:cNvPr>
              <p:cNvSpPr txBox="1"/>
              <p:nvPr/>
            </p:nvSpPr>
            <p:spPr>
              <a:xfrm>
                <a:off x="5042842" y="4763918"/>
                <a:ext cx="2254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1C100D4-6CE1-4C81-AC8F-EFD9135A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42" y="4763918"/>
                <a:ext cx="225446" cy="215444"/>
              </a:xfrm>
              <a:prstGeom prst="rect">
                <a:avLst/>
              </a:prstGeom>
              <a:blipFill>
                <a:blip r:embed="rId37"/>
                <a:stretch>
                  <a:fillRect l="-8108" r="-8108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A884CE8-8D72-48EE-8414-D3F6CBBAE2DE}"/>
                  </a:ext>
                </a:extLst>
              </p:cNvPr>
              <p:cNvSpPr txBox="1"/>
              <p:nvPr/>
            </p:nvSpPr>
            <p:spPr>
              <a:xfrm>
                <a:off x="2398164" y="3945511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A884CE8-8D72-48EE-8414-D3F6CBBAE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64" y="3945511"/>
                <a:ext cx="292772" cy="215444"/>
              </a:xfrm>
              <a:prstGeom prst="rect">
                <a:avLst/>
              </a:prstGeom>
              <a:blipFill>
                <a:blip r:embed="rId38"/>
                <a:stretch>
                  <a:fillRect l="-8333" r="-8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F381AA-035E-4E29-8A81-6A0DBC895C73}"/>
                  </a:ext>
                </a:extLst>
              </p:cNvPr>
              <p:cNvSpPr txBox="1"/>
              <p:nvPr/>
            </p:nvSpPr>
            <p:spPr>
              <a:xfrm>
                <a:off x="1994427" y="4656196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F381AA-035E-4E29-8A81-6A0DBC89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27" y="4656196"/>
                <a:ext cx="292772" cy="215444"/>
              </a:xfrm>
              <a:prstGeom prst="rect">
                <a:avLst/>
              </a:prstGeom>
              <a:blipFill>
                <a:blip r:embed="rId39"/>
                <a:stretch>
                  <a:fillRect l="-8333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99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Supervisor 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">
            <a:extLst>
              <a:ext uri="{FF2B5EF4-FFF2-40B4-BE49-F238E27FC236}">
                <a16:creationId xmlns:a16="http://schemas.microsoft.com/office/drawing/2014/main" id="{7C144206-C7A9-4D5C-AEE5-863A068ED61B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A8C8E-4FCC-49B3-A7B6-5E59A5DEFB4C}"/>
              </a:ext>
            </a:extLst>
          </p:cNvPr>
          <p:cNvSpPr/>
          <p:nvPr/>
        </p:nvSpPr>
        <p:spPr>
          <a:xfrm>
            <a:off x="298079" y="915755"/>
            <a:ext cx="7624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2. Delete all secret-revealing states and inconsistent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/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Secret-revealing Z-states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𝒓𝒆𝒗𝒆𝒂𝒍</m:t>
                          </m:r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𝕄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:∪</m:t>
                          </m:r>
                          <m:r>
                            <a:rPr lang="zh-C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𝚵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∪</m:t>
                      </m:r>
                      <m:r>
                        <a:rPr lang="zh-C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𝚵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accent6"/>
                          </a:solidFill>
                          <a:latin typeface="Calibri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accent6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Inconsistent states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Y-state is consistent if at least one macro-control-decision is defined.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Z-state is consistent if all feasible events are defined.</a:t>
                </a: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  <a:blipFill>
                <a:blip r:embed="rId5"/>
                <a:stretch>
                  <a:fillRect l="-1092" t="-1865" r="-1384" b="-4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3DFF45C-2D53-4E3C-92AD-115C337ADE46}"/>
              </a:ext>
            </a:extLst>
          </p:cNvPr>
          <p:cNvSpPr/>
          <p:nvPr/>
        </p:nvSpPr>
        <p:spPr>
          <a:xfrm>
            <a:off x="5086403" y="4291743"/>
            <a:ext cx="583835" cy="3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{{0}}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0C1E8D-5EFA-481D-AFDD-4BDBCDC7ECB9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378321" y="4600655"/>
            <a:ext cx="0" cy="394656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20C134-41F3-406F-B766-55EF8E5A9F51}"/>
              </a:ext>
            </a:extLst>
          </p:cNvPr>
          <p:cNvCxnSpPr>
            <a:cxnSpLocks/>
            <a:stCxn id="8" idx="1"/>
            <a:endCxn id="34" idx="3"/>
          </p:cNvCxnSpPr>
          <p:nvPr/>
        </p:nvCxnSpPr>
        <p:spPr>
          <a:xfrm flipH="1">
            <a:off x="4421475" y="4446199"/>
            <a:ext cx="664928" cy="66948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92C7B8-E296-4CA2-8A90-76D429B505F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378321" y="5236047"/>
            <a:ext cx="3769" cy="453208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5AC069-FF6F-4458-8C35-6E32A799E362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3927370" y="5236047"/>
            <a:ext cx="1450951" cy="445034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8FBC77B-08C1-4684-8B64-9BC3E5C60AED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3923601" y="5236490"/>
            <a:ext cx="3769" cy="44459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43F35A-FC6E-419D-9F98-D03D6692F22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923601" y="5236490"/>
            <a:ext cx="1458489" cy="452765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A1AF5E-94C8-4CAB-9125-24E5CD80A938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3923600" y="5929353"/>
            <a:ext cx="3770" cy="28775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0886C3-DEAF-470A-8B1E-08FC7B2AAF82}"/>
                  </a:ext>
                </a:extLst>
              </p:cNvPr>
              <p:cNvSpPr/>
              <p:nvPr/>
            </p:nvSpPr>
            <p:spPr>
              <a:xfrm>
                <a:off x="2287715" y="4222720"/>
                <a:ext cx="513671" cy="4312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5}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{6}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0886C3-DEAF-470A-8B1E-08FC7B2A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15" y="4222720"/>
                <a:ext cx="513671" cy="431225"/>
              </a:xfrm>
              <a:prstGeom prst="rect">
                <a:avLst/>
              </a:prstGeom>
              <a:blipFill>
                <a:blip r:embed="rId6"/>
                <a:stretch>
                  <a:fillRect t="-2778" b="-15278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437F0F-A96D-4251-AD52-3DE43349097B}"/>
              </a:ext>
            </a:extLst>
          </p:cNvPr>
          <p:cNvCxnSpPr>
            <a:cxnSpLocks/>
            <a:stCxn id="45" idx="1"/>
            <a:endCxn id="19" idx="3"/>
          </p:cNvCxnSpPr>
          <p:nvPr/>
        </p:nvCxnSpPr>
        <p:spPr>
          <a:xfrm flipH="1" flipV="1">
            <a:off x="2801386" y="4438333"/>
            <a:ext cx="592533" cy="7867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DD10B7-7A5B-43D9-9107-226566AF9D60}"/>
              </a:ext>
            </a:extLst>
          </p:cNvPr>
          <p:cNvCxnSpPr>
            <a:cxnSpLocks/>
            <a:stCxn id="8" idx="1"/>
            <a:endCxn id="45" idx="3"/>
          </p:cNvCxnSpPr>
          <p:nvPr/>
        </p:nvCxnSpPr>
        <p:spPr>
          <a:xfrm flipH="1">
            <a:off x="4453282" y="4446199"/>
            <a:ext cx="633121" cy="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86A6C87-403E-4259-A4CD-99F35BFC898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74945" y="4053233"/>
            <a:ext cx="3376" cy="238510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6F7D6D8-8D50-4048-904E-CBDF3B5B2BA0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>
            <a:off x="2544551" y="4653945"/>
            <a:ext cx="0" cy="233889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AC25653-FA98-4195-AA2F-9DB9C83F6950}"/>
              </a:ext>
            </a:extLst>
          </p:cNvPr>
          <p:cNvSpPr/>
          <p:nvPr/>
        </p:nvSpPr>
        <p:spPr>
          <a:xfrm>
            <a:off x="3618730" y="5681081"/>
            <a:ext cx="617279" cy="248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{{6}}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11938E-C8DC-47A1-9A5B-8393DF0E3A7E}"/>
                  </a:ext>
                </a:extLst>
              </p:cNvPr>
              <p:cNvSpPr txBox="1"/>
              <p:nvPr/>
            </p:nvSpPr>
            <p:spPr>
              <a:xfrm>
                <a:off x="4455454" y="4604907"/>
                <a:ext cx="3477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11938E-C8DC-47A1-9A5B-8393DF0E3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54" y="4604907"/>
                <a:ext cx="347732" cy="215444"/>
              </a:xfrm>
              <a:prstGeom prst="rect">
                <a:avLst/>
              </a:prstGeom>
              <a:blipFill>
                <a:blip r:embed="rId7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19DC2-9F3A-435B-AFF6-469D8EE11FAC}"/>
                  </a:ext>
                </a:extLst>
              </p:cNvPr>
              <p:cNvSpPr txBox="1"/>
              <p:nvPr/>
            </p:nvSpPr>
            <p:spPr>
              <a:xfrm>
                <a:off x="5372163" y="4686519"/>
                <a:ext cx="3223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19DC2-9F3A-435B-AFF6-469D8EE11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63" y="4686519"/>
                <a:ext cx="322310" cy="215444"/>
              </a:xfrm>
              <a:prstGeom prst="rect">
                <a:avLst/>
              </a:prstGeom>
              <a:blipFill>
                <a:blip r:embed="rId8"/>
                <a:stretch>
                  <a:fillRect l="-188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7B2586-E049-48BC-A622-BED0BF2A51B6}"/>
                  </a:ext>
                </a:extLst>
              </p:cNvPr>
              <p:cNvSpPr txBox="1"/>
              <p:nvPr/>
            </p:nvSpPr>
            <p:spPr>
              <a:xfrm>
                <a:off x="4672531" y="4191492"/>
                <a:ext cx="21172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7B2586-E049-48BC-A622-BED0BF2A5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1" y="4191492"/>
                <a:ext cx="211720" cy="215444"/>
              </a:xfrm>
              <a:prstGeom prst="rect">
                <a:avLst/>
              </a:prstGeom>
              <a:blipFill>
                <a:blip r:embed="rId9"/>
                <a:stretch>
                  <a:fillRect l="-28571" r="-1714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2B4B9C7-1F81-4408-9C7C-4F227D68ACBF}"/>
                  </a:ext>
                </a:extLst>
              </p:cNvPr>
              <p:cNvSpPr/>
              <p:nvPr/>
            </p:nvSpPr>
            <p:spPr>
              <a:xfrm>
                <a:off x="3642135" y="5252974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2B4B9C7-1F81-4408-9C7C-4F227D68A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35" y="5252974"/>
                <a:ext cx="287258" cy="307777"/>
              </a:xfrm>
              <a:prstGeom prst="rect">
                <a:avLst/>
              </a:prstGeom>
              <a:blipFill>
                <a:blip r:embed="rId10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E33337C6-E1CA-4E58-87CD-05FC45221F06}"/>
                  </a:ext>
                </a:extLst>
              </p:cNvPr>
              <p:cNvSpPr/>
              <p:nvPr/>
            </p:nvSpPr>
            <p:spPr>
              <a:xfrm>
                <a:off x="4856436" y="4995311"/>
                <a:ext cx="1043769" cy="240736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E33337C6-E1CA-4E58-87CD-05FC45221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36" y="4995311"/>
                <a:ext cx="1043769" cy="240736"/>
              </a:xfrm>
              <a:prstGeom prst="roundRect">
                <a:avLst>
                  <a:gd name="adj" fmla="val 48066"/>
                </a:avLst>
              </a:prstGeom>
              <a:blipFill>
                <a:blip r:embed="rId11"/>
                <a:stretch>
                  <a:fillRect b="-21429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0700615E-C27B-4411-BBFA-AF181F00E59A}"/>
                  </a:ext>
                </a:extLst>
              </p:cNvPr>
              <p:cNvSpPr/>
              <p:nvPr/>
            </p:nvSpPr>
            <p:spPr>
              <a:xfrm>
                <a:off x="3425726" y="4994868"/>
                <a:ext cx="995749" cy="241622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0,3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0700615E-C27B-4411-BBFA-AF181F00E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26" y="4994868"/>
                <a:ext cx="995749" cy="241622"/>
              </a:xfrm>
              <a:prstGeom prst="roundRect">
                <a:avLst>
                  <a:gd name="adj" fmla="val 48066"/>
                </a:avLst>
              </a:prstGeom>
              <a:blipFill>
                <a:blip r:embed="rId12"/>
                <a:stretch>
                  <a:fillRect b="-21429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9C6B65CD-8EED-4D87-BDD6-2D94EE27A92D}"/>
                  </a:ext>
                </a:extLst>
              </p:cNvPr>
              <p:cNvSpPr/>
              <p:nvPr/>
            </p:nvSpPr>
            <p:spPr>
              <a:xfrm>
                <a:off x="3535984" y="6217104"/>
                <a:ext cx="775232" cy="274847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9C6B65CD-8EED-4D87-BDD6-2D94EE27A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84" y="6217104"/>
                <a:ext cx="775232" cy="274847"/>
              </a:xfrm>
              <a:prstGeom prst="roundRect">
                <a:avLst>
                  <a:gd name="adj" fmla="val 48066"/>
                </a:avLst>
              </a:prstGeom>
              <a:blipFill>
                <a:blip r:embed="rId13"/>
                <a:stretch>
                  <a:fillRect l="-2326" b="-12766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1CF0464-67E4-4696-869C-86AA5186BCF3}"/>
                  </a:ext>
                </a:extLst>
              </p:cNvPr>
              <p:cNvSpPr/>
              <p:nvPr/>
            </p:nvSpPr>
            <p:spPr>
              <a:xfrm>
                <a:off x="6251413" y="4987243"/>
                <a:ext cx="1302741" cy="274847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0,1,2,3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1CF0464-67E4-4696-869C-86AA5186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413" y="4987243"/>
                <a:ext cx="1302741" cy="274847"/>
              </a:xfrm>
              <a:prstGeom prst="roundRect">
                <a:avLst>
                  <a:gd name="adj" fmla="val 48066"/>
                </a:avLst>
              </a:prstGeom>
              <a:blipFill>
                <a:blip r:embed="rId14"/>
                <a:stretch>
                  <a:fillRect b="-14894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245BA1-C61F-41D6-81DE-261600120815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5670238" y="4446199"/>
            <a:ext cx="581175" cy="678468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FAC4DE3-5737-4297-ADC4-EA17C8FD1942}"/>
              </a:ext>
            </a:extLst>
          </p:cNvPr>
          <p:cNvSpPr/>
          <p:nvPr/>
        </p:nvSpPr>
        <p:spPr>
          <a:xfrm>
            <a:off x="6541050" y="5707138"/>
            <a:ext cx="731004" cy="2141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{{5,6}}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14AE5-6B48-455C-A993-C63E64AFAB3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5382090" y="5262090"/>
            <a:ext cx="1520694" cy="427165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E502CC4-4084-4AC9-A7DE-6DCA12F9285B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6902784" y="5262090"/>
            <a:ext cx="3768" cy="445048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8669D58B-3245-4C98-B240-44B54D989A05}"/>
                  </a:ext>
                </a:extLst>
              </p:cNvPr>
              <p:cNvSpPr/>
              <p:nvPr/>
            </p:nvSpPr>
            <p:spPr>
              <a:xfrm>
                <a:off x="6394463" y="6266685"/>
                <a:ext cx="1016640" cy="274847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,6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8669D58B-3245-4C98-B240-44B54D98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63" y="6266685"/>
                <a:ext cx="1016640" cy="274847"/>
              </a:xfrm>
              <a:prstGeom prst="roundRect">
                <a:avLst>
                  <a:gd name="adj" fmla="val 48066"/>
                </a:avLst>
              </a:prstGeom>
              <a:blipFill>
                <a:blip r:embed="rId15"/>
                <a:stretch>
                  <a:fillRect b="-14894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5D7CEBF-A036-491D-B856-F4963B79D9B7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6902783" y="5921270"/>
            <a:ext cx="3769" cy="345415"/>
          </a:xfrm>
          <a:prstGeom prst="straightConnector1">
            <a:avLst/>
          </a:prstGeom>
          <a:ln w="127" cap="sq" cmpd="sng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00967B9-5E70-4B35-92AD-10C279D82C2B}"/>
                  </a:ext>
                </a:extLst>
              </p:cNvPr>
              <p:cNvSpPr txBox="1"/>
              <p:nvPr/>
            </p:nvSpPr>
            <p:spPr>
              <a:xfrm>
                <a:off x="5964309" y="4648920"/>
                <a:ext cx="24909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00967B9-5E70-4B35-92AD-10C279D82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09" y="4648920"/>
                <a:ext cx="249094" cy="215444"/>
              </a:xfrm>
              <a:prstGeom prst="rect">
                <a:avLst/>
              </a:prstGeom>
              <a:blipFill>
                <a:blip r:embed="rId16"/>
                <a:stretch>
                  <a:fillRect l="-17073" r="-731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1224A49-BAB7-4834-A8F4-5564094B4C08}"/>
                  </a:ext>
                </a:extLst>
              </p:cNvPr>
              <p:cNvSpPr/>
              <p:nvPr/>
            </p:nvSpPr>
            <p:spPr>
              <a:xfrm>
                <a:off x="3393919" y="4183379"/>
                <a:ext cx="1059363" cy="525641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0,3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1224A49-BAB7-4834-A8F4-5564094B4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19" y="4183379"/>
                <a:ext cx="1059363" cy="525641"/>
              </a:xfrm>
              <a:prstGeom prst="roundRect">
                <a:avLst>
                  <a:gd name="adj" fmla="val 48066"/>
                </a:avLst>
              </a:prstGeom>
              <a:blipFill>
                <a:blip r:embed="rId17"/>
                <a:stretch>
                  <a:fillRect b="-5682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BFA979F-DE1E-48A5-B063-4D954756D2A9}"/>
                  </a:ext>
                </a:extLst>
              </p:cNvPr>
              <p:cNvSpPr/>
              <p:nvPr/>
            </p:nvSpPr>
            <p:spPr>
              <a:xfrm>
                <a:off x="2032603" y="4887834"/>
                <a:ext cx="1023895" cy="455690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BFA979F-DE1E-48A5-B063-4D954756D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03" y="4887834"/>
                <a:ext cx="1023895" cy="455690"/>
              </a:xfrm>
              <a:prstGeom prst="roundRect">
                <a:avLst>
                  <a:gd name="adj" fmla="val 48066"/>
                </a:avLst>
              </a:prstGeom>
              <a:blipFill>
                <a:blip r:embed="rId18"/>
                <a:stretch>
                  <a:fillRect b="-12987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C10CAB8-3B46-4D39-A35D-6DF598D8348A}"/>
                  </a:ext>
                </a:extLst>
              </p:cNvPr>
              <p:cNvSpPr/>
              <p:nvPr/>
            </p:nvSpPr>
            <p:spPr>
              <a:xfrm>
                <a:off x="4275671" y="5154942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C10CAB8-3B46-4D39-A35D-6DF598D83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671" y="5154942"/>
                <a:ext cx="287258" cy="307777"/>
              </a:xfrm>
              <a:prstGeom prst="rect">
                <a:avLst/>
              </a:prstGeom>
              <a:blipFill>
                <a:blip r:embed="rId1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02A5A27-59D6-423A-902A-192530EDD9B8}"/>
                  </a:ext>
                </a:extLst>
              </p:cNvPr>
              <p:cNvSpPr/>
              <p:nvPr/>
            </p:nvSpPr>
            <p:spPr>
              <a:xfrm>
                <a:off x="4583332" y="5142805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02A5A27-59D6-423A-902A-192530EDD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32" y="5142805"/>
                <a:ext cx="287258" cy="307777"/>
              </a:xfrm>
              <a:prstGeom prst="rect">
                <a:avLst/>
              </a:prstGeom>
              <a:blipFill>
                <a:blip r:embed="rId20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416FEDA-FF1C-4B83-9E21-D523A053C676}"/>
                  </a:ext>
                </a:extLst>
              </p:cNvPr>
              <p:cNvSpPr/>
              <p:nvPr/>
            </p:nvSpPr>
            <p:spPr>
              <a:xfrm>
                <a:off x="5091243" y="5262128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416FEDA-FF1C-4B83-9E21-D523A053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43" y="5262128"/>
                <a:ext cx="287258" cy="307777"/>
              </a:xfrm>
              <a:prstGeom prst="rect">
                <a:avLst/>
              </a:prstGeom>
              <a:blipFill>
                <a:blip r:embed="rId2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0017A2D-1D05-41B5-9F8A-549B6835D1E7}"/>
                  </a:ext>
                </a:extLst>
              </p:cNvPr>
              <p:cNvSpPr/>
              <p:nvPr/>
            </p:nvSpPr>
            <p:spPr>
              <a:xfrm>
                <a:off x="5816767" y="5208367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0017A2D-1D05-41B5-9F8A-549B6835D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67" y="5208367"/>
                <a:ext cx="287258" cy="307777"/>
              </a:xfrm>
              <a:prstGeom prst="rect">
                <a:avLst/>
              </a:prstGeom>
              <a:blipFill>
                <a:blip r:embed="rId22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7EC4D8A-E540-44FE-8ED3-4E5423DF6BB6}"/>
                  </a:ext>
                </a:extLst>
              </p:cNvPr>
              <p:cNvSpPr/>
              <p:nvPr/>
            </p:nvSpPr>
            <p:spPr>
              <a:xfrm>
                <a:off x="6615525" y="5335226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7EC4D8A-E540-44FE-8ED3-4E5423DF6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25" y="5335226"/>
                <a:ext cx="287258" cy="307777"/>
              </a:xfrm>
              <a:prstGeom prst="rect">
                <a:avLst/>
              </a:prstGeom>
              <a:blipFill>
                <a:blip r:embed="rId23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B5AB4D1-82A2-42F2-A384-13B2CFC6B326}"/>
                  </a:ext>
                </a:extLst>
              </p:cNvPr>
              <p:cNvSpPr/>
              <p:nvPr/>
            </p:nvSpPr>
            <p:spPr>
              <a:xfrm>
                <a:off x="6859616" y="5361723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B5AB4D1-82A2-42F2-A384-13B2CFC6B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616" y="5361723"/>
                <a:ext cx="287258" cy="307777"/>
              </a:xfrm>
              <a:prstGeom prst="rect">
                <a:avLst/>
              </a:prstGeom>
              <a:blipFill>
                <a:blip r:embed="rId10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E305ABF-F45B-458F-ABA5-118FB288D5FD}"/>
                  </a:ext>
                </a:extLst>
              </p:cNvPr>
              <p:cNvSpPr/>
              <p:nvPr/>
            </p:nvSpPr>
            <p:spPr>
              <a:xfrm>
                <a:off x="2952929" y="4418072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E305ABF-F45B-458F-ABA5-118FB288D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29" y="4418072"/>
                <a:ext cx="287258" cy="307777"/>
              </a:xfrm>
              <a:prstGeom prst="rect">
                <a:avLst/>
              </a:prstGeom>
              <a:blipFill>
                <a:blip r:embed="rId1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6C4639E-53BC-426B-8CB2-965CCCE7507E}"/>
                  </a:ext>
                </a:extLst>
              </p:cNvPr>
              <p:cNvSpPr/>
              <p:nvPr/>
            </p:nvSpPr>
            <p:spPr>
              <a:xfrm>
                <a:off x="2941426" y="4148687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6C4639E-53BC-426B-8CB2-965CCCE75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6" y="4148687"/>
                <a:ext cx="287258" cy="307777"/>
              </a:xfrm>
              <a:prstGeom prst="rect">
                <a:avLst/>
              </a:prstGeom>
              <a:blipFill>
                <a:blip r:embed="rId24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3ECB69-438C-422E-8E08-64D1883CCF5C}"/>
                  </a:ext>
                </a:extLst>
              </p:cNvPr>
              <p:cNvSpPr txBox="1"/>
              <p:nvPr/>
            </p:nvSpPr>
            <p:spPr>
              <a:xfrm>
                <a:off x="3958940" y="5935873"/>
                <a:ext cx="21172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3ECB69-438C-422E-8E08-64D1883CC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40" y="5935873"/>
                <a:ext cx="211720" cy="215444"/>
              </a:xfrm>
              <a:prstGeom prst="rect">
                <a:avLst/>
              </a:prstGeom>
              <a:blipFill>
                <a:blip r:embed="rId25"/>
                <a:stretch>
                  <a:fillRect l="-28571" r="-1714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FEDA83E-0820-4335-911A-91C565FC6159}"/>
                  </a:ext>
                </a:extLst>
              </p:cNvPr>
              <p:cNvSpPr txBox="1"/>
              <p:nvPr/>
            </p:nvSpPr>
            <p:spPr>
              <a:xfrm>
                <a:off x="2589546" y="4647361"/>
                <a:ext cx="2246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FEDA83E-0820-4335-911A-91C565FC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546" y="4647361"/>
                <a:ext cx="224649" cy="215444"/>
              </a:xfrm>
              <a:prstGeom prst="rect">
                <a:avLst/>
              </a:prstGeom>
              <a:blipFill>
                <a:blip r:embed="rId26"/>
                <a:stretch>
                  <a:fillRect l="-24324" r="-10811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076EC5-B1B1-4477-9127-6A89A5280ED9}"/>
                  </a:ext>
                </a:extLst>
              </p:cNvPr>
              <p:cNvSpPr txBox="1"/>
              <p:nvPr/>
            </p:nvSpPr>
            <p:spPr>
              <a:xfrm>
                <a:off x="6943219" y="5960557"/>
                <a:ext cx="29973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076EC5-B1B1-4477-9127-6A89A5280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19" y="5960557"/>
                <a:ext cx="299732" cy="215444"/>
              </a:xfrm>
              <a:prstGeom prst="rect">
                <a:avLst/>
              </a:prstGeom>
              <a:blipFill>
                <a:blip r:embed="rId27"/>
                <a:stretch>
                  <a:fillRect l="-612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DB94F11-AB1F-4291-8A00-89924713B0DA}"/>
                  </a:ext>
                </a:extLst>
              </p:cNvPr>
              <p:cNvSpPr txBox="1"/>
              <p:nvPr/>
            </p:nvSpPr>
            <p:spPr>
              <a:xfrm>
                <a:off x="5114651" y="4051016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DB94F11-AB1F-4291-8A00-89924713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51" y="4051016"/>
                <a:ext cx="214225" cy="215444"/>
              </a:xfrm>
              <a:prstGeom prst="rect">
                <a:avLst/>
              </a:prstGeom>
              <a:blipFill>
                <a:blip r:embed="rId28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FB73779-FF5A-4FDF-A8B0-7671930A392D}"/>
                  </a:ext>
                </a:extLst>
              </p:cNvPr>
              <p:cNvSpPr txBox="1"/>
              <p:nvPr/>
            </p:nvSpPr>
            <p:spPr>
              <a:xfrm>
                <a:off x="6777171" y="4716400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FB73779-FF5A-4FDF-A8B0-7671930A3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71" y="4716400"/>
                <a:ext cx="214225" cy="215444"/>
              </a:xfrm>
              <a:prstGeom prst="rect">
                <a:avLst/>
              </a:prstGeom>
              <a:blipFill>
                <a:blip r:embed="rId29"/>
                <a:stretch>
                  <a:fillRect l="-14286" r="-8571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3AD65BC-601E-43A1-85D4-7D90DA89A9C9}"/>
                  </a:ext>
                </a:extLst>
              </p:cNvPr>
              <p:cNvSpPr txBox="1"/>
              <p:nvPr/>
            </p:nvSpPr>
            <p:spPr>
              <a:xfrm>
                <a:off x="6291255" y="5697811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3AD65BC-601E-43A1-85D4-7D90DA8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55" y="5697811"/>
                <a:ext cx="214225" cy="215444"/>
              </a:xfrm>
              <a:prstGeom prst="rect">
                <a:avLst/>
              </a:prstGeom>
              <a:blipFill>
                <a:blip r:embed="rId30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415CED8-0523-4A5B-A827-4CD4EE9197BC}"/>
                  </a:ext>
                </a:extLst>
              </p:cNvPr>
              <p:cNvSpPr txBox="1"/>
              <p:nvPr/>
            </p:nvSpPr>
            <p:spPr>
              <a:xfrm>
                <a:off x="6502237" y="6011002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415CED8-0523-4A5B-A827-4CD4EE919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37" y="6011002"/>
                <a:ext cx="292772" cy="215444"/>
              </a:xfrm>
              <a:prstGeom prst="rect">
                <a:avLst/>
              </a:prstGeom>
              <a:blipFill>
                <a:blip r:embed="rId31"/>
                <a:stretch>
                  <a:fillRect l="-10417" r="-625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DD9B48-6E4D-4767-943F-8BB372988D19}"/>
                  </a:ext>
                </a:extLst>
              </p:cNvPr>
              <p:cNvSpPr txBox="1"/>
              <p:nvPr/>
            </p:nvSpPr>
            <p:spPr>
              <a:xfrm>
                <a:off x="3572608" y="5405671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DD9B48-6E4D-4767-943F-8BB37298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08" y="5405671"/>
                <a:ext cx="214225" cy="215444"/>
              </a:xfrm>
              <a:prstGeom prst="rect">
                <a:avLst/>
              </a:prstGeom>
              <a:blipFill>
                <a:blip r:embed="rId32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B408AB5-EC79-4DCB-895A-54B5699F8BAE}"/>
                  </a:ext>
                </a:extLst>
              </p:cNvPr>
              <p:cNvSpPr txBox="1"/>
              <p:nvPr/>
            </p:nvSpPr>
            <p:spPr>
              <a:xfrm>
                <a:off x="3542738" y="5978564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B408AB5-EC79-4DCB-895A-54B5699F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738" y="5978564"/>
                <a:ext cx="292772" cy="215444"/>
              </a:xfrm>
              <a:prstGeom prst="rect">
                <a:avLst/>
              </a:prstGeom>
              <a:blipFill>
                <a:blip r:embed="rId33"/>
                <a:stretch>
                  <a:fillRect l="-8333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7A143E1-D6C1-45A5-8DA6-1B624AA0A61D}"/>
                  </a:ext>
                </a:extLst>
              </p:cNvPr>
              <p:cNvSpPr txBox="1"/>
              <p:nvPr/>
            </p:nvSpPr>
            <p:spPr>
              <a:xfrm>
                <a:off x="3816488" y="4766637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7A143E1-D6C1-45A5-8DA6-1B624AA0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88" y="4766637"/>
                <a:ext cx="214225" cy="215444"/>
              </a:xfrm>
              <a:prstGeom prst="rect">
                <a:avLst/>
              </a:prstGeom>
              <a:blipFill>
                <a:blip r:embed="rId34"/>
                <a:stretch>
                  <a:fillRect l="-11429" r="-114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D3B0C4D-F767-42B9-89B7-7DCCBA0E02A6}"/>
                  </a:ext>
                </a:extLst>
              </p:cNvPr>
              <p:cNvSpPr txBox="1"/>
              <p:nvPr/>
            </p:nvSpPr>
            <p:spPr>
              <a:xfrm>
                <a:off x="3794014" y="3941834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D3B0C4D-F767-42B9-89B7-7DCCBA0E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14" y="3941834"/>
                <a:ext cx="214225" cy="215444"/>
              </a:xfrm>
              <a:prstGeom prst="rect">
                <a:avLst/>
              </a:prstGeom>
              <a:blipFill>
                <a:blip r:embed="rId35"/>
                <a:stretch>
                  <a:fillRect l="-11111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1C100D4-6CE1-4C81-AC8F-EFD9135AC970}"/>
                  </a:ext>
                </a:extLst>
              </p:cNvPr>
              <p:cNvSpPr txBox="1"/>
              <p:nvPr/>
            </p:nvSpPr>
            <p:spPr>
              <a:xfrm>
                <a:off x="5042842" y="4763918"/>
                <a:ext cx="2254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1C100D4-6CE1-4C81-AC8F-EFD9135A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42" y="4763918"/>
                <a:ext cx="225446" cy="215444"/>
              </a:xfrm>
              <a:prstGeom prst="rect">
                <a:avLst/>
              </a:prstGeom>
              <a:blipFill>
                <a:blip r:embed="rId36"/>
                <a:stretch>
                  <a:fillRect l="-8108" r="-8108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A884CE8-8D72-48EE-8414-D3F6CBBAE2DE}"/>
                  </a:ext>
                </a:extLst>
              </p:cNvPr>
              <p:cNvSpPr txBox="1"/>
              <p:nvPr/>
            </p:nvSpPr>
            <p:spPr>
              <a:xfrm>
                <a:off x="2398164" y="3945511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A884CE8-8D72-48EE-8414-D3F6CBBAE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64" y="3945511"/>
                <a:ext cx="292772" cy="215444"/>
              </a:xfrm>
              <a:prstGeom prst="rect">
                <a:avLst/>
              </a:prstGeom>
              <a:blipFill>
                <a:blip r:embed="rId37"/>
                <a:stretch>
                  <a:fillRect l="-8333" r="-8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F381AA-035E-4E29-8A81-6A0DBC895C73}"/>
                  </a:ext>
                </a:extLst>
              </p:cNvPr>
              <p:cNvSpPr txBox="1"/>
              <p:nvPr/>
            </p:nvSpPr>
            <p:spPr>
              <a:xfrm>
                <a:off x="1994427" y="4656196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F381AA-035E-4E29-8A81-6A0DBC89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27" y="4656196"/>
                <a:ext cx="292772" cy="215444"/>
              </a:xfrm>
              <a:prstGeom prst="rect">
                <a:avLst/>
              </a:prstGeom>
              <a:blipFill>
                <a:blip r:embed="rId38"/>
                <a:stretch>
                  <a:fillRect l="-8333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419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Supervisor 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">
            <a:extLst>
              <a:ext uri="{FF2B5EF4-FFF2-40B4-BE49-F238E27FC236}">
                <a16:creationId xmlns:a16="http://schemas.microsoft.com/office/drawing/2014/main" id="{7C144206-C7A9-4D5C-AEE5-863A068ED61B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A8C8E-4FCC-49B3-A7B6-5E59A5DEFB4C}"/>
              </a:ext>
            </a:extLst>
          </p:cNvPr>
          <p:cNvSpPr/>
          <p:nvPr/>
        </p:nvSpPr>
        <p:spPr>
          <a:xfrm>
            <a:off x="298079" y="915755"/>
            <a:ext cx="7624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2. Delete all secret-revealing states and inconsistent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/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Secret-revealing Z-states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𝒓𝒆𝒗𝒆𝒂𝒍</m:t>
                          </m:r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𝕄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:∪</m:t>
                          </m:r>
                          <m:r>
                            <a:rPr lang="zh-C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𝚵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∪</m:t>
                      </m:r>
                      <m:r>
                        <a:rPr lang="zh-C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𝚵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accent6"/>
                          </a:solidFill>
                          <a:latin typeface="Calibri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accent6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Inconsistent states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Y-state is consistent if at least one macro-control-decision is defined.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A Z-state is consistent if all feasible events are defined.</a:t>
                </a: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C9218C77-04F9-45D0-9825-ECD50272D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1" y="1377420"/>
                <a:ext cx="8372163" cy="2616101"/>
              </a:xfrm>
              <a:prstGeom prst="rect">
                <a:avLst/>
              </a:prstGeom>
              <a:blipFill>
                <a:blip r:embed="rId5"/>
                <a:stretch>
                  <a:fillRect l="-1092" t="-1865" r="-1384" b="-4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3DFF45C-2D53-4E3C-92AD-115C337ADE46}"/>
              </a:ext>
            </a:extLst>
          </p:cNvPr>
          <p:cNvSpPr/>
          <p:nvPr/>
        </p:nvSpPr>
        <p:spPr>
          <a:xfrm>
            <a:off x="5086403" y="4291743"/>
            <a:ext cx="583835" cy="3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{{0}}</a:t>
            </a:r>
            <a:endParaRPr lang="zh-CN" altLang="en-US" sz="14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0886C3-DEAF-470A-8B1E-08FC7B2AAF82}"/>
                  </a:ext>
                </a:extLst>
              </p:cNvPr>
              <p:cNvSpPr/>
              <p:nvPr/>
            </p:nvSpPr>
            <p:spPr>
              <a:xfrm>
                <a:off x="2287715" y="4222720"/>
                <a:ext cx="513671" cy="4312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5}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{6}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0886C3-DEAF-470A-8B1E-08FC7B2A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15" y="4222720"/>
                <a:ext cx="513671" cy="431225"/>
              </a:xfrm>
              <a:prstGeom prst="rect">
                <a:avLst/>
              </a:prstGeom>
              <a:blipFill>
                <a:blip r:embed="rId6"/>
                <a:stretch>
                  <a:fillRect t="-2778" b="-15278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437F0F-A96D-4251-AD52-3DE43349097B}"/>
              </a:ext>
            </a:extLst>
          </p:cNvPr>
          <p:cNvCxnSpPr>
            <a:cxnSpLocks/>
            <a:stCxn id="45" idx="1"/>
            <a:endCxn id="19" idx="3"/>
          </p:cNvCxnSpPr>
          <p:nvPr/>
        </p:nvCxnSpPr>
        <p:spPr>
          <a:xfrm flipH="1" flipV="1">
            <a:off x="2801386" y="4438333"/>
            <a:ext cx="592533" cy="7867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DD10B7-7A5B-43D9-9107-226566AF9D60}"/>
              </a:ext>
            </a:extLst>
          </p:cNvPr>
          <p:cNvCxnSpPr>
            <a:cxnSpLocks/>
            <a:stCxn id="8" idx="1"/>
            <a:endCxn id="45" idx="3"/>
          </p:cNvCxnSpPr>
          <p:nvPr/>
        </p:nvCxnSpPr>
        <p:spPr>
          <a:xfrm flipH="1">
            <a:off x="4453282" y="4446199"/>
            <a:ext cx="633121" cy="1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86A6C87-403E-4259-A4CD-99F35BFC898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74945" y="4053233"/>
            <a:ext cx="3376" cy="238510"/>
          </a:xfrm>
          <a:prstGeom prst="straightConnector1">
            <a:avLst/>
          </a:prstGeom>
          <a:ln w="127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6F7D6D8-8D50-4048-904E-CBDF3B5B2BA0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>
            <a:off x="2544551" y="4653945"/>
            <a:ext cx="0" cy="233889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7B2586-E049-48BC-A622-BED0BF2A51B6}"/>
                  </a:ext>
                </a:extLst>
              </p:cNvPr>
              <p:cNvSpPr txBox="1"/>
              <p:nvPr/>
            </p:nvSpPr>
            <p:spPr>
              <a:xfrm>
                <a:off x="4672531" y="4191492"/>
                <a:ext cx="21172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7B2586-E049-48BC-A622-BED0BF2A5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1" y="4191492"/>
                <a:ext cx="211720" cy="215444"/>
              </a:xfrm>
              <a:prstGeom prst="rect">
                <a:avLst/>
              </a:prstGeom>
              <a:blipFill>
                <a:blip r:embed="rId7"/>
                <a:stretch>
                  <a:fillRect l="-28571" r="-1714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1224A49-BAB7-4834-A8F4-5564094B4C08}"/>
                  </a:ext>
                </a:extLst>
              </p:cNvPr>
              <p:cNvSpPr/>
              <p:nvPr/>
            </p:nvSpPr>
            <p:spPr>
              <a:xfrm>
                <a:off x="3393919" y="4183379"/>
                <a:ext cx="1059363" cy="525641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0,3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1224A49-BAB7-4834-A8F4-5564094B4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19" y="4183379"/>
                <a:ext cx="1059363" cy="525641"/>
              </a:xfrm>
              <a:prstGeom prst="roundRect">
                <a:avLst>
                  <a:gd name="adj" fmla="val 48066"/>
                </a:avLst>
              </a:prstGeom>
              <a:blipFill>
                <a:blip r:embed="rId8"/>
                <a:stretch>
                  <a:fillRect b="-5682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BFA979F-DE1E-48A5-B063-4D954756D2A9}"/>
                  </a:ext>
                </a:extLst>
              </p:cNvPr>
              <p:cNvSpPr/>
              <p:nvPr/>
            </p:nvSpPr>
            <p:spPr>
              <a:xfrm>
                <a:off x="2032603" y="4887834"/>
                <a:ext cx="1023895" cy="455690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BFA979F-DE1E-48A5-B063-4D954756D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03" y="4887834"/>
                <a:ext cx="1023895" cy="455690"/>
              </a:xfrm>
              <a:prstGeom prst="roundRect">
                <a:avLst>
                  <a:gd name="adj" fmla="val 48066"/>
                </a:avLst>
              </a:prstGeom>
              <a:blipFill>
                <a:blip r:embed="rId9"/>
                <a:stretch>
                  <a:fillRect b="-12987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E305ABF-F45B-458F-ABA5-118FB288D5FD}"/>
                  </a:ext>
                </a:extLst>
              </p:cNvPr>
              <p:cNvSpPr/>
              <p:nvPr/>
            </p:nvSpPr>
            <p:spPr>
              <a:xfrm>
                <a:off x="2952929" y="4418072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E305ABF-F45B-458F-ABA5-118FB288D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29" y="4418072"/>
                <a:ext cx="287258" cy="307777"/>
              </a:xfrm>
              <a:prstGeom prst="rect">
                <a:avLst/>
              </a:prstGeom>
              <a:blipFill>
                <a:blip r:embed="rId10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6C4639E-53BC-426B-8CB2-965CCCE7507E}"/>
                  </a:ext>
                </a:extLst>
              </p:cNvPr>
              <p:cNvSpPr/>
              <p:nvPr/>
            </p:nvSpPr>
            <p:spPr>
              <a:xfrm>
                <a:off x="2941426" y="4148687"/>
                <a:ext cx="2872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6C4639E-53BC-426B-8CB2-965CCCE75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6" y="4148687"/>
                <a:ext cx="287258" cy="307777"/>
              </a:xfrm>
              <a:prstGeom prst="rect">
                <a:avLst/>
              </a:prstGeom>
              <a:blipFill>
                <a:blip r:embed="rId11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FEDA83E-0820-4335-911A-91C565FC6159}"/>
                  </a:ext>
                </a:extLst>
              </p:cNvPr>
              <p:cNvSpPr txBox="1"/>
              <p:nvPr/>
            </p:nvSpPr>
            <p:spPr>
              <a:xfrm>
                <a:off x="2589546" y="4647361"/>
                <a:ext cx="2246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FEDA83E-0820-4335-911A-91C565FC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546" y="4647361"/>
                <a:ext cx="224649" cy="215444"/>
              </a:xfrm>
              <a:prstGeom prst="rect">
                <a:avLst/>
              </a:prstGeom>
              <a:blipFill>
                <a:blip r:embed="rId12"/>
                <a:stretch>
                  <a:fillRect l="-24324" r="-10811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DB94F11-AB1F-4291-8A00-89924713B0DA}"/>
                  </a:ext>
                </a:extLst>
              </p:cNvPr>
              <p:cNvSpPr txBox="1"/>
              <p:nvPr/>
            </p:nvSpPr>
            <p:spPr>
              <a:xfrm>
                <a:off x="5114651" y="4051016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DB94F11-AB1F-4291-8A00-89924713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51" y="4051016"/>
                <a:ext cx="214225" cy="215444"/>
              </a:xfrm>
              <a:prstGeom prst="rect">
                <a:avLst/>
              </a:prstGeom>
              <a:blipFill>
                <a:blip r:embed="rId13"/>
                <a:stretch>
                  <a:fillRect l="-11429" r="-11429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D3B0C4D-F767-42B9-89B7-7DCCBA0E02A6}"/>
                  </a:ext>
                </a:extLst>
              </p:cNvPr>
              <p:cNvSpPr txBox="1"/>
              <p:nvPr/>
            </p:nvSpPr>
            <p:spPr>
              <a:xfrm>
                <a:off x="3794014" y="3941834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D3B0C4D-F767-42B9-89B7-7DCCBA0E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14" y="3941834"/>
                <a:ext cx="214225" cy="215444"/>
              </a:xfrm>
              <a:prstGeom prst="rect">
                <a:avLst/>
              </a:prstGeom>
              <a:blipFill>
                <a:blip r:embed="rId14"/>
                <a:stretch>
                  <a:fillRect l="-11111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A884CE8-8D72-48EE-8414-D3F6CBBAE2DE}"/>
                  </a:ext>
                </a:extLst>
              </p:cNvPr>
              <p:cNvSpPr txBox="1"/>
              <p:nvPr/>
            </p:nvSpPr>
            <p:spPr>
              <a:xfrm>
                <a:off x="2398164" y="3945511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A884CE8-8D72-48EE-8414-D3F6CBBAE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64" y="3945511"/>
                <a:ext cx="292772" cy="215444"/>
              </a:xfrm>
              <a:prstGeom prst="rect">
                <a:avLst/>
              </a:prstGeom>
              <a:blipFill>
                <a:blip r:embed="rId15"/>
                <a:stretch>
                  <a:fillRect l="-8333" r="-8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F381AA-035E-4E29-8A81-6A0DBC895C73}"/>
                  </a:ext>
                </a:extLst>
              </p:cNvPr>
              <p:cNvSpPr txBox="1"/>
              <p:nvPr/>
            </p:nvSpPr>
            <p:spPr>
              <a:xfrm>
                <a:off x="1994427" y="4656196"/>
                <a:ext cx="2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000" b="1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F381AA-035E-4E29-8A81-6A0DBC89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27" y="4656196"/>
                <a:ext cx="292772" cy="215444"/>
              </a:xfrm>
              <a:prstGeom prst="rect">
                <a:avLst/>
              </a:prstGeom>
              <a:blipFill>
                <a:blip r:embed="rId16"/>
                <a:stretch>
                  <a:fillRect l="-8333" r="-833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94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Supervisor 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">
            <a:extLst>
              <a:ext uri="{FF2B5EF4-FFF2-40B4-BE49-F238E27FC236}">
                <a16:creationId xmlns:a16="http://schemas.microsoft.com/office/drawing/2014/main" id="{7C144206-C7A9-4D5C-AEE5-863A068ED61B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A8C8E-4FCC-49B3-A7B6-5E59A5DEFB4C}"/>
              </a:ext>
            </a:extLst>
          </p:cNvPr>
          <p:cNvSpPr/>
          <p:nvPr/>
        </p:nvSpPr>
        <p:spPr>
          <a:xfrm>
            <a:off x="298079" y="915755"/>
            <a:ext cx="7656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3. Arbitrarily pick a macro-control decision for each Y-state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C050D80-491D-4BAD-9B42-B0A89998B99D}"/>
                  </a:ext>
                </a:extLst>
              </p:cNvPr>
              <p:cNvSpPr/>
              <p:nvPr/>
            </p:nvSpPr>
            <p:spPr>
              <a:xfrm>
                <a:off x="792789" y="4551130"/>
                <a:ext cx="777992" cy="51928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5}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{6}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C050D80-491D-4BAD-9B42-B0A89998B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89" y="4551130"/>
                <a:ext cx="777992" cy="519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96DCA62-F6D5-4972-8B24-0C6378624C6C}"/>
                  </a:ext>
                </a:extLst>
              </p:cNvPr>
              <p:cNvSpPr txBox="1"/>
              <p:nvPr/>
            </p:nvSpPr>
            <p:spPr>
              <a:xfrm>
                <a:off x="1363558" y="2623501"/>
                <a:ext cx="22391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96DCA62-F6D5-4972-8B24-0C6378624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58" y="2623501"/>
                <a:ext cx="2239153" cy="276999"/>
              </a:xfrm>
              <a:prstGeom prst="rect">
                <a:avLst/>
              </a:prstGeom>
              <a:blipFill>
                <a:blip r:embed="rId5"/>
                <a:stretch>
                  <a:fillRect l="-3815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8F76C3C-2CE4-44DA-9450-E5FCF4075245}"/>
                  </a:ext>
                </a:extLst>
              </p:cNvPr>
              <p:cNvSpPr/>
              <p:nvPr/>
            </p:nvSpPr>
            <p:spPr>
              <a:xfrm>
                <a:off x="502872" y="3125873"/>
                <a:ext cx="1357826" cy="641586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0,3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8F76C3C-2CE4-44DA-9450-E5FCF4075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72" y="3125873"/>
                <a:ext cx="1357826" cy="641586"/>
              </a:xfrm>
              <a:prstGeom prst="roundRect">
                <a:avLst>
                  <a:gd name="adj" fmla="val 48066"/>
                </a:avLst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17B69E2E-D214-4597-A581-E8BCB4AA8F09}"/>
                  </a:ext>
                </a:extLst>
              </p:cNvPr>
              <p:cNvSpPr/>
              <p:nvPr/>
            </p:nvSpPr>
            <p:spPr>
              <a:xfrm>
                <a:off x="564520" y="5641584"/>
                <a:ext cx="1234531" cy="641586"/>
              </a:xfrm>
              <a:prstGeom prst="roundRect">
                <a:avLst>
                  <a:gd name="adj" fmla="val 48066"/>
                </a:avLst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17B69E2E-D214-4597-A581-E8BCB4AA8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20" y="5641584"/>
                <a:ext cx="1234531" cy="641586"/>
              </a:xfrm>
              <a:prstGeom prst="roundRect">
                <a:avLst>
                  <a:gd name="adj" fmla="val 48066"/>
                </a:avLst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377C33-D24E-47D0-884D-445DBBBED21A}"/>
                  </a:ext>
                </a:extLst>
              </p:cNvPr>
              <p:cNvSpPr/>
              <p:nvPr/>
            </p:nvSpPr>
            <p:spPr>
              <a:xfrm>
                <a:off x="1203553" y="3867698"/>
                <a:ext cx="2872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4800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377C33-D24E-47D0-884D-445DBBBED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53" y="3867698"/>
                <a:ext cx="287258" cy="369332"/>
              </a:xfrm>
              <a:prstGeom prst="rect">
                <a:avLst/>
              </a:prstGeom>
              <a:blipFill>
                <a:blip r:embed="rId8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76EFAC-E754-4A6B-8DDB-DD1F49CC3450}"/>
                  </a:ext>
                </a:extLst>
              </p:cNvPr>
              <p:cNvSpPr/>
              <p:nvPr/>
            </p:nvSpPr>
            <p:spPr>
              <a:xfrm>
                <a:off x="792789" y="3872387"/>
                <a:ext cx="2872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4800" b="1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76EFAC-E754-4A6B-8DDB-DD1F49CC3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89" y="3872387"/>
                <a:ext cx="287258" cy="369332"/>
              </a:xfrm>
              <a:prstGeom prst="rect">
                <a:avLst/>
              </a:prstGeom>
              <a:blipFill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4B4DE5-F29A-44A3-A88F-6E4C428F4CDE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flipH="1">
            <a:off x="1181785" y="2484286"/>
            <a:ext cx="1" cy="64158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A312957-3DC1-45EA-B6A8-2DC809EF9E8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181785" y="3767459"/>
            <a:ext cx="0" cy="78367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AA9CD54-C9BA-4029-8FE5-B4FB73A92CF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181785" y="5070417"/>
            <a:ext cx="1" cy="571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D10A7E4-C8CB-47D9-A64D-592C1FEFA0A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81786" y="1700615"/>
            <a:ext cx="0" cy="40359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AC833E7-1307-4239-91ED-1447932B6445}"/>
              </a:ext>
            </a:extLst>
          </p:cNvPr>
          <p:cNvSpPr/>
          <p:nvPr/>
        </p:nvSpPr>
        <p:spPr>
          <a:xfrm>
            <a:off x="875351" y="2104213"/>
            <a:ext cx="612869" cy="380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{{0}}</a:t>
            </a:r>
            <a:endParaRPr lang="zh-CN" altLang="en-US" sz="16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5F63D21-0EB1-442F-BEBB-7E04151AA6F4}"/>
                  </a:ext>
                </a:extLst>
              </p:cNvPr>
              <p:cNvSpPr/>
              <p:nvPr/>
            </p:nvSpPr>
            <p:spPr>
              <a:xfrm>
                <a:off x="1301854" y="5029819"/>
                <a:ext cx="1796517" cy="641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6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})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5F63D21-0EB1-442F-BEBB-7E04151AA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4" y="5029819"/>
                <a:ext cx="1796517" cy="6415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CC2A723-2D13-4641-9982-939666ADD11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t="10075" r="3384" b="2105"/>
          <a:stretch/>
        </p:blipFill>
        <p:spPr>
          <a:xfrm>
            <a:off x="3302585" y="3282056"/>
            <a:ext cx="5841415" cy="19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14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028" y="2052663"/>
            <a:ext cx="8966544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Propose non-deterministic control mechanism to enforce opacity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Synthesize a non-deterministic supervisor based on the new information state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Non-deterministic supervisors are strictly more powerful than deterministic supervisor</a:t>
            </a:r>
            <a:endParaRPr lang="zh-CN" altLang="en-US" sz="2400" b="1" dirty="0">
              <a:solidFill>
                <a:schemeClr val="accent6"/>
              </a:solidFill>
              <a:latin typeface="Calibri" pitchFamily="34" charset="0"/>
              <a:ea typeface="微软雅黑" pitchFamily="34" charset="-122"/>
              <a:cs typeface="Arial" charset="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8C155D8-0A71-4546-AD87-9DEBE6D6FB96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63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028" y="2052663"/>
            <a:ext cx="8966544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Propose non-deterministic control mechanism to enforce opacity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Synthesize a non-deterministic supervisor based on the new information state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Non-deterministic supervisors are strictly more powerful than deterministic supervisor</a:t>
            </a:r>
            <a:endParaRPr lang="zh-CN" altLang="en-US" sz="2400" b="1" dirty="0">
              <a:solidFill>
                <a:schemeClr val="accent6"/>
              </a:solidFill>
              <a:latin typeface="Calibri" pitchFamily="34" charset="0"/>
              <a:ea typeface="微软雅黑" pitchFamily="34" charset="-122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9558" y="5069788"/>
            <a:ext cx="2804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Thank You!</a:t>
            </a:r>
            <a:endParaRPr lang="zh-CN" altLang="en-US" sz="4000" b="1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8C155D8-0A71-4546-AD87-9DEBE6D6FB96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88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Supervisory Control Systems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D40DAB7D-75A9-428F-82AE-FD85B35B60F0}"/>
              </a:ext>
            </a:extLst>
          </p:cNvPr>
          <p:cNvSpPr/>
          <p:nvPr/>
        </p:nvSpPr>
        <p:spPr>
          <a:xfrm>
            <a:off x="3647407" y="1807135"/>
            <a:ext cx="2161599" cy="800084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8">
                <a:extLst>
                  <a:ext uri="{FF2B5EF4-FFF2-40B4-BE49-F238E27FC236}">
                    <a16:creationId xmlns:a16="http://schemas.microsoft.com/office/drawing/2014/main" id="{B64CD448-D362-426B-8B7E-2A053ABFB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5140" y="1921162"/>
                <a:ext cx="1797134" cy="815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System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Secret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  <m:t>𝑿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  <m:t>𝑺</m:t>
                        </m:r>
                      </m:sub>
                    </m:sSub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  <a:cs typeface="+mj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  <a:cs typeface="+mj-cs"/>
                </a:endParaRPr>
              </a:p>
            </p:txBody>
          </p:sp>
        </mc:Choice>
        <mc:Fallback xmlns="">
          <p:sp>
            <p:nvSpPr>
              <p:cNvPr id="21" name="Title 18">
                <a:extLst>
                  <a:ext uri="{FF2B5EF4-FFF2-40B4-BE49-F238E27FC236}">
                    <a16:creationId xmlns:a16="http://schemas.microsoft.com/office/drawing/2014/main" id="{B64CD448-D362-426B-8B7E-2A053ABF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40" y="1921162"/>
                <a:ext cx="1797134" cy="815335"/>
              </a:xfrm>
              <a:prstGeom prst="rect">
                <a:avLst/>
              </a:prstGeom>
              <a:blipFill>
                <a:blip r:embed="rId5"/>
                <a:stretch>
                  <a:fillRect l="-3051" t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BA162AC3-268A-4672-8DAE-3F12D55154F8}"/>
              </a:ext>
            </a:extLst>
          </p:cNvPr>
          <p:cNvSpPr/>
          <p:nvPr/>
        </p:nvSpPr>
        <p:spPr>
          <a:xfrm>
            <a:off x="3733181" y="3663286"/>
            <a:ext cx="1938809" cy="800085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3" name="Title 18">
            <a:extLst>
              <a:ext uri="{FF2B5EF4-FFF2-40B4-BE49-F238E27FC236}">
                <a16:creationId xmlns:a16="http://schemas.microsoft.com/office/drawing/2014/main" id="{0422005B-27AC-429D-AAFD-2EF97BA36719}"/>
              </a:ext>
            </a:extLst>
          </p:cNvPr>
          <p:cNvSpPr txBox="1">
            <a:spLocks/>
          </p:cNvSpPr>
          <p:nvPr/>
        </p:nvSpPr>
        <p:spPr>
          <a:xfrm>
            <a:off x="3797933" y="3990288"/>
            <a:ext cx="1797134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Supervisor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A09AC9C9-13BA-4E89-A785-C6882DE401D3}"/>
                  </a:ext>
                </a:extLst>
              </p:cNvPr>
              <p:cNvSpPr/>
              <p:nvPr/>
            </p:nvSpPr>
            <p:spPr>
              <a:xfrm>
                <a:off x="3948164" y="3663367"/>
                <a:ext cx="17624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𝑺</m:t>
                    </m:r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bSup>
                      <m:sSubSupPr>
                        <m:ctrlP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CN" sz="2400" b="1" i="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kumimoji="0" lang="en-US" altLang="zh-CN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  <m:sup>
                        <m:r>
                          <a:rPr kumimoji="0" lang="en-US" altLang="zh-CN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0" lang="en-US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𝚪</m:t>
                    </m:r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 </a:t>
                </a:r>
                <a:endPara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A09AC9C9-13BA-4E89-A785-C6882DE40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164" y="3663367"/>
                <a:ext cx="1762454" cy="461665"/>
              </a:xfrm>
              <a:prstGeom prst="rect">
                <a:avLst/>
              </a:prstGeom>
              <a:blipFill>
                <a:blip r:embed="rId6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60D274BE-C27D-4D74-A056-32C44ACC40C7}"/>
              </a:ext>
            </a:extLst>
          </p:cNvPr>
          <p:cNvSpPr/>
          <p:nvPr/>
        </p:nvSpPr>
        <p:spPr>
          <a:xfrm>
            <a:off x="6391898" y="1897407"/>
            <a:ext cx="1110519" cy="626676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1940964A-30B0-48D7-98C2-CB167041C735}"/>
              </a:ext>
            </a:extLst>
          </p:cNvPr>
          <p:cNvSpPr/>
          <p:nvPr/>
        </p:nvSpPr>
        <p:spPr>
          <a:xfrm>
            <a:off x="1835899" y="1897407"/>
            <a:ext cx="1270705" cy="626676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8" name="Title 18">
            <a:extLst>
              <a:ext uri="{FF2B5EF4-FFF2-40B4-BE49-F238E27FC236}">
                <a16:creationId xmlns:a16="http://schemas.microsoft.com/office/drawing/2014/main" id="{2CBBCDD1-FC1F-480A-BC7C-06936D8C9021}"/>
              </a:ext>
            </a:extLst>
          </p:cNvPr>
          <p:cNvSpPr txBox="1">
            <a:spLocks/>
          </p:cNvSpPr>
          <p:nvPr/>
        </p:nvSpPr>
        <p:spPr>
          <a:xfrm>
            <a:off x="1809254" y="1855609"/>
            <a:ext cx="1327131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Actuators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29" name="Title 18">
            <a:extLst>
              <a:ext uri="{FF2B5EF4-FFF2-40B4-BE49-F238E27FC236}">
                <a16:creationId xmlns:a16="http://schemas.microsoft.com/office/drawing/2014/main" id="{A28B0794-3A3A-43F6-85F9-243EE7E62965}"/>
              </a:ext>
            </a:extLst>
          </p:cNvPr>
          <p:cNvSpPr txBox="1">
            <a:spLocks/>
          </p:cNvSpPr>
          <p:nvPr/>
        </p:nvSpPr>
        <p:spPr>
          <a:xfrm>
            <a:off x="6379970" y="1919072"/>
            <a:ext cx="1110519" cy="47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Sensors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1164AF-38C9-46CE-901C-E2EAE1678202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3106604" y="2207177"/>
            <a:ext cx="540803" cy="3568"/>
          </a:xfrm>
          <a:prstGeom prst="straightConnector1">
            <a:avLst/>
          </a:prstGeom>
          <a:ln w="57150">
            <a:solidFill>
              <a:srgbClr val="0070C0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761E334-32A5-48C0-A506-49B49CB6CC1D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5809006" y="2207177"/>
            <a:ext cx="582892" cy="3568"/>
          </a:xfrm>
          <a:prstGeom prst="straightConnector1">
            <a:avLst/>
          </a:prstGeom>
          <a:ln w="57150">
            <a:solidFill>
              <a:srgbClr val="0070C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8720A1B-2D55-4E17-AD3E-8B04086527BA}"/>
              </a:ext>
            </a:extLst>
          </p:cNvPr>
          <p:cNvCxnSpPr>
            <a:stCxn id="29" idx="3"/>
            <a:endCxn id="22" idx="3"/>
          </p:cNvCxnSpPr>
          <p:nvPr/>
        </p:nvCxnSpPr>
        <p:spPr>
          <a:xfrm flipH="1">
            <a:off x="5671990" y="2154974"/>
            <a:ext cx="1818499" cy="1908355"/>
          </a:xfrm>
          <a:prstGeom prst="bentConnector3">
            <a:avLst>
              <a:gd name="adj1" fmla="val -12571"/>
            </a:avLst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837273D-EB9A-4646-9F1F-7F6AD595C0AA}"/>
              </a:ext>
            </a:extLst>
          </p:cNvPr>
          <p:cNvCxnSpPr>
            <a:stCxn id="22" idx="1"/>
            <a:endCxn id="28" idx="1"/>
          </p:cNvCxnSpPr>
          <p:nvPr/>
        </p:nvCxnSpPr>
        <p:spPr>
          <a:xfrm rot="10800000">
            <a:off x="1809255" y="2120171"/>
            <a:ext cx="1923927" cy="1943159"/>
          </a:xfrm>
          <a:prstGeom prst="bentConnector3">
            <a:avLst>
              <a:gd name="adj1" fmla="val 128461"/>
            </a:avLst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0">
                <a:extLst>
                  <a:ext uri="{FF2B5EF4-FFF2-40B4-BE49-F238E27FC236}">
                    <a16:creationId xmlns:a16="http://schemas.microsoft.com/office/drawing/2014/main" id="{BA67828C-CBCF-44F4-B804-9408628E5A89}"/>
                  </a:ext>
                </a:extLst>
              </p:cNvPr>
              <p:cNvSpPr/>
              <p:nvPr/>
            </p:nvSpPr>
            <p:spPr>
              <a:xfrm>
                <a:off x="0" y="4801511"/>
                <a:ext cx="9427414" cy="1460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Sensors:        </a:t>
                </a:r>
                <a14:m>
                  <m:oMath xmlns:m="http://schemas.openxmlformats.org/officeDocument/2006/math">
                    <m:r>
                      <a:rPr lang="el-GR" altLang="zh-CN" sz="2400" b="1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𝜮</m:t>
                    </m:r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0" lang="en-US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𝒖𝒐</m:t>
                        </m:r>
                      </m:sub>
                    </m:sSub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sSubSup>
                      <m:sSub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sub>
                      <m:sup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 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Actuators:    </a:t>
                </a:r>
                <a14:m>
                  <m:oMath xmlns:m="http://schemas.openxmlformats.org/officeDocument/2006/math">
                    <m:r>
                      <a:rPr lang="el-GR" altLang="zh-CN" sz="24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𝜮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  <m:r>
                          <a:rPr kumimoji="0" lang="en-US" altLang="zh-CN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sub>
                    </m:sSub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𝚪</m:t>
                    </m:r>
                    <m: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≔</m:t>
                    </m:r>
                    <m:r>
                      <m:rPr>
                        <m:lit/>
                      </m:rP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{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𝜸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e>
                      <m:sup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sup>
                    </m:sSup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𝒖𝒄</m:t>
                        </m:r>
                      </m:sub>
                    </m:sSub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⊆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𝜸</m:t>
                    </m:r>
                    <m:r>
                      <m:rPr>
                        <m:lit/>
                      </m:rP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}</m:t>
                    </m:r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Supervisor:  </a:t>
                </a:r>
                <a14:m>
                  <m:oMath xmlns:m="http://schemas.openxmlformats.org/officeDocument/2006/math"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𝑺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:</m:t>
                    </m:r>
                    <m:r>
                      <a:rPr kumimoji="0" lang="en-US" altLang="zh-CN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r>
                      <a:rPr kumimoji="0" lang="en-US" altLang="zh-CN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𝑳</m:t>
                    </m:r>
                    <m:d>
                      <m:d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  <m:r>
                      <a:rPr kumimoji="0" lang="en-US" altLang="zh-CN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→</m:t>
                    </m:r>
                    <m:r>
                      <a:rPr kumimoji="0" lang="en-US" altLang="zh-CN" sz="2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𝚪</m:t>
                    </m:r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updates decisions dynamically</a:t>
                </a:r>
              </a:p>
            </p:txBody>
          </p:sp>
        </mc:Choice>
        <mc:Fallback xmlns="">
          <p:sp>
            <p:nvSpPr>
              <p:cNvPr id="19" name="Rectangle 50">
                <a:extLst>
                  <a:ext uri="{FF2B5EF4-FFF2-40B4-BE49-F238E27FC236}">
                    <a16:creationId xmlns:a16="http://schemas.microsoft.com/office/drawing/2014/main" id="{BA67828C-CBCF-44F4-B804-9408628E5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1511"/>
                <a:ext cx="9427414" cy="1460272"/>
              </a:xfrm>
              <a:prstGeom prst="rect">
                <a:avLst/>
              </a:prstGeom>
              <a:blipFill>
                <a:blip r:embed="rId7"/>
                <a:stretch>
                  <a:fillRect l="-712" t="-1255" b="-7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66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6" grpId="0" animBg="1"/>
      <p:bldP spid="27" grpId="0" animBg="1"/>
      <p:bldP spid="28" grpId="0"/>
      <p:bldP spid="29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Supervisory Control Systems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CA8BC258-30C0-4F88-B6F7-3A63AE33BFD8}"/>
              </a:ext>
            </a:extLst>
          </p:cNvPr>
          <p:cNvSpPr/>
          <p:nvPr/>
        </p:nvSpPr>
        <p:spPr>
          <a:xfrm>
            <a:off x="3647407" y="1807135"/>
            <a:ext cx="2161599" cy="800084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8">
                <a:extLst>
                  <a:ext uri="{FF2B5EF4-FFF2-40B4-BE49-F238E27FC236}">
                    <a16:creationId xmlns:a16="http://schemas.microsoft.com/office/drawing/2014/main" id="{FC443D83-6105-448F-9566-59E169022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5140" y="1921162"/>
                <a:ext cx="1797134" cy="815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System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Secret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  <m:t>𝑿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  <m:t>𝑺</m:t>
                        </m:r>
                      </m:sub>
                    </m:sSub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  <a:cs typeface="+mj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  <a:cs typeface="+mj-cs"/>
                </a:endParaRPr>
              </a:p>
            </p:txBody>
          </p:sp>
        </mc:Choice>
        <mc:Fallback xmlns="">
          <p:sp>
            <p:nvSpPr>
              <p:cNvPr id="15" name="Title 18">
                <a:extLst>
                  <a:ext uri="{FF2B5EF4-FFF2-40B4-BE49-F238E27FC236}">
                    <a16:creationId xmlns:a16="http://schemas.microsoft.com/office/drawing/2014/main" id="{FC443D83-6105-448F-9566-59E169022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40" y="1921162"/>
                <a:ext cx="1797134" cy="815335"/>
              </a:xfrm>
              <a:prstGeom prst="rect">
                <a:avLst/>
              </a:prstGeom>
              <a:blipFill>
                <a:blip r:embed="rId4"/>
                <a:stretch>
                  <a:fillRect l="-3051" t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19">
            <a:extLst>
              <a:ext uri="{FF2B5EF4-FFF2-40B4-BE49-F238E27FC236}">
                <a16:creationId xmlns:a16="http://schemas.microsoft.com/office/drawing/2014/main" id="{AF700F6A-CD9B-4B58-A967-43622328E710}"/>
              </a:ext>
            </a:extLst>
          </p:cNvPr>
          <p:cNvSpPr/>
          <p:nvPr/>
        </p:nvSpPr>
        <p:spPr>
          <a:xfrm>
            <a:off x="3733181" y="3663286"/>
            <a:ext cx="1938809" cy="800085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3" name="Title 18">
            <a:extLst>
              <a:ext uri="{FF2B5EF4-FFF2-40B4-BE49-F238E27FC236}">
                <a16:creationId xmlns:a16="http://schemas.microsoft.com/office/drawing/2014/main" id="{9B3138C1-D9F8-47E8-B8E7-3A21D211F1B3}"/>
              </a:ext>
            </a:extLst>
          </p:cNvPr>
          <p:cNvSpPr txBox="1">
            <a:spLocks/>
          </p:cNvSpPr>
          <p:nvPr/>
        </p:nvSpPr>
        <p:spPr>
          <a:xfrm>
            <a:off x="3797933" y="3990288"/>
            <a:ext cx="1797134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Supervisor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A22FAAC1-C7E4-45AF-991E-80FAE3FE8EA0}"/>
                  </a:ext>
                </a:extLst>
              </p:cNvPr>
              <p:cNvSpPr/>
              <p:nvPr/>
            </p:nvSpPr>
            <p:spPr>
              <a:xfrm>
                <a:off x="3948164" y="3663367"/>
                <a:ext cx="17624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𝑺</m:t>
                    </m:r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bSup>
                      <m:sSubSupPr>
                        <m:ctrlP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CN" sz="2400" b="1" i="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kumimoji="0" lang="en-US" altLang="zh-CN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  <m:sup>
                        <m:r>
                          <a:rPr kumimoji="0" lang="en-US" altLang="zh-CN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0" lang="en-US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𝚪</m:t>
                    </m:r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 </a:t>
                </a:r>
                <a:endPara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A22FAAC1-C7E4-45AF-991E-80FAE3FE8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164" y="3663367"/>
                <a:ext cx="1762454" cy="461665"/>
              </a:xfrm>
              <a:prstGeom prst="rect">
                <a:avLst/>
              </a:prstGeom>
              <a:blipFill>
                <a:blip r:embed="rId5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19A201BD-9E9B-4198-94D2-2C807979C023}"/>
              </a:ext>
            </a:extLst>
          </p:cNvPr>
          <p:cNvSpPr/>
          <p:nvPr/>
        </p:nvSpPr>
        <p:spPr>
          <a:xfrm>
            <a:off x="6391898" y="1897407"/>
            <a:ext cx="1110519" cy="626676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CF1BAF-1869-47A3-8315-D4F1B4A64A14}"/>
              </a:ext>
            </a:extLst>
          </p:cNvPr>
          <p:cNvSpPr/>
          <p:nvPr/>
        </p:nvSpPr>
        <p:spPr>
          <a:xfrm>
            <a:off x="1835899" y="1897407"/>
            <a:ext cx="1270705" cy="626676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4" name="Title 18">
            <a:extLst>
              <a:ext uri="{FF2B5EF4-FFF2-40B4-BE49-F238E27FC236}">
                <a16:creationId xmlns:a16="http://schemas.microsoft.com/office/drawing/2014/main" id="{71E5B496-8F5A-4C9B-B6E1-D7646516E43C}"/>
              </a:ext>
            </a:extLst>
          </p:cNvPr>
          <p:cNvSpPr txBox="1">
            <a:spLocks/>
          </p:cNvSpPr>
          <p:nvPr/>
        </p:nvSpPr>
        <p:spPr>
          <a:xfrm>
            <a:off x="1809254" y="1855609"/>
            <a:ext cx="1327131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Actuators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68" name="Title 18">
            <a:extLst>
              <a:ext uri="{FF2B5EF4-FFF2-40B4-BE49-F238E27FC236}">
                <a16:creationId xmlns:a16="http://schemas.microsoft.com/office/drawing/2014/main" id="{EA8103F7-15F9-44FD-B34A-392592311EBB}"/>
              </a:ext>
            </a:extLst>
          </p:cNvPr>
          <p:cNvSpPr txBox="1">
            <a:spLocks/>
          </p:cNvSpPr>
          <p:nvPr/>
        </p:nvSpPr>
        <p:spPr>
          <a:xfrm>
            <a:off x="6379970" y="1919072"/>
            <a:ext cx="1110519" cy="47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Sensors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50">
                <a:extLst>
                  <a:ext uri="{FF2B5EF4-FFF2-40B4-BE49-F238E27FC236}">
                    <a16:creationId xmlns:a16="http://schemas.microsoft.com/office/drawing/2014/main" id="{0237EDA0-E890-4286-A0B4-0A1455359BF6}"/>
                  </a:ext>
                </a:extLst>
              </p:cNvPr>
              <p:cNvSpPr/>
              <p:nvPr/>
            </p:nvSpPr>
            <p:spPr>
              <a:xfrm>
                <a:off x="0" y="4801511"/>
                <a:ext cx="9427414" cy="195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Sensors:        </a:t>
                </a:r>
                <a14:m>
                  <m:oMath xmlns:m="http://schemas.openxmlformats.org/officeDocument/2006/math">
                    <m:r>
                      <a:rPr lang="el-GR" altLang="zh-CN" sz="2400" b="1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𝜮</m:t>
                    </m:r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0" lang="en-US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𝒖𝒐</m:t>
                        </m:r>
                      </m:sub>
                    </m:sSub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sSubSup>
                      <m:sSub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sub>
                      <m:sup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 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Actuators:    </a:t>
                </a:r>
                <a14:m>
                  <m:oMath xmlns:m="http://schemas.openxmlformats.org/officeDocument/2006/math">
                    <m:r>
                      <a:rPr lang="el-GR" altLang="zh-CN" sz="24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𝜮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  <m:r>
                          <a:rPr kumimoji="0" lang="en-US" altLang="zh-CN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sub>
                    </m:sSub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𝚪</m:t>
                    </m:r>
                    <m: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≔</m:t>
                    </m:r>
                    <m:r>
                      <m:rPr>
                        <m:lit/>
                      </m:rP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{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𝜸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e>
                      <m:sup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sup>
                    </m:sSup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𝒖𝒄</m:t>
                        </m:r>
                      </m:sub>
                    </m:sSub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⊆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𝜸</m:t>
                    </m:r>
                    <m:r>
                      <m:rPr>
                        <m:lit/>
                      </m:rP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}</m:t>
                    </m:r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Supervisor:  </a:t>
                </a:r>
                <a14:m>
                  <m:oMath xmlns:m="http://schemas.openxmlformats.org/officeDocument/2006/math"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𝑺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:</m:t>
                    </m:r>
                    <m:r>
                      <a:rPr kumimoji="0" lang="en-US" altLang="zh-CN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r>
                      <a:rPr kumimoji="0" lang="en-US" altLang="zh-CN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𝑳</m:t>
                    </m:r>
                    <m:d>
                      <m:d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  <m:r>
                      <a:rPr kumimoji="0" lang="en-US" altLang="zh-CN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→</m:t>
                    </m:r>
                    <m:r>
                      <a:rPr kumimoji="0" lang="en-US" altLang="zh-CN" sz="2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𝚪</m:t>
                    </m:r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updates decisions dynamically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kern="0" dirty="0">
                    <a:solidFill>
                      <a:srgbClr val="004098"/>
                    </a:solidFill>
                    <a:latin typeface="Calibri" pitchFamily="34" charset="0"/>
                    <a:ea typeface="等线" panose="02010600030101010101" pitchFamily="2" charset="-122"/>
                  </a:rPr>
                  <a:t>Intruder:   System model G, Observable 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2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  <m:sup>
                        <m:r>
                          <a:rPr lang="en-US" altLang="zh-CN" sz="22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200" b="1" kern="0" dirty="0">
                    <a:solidFill>
                      <a:srgbClr val="004098"/>
                    </a:solidFill>
                    <a:latin typeface="Calibri" pitchFamily="34" charset="0"/>
                  </a:rPr>
                  <a:t> </a:t>
                </a:r>
                <a:r>
                  <a:rPr lang="en-US" altLang="zh-CN" sz="2200" b="1" kern="0" dirty="0">
                    <a:solidFill>
                      <a:srgbClr val="004098"/>
                    </a:solidFill>
                    <a:latin typeface="Calibri" pitchFamily="34" charset="0"/>
                    <a:ea typeface="等线" panose="02010600030101010101" pitchFamily="2" charset="-122"/>
                  </a:rPr>
                  <a:t>, Control policy</a:t>
                </a:r>
                <a:r>
                  <a:rPr lang="en-US" altLang="zh-CN" sz="2200" b="1" i="1" kern="0" dirty="0">
                    <a:solidFill>
                      <a:schemeClr val="accent6"/>
                    </a:solidFill>
                    <a:latin typeface="Calibri" pitchFamily="34" charset="0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altLang="zh-CN" sz="2200" b="1" i="1" kern="0" dirty="0">
                    <a:solidFill>
                      <a:schemeClr val="accent6"/>
                    </a:solidFill>
                    <a:latin typeface="Calibri" pitchFamily="34" charset="0"/>
                    <a:ea typeface="等线" panose="02010600030101010101" pitchFamily="2" charset="-122"/>
                  </a:rPr>
                  <a:t> </a:t>
                </a:r>
                <a:endParaRPr kumimoji="0" lang="en-US" altLang="zh-CN" sz="2200" b="1" i="1" u="none" strike="noStrike" kern="0" cap="none" spc="0" normalizeH="0" baseline="0" noProof="0" dirty="0">
                  <a:ln>
                    <a:noFill/>
                  </a:ln>
                  <a:solidFill>
                    <a:srgbClr val="004098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6" name="Rectangle 50">
                <a:extLst>
                  <a:ext uri="{FF2B5EF4-FFF2-40B4-BE49-F238E27FC236}">
                    <a16:creationId xmlns:a16="http://schemas.microsoft.com/office/drawing/2014/main" id="{0237EDA0-E890-4286-A0B4-0A1455359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1511"/>
                <a:ext cx="9427414" cy="1959832"/>
              </a:xfrm>
              <a:prstGeom prst="rect">
                <a:avLst/>
              </a:prstGeom>
              <a:blipFill>
                <a:blip r:embed="rId6"/>
                <a:stretch>
                  <a:fillRect l="-712" t="-935" b="-4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E7EAA65-C9E3-4C52-A9BE-6AD821ABA897}"/>
              </a:ext>
            </a:extLst>
          </p:cNvPr>
          <p:cNvCxnSpPr>
            <a:cxnSpLocks/>
            <a:stCxn id="53" idx="3"/>
            <a:endCxn id="14" idx="1"/>
          </p:cNvCxnSpPr>
          <p:nvPr/>
        </p:nvCxnSpPr>
        <p:spPr>
          <a:xfrm flipV="1">
            <a:off x="3106604" y="2207177"/>
            <a:ext cx="540803" cy="3568"/>
          </a:xfrm>
          <a:prstGeom prst="straightConnector1">
            <a:avLst/>
          </a:prstGeom>
          <a:ln w="57150">
            <a:solidFill>
              <a:srgbClr val="0070C0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C878A9B-3F4E-4F17-A46F-E7F751719F14}"/>
              </a:ext>
            </a:extLst>
          </p:cNvPr>
          <p:cNvCxnSpPr>
            <a:cxnSpLocks/>
            <a:stCxn id="14" idx="3"/>
            <a:endCxn id="51" idx="1"/>
          </p:cNvCxnSpPr>
          <p:nvPr/>
        </p:nvCxnSpPr>
        <p:spPr>
          <a:xfrm>
            <a:off x="5809006" y="2207177"/>
            <a:ext cx="582892" cy="3568"/>
          </a:xfrm>
          <a:prstGeom prst="straightConnector1">
            <a:avLst/>
          </a:prstGeom>
          <a:ln w="57150">
            <a:solidFill>
              <a:srgbClr val="0070C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9B568FB-4423-4229-B13D-8B7CA326BF03}"/>
              </a:ext>
            </a:extLst>
          </p:cNvPr>
          <p:cNvCxnSpPr>
            <a:stCxn id="68" idx="3"/>
            <a:endCxn id="42" idx="3"/>
          </p:cNvCxnSpPr>
          <p:nvPr/>
        </p:nvCxnSpPr>
        <p:spPr>
          <a:xfrm flipH="1">
            <a:off x="5671990" y="2154974"/>
            <a:ext cx="1818499" cy="1908355"/>
          </a:xfrm>
          <a:prstGeom prst="bentConnector3">
            <a:avLst>
              <a:gd name="adj1" fmla="val -12571"/>
            </a:avLst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2D56996-0A29-4DC3-9ECC-EF7D2B94AD3D}"/>
              </a:ext>
            </a:extLst>
          </p:cNvPr>
          <p:cNvCxnSpPr>
            <a:stCxn id="42" idx="1"/>
            <a:endCxn id="54" idx="1"/>
          </p:cNvCxnSpPr>
          <p:nvPr/>
        </p:nvCxnSpPr>
        <p:spPr>
          <a:xfrm rot="10800000">
            <a:off x="1809255" y="2120171"/>
            <a:ext cx="1923927" cy="1943159"/>
          </a:xfrm>
          <a:prstGeom prst="bentConnector3">
            <a:avLst>
              <a:gd name="adj1" fmla="val 128461"/>
            </a:avLst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15A9FFDC-14B3-4D2C-B13D-B128B8D073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487" r="16394"/>
          <a:stretch/>
        </p:blipFill>
        <p:spPr>
          <a:xfrm>
            <a:off x="224544" y="3388408"/>
            <a:ext cx="842243" cy="891713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3A9E5C86-BAFC-41DF-A89A-6EA90ABCA3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714" r="15093"/>
          <a:stretch/>
        </p:blipFill>
        <p:spPr>
          <a:xfrm>
            <a:off x="8038593" y="3388408"/>
            <a:ext cx="797442" cy="858294"/>
          </a:xfrm>
          <a:prstGeom prst="rect">
            <a:avLst/>
          </a:prstGeom>
        </p:spPr>
      </p:pic>
      <p:sp>
        <p:nvSpPr>
          <p:cNvPr id="92" name="Title 18">
            <a:extLst>
              <a:ext uri="{FF2B5EF4-FFF2-40B4-BE49-F238E27FC236}">
                <a16:creationId xmlns:a16="http://schemas.microsoft.com/office/drawing/2014/main" id="{BC9227AC-7D93-4762-A116-2E5AB854CA48}"/>
              </a:ext>
            </a:extLst>
          </p:cNvPr>
          <p:cNvSpPr txBox="1">
            <a:spLocks/>
          </p:cNvSpPr>
          <p:nvPr/>
        </p:nvSpPr>
        <p:spPr>
          <a:xfrm>
            <a:off x="-223804" y="4161196"/>
            <a:ext cx="1693762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40"/>
              </a:lnSpc>
              <a:defRPr/>
            </a:pPr>
            <a:r>
              <a:rPr lang="en-US" sz="2200" b="1" dirty="0">
                <a:solidFill>
                  <a:srgbClr val="C00000"/>
                </a:solidFill>
                <a:latin typeface="Calibri"/>
                <a:ea typeface="黑体"/>
              </a:rPr>
              <a:t>Intruder</a:t>
            </a:r>
            <a:endParaRPr lang="en-US" sz="2200" b="1" i="1" dirty="0">
              <a:solidFill>
                <a:srgbClr val="C00000"/>
              </a:solidFill>
              <a:latin typeface="Calibri"/>
              <a:ea typeface="黑体"/>
            </a:endParaRPr>
          </a:p>
        </p:txBody>
      </p:sp>
      <p:sp>
        <p:nvSpPr>
          <p:cNvPr id="93" name="Title 18">
            <a:extLst>
              <a:ext uri="{FF2B5EF4-FFF2-40B4-BE49-F238E27FC236}">
                <a16:creationId xmlns:a16="http://schemas.microsoft.com/office/drawing/2014/main" id="{5300A7B5-2BC6-410A-B6B5-30A687103177}"/>
              </a:ext>
            </a:extLst>
          </p:cNvPr>
          <p:cNvSpPr txBox="1">
            <a:spLocks/>
          </p:cNvSpPr>
          <p:nvPr/>
        </p:nvSpPr>
        <p:spPr>
          <a:xfrm>
            <a:off x="7590433" y="4143110"/>
            <a:ext cx="1693762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40"/>
              </a:lnSpc>
              <a:defRPr/>
            </a:pPr>
            <a:r>
              <a:rPr lang="en-US" sz="2200" b="1" dirty="0">
                <a:solidFill>
                  <a:srgbClr val="C00000"/>
                </a:solidFill>
                <a:latin typeface="Calibri"/>
                <a:ea typeface="黑体"/>
              </a:rPr>
              <a:t>Intruder</a:t>
            </a:r>
            <a:endParaRPr lang="en-US" sz="2200" b="1" i="1" dirty="0">
              <a:solidFill>
                <a:srgbClr val="C00000"/>
              </a:solidFill>
              <a:latin typeface="Calibri"/>
              <a:ea typeface="黑体"/>
            </a:endParaRPr>
          </a:p>
        </p:txBody>
      </p:sp>
      <p:sp>
        <p:nvSpPr>
          <p:cNvPr id="95" name="Title 18">
            <a:extLst>
              <a:ext uri="{FF2B5EF4-FFF2-40B4-BE49-F238E27FC236}">
                <a16:creationId xmlns:a16="http://schemas.microsoft.com/office/drawing/2014/main" id="{C2454E3E-79C4-43E4-B175-73E596E743C0}"/>
              </a:ext>
            </a:extLst>
          </p:cNvPr>
          <p:cNvSpPr txBox="1">
            <a:spLocks/>
          </p:cNvSpPr>
          <p:nvPr/>
        </p:nvSpPr>
        <p:spPr>
          <a:xfrm>
            <a:off x="4516980" y="1412974"/>
            <a:ext cx="1693762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40"/>
              </a:lnSpc>
              <a:defRPr/>
            </a:pPr>
            <a:r>
              <a:rPr lang="en-US" sz="2200" b="1" dirty="0">
                <a:solidFill>
                  <a:srgbClr val="C00000"/>
                </a:solidFill>
                <a:latin typeface="Calibri"/>
                <a:ea typeface="黑体"/>
              </a:rPr>
              <a:t>Intruder</a:t>
            </a:r>
            <a:endParaRPr lang="en-US" sz="2200" b="1" i="1" dirty="0">
              <a:solidFill>
                <a:srgbClr val="C00000"/>
              </a:solidFill>
              <a:latin typeface="Calibri"/>
              <a:ea typeface="黑体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970BCCF-AAB7-4DE9-9777-36822648FA3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714" r="15093"/>
          <a:stretch/>
        </p:blipFill>
        <p:spPr>
          <a:xfrm>
            <a:off x="4971596" y="665391"/>
            <a:ext cx="797442" cy="8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51" grpId="0" animBg="1"/>
      <p:bldP spid="53" grpId="0" animBg="1"/>
      <p:bldP spid="54" grpId="0"/>
      <p:bldP spid="68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4316817" y="969644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Motivating 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6198292" y="1951081"/>
                <a:ext cx="31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92" y="1951081"/>
                <a:ext cx="317885" cy="461665"/>
              </a:xfrm>
              <a:prstGeom prst="rect">
                <a:avLst/>
              </a:prstGeom>
              <a:blipFill>
                <a:blip r:embed="rId11"/>
                <a:stretch>
                  <a:fillRect r="-51923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4838650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5681874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5681874" y="327387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6923255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7780090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044390" y="1369847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044390" y="2659943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5887614" y="2659943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5887614" y="1575587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033094" y="2599683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033094" y="1515327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093354" y="1369847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093354" y="2659943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427170" y="2454203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093354" y="2454203"/>
            <a:ext cx="829901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5681874" y="1164107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/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altLang="zh-CN" sz="20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17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4316817" y="969644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Motivating 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4838650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5681874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5681874" y="327387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6923255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7780090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044390" y="1369847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044390" y="2659943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5887614" y="2659943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5887614" y="1575587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033094" y="2599683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033094" y="1515327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093354" y="1369847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093354" y="2659943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427170" y="2454203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093354" y="2454203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5681874" y="1164107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598483" y="4036456"/>
                <a:ext cx="6736252" cy="562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groupCh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200" b="1" i="1" kern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opaque</a:t>
                </a: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3" y="4036456"/>
                <a:ext cx="6736252" cy="562783"/>
              </a:xfrm>
              <a:prstGeom prst="rect">
                <a:avLst/>
              </a:prstGeom>
              <a:blipFill>
                <a:blip r:embed="rId14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/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altLang="zh-CN" sz="20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乘号 1">
            <a:extLst>
              <a:ext uri="{FF2B5EF4-FFF2-40B4-BE49-F238E27FC236}">
                <a16:creationId xmlns:a16="http://schemas.microsoft.com/office/drawing/2014/main" id="{D997A0D0-B7FC-437D-A1A0-FAE1CBC68C91}"/>
              </a:ext>
            </a:extLst>
          </p:cNvPr>
          <p:cNvSpPr/>
          <p:nvPr/>
        </p:nvSpPr>
        <p:spPr bwMode="auto">
          <a:xfrm>
            <a:off x="5095184" y="1634727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sp>
        <p:nvSpPr>
          <p:cNvPr id="35" name="乘号 34">
            <a:extLst>
              <a:ext uri="{FF2B5EF4-FFF2-40B4-BE49-F238E27FC236}">
                <a16:creationId xmlns:a16="http://schemas.microsoft.com/office/drawing/2014/main" id="{4507A293-D925-4494-A89E-CB5FFD90A68C}"/>
              </a:ext>
            </a:extLst>
          </p:cNvPr>
          <p:cNvSpPr/>
          <p:nvPr/>
        </p:nvSpPr>
        <p:spPr bwMode="auto">
          <a:xfrm>
            <a:off x="5053566" y="2765755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5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4316817" y="969644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Motivating 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1" y="1715253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4838650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5681874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5681874" y="327387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6923255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7780090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044390" y="1369847"/>
            <a:ext cx="637484" cy="87861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044390" y="2659943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5887614" y="2659943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5887614" y="1575587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033094" y="2599683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033094" y="1515327"/>
            <a:ext cx="950421" cy="79339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093354" y="1369847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093354" y="2659943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427170" y="2454203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093354" y="2454203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5681874" y="1164107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598483" y="4036456"/>
                <a:ext cx="6736252" cy="1196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groupCh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200" b="1" i="1" kern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opaque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200" b="1" kern="0" dirty="0">
                  <a:solidFill>
                    <a:srgbClr val="004AA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3" y="4036456"/>
                <a:ext cx="6736252" cy="11962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/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altLang="zh-CN" sz="20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乘号 32">
            <a:extLst>
              <a:ext uri="{FF2B5EF4-FFF2-40B4-BE49-F238E27FC236}">
                <a16:creationId xmlns:a16="http://schemas.microsoft.com/office/drawing/2014/main" id="{D73B6E25-2C99-4B28-BDEB-6229125BE240}"/>
              </a:ext>
            </a:extLst>
          </p:cNvPr>
          <p:cNvSpPr/>
          <p:nvPr/>
        </p:nvSpPr>
        <p:spPr bwMode="auto">
          <a:xfrm>
            <a:off x="5192715" y="2869820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D6B1FF8E-CA0A-4EC8-B832-ACDF7E7C1644}"/>
              </a:ext>
            </a:extLst>
          </p:cNvPr>
          <p:cNvSpPr/>
          <p:nvPr/>
        </p:nvSpPr>
        <p:spPr bwMode="auto">
          <a:xfrm>
            <a:off x="5654349" y="1613163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5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5">
            <a:extLst>
              <a:ext uri="{FF2B5EF4-FFF2-40B4-BE49-F238E27FC236}">
                <a16:creationId xmlns:a16="http://schemas.microsoft.com/office/drawing/2014/main" id="{D584AE1F-A638-4B04-804E-15216A833755}"/>
              </a:ext>
            </a:extLst>
          </p:cNvPr>
          <p:cNvSpPr/>
          <p:nvPr/>
        </p:nvSpPr>
        <p:spPr>
          <a:xfrm>
            <a:off x="4316817" y="969644"/>
            <a:ext cx="4029741" cy="2818348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Motivating 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/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C0B556C-F21C-4E10-9E5D-AB0C87E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0" y="1533998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/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F3B1B01-965A-4083-9465-E0ED8402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2719444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26923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/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782787-A830-4963-BAF4-F3E5D871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36" y="2935381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/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D5A2D-A9EE-4298-AA42-0E76E35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0" y="1718111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26923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/>
              <p:nvPr/>
            </p:nvSpPr>
            <p:spPr>
              <a:xfrm>
                <a:off x="6509680" y="1687155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16E7FE1-2A87-4798-9DBA-34B2C0D9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0" y="1687155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/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4EE0E1A-F3FE-4E83-8052-8859F439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64" y="2978462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/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89C943-0A8F-42E3-B25A-ED04EF61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74" y="1505279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/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29C4871-BA29-4B96-AF76-E0B7CA57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62" y="2071178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/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279F08-5FAF-44BD-A7EB-A6AA3586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80" y="2821492"/>
                <a:ext cx="317885" cy="400110"/>
              </a:xfrm>
              <a:prstGeom prst="rect">
                <a:avLst/>
              </a:prstGeom>
              <a:blipFill>
                <a:blip r:embed="rId12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AC8C62FC-7640-4282-B190-6E9BBD928E46}"/>
              </a:ext>
            </a:extLst>
          </p:cNvPr>
          <p:cNvSpPr/>
          <p:nvPr/>
        </p:nvSpPr>
        <p:spPr>
          <a:xfrm>
            <a:off x="4838650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39C40D-3703-4C98-99A0-AF47B9DB02A7}"/>
              </a:ext>
            </a:extLst>
          </p:cNvPr>
          <p:cNvSpPr/>
          <p:nvPr/>
        </p:nvSpPr>
        <p:spPr>
          <a:xfrm>
            <a:off x="5681874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972EAA0-FADC-4444-99A9-7A3100C0FB2E}"/>
              </a:ext>
            </a:extLst>
          </p:cNvPr>
          <p:cNvSpPr/>
          <p:nvPr/>
        </p:nvSpPr>
        <p:spPr>
          <a:xfrm>
            <a:off x="5681874" y="327387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6E2FBA9-7523-4F90-A279-D6B5A7E3BF59}"/>
              </a:ext>
            </a:extLst>
          </p:cNvPr>
          <p:cNvSpPr/>
          <p:nvPr/>
        </p:nvSpPr>
        <p:spPr>
          <a:xfrm>
            <a:off x="6923255" y="2248463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380A1F-B850-4CCD-8B05-F198A88B491C}"/>
              </a:ext>
            </a:extLst>
          </p:cNvPr>
          <p:cNvSpPr/>
          <p:nvPr/>
        </p:nvSpPr>
        <p:spPr>
          <a:xfrm>
            <a:off x="7780090" y="2248463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AE8FB8-7940-4D80-AB62-4950F23D7592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V="1">
            <a:off x="5044390" y="1369847"/>
            <a:ext cx="637484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D2FE3F-EE25-4D17-A371-E06B29210F2D}"/>
              </a:ext>
            </a:extLst>
          </p:cNvPr>
          <p:cNvCxnSpPr>
            <a:cxnSpLocks/>
            <a:stCxn id="62" idx="4"/>
            <a:endCxn id="65" idx="2"/>
          </p:cNvCxnSpPr>
          <p:nvPr/>
        </p:nvCxnSpPr>
        <p:spPr>
          <a:xfrm>
            <a:off x="5044390" y="2659943"/>
            <a:ext cx="637484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8D62B0-FC74-43B4-A077-70A1B6738342}"/>
              </a:ext>
            </a:extLst>
          </p:cNvPr>
          <p:cNvCxnSpPr>
            <a:stCxn id="65" idx="0"/>
            <a:endCxn id="64" idx="4"/>
          </p:cNvCxnSpPr>
          <p:nvPr/>
        </p:nvCxnSpPr>
        <p:spPr>
          <a:xfrm flipV="1">
            <a:off x="5887614" y="2659943"/>
            <a:ext cx="0" cy="61393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2B81D7-F8BF-4A77-87DB-4A19DA44020F}"/>
              </a:ext>
            </a:extLst>
          </p:cNvPr>
          <p:cNvCxnSpPr>
            <a:cxnSpLocks/>
            <a:stCxn id="79" idx="4"/>
            <a:endCxn id="64" idx="0"/>
          </p:cNvCxnSpPr>
          <p:nvPr/>
        </p:nvCxnSpPr>
        <p:spPr>
          <a:xfrm>
            <a:off x="5887614" y="1575587"/>
            <a:ext cx="0" cy="6728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79CE456-D577-4799-9387-9CAAE1C684DF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6033094" y="2599683"/>
            <a:ext cx="950421" cy="73445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27713DA-16CB-44E4-B1E5-84604E8B32E2}"/>
              </a:ext>
            </a:extLst>
          </p:cNvPr>
          <p:cNvCxnSpPr>
            <a:cxnSpLocks/>
            <a:stCxn id="79" idx="5"/>
            <a:endCxn id="66" idx="1"/>
          </p:cNvCxnSpPr>
          <p:nvPr/>
        </p:nvCxnSpPr>
        <p:spPr>
          <a:xfrm>
            <a:off x="6033094" y="1515327"/>
            <a:ext cx="950421" cy="7933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9BB7604-4FF3-4EAB-9454-5C2D4DC043E4}"/>
              </a:ext>
            </a:extLst>
          </p:cNvPr>
          <p:cNvCxnSpPr>
            <a:cxnSpLocks/>
            <a:stCxn id="79" idx="6"/>
            <a:endCxn id="67" idx="0"/>
          </p:cNvCxnSpPr>
          <p:nvPr/>
        </p:nvCxnSpPr>
        <p:spPr>
          <a:xfrm>
            <a:off x="6093354" y="1369847"/>
            <a:ext cx="1892476" cy="87861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292022F-525F-4101-9229-91EEE89423F9}"/>
              </a:ext>
            </a:extLst>
          </p:cNvPr>
          <p:cNvCxnSpPr>
            <a:stCxn id="65" idx="6"/>
            <a:endCxn id="67" idx="4"/>
          </p:cNvCxnSpPr>
          <p:nvPr/>
        </p:nvCxnSpPr>
        <p:spPr>
          <a:xfrm flipV="1">
            <a:off x="6093354" y="2659943"/>
            <a:ext cx="1892476" cy="819676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FC3C48D-D304-4900-8A3B-D7319ADB83C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427170" y="2454203"/>
            <a:ext cx="41148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42A5092-63A7-4460-915C-FD780F2CF577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6093354" y="2454203"/>
            <a:ext cx="82990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22A4246-1429-4AE9-8616-A401B47C9BB0}"/>
              </a:ext>
            </a:extLst>
          </p:cNvPr>
          <p:cNvSpPr/>
          <p:nvPr/>
        </p:nvSpPr>
        <p:spPr>
          <a:xfrm>
            <a:off x="5681874" y="1164107"/>
            <a:ext cx="411480" cy="41148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</a:rPr>
                  <a:t>,</a:t>
                </a:r>
                <a:r>
                  <a:rPr lang="en-US" altLang="zh-CN" sz="2000" b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kern="0" dirty="0"/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000" b="1" i="1" kern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kern="0" dirty="0"/>
                  <a:t>}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</a:endParaRPr>
              </a:p>
            </p:txBody>
          </p:sp>
        </mc:Choice>
        <mc:Fallback xmlns="">
          <p:sp>
            <p:nvSpPr>
              <p:cNvPr id="105" name="Title 18">
                <a:extLst>
                  <a:ext uri="{FF2B5EF4-FFF2-40B4-BE49-F238E27FC236}">
                    <a16:creationId xmlns:a16="http://schemas.microsoft.com/office/drawing/2014/main" id="{E7EC448E-5475-4025-8EB2-8802E66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26" y="969644"/>
                <a:ext cx="2519826" cy="1228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/>
              <p:nvPr/>
            </p:nvSpPr>
            <p:spPr>
              <a:xfrm>
                <a:off x="598483" y="4036456"/>
                <a:ext cx="6736252" cy="1196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groupCh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200" b="1" i="1" kern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opaque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kern="0">
                                    <a:solidFill>
                                      <a:srgbClr val="004AA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200" b="1" i="1" kern="0" smtClean="0">
                            <a:solidFill>
                              <a:srgbClr val="004AA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200" b="1" i="1" kern="0" smtClean="0">
                                <a:solidFill>
                                  <a:srgbClr val="004AA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groupCh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2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i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,                      </a:t>
                </a:r>
                <a:r>
                  <a:rPr lang="en-US" altLang="zh-CN" sz="2200" b="1" kern="0" dirty="0">
                    <a:solidFill>
                      <a:srgbClr val="004AAC"/>
                    </a:solidFill>
                    <a:latin typeface="Cambria Math" panose="02040503050406030204" pitchFamily="18" charset="0"/>
                  </a:rPr>
                  <a:t>not opaque</a:t>
                </a:r>
              </a:p>
            </p:txBody>
          </p:sp>
        </mc:Choice>
        <mc:Fallback xmlns=""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1BF29226-C24A-414A-AA85-CEB48054A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3" y="4036456"/>
                <a:ext cx="6736252" cy="1196225"/>
              </a:xfrm>
              <a:prstGeom prst="rect">
                <a:avLst/>
              </a:prstGeom>
              <a:blipFill>
                <a:blip r:embed="rId14"/>
                <a:stretch>
                  <a:fillRect b="-9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/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altLang="zh-CN" sz="2000" b="1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ker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DCBA3E-7F47-4272-8083-584E3ED53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266" y="2149963"/>
                <a:ext cx="5732279" cy="16340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乘号 32">
            <a:extLst>
              <a:ext uri="{FF2B5EF4-FFF2-40B4-BE49-F238E27FC236}">
                <a16:creationId xmlns:a16="http://schemas.microsoft.com/office/drawing/2014/main" id="{D73B6E25-2C99-4B28-BDEB-6229125BE240}"/>
              </a:ext>
            </a:extLst>
          </p:cNvPr>
          <p:cNvSpPr/>
          <p:nvPr/>
        </p:nvSpPr>
        <p:spPr bwMode="auto">
          <a:xfrm>
            <a:off x="5192715" y="2869820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D6B1FF8E-CA0A-4EC8-B832-ACDF7E7C1644}"/>
              </a:ext>
            </a:extLst>
          </p:cNvPr>
          <p:cNvSpPr/>
          <p:nvPr/>
        </p:nvSpPr>
        <p:spPr bwMode="auto">
          <a:xfrm>
            <a:off x="5654349" y="1613163"/>
            <a:ext cx="457200" cy="457200"/>
          </a:xfrm>
          <a:prstGeom prst="mathMultiply">
            <a:avLst>
              <a:gd name="adj1" fmla="val 12409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511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DADADA"/>
        </a:solidFill>
        <a:ln w="25400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algn="ctr">
          <a:defRPr sz="1600" dirty="0" smtClean="0">
            <a:solidFill>
              <a:sysClr val="windowText" lastClr="000000"/>
            </a:solidFill>
            <a:latin typeface="Georgia" panose="02040502050405020303" pitchFamily="18" charset="0"/>
            <a:ea typeface="微软雅黑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21539</TotalTime>
  <Words>2323</Words>
  <Application>Microsoft Office PowerPoint</Application>
  <PresentationFormat>全屏显示(4:3)</PresentationFormat>
  <Paragraphs>685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微软雅黑</vt:lpstr>
      <vt:lpstr>等线</vt:lpstr>
      <vt:lpstr>等线 Light</vt:lpstr>
      <vt:lpstr>Arial</vt:lpstr>
      <vt:lpstr>Calibri</vt:lpstr>
      <vt:lpstr>Cambria Math</vt:lpstr>
      <vt:lpstr>Comic Sans MS</vt:lpstr>
      <vt:lpstr>Georgia</vt:lpstr>
      <vt:lpstr>Times New Roman</vt:lpstr>
      <vt:lpstr>Office 主题</vt:lpstr>
      <vt:lpstr>6_自定义设计方案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xie yifan</cp:lastModifiedBy>
  <cp:revision>1019</cp:revision>
  <dcterms:created xsi:type="dcterms:W3CDTF">2016-01-21T16:32:22Z</dcterms:created>
  <dcterms:modified xsi:type="dcterms:W3CDTF">2021-02-18T12:52:43Z</dcterms:modified>
</cp:coreProperties>
</file>