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1" r:id="rId3"/>
  </p:sldMasterIdLst>
  <p:notesMasterIdLst>
    <p:notesMasterId r:id="rId5"/>
  </p:notesMasterIdLst>
  <p:sldIdLst>
    <p:sldId id="256" r:id="rId4"/>
    <p:sldId id="257" r:id="rId6"/>
    <p:sldId id="258" r:id="rId7"/>
    <p:sldId id="298" r:id="rId8"/>
    <p:sldId id="262" r:id="rId9"/>
    <p:sldId id="290" r:id="rId10"/>
    <p:sldId id="297" r:id="rId11"/>
    <p:sldId id="300" r:id="rId12"/>
    <p:sldId id="299" r:id="rId13"/>
    <p:sldId id="301" r:id="rId14"/>
    <p:sldId id="265" r:id="rId15"/>
    <p:sldId id="302" r:id="rId16"/>
    <p:sldId id="308" r:id="rId17"/>
    <p:sldId id="303" r:id="rId18"/>
    <p:sldId id="309" r:id="rId19"/>
    <p:sldId id="304" r:id="rId20"/>
    <p:sldId id="305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21" r:id="rId30"/>
    <p:sldId id="322" r:id="rId31"/>
    <p:sldId id="320" r:id="rId32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hyperlink" Target="..\Desktop\&#20449;&#24687;&#21487;&#35270;&#21270;\&#26399;&#26411;&#20316;&#19994;\&#21487;&#35270;&#21270;&#20195;&#30721;&#22270;&#34920;\&#35789;&#20113;&#24494;&#21338;+&#30693;&#20046;\weibozhihu-wordcloud.html" TargetMode="Externa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2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3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tags" Target="../tags/tag3.xml"/><Relationship Id="rId7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tags" Target="../tags/tag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3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3" Type="http://schemas.openxmlformats.org/officeDocument/2006/relationships/notesSlide" Target="../notesSlides/notesSlide6.xml"/><Relationship Id="rId32" Type="http://schemas.openxmlformats.org/officeDocument/2006/relationships/slideLayout" Target="../slideLayouts/slideLayout3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10.xml"/><Relationship Id="rId29" Type="http://schemas.openxmlformats.org/officeDocument/2006/relationships/tags" Target="../tags/tag28.xml"/><Relationship Id="rId28" Type="http://schemas.openxmlformats.org/officeDocument/2006/relationships/image" Target="../media/image17.svg"/><Relationship Id="rId27" Type="http://schemas.openxmlformats.org/officeDocument/2006/relationships/image" Target="../media/image16.png"/><Relationship Id="rId26" Type="http://schemas.openxmlformats.org/officeDocument/2006/relationships/tags" Target="../tags/tag27.xml"/><Relationship Id="rId25" Type="http://schemas.openxmlformats.org/officeDocument/2006/relationships/image" Target="../media/image15.svg"/><Relationship Id="rId24" Type="http://schemas.openxmlformats.org/officeDocument/2006/relationships/image" Target="../media/image14.png"/><Relationship Id="rId23" Type="http://schemas.openxmlformats.org/officeDocument/2006/relationships/tags" Target="../tags/tag26.xml"/><Relationship Id="rId22" Type="http://schemas.openxmlformats.org/officeDocument/2006/relationships/image" Target="../media/image13.svg"/><Relationship Id="rId21" Type="http://schemas.openxmlformats.org/officeDocument/2006/relationships/image" Target="../media/image12.png"/><Relationship Id="rId20" Type="http://schemas.openxmlformats.org/officeDocument/2006/relationships/tags" Target="../tags/tag25.xml"/><Relationship Id="rId2" Type="http://schemas.openxmlformats.org/officeDocument/2006/relationships/tags" Target="../tags/tag9.xml"/><Relationship Id="rId19" Type="http://schemas.openxmlformats.org/officeDocument/2006/relationships/image" Target="../media/image11.svg"/><Relationship Id="rId18" Type="http://schemas.openxmlformats.org/officeDocument/2006/relationships/image" Target="../media/image10.png"/><Relationship Id="rId17" Type="http://schemas.openxmlformats.org/officeDocument/2006/relationships/tags" Target="../tags/tag24.xml"/><Relationship Id="rId16" Type="http://schemas.openxmlformats.org/officeDocument/2006/relationships/tags" Target="../tags/tag23.xml"/><Relationship Id="rId15" Type="http://schemas.openxmlformats.org/officeDocument/2006/relationships/tags" Target="../tags/tag22.xml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tags" Target="../tags/tag1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0.emf"/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5927" y="739762"/>
            <a:ext cx="5416283" cy="1591056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1125"/>
              </a:spcBef>
              <a:buNone/>
            </a:pPr>
            <a:r>
              <a:rPr lang="en-US" sz="4175" b="1" kern="0" spc="360" dirty="0">
                <a:solidFill>
                  <a:srgbClr val="8E7F72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在上海租房</a:t>
            </a:r>
            <a:endParaRPr lang="en-US" sz="1440" dirty="0"/>
          </a:p>
          <a:p>
            <a:pPr marL="0" indent="0">
              <a:lnSpc>
                <a:spcPct val="100000"/>
              </a:lnSpc>
              <a:spcBef>
                <a:spcPts val="1125"/>
              </a:spcBef>
              <a:buNone/>
            </a:pPr>
            <a:r>
              <a:rPr lang="en-US" sz="4175" b="1" kern="0" spc="360" dirty="0">
                <a:solidFill>
                  <a:srgbClr val="8E7F72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我们能了解到什么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535927" y="3032065"/>
            <a:ext cx="3846044" cy="83947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73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郑泽林  </a:t>
            </a:r>
            <a:endParaRPr lang="zh-CN" altLang="en-US" sz="1730" dirty="0">
              <a:solidFill>
                <a:srgbClr val="333333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730" dirty="0">
                <a:solidFill>
                  <a:srgbClr val="333333"/>
                </a:solidFill>
                <a:latin typeface="华文楷体" panose="02010600040101010101" charset="-122"/>
                <a:ea typeface="华文楷体" panose="02010600040101010101" charset="-122"/>
                <a:cs typeface="PingFang SC" pitchFamily="34" charset="-120"/>
              </a:rPr>
              <a:t>10213360456</a:t>
            </a:r>
            <a:r>
              <a:rPr lang="zh-CN" altLang="en-US" sz="173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  新闻学（</a:t>
            </a:r>
            <a:r>
              <a:rPr lang="zh-CN" altLang="en-US" sz="173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双学位）</a:t>
            </a:r>
            <a:endParaRPr lang="zh-CN" altLang="en-US" sz="1730" dirty="0">
              <a:solidFill>
                <a:srgbClr val="333333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657293" y="2222804"/>
            <a:ext cx="3896088" cy="0"/>
          </a:xfrm>
          <a:custGeom>
            <a:avLst/>
            <a:gdLst/>
            <a:ahLst/>
            <a:cxnLst/>
            <a:rect l="l" t="t" r="r" b="b"/>
            <a:pathLst>
              <a:path w="3896088">
                <a:moveTo>
                  <a:pt x="0" y="0"/>
                </a:moveTo>
                <a:moveTo>
                  <a:pt x="0" y="0"/>
                </a:moveTo>
                <a:lnTo>
                  <a:pt x="3896088" y="0"/>
                </a:lnTo>
              </a:path>
            </a:pathLst>
          </a:custGeom>
          <a:noFill/>
          <a:ln w="9525">
            <a:solidFill>
              <a:srgbClr val="E6C0A4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3488" y="0"/>
            <a:ext cx="1882760" cy="16173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8210" b="1" dirty="0">
                <a:solidFill>
                  <a:srgbClr val="BD7D6A">
                    <a:alpha val="30000"/>
                  </a:srgbClr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93488" y="1339596"/>
            <a:ext cx="4891730" cy="76517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331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数据分析和</a:t>
            </a:r>
            <a:r>
              <a:rPr lang="zh-CN" altLang="en-US" sz="331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可视化</a:t>
            </a:r>
            <a:endParaRPr lang="zh-CN" altLang="en-US" sz="3310" dirty="0">
              <a:solidFill>
                <a:srgbClr val="333333"/>
              </a:solidFill>
              <a:latin typeface="PingFang SC" pitchFamily="34" charset="0"/>
              <a:ea typeface="PingFang SC" pitchFamily="34" charset="-122"/>
              <a:cs typeface="PingFang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词云图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4705" y="1052830"/>
            <a:ext cx="8069580" cy="38836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Aft>
                <a:spcPct val="60000"/>
              </a:spcAft>
            </a:pPr>
            <a:r>
              <a:rPr lang="zh-CN" altLang="en-US" b="1" i="0">
                <a:solidFill>
                  <a:srgbClr val="000000"/>
                </a:solidFill>
                <a:latin typeface="Inter"/>
                <a:ea typeface="Inter"/>
              </a:rPr>
              <a:t>形状蒙版技术</a:t>
            </a:r>
            <a:endParaRPr lang="zh-CN" altLang="en-US" b="1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/>
            <a:r>
              <a:rPr lang="zh-CN" altLang="en-US" b="0" i="0">
                <a:latin typeface="Inter"/>
                <a:ea typeface="Inter"/>
                <a:hlinkClick r:id="rId2" action="ppaction://hlinkfile"/>
              </a:rPr>
              <a:t>词云图</a:t>
            </a:r>
            <a:r>
              <a:rPr lang="zh-CN" altLang="en-US" b="0" i="0">
                <a:latin typeface="Inter"/>
                <a:ea typeface="Inter"/>
              </a:rPr>
              <a:t>使用了</a:t>
            </a:r>
            <a:r>
              <a:rPr lang="en-US" altLang="zh-CN" b="0" i="0">
                <a:latin typeface="Menlo"/>
                <a:ea typeface="Menlo"/>
              </a:rPr>
              <a:t>maskImage</a:t>
            </a:r>
            <a:r>
              <a:rPr lang="zh-CN" altLang="en-US" b="0" i="0">
                <a:latin typeface="Inter"/>
                <a:ea typeface="Inter"/>
              </a:rPr>
              <a:t>属性来实现特定形状：</a:t>
            </a:r>
            <a:endParaRPr lang="zh-CN" altLang="en-US" b="0" i="0">
              <a:latin typeface="Inter"/>
              <a:ea typeface="Inter"/>
            </a:endParaRPr>
          </a:p>
          <a:p>
            <a:pPr marL="0" indent="0"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加载 </a:t>
            </a:r>
            <a:r>
              <a:rPr lang="en-US" altLang="zh-CN" b="0" i="0">
                <a:solidFill>
                  <a:srgbClr val="000000"/>
                </a:solidFill>
                <a:latin typeface="Inter"/>
                <a:ea typeface="Inter"/>
              </a:rPr>
              <a:t>house.png </a:t>
            </a: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图片</a:t>
            </a: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图片加载完成后才初始化词云图</a:t>
            </a: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关键词会根据图片的透明度信息进行分布，形成特定形状</a:t>
            </a: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Font typeface="Arial" panose="020B0604020202020204"/>
              <a:buChar char="•"/>
            </a:pP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b="1" i="0">
                <a:solidFill>
                  <a:srgbClr val="000000"/>
                </a:solidFill>
                <a:latin typeface="Inter"/>
                <a:ea typeface="Inter"/>
              </a:rPr>
              <a:t>数据处理与展示</a:t>
            </a:r>
            <a:endParaRPr lang="zh-CN" altLang="en-US" b="1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数据格式：</a:t>
            </a:r>
            <a:r>
              <a:rPr lang="en-US" altLang="zh-CN" b="0" i="0">
                <a:solidFill>
                  <a:srgbClr val="000000"/>
                </a:solidFill>
                <a:latin typeface="Inter"/>
                <a:ea typeface="Inter"/>
              </a:rPr>
              <a:t>JSON </a:t>
            </a: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数组，每个元素包含</a:t>
            </a:r>
            <a:r>
              <a:rPr lang="en-US" altLang="zh-CN" b="0" i="0">
                <a:solidFill>
                  <a:srgbClr val="000000"/>
                </a:solidFill>
                <a:latin typeface="Menlo"/>
                <a:ea typeface="Menlo"/>
              </a:rPr>
              <a:t>name</a:t>
            </a:r>
            <a:r>
              <a:rPr lang="en-US" altLang="zh-CN" b="0" i="0">
                <a:solidFill>
                  <a:srgbClr val="000000"/>
                </a:solidFill>
                <a:latin typeface="Inter"/>
                <a:ea typeface="Inter"/>
              </a:rPr>
              <a:t>(</a:t>
            </a: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关键词</a:t>
            </a:r>
            <a:r>
              <a:rPr lang="en-US" altLang="zh-CN" b="0" i="0">
                <a:solidFill>
                  <a:srgbClr val="000000"/>
                </a:solidFill>
                <a:latin typeface="Inter"/>
                <a:ea typeface="Inter"/>
              </a:rPr>
              <a:t>) </a:t>
            </a: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和</a:t>
            </a:r>
            <a:r>
              <a:rPr lang="en-US" altLang="zh-CN" b="0" i="0">
                <a:solidFill>
                  <a:srgbClr val="000000"/>
                </a:solidFill>
                <a:latin typeface="Menlo"/>
                <a:ea typeface="Menlo"/>
              </a:rPr>
              <a:t>value</a:t>
            </a:r>
            <a:r>
              <a:rPr lang="en-US" altLang="zh-CN" b="0" i="0">
                <a:solidFill>
                  <a:srgbClr val="000000"/>
                </a:solidFill>
                <a:latin typeface="Inter"/>
                <a:ea typeface="Inter"/>
              </a:rPr>
              <a:t>(</a:t>
            </a: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频率</a:t>
            </a:r>
            <a:r>
              <a:rPr lang="en-US" altLang="zh-CN" b="0" i="0">
                <a:solidFill>
                  <a:srgbClr val="000000"/>
                </a:solidFill>
                <a:latin typeface="Inter"/>
                <a:ea typeface="Inter"/>
              </a:rPr>
              <a:t>)</a:t>
            </a:r>
            <a:endParaRPr lang="en-US" altLang="zh-CN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字体大小：频率越高的关键词字体越大（通过</a:t>
            </a:r>
            <a:r>
              <a:rPr lang="en-US" altLang="zh-CN" b="0" i="0">
                <a:solidFill>
                  <a:srgbClr val="000000"/>
                </a:solidFill>
                <a:latin typeface="Menlo"/>
                <a:ea typeface="Menlo"/>
              </a:rPr>
              <a:t>sizeRange</a:t>
            </a: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控制大小范围）</a:t>
            </a: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交互功能：</a:t>
            </a: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lvl="1" indent="0"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鼠标悬停显示关键词及其频率</a:t>
            </a: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lvl="1" indent="0"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b="0" i="0">
                <a:solidFill>
                  <a:srgbClr val="000000"/>
                </a:solidFill>
                <a:latin typeface="Inter"/>
                <a:ea typeface="Inter"/>
              </a:rPr>
              <a:t>鼠标点击或悬停时文字高亮显示</a:t>
            </a: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全国房租中位数走势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705" y="1439545"/>
            <a:ext cx="7531735" cy="2553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AutoNum type="arabicPeriod"/>
            </a:pPr>
            <a:r>
              <a:rPr lang="zh-CN" altLang="en-US" sz="2000" b="0" i="0">
                <a:solidFill>
                  <a:srgbClr val="000000"/>
                </a:solidFill>
                <a:latin typeface="Inter"/>
                <a:ea typeface="Inter"/>
              </a:rPr>
              <a:t>动态范围计算：根据实际数据自动调整 </a:t>
            </a:r>
            <a:r>
              <a:rPr lang="en-US" altLang="zh-CN" sz="2000" b="0" i="0">
                <a:solidFill>
                  <a:srgbClr val="000000"/>
                </a:solidFill>
                <a:latin typeface="Inter"/>
                <a:ea typeface="Inter"/>
              </a:rPr>
              <a:t>Y </a:t>
            </a:r>
            <a:r>
              <a:rPr lang="zh-CN" altLang="en-US" sz="2000" b="0" i="0">
                <a:solidFill>
                  <a:srgbClr val="000000"/>
                </a:solidFill>
                <a:latin typeface="Inter"/>
                <a:ea typeface="Inter"/>
              </a:rPr>
              <a:t>轴边界，避免固定范围导致数据压缩</a:t>
            </a:r>
            <a:endParaRPr lang="zh-CN" altLang="en-US" sz="2000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endParaRPr lang="zh-CN" altLang="en-US" sz="2000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lang="zh-CN" altLang="en-US" sz="2000" b="0" i="0">
                <a:solidFill>
                  <a:srgbClr val="000000"/>
                </a:solidFill>
                <a:latin typeface="Inter"/>
                <a:ea typeface="Inter"/>
              </a:rPr>
              <a:t>交互组件：</a:t>
            </a:r>
            <a:r>
              <a:rPr lang="en-US" altLang="zh-CN" sz="1600" b="0" i="0">
                <a:solidFill>
                  <a:srgbClr val="000000"/>
                </a:solidFill>
                <a:latin typeface="Menlo"/>
                <a:ea typeface="Menlo"/>
              </a:rPr>
              <a:t>dataZoom</a:t>
            </a:r>
            <a:r>
              <a:rPr lang="zh-CN" altLang="en-US" sz="2000" b="0" i="0">
                <a:solidFill>
                  <a:srgbClr val="000000"/>
                </a:solidFill>
                <a:latin typeface="Inter"/>
                <a:ea typeface="Inter"/>
              </a:rPr>
              <a:t>滑块实现时间轴缩放，适合长周期数据展示</a:t>
            </a:r>
            <a:endParaRPr lang="zh-CN" altLang="en-US" sz="2000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endParaRPr lang="zh-CN" altLang="en-US" sz="2000" b="0" i="0">
              <a:solidFill>
                <a:srgbClr val="000000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lang="zh-CN" altLang="en-US" sz="2000" b="0" i="0">
                <a:solidFill>
                  <a:srgbClr val="000000"/>
                </a:solidFill>
                <a:latin typeface="Inter"/>
                <a:ea typeface="Inter"/>
              </a:rPr>
              <a:t>视觉层次：通过线条粗细、颜色深浅和面积填充构建多维视觉信息</a:t>
            </a:r>
            <a:endParaRPr lang="zh-CN" altLang="en-US" sz="2000" b="0" i="0">
              <a:solidFill>
                <a:srgbClr val="00000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全国房租中位数走势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4705" y="1439545"/>
            <a:ext cx="7531735" cy="22453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</a:pP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2024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年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5-7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月房租稳定在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1900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元，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8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月开始下降至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1800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元左右，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2025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年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5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月小幅回升至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1833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AutoNum type="arabicPeriod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关键节点：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AutoNum type="arabicPeriod"/>
            </a:pP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2024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年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8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月出现首次明显下跌（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-70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元）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AutoNum type="arabicPeriod"/>
            </a:pP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2024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年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12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月出现阶段性反弹（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+50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元）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AutoNum type="arabicPeriod"/>
            </a:pP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2025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年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2-4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月再次企稳，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5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月呈现回升迹象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价格区间租房数量分布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1076960" y="948055"/>
            <a:ext cx="5702935" cy="44773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上海各行政区租金图表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4705" y="1052830"/>
            <a:ext cx="7157085" cy="38836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双图表设计与交互逻辑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雷达图：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多边形轮廓展示各行政区租金相对分布，半透明面积填充突出范围。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优势：宏观对比租金均衡性，直观识别租金高地（如黄埔、长宁）与洼地（如奉贤、崇明）。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条形图：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垂直柱状图展示精确数值，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X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轴标签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45</a:t>
            </a:r>
            <a:r>
              <a:rPr lang="en-US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°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旋转避免重叠。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优势：清晰呈现租金排名顺序，便于获取具体行政区数值。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交互功能：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点击按钮切换图表类型，带平滑动画效果。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上海各行政区租金图表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14705" y="1052830"/>
            <a:ext cx="7157085" cy="38836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展示内容：上海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16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个行政区租金水平（元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㎡），数据源自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2025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年统计。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核心数据：最高租金：黄埔区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153.35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㎡，最低：金山区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27.53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㎡。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数据标准化：最大值取整为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160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㎡（便于雷达图刻度显示）。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/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endParaRPr lang="zh-CN" altLang="en-US" b="0" i="0">
              <a:solidFill>
                <a:srgbClr val="000000"/>
              </a:solidFill>
              <a:latin typeface="Inter"/>
              <a:ea typeface="Inter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814705" y="3144838"/>
          <a:ext cx="7863840" cy="342265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</a:tblGrid>
              <a:tr h="342265">
                <a:tc>
                  <a:txBody>
                    <a:bodyPr/>
                    <a:p>
                      <a:r>
                        <a:rPr lang="zh-CN" altLang="en-US" sz="1100" b="0"/>
                        <a:t>图表类型</a:t>
                      </a:r>
                      <a:endParaRPr lang="zh-CN" altLang="en-US" sz="1100" b="0"/>
                    </a:p>
                  </a:txBody>
                  <a:tcPr marL="137477" marR="137477" marT="91757" marB="91757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/>
                        <a:t>核心特点</a:t>
                      </a:r>
                      <a:endParaRPr lang="zh-CN" altLang="en-US" sz="1100" b="0"/>
                    </a:p>
                  </a:txBody>
                  <a:tcPr marL="137477" marR="137477" marT="91757" marB="91757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/>
                        <a:t>适用场景</a:t>
                      </a:r>
                      <a:endParaRPr lang="zh-CN" altLang="en-US" sz="1100" b="0"/>
                    </a:p>
                  </a:txBody>
                  <a:tcPr marL="137477" marR="137477" marT="91757" marB="91757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zh-CN" altLang="en-US" sz="1100" b="0"/>
                        <a:t>地图模式</a:t>
                      </a:r>
                      <a:endParaRPr lang="zh-CN" altLang="en-US" sz="1100" b="0"/>
                    </a:p>
                  </a:txBody>
                  <a:tcPr marL="137477" marR="137477" marT="91757" marB="91757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/>
                        <a:t>行政区色块渐变，直观展示空间分布</a:t>
                      </a:r>
                      <a:endParaRPr lang="zh-CN" altLang="en-US" sz="1100" b="0"/>
                    </a:p>
                  </a:txBody>
                  <a:tcPr marL="137477" marR="137477" marT="91757" marB="91757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/>
                        <a:t>宏观分析房源区域聚集性</a:t>
                      </a:r>
                      <a:endParaRPr lang="zh-CN" altLang="en-US" sz="1100" b="0"/>
                    </a:p>
                  </a:txBody>
                  <a:tcPr marL="137477" marR="137477" marT="91757" marB="91757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zh-CN" altLang="en-US" sz="1100" b="0"/>
                        <a:t>柱状图</a:t>
                      </a:r>
                      <a:endParaRPr lang="zh-CN" altLang="en-US" sz="1100" b="0"/>
                    </a:p>
                  </a:txBody>
                  <a:tcPr marL="137477" marR="137477" marT="91757" marB="91757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/>
                        <a:t>数值排序 </a:t>
                      </a:r>
                      <a:r>
                        <a:rPr lang="en-US" altLang="zh-CN" sz="1100" b="0"/>
                        <a:t>+ </a:t>
                      </a:r>
                      <a:r>
                        <a:rPr lang="zh-CN" altLang="en-US" sz="1100" b="0"/>
                        <a:t>渐变色柱，精确对比数量</a:t>
                      </a:r>
                      <a:endParaRPr lang="zh-CN" altLang="en-US" sz="1100" b="0"/>
                    </a:p>
                  </a:txBody>
                  <a:tcPr marL="137477" marR="137477" marT="91757" marB="91757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zh-CN" altLang="en-US" sz="1100" b="0"/>
                        <a:t>聚焦具体区域数值差异</a:t>
                      </a:r>
                      <a:endParaRPr lang="zh-CN" altLang="en-US" sz="1100" b="0"/>
                    </a:p>
                  </a:txBody>
                  <a:tcPr marL="137477" marR="137477" marT="91757" marB="91757" anchor="ctr" anchorCtr="0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814705" y="4384040"/>
            <a:ext cx="760666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000000"/>
                </a:solidFill>
                <a:latin typeface="Inter"/>
                <a:ea typeface="Inter"/>
              </a:rPr>
              <a:t>交互功能：点击按钮平滑切换，带过渡动画，实时更新模式标签。</a:t>
            </a:r>
            <a:endParaRPr lang="zh-CN" altLang="en-US" sz="1600" b="0" i="0">
              <a:solidFill>
                <a:srgbClr val="000000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上海各行政区租金图表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705" y="1167765"/>
            <a:ext cx="7556500" cy="313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地图渲染：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加载阿里云地理 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JSON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数据（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310000_full.json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），注册上海地图。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视觉映射（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visualMap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）：颜色从浅蓝到深红渐变，直观反映房源数量多少。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Aft>
                <a:spcPct val="0"/>
              </a:spcAft>
              <a:buFont typeface="Arial" panose="020B0604020202020204"/>
              <a:buChar char="◦"/>
            </a:pP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柱状图优化：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动态渐变色：根据数值大小生成冷暖色调（蓝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→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红），突出差异。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轴标签 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30°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旋转，避免行政区名称重叠。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Aft>
                <a:spcPct val="0"/>
              </a:spcAft>
              <a:buFont typeface="Arial" panose="020B0604020202020204"/>
              <a:buChar char="◦"/>
            </a:pP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动画效果：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Aft>
                <a:spcPct val="0"/>
              </a:spcAft>
              <a:buFont typeface="Arial" panose="020B0604020202020204"/>
              <a:buChar char="◦"/>
            </a:pP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universalTransition: true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实现图表切换平滑过渡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房价热力图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5810" y="1259840"/>
            <a:ext cx="8069580" cy="38836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展示内容：上海各行政区楼盘房价（元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㎡），覆盖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16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区超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150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个楼盘。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关键数据：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最高房价：黄浦区翠湖天地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215.94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㎡，最低：崇明区裕鸿佳苑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18.59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元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㎡（相差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11.6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倍）。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数据维度：行政区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+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楼盘名称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+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房价，支持动态筛选与搜索。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上海各行政区租金图表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65810" y="1259840"/>
            <a:ext cx="8069580" cy="388366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双维度筛选：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行政区下拉选择（如浦东、黄浦），聚焦特定区域房价分布。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楼盘关键词搜索（如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"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翠湖天地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"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），快速定位目标楼盘。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热力图可视化：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颜色梯度（蓝</a:t>
            </a:r>
            <a:r>
              <a:rPr lang="en-US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→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红）直观反映房价高低，暖色区域为价格高地。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Aft>
                <a:spcPct val="60000"/>
              </a:spcAft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数据排序：默认按房价从高到低排列，清晰呈现区域价差。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93658" y="385200"/>
            <a:ext cx="1556684" cy="6858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455" b="1" dirty="0">
                <a:solidFill>
                  <a:srgbClr val="8E7F72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目录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3729312" y="935297"/>
            <a:ext cx="1685376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333333">
                    <a:alpha val="20000"/>
                  </a:srgbClr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CONTENT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2757805" y="1666875"/>
            <a:ext cx="3556000" cy="66675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数据采集处理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2000885" y="1578610"/>
            <a:ext cx="923925" cy="8553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8E7F72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01</a:t>
            </a:r>
            <a:endParaRPr lang="en-US" sz="1440" dirty="0"/>
          </a:p>
        </p:txBody>
      </p:sp>
      <p:sp>
        <p:nvSpPr>
          <p:cNvPr id="6" name="Text 4"/>
          <p:cNvSpPr/>
          <p:nvPr/>
        </p:nvSpPr>
        <p:spPr>
          <a:xfrm>
            <a:off x="2757805" y="2336800"/>
            <a:ext cx="3556000" cy="66675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数据分析与可视化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2000885" y="2239645"/>
            <a:ext cx="923925" cy="8553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8E7F72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02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2757805" y="3006725"/>
            <a:ext cx="3556000" cy="66675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585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采访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2000885" y="2900680"/>
            <a:ext cx="923925" cy="8553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8E7F72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03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2757805" y="3683635"/>
            <a:ext cx="3556000" cy="64198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1585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网页</a:t>
            </a:r>
            <a:r>
              <a:rPr lang="en-US" sz="1585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可视化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2000885" y="3561715"/>
            <a:ext cx="923925" cy="8553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8E7F72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04</a:t>
            </a:r>
            <a:endParaRPr lang="en-US" sz="144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3488" y="0"/>
            <a:ext cx="1882760" cy="16173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8210" b="1" dirty="0">
                <a:solidFill>
                  <a:srgbClr val="BD7D6A">
                    <a:alpha val="30000"/>
                  </a:srgbClr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93488" y="1339596"/>
            <a:ext cx="4891730" cy="76517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331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采访</a:t>
            </a:r>
            <a:endParaRPr lang="zh-CN" altLang="en-US" sz="3310" dirty="0">
              <a:solidFill>
                <a:srgbClr val="333333"/>
              </a:solidFill>
              <a:latin typeface="PingFang SC" pitchFamily="34" charset="0"/>
              <a:ea typeface="PingFang SC" pitchFamily="34" charset="-122"/>
              <a:cs typeface="PingFang SC" pitchFamily="34" charset="-120"/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采访</a:t>
            </a: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采访大纲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705" y="882650"/>
            <a:ext cx="7556500" cy="34150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采访对象：租客（聚焦居住体验与市场感知）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基本租房情况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目前租住的区域、户型、面积？租金约多少元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月？与同区域平均租金相比是否合理？（可结合链家数据对比）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租房时长？是否遇到过租金上涨？近一年租金变化趋势如何？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房源获取与决策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通过什么渠道找到房源？（链家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小红书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中介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转租等）各渠道的优缺点？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租房时最关注的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3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个因素是什么？（租金、交通、配套等）是否因预算妥协过？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采访</a:t>
            </a: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采访大纲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14705" y="882650"/>
            <a:ext cx="7556500" cy="31381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采访对象：租客（聚焦居住体验与市场感知）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居住体验与痛点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目前居住中最满意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不满意的地方？（如房东沟通、房屋状况、邻里关系等）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是否遇到过租房纠纷？（如押金退还、合同陷阱等）如何解决？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采访方式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文字采访：小红书捞人问、朋友之间询问（目前样本</a:t>
            </a:r>
            <a:r>
              <a:rPr lang="en-US" altLang="zh-CN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15</a:t>
            </a:r>
            <a:r>
              <a:rPr lang="zh-CN" altLang="en-US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人）</a:t>
            </a: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lang="zh-CN" altLang="en-US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3488" y="0"/>
            <a:ext cx="1882760" cy="161734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8210" b="1" dirty="0">
                <a:solidFill>
                  <a:srgbClr val="BD7D6A">
                    <a:alpha val="30000"/>
                  </a:srgbClr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93488" y="1339596"/>
            <a:ext cx="4891730" cy="201168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331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网页可视化</a:t>
            </a:r>
            <a:endParaRPr lang="zh-CN" altLang="en-US" sz="3310" dirty="0">
              <a:solidFill>
                <a:srgbClr val="333333"/>
              </a:solidFill>
              <a:latin typeface="PingFang SC" pitchFamily="34" charset="0"/>
              <a:ea typeface="PingFang SC" pitchFamily="34" charset="-122"/>
              <a:cs typeface="PingFang SC" pitchFamily="34" charset="-120"/>
              <a:sym typeface="+mn-ea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zh-CN" altLang="en-US" sz="3310" dirty="0">
              <a:solidFill>
                <a:srgbClr val="333333"/>
              </a:solidFill>
              <a:latin typeface="PingFang SC" pitchFamily="34" charset="0"/>
              <a:ea typeface="PingFang SC" pitchFamily="34" charset="-122"/>
              <a:cs typeface="PingFang SC" pitchFamily="34" charset="-120"/>
              <a:sym typeface="+mn-ea"/>
            </a:endParaRPr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3310" dirty="0">
                <a:solidFill>
                  <a:srgbClr val="3333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清晰/互动</a:t>
            </a:r>
            <a:endParaRPr lang="zh-CN" altLang="en-US" sz="3310" dirty="0">
              <a:solidFill>
                <a:srgbClr val="3333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网页可视化</a:t>
            </a:r>
            <a:r>
              <a:rPr lang="en-US" altLang="zh-CN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结构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" y="1424940"/>
            <a:ext cx="8331835" cy="2143125"/>
          </a:xfrm>
          <a:prstGeom prst="rect">
            <a:avLst/>
          </a:prstGeom>
        </p:spPr>
        <p:txBody>
          <a:bodyPr wrap="square">
            <a:spAutoFit/>
          </a:bodyPr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顶部导航：动态显示，可快速跳转至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各个图表模块。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采访：在图标之间穿插采访（还没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整理完）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数据可视化：整合词云图、租金趋势图、房源热区地图等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多种形式图表，形成数据叙事链条。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454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网页可视化</a:t>
            </a:r>
            <a:r>
              <a:rPr lang="en-US" altLang="zh-CN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——</a:t>
            </a:r>
            <a:r>
              <a:rPr lang="zh-CN" altLang="en-US" sz="2305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交互与视觉设计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" y="1424940"/>
            <a:ext cx="8437245" cy="2861310"/>
          </a:xfrm>
          <a:prstGeom prst="rect">
            <a:avLst/>
          </a:prstGeom>
        </p:spPr>
        <p:txBody>
          <a:bodyPr wrap="square">
            <a:spAutoFit/>
          </a:bodyPr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动态效果：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导航条随滚动显示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/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隐藏，按钮悬停带缩放动画。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图表区块交叉布局，滚动时触发渐入动画（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translateY (0) + opacity:1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响应式适配：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移动端自动调整为单列布局，图表容器自适应宽高（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aspect-ratio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字体大小随屏幕尺寸动态缩放（媒体查询）。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454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网页可视化</a:t>
            </a:r>
            <a:r>
              <a:rPr lang="en-US" altLang="zh-CN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颜色搭配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" y="998855"/>
            <a:ext cx="8437245" cy="2809875"/>
          </a:xfrm>
          <a:prstGeom prst="rect">
            <a:avLst/>
          </a:prstGeom>
        </p:spPr>
        <p:txBody>
          <a:bodyPr wrap="square">
            <a:spAutoFit/>
          </a:bodyPr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主色调：活力橙（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#ffd166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作为标题、按钮和强调文本的主色，在深色背景（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#121212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）上形成强对比，引导用户视线聚焦关键信息（如导航按钮悬停、标题文字）。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情感表达：传递温暖感，缓解深色背景的压抑，契合租房话题的生活气息。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辅助色：冲突粉（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#ef476f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）与清新绿（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#06d6a0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粉红色用于模块背景装饰（如词云图区块），绿色作为图表交互反馈色，增加视觉层次与活力。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4546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网页可视化</a:t>
            </a:r>
            <a:r>
              <a:rPr lang="en-US" altLang="zh-CN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——</a:t>
            </a: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颜色搭配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8170" y="893445"/>
            <a:ext cx="8437245" cy="3220085"/>
          </a:xfrm>
          <a:prstGeom prst="rect">
            <a:avLst/>
          </a:prstGeom>
        </p:spPr>
        <p:txBody>
          <a:bodyPr wrap="square">
            <a:spAutoFit/>
          </a:bodyPr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背景系统：深灰阶渐变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采用三层深色背景：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纯黑（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#121212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）作为主体背景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深灰（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#2a2a2a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）用于区块分隔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中灰（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#414141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）作为卡片背景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文本色：浅灰（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#eaeaea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lvl="1" indent="0">
              <a:spcBef>
                <a:spcPts val="40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与深色背景形成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6:1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对比度，符合</a:t>
            </a:r>
            <a:r>
              <a:rPr lang="en-US" altLang="zh-CN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WCAG </a:t>
            </a:r>
            <a:r>
              <a:rPr lang="zh-CN" altLang="en-US" sz="2000" b="0" i="0">
                <a:solidFill>
                  <a:srgbClr val="00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可访问性标准，长文本阅读舒适。</a:t>
            </a:r>
            <a:endParaRPr lang="zh-CN" altLang="en-US" sz="2000" b="0" i="0">
              <a:solidFill>
                <a:srgbClr val="000000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2047870" y="1991151"/>
            <a:ext cx="5049000" cy="1160585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ctr" defTabSz="6858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7200" b="1" kern="120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THANK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3488" y="0"/>
            <a:ext cx="1882760" cy="180136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8210" b="1" dirty="0">
                <a:solidFill>
                  <a:srgbClr val="BD7D6A">
                    <a:alpha val="30000"/>
                  </a:srgbClr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93488" y="1339596"/>
            <a:ext cx="4891730" cy="10636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31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数据采集处理</a:t>
            </a:r>
            <a:endParaRPr lang="en-US" sz="3310" dirty="0"/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数据采集处理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01" y="1066046"/>
            <a:ext cx="4436520" cy="377104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4" y="982706"/>
            <a:ext cx="4423962" cy="3760368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9443" y="1449195"/>
            <a:ext cx="484281" cy="484281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94231" y="3672546"/>
            <a:ext cx="363931" cy="363931"/>
          </a:xfrm>
          <a:prstGeom prst="rect">
            <a:avLst/>
          </a:prstGeom>
        </p:spPr>
      </p:pic>
      <p:sp>
        <p:nvSpPr>
          <p:cNvPr id="7" name="Shape 1"/>
          <p:cNvSpPr/>
          <p:nvPr/>
        </p:nvSpPr>
        <p:spPr>
          <a:xfrm>
            <a:off x="2222311" y="1135963"/>
            <a:ext cx="6665542" cy="991529"/>
          </a:xfrm>
          <a:custGeom>
            <a:avLst/>
            <a:gdLst/>
            <a:ahLst/>
            <a:cxnLst/>
            <a:rect l="l" t="t" r="r" b="b"/>
            <a:pathLst>
              <a:path w="6665542" h="991529">
                <a:moveTo>
                  <a:pt x="0" y="0"/>
                </a:moveTo>
                <a:moveTo>
                  <a:pt x="0" y="0"/>
                </a:moveTo>
                <a:lnTo>
                  <a:pt x="6665542" y="0"/>
                </a:lnTo>
                <a:lnTo>
                  <a:pt x="6665542" y="991529"/>
                </a:lnTo>
                <a:lnTo>
                  <a:pt x="0" y="991529"/>
                </a:lnTo>
                <a:close/>
              </a:path>
            </a:pathLst>
          </a:custGeom>
          <a:solidFill>
            <a:srgbClr val="8E7F72">
              <a:alpha val="5882"/>
            </a:srgbClr>
          </a:solidFill>
        </p:spPr>
      </p:sp>
      <p:sp>
        <p:nvSpPr>
          <p:cNvPr id="8" name="Shape 2"/>
          <p:cNvSpPr/>
          <p:nvPr>
            <p:custDataLst>
              <p:tags r:id="rId7"/>
            </p:custDataLst>
          </p:nvPr>
        </p:nvSpPr>
        <p:spPr>
          <a:xfrm>
            <a:off x="2495848" y="2241059"/>
            <a:ext cx="6392005" cy="1036265"/>
          </a:xfrm>
          <a:custGeom>
            <a:avLst/>
            <a:gdLst/>
            <a:ahLst/>
            <a:cxnLst/>
            <a:rect l="l" t="t" r="r" b="b"/>
            <a:pathLst>
              <a:path w="6392005" h="1036265">
                <a:moveTo>
                  <a:pt x="0" y="0"/>
                </a:moveTo>
                <a:moveTo>
                  <a:pt x="0" y="0"/>
                </a:moveTo>
                <a:lnTo>
                  <a:pt x="6392005" y="0"/>
                </a:lnTo>
                <a:lnTo>
                  <a:pt x="6392005" y="1036265"/>
                </a:lnTo>
                <a:lnTo>
                  <a:pt x="0" y="1036265"/>
                </a:lnTo>
                <a:close/>
              </a:path>
            </a:pathLst>
          </a:custGeom>
          <a:solidFill>
            <a:srgbClr val="8E7F72">
              <a:alpha val="5882"/>
            </a:srgbClr>
          </a:solidFill>
        </p:spPr>
      </p:sp>
      <p:sp>
        <p:nvSpPr>
          <p:cNvPr id="9" name="Shape 3"/>
          <p:cNvSpPr/>
          <p:nvPr>
            <p:custDataLst>
              <p:tags r:id="rId8"/>
            </p:custDataLst>
          </p:nvPr>
        </p:nvSpPr>
        <p:spPr>
          <a:xfrm>
            <a:off x="2495848" y="3450894"/>
            <a:ext cx="6392005" cy="997700"/>
          </a:xfrm>
          <a:custGeom>
            <a:avLst/>
            <a:gdLst/>
            <a:ahLst/>
            <a:cxnLst/>
            <a:rect l="l" t="t" r="r" b="b"/>
            <a:pathLst>
              <a:path w="6392005" h="997700">
                <a:moveTo>
                  <a:pt x="0" y="0"/>
                </a:moveTo>
                <a:moveTo>
                  <a:pt x="0" y="0"/>
                </a:moveTo>
                <a:lnTo>
                  <a:pt x="6392005" y="0"/>
                </a:lnTo>
                <a:lnTo>
                  <a:pt x="6392005" y="997700"/>
                </a:lnTo>
                <a:lnTo>
                  <a:pt x="0" y="997700"/>
                </a:lnTo>
                <a:close/>
              </a:path>
            </a:pathLst>
          </a:custGeom>
          <a:solidFill>
            <a:srgbClr val="8E7F72">
              <a:alpha val="5882"/>
            </a:srgbClr>
          </a:solidFill>
        </p:spPr>
      </p:sp>
      <p:pic>
        <p:nvPicPr>
          <p:cNvPr id="10" name="Image 4" descr="preencoded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091036" y="2544318"/>
            <a:ext cx="352384" cy="352384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3070118" y="1457992"/>
            <a:ext cx="2458052" cy="34747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链家数据采集</a:t>
            </a:r>
            <a:endParaRPr lang="en-US" sz="1440" dirty="0"/>
          </a:p>
        </p:txBody>
      </p:sp>
      <p:sp>
        <p:nvSpPr>
          <p:cNvPr id="12" name="Text 5"/>
          <p:cNvSpPr/>
          <p:nvPr/>
        </p:nvSpPr>
        <p:spPr>
          <a:xfrm>
            <a:off x="5528170" y="1199971"/>
            <a:ext cx="3293515" cy="85039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101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使用爬虫技术抓取链家租房数据，包括租金、面积、户型等信息，为分析租房市场趋势提供基础数据。</a:t>
            </a:r>
            <a:endParaRPr lang="en-US" sz="1440" dirty="0"/>
          </a:p>
        </p:txBody>
      </p:sp>
      <p:sp>
        <p:nvSpPr>
          <p:cNvPr id="13" name="Text 6"/>
          <p:cNvSpPr/>
          <p:nvPr>
            <p:custDataLst>
              <p:tags r:id="rId11"/>
            </p:custDataLst>
          </p:nvPr>
        </p:nvSpPr>
        <p:spPr>
          <a:xfrm>
            <a:off x="3548007" y="2585455"/>
            <a:ext cx="2435684" cy="34747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社交媒体采集</a:t>
            </a:r>
            <a:endParaRPr lang="en-US" sz="1440" dirty="0"/>
          </a:p>
        </p:txBody>
      </p:sp>
      <p:sp>
        <p:nvSpPr>
          <p:cNvPr id="14" name="Text 7"/>
          <p:cNvSpPr/>
          <p:nvPr>
            <p:custDataLst>
              <p:tags r:id="rId12"/>
            </p:custDataLst>
          </p:nvPr>
        </p:nvSpPr>
        <p:spPr>
          <a:xfrm>
            <a:off x="5983691" y="2311135"/>
            <a:ext cx="2837994" cy="85039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101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通过八爪鱼工具采集小红书、知乎等平台的租房相关帖子，挖掘用户需求与痛点，补充市场主观信息。</a:t>
            </a:r>
            <a:endParaRPr lang="en-US" sz="1440" dirty="0"/>
          </a:p>
        </p:txBody>
      </p:sp>
      <p:sp>
        <p:nvSpPr>
          <p:cNvPr id="15" name="Text 8"/>
          <p:cNvSpPr/>
          <p:nvPr>
            <p:custDataLst>
              <p:tags r:id="rId13"/>
            </p:custDataLst>
          </p:nvPr>
        </p:nvSpPr>
        <p:spPr>
          <a:xfrm>
            <a:off x="4056920" y="3776008"/>
            <a:ext cx="2223189" cy="34747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房价数据采集</a:t>
            </a:r>
            <a:endParaRPr lang="en-US" sz="1440" dirty="0"/>
          </a:p>
        </p:txBody>
      </p:sp>
      <p:sp>
        <p:nvSpPr>
          <p:cNvPr id="16" name="Text 9"/>
          <p:cNvSpPr/>
          <p:nvPr>
            <p:custDataLst>
              <p:tags r:id="rId14"/>
            </p:custDataLst>
          </p:nvPr>
        </p:nvSpPr>
        <p:spPr>
          <a:xfrm>
            <a:off x="6280109" y="3437680"/>
            <a:ext cx="2541576" cy="1014984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buNone/>
            </a:pPr>
            <a:r>
              <a:rPr lang="en-US" sz="101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从全国房价行情网获取上海房价数据，包括区域均价、涨幅等，掌握房价整体走势及区域差异。</a:t>
            </a:r>
            <a:endParaRPr lang="en-US" sz="14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数据采集处理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8058920" y="2727720"/>
            <a:ext cx="841689" cy="841689"/>
          </a:xfrm>
          <a:custGeom>
            <a:avLst/>
            <a:gdLst/>
            <a:ahLst/>
            <a:cxnLst/>
            <a:rect l="l" t="t" r="r" b="b"/>
            <a:pathLst>
              <a:path w="841689" h="841689">
                <a:moveTo>
                  <a:pt x="420845" y="0"/>
                </a:moveTo>
                <a:moveTo>
                  <a:pt x="420845" y="0"/>
                </a:moveTo>
                <a:cubicBezTo>
                  <a:pt x="653115" y="0"/>
                  <a:pt x="841689" y="188574"/>
                  <a:pt x="841689" y="420845"/>
                </a:cubicBezTo>
                <a:cubicBezTo>
                  <a:pt x="841689" y="653115"/>
                  <a:pt x="653115" y="841689"/>
                  <a:pt x="420845" y="841689"/>
                </a:cubicBezTo>
                <a:cubicBezTo>
                  <a:pt x="188574" y="841689"/>
                  <a:pt x="0" y="653115"/>
                  <a:pt x="0" y="420845"/>
                </a:cubicBezTo>
                <a:cubicBezTo>
                  <a:pt x="0" y="188574"/>
                  <a:pt x="188574" y="0"/>
                  <a:pt x="420845" y="0"/>
                </a:cubicBezTo>
                <a:close/>
              </a:path>
            </a:pathLst>
          </a:custGeom>
          <a:solidFill>
            <a:srgbClr val="8E7F72">
              <a:alpha val="60000"/>
            </a:srgbClr>
          </a:solidFill>
        </p:spPr>
      </p:sp>
      <p:sp>
        <p:nvSpPr>
          <p:cNvPr id="17" name="Text 14"/>
          <p:cNvSpPr/>
          <p:nvPr/>
        </p:nvSpPr>
        <p:spPr>
          <a:xfrm>
            <a:off x="739775" y="1017905"/>
            <a:ext cx="7367905" cy="117538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通过爬虫技术获取链家租房数据，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包括街区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租赁方式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朝向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每月租金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行政区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板块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房屋面积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格局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,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发布时长等。链家一共能查询到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54475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套房子数据，但是由于网页限制，链家网页只显示出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100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页的房子内容，所以只能考虑根据筛选完条件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多次查询。</a:t>
            </a:r>
            <a:endParaRPr lang="zh-CN" altLang="en-US" sz="1600" dirty="0">
              <a:solidFill>
                <a:srgbClr val="333333"/>
              </a:solidFill>
              <a:latin typeface="华文中宋" panose="02010600040101010101" charset="-122"/>
              <a:ea typeface="华文中宋" panose="02010600040101010101" charset="-122"/>
              <a:cs typeface="PingFang SC" pitchFamily="34" charset="-120"/>
            </a:endParaRPr>
          </a:p>
        </p:txBody>
      </p:sp>
      <p:graphicFrame>
        <p:nvGraphicFramePr>
          <p:cNvPr id="24" name="表格 23"/>
          <p:cNvGraphicFramePr/>
          <p:nvPr/>
        </p:nvGraphicFramePr>
        <p:xfrm>
          <a:off x="814705" y="2095500"/>
          <a:ext cx="6172200" cy="216535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街区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租赁方式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朝向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每月租金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行政区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板块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房屋面积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格局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发布时长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同康苑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5400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浦东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三林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69.00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天前维护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上钢五村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6200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浦东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世博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58.74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天前维护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3655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鞍山路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63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号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杨浦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鞍山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36.93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包运大厦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东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5030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静安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西藏北路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42.00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今天维护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恒大华城东林苑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5500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浦东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杨思前滩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66.22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今天维护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西江湾路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235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弄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5200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虹口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鲁迅公园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43.54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天前维护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中山北路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805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弄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4800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静安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大宁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34.21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endParaRPr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开鲁四村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4560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杨浦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41.49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今天维护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曲一花苑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5600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虹口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曲阳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67.44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天前维护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82880"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市光二村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5760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杨浦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中原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70.94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室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厅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卫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今天维护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数据采集处理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9" name="图形 10"/>
          <p:cNvSpPr/>
          <p:nvPr>
            <p:custDataLst>
              <p:tags r:id="rId2"/>
            </p:custDataLst>
          </p:nvPr>
        </p:nvSpPr>
        <p:spPr>
          <a:xfrm rot="10800000">
            <a:off x="2696822" y="1151045"/>
            <a:ext cx="3205838" cy="1494863"/>
          </a:xfrm>
          <a:custGeom>
            <a:avLst/>
            <a:gdLst>
              <a:gd name="connsiteX0" fmla="*/ 1476178 w 1476375"/>
              <a:gd name="connsiteY0" fmla="*/ 687640 h 688307"/>
              <a:gd name="connsiteX1" fmla="*/ 686270 w 1476375"/>
              <a:gd name="connsiteY1" fmla="*/ 1174 h 688307"/>
              <a:gd name="connsiteX2" fmla="*/ -197 w 1476375"/>
              <a:gd name="connsiteY2" fmla="*/ 687640 h 688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6375" h="688307">
                <a:moveTo>
                  <a:pt x="1476178" y="687640"/>
                </a:moveTo>
                <a:cubicBezTo>
                  <a:pt x="1447613" y="279951"/>
                  <a:pt x="1093959" y="-27392"/>
                  <a:pt x="686270" y="1174"/>
                </a:cubicBezTo>
                <a:cubicBezTo>
                  <a:pt x="318348" y="26958"/>
                  <a:pt x="25578" y="319719"/>
                  <a:pt x="-197" y="687640"/>
                </a:cubicBezTo>
              </a:path>
            </a:pathLst>
          </a:cu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3" name="矩形 4"/>
          <p:cNvSpPr/>
          <p:nvPr>
            <p:custDataLst>
              <p:tags r:id="rId3"/>
            </p:custDataLst>
          </p:nvPr>
        </p:nvSpPr>
        <p:spPr>
          <a:xfrm>
            <a:off x="2872477" y="4009157"/>
            <a:ext cx="1364786" cy="6493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数据获取模块 - 发送 HTTP 请求并解析 HTML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25" name="直接连接符 2"/>
          <p:cNvCxnSpPr/>
          <p:nvPr>
            <p:custDataLst>
              <p:tags r:id="rId4"/>
            </p:custDataLst>
          </p:nvPr>
        </p:nvCxnSpPr>
        <p:spPr>
          <a:xfrm flipV="1">
            <a:off x="2082284" y="2122527"/>
            <a:ext cx="907467" cy="926415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2"/>
          <p:cNvCxnSpPr/>
          <p:nvPr>
            <p:custDataLst>
              <p:tags r:id="rId5"/>
            </p:custDataLst>
          </p:nvPr>
        </p:nvCxnSpPr>
        <p:spPr>
          <a:xfrm flipV="1">
            <a:off x="3503402" y="2555776"/>
            <a:ext cx="349262" cy="1283359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5"/>
          <p:cNvCxnSpPr/>
          <p:nvPr>
            <p:custDataLst>
              <p:tags r:id="rId6"/>
            </p:custDataLst>
          </p:nvPr>
        </p:nvCxnSpPr>
        <p:spPr>
          <a:xfrm flipH="1" flipV="1">
            <a:off x="4763717" y="2555776"/>
            <a:ext cx="318535" cy="1268508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连接符 29"/>
          <p:cNvCxnSpPr/>
          <p:nvPr>
            <p:custDataLst>
              <p:tags r:id="rId7"/>
            </p:custDataLst>
          </p:nvPr>
        </p:nvCxnSpPr>
        <p:spPr>
          <a:xfrm flipH="1" flipV="1">
            <a:off x="5609218" y="2134817"/>
            <a:ext cx="898249" cy="897737"/>
          </a:xfrm>
          <a:prstGeom prst="line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矩形 5"/>
          <p:cNvSpPr/>
          <p:nvPr>
            <p:custDataLst>
              <p:tags r:id="rId8"/>
            </p:custDataLst>
          </p:nvPr>
        </p:nvSpPr>
        <p:spPr>
          <a:xfrm>
            <a:off x="4309471" y="4009157"/>
            <a:ext cx="1477963" cy="6493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数据处理模块 - 提取关键信息并结构化存储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4" name="椭圆 31"/>
          <p:cNvSpPr/>
          <p:nvPr>
            <p:custDataLst>
              <p:tags r:id="rId9"/>
            </p:custDataLst>
          </p:nvPr>
        </p:nvSpPr>
        <p:spPr>
          <a:xfrm>
            <a:off x="3213735" y="3203575"/>
            <a:ext cx="692150" cy="7061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FFFF"/>
            </a:solidFill>
          </a:ln>
          <a:effectLst>
            <a:outerShdw blurRad="152400" dist="76200" dir="5400000" algn="t" rotWithShape="0">
              <a:schemeClr val="accent1"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41" name="椭圆 32"/>
          <p:cNvSpPr/>
          <p:nvPr>
            <p:custDataLst>
              <p:tags r:id="rId10"/>
            </p:custDataLst>
          </p:nvPr>
        </p:nvSpPr>
        <p:spPr>
          <a:xfrm>
            <a:off x="4692015" y="3226435"/>
            <a:ext cx="692150" cy="7061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FFFF"/>
            </a:solidFill>
          </a:ln>
          <a:effectLst>
            <a:outerShdw blurRad="152400" dist="76200" dir="5400000" algn="t" rotWithShape="0">
              <a:schemeClr val="accent1"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cs typeface="微软雅黑" panose="020B0503020204020204" charset="-122"/>
              <a:sym typeface="+mn-ea"/>
            </a:endParaRPr>
          </a:p>
        </p:txBody>
      </p:sp>
      <p:sp>
        <p:nvSpPr>
          <p:cNvPr id="42" name="椭圆 33"/>
          <p:cNvSpPr/>
          <p:nvPr>
            <p:custDataLst>
              <p:tags r:id="rId11"/>
            </p:custDataLst>
          </p:nvPr>
        </p:nvSpPr>
        <p:spPr>
          <a:xfrm>
            <a:off x="1974228" y="2460010"/>
            <a:ext cx="670870" cy="67087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FFFF"/>
            </a:solidFill>
          </a:ln>
          <a:effectLst>
            <a:outerShdw blurRad="152400" dist="76200" dir="5400000" algn="t" rotWithShape="0">
              <a:schemeClr val="accent1"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43" name="椭圆 34"/>
          <p:cNvSpPr/>
          <p:nvPr>
            <p:custDataLst>
              <p:tags r:id="rId12"/>
            </p:custDataLst>
          </p:nvPr>
        </p:nvSpPr>
        <p:spPr>
          <a:xfrm>
            <a:off x="5946140" y="2456180"/>
            <a:ext cx="692150" cy="70612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FFFFFF"/>
            </a:solidFill>
          </a:ln>
          <a:effectLst>
            <a:outerShdw blurRad="152400" dist="76200" dir="5400000" algn="t" rotWithShape="0">
              <a:schemeClr val="accent1">
                <a:alpha val="20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cs typeface="微软雅黑" panose="020B0503020204020204" charset="-122"/>
              <a:sym typeface="+mn-ea"/>
            </a:endParaRPr>
          </a:p>
        </p:txBody>
      </p:sp>
      <p:sp>
        <p:nvSpPr>
          <p:cNvPr id="44" name="椭圆 35"/>
          <p:cNvSpPr/>
          <p:nvPr>
            <p:custDataLst>
              <p:tags r:id="rId13"/>
            </p:custDataLst>
          </p:nvPr>
        </p:nvSpPr>
        <p:spPr>
          <a:xfrm>
            <a:off x="2983094" y="1992450"/>
            <a:ext cx="137247" cy="137247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5" name="椭圆 36"/>
          <p:cNvSpPr/>
          <p:nvPr>
            <p:custDataLst>
              <p:tags r:id="rId14"/>
            </p:custDataLst>
          </p:nvPr>
        </p:nvSpPr>
        <p:spPr>
          <a:xfrm>
            <a:off x="3786090" y="2514807"/>
            <a:ext cx="137247" cy="137247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37"/>
          <p:cNvSpPr/>
          <p:nvPr>
            <p:custDataLst>
              <p:tags r:id="rId15"/>
            </p:custDataLst>
          </p:nvPr>
        </p:nvSpPr>
        <p:spPr>
          <a:xfrm>
            <a:off x="4696118" y="2514807"/>
            <a:ext cx="137247" cy="137247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47" name="椭圆 38"/>
          <p:cNvSpPr/>
          <p:nvPr>
            <p:custDataLst>
              <p:tags r:id="rId16"/>
            </p:custDataLst>
          </p:nvPr>
        </p:nvSpPr>
        <p:spPr>
          <a:xfrm>
            <a:off x="5487847" y="1992450"/>
            <a:ext cx="137247" cy="137247"/>
          </a:xfrm>
          <a:prstGeom prst="ellipse">
            <a:avLst/>
          </a:prstGeom>
          <a:solidFill>
            <a:schemeClr val="bg1">
              <a:lumMod val="65000"/>
            </a:schemeClr>
          </a:solidFill>
          <a:ln w="508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pic>
        <p:nvPicPr>
          <p:cNvPr id="50" name="图片 48" descr="343538343130363b343538383334313bb1fdd7b4cdbc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176145" y="2661920"/>
            <a:ext cx="274320" cy="274320"/>
          </a:xfrm>
          <a:prstGeom prst="rect">
            <a:avLst/>
          </a:prstGeom>
        </p:spPr>
      </p:pic>
      <p:pic>
        <p:nvPicPr>
          <p:cNvPr id="51" name="图片 49" descr="343538343130363b343538383335363bc2f3bfcbb7e7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32731" y="3429956"/>
            <a:ext cx="261299" cy="261299"/>
          </a:xfrm>
          <a:prstGeom prst="rect">
            <a:avLst/>
          </a:prstGeom>
        </p:spPr>
      </p:pic>
      <p:pic>
        <p:nvPicPr>
          <p:cNvPr id="52" name="图片 9" descr="343538343130363b343538383238303bccf5c4bf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907621" y="3448904"/>
            <a:ext cx="261299" cy="261299"/>
          </a:xfrm>
          <a:prstGeom prst="rect">
            <a:avLst/>
          </a:prstGeom>
        </p:spPr>
      </p:pic>
      <p:pic>
        <p:nvPicPr>
          <p:cNvPr id="53" name="图片 18" descr="343538343130363b343538383239363bd7f8b1ea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165375" y="2682268"/>
            <a:ext cx="261299" cy="261299"/>
          </a:xfrm>
          <a:prstGeom prst="rect">
            <a:avLst/>
          </a:prstGeom>
        </p:spPr>
      </p:pic>
      <p:sp>
        <p:nvSpPr>
          <p:cNvPr id="54" name="矩形 13"/>
          <p:cNvSpPr/>
          <p:nvPr>
            <p:custDataLst>
              <p:tags r:id="rId29"/>
            </p:custDataLst>
          </p:nvPr>
        </p:nvSpPr>
        <p:spPr>
          <a:xfrm>
            <a:off x="3190500" y="1149509"/>
            <a:ext cx="2225138" cy="1000672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ln w="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+mn-ea"/>
                <a:sym typeface="+mn-ea"/>
              </a:rPr>
              <a:t>链家租房爬虫主要由以下模块组成:</a:t>
            </a:r>
            <a:endParaRPr lang="zh-CN" altLang="en-US" sz="2000" b="1" dirty="0">
              <a:ln w="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9" name="矩形 7"/>
          <p:cNvSpPr/>
          <p:nvPr>
            <p:custDataLst>
              <p:tags r:id="rId30"/>
            </p:custDataLst>
          </p:nvPr>
        </p:nvSpPr>
        <p:spPr>
          <a:xfrm>
            <a:off x="1617306" y="3219313"/>
            <a:ext cx="1255705" cy="6493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请求头生成模块 - 模拟浏览器行为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8" name="矩形 6"/>
          <p:cNvSpPr/>
          <p:nvPr>
            <p:custDataLst>
              <p:tags r:id="rId31"/>
            </p:custDataLst>
          </p:nvPr>
        </p:nvSpPr>
        <p:spPr>
          <a:xfrm>
            <a:off x="5851095" y="3189468"/>
            <a:ext cx="1255705" cy="64936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反爬策略 - 随机延时与 User-Agent 轮换</a:t>
            </a:r>
            <a:endParaRPr lang="zh-CN" altLang="en-US" sz="10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数据采集处理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689860" y="934480"/>
            <a:ext cx="841689" cy="841689"/>
          </a:xfrm>
          <a:custGeom>
            <a:avLst/>
            <a:gdLst/>
            <a:ahLst/>
            <a:cxnLst/>
            <a:rect l="l" t="t" r="r" b="b"/>
            <a:pathLst>
              <a:path w="841689" h="841689">
                <a:moveTo>
                  <a:pt x="420845" y="0"/>
                </a:moveTo>
                <a:moveTo>
                  <a:pt x="420845" y="0"/>
                </a:moveTo>
                <a:cubicBezTo>
                  <a:pt x="653115" y="0"/>
                  <a:pt x="841689" y="188574"/>
                  <a:pt x="841689" y="420845"/>
                </a:cubicBezTo>
                <a:cubicBezTo>
                  <a:pt x="841689" y="653115"/>
                  <a:pt x="653115" y="841689"/>
                  <a:pt x="420845" y="841689"/>
                </a:cubicBezTo>
                <a:cubicBezTo>
                  <a:pt x="188574" y="841689"/>
                  <a:pt x="0" y="653115"/>
                  <a:pt x="0" y="420845"/>
                </a:cubicBezTo>
                <a:cubicBezTo>
                  <a:pt x="0" y="188574"/>
                  <a:pt x="188574" y="0"/>
                  <a:pt x="420845" y="0"/>
                </a:cubicBezTo>
                <a:close/>
              </a:path>
            </a:pathLst>
          </a:custGeom>
          <a:solidFill>
            <a:srgbClr val="8E7F72">
              <a:alpha val="60000"/>
            </a:srgbClr>
          </a:solidFill>
        </p:spPr>
      </p:sp>
      <p:sp>
        <p:nvSpPr>
          <p:cNvPr id="17" name="Text 14"/>
          <p:cNvSpPr/>
          <p:nvPr/>
        </p:nvSpPr>
        <p:spPr>
          <a:xfrm>
            <a:off x="701040" y="1017905"/>
            <a:ext cx="4972685" cy="68262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社交媒体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数据借助八爪鱼爬取微博、小红书和知乎的关键词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“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上海租房</a:t>
            </a:r>
            <a:r>
              <a:rPr lang="en-US" altLang="zh-CN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”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的</a:t>
            </a:r>
            <a:r>
              <a:rPr lang="zh-CN" altLang="en-US" sz="1600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关键词搜索。</a:t>
            </a:r>
            <a:endParaRPr lang="zh-CN" altLang="en-US" sz="1600" dirty="0">
              <a:solidFill>
                <a:srgbClr val="333333"/>
              </a:solidFill>
              <a:latin typeface="华文中宋" panose="02010600040101010101" charset="-122"/>
              <a:ea typeface="华文中宋" panose="02010600040101010101" charset="-122"/>
              <a:cs typeface="PingFang SC" pitchFamily="34" charset="-12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901825"/>
            <a:ext cx="7139940" cy="8077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" y="2975610"/>
            <a:ext cx="8854440" cy="8077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" y="3895725"/>
            <a:ext cx="7741920" cy="807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数据采集处理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689860" y="934480"/>
            <a:ext cx="841689" cy="841689"/>
          </a:xfrm>
          <a:custGeom>
            <a:avLst/>
            <a:gdLst/>
            <a:ahLst/>
            <a:cxnLst/>
            <a:rect l="l" t="t" r="r" b="b"/>
            <a:pathLst>
              <a:path w="841689" h="841689">
                <a:moveTo>
                  <a:pt x="420845" y="0"/>
                </a:moveTo>
                <a:moveTo>
                  <a:pt x="420845" y="0"/>
                </a:moveTo>
                <a:cubicBezTo>
                  <a:pt x="653115" y="0"/>
                  <a:pt x="841689" y="188574"/>
                  <a:pt x="841689" y="420845"/>
                </a:cubicBezTo>
                <a:cubicBezTo>
                  <a:pt x="841689" y="653115"/>
                  <a:pt x="653115" y="841689"/>
                  <a:pt x="420845" y="841689"/>
                </a:cubicBezTo>
                <a:cubicBezTo>
                  <a:pt x="188574" y="841689"/>
                  <a:pt x="0" y="653115"/>
                  <a:pt x="0" y="420845"/>
                </a:cubicBezTo>
                <a:cubicBezTo>
                  <a:pt x="0" y="188574"/>
                  <a:pt x="188574" y="0"/>
                  <a:pt x="420845" y="0"/>
                </a:cubicBezTo>
                <a:close/>
              </a:path>
            </a:pathLst>
          </a:custGeom>
          <a:solidFill>
            <a:srgbClr val="8E7F72">
              <a:alpha val="60000"/>
            </a:srgbClr>
          </a:solidFill>
        </p:spPr>
      </p:sp>
      <p:sp>
        <p:nvSpPr>
          <p:cNvPr id="17" name="Text 14"/>
          <p:cNvSpPr/>
          <p:nvPr/>
        </p:nvSpPr>
        <p:spPr>
          <a:xfrm>
            <a:off x="701040" y="1017905"/>
            <a:ext cx="4972685" cy="122301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600" b="1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房</a:t>
            </a:r>
            <a:r>
              <a:rPr lang="zh-CN" altLang="en-US" sz="1600" b="1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情</a:t>
            </a:r>
            <a:r>
              <a:rPr lang="en-US" sz="1600" b="1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数据采集</a:t>
            </a:r>
            <a:r>
              <a:rPr lang="en-US" sz="160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从全国房价行情网获取</a:t>
            </a:r>
            <a:r>
              <a:rPr lang="zh-CN" altLang="en-US" sz="160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链家网站无法获取的</a:t>
            </a:r>
            <a:r>
              <a:rPr lang="en-US" sz="160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上海</a:t>
            </a:r>
            <a:r>
              <a:rPr lang="zh-CN" altLang="en-US" sz="160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及全国</a:t>
            </a:r>
            <a:r>
              <a:rPr lang="en-US" sz="1600" dirty="0">
                <a:solidFill>
                  <a:srgbClr val="333333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  <a:sym typeface="+mn-ea"/>
              </a:rPr>
              <a:t>房价数据，包括区域均价、涨幅等，掌握房价整体走势及区域差异。</a:t>
            </a:r>
            <a:endParaRPr lang="en-US" sz="1600" dirty="0"/>
          </a:p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endParaRPr lang="zh-CN" altLang="en-US" sz="1600" dirty="0">
              <a:solidFill>
                <a:srgbClr val="333333"/>
              </a:solidFill>
              <a:latin typeface="华文中宋" panose="02010600040101010101" charset="-122"/>
              <a:ea typeface="华文中宋" panose="02010600040101010101" charset="-122"/>
              <a:cs typeface="PingFang SC" pitchFamily="34" charset="-12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10" y="2123440"/>
            <a:ext cx="6970395" cy="23641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414" y="216989"/>
            <a:ext cx="6745592" cy="5918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305" b="1" dirty="0">
                <a:solidFill>
                  <a:srgbClr val="472507"/>
                </a:solidFill>
                <a:latin typeface="PingFang SC" pitchFamily="34" charset="0"/>
                <a:ea typeface="PingFang SC" pitchFamily="34" charset="-122"/>
                <a:cs typeface="PingFang SC" pitchFamily="34" charset="-120"/>
              </a:rPr>
              <a:t>数据采集处理</a:t>
            </a:r>
            <a:endParaRPr lang="zh-CN" altLang="en-US" sz="2305" b="1" dirty="0">
              <a:solidFill>
                <a:srgbClr val="472507"/>
              </a:solidFill>
              <a:latin typeface="PingFang SC" pitchFamily="34" charset="0"/>
              <a:ea typeface="PingFang SC" pitchFamily="34" charset="-122"/>
              <a:cs typeface="PingFang SC" pitchFamily="34" charset="-12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689860" y="934480"/>
            <a:ext cx="841689" cy="841689"/>
          </a:xfrm>
          <a:custGeom>
            <a:avLst/>
            <a:gdLst/>
            <a:ahLst/>
            <a:cxnLst/>
            <a:rect l="l" t="t" r="r" b="b"/>
            <a:pathLst>
              <a:path w="841689" h="841689">
                <a:moveTo>
                  <a:pt x="420845" y="0"/>
                </a:moveTo>
                <a:moveTo>
                  <a:pt x="420845" y="0"/>
                </a:moveTo>
                <a:cubicBezTo>
                  <a:pt x="653115" y="0"/>
                  <a:pt x="841689" y="188574"/>
                  <a:pt x="841689" y="420845"/>
                </a:cubicBezTo>
                <a:cubicBezTo>
                  <a:pt x="841689" y="653115"/>
                  <a:pt x="653115" y="841689"/>
                  <a:pt x="420845" y="841689"/>
                </a:cubicBezTo>
                <a:cubicBezTo>
                  <a:pt x="188574" y="841689"/>
                  <a:pt x="0" y="653115"/>
                  <a:pt x="0" y="420845"/>
                </a:cubicBezTo>
                <a:cubicBezTo>
                  <a:pt x="0" y="188574"/>
                  <a:pt x="188574" y="0"/>
                  <a:pt x="420845" y="0"/>
                </a:cubicBezTo>
                <a:close/>
              </a:path>
            </a:pathLst>
          </a:custGeom>
          <a:solidFill>
            <a:srgbClr val="8E7F72">
              <a:alpha val="60000"/>
            </a:srgbClr>
          </a:solidFill>
        </p:spPr>
      </p:sp>
      <p:sp>
        <p:nvSpPr>
          <p:cNvPr id="17" name="Text 14"/>
          <p:cNvSpPr/>
          <p:nvPr/>
        </p:nvSpPr>
        <p:spPr>
          <a:xfrm>
            <a:off x="701040" y="1901825"/>
            <a:ext cx="6015990" cy="16230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数据处理工作主要是利用</a:t>
            </a:r>
            <a:r>
              <a:rPr lang="en-US" altLang="zh-CN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和</a:t>
            </a:r>
            <a:r>
              <a:rPr lang="en-US" altLang="zh-CN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excel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，进行数据清晰，删除重复值、缺失值以及异常值。</a:t>
            </a:r>
            <a:endParaRPr lang="zh-CN" altLang="en-US" dirty="0">
              <a:solidFill>
                <a:srgbClr val="333333"/>
              </a:solidFill>
              <a:latin typeface="华文中宋" panose="02010600040101010101" charset="-122"/>
              <a:ea typeface="华文中宋" panose="02010600040101010101" charset="-122"/>
              <a:cs typeface="PingFang SC" pitchFamily="34" charset="-120"/>
            </a:endParaRPr>
          </a:p>
          <a:p>
            <a:pPr marL="0" indent="0" algn="l">
              <a:lnSpc>
                <a:spcPct val="100000"/>
              </a:lnSpc>
              <a:spcBef>
                <a:spcPts val="375"/>
              </a:spcBef>
              <a:buNone/>
            </a:pPr>
            <a:r>
              <a:rPr lang="zh-CN" altLang="en-US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微博和知乎的数据由于要做成词云图，所以借助</a:t>
            </a:r>
            <a:r>
              <a:rPr lang="en-US" altLang="zh-CN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进行文本清洗、分词、统计词频并生成</a:t>
            </a:r>
            <a:r>
              <a:rPr lang="en-US" altLang="zh-CN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json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文件方便后续</a:t>
            </a:r>
            <a:r>
              <a:rPr lang="en-US" altLang="zh-CN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echart</a:t>
            </a:r>
            <a:r>
              <a:rPr lang="zh-CN" altLang="en-US" dirty="0">
                <a:solidFill>
                  <a:srgbClr val="333333"/>
                </a:solidFill>
                <a:latin typeface="华文中宋" panose="02010600040101010101" charset="-122"/>
                <a:ea typeface="华文中宋" panose="02010600040101010101" charset="-122"/>
                <a:cs typeface="PingFang SC" pitchFamily="34" charset="-120"/>
              </a:rPr>
              <a:t>制作词云图。</a:t>
            </a:r>
            <a:endParaRPr lang="zh-CN" altLang="en-US" dirty="0">
              <a:solidFill>
                <a:srgbClr val="333333"/>
              </a:solidFill>
              <a:latin typeface="华文中宋" panose="02010600040101010101" charset="-122"/>
              <a:ea typeface="华文中宋" panose="02010600040101010101" charset="-122"/>
              <a:cs typeface="PingFang SC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174.14212598425198,&quot;left&quot;:164.6485039370079,&quot;top&quot;:176.46133858267717,&quot;width&quot;:535.1824409448818}"/>
</p:tagLst>
</file>

<file path=ppt/tags/tag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2_1"/>
  <p:tag name="KSO_WM_UNIT_ID" val="diagram20231088_2*n_h_h_f*1_2_2_1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输入你的智能图&#10;形项正文"/>
  <p:tag name="KSO_WM_UNIT_TEXT_FILL_FORE_SCHEMECOLOR_INDEX" val="1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1_2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gradient&quot;:[{&quot;brightness&quot;:0.4000000059604645,&quot;colorType&quot;:1,&quot;foreColorIndex&quot;:5,&quot;pos&quot;:1,&quot;transparency&quot;:0},{&quot;brightness&quot;:0.20000000298023224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2_2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gradient&quot;:[{&quot;brightness&quot;:0.4000000059604645,&quot;colorType&quot;:1,&quot;foreColorIndex&quot;:5,&quot;pos&quot;:1,&quot;transparency&quot;:0},{&quot;brightness&quot;:0.20000000298023224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3_2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gradient&quot;:[{&quot;brightness&quot;:0.4000000059604645,&quot;colorType&quot;:1,&quot;foreColorIndex&quot;:5,&quot;pos&quot;:1,&quot;transparency&quot;:0},{&quot;brightness&quot;:0.20000000298023224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4_2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4_2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gradient&quot;:[{&quot;brightness&quot;:0.4000000059604645,&quot;colorType&quot;:1,&quot;foreColorIndex&quot;:5,&quot;pos&quot;:1,&quot;transparency&quot;:0},{&quot;brightness&quot;:0.20000000298023224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USESOURCEFORMAT_APPLY" val="1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3_1"/>
  <p:tag name="KSO_WM_UNIT_ID" val="diagram20231088_2*n_h_h_f*1_2_3_1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输入你的智能图&#10;形项正文内容"/>
  <p:tag name="KSO_WM_UNIT_TEXT_FILL_FORE_SCHEMECOLOR_INDEX" val="1"/>
  <p:tag name="KSO_WM_UNIT_TEXT_FILL_TYPE" val="1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2_3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3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gradient&quot;:[{&quot;brightness&quot;:0,&quot;colorType&quot;:1,&quot;foreColorIndex&quot;:5,&quot;pos&quot;:1,&quot;transparency&quot;:0},{&quot;brightness&quot;:0.20000000298023224,&quot;colorType&quot;:1,&quot;foreColorIndex&quot;:5,&quot;pos&quot;:0,&quot;transparency&quot;:0}],&quot;type&quot;:3},&quot;glow&quot;:{&quot;colorType&quot;:0},&quot;line&quot;:{&quot;solidLine&quot;:{&quot;brightness&quot;:0,&quot;colorType&quot;:2,&quot;rgb&quot;:&quot;#ffffff&quot;,&quot;transparency&quot;:0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5"/>
  <p:tag name="KSO_WM_UNIT_TEXT_FILL_FORE_SCHEMECOLOR_INDEX" val="1"/>
  <p:tag name="KSO_WM_UNIT_TEXT_FILL_TYPE" val="1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3_3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3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gradient&quot;:[{&quot;brightness&quot;:0,&quot;colorType&quot;:1,&quot;foreColorIndex&quot;:5,&quot;pos&quot;:1,&quot;transparency&quot;:0},{&quot;brightness&quot;:0.20000000298023224,&quot;colorType&quot;:1,&quot;foreColorIndex&quot;:5,&quot;pos&quot;:0,&quot;transparency&quot;:0}],&quot;type&quot;:3},&quot;glow&quot;:{&quot;colorType&quot;:0},&quot;line&quot;:{&quot;solidLine&quot;:{&quot;brightness&quot;:0,&quot;colorType&quot;:2,&quot;rgb&quot;:&quot;#ffffff&quot;,&quot;transparency&quot;:0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5"/>
  <p:tag name="KSO_WM_UNIT_TEXT_FILL_FORE_SCHEMECOLOR_INDEX" val="1"/>
  <p:tag name="KSO_WM_UNIT_TEXT_FILL_TYPE" val="1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1_3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3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gradient&quot;:[{&quot;brightness&quot;:0,&quot;colorType&quot;:1,&quot;foreColorIndex&quot;:5,&quot;pos&quot;:1,&quot;transparency&quot;:0},{&quot;brightness&quot;:0.20000000298023224,&quot;colorType&quot;:1,&quot;foreColorIndex&quot;:5,&quot;pos&quot;:0,&quot;transparency&quot;:0}],&quot;type&quot;:3},&quot;glow&quot;:{&quot;colorType&quot;:0},&quot;line&quot;:{&quot;solidLine&quot;:{&quot;brightness&quot;:0,&quot;colorType&quot;:2,&quot;rgb&quot;:&quot;#ffffff&quot;,&quot;transparency&quot;:0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5"/>
  <p:tag name="KSO_WM_UNIT_TEXT_FILL_FORE_SCHEMECOLOR_INDEX" val="1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4_3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4_3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gradient&quot;:[{&quot;brightness&quot;:0,&quot;colorType&quot;:1,&quot;foreColorIndex&quot;:5,&quot;pos&quot;:1,&quot;transparency&quot;:0},{&quot;brightness&quot;:0.20000000298023224,&quot;colorType&quot;:1,&quot;foreColorIndex&quot;:5,&quot;pos&quot;:0,&quot;transparency&quot;:0}],&quot;type&quot;:3},&quot;glow&quot;:{&quot;colorType&quot;:0},&quot;line&quot;:{&quot;solidLine&quot;:{&quot;brightness&quot;:0,&quot;colorType&quot;:2,&quot;rgb&quot;:&quot;#ffffff&quot;,&quot;transparency&quot;:0},&quot;type&quot;:1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SHADOW_SCHEMECOLOR_INDEX" val="5"/>
  <p:tag name="KSO_WM_UNIT_TEXT_FILL_FORE_SCHEMECOLOR_INDEX" val="1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DIAGRAM_VIRTUALLY_FRAME" val="{&quot;height&quot;:174.14212598425198,&quot;left&quot;:164.6485039370079,&quot;top&quot;:176.46133858267717,&quot;width&quot;:535.1824409448818}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1_1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1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gradient&quot;:[{&quot;brightness&quot;:0.20000000298023224,&quot;colorType&quot;:1,&quot;foreColorIndex&quot;:5,&quot;pos&quot;:1,&quot;transparency&quot;:0},{&quot;brightness&quot;:0.20000000298023224,&quot;colorType&quot;:1,&quot;foreColorIndex&quot;:5,&quot;pos&quot;:0,&quot;transparency&quot;:0}],&quot;type&quot;:3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2_1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1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gradient&quot;:[{&quot;brightness&quot;:0.20000000298023224,&quot;colorType&quot;:1,&quot;foreColorIndex&quot;:5,&quot;pos&quot;:1,&quot;transparency&quot;:0},{&quot;brightness&quot;:0.20000000298023224,&quot;colorType&quot;:1,&quot;foreColorIndex&quot;:5,&quot;pos&quot;:0,&quot;transparency&quot;:0}],&quot;type&quot;:3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3_1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1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gradient&quot;:[{&quot;brightness&quot;:0.20000000298023224,&quot;colorType&quot;:1,&quot;foreColorIndex&quot;:5,&quot;pos&quot;:1,&quot;transparency&quot;:0},{&quot;brightness&quot;:0.20000000298023224,&quot;colorType&quot;:1,&quot;foreColorIndex&quot;:5,&quot;pos&quot;:0,&quot;transparency&quot;:0}],&quot;type&quot;:3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h_i*1_2_4_1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4_1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gradient&quot;:[{&quot;brightness&quot;:0.20000000298023224,&quot;colorType&quot;:1,&quot;foreColorIndex&quot;:5,&quot;pos&quot;:1,&quot;transparency&quot;:0},{&quot;brightness&quot;:0.20000000298023224,&quot;colorType&quot;:1,&quot;foreColorIndex&quot;:5,&quot;pos&quot;:0,&quot;transparency&quot;:0}],&quot;type&quot;:3},&quot;glow&quot;:{&quot;colorType&quot;:0},&quot;line&quot;:{&quot;solidLine&quot;:{&quot;brightness&quot;:0,&quot;colorType&quot;:1,&quot;foreColorIndex&quot;:1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" val="16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7*87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1_1"/>
  <p:tag name="KSO_WM_UNIT_ID" val="diagram20231088_2*n_h_h_x*1_2_1_1"/>
  <p:tag name="KSO_WM_TEMPLATE_CATEGORY" val="diagram"/>
  <p:tag name="KSO_WM_TEMPLATE_INDEX" val="20231088"/>
  <p:tag name="KSO_WM_UNIT_LAYERLEVEL" val="1_1_1_1"/>
  <p:tag name="KSO_WM_TAG_VERSION" val="3.0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2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7*59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2_1"/>
  <p:tag name="KSO_WM_UNIT_ID" val="diagram20231088_2*n_h_h_x*1_2_2_1"/>
  <p:tag name="KSO_WM_TEMPLATE_CATEGORY" val="diagram"/>
  <p:tag name="KSO_WM_TEMPLATE_INDEX" val="20231088"/>
  <p:tag name="KSO_WM_UNIT_LAYERLEVEL" val="1_1_1_1"/>
  <p:tag name="KSO_WM_TAG_VERSION" val="3.0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2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64*87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3_1"/>
  <p:tag name="KSO_WM_UNIT_ID" val="diagram20231088_2*n_h_h_x*1_2_3_1"/>
  <p:tag name="KSO_WM_TEMPLATE_CATEGORY" val="diagram"/>
  <p:tag name="KSO_WM_TEMPLATE_INDEX" val="20231088"/>
  <p:tag name="KSO_WM_UNIT_LAYERLEVEL" val="1_1_1_1"/>
  <p:tag name="KSO_WM_TAG_VERSION" val="3.0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27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87*6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x"/>
  <p:tag name="KSO_WM_UNIT_INDEX" val="1_2_4_1"/>
  <p:tag name="KSO_WM_UNIT_ID" val="diagram20231088_2*n_h_h_x*1_2_4_1"/>
  <p:tag name="KSO_WM_TEMPLATE_CATEGORY" val="diagram"/>
  <p:tag name="KSO_WM_TEMPLATE_INDEX" val="20231088"/>
  <p:tag name="KSO_WM_UNIT_LAYERLEVEL" val="1_1_1_1"/>
  <p:tag name="KSO_WM_TAG_VERSION" val="3.0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USESOURCEFORMAT_APPLY" val="1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1_1"/>
  <p:tag name="KSO_WM_UNIT_ID" val="diagram20231088_2*n_h_a*1_1_1"/>
  <p:tag name="KSO_WM_TEMPLATE_CATEGORY" val="diagram"/>
  <p:tag name="KSO_WM_TEMPLATE_INDEX" val="2023108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&#10;添加标题"/>
  <p:tag name="KSO_WM_UNIT_TEXT_FILL_FORE_SCHEMECOLOR_INDEX" val="1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1_1"/>
  <p:tag name="KSO_WM_UNIT_ID" val="diagram20231088_2*n_h_h_f*1_2_1_1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输入你的智能图&#10;形项正文内容"/>
  <p:tag name="KSO_WM_UNIT_TEXT_FILL_FORE_SCHEMECOLOR_INDEX" val="1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DIAGRAM_VIRTUALLY_FRAME" val="{&quot;height&quot;:174.14212598425198,&quot;left&quot;:164.6485039370079,&quot;top&quot;:176.46133858267717,&quot;width&quot;:535.1824409448818}"/>
</p:tagLst>
</file>

<file path=ppt/tags/tag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n_h_h_f"/>
  <p:tag name="KSO_WM_UNIT_INDEX" val="1_2_4_1"/>
  <p:tag name="KSO_WM_UNIT_ID" val="diagram20231088_2*n_h_h_f*1_2_4_1"/>
  <p:tag name="KSO_WM_TEMPLATE_CATEGORY" val="diagram"/>
  <p:tag name="KSO_WM_TEMPLATE_INDEX" val="20231088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输入你的智能图&#10;形项正文"/>
  <p:tag name="KSO_WM_UNIT_TEXT_FILL_FORE_SCHEMECOLOR_INDEX" val="1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5833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833"/>
  <p:tag name="KSO_WM_TEMPLATE_CATEGORY" val="custom"/>
  <p:tag name="KSO_WM_UNIT_ISCONTENTSTITLE" val="0"/>
  <p:tag name="KSO_WM_UNIT_PRESET_TEXT" val="THANKS"/>
</p:tagLst>
</file>

<file path=ppt/tags/tag4.xml><?xml version="1.0" encoding="utf-8"?>
<p:tagLst xmlns:p="http://schemas.openxmlformats.org/presentationml/2006/main">
  <p:tag name="KSO_WM_DIAGRAM_VIRTUALLY_FRAME" val="{&quot;height&quot;:174.14212598425198,&quot;left&quot;:164.6485039370079,&quot;top&quot;:176.46133858267717,&quot;width&quot;:535.1824409448818}"/>
</p:tagLst>
</file>

<file path=ppt/tags/tag5.xml><?xml version="1.0" encoding="utf-8"?>
<p:tagLst xmlns:p="http://schemas.openxmlformats.org/presentationml/2006/main">
  <p:tag name="KSO_WM_DIAGRAM_VIRTUALLY_FRAME" val="{&quot;height&quot;:174.14212598425198,&quot;left&quot;:164.6485039370079,&quot;top&quot;:176.46133858267717,&quot;width&quot;:535.1824409448818}"/>
</p:tagLst>
</file>

<file path=ppt/tags/tag6.xml><?xml version="1.0" encoding="utf-8"?>
<p:tagLst xmlns:p="http://schemas.openxmlformats.org/presentationml/2006/main">
  <p:tag name="KSO_WM_DIAGRAM_VIRTUALLY_FRAME" val="{&quot;height&quot;:174.14212598425198,&quot;left&quot;:164.6485039370079,&quot;top&quot;:176.46133858267717,&quot;width&quot;:535.1824409448818}"/>
</p:tagLst>
</file>

<file path=ppt/tags/tag7.xml><?xml version="1.0" encoding="utf-8"?>
<p:tagLst xmlns:p="http://schemas.openxmlformats.org/presentationml/2006/main">
  <p:tag name="KSO_WM_DIAGRAM_VIRTUALLY_FRAME" val="{&quot;height&quot;:174.14212598425198,&quot;left&quot;:164.6485039370079,&quot;top&quot;:176.46133858267717,&quot;width&quot;:535.1824409448818}"/>
</p:tagLst>
</file>

<file path=ppt/tags/tag8.xml><?xml version="1.0" encoding="utf-8"?>
<p:tagLst xmlns:p="http://schemas.openxmlformats.org/presentationml/2006/main">
  <p:tag name="KSO_WM_DIAGRAM_VIRTUALLY_FRAME" val="{&quot;height&quot;:174.14212598425198,&quot;left&quot;:164.6485039370079,&quot;top&quot;:176.46133858267717,&quot;width&quot;:535.1824409448818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8_2*n_h_i*1_2_1"/>
  <p:tag name="KSO_WM_TEMPLATE_CATEGORY" val="diagram"/>
  <p:tag name="KSO_WM_TEMPLATE_INDEX" val="20231088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2_1"/>
  <p:tag name="KSO_WM_DIAGRAM_MAX_ITEMCNT" val="6"/>
  <p:tag name="KSO_WM_DIAGRAM_MIN_ITEMCNT" val="3"/>
  <p:tag name="KSO_WM_DIAGRAM_VIRTUALLY_FRAME" val="{&quot;height&quot;:276.2999954223633,&quot;left&quot;:113.4375,&quot;top&quot;:92.36250228881838,&quot;width&quot;:492.5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ILL_TYPE" val="2"/>
  <p:tag name="KSO_WM_UNIT_TEXT_FILL_FORE_SCHEMECOLOR_INDEX" val="13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3442</Words>
  <Application>WPS 演示</Application>
  <PresentationFormat>On-screen Show (16:9)</PresentationFormat>
  <Paragraphs>457</Paragraphs>
  <Slides>28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50" baseType="lpstr">
      <vt:lpstr>Arial</vt:lpstr>
      <vt:lpstr>宋体</vt:lpstr>
      <vt:lpstr>Wingdings</vt:lpstr>
      <vt:lpstr>PingFang SC</vt:lpstr>
      <vt:lpstr>Segoe Print</vt:lpstr>
      <vt:lpstr>PingFang SC</vt:lpstr>
      <vt:lpstr>PingFang SC</vt:lpstr>
      <vt:lpstr>华文楷体</vt:lpstr>
      <vt:lpstr>华文中宋</vt:lpstr>
      <vt:lpstr>微软雅黑</vt:lpstr>
      <vt:lpstr>Inter</vt:lpstr>
      <vt:lpstr>Calibri</vt:lpstr>
      <vt:lpstr>Arial Unicode MS</vt:lpstr>
      <vt:lpstr>等线</vt:lpstr>
      <vt:lpstr>Menlo</vt:lpstr>
      <vt:lpstr>Arial</vt:lpstr>
      <vt:lpstr>Adobe 明體 Std L</vt:lpstr>
      <vt:lpstr>Calibri Light</vt:lpstr>
      <vt:lpstr>等线 Light</vt:lpstr>
      <vt:lpstr>华文行楷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渉川</cp:lastModifiedBy>
  <cp:revision>4</cp:revision>
  <dcterms:created xsi:type="dcterms:W3CDTF">2025-06-16T03:09:00Z</dcterms:created>
  <dcterms:modified xsi:type="dcterms:W3CDTF">2025-06-16T06:35:27Z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69760F07E42F4429927A0E01D3E96FAB_12</vt:lpwstr>
  </property>
  <property fmtid="{D5CDD505-2E9C-101B-9397-08002B2CF9AE}" pid="3" name="KSOProductBuildVer">
    <vt:lpwstr>2052-12.1.0.21541</vt:lpwstr>
  </property>
</Properties>
</file>