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9"/>
  </p:notesMasterIdLst>
  <p:sldIdLst>
    <p:sldId id="577" r:id="rId3"/>
    <p:sldId id="578" r:id="rId4"/>
    <p:sldId id="580" r:id="rId5"/>
    <p:sldId id="567" r:id="rId6"/>
    <p:sldId id="581" r:id="rId7"/>
    <p:sldId id="582" r:id="rId8"/>
    <p:sldId id="583" r:id="rId9"/>
    <p:sldId id="554" r:id="rId10"/>
    <p:sldId id="555" r:id="rId11"/>
    <p:sldId id="556" r:id="rId12"/>
    <p:sldId id="557" r:id="rId13"/>
    <p:sldId id="558" r:id="rId14"/>
    <p:sldId id="261" r:id="rId15"/>
    <p:sldId id="262" r:id="rId16"/>
    <p:sldId id="559" r:id="rId17"/>
    <p:sldId id="560" r:id="rId18"/>
    <p:sldId id="561" r:id="rId19"/>
    <p:sldId id="562" r:id="rId20"/>
    <p:sldId id="563" r:id="rId21"/>
    <p:sldId id="564" r:id="rId22"/>
    <p:sldId id="269" r:id="rId23"/>
    <p:sldId id="270" r:id="rId24"/>
    <p:sldId id="271" r:id="rId25"/>
    <p:sldId id="273" r:id="rId26"/>
    <p:sldId id="565" r:id="rId27"/>
    <p:sldId id="566" r:id="rId28"/>
    <p:sldId id="512" r:id="rId29"/>
    <p:sldId id="574" r:id="rId30"/>
    <p:sldId id="513" r:id="rId31"/>
    <p:sldId id="514" r:id="rId32"/>
    <p:sldId id="516" r:id="rId33"/>
    <p:sldId id="517" r:id="rId34"/>
    <p:sldId id="515" r:id="rId35"/>
    <p:sldId id="518" r:id="rId36"/>
    <p:sldId id="519" r:id="rId37"/>
    <p:sldId id="520" r:id="rId38"/>
    <p:sldId id="521" r:id="rId39"/>
    <p:sldId id="522" r:id="rId40"/>
    <p:sldId id="524" r:id="rId41"/>
    <p:sldId id="523" r:id="rId42"/>
    <p:sldId id="570" r:id="rId43"/>
    <p:sldId id="571" r:id="rId44"/>
    <p:sldId id="572" r:id="rId45"/>
    <p:sldId id="542" r:id="rId46"/>
    <p:sldId id="569" r:id="rId47"/>
    <p:sldId id="568" r:id="rId48"/>
    <p:sldId id="575" r:id="rId49"/>
    <p:sldId id="525" r:id="rId50"/>
    <p:sldId id="576" r:id="rId51"/>
    <p:sldId id="527" r:id="rId52"/>
    <p:sldId id="528" r:id="rId53"/>
    <p:sldId id="533" r:id="rId54"/>
    <p:sldId id="529" r:id="rId55"/>
    <p:sldId id="552" r:id="rId56"/>
    <p:sldId id="257" r:id="rId57"/>
    <p:sldId id="310" r:id="rId58"/>
    <p:sldId id="256" r:id="rId59"/>
    <p:sldId id="258" r:id="rId60"/>
    <p:sldId id="259" r:id="rId61"/>
    <p:sldId id="260" r:id="rId62"/>
    <p:sldId id="312" r:id="rId63"/>
    <p:sldId id="263" r:id="rId64"/>
    <p:sldId id="264" r:id="rId65"/>
    <p:sldId id="265" r:id="rId66"/>
    <p:sldId id="266" r:id="rId67"/>
    <p:sldId id="267" r:id="rId68"/>
    <p:sldId id="313" r:id="rId69"/>
    <p:sldId id="268" r:id="rId70"/>
    <p:sldId id="274" r:id="rId71"/>
    <p:sldId id="275" r:id="rId72"/>
    <p:sldId id="573" r:id="rId73"/>
    <p:sldId id="276" r:id="rId74"/>
    <p:sldId id="277" r:id="rId75"/>
    <p:sldId id="279" r:id="rId76"/>
    <p:sldId id="285" r:id="rId77"/>
    <p:sldId id="290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6.xml"/><Relationship Id="rId79" Type="http://schemas.openxmlformats.org/officeDocument/2006/relationships/notesMaster" Target="notesMasters/notesMaster1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DD5DC-F287-469C-895E-63CBBF6734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8C2A-98F4-4154-912A-08250D38BA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C578-C80E-4277-8554-991D486C4B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DBE-7C5B-4B8B-9859-1752495D7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EE4A-4807-40E2-8908-0A3250A1B92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DBE-7C5B-4B8B-9859-1752495D7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087D-FB75-423E-93DE-AD8BFAE5FF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DBE-7C5B-4B8B-9859-1752495D7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7C29-29C7-47C3-9738-821D00ADB8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DBE-7C5B-4B8B-9859-1752495D7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DB4D-E2FD-4A35-9442-7BF9BCC1A92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DBE-7C5B-4B8B-9859-1752495D7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D321-427C-4B71-BECD-5CEB6F30D72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DBE-7C5B-4B8B-9859-1752495D7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3628-D756-495A-AA73-4708EB11C13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DBE-7C5B-4B8B-9859-1752495D7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6E1C-7B1E-4172-B7C2-53060169A88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DBE-7C5B-4B8B-9859-1752495D7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2A34-79C0-408E-BDF8-5D834C7F2C2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DBE-7C5B-4B8B-9859-1752495D7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08EA-52E5-4495-9869-B30A64AC624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DBE-7C5B-4B8B-9859-1752495D7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4A4E-259D-40CF-8676-A5898CCD96A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1DBE-7C5B-4B8B-9859-1752495D7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5333-A2AD-421C-83B0-E7A53F98053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1DBE-7C5B-4B8B-9859-1752495D76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jpeg"/><Relationship Id="rId7" Type="http://schemas.openxmlformats.org/officeDocument/2006/relationships/image" Target="../media/image9.pn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.jpeg"/><Relationship Id="rId1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1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2"/>
          <p:cNvSpPr/>
          <p:nvPr/>
        </p:nvSpPr>
        <p:spPr>
          <a:xfrm>
            <a:off x="3086100" y="1976604"/>
            <a:ext cx="6019800" cy="2133600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1558685"/>
              </a:avLst>
            </a:prstTxWarp>
            <a:normAutofit/>
            <a:scene3d>
              <a:camera prst="legacyPerspectiveBottom">
                <a:rot lat="0" lon="0" rev="0"/>
              </a:camera>
              <a:lightRig rig="legacyFlat3" dir="t"/>
            </a:scene3d>
            <a:sp3d extrusionH="887400" prstMaterial="legacyMatte">
              <a:extrusionClr>
                <a:srgbClr val="99FFCC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88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云计算及应用</a:t>
            </a:r>
            <a:endParaRPr kumimoji="0" lang="zh-CN" altLang="en-US" sz="7200" b="1" i="0" u="none" strike="noStrike" kern="1200" cap="none" spc="88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2895600" y="5070657"/>
            <a:ext cx="6400800" cy="116955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北京理工大学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数据科学与知识工程研究所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32772" name="Text Box 4"/>
          <p:cNvSpPr txBox="1"/>
          <p:nvPr/>
        </p:nvSpPr>
        <p:spPr>
          <a:xfrm>
            <a:off x="3497115" y="3413051"/>
            <a:ext cx="5415257" cy="1768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anose="02010609030101010101" pitchFamily="49" charset="-122"/>
                <a:cs typeface="+mn-cs"/>
              </a:rPr>
              <a:t>授课教师：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anose="02010609030101010101" pitchFamily="49" charset="-122"/>
                <a:cs typeface="+mn-cs"/>
              </a:rPr>
              <a:t>袁野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anose="02010609030101010101" pitchFamily="49" charset="-122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anose="02010609030101010101" pitchFamily="49" charset="-122"/>
                <a:cs typeface="+mn-cs"/>
              </a:rPr>
              <a:t>教授、博导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anose="02010609030101010101" pitchFamily="49" charset="-122"/>
                <a:cs typeface="+mn-cs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楷体_GB2312" panose="02010609030101010101" pitchFamily="49" charset="-122"/>
              <a:cs typeface="+mn-cs"/>
            </a:endParaRPr>
          </a:p>
          <a:p>
            <a:pPr marL="1371600" marR="0" lvl="3" indent="4572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anose="02010609030101010101" pitchFamily="49" charset="-122"/>
                <a:cs typeface="+mn-cs"/>
              </a:rPr>
              <a:t>李博扬（助理教授）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楷体_GB2312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p:transition spd="med"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SSH</a:t>
            </a:r>
            <a:r>
              <a:rPr lang="zh-CN" altLang="en-US">
                <a:solidFill>
                  <a:schemeClr val="tx1"/>
                </a:solidFill>
              </a:rPr>
              <a:t>的认证方式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/>
              <a:t>SSH</a:t>
            </a:r>
            <a:r>
              <a:rPr lang="zh-CN" altLang="en-US"/>
              <a:t>协议提供两种用户认证方式</a:t>
            </a:r>
            <a:endParaRPr lang="zh-CN" altLang="en-US"/>
          </a:p>
          <a:p>
            <a:pPr lvl="1"/>
            <a:r>
              <a:rPr lang="zh-CN" altLang="en-US"/>
              <a:t>基于口令的安全认证 </a:t>
            </a:r>
            <a:endParaRPr lang="zh-CN" altLang="en-US"/>
          </a:p>
          <a:p>
            <a:pPr lvl="2"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/>
              <a:t>与</a:t>
            </a:r>
            <a:r>
              <a:rPr lang="en-US" altLang="zh-CN"/>
              <a:t>telnet</a:t>
            </a:r>
            <a:r>
              <a:rPr lang="zh-CN" altLang="en-US"/>
              <a:t>类似，提供正确的用户口令后可以登录远程服务器</a:t>
            </a:r>
            <a:endParaRPr lang="zh-CN" altLang="en-US"/>
          </a:p>
          <a:p>
            <a:pPr lvl="1"/>
            <a:r>
              <a:rPr lang="zh-CN" altLang="en-US"/>
              <a:t>基于密钥的安全认证 </a:t>
            </a:r>
            <a:endParaRPr lang="zh-CN" altLang="en-US"/>
          </a:p>
          <a:p>
            <a:pPr lvl="2"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/>
              <a:t>使用公钥和私钥对的方式对用户进行认证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563F-7C0C-4723-9488-462CD56A8AD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SSH</a:t>
            </a:r>
            <a:r>
              <a:rPr lang="zh-CN" altLang="en-US">
                <a:solidFill>
                  <a:srgbClr val="0000FF"/>
                </a:solidFill>
              </a:rPr>
              <a:t>密钥认证的原理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597025"/>
            <a:ext cx="8229600" cy="4495800"/>
          </a:xfrm>
        </p:spPr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/>
              <a:t>SSH</a:t>
            </a:r>
            <a:r>
              <a:rPr lang="zh-CN" altLang="en-US"/>
              <a:t>服务中使用密钥进行用户认证</a:t>
            </a:r>
            <a:endParaRPr lang="zh-CN" altLang="en-US"/>
          </a:p>
        </p:txBody>
      </p:sp>
      <p:pic>
        <p:nvPicPr>
          <p:cNvPr id="5124" name="Picture 4" descr="20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40"/>
          <a:stretch>
            <a:fillRect/>
          </a:stretch>
        </p:blipFill>
        <p:spPr bwMode="auto">
          <a:xfrm>
            <a:off x="1919288" y="2420938"/>
            <a:ext cx="6553200" cy="335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8543925" y="2265067"/>
            <a:ext cx="1873250" cy="1048345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666699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每个用户都需要生成自己的公钥和私钥对文件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208213" y="5209879"/>
            <a:ext cx="1873250" cy="1048345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666699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用户的公钥文件需要保存在</a:t>
            </a:r>
            <a:r>
              <a:rPr lang="en-US" altLang="zh-CN" b="1">
                <a:latin typeface="Arial" panose="020B0604020202020204" pitchFamily="34" charset="0"/>
              </a:rPr>
              <a:t>SSH</a:t>
            </a:r>
            <a:r>
              <a:rPr lang="zh-CN" altLang="en-US" b="1">
                <a:latin typeface="Arial" panose="020B0604020202020204" pitchFamily="34" charset="0"/>
              </a:rPr>
              <a:t>服务器主机中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8543925" y="4489154"/>
            <a:ext cx="1873250" cy="1048345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666699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用户私钥文件保存在</a:t>
            </a:r>
            <a:r>
              <a:rPr lang="en-US" altLang="zh-CN" b="1">
                <a:latin typeface="Arial" panose="020B0604020202020204" pitchFamily="34" charset="0"/>
              </a:rPr>
              <a:t>SSH</a:t>
            </a:r>
            <a:r>
              <a:rPr lang="zh-CN" altLang="en-US" b="1">
                <a:latin typeface="Arial" panose="020B0604020202020204" pitchFamily="34" charset="0"/>
              </a:rPr>
              <a:t>客户端主机中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97A5-E9BB-450E-A450-41AD08E494D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5" grpId="1" animBg="1"/>
      <p:bldP spid="5126" grpId="0" animBg="1"/>
      <p:bldP spid="5126" grpId="1" animBg="1"/>
      <p:bldP spid="51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OpenSSH</a:t>
            </a:r>
            <a:r>
              <a:rPr lang="zh-CN" altLang="en-US">
                <a:solidFill>
                  <a:srgbClr val="0000FF"/>
                </a:solidFill>
              </a:rPr>
              <a:t>服务器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600201"/>
            <a:ext cx="8435975" cy="4708525"/>
          </a:xfrm>
        </p:spPr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/>
              <a:t>OpenSSH</a:t>
            </a:r>
            <a:r>
              <a:rPr lang="zh-CN" altLang="en-US"/>
              <a:t>是著名的开源软件项目 </a:t>
            </a:r>
            <a:endParaRPr lang="zh-CN" altLang="en-US"/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endParaRPr lang="zh-CN" altLang="en-US"/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/>
              <a:t>OpenSSH</a:t>
            </a:r>
            <a:r>
              <a:rPr lang="zh-CN" altLang="en-US"/>
              <a:t>是</a:t>
            </a:r>
            <a:r>
              <a:rPr lang="en-US" altLang="zh-CN"/>
              <a:t>SSH</a:t>
            </a:r>
            <a:r>
              <a:rPr lang="zh-CN" altLang="en-US"/>
              <a:t>协议的免费实现版本 </a:t>
            </a:r>
            <a:endParaRPr lang="zh-CN" altLang="en-US"/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endParaRPr lang="zh-CN" altLang="en-US"/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/>
              <a:t>OpenSSH</a:t>
            </a:r>
            <a:r>
              <a:rPr lang="zh-CN" altLang="en-US"/>
              <a:t>可应用于大多数</a:t>
            </a:r>
            <a:r>
              <a:rPr lang="en-US" altLang="zh-CN"/>
              <a:t>UNIX</a:t>
            </a:r>
            <a:r>
              <a:rPr lang="zh-CN" altLang="en-US"/>
              <a:t>系统</a:t>
            </a:r>
            <a:endParaRPr lang="zh-CN" altLang="en-US"/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endParaRPr lang="zh-CN" altLang="en-US"/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/>
              <a:t>绝大多数</a:t>
            </a:r>
            <a:r>
              <a:rPr lang="en-US" altLang="zh-CN"/>
              <a:t>Linux</a:t>
            </a:r>
            <a:r>
              <a:rPr lang="zh-CN" altLang="en-US"/>
              <a:t>发行版本都采用</a:t>
            </a:r>
            <a:r>
              <a:rPr lang="en-US" altLang="zh-CN"/>
              <a:t>OpenSSH</a:t>
            </a:r>
            <a:r>
              <a:rPr lang="zh-CN" altLang="en-US"/>
              <a:t>作为</a:t>
            </a:r>
            <a:r>
              <a:rPr lang="en-US" altLang="zh-CN"/>
              <a:t>SSH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6183-65CE-40A4-BCE1-7F8402C22CE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4" y="103188"/>
            <a:ext cx="8243887" cy="1022350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OpenSSH</a:t>
            </a:r>
            <a:r>
              <a:rPr lang="zh-CN" altLang="en-US">
                <a:solidFill>
                  <a:srgbClr val="0000FF"/>
                </a:solidFill>
              </a:rPr>
              <a:t>的软件包组成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/>
              <a:t>RHEL4</a:t>
            </a:r>
            <a:r>
              <a:rPr lang="zh-CN" altLang="en-US"/>
              <a:t>系统中</a:t>
            </a:r>
            <a:r>
              <a:rPr lang="en-US" altLang="zh-CN"/>
              <a:t>OpenSSH</a:t>
            </a:r>
            <a:r>
              <a:rPr lang="zh-CN" altLang="en-US"/>
              <a:t>服务器和客户端软件是默认安装的 </a:t>
            </a:r>
            <a:endParaRPr lang="zh-CN" altLang="en-US"/>
          </a:p>
          <a:p>
            <a:pPr lvl="1"/>
            <a:r>
              <a:rPr lang="en-US" altLang="zh-CN"/>
              <a:t>openssh</a:t>
            </a:r>
            <a:r>
              <a:rPr lang="zh-CN" altLang="en-US"/>
              <a:t>软件包是实现</a:t>
            </a:r>
            <a:r>
              <a:rPr lang="en-US" altLang="zh-CN"/>
              <a:t>ssh</a:t>
            </a:r>
            <a:r>
              <a:rPr lang="zh-CN" altLang="en-US"/>
              <a:t>功能的公共软件包</a:t>
            </a:r>
            <a:endParaRPr lang="zh-CN" altLang="en-US"/>
          </a:p>
          <a:p>
            <a:pPr lvl="1"/>
            <a:r>
              <a:rPr lang="en-US" altLang="zh-CN"/>
              <a:t>openssh-server</a:t>
            </a:r>
            <a:r>
              <a:rPr lang="zh-CN" altLang="en-US"/>
              <a:t>软件包实现了</a:t>
            </a:r>
            <a:r>
              <a:rPr lang="en-US" altLang="zh-CN"/>
              <a:t>SSH</a:t>
            </a:r>
            <a:r>
              <a:rPr lang="zh-CN" altLang="en-US"/>
              <a:t>服务器的功能</a:t>
            </a:r>
            <a:endParaRPr lang="zh-CN" altLang="en-US"/>
          </a:p>
          <a:p>
            <a:pPr lvl="1"/>
            <a:r>
              <a:rPr lang="en-US" altLang="zh-CN"/>
              <a:t>openssh-clients</a:t>
            </a:r>
            <a:r>
              <a:rPr lang="zh-CN" altLang="en-US"/>
              <a:t>软件包中包含了</a:t>
            </a:r>
            <a:r>
              <a:rPr lang="en-US" altLang="zh-CN"/>
              <a:t>SSH</a:t>
            </a:r>
            <a:r>
              <a:rPr lang="zh-CN" altLang="en-US"/>
              <a:t>服务的客户端程序</a:t>
            </a:r>
            <a:endParaRPr lang="zh-CN" altLang="en-US"/>
          </a:p>
          <a:p>
            <a:pPr lvl="1"/>
            <a:r>
              <a:rPr lang="en-US" altLang="zh-CN"/>
              <a:t>openssh-askpass</a:t>
            </a:r>
            <a:r>
              <a:rPr lang="zh-CN" altLang="en-US"/>
              <a:t>和</a:t>
            </a:r>
            <a:r>
              <a:rPr lang="en-US" altLang="zh-CN"/>
              <a:t>openssh-askpass-gnome</a:t>
            </a:r>
            <a:r>
              <a:rPr lang="zh-CN" altLang="en-US"/>
              <a:t>只有在</a:t>
            </a:r>
            <a:r>
              <a:rPr lang="en-US" altLang="zh-CN"/>
              <a:t>Linux</a:t>
            </a:r>
            <a:r>
              <a:rPr lang="zh-CN" altLang="en-US"/>
              <a:t>的图形界面下使用</a:t>
            </a:r>
            <a:r>
              <a:rPr lang="en-US" altLang="zh-CN"/>
              <a:t>SSH</a:t>
            </a:r>
            <a:r>
              <a:rPr lang="zh-CN" altLang="en-US"/>
              <a:t>服务时才需要 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7B58-E7D8-4D83-8C69-484C4E586587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OpenSSH</a:t>
            </a:r>
            <a:r>
              <a:rPr lang="zh-CN" altLang="en-US">
                <a:solidFill>
                  <a:srgbClr val="0000FF"/>
                </a:solidFill>
              </a:rPr>
              <a:t>服务的启动与停止 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OpenSSH</a:t>
            </a:r>
            <a:r>
              <a:rPr lang="zh-CN" altLang="en-US" dirty="0"/>
              <a:t>的服务程序名称是</a:t>
            </a:r>
            <a:r>
              <a:rPr lang="en-US" altLang="zh-CN" dirty="0" err="1"/>
              <a:t>sshd</a:t>
            </a:r>
            <a:endParaRPr lang="en-US" altLang="zh-CN" dirty="0"/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 dirty="0" err="1"/>
              <a:t>sshd</a:t>
            </a:r>
            <a:r>
              <a:rPr lang="zh-CN" altLang="en-US" dirty="0"/>
              <a:t>服务程序的启动脚本</a:t>
            </a:r>
            <a:endParaRPr lang="zh-CN" altLang="en-US" dirty="0"/>
          </a:p>
          <a:p>
            <a:pPr lvl="1">
              <a:buFontTx/>
              <a:buNone/>
            </a:pPr>
            <a:r>
              <a:rPr lang="fr-FR" altLang="zh-CN" b="1" dirty="0">
                <a:latin typeface="Courier New" panose="02070309020205020404" pitchFamily="49" charset="0"/>
              </a:rPr>
              <a:t>/etc/init.d/sshd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 dirty="0" err="1"/>
              <a:t>sshd</a:t>
            </a:r>
            <a:r>
              <a:rPr lang="zh-CN" altLang="en-US" dirty="0"/>
              <a:t>服务程序缺省状态为自动启动</a:t>
            </a:r>
            <a:endParaRPr lang="zh-CN" altLang="en-US" dirty="0"/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 dirty="0" err="1"/>
              <a:t>sshd</a:t>
            </a:r>
            <a:r>
              <a:rPr lang="zh-CN" altLang="en-US" dirty="0"/>
              <a:t>服务的启动与停止</a:t>
            </a:r>
            <a:endParaRPr lang="zh-CN" altLang="en-US" dirty="0"/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启动服务程序</a:t>
            </a:r>
            <a:endParaRPr lang="zh-CN" altLang="en-US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service </a:t>
            </a:r>
            <a:r>
              <a:rPr lang="en-US" altLang="zh-CN" b="1" dirty="0" err="1">
                <a:latin typeface="Courier New" panose="02070309020205020404" pitchFamily="49" charset="0"/>
              </a:rPr>
              <a:t>sshd</a:t>
            </a:r>
            <a:r>
              <a:rPr lang="en-US" altLang="zh-CN" b="1" dirty="0">
                <a:latin typeface="Courier New" panose="02070309020205020404" pitchFamily="49" charset="0"/>
              </a:rPr>
              <a:t> start</a:t>
            </a:r>
            <a:endParaRPr lang="en-US" altLang="zh-CN" dirty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停止服务程序</a:t>
            </a:r>
            <a:endParaRPr lang="zh-CN" altLang="en-US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service </a:t>
            </a:r>
            <a:r>
              <a:rPr lang="en-US" altLang="zh-CN" b="1" dirty="0" err="1">
                <a:latin typeface="Courier New" panose="02070309020205020404" pitchFamily="49" charset="0"/>
              </a:rPr>
              <a:t>sshd</a:t>
            </a:r>
            <a:r>
              <a:rPr lang="en-US" altLang="zh-CN" b="1" dirty="0">
                <a:latin typeface="Courier New" panose="02070309020205020404" pitchFamily="49" charset="0"/>
              </a:rPr>
              <a:t> stop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8167-52C8-4449-8DB8-A975F208D20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4" y="103189"/>
            <a:ext cx="8243887" cy="1093787"/>
          </a:xfrm>
        </p:spPr>
        <p:txBody>
          <a:bodyPr/>
          <a:lstStyle/>
          <a:p>
            <a:r>
              <a:rPr lang="fr-FR" altLang="zh-CN">
                <a:solidFill>
                  <a:srgbClr val="0000FF"/>
                </a:solidFill>
              </a:rPr>
              <a:t>OpenSSH</a:t>
            </a:r>
            <a:r>
              <a:rPr lang="zh-CN" altLang="en-US">
                <a:solidFill>
                  <a:srgbClr val="0000FF"/>
                </a:solidFill>
              </a:rPr>
              <a:t>服务的配置文件 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268414"/>
            <a:ext cx="8362950" cy="5184775"/>
          </a:xfrm>
        </p:spPr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配置目录</a:t>
            </a:r>
            <a:endParaRPr lang="zh-CN" altLang="en-US" dirty="0"/>
          </a:p>
          <a:p>
            <a:pPr lvl="1"/>
            <a:r>
              <a:rPr lang="en-US" altLang="zh-CN" dirty="0"/>
              <a:t>OpenSSH</a:t>
            </a:r>
            <a:r>
              <a:rPr lang="zh-CN" altLang="en-US" dirty="0"/>
              <a:t>服务器和客户机的所有配置文件都保存在同一目录中</a:t>
            </a:r>
            <a:endParaRPr lang="zh-CN" altLang="en-US" dirty="0"/>
          </a:p>
          <a:p>
            <a:pPr lvl="2">
              <a:buFontTx/>
              <a:buNone/>
            </a:pPr>
            <a:r>
              <a:rPr lang="fr-FR" altLang="zh-CN" b="1" dirty="0">
                <a:latin typeface="Courier New" panose="02070309020205020404" pitchFamily="49" charset="0"/>
              </a:rPr>
              <a:t>/etc/ssh/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服务器配置文件</a:t>
            </a:r>
            <a:endParaRPr lang="zh-CN" altLang="en-US" dirty="0"/>
          </a:p>
          <a:p>
            <a:pPr lvl="1"/>
            <a:r>
              <a:rPr lang="en-US" altLang="zh-CN" dirty="0"/>
              <a:t>SSH</a:t>
            </a:r>
            <a:r>
              <a:rPr lang="zh-CN" altLang="en-US" dirty="0"/>
              <a:t>服务器的配置文件是</a:t>
            </a:r>
            <a:r>
              <a:rPr lang="en-US" altLang="zh-CN" dirty="0" err="1"/>
              <a:t>sshd_config</a:t>
            </a:r>
            <a:endParaRPr lang="en-US" altLang="zh-CN" dirty="0"/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/</a:t>
            </a:r>
            <a:r>
              <a:rPr lang="en-US" altLang="zh-CN" b="1" dirty="0" err="1">
                <a:latin typeface="Courier New" panose="02070309020205020404" pitchFamily="49" charset="0"/>
              </a:rPr>
              <a:t>etc</a:t>
            </a:r>
            <a:r>
              <a:rPr lang="en-US" altLang="zh-CN" b="1" dirty="0">
                <a:latin typeface="Courier New" panose="02070309020205020404" pitchFamily="49" charset="0"/>
              </a:rPr>
              <a:t>/</a:t>
            </a:r>
            <a:r>
              <a:rPr lang="en-US" altLang="zh-CN" b="1" dirty="0" err="1">
                <a:latin typeface="Courier New" panose="02070309020205020404" pitchFamily="49" charset="0"/>
              </a:rPr>
              <a:t>ssh</a:t>
            </a:r>
            <a:r>
              <a:rPr lang="en-US" altLang="zh-CN" b="1" dirty="0">
                <a:latin typeface="Courier New" panose="02070309020205020404" pitchFamily="49" charset="0"/>
              </a:rPr>
              <a:t>/</a:t>
            </a:r>
            <a:r>
              <a:rPr lang="en-US" altLang="zh-CN" b="1" dirty="0" err="1">
                <a:latin typeface="Courier New" panose="02070309020205020404" pitchFamily="49" charset="0"/>
              </a:rPr>
              <a:t>sshd_config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客户机配置文件</a:t>
            </a:r>
            <a:endParaRPr lang="zh-CN" altLang="en-US" dirty="0"/>
          </a:p>
          <a:p>
            <a:pPr lvl="1"/>
            <a:r>
              <a:rPr lang="en-US" altLang="zh-CN" dirty="0"/>
              <a:t>SSH</a:t>
            </a:r>
            <a:r>
              <a:rPr lang="zh-CN" altLang="en-US" dirty="0"/>
              <a:t>客户程序的配置文件是</a:t>
            </a:r>
            <a:r>
              <a:rPr lang="en-US" altLang="zh-CN" dirty="0" err="1"/>
              <a:t>ssh_config</a:t>
            </a:r>
            <a:endParaRPr lang="en-US" altLang="zh-CN" dirty="0"/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/</a:t>
            </a:r>
            <a:r>
              <a:rPr lang="en-US" altLang="zh-CN" b="1" dirty="0" err="1">
                <a:latin typeface="Courier New" panose="02070309020205020404" pitchFamily="49" charset="0"/>
              </a:rPr>
              <a:t>etc</a:t>
            </a:r>
            <a:r>
              <a:rPr lang="en-US" altLang="zh-CN" b="1" dirty="0">
                <a:latin typeface="Courier New" panose="02070309020205020404" pitchFamily="49" charset="0"/>
              </a:rPr>
              <a:t>/</a:t>
            </a:r>
            <a:r>
              <a:rPr lang="en-US" altLang="zh-CN" b="1" dirty="0" err="1">
                <a:latin typeface="Courier New" panose="02070309020205020404" pitchFamily="49" charset="0"/>
              </a:rPr>
              <a:t>ssh</a:t>
            </a:r>
            <a:r>
              <a:rPr lang="en-US" altLang="zh-CN" b="1" dirty="0">
                <a:latin typeface="Courier New" panose="02070309020205020404" pitchFamily="49" charset="0"/>
              </a:rPr>
              <a:t>/</a:t>
            </a:r>
            <a:r>
              <a:rPr lang="en-US" altLang="zh-CN" b="1" dirty="0" err="1">
                <a:latin typeface="Courier New" panose="02070309020205020404" pitchFamily="49" charset="0"/>
              </a:rPr>
              <a:t>ssh_config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2376-AFB2-4CED-8EC7-6953592767E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4" y="103189"/>
            <a:ext cx="8243887" cy="949325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OpenSSH</a:t>
            </a:r>
            <a:r>
              <a:rPr lang="zh-CN" altLang="fr-FR">
                <a:solidFill>
                  <a:srgbClr val="0000FF"/>
                </a:solidFill>
              </a:rPr>
              <a:t>的典型用户登录 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125539"/>
            <a:ext cx="8229600" cy="5183187"/>
          </a:xfrm>
        </p:spPr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 err="1"/>
              <a:t>ssh</a:t>
            </a:r>
            <a:r>
              <a:rPr lang="zh-CN" altLang="en-US" dirty="0"/>
              <a:t>命令登录</a:t>
            </a:r>
            <a:r>
              <a:rPr lang="en-US" altLang="zh-CN" dirty="0"/>
              <a:t>SSH</a:t>
            </a:r>
            <a:r>
              <a:rPr lang="zh-CN" altLang="en-US" dirty="0"/>
              <a:t>服务器</a:t>
            </a:r>
            <a:endParaRPr lang="zh-CN" altLang="en-US" dirty="0"/>
          </a:p>
          <a:p>
            <a:pPr lvl="1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# </a:t>
            </a:r>
            <a:r>
              <a:rPr lang="en-US" altLang="zh-CN" b="1" dirty="0" err="1">
                <a:latin typeface="Courier New" panose="02070309020205020404" pitchFamily="49" charset="0"/>
              </a:rPr>
              <a:t>ssh</a:t>
            </a:r>
            <a:r>
              <a:rPr lang="en-US" altLang="zh-CN" b="1" dirty="0">
                <a:latin typeface="Courier New" panose="02070309020205020404" pitchFamily="49" charset="0"/>
              </a:rPr>
              <a:t> root@192.168.1.2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首次登录</a:t>
            </a:r>
            <a:r>
              <a:rPr lang="en-US" altLang="zh-CN" dirty="0"/>
              <a:t>SSH</a:t>
            </a:r>
            <a:r>
              <a:rPr lang="zh-CN" altLang="en-US" dirty="0"/>
              <a:t>服务器</a:t>
            </a:r>
            <a:endParaRPr lang="zh-CN" altLang="en-US" dirty="0"/>
          </a:p>
          <a:p>
            <a:pPr lvl="1"/>
            <a:r>
              <a:rPr lang="zh-CN" altLang="en-US" dirty="0"/>
              <a:t>为了建立加密的</a:t>
            </a:r>
            <a:r>
              <a:rPr lang="en-US" altLang="zh-CN" dirty="0"/>
              <a:t>SSH</a:t>
            </a:r>
            <a:r>
              <a:rPr lang="zh-CN" altLang="en-US" dirty="0"/>
              <a:t>连接需要用户在客户端确认服务器发来的</a:t>
            </a:r>
            <a:r>
              <a:rPr lang="en-US" altLang="zh-CN" dirty="0"/>
              <a:t>RSA</a:t>
            </a:r>
            <a:r>
              <a:rPr lang="zh-CN" altLang="en-US" dirty="0"/>
              <a:t>密钥 （输入</a:t>
            </a:r>
            <a:r>
              <a:rPr lang="en-US" altLang="zh-CN" dirty="0"/>
              <a:t>yes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用户认证</a:t>
            </a:r>
            <a:endParaRPr lang="zh-CN" altLang="en-US" dirty="0"/>
          </a:p>
          <a:p>
            <a:pPr lvl="1"/>
            <a:r>
              <a:rPr lang="zh-CN" altLang="en-US" dirty="0"/>
              <a:t>每次登录</a:t>
            </a:r>
            <a:r>
              <a:rPr lang="en-US" altLang="zh-CN" dirty="0"/>
              <a:t>SSH</a:t>
            </a:r>
            <a:r>
              <a:rPr lang="zh-CN" altLang="en-US" dirty="0"/>
              <a:t>服务器都需要输入正确的用户口令</a:t>
            </a:r>
            <a:endParaRPr lang="zh-CN" altLang="en-US" dirty="0"/>
          </a:p>
          <a:p>
            <a:pPr lvl="1"/>
            <a:r>
              <a:rPr lang="en-US" altLang="zh-CN" dirty="0"/>
              <a:t>SSH</a:t>
            </a:r>
            <a:r>
              <a:rPr lang="zh-CN" altLang="en-US" dirty="0"/>
              <a:t>登录使用的是</a:t>
            </a:r>
            <a:r>
              <a:rPr lang="en-US" altLang="zh-CN" dirty="0"/>
              <a:t>SSH</a:t>
            </a:r>
            <a:r>
              <a:rPr lang="zh-CN" altLang="en-US" dirty="0"/>
              <a:t>服务器主机中的用户帐号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B84D-B0F4-4AB9-9250-8E4FCFF8F08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4" y="103188"/>
            <a:ext cx="8243887" cy="804862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SSH</a:t>
            </a:r>
            <a:r>
              <a:rPr lang="zh-CN" altLang="en-US">
                <a:solidFill>
                  <a:srgbClr val="0000FF"/>
                </a:solidFill>
              </a:rPr>
              <a:t>的用户目录 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9"/>
            <a:ext cx="8229600" cy="4930775"/>
          </a:xfrm>
        </p:spPr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.</a:t>
            </a:r>
            <a:r>
              <a:rPr lang="en-US" altLang="zh-CN" dirty="0" err="1"/>
              <a:t>ssh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目录</a:t>
            </a:r>
            <a:endParaRPr lang="zh-CN" alt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SSH</a:t>
            </a:r>
            <a:r>
              <a:rPr lang="zh-CN" altLang="en-US" dirty="0"/>
              <a:t>客户主机的用户宿主目录中，使用名为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.</a:t>
            </a:r>
            <a:r>
              <a:rPr lang="en-US" altLang="zh-CN" dirty="0" err="1"/>
              <a:t>ssh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的目录保存用户的</a:t>
            </a:r>
            <a:r>
              <a:rPr lang="en-US" altLang="zh-CN" dirty="0"/>
              <a:t>SSH</a:t>
            </a:r>
            <a:r>
              <a:rPr lang="zh-CN" altLang="en-US" dirty="0"/>
              <a:t>客户端信息</a:t>
            </a:r>
            <a:endParaRPr lang="zh-CN" altLang="en-US" dirty="0"/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~/.</a:t>
            </a:r>
            <a:r>
              <a:rPr lang="en-US" altLang="zh-CN" b="1" dirty="0" err="1">
                <a:latin typeface="Courier New" panose="02070309020205020404" pitchFamily="49" charset="0"/>
              </a:rPr>
              <a:t>ssh</a:t>
            </a:r>
            <a:r>
              <a:rPr lang="en-US" altLang="zh-CN" b="1" dirty="0">
                <a:latin typeface="Courier New" panose="02070309020205020404" pitchFamily="49" charset="0"/>
              </a:rPr>
              <a:t>/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.</a:t>
            </a:r>
            <a:r>
              <a:rPr lang="en-US" altLang="zh-CN" dirty="0" err="1"/>
              <a:t>ssh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目录在用户首次进行</a:t>
            </a:r>
            <a:r>
              <a:rPr lang="en-US" altLang="zh-CN" dirty="0"/>
              <a:t>SSH</a:t>
            </a:r>
            <a:r>
              <a:rPr lang="zh-CN" altLang="en-US" dirty="0"/>
              <a:t>登录后自动建立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 err="1"/>
              <a:t>known_hosts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文件</a:t>
            </a:r>
            <a:endParaRPr lang="zh-CN" altLang="en-US" dirty="0"/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 err="1"/>
              <a:t>known_hosts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文件位于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.</a:t>
            </a:r>
            <a:r>
              <a:rPr lang="en-US" altLang="zh-CN" dirty="0" err="1"/>
              <a:t>ssh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目录中</a:t>
            </a:r>
            <a:endParaRPr lang="zh-CN" altLang="en-US" dirty="0"/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 err="1"/>
              <a:t>known_hosts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文件用于保存当前用户所有登录过的</a:t>
            </a:r>
            <a:r>
              <a:rPr lang="en-US" altLang="zh-CN" dirty="0"/>
              <a:t>SSH</a:t>
            </a:r>
            <a:r>
              <a:rPr lang="zh-CN" altLang="en-US" dirty="0"/>
              <a:t>服务器的</a:t>
            </a:r>
            <a:r>
              <a:rPr lang="en-US" altLang="zh-CN" dirty="0"/>
              <a:t>RSA</a:t>
            </a:r>
            <a:r>
              <a:rPr lang="zh-CN" altLang="en-US" dirty="0"/>
              <a:t>密钥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6009-392D-4109-B8A0-FAF378007B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基于密钥的</a:t>
            </a:r>
            <a:r>
              <a:rPr lang="en-US" altLang="zh-CN">
                <a:solidFill>
                  <a:srgbClr val="0000FF"/>
                </a:solidFill>
              </a:rPr>
              <a:t>SSH</a:t>
            </a:r>
            <a:r>
              <a:rPr lang="zh-CN" altLang="en-US">
                <a:solidFill>
                  <a:srgbClr val="0000FF"/>
                </a:solidFill>
              </a:rPr>
              <a:t>用户认证</a:t>
            </a:r>
            <a:r>
              <a:rPr lang="en-US" altLang="zh-CN">
                <a:solidFill>
                  <a:srgbClr val="0000FF"/>
                </a:solidFill>
              </a:rPr>
              <a:t>4-1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设置密钥认证的一般步骤</a:t>
            </a:r>
            <a:endParaRPr lang="zh-CN" altLang="en-US" dirty="0"/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SSH</a:t>
            </a:r>
            <a:r>
              <a:rPr lang="zh-CN" altLang="en-US" dirty="0"/>
              <a:t>客户端生成用户的公钥和私钥对文件</a:t>
            </a:r>
            <a:endParaRPr lang="zh-CN" altLang="en-US" dirty="0"/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SSH</a:t>
            </a:r>
            <a:r>
              <a:rPr lang="zh-CN" altLang="en-US" dirty="0"/>
              <a:t>客户的公钥添加到</a:t>
            </a:r>
            <a:r>
              <a:rPr lang="en-US" altLang="zh-CN" dirty="0"/>
              <a:t>SSH</a:t>
            </a:r>
            <a:r>
              <a:rPr lang="zh-CN" altLang="en-US" dirty="0"/>
              <a:t>服务器中用户的认证文件中 </a:t>
            </a:r>
            <a:endParaRPr lang="zh-CN" altLang="en-US" dirty="0"/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zh-CN" altLang="en-US" dirty="0"/>
              <a:t>验证密钥的认证 </a:t>
            </a:r>
            <a:endParaRPr lang="zh-CN" altLang="en-US" dirty="0"/>
          </a:p>
          <a:p>
            <a:pPr marL="533400" indent="-533400"/>
            <a:endParaRPr lang="zh-CN" altLang="en-US" dirty="0"/>
          </a:p>
          <a:p>
            <a:pPr marL="533400" indent="-533400"/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820-B335-40D8-84D3-CD29FF38C0C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基于密钥的</a:t>
            </a:r>
            <a:r>
              <a:rPr lang="en-US" altLang="zh-CN">
                <a:solidFill>
                  <a:srgbClr val="0000FF"/>
                </a:solidFill>
              </a:rPr>
              <a:t>SSH</a:t>
            </a:r>
            <a:r>
              <a:rPr lang="zh-CN" altLang="en-US">
                <a:solidFill>
                  <a:srgbClr val="0000FF"/>
                </a:solidFill>
              </a:rPr>
              <a:t>用户认证</a:t>
            </a:r>
            <a:r>
              <a:rPr lang="en-US" altLang="zh-CN">
                <a:solidFill>
                  <a:srgbClr val="0000FF"/>
                </a:solidFill>
              </a:rPr>
              <a:t>4-2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在</a:t>
            </a:r>
            <a:r>
              <a:rPr lang="en-US" altLang="zh-CN" dirty="0"/>
              <a:t>SSH</a:t>
            </a:r>
            <a:r>
              <a:rPr lang="zh-CN" altLang="en-US" dirty="0"/>
              <a:t>客户端生成用户的公钥和私钥对 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ssh</a:t>
            </a:r>
            <a:r>
              <a:rPr lang="en-US" altLang="zh-CN" dirty="0"/>
              <a:t>-keygen</a:t>
            </a:r>
            <a:r>
              <a:rPr lang="zh-CN" altLang="en-US" dirty="0"/>
              <a:t>命令生成密钥对</a:t>
            </a:r>
            <a:endParaRPr lang="zh-CN" altLang="en-US" dirty="0"/>
          </a:p>
          <a:p>
            <a:pPr lvl="1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$ </a:t>
            </a:r>
            <a:r>
              <a:rPr lang="en-US" altLang="zh-CN" b="1" dirty="0" err="1">
                <a:latin typeface="Courier New" panose="02070309020205020404" pitchFamily="49" charset="0"/>
              </a:rPr>
              <a:t>ssh</a:t>
            </a:r>
            <a:r>
              <a:rPr lang="en-US" altLang="zh-CN" b="1" dirty="0">
                <a:latin typeface="Courier New" panose="02070309020205020404" pitchFamily="49" charset="0"/>
              </a:rPr>
              <a:t>-keygen -t </a:t>
            </a:r>
            <a:r>
              <a:rPr lang="en-US" altLang="zh-CN" b="1" dirty="0" err="1">
                <a:latin typeface="Courier New" panose="02070309020205020404" pitchFamily="49" charset="0"/>
              </a:rPr>
              <a:t>rsa</a:t>
            </a:r>
            <a:r>
              <a:rPr lang="en-US" altLang="zh-CN" dirty="0"/>
              <a:t>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公钥和私钥文件</a:t>
            </a:r>
            <a:endParaRPr lang="zh-CN" altLang="en-US" dirty="0"/>
          </a:p>
          <a:p>
            <a:pPr lvl="1"/>
            <a:r>
              <a:rPr lang="en-US" altLang="zh-CN" dirty="0" err="1"/>
              <a:t>ssh</a:t>
            </a:r>
            <a:r>
              <a:rPr lang="en-US" altLang="zh-CN" dirty="0"/>
              <a:t>-keygen</a:t>
            </a:r>
            <a:r>
              <a:rPr lang="zh-CN" altLang="en-US" dirty="0"/>
              <a:t>命令将在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.</a:t>
            </a:r>
            <a:r>
              <a:rPr lang="en-US" altLang="zh-CN" dirty="0" err="1"/>
              <a:t>ssh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目录中生成公钥和私钥文件</a:t>
            </a:r>
            <a:endParaRPr lang="zh-CN" altLang="en-US" dirty="0"/>
          </a:p>
          <a:p>
            <a:pPr lvl="1"/>
            <a:r>
              <a:rPr lang="en-US" altLang="zh-CN" dirty="0" err="1"/>
              <a:t>id_rsa</a:t>
            </a:r>
            <a:r>
              <a:rPr lang="zh-CN" altLang="en-US" dirty="0"/>
              <a:t>是私钥文件，内容需要严格保密</a:t>
            </a:r>
            <a:endParaRPr lang="zh-CN" altLang="en-US" dirty="0"/>
          </a:p>
          <a:p>
            <a:pPr lvl="1"/>
            <a:r>
              <a:rPr lang="en-US" altLang="zh-CN" dirty="0"/>
              <a:t>id_rsa.pub</a:t>
            </a:r>
            <a:r>
              <a:rPr lang="zh-CN" altLang="en-US" dirty="0"/>
              <a:t>是公钥文件，可发布到</a:t>
            </a:r>
            <a:r>
              <a:rPr lang="en-US" altLang="zh-CN" dirty="0"/>
              <a:t>SSH</a:t>
            </a:r>
            <a:r>
              <a:rPr lang="zh-CN" altLang="en-US" dirty="0"/>
              <a:t>服务器中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5E0-FD4B-46DE-8FDE-B988CF5CBCE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9974" y="3040063"/>
            <a:ext cx="9144000" cy="1655762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56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实验</a:t>
            </a:r>
            <a:r>
              <a:rPr kumimoji="1" lang="en-US" altLang="zh-CN" sz="56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56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sz="56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云服务体验</a:t>
            </a:r>
            <a:endParaRPr kumimoji="1" lang="zh-CN" sz="5600" b="1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4" y="103189"/>
            <a:ext cx="8243887" cy="877887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基于密钥的</a:t>
            </a:r>
            <a:r>
              <a:rPr lang="en-US" altLang="zh-CN">
                <a:solidFill>
                  <a:srgbClr val="0000FF"/>
                </a:solidFill>
              </a:rPr>
              <a:t>SSH</a:t>
            </a:r>
            <a:r>
              <a:rPr lang="zh-CN" altLang="en-US">
                <a:solidFill>
                  <a:srgbClr val="0000FF"/>
                </a:solidFill>
              </a:rPr>
              <a:t>用户认证</a:t>
            </a:r>
            <a:r>
              <a:rPr lang="en-US" altLang="zh-CN">
                <a:solidFill>
                  <a:srgbClr val="0000FF"/>
                </a:solidFill>
              </a:rPr>
              <a:t>4-3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268413"/>
            <a:ext cx="8229600" cy="4824412"/>
          </a:xfrm>
        </p:spPr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复制公钥文件</a:t>
            </a:r>
            <a:endParaRPr lang="zh-CN" altLang="en-US" sz="2400" dirty="0"/>
          </a:p>
          <a:p>
            <a:pPr lvl="1"/>
            <a:r>
              <a:rPr lang="zh-CN" altLang="en-US" dirty="0"/>
              <a:t>将客户端中的用户公钥文件复制到</a:t>
            </a:r>
            <a:r>
              <a:rPr lang="en-US" altLang="zh-CN" dirty="0"/>
              <a:t>SSH</a:t>
            </a:r>
            <a:r>
              <a:rPr lang="zh-CN" altLang="en-US" dirty="0"/>
              <a:t>服务器中</a:t>
            </a:r>
            <a:endParaRPr lang="zh-CN" altLang="en-US" dirty="0"/>
          </a:p>
          <a:p>
            <a:pPr lvl="1"/>
            <a:r>
              <a:rPr lang="zh-CN" altLang="en-US" dirty="0"/>
              <a:t>公钥文件的复制可使用软盘、</a:t>
            </a:r>
            <a:r>
              <a:rPr lang="en-US" altLang="zh-CN" dirty="0"/>
              <a:t>U</a:t>
            </a:r>
            <a:r>
              <a:rPr lang="zh-CN" altLang="en-US" dirty="0"/>
              <a:t>盘或网络</a:t>
            </a:r>
            <a:endParaRPr lang="zh-CN" altLang="en-US" dirty="0"/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将公钥内容追加到</a:t>
            </a:r>
            <a:r>
              <a:rPr lang="en-US" altLang="zh-CN" sz="2400" dirty="0" err="1"/>
              <a:t>authorized_keys</a:t>
            </a:r>
            <a:r>
              <a:rPr lang="en-US" altLang="zh-CN" sz="2400" dirty="0"/>
              <a:t> </a:t>
            </a:r>
            <a:r>
              <a:rPr lang="zh-CN" altLang="en-US" sz="2400" dirty="0"/>
              <a:t>文件</a:t>
            </a:r>
            <a:endParaRPr lang="zh-CN" altLang="en-US" sz="2400" dirty="0"/>
          </a:p>
          <a:p>
            <a:pPr lvl="1"/>
            <a:r>
              <a:rPr lang="en-US" altLang="zh-CN" dirty="0" err="1"/>
              <a:t>authorized_keys</a:t>
            </a:r>
            <a:r>
              <a:rPr lang="en-US" altLang="zh-CN" dirty="0"/>
              <a:t> </a:t>
            </a:r>
            <a:r>
              <a:rPr lang="zh-CN" altLang="en-US" dirty="0"/>
              <a:t>文件保存在</a:t>
            </a:r>
            <a:r>
              <a:rPr lang="en-US" altLang="zh-CN" dirty="0"/>
              <a:t>SSH</a:t>
            </a:r>
            <a:r>
              <a:rPr lang="zh-CN" altLang="en-US" dirty="0"/>
              <a:t>服务器中用户目录的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.</a:t>
            </a:r>
            <a:r>
              <a:rPr lang="en-US" altLang="zh-CN" dirty="0" err="1"/>
              <a:t>ssh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子目录中</a:t>
            </a:r>
            <a:endParaRPr lang="zh-CN" altLang="en-US" dirty="0"/>
          </a:p>
          <a:p>
            <a:pPr lvl="1"/>
            <a:r>
              <a:rPr lang="en-US" altLang="zh-CN" dirty="0" err="1"/>
              <a:t>authorized_keys</a:t>
            </a:r>
            <a:r>
              <a:rPr lang="zh-CN" altLang="en-US" dirty="0"/>
              <a:t>用于保存所有允许以当前用户身份登录的</a:t>
            </a:r>
            <a:r>
              <a:rPr lang="en-US" altLang="zh-CN" dirty="0"/>
              <a:t>SSH</a:t>
            </a:r>
            <a:r>
              <a:rPr lang="zh-CN" altLang="en-US" dirty="0"/>
              <a:t>客户端用户的公钥内容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&gt;&gt;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重定向符将用户公钥追加到</a:t>
            </a:r>
            <a:r>
              <a:rPr lang="en-US" altLang="zh-CN" dirty="0" err="1"/>
              <a:t>authorized_keys</a:t>
            </a:r>
            <a:r>
              <a:rPr lang="zh-CN" altLang="en-US" dirty="0"/>
              <a:t>文件中</a:t>
            </a:r>
            <a:endParaRPr lang="zh-CN" altLang="en-US" dirty="0"/>
          </a:p>
          <a:p>
            <a:pPr lvl="1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cat id_rsa.pub &gt;&gt; ~/.</a:t>
            </a:r>
            <a:r>
              <a:rPr lang="en-US" altLang="zh-CN" b="1" dirty="0" err="1">
                <a:latin typeface="Courier New" panose="02070309020205020404" pitchFamily="49" charset="0"/>
              </a:rPr>
              <a:t>ssh</a:t>
            </a:r>
            <a:r>
              <a:rPr lang="en-US" altLang="zh-CN" b="1" dirty="0">
                <a:latin typeface="Courier New" panose="02070309020205020404" pitchFamily="49" charset="0"/>
              </a:rPr>
              <a:t>/</a:t>
            </a:r>
            <a:r>
              <a:rPr lang="en-US" altLang="zh-CN" b="1" dirty="0" err="1">
                <a:latin typeface="Courier New" panose="02070309020205020404" pitchFamily="49" charset="0"/>
              </a:rPr>
              <a:t>authorized_keys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C936-B1EA-4A8E-82CD-9F5DE6CA6D9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基于密钥的</a:t>
            </a:r>
            <a:r>
              <a:rPr lang="en-US" altLang="zh-CN">
                <a:solidFill>
                  <a:srgbClr val="0000FF"/>
                </a:solidFill>
              </a:rPr>
              <a:t>SSH</a:t>
            </a:r>
            <a:r>
              <a:rPr lang="zh-CN" altLang="en-US">
                <a:solidFill>
                  <a:srgbClr val="0000FF"/>
                </a:solidFill>
              </a:rPr>
              <a:t>用户认证</a:t>
            </a:r>
            <a:r>
              <a:rPr lang="en-US" altLang="zh-CN">
                <a:solidFill>
                  <a:srgbClr val="0000FF"/>
                </a:solidFill>
              </a:rPr>
              <a:t>4-4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基于密钥的用户认证过程</a:t>
            </a:r>
            <a:endParaRPr lang="zh-CN" altLang="en-US" dirty="0"/>
          </a:p>
          <a:p>
            <a:pPr lvl="1"/>
            <a:r>
              <a:rPr lang="zh-CN" altLang="en-US" dirty="0"/>
              <a:t>用户使用</a:t>
            </a:r>
            <a:r>
              <a:rPr lang="en-US" altLang="zh-CN" dirty="0" err="1"/>
              <a:t>ssh</a:t>
            </a:r>
            <a:r>
              <a:rPr lang="zh-CN" altLang="en-US" dirty="0"/>
              <a:t>命令登录</a:t>
            </a:r>
            <a:r>
              <a:rPr lang="en-US" altLang="zh-CN" dirty="0"/>
              <a:t>SSH</a:t>
            </a:r>
            <a:r>
              <a:rPr lang="zh-CN" altLang="en-US" dirty="0"/>
              <a:t>服务器时，将使用客户机中的私钥与服务器中的公钥进行认证，认证成功后将允许用户登录</a:t>
            </a:r>
            <a:endParaRPr lang="zh-CN" altLang="en-US" dirty="0"/>
          </a:p>
          <a:p>
            <a:pPr lvl="1"/>
            <a:r>
              <a:rPr lang="zh-CN" altLang="en-US" dirty="0"/>
              <a:t>密钥的认证过程是</a:t>
            </a:r>
            <a:r>
              <a:rPr lang="en-US" altLang="zh-CN" dirty="0" err="1"/>
              <a:t>ssh</a:t>
            </a:r>
            <a:r>
              <a:rPr lang="zh-CN" altLang="en-US" dirty="0"/>
              <a:t>命令与</a:t>
            </a:r>
            <a:r>
              <a:rPr lang="en-US" altLang="zh-CN" dirty="0"/>
              <a:t>SSH</a:t>
            </a:r>
            <a:r>
              <a:rPr lang="zh-CN" altLang="en-US" dirty="0"/>
              <a:t>服务器自动完成的</a:t>
            </a:r>
            <a:endParaRPr lang="zh-CN" altLang="en-US" dirty="0"/>
          </a:p>
          <a:p>
            <a:pPr lvl="1"/>
            <a:r>
              <a:rPr lang="zh-CN" altLang="en-US" dirty="0"/>
              <a:t>用户登录过程中将不再提示输入用户口令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A6EC-F291-486C-87A7-12D6D56D413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4" y="103189"/>
            <a:ext cx="8243887" cy="949325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禁止</a:t>
            </a:r>
            <a:r>
              <a:rPr lang="en-US" altLang="zh-CN">
                <a:solidFill>
                  <a:srgbClr val="0000FF"/>
                </a:solidFill>
              </a:rPr>
              <a:t>root</a:t>
            </a:r>
            <a:r>
              <a:rPr lang="zh-CN" altLang="en-US">
                <a:solidFill>
                  <a:srgbClr val="0000FF"/>
                </a:solidFill>
              </a:rPr>
              <a:t>用户的</a:t>
            </a:r>
            <a:r>
              <a:rPr lang="en-US" altLang="zh-CN">
                <a:solidFill>
                  <a:srgbClr val="0000FF"/>
                </a:solidFill>
              </a:rPr>
              <a:t>SSH</a:t>
            </a:r>
            <a:r>
              <a:rPr lang="zh-CN" altLang="en-US">
                <a:solidFill>
                  <a:srgbClr val="0000FF"/>
                </a:solidFill>
              </a:rPr>
              <a:t>登录 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1196975"/>
            <a:ext cx="8447088" cy="5111750"/>
          </a:xfrm>
        </p:spPr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为了提高</a:t>
            </a:r>
            <a:r>
              <a:rPr lang="en-US" altLang="zh-CN" dirty="0"/>
              <a:t>Linux</a:t>
            </a:r>
            <a:r>
              <a:rPr lang="zh-CN" altLang="en-US" dirty="0"/>
              <a:t>服务器的安全性，可以禁止</a:t>
            </a:r>
            <a:r>
              <a:rPr lang="en-US" altLang="zh-CN" dirty="0"/>
              <a:t>root</a:t>
            </a:r>
            <a:r>
              <a:rPr lang="zh-CN" altLang="en-US" dirty="0"/>
              <a:t>用户进行</a:t>
            </a:r>
            <a:r>
              <a:rPr lang="en-US" altLang="zh-CN" dirty="0"/>
              <a:t>SSH</a:t>
            </a:r>
            <a:r>
              <a:rPr lang="zh-CN" altLang="en-US" dirty="0"/>
              <a:t>登录</a:t>
            </a:r>
            <a:endParaRPr lang="zh-CN" altLang="en-US" dirty="0"/>
          </a:p>
          <a:p>
            <a:pPr lvl="1"/>
            <a:r>
              <a:rPr lang="zh-CN" altLang="en-US" dirty="0"/>
              <a:t>设置</a:t>
            </a:r>
            <a:r>
              <a:rPr lang="en-US" altLang="zh-CN" dirty="0" err="1"/>
              <a:t>sshd_config</a:t>
            </a:r>
            <a:r>
              <a:rPr lang="zh-CN" altLang="en-US" dirty="0"/>
              <a:t>文件</a:t>
            </a:r>
            <a:endParaRPr lang="zh-CN" altLang="en-US" dirty="0"/>
          </a:p>
          <a:p>
            <a:pPr lvl="1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# vi /</a:t>
            </a:r>
            <a:r>
              <a:rPr lang="en-US" altLang="zh-CN" b="1" dirty="0" err="1">
                <a:latin typeface="Courier New" panose="02070309020205020404" pitchFamily="49" charset="0"/>
              </a:rPr>
              <a:t>etc</a:t>
            </a:r>
            <a:r>
              <a:rPr lang="en-US" altLang="zh-CN" b="1" dirty="0">
                <a:latin typeface="Courier New" panose="02070309020205020404" pitchFamily="49" charset="0"/>
              </a:rPr>
              <a:t>/</a:t>
            </a:r>
            <a:r>
              <a:rPr lang="en-US" altLang="zh-CN" b="1" dirty="0" err="1">
                <a:latin typeface="Courier New" panose="02070309020205020404" pitchFamily="49" charset="0"/>
              </a:rPr>
              <a:t>ssh</a:t>
            </a:r>
            <a:r>
              <a:rPr lang="en-US" altLang="zh-CN" b="1" dirty="0">
                <a:latin typeface="Courier New" panose="02070309020205020404" pitchFamily="49" charset="0"/>
              </a:rPr>
              <a:t>/</a:t>
            </a:r>
            <a:r>
              <a:rPr lang="en-US" altLang="zh-CN" b="1" dirty="0" err="1">
                <a:latin typeface="Courier New" panose="02070309020205020404" pitchFamily="49" charset="0"/>
              </a:rPr>
              <a:t>sshd_config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endParaRPr lang="en-US" altLang="zh-CN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</a:rPr>
              <a:t>添加设置行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zh-CN" b="1" dirty="0" err="1">
                <a:latin typeface="Courier New" panose="02070309020205020404" pitchFamily="49" charset="0"/>
              </a:rPr>
              <a:t>PermitRootLogin</a:t>
            </a:r>
            <a:r>
              <a:rPr lang="en-US" altLang="zh-CN" b="1" dirty="0">
                <a:latin typeface="Courier New" panose="02070309020205020404" pitchFamily="49" charset="0"/>
              </a:rPr>
              <a:t> no</a:t>
            </a:r>
            <a:r>
              <a:rPr lang="en-US" altLang="zh-CN" dirty="0"/>
              <a:t>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/>
              <a:t>重新启动</a:t>
            </a:r>
            <a:r>
              <a:rPr lang="en-US" altLang="zh-CN" dirty="0" err="1"/>
              <a:t>sshd</a:t>
            </a:r>
            <a:r>
              <a:rPr lang="zh-CN" altLang="en-US" dirty="0"/>
              <a:t>服务程序</a:t>
            </a:r>
            <a:endParaRPr lang="zh-CN" altLang="en-US" dirty="0"/>
          </a:p>
          <a:p>
            <a:pPr lvl="1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# service </a:t>
            </a:r>
            <a:r>
              <a:rPr lang="en-US" altLang="zh-CN" b="1" dirty="0" err="1">
                <a:latin typeface="Courier New" panose="02070309020205020404" pitchFamily="49" charset="0"/>
              </a:rPr>
              <a:t>sshd</a:t>
            </a:r>
            <a:r>
              <a:rPr lang="en-US" altLang="zh-CN" b="1" dirty="0">
                <a:latin typeface="Courier New" panose="02070309020205020404" pitchFamily="49" charset="0"/>
              </a:rPr>
              <a:t> restart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再次登录</a:t>
            </a:r>
            <a:r>
              <a:rPr lang="en-US" altLang="zh-CN" dirty="0"/>
              <a:t>SSH</a:t>
            </a:r>
            <a:r>
              <a:rPr lang="zh-CN" altLang="en-US" dirty="0"/>
              <a:t>服务器时将不能使用</a:t>
            </a:r>
            <a:r>
              <a:rPr lang="en-US" altLang="zh-CN" dirty="0"/>
              <a:t>root</a:t>
            </a:r>
            <a:r>
              <a:rPr lang="zh-CN" altLang="en-US" dirty="0"/>
              <a:t>帐号进行登录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601B-873A-4FB6-92D1-530E6443D89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4" y="103189"/>
            <a:ext cx="8243887" cy="949325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ssh</a:t>
            </a:r>
            <a:r>
              <a:rPr lang="zh-CN" altLang="en-US">
                <a:solidFill>
                  <a:srgbClr val="0000FF"/>
                </a:solidFill>
              </a:rPr>
              <a:t>命令的基本使用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196976"/>
            <a:ext cx="8435975" cy="5256213"/>
          </a:xfrm>
        </p:spPr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 dirty="0" err="1"/>
              <a:t>ssh</a:t>
            </a:r>
            <a:r>
              <a:rPr lang="zh-CN" altLang="en-US" dirty="0"/>
              <a:t>命令的两种格式</a:t>
            </a:r>
            <a:endParaRPr lang="zh-CN" altLang="en-US" dirty="0"/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格式</a:t>
            </a:r>
            <a:r>
              <a:rPr lang="en-US" altLang="zh-CN" dirty="0">
                <a:latin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</a:rPr>
              <a:t>：</a:t>
            </a:r>
            <a:r>
              <a:rPr lang="en-US" altLang="zh-CN" b="1" dirty="0" err="1">
                <a:latin typeface="Courier New" panose="02070309020205020404" pitchFamily="49" charset="0"/>
              </a:rPr>
              <a:t>ssh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username@sshserver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格式</a:t>
            </a:r>
            <a:r>
              <a:rPr lang="en-US" altLang="zh-CN" dirty="0">
                <a:latin typeface="Courier New" panose="02070309020205020404" pitchFamily="49" charset="0"/>
              </a:rPr>
              <a:t>2</a:t>
            </a:r>
            <a:r>
              <a:rPr lang="zh-CN" altLang="en-US" dirty="0">
                <a:latin typeface="Courier New" panose="02070309020205020404" pitchFamily="49" charset="0"/>
              </a:rPr>
              <a:t>：</a:t>
            </a:r>
            <a:r>
              <a:rPr lang="en-US" altLang="zh-CN" b="1" dirty="0" err="1">
                <a:latin typeface="Courier New" panose="02070309020205020404" pitchFamily="49" charset="0"/>
              </a:rPr>
              <a:t>ssh</a:t>
            </a:r>
            <a:r>
              <a:rPr lang="en-US" altLang="zh-CN" b="1" dirty="0">
                <a:latin typeface="Courier New" panose="02070309020205020404" pitchFamily="49" charset="0"/>
              </a:rPr>
              <a:t> -l username </a:t>
            </a:r>
            <a:r>
              <a:rPr lang="en-US" altLang="zh-CN" b="1" dirty="0" err="1">
                <a:latin typeface="Courier New" panose="02070309020205020404" pitchFamily="49" charset="0"/>
              </a:rPr>
              <a:t>sshserver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</a:rPr>
              <a:t>两种命令格式具有相同的功能</a:t>
            </a:r>
            <a:endParaRPr lang="zh-CN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zh-CN" dirty="0" err="1">
                <a:latin typeface="Courier New" panose="02070309020205020404" pitchFamily="49" charset="0"/>
              </a:rPr>
              <a:t>ssh</a:t>
            </a:r>
            <a:r>
              <a:rPr lang="zh-CN" altLang="en-US" dirty="0">
                <a:latin typeface="Courier New" panose="02070309020205020404" pitchFamily="49" charset="0"/>
              </a:rPr>
              <a:t>命令中需指定登录的用户名和</a:t>
            </a:r>
            <a:r>
              <a:rPr lang="en-US" altLang="zh-CN" dirty="0">
                <a:latin typeface="Courier New" panose="02070309020205020404" pitchFamily="49" charset="0"/>
              </a:rPr>
              <a:t>SSH</a:t>
            </a:r>
            <a:r>
              <a:rPr lang="zh-CN" altLang="en-US" dirty="0">
                <a:latin typeface="Courier New" panose="02070309020205020404" pitchFamily="49" charset="0"/>
              </a:rPr>
              <a:t>服务器地址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不指定用户名的</a:t>
            </a:r>
            <a:r>
              <a:rPr lang="en-US" altLang="zh-CN" dirty="0" err="1"/>
              <a:t>ssh</a:t>
            </a:r>
            <a:r>
              <a:rPr lang="zh-CN" altLang="en-US" dirty="0"/>
              <a:t>命令</a:t>
            </a:r>
            <a:endParaRPr lang="zh-CN" altLang="en-US" dirty="0"/>
          </a:p>
          <a:p>
            <a:pPr lvl="1"/>
            <a:r>
              <a:rPr lang="en-US" altLang="zh-CN" dirty="0" err="1"/>
              <a:t>ssh</a:t>
            </a:r>
            <a:r>
              <a:rPr lang="zh-CN" altLang="en-US" dirty="0"/>
              <a:t>命令中如果不指定用户名，将使用</a:t>
            </a:r>
            <a:r>
              <a:rPr lang="en-US" altLang="zh-CN" dirty="0"/>
              <a:t>SSH</a:t>
            </a:r>
            <a:r>
              <a:rPr lang="zh-CN" altLang="en-US" dirty="0"/>
              <a:t>客户机中当前用户的名字登录</a:t>
            </a:r>
            <a:r>
              <a:rPr lang="en-US" altLang="zh-CN" dirty="0"/>
              <a:t>SSH</a:t>
            </a:r>
            <a:r>
              <a:rPr lang="zh-CN" altLang="en-US" dirty="0"/>
              <a:t>服务器</a:t>
            </a:r>
            <a:endParaRPr lang="zh-CN" altLang="en-US" dirty="0"/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# </a:t>
            </a:r>
            <a:r>
              <a:rPr lang="en-US" altLang="zh-CN" b="1" dirty="0" err="1">
                <a:latin typeface="Courier New" panose="02070309020205020404" pitchFamily="49" charset="0"/>
              </a:rPr>
              <a:t>ssh</a:t>
            </a:r>
            <a:r>
              <a:rPr lang="en-US" altLang="zh-CN" b="1" dirty="0">
                <a:latin typeface="Courier New" panose="02070309020205020404" pitchFamily="49" charset="0"/>
              </a:rPr>
              <a:t> 192.168.1.2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8440-FCD2-4B8F-8666-AE793A677B6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4" y="103189"/>
            <a:ext cx="8243887" cy="877887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sftp</a:t>
            </a:r>
            <a:r>
              <a:rPr lang="zh-CN" altLang="en-US">
                <a:solidFill>
                  <a:srgbClr val="0000FF"/>
                </a:solidFill>
              </a:rPr>
              <a:t>的使用 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125538"/>
            <a:ext cx="8229600" cy="4456112"/>
          </a:xfrm>
        </p:spPr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SSH</a:t>
            </a:r>
            <a:r>
              <a:rPr lang="zh-CN" altLang="en-US" sz="2400" dirty="0"/>
              <a:t>服务器对</a:t>
            </a:r>
            <a:r>
              <a:rPr lang="en-US" altLang="zh-CN" sz="2400" dirty="0"/>
              <a:t>sftp</a:t>
            </a:r>
            <a:r>
              <a:rPr lang="zh-CN" altLang="en-US" sz="2400" dirty="0"/>
              <a:t>的支持</a:t>
            </a:r>
            <a:endParaRPr lang="zh-CN" altLang="en-US" sz="2400" dirty="0"/>
          </a:p>
          <a:p>
            <a:pPr lvl="1"/>
            <a:r>
              <a:rPr lang="en-US" altLang="zh-CN" dirty="0"/>
              <a:t>sftp</a:t>
            </a:r>
            <a:r>
              <a:rPr lang="zh-CN" altLang="en-US" dirty="0"/>
              <a:t>是</a:t>
            </a:r>
            <a:r>
              <a:rPr lang="en-US" altLang="zh-CN" dirty="0"/>
              <a:t>SSH</a:t>
            </a:r>
            <a:r>
              <a:rPr lang="zh-CN" altLang="en-US" dirty="0"/>
              <a:t>服务器中的子系统</a:t>
            </a:r>
            <a:endParaRPr lang="zh-CN" altLang="en-US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SSH</a:t>
            </a:r>
            <a:r>
              <a:rPr lang="zh-CN" altLang="en-US" dirty="0"/>
              <a:t>服务器中需要存在对</a:t>
            </a:r>
            <a:r>
              <a:rPr lang="en-US" altLang="zh-CN" dirty="0"/>
              <a:t>sftp</a:t>
            </a:r>
            <a:r>
              <a:rPr lang="zh-CN" altLang="en-US" dirty="0"/>
              <a:t>的配置</a:t>
            </a:r>
            <a:endParaRPr lang="zh-CN" altLang="en-US" dirty="0"/>
          </a:p>
          <a:p>
            <a:pPr lvl="1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# grep sftp /</a:t>
            </a:r>
            <a:r>
              <a:rPr lang="en-US" altLang="zh-CN" b="1" dirty="0" err="1">
                <a:latin typeface="Courier New" panose="02070309020205020404" pitchFamily="49" charset="0"/>
              </a:rPr>
              <a:t>etc</a:t>
            </a:r>
            <a:r>
              <a:rPr lang="en-US" altLang="zh-CN" b="1" dirty="0">
                <a:latin typeface="Courier New" panose="02070309020205020404" pitchFamily="49" charset="0"/>
              </a:rPr>
              <a:t>/</a:t>
            </a:r>
            <a:r>
              <a:rPr lang="en-US" altLang="zh-CN" b="1" dirty="0" err="1">
                <a:latin typeface="Courier New" panose="02070309020205020404" pitchFamily="49" charset="0"/>
              </a:rPr>
              <a:t>ssh</a:t>
            </a:r>
            <a:r>
              <a:rPr lang="en-US" altLang="zh-CN" b="1" dirty="0">
                <a:latin typeface="Courier New" panose="02070309020205020404" pitchFamily="49" charset="0"/>
              </a:rPr>
              <a:t>/</a:t>
            </a:r>
            <a:r>
              <a:rPr lang="en-US" altLang="zh-CN" b="1" dirty="0" err="1">
                <a:latin typeface="Courier New" panose="02070309020205020404" pitchFamily="49" charset="0"/>
              </a:rPr>
              <a:t>sshd_config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Subsystem sftp /</a:t>
            </a:r>
            <a:r>
              <a:rPr lang="en-US" altLang="zh-CN" b="1" dirty="0" err="1">
                <a:latin typeface="Courier New" panose="02070309020205020404" pitchFamily="49" charset="0"/>
              </a:rPr>
              <a:t>usr</a:t>
            </a:r>
            <a:r>
              <a:rPr lang="en-US" altLang="zh-CN" b="1" dirty="0">
                <a:latin typeface="Courier New" panose="02070309020205020404" pitchFamily="49" charset="0"/>
              </a:rPr>
              <a:t>/</a:t>
            </a:r>
            <a:r>
              <a:rPr lang="en-US" altLang="zh-CN" b="1" dirty="0" err="1">
                <a:latin typeface="Courier New" panose="02070309020205020404" pitchFamily="49" charset="0"/>
              </a:rPr>
              <a:t>libexec</a:t>
            </a:r>
            <a:r>
              <a:rPr lang="en-US" altLang="zh-CN" b="1" dirty="0">
                <a:latin typeface="Courier New" panose="02070309020205020404" pitchFamily="49" charset="0"/>
              </a:rPr>
              <a:t>/</a:t>
            </a:r>
            <a:r>
              <a:rPr lang="en-US" altLang="zh-CN" b="1" dirty="0" err="1">
                <a:latin typeface="Courier New" panose="02070309020205020404" pitchFamily="49" charset="0"/>
              </a:rPr>
              <a:t>openssh</a:t>
            </a:r>
            <a:r>
              <a:rPr lang="en-US" altLang="zh-CN" b="1" dirty="0">
                <a:latin typeface="Courier New" panose="02070309020205020404" pitchFamily="49" charset="0"/>
              </a:rPr>
              <a:t>/sftp-server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sftp</a:t>
            </a:r>
            <a:r>
              <a:rPr lang="zh-CN" altLang="en-US" sz="2400" dirty="0"/>
              <a:t>命令的使用</a:t>
            </a:r>
            <a:endParaRPr lang="zh-CN" altLang="en-US" sz="2400" dirty="0"/>
          </a:p>
          <a:p>
            <a:pPr lvl="1"/>
            <a:r>
              <a:rPr lang="en-US" altLang="zh-CN" dirty="0"/>
              <a:t>sftp</a:t>
            </a:r>
            <a:r>
              <a:rPr lang="zh-CN" altLang="en-US" dirty="0"/>
              <a:t>登录命令的格式与</a:t>
            </a:r>
            <a:r>
              <a:rPr lang="en-US" altLang="zh-CN" dirty="0" err="1"/>
              <a:t>ssh</a:t>
            </a:r>
            <a:r>
              <a:rPr lang="zh-CN" altLang="en-US" dirty="0"/>
              <a:t>命令类似：</a:t>
            </a:r>
            <a:endParaRPr lang="zh-CN" altLang="en-US" dirty="0"/>
          </a:p>
          <a:p>
            <a:pPr lvl="2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sftp </a:t>
            </a:r>
            <a:r>
              <a:rPr lang="en-US" altLang="zh-CN" b="1" dirty="0" err="1">
                <a:latin typeface="Courier New" panose="02070309020205020404" pitchFamily="49" charset="0"/>
              </a:rPr>
              <a:t>username@sshserver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lvl="1"/>
            <a:r>
              <a:rPr lang="en-US" altLang="zh-CN" dirty="0"/>
              <a:t>sftp</a:t>
            </a:r>
            <a:r>
              <a:rPr lang="zh-CN" altLang="en-US" dirty="0"/>
              <a:t>命令实现了类似</a:t>
            </a:r>
            <a:r>
              <a:rPr lang="en-US" altLang="zh-CN" dirty="0"/>
              <a:t>ftp</a:t>
            </a:r>
            <a:r>
              <a:rPr lang="zh-CN" altLang="en-US" dirty="0"/>
              <a:t>命令的功能和命令交互界面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965E-71DB-46B5-8773-3795B84D2277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4" y="103189"/>
            <a:ext cx="8243887" cy="949325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scp</a:t>
            </a:r>
            <a:r>
              <a:rPr lang="zh-CN" altLang="en-US">
                <a:solidFill>
                  <a:srgbClr val="0000FF"/>
                </a:solidFill>
              </a:rPr>
              <a:t>命令的使用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196976"/>
            <a:ext cx="8229600" cy="4456113"/>
          </a:xfrm>
        </p:spPr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 sz="2400"/>
              <a:t>scp</a:t>
            </a:r>
            <a:r>
              <a:rPr lang="zh-CN" altLang="en-US" sz="2400" dirty="0"/>
              <a:t>命令可以实现</a:t>
            </a:r>
            <a:r>
              <a:rPr lang="en-US" altLang="zh-CN" sz="2400" dirty="0"/>
              <a:t>SSH</a:t>
            </a:r>
            <a:r>
              <a:rPr lang="zh-CN" altLang="en-US" sz="2400" dirty="0"/>
              <a:t>服务器与客户机之间的文件复制</a:t>
            </a:r>
            <a:endParaRPr lang="zh-CN" altLang="en-US" sz="2400" dirty="0"/>
          </a:p>
          <a:p>
            <a:pPr lvl="1"/>
            <a:r>
              <a:rPr lang="en-US" altLang="zh-CN" dirty="0" err="1"/>
              <a:t>scp</a:t>
            </a:r>
            <a:r>
              <a:rPr lang="zh-CN" altLang="en-US" dirty="0"/>
              <a:t>命令的格式类似于</a:t>
            </a:r>
            <a:r>
              <a:rPr lang="en-US" altLang="zh-CN" dirty="0"/>
              <a:t>cp</a:t>
            </a:r>
            <a:r>
              <a:rPr lang="zh-CN" altLang="en-US" dirty="0"/>
              <a:t>命令</a:t>
            </a:r>
            <a:endParaRPr lang="zh-CN" altLang="en-US" dirty="0"/>
          </a:p>
          <a:p>
            <a:pPr lvl="1"/>
            <a:r>
              <a:rPr lang="en-US" altLang="zh-CN" dirty="0"/>
              <a:t>SSH</a:t>
            </a:r>
            <a:r>
              <a:rPr lang="zh-CN" altLang="en-US" dirty="0"/>
              <a:t>服务器可以作为</a:t>
            </a:r>
            <a:r>
              <a:rPr lang="en-US" altLang="zh-CN" dirty="0" err="1"/>
              <a:t>scp</a:t>
            </a:r>
            <a:r>
              <a:rPr lang="zh-CN" altLang="en-US" dirty="0"/>
              <a:t>命令中的源文件或目标文件</a:t>
            </a:r>
            <a:endParaRPr lang="zh-CN" altLang="en-US" dirty="0"/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命令实例</a:t>
            </a:r>
            <a:endParaRPr lang="zh-CN" altLang="en-US" sz="2400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SSH</a:t>
            </a:r>
            <a:r>
              <a:rPr lang="zh-CN" altLang="en-US" dirty="0"/>
              <a:t>服务器中的文件复制到客户机</a:t>
            </a:r>
            <a:endParaRPr lang="zh-CN" altLang="en-US" dirty="0"/>
          </a:p>
          <a:p>
            <a:pPr lvl="1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# </a:t>
            </a:r>
            <a:r>
              <a:rPr lang="en-US" altLang="zh-CN" b="1" dirty="0" err="1">
                <a:latin typeface="Courier New" panose="02070309020205020404" pitchFamily="49" charset="0"/>
              </a:rPr>
              <a:t>scp</a:t>
            </a:r>
            <a:r>
              <a:rPr lang="en-US" altLang="zh-CN" b="1" dirty="0">
                <a:latin typeface="Courier New" panose="02070309020205020404" pitchFamily="49" charset="0"/>
              </a:rPr>
              <a:t> root@192.168.1.2:/</a:t>
            </a:r>
            <a:r>
              <a:rPr lang="en-US" altLang="zh-CN" b="1" dirty="0" err="1">
                <a:latin typeface="Courier New" panose="02070309020205020404" pitchFamily="49" charset="0"/>
              </a:rPr>
              <a:t>etc</a:t>
            </a:r>
            <a:r>
              <a:rPr lang="en-US" altLang="zh-CN" b="1" dirty="0">
                <a:latin typeface="Courier New" panose="02070309020205020404" pitchFamily="49" charset="0"/>
              </a:rPr>
              <a:t>/passwd .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将客户机中的文件复制到</a:t>
            </a:r>
            <a:r>
              <a:rPr lang="en-US" altLang="zh-CN" dirty="0"/>
              <a:t>SSH</a:t>
            </a:r>
            <a:r>
              <a:rPr lang="zh-CN" altLang="en-US" dirty="0"/>
              <a:t>服务器</a:t>
            </a:r>
            <a:endParaRPr lang="zh-CN" altLang="en-US" dirty="0"/>
          </a:p>
          <a:p>
            <a:pPr lvl="1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# </a:t>
            </a:r>
            <a:r>
              <a:rPr lang="en-US" altLang="zh-CN" b="1" dirty="0" err="1">
                <a:latin typeface="Courier New" panose="02070309020205020404" pitchFamily="49" charset="0"/>
              </a:rPr>
              <a:t>scp</a:t>
            </a:r>
            <a:r>
              <a:rPr lang="en-US" altLang="zh-CN" b="1" dirty="0">
                <a:latin typeface="Courier New" panose="02070309020205020404" pitchFamily="49" charset="0"/>
              </a:rPr>
              <a:t> test mike@192.168.1.2:~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AC3B-456D-4EDA-AF45-93474F621A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6914" y="103188"/>
            <a:ext cx="8243887" cy="804862"/>
          </a:xfrm>
        </p:spPr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</a:rPr>
              <a:t>Windows</a:t>
            </a:r>
            <a:r>
              <a:rPr lang="zh-CN" altLang="en-US" sz="4000">
                <a:solidFill>
                  <a:srgbClr val="0000FF"/>
                </a:solidFill>
              </a:rPr>
              <a:t>下使用</a:t>
            </a:r>
            <a:r>
              <a:rPr lang="en-US" altLang="zh-CN" sz="4000">
                <a:solidFill>
                  <a:srgbClr val="0000FF"/>
                </a:solidFill>
              </a:rPr>
              <a:t>SSH</a:t>
            </a:r>
            <a:r>
              <a:rPr lang="zh-CN" altLang="en-US" sz="4000">
                <a:solidFill>
                  <a:srgbClr val="0000FF"/>
                </a:solidFill>
              </a:rPr>
              <a:t>客户端软件</a:t>
            </a:r>
            <a:endParaRPr lang="zh-CN" altLang="en-US" sz="4000">
              <a:solidFill>
                <a:srgbClr val="0000FF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1" y="845032"/>
            <a:ext cx="7629524" cy="4495800"/>
          </a:xfrm>
        </p:spPr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PuTTY</a:t>
            </a:r>
            <a:endParaRPr lang="en-US" altLang="zh-CN" dirty="0"/>
          </a:p>
          <a:p>
            <a:pPr lvl="1"/>
            <a:r>
              <a:rPr lang="en-US" altLang="zh-CN" dirty="0"/>
              <a:t>PuTTY</a:t>
            </a:r>
            <a:r>
              <a:rPr lang="zh-CN" altLang="en-US" dirty="0"/>
              <a:t>是</a:t>
            </a:r>
            <a:r>
              <a:rPr lang="en-US" altLang="zh-CN" dirty="0"/>
              <a:t>Windows</a:t>
            </a:r>
            <a:r>
              <a:rPr lang="zh-CN" altLang="en-US" dirty="0"/>
              <a:t>环境中可以免费使用的</a:t>
            </a:r>
            <a:r>
              <a:rPr lang="en-US" altLang="zh-CN" dirty="0" err="1"/>
              <a:t>ssh</a:t>
            </a:r>
            <a:r>
              <a:rPr lang="zh-CN" altLang="en-US" dirty="0"/>
              <a:t>客户端软件</a:t>
            </a:r>
            <a:endParaRPr lang="zh-CN" altLang="en-US" dirty="0"/>
          </a:p>
          <a:p>
            <a:pPr lvl="1"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http://www.chiark.greenend.org.uk/~sgtatham/putty/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WinSCP</a:t>
            </a:r>
            <a:endParaRPr lang="en-US" altLang="zh-CN" dirty="0"/>
          </a:p>
          <a:p>
            <a:pPr lvl="1"/>
            <a:r>
              <a:rPr lang="en-US" altLang="zh-CN" dirty="0"/>
              <a:t>WinSCP</a:t>
            </a:r>
            <a:r>
              <a:rPr lang="zh-CN" altLang="en-US" dirty="0"/>
              <a:t>是知名的开源软件项目</a:t>
            </a:r>
            <a:endParaRPr lang="zh-CN" altLang="en-US" dirty="0"/>
          </a:p>
          <a:p>
            <a:pPr lvl="1"/>
            <a:r>
              <a:rPr lang="en-US" altLang="zh-CN" dirty="0"/>
              <a:t>WinSCP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环境中提供了窗口形式的</a:t>
            </a:r>
            <a:r>
              <a:rPr lang="en-US" altLang="zh-CN" dirty="0"/>
              <a:t>sftp</a:t>
            </a:r>
            <a:r>
              <a:rPr lang="zh-CN" altLang="en-US" dirty="0"/>
              <a:t>和</a:t>
            </a:r>
            <a:r>
              <a:rPr lang="en-US" altLang="zh-CN" dirty="0" err="1"/>
              <a:t>scp</a:t>
            </a:r>
            <a:r>
              <a:rPr lang="zh-CN" altLang="en-US" dirty="0"/>
              <a:t>客户端操作环境</a:t>
            </a:r>
            <a:endParaRPr lang="zh-CN" alt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246" y="4666834"/>
            <a:ext cx="54721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1074737"/>
            <a:ext cx="43719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33DC-66ED-45AF-9D28-AEC8237F11A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基本命令介绍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华文宋体" panose="02010600040101010101" pitchFamily="2" charset="-122"/>
              </a:rPr>
              <a:t>cd</a:t>
            </a:r>
            <a:r>
              <a:rPr lang="zh-CN" altLang="en-US" dirty="0">
                <a:ea typeface="华文宋体" panose="02010600040101010101" pitchFamily="2" charset="-122"/>
              </a:rPr>
              <a:t>，</a:t>
            </a:r>
            <a:r>
              <a:rPr lang="en-US" altLang="zh-CN" dirty="0" err="1">
                <a:ea typeface="华文宋体" panose="02010600040101010101" pitchFamily="2" charset="-122"/>
              </a:rPr>
              <a:t>pwd</a:t>
            </a:r>
            <a:endParaRPr lang="en-US" altLang="zh-CN" dirty="0">
              <a:ea typeface="华文宋体" panose="02010600040101010101" pitchFamily="2" charset="-122"/>
            </a:endParaRPr>
          </a:p>
          <a:p>
            <a:r>
              <a:rPr lang="en-US" altLang="zh-CN" dirty="0" err="1">
                <a:ea typeface="华文宋体" panose="02010600040101010101" pitchFamily="2" charset="-122"/>
              </a:rPr>
              <a:t>ls</a:t>
            </a:r>
            <a:endParaRPr lang="en-US" altLang="zh-CN" dirty="0">
              <a:ea typeface="华文宋体" panose="02010600040101010101" pitchFamily="2" charset="-122"/>
            </a:endParaRPr>
          </a:p>
          <a:p>
            <a:r>
              <a:rPr lang="en-US" altLang="zh-CN" dirty="0">
                <a:ea typeface="华文宋体" panose="02010600040101010101" pitchFamily="2" charset="-122"/>
              </a:rPr>
              <a:t>cat</a:t>
            </a:r>
            <a:r>
              <a:rPr lang="zh-CN" altLang="en-US" dirty="0">
                <a:ea typeface="华文宋体" panose="02010600040101010101" pitchFamily="2" charset="-122"/>
              </a:rPr>
              <a:t>，</a:t>
            </a:r>
            <a:r>
              <a:rPr lang="en-US" altLang="zh-CN" dirty="0">
                <a:ea typeface="华文宋体" panose="02010600040101010101" pitchFamily="2" charset="-122"/>
              </a:rPr>
              <a:t>more</a:t>
            </a:r>
            <a:endParaRPr lang="en-US" altLang="zh-CN" dirty="0">
              <a:ea typeface="华文宋体" panose="02010600040101010101" pitchFamily="2" charset="-122"/>
            </a:endParaRPr>
          </a:p>
          <a:p>
            <a:r>
              <a:rPr lang="en-US" altLang="zh-CN" dirty="0" err="1">
                <a:ea typeface="华文宋体" panose="02010600040101010101" pitchFamily="2" charset="-122"/>
              </a:rPr>
              <a:t>mkdir</a:t>
            </a:r>
            <a:r>
              <a:rPr lang="zh-CN" altLang="en-US" dirty="0">
                <a:ea typeface="华文宋体" panose="02010600040101010101" pitchFamily="2" charset="-122"/>
              </a:rPr>
              <a:t>，</a:t>
            </a:r>
            <a:r>
              <a:rPr lang="en-US" altLang="zh-CN" dirty="0" err="1">
                <a:ea typeface="华文宋体" panose="02010600040101010101" pitchFamily="2" charset="-122"/>
              </a:rPr>
              <a:t>rm</a:t>
            </a:r>
            <a:r>
              <a:rPr lang="zh-CN" altLang="en-US" dirty="0">
                <a:ea typeface="华文宋体" panose="02010600040101010101" pitchFamily="2" charset="-122"/>
              </a:rPr>
              <a:t>，</a:t>
            </a:r>
            <a:r>
              <a:rPr lang="en-US" altLang="zh-CN" dirty="0">
                <a:ea typeface="华文宋体" panose="02010600040101010101" pitchFamily="2" charset="-122"/>
              </a:rPr>
              <a:t>mv</a:t>
            </a:r>
            <a:r>
              <a:rPr lang="zh-CN" altLang="en-US" dirty="0">
                <a:ea typeface="华文宋体" panose="02010600040101010101" pitchFamily="2" charset="-122"/>
              </a:rPr>
              <a:t>，</a:t>
            </a:r>
            <a:r>
              <a:rPr lang="en-US" altLang="zh-CN" dirty="0" err="1">
                <a:ea typeface="华文宋体" panose="02010600040101010101" pitchFamily="2" charset="-122"/>
              </a:rPr>
              <a:t>cp</a:t>
            </a:r>
            <a:endParaRPr lang="en-US" altLang="zh-CN" dirty="0">
              <a:ea typeface="华文宋体" panose="02010600040101010101" pitchFamily="2" charset="-122"/>
            </a:endParaRPr>
          </a:p>
          <a:p>
            <a:r>
              <a:rPr lang="en-US" altLang="zh-CN" dirty="0" err="1">
                <a:ea typeface="华文宋体" panose="02010600040101010101" pitchFamily="2" charset="-122"/>
              </a:rPr>
              <a:t>chmod</a:t>
            </a:r>
            <a:endParaRPr lang="en-US" altLang="zh-CN" dirty="0">
              <a:ea typeface="华文宋体" panose="02010600040101010101" pitchFamily="2" charset="-122"/>
            </a:endParaRPr>
          </a:p>
          <a:p>
            <a:r>
              <a:rPr lang="en-US" altLang="zh-CN" dirty="0" err="1">
                <a:ea typeface="华文宋体" panose="02010600040101010101" pitchFamily="2" charset="-122"/>
              </a:rPr>
              <a:t>grep</a:t>
            </a:r>
            <a:r>
              <a:rPr lang="zh-CN" altLang="en-US" dirty="0">
                <a:ea typeface="华文宋体" panose="02010600040101010101" pitchFamily="2" charset="-122"/>
              </a:rPr>
              <a:t>，管道符</a:t>
            </a:r>
            <a:endParaRPr lang="en-US" altLang="zh-CN" dirty="0">
              <a:ea typeface="华文宋体" panose="02010600040101010101" pitchFamily="2" charset="-122"/>
            </a:endParaRPr>
          </a:p>
          <a:p>
            <a:r>
              <a:rPr lang="en-US" altLang="zh-CN" dirty="0">
                <a:ea typeface="华文宋体" panose="02010600040101010101" pitchFamily="2" charset="-122"/>
              </a:rPr>
              <a:t>vi</a:t>
            </a:r>
            <a:endParaRPr lang="zh-CN" altLang="en-US" dirty="0">
              <a:ea typeface="华文宋体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098A91-4D92-4AD9-AAD1-9506AFF1481F}" type="datetime1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0489" y="1690688"/>
            <a:ext cx="8688388" cy="48252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绝对路径：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路径的写法，由根目录 </a:t>
            </a:r>
            <a:r>
              <a:rPr lang="en-US" altLang="zh-CN" sz="1800" dirty="0"/>
              <a:t>/ </a:t>
            </a:r>
            <a:r>
              <a:rPr lang="zh-CN" altLang="en-US" sz="1800" dirty="0"/>
              <a:t>写起，例如： 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/share/doc </a:t>
            </a:r>
            <a:r>
              <a:rPr lang="zh-CN" altLang="en-US" sz="1800" dirty="0"/>
              <a:t>这个目录。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相对路径：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路径的写法，不是由 </a:t>
            </a:r>
            <a:r>
              <a:rPr lang="en-US" altLang="zh-CN" sz="1800" dirty="0"/>
              <a:t>/ </a:t>
            </a:r>
            <a:r>
              <a:rPr lang="zh-CN" altLang="en-US" sz="1800" dirty="0"/>
              <a:t>写起，例如由 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/share/doc </a:t>
            </a:r>
            <a:r>
              <a:rPr lang="zh-CN" altLang="en-US" sz="1800" dirty="0"/>
              <a:t>要到 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/share/man </a:t>
            </a:r>
            <a:r>
              <a:rPr lang="zh-CN" altLang="en-US" sz="1800" dirty="0"/>
              <a:t>底下时，可以写成： </a:t>
            </a:r>
            <a:r>
              <a:rPr lang="en-US" altLang="zh-CN" sz="1800" dirty="0"/>
              <a:t>cd ../man </a:t>
            </a:r>
            <a:r>
              <a:rPr lang="zh-CN" altLang="en-US" sz="1800" dirty="0"/>
              <a:t>这就是相对路径的写法。</a:t>
            </a:r>
            <a:endParaRPr lang="en-US" altLang="zh-CN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87774-DC35-4E69-ABD9-8FC279FC5951}" type="datetime1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1" y="1124745"/>
            <a:ext cx="8688388" cy="48252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使用方式 </a:t>
            </a:r>
            <a:r>
              <a:rPr lang="en-US" altLang="zh-CN" sz="1800" dirty="0"/>
              <a:t>:  cd [</a:t>
            </a:r>
            <a:r>
              <a:rPr lang="en-US" altLang="zh-CN" sz="1800" dirty="0" err="1"/>
              <a:t>dirName</a:t>
            </a:r>
            <a:r>
              <a:rPr lang="en-US" altLang="zh-CN" sz="1800" dirty="0"/>
              <a:t>]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说明 </a:t>
            </a:r>
            <a:r>
              <a:rPr lang="en-US" altLang="zh-CN" sz="1800" dirty="0"/>
              <a:t>: </a:t>
            </a:r>
            <a:r>
              <a:rPr lang="zh-CN" altLang="en-US" sz="1800" dirty="0"/>
              <a:t>变换工作目录至 </a:t>
            </a:r>
            <a:r>
              <a:rPr lang="en-US" altLang="zh-CN" sz="1800" dirty="0" err="1"/>
              <a:t>dirName</a:t>
            </a:r>
            <a:r>
              <a:rPr lang="zh-CN" altLang="en-US" sz="1800" dirty="0"/>
              <a:t>。 其中 </a:t>
            </a:r>
            <a:r>
              <a:rPr lang="en-US" altLang="zh-CN" sz="1800" dirty="0" err="1"/>
              <a:t>dirName</a:t>
            </a:r>
            <a:r>
              <a:rPr lang="en-US" altLang="zh-CN" sz="1800" dirty="0"/>
              <a:t> </a:t>
            </a:r>
            <a:r>
              <a:rPr lang="zh-CN" altLang="en-US" sz="1800" dirty="0"/>
              <a:t>表示法可为绝对路径或相对路径。若目录名称省略，则变换至使用者的 </a:t>
            </a:r>
            <a:r>
              <a:rPr lang="en-US" altLang="zh-CN" sz="1800" dirty="0"/>
              <a:t>home directory (</a:t>
            </a:r>
            <a:r>
              <a:rPr lang="zh-CN" altLang="en-US" sz="1800" dirty="0"/>
              <a:t>也就是刚 </a:t>
            </a:r>
            <a:r>
              <a:rPr lang="en-US" altLang="zh-CN" sz="1800" dirty="0"/>
              <a:t>login </a:t>
            </a:r>
            <a:r>
              <a:rPr lang="zh-CN" altLang="en-US" sz="1800" dirty="0"/>
              <a:t>时所在的目录</a:t>
            </a:r>
            <a:r>
              <a:rPr lang="en-US" altLang="zh-CN" sz="1800" dirty="0"/>
              <a:t>)</a:t>
            </a:r>
            <a:r>
              <a:rPr lang="zh-CN" altLang="en-US" sz="1800" dirty="0"/>
              <a:t>。　　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另外，</a:t>
            </a:r>
            <a:r>
              <a:rPr lang="en-US" altLang="zh-CN" sz="1800" dirty="0"/>
              <a:t>~</a:t>
            </a:r>
            <a:r>
              <a:rPr lang="zh-CN" altLang="en-US" sz="1800" dirty="0"/>
              <a:t>表示为 </a:t>
            </a:r>
            <a:r>
              <a:rPr lang="en-US" altLang="zh-CN" sz="1800" dirty="0"/>
              <a:t>home directory </a:t>
            </a:r>
            <a:r>
              <a:rPr lang="zh-CN" altLang="en-US" sz="1800" dirty="0"/>
              <a:t>的意思，</a:t>
            </a:r>
            <a:r>
              <a:rPr lang="en-US" altLang="zh-CN" sz="1800" dirty="0"/>
              <a:t>. </a:t>
            </a:r>
            <a:r>
              <a:rPr lang="zh-CN" altLang="en-US" sz="1800" dirty="0"/>
              <a:t>则是表示目前所在的目录，</a:t>
            </a:r>
            <a:r>
              <a:rPr lang="en-US" altLang="zh-CN" sz="1800" dirty="0"/>
              <a:t>.. </a:t>
            </a:r>
            <a:r>
              <a:rPr lang="zh-CN" altLang="en-US" sz="1800" dirty="0"/>
              <a:t>则表示目前目录位置的上一层目录。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比如：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绝对路径：</a:t>
            </a:r>
            <a:r>
              <a:rPr lang="en-US" altLang="zh-CN" sz="1800" dirty="0"/>
              <a:t>cd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</a:t>
            </a:r>
            <a:r>
              <a:rPr lang="en-US" altLang="zh-CN" sz="1800" dirty="0" err="1"/>
              <a:t>src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相对路径：</a:t>
            </a:r>
            <a:r>
              <a:rPr lang="en-US" altLang="zh-CN" sz="1800" dirty="0"/>
              <a:t>cd ../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cd ~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cd ..</a:t>
            </a:r>
            <a:endParaRPr lang="en-US" altLang="zh-CN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87774-DC35-4E69-ABD9-8FC279FC5951}" type="datetime1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/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黑体" panose="02010609060101010101" pitchFamily="2" charset="-122"/>
              </a:rPr>
              <a:t>考核与成绩评定</a:t>
            </a: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712" y="1114474"/>
            <a:ext cx="19558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实验内容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3897" y="1893628"/>
            <a:ext cx="5614035" cy="270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基础命令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1-1、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启动匹备阿里云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ECS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Linux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虚拟机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实验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1-2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 阿里云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ECS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启动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Windows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虚拟机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l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None/>
            </a:pP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3712" y="4027854"/>
            <a:ext cx="37433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提交方式：乐学平台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712" y="5114339"/>
            <a:ext cx="44583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提交内容：实验报告一份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pwd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用于显示当前目录 </a:t>
            </a:r>
            <a:r>
              <a:rPr lang="en-US" altLang="zh-CN" dirty="0"/>
              <a:t>print work dir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Desktop]# </a:t>
            </a:r>
            <a:r>
              <a:rPr lang="en-US" altLang="zh-CN" dirty="0" err="1"/>
              <a:t>pwd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/root/Desktop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449249-AF64-44B1-B2B3-4A51A0497ABE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用于一次显示整个文件。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~]# cat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/share/doc/vim-common-7.2.411/</a:t>
            </a:r>
            <a:r>
              <a:rPr lang="en-US" altLang="zh-CN" sz="1600" dirty="0" err="1"/>
              <a:t>Changelog.rpm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* Fri Jul 04 2008 </a:t>
            </a:r>
            <a:r>
              <a:rPr lang="en-US" altLang="zh-CN" sz="1600" dirty="0" err="1"/>
              <a:t>Karsten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Hopp</a:t>
            </a:r>
            <a:r>
              <a:rPr lang="en-US" altLang="zh-CN" sz="1600" dirty="0"/>
              <a:t> &lt;karsten@redhat.com&gt; 7.1.330-2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- new rpm doesn't like zero filled, 3 digit patch numbers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* Fri Jul 04 2008 </a:t>
            </a:r>
            <a:r>
              <a:rPr lang="en-US" altLang="zh-CN" sz="1600" dirty="0" err="1"/>
              <a:t>Karsten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Hopp</a:t>
            </a:r>
            <a:r>
              <a:rPr lang="en-US" altLang="zh-CN" sz="1600" dirty="0"/>
              <a:t> &lt;karsten@redhat.com&gt; 7.1.330-1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- </a:t>
            </a:r>
            <a:r>
              <a:rPr lang="en-US" altLang="zh-CN" sz="1600" dirty="0" err="1"/>
              <a:t>patchlevel</a:t>
            </a:r>
            <a:r>
              <a:rPr lang="en-US" altLang="zh-CN" sz="1600" dirty="0"/>
              <a:t> 330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239C3-5156-49BD-9FED-0A0BEB81D5CC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类似 </a:t>
            </a:r>
            <a:r>
              <a:rPr lang="en-US" altLang="zh-CN" sz="2000" dirty="0"/>
              <a:t>cat </a:t>
            </a:r>
            <a:r>
              <a:rPr lang="zh-CN" altLang="en-US" sz="2000" dirty="0"/>
              <a:t>，不过会以一页一页的显示方便使用者逐页阅读，而最基本的指令就是按空白键（</a:t>
            </a:r>
            <a:r>
              <a:rPr lang="en-US" altLang="zh-CN" sz="2000" dirty="0"/>
              <a:t>space</a:t>
            </a:r>
            <a:r>
              <a:rPr lang="zh-CN" altLang="en-US" sz="2000" dirty="0"/>
              <a:t>）就往下一页显示，按 </a:t>
            </a:r>
            <a:r>
              <a:rPr lang="en-US" altLang="zh-CN" sz="2000" dirty="0"/>
              <a:t>b </a:t>
            </a:r>
            <a:r>
              <a:rPr lang="zh-CN" altLang="en-US" sz="2000" dirty="0"/>
              <a:t>键就会往回（</a:t>
            </a:r>
            <a:r>
              <a:rPr lang="en-US" altLang="zh-CN" sz="2000" dirty="0"/>
              <a:t>back</a:t>
            </a:r>
            <a:r>
              <a:rPr lang="zh-CN" altLang="en-US" sz="2000" dirty="0"/>
              <a:t>）一页显示。 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733C58-EF12-437B-98D3-28AC96796EF3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3" y="1124745"/>
            <a:ext cx="8508876" cy="48252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功能：</a:t>
            </a:r>
            <a:r>
              <a:rPr lang="en-US" altLang="zh-CN" dirty="0" err="1"/>
              <a:t>ls</a:t>
            </a:r>
            <a:r>
              <a:rPr lang="zh-CN" altLang="en-US" dirty="0"/>
              <a:t>命令是</a:t>
            </a:r>
            <a:r>
              <a:rPr lang="en-US" altLang="zh-CN" dirty="0" err="1"/>
              <a:t>linux</a:t>
            </a:r>
            <a:r>
              <a:rPr lang="zh-CN" altLang="en-US" dirty="0"/>
              <a:t>下最常用的命令。</a:t>
            </a:r>
            <a:r>
              <a:rPr lang="en-US" altLang="zh-CN" dirty="0" err="1"/>
              <a:t>ls</a:t>
            </a:r>
            <a:r>
              <a:rPr lang="zh-CN" altLang="en-US" dirty="0"/>
              <a:t>命令就是</a:t>
            </a:r>
            <a:r>
              <a:rPr lang="en-US" altLang="zh-CN" dirty="0"/>
              <a:t>list</a:t>
            </a:r>
            <a:r>
              <a:rPr lang="zh-CN" altLang="en-US" dirty="0"/>
              <a:t>的缩写，缺省下</a:t>
            </a:r>
            <a:r>
              <a:rPr lang="en-US" altLang="zh-CN" dirty="0" err="1"/>
              <a:t>ls</a:t>
            </a:r>
            <a:r>
              <a:rPr lang="zh-CN" altLang="en-US" dirty="0"/>
              <a:t>用来打印出当前目录的清单。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语法：</a:t>
            </a:r>
            <a:r>
              <a:rPr lang="en-US" altLang="zh-CN" dirty="0" err="1"/>
              <a:t>ls</a:t>
            </a:r>
            <a:r>
              <a:rPr lang="en-US" altLang="zh-CN" dirty="0"/>
              <a:t> [</a:t>
            </a:r>
            <a:r>
              <a:rPr lang="zh-CN" altLang="en-US" dirty="0"/>
              <a:t>选项</a:t>
            </a:r>
            <a:r>
              <a:rPr lang="en-US" altLang="zh-CN" dirty="0"/>
              <a:t>] [</a:t>
            </a:r>
            <a:r>
              <a:rPr lang="zh-CN" altLang="en-US" dirty="0"/>
              <a:t>目录名</a:t>
            </a:r>
            <a:r>
              <a:rPr lang="en-US" altLang="zh-CN" dirty="0"/>
              <a:t>]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常用选项：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-a, –all </a:t>
            </a:r>
            <a:r>
              <a:rPr lang="zh-CN" altLang="en-US" sz="1800" dirty="0"/>
              <a:t>列出目录下的所有文件，包括以 </a:t>
            </a:r>
            <a:r>
              <a:rPr lang="en-US" altLang="zh-CN" sz="1800" dirty="0"/>
              <a:t>. </a:t>
            </a:r>
            <a:r>
              <a:rPr lang="zh-CN" altLang="en-US" sz="1800" dirty="0"/>
              <a:t>开头的隐含文件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-d, –directory </a:t>
            </a:r>
            <a:r>
              <a:rPr lang="zh-CN" altLang="en-US" sz="1800" dirty="0"/>
              <a:t>将目录象文件一样显示，而不是显示其下的文件。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-h, –human-readable </a:t>
            </a:r>
            <a:r>
              <a:rPr lang="zh-CN" altLang="en-US" sz="1800" dirty="0"/>
              <a:t>以容易理解的格式列出文件大小 </a:t>
            </a:r>
            <a:r>
              <a:rPr lang="en-US" altLang="zh-CN" sz="1800" dirty="0"/>
              <a:t>(</a:t>
            </a:r>
            <a:r>
              <a:rPr lang="zh-CN" altLang="en-US" sz="1800" dirty="0"/>
              <a:t>例如 </a:t>
            </a:r>
            <a:r>
              <a:rPr lang="en-US" altLang="zh-CN" sz="1800" dirty="0"/>
              <a:t>1K 234M 2G)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-l </a:t>
            </a:r>
            <a:r>
              <a:rPr lang="zh-CN" altLang="en-US" sz="1800" dirty="0"/>
              <a:t>除了文件名之外，还将文件的权限、所有者、文件大小等信息详细列出来。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这些选项可以组合使用，比如</a:t>
            </a:r>
            <a:r>
              <a:rPr lang="en-US" altLang="zh-CN" sz="1800" dirty="0" err="1"/>
              <a:t>ls</a:t>
            </a:r>
            <a:r>
              <a:rPr lang="en-US" altLang="zh-CN" sz="1800" dirty="0"/>
              <a:t> –</a:t>
            </a:r>
            <a:r>
              <a:rPr lang="en-US" altLang="zh-CN" sz="1800" dirty="0" err="1"/>
              <a:t>ahl</a:t>
            </a:r>
            <a:r>
              <a:rPr lang="en-US" altLang="zh-CN" sz="1800" dirty="0"/>
              <a:t> /root/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ls</a:t>
            </a:r>
            <a:r>
              <a:rPr lang="en-US" altLang="zh-CN" sz="1800" dirty="0"/>
              <a:t> –l=</a:t>
            </a:r>
            <a:r>
              <a:rPr lang="en-US" altLang="zh-CN" sz="1800" dirty="0" err="1"/>
              <a:t>ll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Ls</a:t>
            </a:r>
            <a:r>
              <a:rPr lang="en-US" altLang="zh-CN" sz="1800" dirty="0"/>
              <a:t> –al/</a:t>
            </a:r>
            <a:r>
              <a:rPr lang="en-US" altLang="zh-CN" sz="1800" dirty="0" err="1"/>
              <a:t>ll</a:t>
            </a:r>
            <a:r>
              <a:rPr lang="en-US" altLang="zh-CN" sz="1800" dirty="0"/>
              <a:t> -a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92BEBB-B8BA-47F4-959D-AF70DB6AAD01}" type="datetime1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mkdir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功能：用来创建目录。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语法：</a:t>
            </a:r>
            <a:r>
              <a:rPr lang="en-US" altLang="zh-CN" dirty="0" err="1"/>
              <a:t>mkdir</a:t>
            </a:r>
            <a:r>
              <a:rPr lang="en-US" altLang="zh-CN" dirty="0"/>
              <a:t> [-p] {NEW_DIR}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-p</a:t>
            </a:r>
            <a:r>
              <a:rPr lang="zh-CN" altLang="en-US" dirty="0"/>
              <a:t>参数：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如果目录路径中的某些部分不存在，该命令会自动创建。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C318FC-05DC-4F37-961E-5ADCF5806150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功能：</a:t>
            </a:r>
            <a:r>
              <a:rPr lang="zh-CN" altLang="en-US" sz="1800" dirty="0"/>
              <a:t>删除文件。该命令的功能为删除一个目录中的一个或多个文件或目录，它也可以将某个目录及其下的所有文件及子目录均删除。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dirty="0"/>
              <a:t>常用参数：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-d</a:t>
            </a:r>
            <a:r>
              <a:rPr lang="zh-CN" altLang="en-US" sz="1600" dirty="0"/>
              <a:t>　直接把欲删除的目录的硬连接数据删成</a:t>
            </a:r>
            <a:r>
              <a:rPr lang="en-US" altLang="zh-CN" sz="1600" dirty="0"/>
              <a:t>0</a:t>
            </a:r>
            <a:r>
              <a:rPr lang="zh-CN" altLang="en-US" sz="1600" dirty="0"/>
              <a:t>，删除该目录。 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-f</a:t>
            </a:r>
            <a:r>
              <a:rPr lang="zh-CN" altLang="en-US" sz="1600" dirty="0"/>
              <a:t>　强制删除文件或目录。 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-</a:t>
            </a:r>
            <a:r>
              <a:rPr lang="en-US" altLang="zh-CN" sz="1600" dirty="0" err="1"/>
              <a:t>i</a:t>
            </a:r>
            <a:r>
              <a:rPr lang="zh-CN" altLang="en-US" sz="1600" dirty="0"/>
              <a:t>　删除既有文件或目录之前先询问用户。 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/>
              <a:t>-r</a:t>
            </a:r>
            <a:r>
              <a:rPr lang="zh-CN" altLang="en-US" sz="1600" dirty="0"/>
              <a:t>　递归处理，将指定目录下的所有文件及子目录一并处理。 </a:t>
            </a: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7D282-F576-4B25-A0A4-F2B1D9F0C79E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语法：</a:t>
            </a:r>
            <a:r>
              <a:rPr lang="en-US" altLang="zh-CN" dirty="0"/>
              <a:t>mv 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/>
              <a:t>源文件或目录 目标文件或目录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功能：</a:t>
            </a:r>
            <a:r>
              <a:rPr lang="zh-CN" altLang="en-US" sz="1800" dirty="0"/>
              <a:t>视</a:t>
            </a:r>
            <a:r>
              <a:rPr lang="en-US" altLang="zh-CN" sz="1800" dirty="0"/>
              <a:t>mv</a:t>
            </a:r>
            <a:r>
              <a:rPr lang="zh-CN" altLang="en-US" sz="1800" dirty="0"/>
              <a:t>命令中第二个参数类型的不同（是目标文件还是目标目录），当第二个参数类型是目录时，</a:t>
            </a:r>
            <a:r>
              <a:rPr lang="en-US" altLang="zh-CN" sz="1800" dirty="0"/>
              <a:t>mv</a:t>
            </a:r>
            <a:r>
              <a:rPr lang="zh-CN" altLang="en-US" sz="1800" dirty="0"/>
              <a:t>命令将目录重命名或将其移至一个新的目录中。是文件时，</a:t>
            </a:r>
            <a:r>
              <a:rPr lang="en-US" altLang="zh-CN" sz="1800" dirty="0"/>
              <a:t>mv</a:t>
            </a:r>
            <a:r>
              <a:rPr lang="zh-CN" altLang="en-US" sz="1800" dirty="0"/>
              <a:t>命令完成文件重命名。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dirty="0"/>
              <a:t>参数：</a:t>
            </a:r>
            <a:r>
              <a:rPr lang="en-US" altLang="zh-CN" sz="1800" dirty="0"/>
              <a:t>-f </a:t>
            </a:r>
            <a:r>
              <a:rPr lang="zh-CN" altLang="en-US" sz="1800" dirty="0"/>
              <a:t>：</a:t>
            </a:r>
            <a:r>
              <a:rPr lang="en-US" altLang="zh-CN" sz="1800" dirty="0"/>
              <a:t>force </a:t>
            </a:r>
            <a:r>
              <a:rPr lang="zh-CN" altLang="en-US" sz="1800" dirty="0"/>
              <a:t>强制的意思，如果目标文件已经存在，不会询问而直接覆盖。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91FA45-5EC0-40E0-9BA9-9E1F6436D657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语法：</a:t>
            </a:r>
            <a:r>
              <a:rPr lang="en-US" altLang="zh-CN" sz="1800" dirty="0" err="1"/>
              <a:t>cp</a:t>
            </a:r>
            <a:r>
              <a:rPr lang="en-US" altLang="zh-CN" sz="1800" dirty="0"/>
              <a:t> [options] &lt;</a:t>
            </a:r>
            <a:r>
              <a:rPr lang="zh-CN" altLang="en-US" sz="1800" dirty="0"/>
              <a:t>源文件或目录</a:t>
            </a:r>
            <a:r>
              <a:rPr lang="en-US" altLang="zh-CN" sz="1800" dirty="0"/>
              <a:t>&gt; &lt;</a:t>
            </a:r>
            <a:r>
              <a:rPr lang="zh-CN" altLang="en-US" sz="1800" dirty="0"/>
              <a:t>目标文件或目录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dirty="0"/>
              <a:t>功能：</a:t>
            </a:r>
            <a:r>
              <a:rPr lang="en-US" altLang="zh-CN" sz="1800" dirty="0" err="1"/>
              <a:t>cp</a:t>
            </a:r>
            <a:r>
              <a:rPr lang="zh-CN" altLang="en-US" sz="1800" dirty="0"/>
              <a:t>命令可以将指定路径下的文件（目录）拷贝到（成）另一文件或目录中。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dirty="0"/>
              <a:t>选项：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- a </a:t>
            </a:r>
            <a:r>
              <a:rPr lang="zh-CN" altLang="en-US" sz="1800" dirty="0"/>
              <a:t>保留链接和文件属性，递归拷贝目录，相当于下面的</a:t>
            </a:r>
            <a:r>
              <a:rPr lang="en-US" altLang="zh-CN" sz="1800" dirty="0"/>
              <a:t>d</a:t>
            </a:r>
            <a:r>
              <a:rPr lang="zh-CN" altLang="en-US" sz="1800" dirty="0"/>
              <a:t>、</a:t>
            </a:r>
            <a:r>
              <a:rPr lang="en-US" altLang="zh-CN" sz="1800" dirty="0"/>
              <a:t>p</a:t>
            </a:r>
            <a:r>
              <a:rPr lang="zh-CN" altLang="en-US" sz="1800" dirty="0"/>
              <a:t>、</a:t>
            </a:r>
            <a:r>
              <a:rPr lang="en-US" altLang="zh-CN" sz="1800" dirty="0"/>
              <a:t>r</a:t>
            </a:r>
            <a:r>
              <a:rPr lang="zh-CN" altLang="en-US" sz="1800" dirty="0"/>
              <a:t>三个选项组合。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- f </a:t>
            </a:r>
            <a:r>
              <a:rPr lang="zh-CN" altLang="en-US" sz="1800" dirty="0"/>
              <a:t>覆盖已经存在目标文件而不提示。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- p </a:t>
            </a:r>
            <a:r>
              <a:rPr lang="zh-CN" altLang="en-US" sz="1800" dirty="0"/>
              <a:t>复制源文件内容后，还将把其修改时间和访问权限也复制到新文件中。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- r </a:t>
            </a:r>
            <a:r>
              <a:rPr lang="zh-CN" altLang="en-US" sz="1800" dirty="0"/>
              <a:t>若源文件是一目录文件，此时</a:t>
            </a:r>
            <a:r>
              <a:rPr lang="en-US" altLang="zh-CN" sz="1800" dirty="0" err="1"/>
              <a:t>cp</a:t>
            </a:r>
            <a:r>
              <a:rPr lang="zh-CN" altLang="en-US" sz="1800" dirty="0"/>
              <a:t>将递归复制该目录下所有的子目录和文件。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21B4ED-FE5B-4E4B-93E0-B91EAB074AA7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chmod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功能：</a:t>
            </a:r>
            <a:r>
              <a:rPr lang="zh-CN" altLang="en-US" sz="1800" dirty="0"/>
              <a:t>用于改变文件或目录的访问权限。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dirty="0"/>
              <a:t>语法：</a:t>
            </a:r>
            <a:r>
              <a:rPr lang="en-US" altLang="zh-CN" sz="1800" dirty="0" err="1"/>
              <a:t>chmod</a:t>
            </a:r>
            <a:r>
              <a:rPr lang="en-US" altLang="zh-CN" sz="1800" dirty="0"/>
              <a:t> [</a:t>
            </a:r>
            <a:r>
              <a:rPr lang="zh-CN" altLang="en-US" sz="1800" dirty="0"/>
              <a:t>选项</a:t>
            </a:r>
            <a:r>
              <a:rPr lang="en-US" altLang="zh-CN" sz="1800" dirty="0"/>
              <a:t>] </a:t>
            </a:r>
            <a:r>
              <a:rPr lang="zh-CN" altLang="en-US" sz="1800" dirty="0"/>
              <a:t>目标文件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权限：</a:t>
            </a:r>
            <a:r>
              <a:rPr lang="en-US" altLang="zh-CN" sz="1800" dirty="0"/>
              <a:t>r</a:t>
            </a:r>
            <a:r>
              <a:rPr lang="zh-CN" altLang="en-US" sz="1800" dirty="0"/>
              <a:t>可读，</a:t>
            </a:r>
            <a:r>
              <a:rPr lang="en-US" altLang="zh-CN" sz="1800" dirty="0"/>
              <a:t>w</a:t>
            </a:r>
            <a:r>
              <a:rPr lang="zh-CN" altLang="en-US" sz="1800" dirty="0"/>
              <a:t>可写，</a:t>
            </a:r>
            <a:r>
              <a:rPr lang="en-US" altLang="zh-CN" sz="1800" dirty="0"/>
              <a:t>x</a:t>
            </a:r>
            <a:r>
              <a:rPr lang="zh-CN" altLang="en-US" sz="1800" dirty="0"/>
              <a:t>可执行。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dirty="0"/>
              <a:t>例如，</a:t>
            </a:r>
            <a:r>
              <a:rPr lang="zh-CN" altLang="en-US" sz="2000" dirty="0"/>
              <a:t>对文件添加执行权限：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chmod</a:t>
            </a:r>
            <a:r>
              <a:rPr lang="en-US" altLang="zh-CN" sz="2000" dirty="0"/>
              <a:t> +x /root/run.sh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chmod</a:t>
            </a:r>
            <a:r>
              <a:rPr lang="en-US" altLang="zh-CN" sz="2000" dirty="0"/>
              <a:t> 754 /root/run.sh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011B43-B88B-407A-BBC7-2130EA1CF517}" type="datetime1">
              <a:rPr lang="zh-CN" altLang="en-US" smtClean="0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273565" y="572552"/>
            <a:ext cx="6519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Linux/Unix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的文件调用权限分为三级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文件所有者（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Owner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）、用户组（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Group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）、其它用户（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Other Users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）。</a:t>
            </a:r>
            <a:endParaRPr lang="zh-CN" altLang="en-US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437" y="1095772"/>
            <a:ext cx="5612773" cy="186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095" y="2959388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功能：</a:t>
            </a:r>
            <a:r>
              <a:rPr lang="en-US" altLang="zh-CN" sz="2000" dirty="0" err="1"/>
              <a:t>grep</a:t>
            </a:r>
            <a:r>
              <a:rPr lang="zh-CN" altLang="en-US" sz="2000" dirty="0"/>
              <a:t>命令用于查找文件里符合条件的字符串，并把匹配的行打印出来。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dirty="0"/>
              <a:t>语法：</a:t>
            </a:r>
            <a:r>
              <a:rPr lang="en-US" altLang="zh-CN" sz="2000" dirty="0" err="1"/>
              <a:t>grep</a:t>
            </a:r>
            <a:r>
              <a:rPr lang="en-US" altLang="zh-CN" sz="2000" dirty="0"/>
              <a:t> [</a:t>
            </a:r>
            <a:r>
              <a:rPr lang="zh-CN" altLang="en-US" sz="2000" dirty="0"/>
              <a:t>选项</a:t>
            </a:r>
            <a:r>
              <a:rPr lang="en-US" altLang="zh-CN" sz="2000" dirty="0"/>
              <a:t>] </a:t>
            </a:r>
            <a:r>
              <a:rPr lang="zh-CN" altLang="en-US" sz="2000" dirty="0"/>
              <a:t>要查找的字符串 要查找的文件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dirty="0"/>
              <a:t>选项：</a:t>
            </a:r>
            <a:r>
              <a:rPr lang="en-US" altLang="zh-CN" sz="2000" dirty="0"/>
              <a:t>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zh-CN" altLang="en-US" sz="2000" dirty="0"/>
              <a:t>忽略大小写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sz="2000" dirty="0" err="1"/>
              <a:t>grep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home /root/test.txt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6F2D48-49A3-46CA-B68D-3E8C1D38FEBD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35606" y="2216472"/>
            <a:ext cx="500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基础（学习部分）</a:t>
            </a:r>
            <a:endParaRPr lang="en-US" altLang="zh-CN" sz="3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3" y="1431926"/>
            <a:ext cx="8508876" cy="45180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语法</a:t>
            </a:r>
            <a:r>
              <a:rPr lang="en-US" altLang="zh-CN" dirty="0"/>
              <a:t>: command1 | command2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功能</a:t>
            </a:r>
            <a:r>
              <a:rPr lang="en-US" altLang="zh-CN" dirty="0"/>
              <a:t>: </a:t>
            </a:r>
            <a:r>
              <a:rPr lang="zh-CN" altLang="en-US" dirty="0"/>
              <a:t>把第一个命令</a:t>
            </a:r>
            <a:r>
              <a:rPr lang="en-US" altLang="zh-CN" dirty="0"/>
              <a:t>command1</a:t>
            </a:r>
            <a:r>
              <a:rPr lang="zh-CN" altLang="en-US" dirty="0"/>
              <a:t>执行的结果作为</a:t>
            </a:r>
            <a:r>
              <a:rPr lang="en-US" altLang="zh-CN" dirty="0"/>
              <a:t>command2</a:t>
            </a:r>
            <a:r>
              <a:rPr lang="zh-CN" altLang="en-US" dirty="0"/>
              <a:t>的输入传给</a:t>
            </a:r>
            <a:r>
              <a:rPr lang="en-US" altLang="zh-CN" dirty="0"/>
              <a:t>command2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ls</a:t>
            </a:r>
            <a:r>
              <a:rPr lang="en-US" altLang="zh-CN" dirty="0"/>
              <a:t> /root | </a:t>
            </a:r>
            <a:r>
              <a:rPr lang="en-US" altLang="zh-CN" dirty="0" err="1"/>
              <a:t>grep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test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6BDC99-88DB-4E7B-BA22-E5599F0DC5BE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apt </a:t>
            </a:r>
            <a:r>
              <a:rPr lang="zh-CN" altLang="en-US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3" y="1417639"/>
            <a:ext cx="8508876" cy="4532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apt</a:t>
            </a:r>
            <a:r>
              <a:rPr lang="zh-CN" altLang="en-US" sz="2000" dirty="0"/>
              <a:t>（</a:t>
            </a:r>
            <a:r>
              <a:rPr lang="en-US" altLang="zh-CN" sz="2000" dirty="0"/>
              <a:t>Advanced Packaging Tool</a:t>
            </a:r>
            <a:r>
              <a:rPr lang="zh-CN" altLang="en-US" sz="2000" dirty="0"/>
              <a:t>）是一个在 </a:t>
            </a:r>
            <a:r>
              <a:rPr lang="en-US" altLang="zh-CN" sz="2000" dirty="0"/>
              <a:t>Debian </a:t>
            </a:r>
            <a:r>
              <a:rPr lang="zh-CN" altLang="en-US" sz="2000" dirty="0"/>
              <a:t>和 </a:t>
            </a:r>
            <a:r>
              <a:rPr lang="en-US" altLang="zh-CN" sz="2000" dirty="0"/>
              <a:t>Ubuntu </a:t>
            </a:r>
            <a:r>
              <a:rPr lang="zh-CN" altLang="en-US" sz="2000" dirty="0"/>
              <a:t>中的 </a:t>
            </a:r>
            <a:r>
              <a:rPr lang="en-US" altLang="zh-CN" sz="2000" dirty="0"/>
              <a:t>Shell </a:t>
            </a:r>
            <a:r>
              <a:rPr lang="zh-CN" altLang="en-US" sz="2000" dirty="0"/>
              <a:t>前端软件包管理器。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apt </a:t>
            </a:r>
            <a:r>
              <a:rPr lang="zh-CN" altLang="en-US" sz="2000" dirty="0"/>
              <a:t>命令提供了查找、安装、升级、删除某一个、一组甚至全部软件包的命令，而且命令简洁而又好记。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apt </a:t>
            </a:r>
            <a:r>
              <a:rPr lang="zh-CN" altLang="en-US" sz="2000" dirty="0"/>
              <a:t>命令执行需要超级管理员权限</a:t>
            </a:r>
            <a:r>
              <a:rPr lang="en-US" altLang="zh-CN" sz="2000" dirty="0"/>
              <a:t>(root)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009B4-B4E1-44CC-8B48-B85A679CA65A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apt </a:t>
            </a:r>
            <a:r>
              <a:rPr lang="zh-CN" altLang="en-US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3" y="1417639"/>
            <a:ext cx="8508876" cy="4532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000" dirty="0"/>
              <a:t>列出所有可更新的软件清单命令：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update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升级软件包：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upgrade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列出可更新的软件包及版本信息：</a:t>
            </a:r>
            <a:r>
              <a:rPr lang="en-US" altLang="zh-CN" sz="2000" dirty="0"/>
              <a:t>apt list --upgradeable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升级软件包，升级前先删除需要更新软件包：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full-upgrade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安装指定的软件命令：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install &lt;</a:t>
            </a:r>
            <a:r>
              <a:rPr lang="en-US" altLang="zh-CN" sz="2000" dirty="0" err="1"/>
              <a:t>package_name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安装多个软件包：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install &lt;package_1&gt; &lt;package_2&gt; &lt;package_3&gt;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更新指定的软件命令：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update &lt;</a:t>
            </a:r>
            <a:r>
              <a:rPr lang="en-US" altLang="zh-CN" sz="2000" dirty="0" err="1"/>
              <a:t>package_name</a:t>
            </a:r>
            <a:r>
              <a:rPr lang="en-US" altLang="zh-CN" sz="2000" dirty="0"/>
              <a:t>&gt;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009B4-B4E1-44CC-8B48-B85A679CA65A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apt </a:t>
            </a:r>
            <a:r>
              <a:rPr lang="zh-CN" altLang="en-US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3" y="1417639"/>
            <a:ext cx="8508876" cy="4532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000" dirty="0"/>
              <a:t>显示软件包具体信息</a:t>
            </a:r>
            <a:r>
              <a:rPr lang="en-US" altLang="zh-CN" sz="2000" dirty="0"/>
              <a:t>,</a:t>
            </a:r>
            <a:r>
              <a:rPr lang="zh-CN" altLang="en-US" sz="2000" dirty="0"/>
              <a:t>例如：版本号，安装大小，依赖关系等等：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show &lt;</a:t>
            </a:r>
            <a:r>
              <a:rPr lang="en-US" altLang="zh-CN" sz="2000" dirty="0" err="1"/>
              <a:t>package_name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删除软件包命令：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remove &lt;</a:t>
            </a:r>
            <a:r>
              <a:rPr lang="en-US" altLang="zh-CN" sz="2000" dirty="0" err="1"/>
              <a:t>package_name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清理不再使用的依赖和库文件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</a:t>
            </a:r>
            <a:r>
              <a:rPr lang="en-US" altLang="zh-CN" sz="2000" dirty="0" err="1"/>
              <a:t>autoremove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移除软件包及配置文件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purge &lt;</a:t>
            </a:r>
            <a:r>
              <a:rPr lang="en-US" altLang="zh-CN" sz="2000" dirty="0" err="1"/>
              <a:t>package_name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查找软件包命令：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search &lt;keyword&gt;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列出所有已安装的包：</a:t>
            </a:r>
            <a:r>
              <a:rPr lang="en-US" altLang="zh-CN" sz="2000" dirty="0"/>
              <a:t>apt list --installed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列出所有已安装的包的版本信息：</a:t>
            </a:r>
            <a:r>
              <a:rPr lang="en-US" altLang="zh-CN" sz="2000" dirty="0"/>
              <a:t>apt list --all-versions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009B4-B4E1-44CC-8B48-B85A679CA65A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yum </a:t>
            </a:r>
            <a:r>
              <a:rPr lang="zh-CN" altLang="en-US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3" y="1417639"/>
            <a:ext cx="8508876" cy="4532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yum</a:t>
            </a:r>
            <a:r>
              <a:rPr lang="zh-CN" altLang="en-US" sz="2000" dirty="0"/>
              <a:t>（ </a:t>
            </a:r>
            <a:r>
              <a:rPr lang="en-US" altLang="zh-CN" sz="2000" dirty="0"/>
              <a:t>Yellow dog Updater, Modified</a:t>
            </a:r>
            <a:r>
              <a:rPr lang="zh-CN" altLang="en-US" sz="2000" dirty="0"/>
              <a:t>）是一个在 </a:t>
            </a:r>
            <a:r>
              <a:rPr lang="en-US" altLang="zh-CN" sz="2000" dirty="0"/>
              <a:t>Fedora </a:t>
            </a:r>
            <a:r>
              <a:rPr lang="zh-CN" altLang="en-US" sz="2000" dirty="0"/>
              <a:t>和 </a:t>
            </a:r>
            <a:r>
              <a:rPr lang="en-US" altLang="zh-CN" sz="2000" dirty="0"/>
              <a:t>RedHat </a:t>
            </a:r>
            <a:r>
              <a:rPr lang="zh-CN" altLang="en-US" sz="2000" dirty="0"/>
              <a:t>以及 </a:t>
            </a:r>
            <a:r>
              <a:rPr lang="en-US" altLang="zh-CN" sz="2000" dirty="0"/>
              <a:t>SUSE </a:t>
            </a:r>
            <a:r>
              <a:rPr lang="zh-CN" altLang="en-US" sz="2000" dirty="0"/>
              <a:t>中的 </a:t>
            </a:r>
            <a:r>
              <a:rPr lang="en-US" altLang="zh-CN" sz="2000" dirty="0"/>
              <a:t>Shell </a:t>
            </a:r>
            <a:r>
              <a:rPr lang="zh-CN" altLang="en-US" sz="2000" dirty="0"/>
              <a:t>前端软件包管理器。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基于 </a:t>
            </a:r>
            <a:r>
              <a:rPr lang="en-US" altLang="zh-CN" sz="2000" dirty="0"/>
              <a:t>RPM </a:t>
            </a:r>
            <a:r>
              <a:rPr lang="zh-CN" altLang="en-US" sz="2000" dirty="0"/>
              <a:t>包管理，能够从指定的服务器自动下载 </a:t>
            </a:r>
            <a:r>
              <a:rPr lang="en-US" altLang="zh-CN" sz="2000" dirty="0"/>
              <a:t>RPM </a:t>
            </a:r>
            <a:r>
              <a:rPr lang="zh-CN" altLang="en-US" sz="2000" dirty="0"/>
              <a:t>包并且安装，可以自动处理依赖性关系，并且一次安装所有依赖的软件包，无须繁琐地一次次下载、安装。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yum </a:t>
            </a:r>
            <a:r>
              <a:rPr lang="zh-CN" altLang="en-US" sz="2000" dirty="0"/>
              <a:t>提供了查找、安装、删除某一个、一组甚至全部软件包的命令，而且命令简洁而又好记。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009B4-B4E1-44CC-8B48-B85A679CA65A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yum </a:t>
            </a:r>
            <a:r>
              <a:rPr lang="zh-CN" altLang="en-US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3" y="1417639"/>
            <a:ext cx="8508876" cy="453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列出所有可更新的软件清单命令：</a:t>
            </a:r>
            <a:r>
              <a:rPr lang="en-US" altLang="zh-CN" sz="2000" dirty="0"/>
              <a:t>yum check-update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更新所有软件命令：</a:t>
            </a:r>
            <a:r>
              <a:rPr lang="en-US" altLang="zh-CN" sz="2000" dirty="0"/>
              <a:t>yum update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仅安装指定的软件命令：</a:t>
            </a:r>
            <a:r>
              <a:rPr lang="en-US" altLang="zh-CN" sz="2000" dirty="0"/>
              <a:t>yum install &lt;</a:t>
            </a:r>
            <a:r>
              <a:rPr lang="en-US" altLang="zh-CN" sz="2000" dirty="0" err="1"/>
              <a:t>package_name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4. </a:t>
            </a:r>
            <a:r>
              <a:rPr lang="zh-CN" altLang="en-US" sz="2000" dirty="0"/>
              <a:t>仅更新指定的软件命令：</a:t>
            </a:r>
            <a:r>
              <a:rPr lang="en-US" altLang="zh-CN" sz="2000" dirty="0"/>
              <a:t>yum update &lt;</a:t>
            </a:r>
            <a:r>
              <a:rPr lang="en-US" altLang="zh-CN" sz="2000" dirty="0" err="1"/>
              <a:t>package_name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5. </a:t>
            </a:r>
            <a:r>
              <a:rPr lang="zh-CN" altLang="en-US" sz="2000" dirty="0"/>
              <a:t>列出所有可安裝的软件清单命令：</a:t>
            </a:r>
            <a:r>
              <a:rPr lang="en-US" altLang="zh-CN" sz="2000" dirty="0"/>
              <a:t>yum list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009B4-B4E1-44CC-8B48-B85A679CA65A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yum </a:t>
            </a:r>
            <a:r>
              <a:rPr lang="zh-CN" altLang="en-US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3" y="1417639"/>
            <a:ext cx="8508876" cy="453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6. </a:t>
            </a:r>
            <a:r>
              <a:rPr lang="zh-CN" altLang="en-US" sz="2000" dirty="0"/>
              <a:t>删除软件包命令：</a:t>
            </a:r>
            <a:r>
              <a:rPr lang="en-US" altLang="zh-CN" sz="2000" dirty="0"/>
              <a:t>yum remove &lt;</a:t>
            </a:r>
            <a:r>
              <a:rPr lang="en-US" altLang="zh-CN" sz="2000" dirty="0" err="1"/>
              <a:t>package_name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7. </a:t>
            </a:r>
            <a:r>
              <a:rPr lang="zh-CN" altLang="en-US" sz="2000" dirty="0"/>
              <a:t>查找软件包命令：</a:t>
            </a:r>
            <a:r>
              <a:rPr lang="en-US" altLang="zh-CN" sz="2000" dirty="0"/>
              <a:t>yum search &lt;keyword&gt;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8. </a:t>
            </a:r>
            <a:r>
              <a:rPr lang="zh-CN" altLang="en-US" sz="2000" dirty="0"/>
              <a:t>清除缓存命令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yum clean packages: </a:t>
            </a:r>
            <a:r>
              <a:rPr lang="zh-CN" altLang="en-US" sz="2000" dirty="0"/>
              <a:t>清除缓存目录下的软件包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yum clean headers: </a:t>
            </a:r>
            <a:r>
              <a:rPr lang="zh-CN" altLang="en-US" sz="2000" dirty="0"/>
              <a:t>清除缓存目录下的 </a:t>
            </a:r>
            <a:r>
              <a:rPr lang="en-US" altLang="zh-CN" sz="2000" dirty="0"/>
              <a:t>headers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yum clean </a:t>
            </a:r>
            <a:r>
              <a:rPr lang="en-US" altLang="zh-CN" sz="2000" dirty="0" err="1"/>
              <a:t>oldheaders</a:t>
            </a:r>
            <a:r>
              <a:rPr lang="en-US" altLang="zh-CN" sz="2000" dirty="0"/>
              <a:t>: </a:t>
            </a:r>
            <a:r>
              <a:rPr lang="zh-CN" altLang="en-US" sz="2000" dirty="0"/>
              <a:t>清除缓存目录下旧的 </a:t>
            </a:r>
            <a:r>
              <a:rPr lang="en-US" altLang="zh-CN" sz="2000" dirty="0"/>
              <a:t>headers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yum clean, yum clean all (= yum clean packages; yum clean </a:t>
            </a:r>
            <a:r>
              <a:rPr lang="en-US" altLang="zh-CN" sz="2000" dirty="0" err="1"/>
              <a:t>oldheaders</a:t>
            </a:r>
            <a:r>
              <a:rPr lang="en-US" altLang="zh-CN" sz="2000" dirty="0"/>
              <a:t>) :</a:t>
            </a:r>
            <a:r>
              <a:rPr lang="zh-CN" altLang="en-US" sz="2000" dirty="0"/>
              <a:t>清除缓存目录下的软件包及旧的 </a:t>
            </a:r>
            <a:r>
              <a:rPr lang="en-US" altLang="zh-CN" sz="2000" dirty="0"/>
              <a:t>headers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009B4-B4E1-44CC-8B48-B85A679CA65A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en-US" altLang="zh-CN" dirty="0" err="1"/>
              <a:t>sudo</a:t>
            </a:r>
            <a:r>
              <a:rPr lang="zh-CN" altLang="en-US" dirty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3" y="1417639"/>
            <a:ext cx="8508876" cy="453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Linux </a:t>
            </a:r>
            <a:r>
              <a:rPr lang="en-US" altLang="zh-CN" sz="2000" dirty="0" err="1"/>
              <a:t>sudo</a:t>
            </a:r>
            <a:r>
              <a:rPr lang="zh-CN" altLang="en-US" sz="2000" dirty="0"/>
              <a:t>命令以系统管理者的身份执行指令，也就是说，经由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zh-CN" altLang="en-US" sz="2000" dirty="0"/>
              <a:t>所执行的指令就好像是 </a:t>
            </a:r>
            <a:r>
              <a:rPr lang="en-US" altLang="zh-CN" sz="2000" dirty="0"/>
              <a:t>root </a:t>
            </a:r>
            <a:r>
              <a:rPr lang="zh-CN" altLang="en-US" sz="2000" dirty="0"/>
              <a:t>亲自执行。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使用权限：在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sudoers</a:t>
            </a:r>
            <a:r>
              <a:rPr lang="en-US" altLang="zh-CN" sz="2000" dirty="0"/>
              <a:t> </a:t>
            </a:r>
            <a:r>
              <a:rPr lang="zh-CN" altLang="en-US" sz="2000" dirty="0"/>
              <a:t>中有出现的使用者。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B009B4-B4E1-44CC-8B48-B85A679CA65A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Vi/Vim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1" y="1268761"/>
            <a:ext cx="8688388" cy="4681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vi</a:t>
            </a:r>
            <a:r>
              <a:rPr lang="zh-CN" altLang="en-US" sz="1800" dirty="0"/>
              <a:t>是</a:t>
            </a:r>
            <a:r>
              <a:rPr lang="en-US" altLang="zh-CN" sz="1800" dirty="0" err="1"/>
              <a:t>linux</a:t>
            </a:r>
            <a:r>
              <a:rPr lang="zh-CN" altLang="en-US" sz="1800" dirty="0"/>
              <a:t>系统下的一个文本编辑工具，</a:t>
            </a:r>
            <a:r>
              <a:rPr lang="en-US" altLang="zh-CN" sz="1800" dirty="0"/>
              <a:t>Vim </a:t>
            </a:r>
            <a:r>
              <a:rPr lang="zh-CN" altLang="en-US" sz="1800" dirty="0"/>
              <a:t>是从 </a:t>
            </a:r>
            <a:r>
              <a:rPr lang="en-US" altLang="zh-CN" sz="1800" dirty="0"/>
              <a:t>vi </a:t>
            </a:r>
            <a:r>
              <a:rPr lang="zh-CN" altLang="en-US" sz="1800" dirty="0"/>
              <a:t>发展出来的一个文本编辑器。代码补全、编译及错误跳转等方便编程的功能特别丰富，在程序员中被广泛使用。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它有</a:t>
            </a:r>
            <a:r>
              <a:rPr lang="en-US" altLang="zh-CN" sz="1800" dirty="0"/>
              <a:t>2</a:t>
            </a:r>
            <a:r>
              <a:rPr lang="zh-CN" altLang="en-US" sz="1800" dirty="0"/>
              <a:t>种模式：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/>
              <a:t>一般模式：可以查看、查找、替换、删除等操作</a:t>
            </a:r>
            <a:r>
              <a:rPr lang="en-US" altLang="zh-CN" sz="1800" dirty="0"/>
              <a:t>(</a:t>
            </a:r>
            <a:r>
              <a:rPr lang="zh-CN" altLang="en-US" sz="1800" dirty="0"/>
              <a:t>通过</a:t>
            </a:r>
            <a:r>
              <a:rPr lang="en-US" altLang="zh-CN" sz="1800" dirty="0"/>
              <a:t>”vi </a:t>
            </a:r>
            <a:r>
              <a:rPr lang="zh-CN" altLang="en-US" sz="1800" dirty="0"/>
              <a:t>文件名</a:t>
            </a:r>
            <a:r>
              <a:rPr lang="en-US" altLang="zh-CN" sz="1800" dirty="0"/>
              <a:t>”</a:t>
            </a:r>
            <a:r>
              <a:rPr lang="zh-CN" altLang="en-US" sz="1800" dirty="0"/>
              <a:t>命令打开文件，默认进入一般模式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dd</a:t>
            </a:r>
            <a:r>
              <a:rPr lang="zh-CN" altLang="en-US" sz="1800" dirty="0"/>
              <a:t>命令：删除光标所在行；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dw</a:t>
            </a:r>
            <a:r>
              <a:rPr lang="zh-CN" altLang="en-US" sz="1800" dirty="0"/>
              <a:t>命令：删除光标所在的词；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yy</a:t>
            </a:r>
            <a:r>
              <a:rPr lang="zh-CN" altLang="en-US" sz="1800" dirty="0"/>
              <a:t>命令：复制光标所在行；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</a:t>
            </a:r>
            <a:r>
              <a:rPr lang="zh-CN" altLang="en-US" sz="1800" dirty="0"/>
              <a:t>命令：粘贴所复制的行到光标的下一行；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:w</a:t>
            </a:r>
            <a:r>
              <a:rPr lang="zh-CN" altLang="en-US" sz="1800" dirty="0"/>
              <a:t>命令：保存当前文件；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:</a:t>
            </a:r>
            <a:r>
              <a:rPr lang="en-US" altLang="zh-CN" sz="1800" dirty="0" err="1"/>
              <a:t>wq</a:t>
            </a:r>
            <a:r>
              <a:rPr lang="zh-CN" altLang="en-US" sz="1800" dirty="0"/>
              <a:t>命令：保存文件并退出；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:q!</a:t>
            </a:r>
            <a:r>
              <a:rPr lang="zh-CN" altLang="en-US" sz="1800" dirty="0"/>
              <a:t>命令：不保存退出。</a:t>
            </a:r>
            <a:endParaRPr lang="en-US" altLang="zh-CN" sz="1800" dirty="0"/>
          </a:p>
          <a:p>
            <a:pPr lvl="0">
              <a:buClr>
                <a:srgbClr val="333399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0000"/>
                </a:solidFill>
              </a:rPr>
              <a:t>编辑模式：可以编辑文件内容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zh-CN" altLang="en-US" sz="1800" dirty="0">
                <a:solidFill>
                  <a:srgbClr val="000000"/>
                </a:solidFill>
              </a:rPr>
              <a:t>在一般模式下输入</a:t>
            </a:r>
            <a:r>
              <a:rPr lang="en-US" altLang="zh-CN" sz="1800" dirty="0">
                <a:solidFill>
                  <a:srgbClr val="000000"/>
                </a:solidFill>
              </a:rPr>
              <a:t>a</a:t>
            </a:r>
            <a:r>
              <a:rPr lang="zh-CN" altLang="en-US" sz="1800" dirty="0">
                <a:solidFill>
                  <a:srgbClr val="000000"/>
                </a:solidFill>
              </a:rPr>
              <a:t>或</a:t>
            </a:r>
            <a:r>
              <a:rPr lang="en-US" altLang="zh-CN" sz="1800" dirty="0" err="1">
                <a:solidFill>
                  <a:srgbClr val="000000"/>
                </a:solidFill>
              </a:rPr>
              <a:t>i</a:t>
            </a:r>
            <a:r>
              <a:rPr lang="zh-CN" altLang="en-US" sz="1800" dirty="0">
                <a:solidFill>
                  <a:srgbClr val="000000"/>
                </a:solidFill>
              </a:rPr>
              <a:t>或</a:t>
            </a:r>
            <a:r>
              <a:rPr lang="en-US" altLang="zh-CN" sz="1800" dirty="0">
                <a:solidFill>
                  <a:srgbClr val="000000"/>
                </a:solidFill>
              </a:rPr>
              <a:t>o</a:t>
            </a:r>
            <a:r>
              <a:rPr lang="zh-CN" altLang="en-US" sz="1800" dirty="0">
                <a:solidFill>
                  <a:srgbClr val="000000"/>
                </a:solidFill>
              </a:rPr>
              <a:t>等进入编辑模式，按</a:t>
            </a:r>
            <a:r>
              <a:rPr lang="en-US" altLang="zh-CN" sz="1800" dirty="0">
                <a:solidFill>
                  <a:srgbClr val="000000"/>
                </a:solidFill>
              </a:rPr>
              <a:t>Esc</a:t>
            </a:r>
            <a:r>
              <a:rPr lang="zh-CN" altLang="en-US" sz="1800" dirty="0">
                <a:solidFill>
                  <a:srgbClr val="000000"/>
                </a:solidFill>
              </a:rPr>
              <a:t>键离开编辑模式，进入一般模式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3DEF9E-7236-4DF4-93BD-BEB59993961E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查看网络设备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1" y="1431926"/>
            <a:ext cx="8436868" cy="4518025"/>
          </a:xfrm>
        </p:spPr>
        <p:txBody>
          <a:bodyPr/>
          <a:lstStyle/>
          <a:p>
            <a:r>
              <a:rPr lang="en-US" altLang="zh-CN" dirty="0"/>
              <a:t>Linux ifconfig</a:t>
            </a:r>
            <a:r>
              <a:rPr lang="zh-CN" altLang="en-US" dirty="0"/>
              <a:t>命令用于显示或设置网络设备。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ifconfig</a:t>
            </a:r>
            <a:r>
              <a:rPr lang="zh-CN" altLang="en-US" dirty="0"/>
              <a:t>可设置网络设备的状态，或是显示目前的设置。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47CD2-F487-4199-890B-F973FFB92CE8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linux</a:t>
            </a:r>
            <a:r>
              <a:rPr lang="zh-CN" altLang="en-US" dirty="0"/>
              <a:t>的历史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8213" y="1628775"/>
            <a:ext cx="4895850" cy="4321175"/>
          </a:xfrm>
        </p:spPr>
        <p:txBody>
          <a:bodyPr>
            <a:normAutofit fontScale="90000" lnSpcReduction="20000"/>
          </a:bodyPr>
          <a:lstStyle/>
          <a:p>
            <a:pPr marL="0" indent="0" eaLnBrk="1" hangingPunct="1">
              <a:lnSpc>
                <a:spcPct val="100000"/>
              </a:lnSpc>
            </a:pPr>
            <a:r>
              <a:rPr lang="zh-CN" altLang="en-US" sz="1400" dirty="0"/>
              <a:t>早在 </a:t>
            </a:r>
            <a:r>
              <a:rPr lang="en-US" sz="1400" dirty="0"/>
              <a:t>Linux </a:t>
            </a:r>
            <a:r>
              <a:rPr lang="zh-CN" altLang="en-US" sz="1400" dirty="0"/>
              <a:t>出现之前的二十年 </a:t>
            </a:r>
            <a:r>
              <a:rPr lang="en-US" sz="1400" dirty="0"/>
              <a:t>( </a:t>
            </a:r>
            <a:r>
              <a:rPr lang="zh-CN" altLang="en-US" sz="1400" dirty="0"/>
              <a:t>大约在 </a:t>
            </a:r>
            <a:r>
              <a:rPr lang="en-US" sz="1400" dirty="0"/>
              <a:t>1970 </a:t>
            </a:r>
            <a:r>
              <a:rPr lang="zh-CN" altLang="en-US" sz="1400" dirty="0"/>
              <a:t>年代 </a:t>
            </a:r>
            <a:r>
              <a:rPr lang="en-US" sz="1400" dirty="0"/>
              <a:t>)</a:t>
            </a:r>
            <a:r>
              <a:rPr lang="zh-CN" altLang="en-US" sz="1400" dirty="0"/>
              <a:t>， 就有一个相当稳定而成熟的作业系统存在了！那就是 </a:t>
            </a:r>
            <a:r>
              <a:rPr lang="en-US" sz="1400" dirty="0"/>
              <a:t>Linux </a:t>
            </a:r>
            <a:r>
              <a:rPr lang="zh-CN" altLang="en-US" sz="1400" dirty="0"/>
              <a:t>的老大哥</a:t>
            </a:r>
            <a:r>
              <a:rPr lang="en-US" sz="1400" dirty="0"/>
              <a:t>『 Unix 』 </a:t>
            </a:r>
            <a:endParaRPr lang="en-US" sz="1400" dirty="0"/>
          </a:p>
          <a:p>
            <a:pPr marL="0" indent="0" eaLnBrk="1" hangingPunct="1">
              <a:lnSpc>
                <a:spcPct val="100000"/>
              </a:lnSpc>
            </a:pPr>
            <a:r>
              <a:rPr lang="en-US" sz="1400" dirty="0"/>
              <a:t>1969 </a:t>
            </a:r>
            <a:r>
              <a:rPr lang="zh-CN" altLang="en-US" sz="1400" dirty="0"/>
              <a:t>年以前∶一个没有完成的梦想∶ </a:t>
            </a:r>
            <a:r>
              <a:rPr lang="en-US" sz="1400" dirty="0"/>
              <a:t>Bell, MIT </a:t>
            </a:r>
            <a:r>
              <a:rPr lang="zh-CN" altLang="en-US" sz="1400" dirty="0"/>
              <a:t>与 </a:t>
            </a:r>
            <a:r>
              <a:rPr lang="en-US" sz="1400" dirty="0"/>
              <a:t>GE </a:t>
            </a:r>
            <a:r>
              <a:rPr lang="zh-CN" altLang="en-US" sz="1400" dirty="0"/>
              <a:t>的</a:t>
            </a:r>
            <a:r>
              <a:rPr lang="en-US" sz="1400" dirty="0"/>
              <a:t>『 Multics』</a:t>
            </a:r>
            <a:r>
              <a:rPr lang="zh-CN" altLang="en-US" sz="1400" dirty="0"/>
              <a:t>系统 </a:t>
            </a:r>
            <a:endParaRPr lang="zh-CN" altLang="en-US" sz="1400" dirty="0"/>
          </a:p>
          <a:p>
            <a:pPr marL="0" indent="0" eaLnBrk="1" hangingPunct="1">
              <a:lnSpc>
                <a:spcPct val="100000"/>
              </a:lnSpc>
            </a:pPr>
            <a:r>
              <a:rPr lang="en-US" sz="1400" dirty="0"/>
              <a:t>1969 </a:t>
            </a:r>
            <a:r>
              <a:rPr lang="zh-CN" altLang="en-US" sz="1400" dirty="0"/>
              <a:t>年∶ </a:t>
            </a:r>
            <a:r>
              <a:rPr lang="en-US" sz="1400" dirty="0"/>
              <a:t>Ken Thompson </a:t>
            </a:r>
            <a:r>
              <a:rPr lang="zh-CN" altLang="en-US" sz="1400" dirty="0"/>
              <a:t>的小型 </a:t>
            </a:r>
            <a:r>
              <a:rPr lang="en-US" sz="1400" dirty="0"/>
              <a:t>file server system </a:t>
            </a:r>
            <a:endParaRPr lang="en-US" sz="1400" dirty="0"/>
          </a:p>
          <a:p>
            <a:pPr marL="0" indent="0" eaLnBrk="1" hangingPunct="1">
              <a:lnSpc>
                <a:spcPct val="100000"/>
              </a:lnSpc>
            </a:pPr>
            <a:r>
              <a:rPr lang="en-US" sz="1400" dirty="0"/>
              <a:t>1973 </a:t>
            </a:r>
            <a:r>
              <a:rPr lang="zh-CN" altLang="en-US" sz="1400" dirty="0"/>
              <a:t>年∶ </a:t>
            </a:r>
            <a:r>
              <a:rPr lang="en-US" sz="1400" dirty="0"/>
              <a:t>Unix </a:t>
            </a:r>
            <a:r>
              <a:rPr lang="zh-CN" altLang="en-US" sz="1400" dirty="0"/>
              <a:t>的正式诞生，</a:t>
            </a:r>
            <a:r>
              <a:rPr lang="en-US" sz="1400" dirty="0"/>
              <a:t>Ritchie </a:t>
            </a:r>
            <a:r>
              <a:rPr lang="zh-CN" altLang="en-US" sz="1400" dirty="0"/>
              <a:t>等人以 </a:t>
            </a:r>
            <a:r>
              <a:rPr lang="en-US" sz="1400" dirty="0"/>
              <a:t>C </a:t>
            </a:r>
            <a:r>
              <a:rPr lang="zh-CN" altLang="en-US" sz="1400" dirty="0"/>
              <a:t>语言写出第一个正式 </a:t>
            </a:r>
            <a:r>
              <a:rPr lang="en-US" sz="1400" dirty="0"/>
              <a:t>Unix </a:t>
            </a:r>
            <a:r>
              <a:rPr lang="zh-CN" altLang="en-US" sz="1400" dirty="0"/>
              <a:t>核心 </a:t>
            </a:r>
            <a:endParaRPr lang="zh-CN" altLang="en-US" sz="1400" dirty="0"/>
          </a:p>
          <a:p>
            <a:pPr marL="0" indent="0" eaLnBrk="1" hangingPunct="1">
              <a:lnSpc>
                <a:spcPct val="100000"/>
              </a:lnSpc>
            </a:pPr>
            <a:r>
              <a:rPr lang="en-US" sz="1400" dirty="0"/>
              <a:t>1977 </a:t>
            </a:r>
            <a:r>
              <a:rPr lang="zh-CN" altLang="en-US" sz="1400" dirty="0"/>
              <a:t>年∶ 重要的 </a:t>
            </a:r>
            <a:r>
              <a:rPr lang="en-US" sz="1400" dirty="0"/>
              <a:t>Unix </a:t>
            </a:r>
            <a:r>
              <a:rPr lang="zh-CN" altLang="en-US" sz="1400" dirty="0"/>
              <a:t>分支∶ </a:t>
            </a:r>
            <a:r>
              <a:rPr lang="en-US" sz="1400" dirty="0"/>
              <a:t>BSD </a:t>
            </a:r>
            <a:r>
              <a:rPr lang="zh-CN" altLang="en-US" sz="1400" dirty="0"/>
              <a:t>的诞生 </a:t>
            </a:r>
            <a:endParaRPr lang="zh-CN" altLang="en-US" sz="1400" dirty="0"/>
          </a:p>
          <a:p>
            <a:pPr marL="0" indent="0" eaLnBrk="1" hangingPunct="1">
              <a:lnSpc>
                <a:spcPct val="100000"/>
              </a:lnSpc>
            </a:pPr>
            <a:r>
              <a:rPr lang="en-US" sz="1400" dirty="0"/>
              <a:t>1979 </a:t>
            </a:r>
            <a:r>
              <a:rPr lang="zh-CN" altLang="en-US" sz="1400" dirty="0"/>
              <a:t>年∶ 一个措手不及的版权宣告！ </a:t>
            </a:r>
            <a:endParaRPr lang="zh-CN" altLang="en-US" sz="1400" dirty="0"/>
          </a:p>
          <a:p>
            <a:pPr marL="0" indent="0" eaLnBrk="1" hangingPunct="1">
              <a:lnSpc>
                <a:spcPct val="100000"/>
              </a:lnSpc>
            </a:pPr>
            <a:r>
              <a:rPr lang="en-US" sz="1400" dirty="0"/>
              <a:t>1984 </a:t>
            </a:r>
            <a:r>
              <a:rPr lang="zh-CN" altLang="en-US" sz="1400" dirty="0"/>
              <a:t>年之一∶ </a:t>
            </a:r>
            <a:r>
              <a:rPr lang="en-US" sz="1400" dirty="0"/>
              <a:t>x86 </a:t>
            </a:r>
            <a:r>
              <a:rPr lang="zh-CN" altLang="en-US" sz="1400" dirty="0"/>
              <a:t>架构的 </a:t>
            </a:r>
            <a:r>
              <a:rPr lang="en-US" sz="1400" dirty="0" err="1"/>
              <a:t>Minix</a:t>
            </a:r>
            <a:r>
              <a:rPr lang="en-US" sz="1400" dirty="0"/>
              <a:t> </a:t>
            </a:r>
            <a:r>
              <a:rPr lang="zh-CN" altLang="en-US" sz="1400" dirty="0"/>
              <a:t>诞生 </a:t>
            </a:r>
            <a:endParaRPr lang="zh-CN" altLang="en-US" sz="1400" dirty="0"/>
          </a:p>
          <a:p>
            <a:pPr marL="0" indent="0" eaLnBrk="1" hangingPunct="1">
              <a:lnSpc>
                <a:spcPct val="100000"/>
              </a:lnSpc>
            </a:pPr>
            <a:r>
              <a:rPr lang="en-US" sz="1400" dirty="0"/>
              <a:t>1984 </a:t>
            </a:r>
            <a:r>
              <a:rPr lang="zh-CN" altLang="en-US" sz="1400" dirty="0"/>
              <a:t>年之二∶ </a:t>
            </a:r>
            <a:r>
              <a:rPr lang="en-US" sz="1400" dirty="0"/>
              <a:t>GNU </a:t>
            </a:r>
            <a:r>
              <a:rPr lang="zh-CN" altLang="en-US" sz="1400" dirty="0"/>
              <a:t>与 </a:t>
            </a:r>
            <a:r>
              <a:rPr lang="en-US" sz="1400" dirty="0"/>
              <a:t>FSF </a:t>
            </a:r>
            <a:r>
              <a:rPr lang="zh-CN" altLang="en-US" sz="1400" dirty="0"/>
              <a:t>计划的成立 </a:t>
            </a:r>
            <a:endParaRPr lang="zh-CN" altLang="en-US" sz="1400" dirty="0"/>
          </a:p>
          <a:p>
            <a:pPr marL="0" indent="0" eaLnBrk="1" hangingPunct="1">
              <a:lnSpc>
                <a:spcPct val="100000"/>
              </a:lnSpc>
            </a:pPr>
            <a:r>
              <a:rPr lang="en-US" sz="1400" dirty="0"/>
              <a:t>1988 </a:t>
            </a:r>
            <a:r>
              <a:rPr lang="zh-CN" altLang="en-US" sz="1400" dirty="0"/>
              <a:t>年∶ 图形介面 </a:t>
            </a:r>
            <a:r>
              <a:rPr lang="en-US" sz="1400" dirty="0"/>
              <a:t>XFree86 </a:t>
            </a:r>
            <a:r>
              <a:rPr lang="zh-CN" altLang="en-US" sz="1400" dirty="0"/>
              <a:t>计画 </a:t>
            </a:r>
            <a:endParaRPr lang="zh-CN" altLang="en-US" sz="1400" dirty="0"/>
          </a:p>
          <a:p>
            <a:pPr marL="0" indent="0" eaLnBrk="1" hangingPunct="1">
              <a:lnSpc>
                <a:spcPct val="100000"/>
              </a:lnSpc>
            </a:pPr>
            <a:r>
              <a:rPr lang="en-US" sz="1400" dirty="0"/>
              <a:t>1991 </a:t>
            </a:r>
            <a:r>
              <a:rPr lang="zh-CN" altLang="en-US" sz="1400" dirty="0"/>
              <a:t>年∶ 芬兰大学生 </a:t>
            </a:r>
            <a:r>
              <a:rPr lang="en-US" sz="1400" dirty="0"/>
              <a:t>Linus Torvalds </a:t>
            </a:r>
            <a:r>
              <a:rPr lang="zh-CN" altLang="en-US" sz="1400" dirty="0"/>
              <a:t>的一则简讯 ：</a:t>
            </a:r>
            <a:r>
              <a:rPr lang="en-US" sz="1400" dirty="0"/>
              <a:t>1991 </a:t>
            </a:r>
            <a:r>
              <a:rPr lang="zh-CN" altLang="en-US" sz="1400" dirty="0"/>
              <a:t>年，芬兰的赫尔辛基大学的 </a:t>
            </a:r>
            <a:r>
              <a:rPr lang="en-US" sz="1400" dirty="0"/>
              <a:t>Linus Torvalds </a:t>
            </a:r>
            <a:r>
              <a:rPr lang="zh-CN" altLang="en-US" sz="1400" dirty="0"/>
              <a:t>在 </a:t>
            </a:r>
            <a:r>
              <a:rPr lang="en-US" sz="1400" dirty="0"/>
              <a:t>BBS </a:t>
            </a:r>
            <a:r>
              <a:rPr lang="zh-CN" altLang="en-US" sz="1400" dirty="0"/>
              <a:t>上面贴了一则消息， 宣称他以 </a:t>
            </a:r>
            <a:r>
              <a:rPr lang="en-US" sz="1400" dirty="0"/>
              <a:t>bash, </a:t>
            </a:r>
            <a:r>
              <a:rPr lang="en-US" sz="1400" dirty="0" err="1"/>
              <a:t>gcc</a:t>
            </a:r>
            <a:r>
              <a:rPr lang="en-US" sz="1400" dirty="0"/>
              <a:t> </a:t>
            </a:r>
            <a:r>
              <a:rPr lang="zh-CN" altLang="en-US" sz="1400" dirty="0"/>
              <a:t>等工具写了一个小小的核心程式，这个核心程式可以在 </a:t>
            </a:r>
            <a:r>
              <a:rPr lang="en-US" sz="1400" dirty="0"/>
              <a:t>Intel </a:t>
            </a:r>
            <a:r>
              <a:rPr lang="zh-CN" altLang="en-US" sz="1400" dirty="0"/>
              <a:t>的 </a:t>
            </a:r>
            <a:r>
              <a:rPr lang="en-US" sz="1400" dirty="0"/>
              <a:t>386 </a:t>
            </a:r>
            <a:r>
              <a:rPr lang="zh-CN" altLang="en-US" sz="1400" dirty="0"/>
              <a:t>机器上面运作，让很多人很感兴趣！从此开始了 </a:t>
            </a:r>
            <a:r>
              <a:rPr lang="en-US" sz="1400" dirty="0"/>
              <a:t>Linux </a:t>
            </a:r>
            <a:r>
              <a:rPr lang="zh-CN" altLang="en-US" sz="1400" dirty="0"/>
              <a:t>不平凡的路程！ </a:t>
            </a:r>
            <a:endParaRPr lang="zh-CN" altLang="en-US" sz="1400" dirty="0"/>
          </a:p>
        </p:txBody>
      </p:sp>
      <p:pic>
        <p:nvPicPr>
          <p:cNvPr id="6148" name="Picture 5" descr="linus_torvalds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4425" y="1700213"/>
            <a:ext cx="2817813" cy="43211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查看硬件信息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1" y="1431926"/>
            <a:ext cx="8436868" cy="4518025"/>
          </a:xfrm>
        </p:spPr>
        <p:txBody>
          <a:bodyPr/>
          <a:lstStyle/>
          <a:p>
            <a:r>
              <a:rPr lang="zh-CN" altLang="en-US" dirty="0"/>
              <a:t>查看</a:t>
            </a:r>
            <a:r>
              <a:rPr lang="en-US" altLang="zh-CN" dirty="0" err="1"/>
              <a:t>pci</a:t>
            </a:r>
            <a:r>
              <a:rPr lang="zh-CN" altLang="en-US" dirty="0"/>
              <a:t>设备信息：</a:t>
            </a:r>
            <a:r>
              <a:rPr lang="en-US" altLang="zh-CN" dirty="0" err="1"/>
              <a:t>lspci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[</a:t>
            </a:r>
            <a:r>
              <a:rPr lang="en-US" altLang="zh-CN" sz="1600" dirty="0" err="1"/>
              <a:t>root@localhost</a:t>
            </a:r>
            <a:r>
              <a:rPr lang="en-US" altLang="zh-CN" sz="1600" dirty="0"/>
              <a:t> ~]# </a:t>
            </a:r>
            <a:r>
              <a:rPr lang="en-US" altLang="zh-CN" sz="1600" dirty="0" err="1"/>
              <a:t>lspci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00:00.0 Host bridge: Intel Corporation Xeon E5/Core i7 DMI2 (rev 07)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06:00.0 Ethernet controller: Intel Corporation 82574L Gigabit Network Connection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08:00.0 PCI bridge: ASPEED Technology, Inc. AST1150 PCI-to-PCI Bridge (rev 02)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 err="1"/>
              <a:t>lspci</a:t>
            </a:r>
            <a:r>
              <a:rPr lang="en-US" altLang="zh-CN" sz="2000" dirty="0"/>
              <a:t> -v</a:t>
            </a:r>
            <a:r>
              <a:rPr lang="zh-CN" altLang="en-US" sz="2000" dirty="0"/>
              <a:t>或者</a:t>
            </a:r>
            <a:r>
              <a:rPr lang="en-US" altLang="zh-CN" sz="2000" dirty="0" err="1"/>
              <a:t>lspci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vv</a:t>
            </a:r>
            <a:r>
              <a:rPr lang="zh-CN" altLang="en-US" sz="2000" dirty="0"/>
              <a:t>或者</a:t>
            </a:r>
            <a:r>
              <a:rPr lang="en-US" altLang="zh-CN" sz="2000" dirty="0" err="1"/>
              <a:t>lspci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vvv</a:t>
            </a:r>
            <a:r>
              <a:rPr lang="zh-CN" altLang="en-US" sz="2000" dirty="0"/>
              <a:t>查看更详细的</a:t>
            </a:r>
            <a:r>
              <a:rPr lang="en-US" altLang="zh-CN" sz="2000" dirty="0" err="1"/>
              <a:t>pci</a:t>
            </a:r>
            <a:r>
              <a:rPr lang="zh-CN" altLang="en-US" sz="2000" dirty="0"/>
              <a:t>信息。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47CD2-F487-4199-890B-F973FFB92CE8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8237" y="324620"/>
            <a:ext cx="8820471" cy="66616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查看</a:t>
            </a:r>
            <a:r>
              <a:rPr lang="en-US" altLang="zh-CN" dirty="0"/>
              <a:t>CPU</a:t>
            </a:r>
            <a:r>
              <a:rPr lang="zh-CN" altLang="en-US" dirty="0"/>
              <a:t>信息：</a:t>
            </a:r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cpuinfo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[</a:t>
            </a:r>
            <a:r>
              <a:rPr lang="en-US" altLang="zh-CN" sz="1400" dirty="0" err="1"/>
              <a:t>root@localhost</a:t>
            </a:r>
            <a:r>
              <a:rPr lang="en-US" altLang="zh-CN" sz="1400" dirty="0"/>
              <a:t> ~]# cat /</a:t>
            </a:r>
            <a:r>
              <a:rPr lang="en-US" altLang="zh-CN" sz="1400" dirty="0" err="1"/>
              <a:t>proc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cpuinfo</a:t>
            </a:r>
            <a:r>
              <a:rPr lang="en-US" altLang="zh-CN" sz="1400" dirty="0"/>
              <a:t>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processor	: 0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vendor_id</a:t>
            </a:r>
            <a:r>
              <a:rPr lang="en-US" altLang="zh-CN" sz="1400" dirty="0"/>
              <a:t>	: </a:t>
            </a:r>
            <a:r>
              <a:rPr lang="en-US" altLang="zh-CN" sz="1400" dirty="0" err="1"/>
              <a:t>GenuineIntel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cpu</a:t>
            </a:r>
            <a:r>
              <a:rPr lang="en-US" altLang="zh-CN" sz="1400" dirty="0"/>
              <a:t> family	: 6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model		: 45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model name	: Intel(R) Xeon(R) CPU E5-2407 0 @ 2.20GHz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stepping	: 7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cpu</a:t>
            </a:r>
            <a:r>
              <a:rPr lang="en-US" altLang="zh-CN" sz="1400" dirty="0"/>
              <a:t> MHz		: 1200.000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cache size	: 10240 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physical id	: 0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siblings	: 4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core id		: 0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cpu</a:t>
            </a:r>
            <a:r>
              <a:rPr lang="en-US" altLang="zh-CN" sz="1400" dirty="0"/>
              <a:t> cores	: 4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flags		: </a:t>
            </a:r>
            <a:r>
              <a:rPr lang="en-US" altLang="zh-CN" sz="1400" dirty="0" err="1"/>
              <a:t>fpu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vme</a:t>
            </a:r>
            <a:r>
              <a:rPr lang="en-US" altLang="zh-CN" sz="1400" dirty="0"/>
              <a:t> de </a:t>
            </a:r>
            <a:r>
              <a:rPr lang="en-US" altLang="zh-CN" sz="1400" dirty="0" err="1"/>
              <a:t>pse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tsc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msr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pae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mce</a:t>
            </a:r>
            <a:r>
              <a:rPr lang="en-US" altLang="zh-CN" sz="1400" dirty="0"/>
              <a:t> cx8 </a:t>
            </a:r>
            <a:r>
              <a:rPr lang="en-US" altLang="zh-CN" sz="1400" dirty="0" err="1"/>
              <a:t>apic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mtrr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pge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mca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cmov</a:t>
            </a:r>
            <a:r>
              <a:rPr lang="en-US" altLang="zh-CN" sz="1400" dirty="0"/>
              <a:t> pat pse36 </a:t>
            </a:r>
            <a:r>
              <a:rPr lang="en-US" altLang="zh-CN" sz="1400" dirty="0" err="1"/>
              <a:t>clflush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dts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acpi</a:t>
            </a:r>
            <a:r>
              <a:rPr lang="en-US" altLang="zh-CN" sz="1400" dirty="0"/>
              <a:t> mmx </a:t>
            </a:r>
            <a:r>
              <a:rPr lang="en-US" altLang="zh-CN" sz="1400" dirty="0" err="1"/>
              <a:t>fxsr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sse</a:t>
            </a:r>
            <a:r>
              <a:rPr lang="en-US" altLang="zh-CN" sz="1400" dirty="0"/>
              <a:t> sse2 </a:t>
            </a:r>
            <a:r>
              <a:rPr lang="en-US" altLang="zh-CN" sz="1400" dirty="0" err="1"/>
              <a:t>ss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ht</a:t>
            </a:r>
            <a:r>
              <a:rPr lang="en-US" altLang="zh-CN" sz="1400" dirty="0"/>
              <a:t> tm </a:t>
            </a:r>
            <a:r>
              <a:rPr lang="en-US" altLang="zh-CN" sz="1400" dirty="0" err="1"/>
              <a:t>pbe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syscall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nx</a:t>
            </a:r>
            <a:r>
              <a:rPr lang="en-US" altLang="zh-CN" sz="1400" dirty="0"/>
              <a:t> pdpe1gb </a:t>
            </a:r>
            <a:r>
              <a:rPr lang="en-US" altLang="zh-CN" sz="1400" dirty="0" err="1"/>
              <a:t>rdtscp</a:t>
            </a:r>
            <a:r>
              <a:rPr lang="en-US" altLang="zh-CN" sz="1400" dirty="0"/>
              <a:t> lm </a:t>
            </a:r>
            <a:r>
              <a:rPr lang="en-US" altLang="zh-CN" sz="1400" dirty="0" err="1"/>
              <a:t>constant_tsc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arch_perfmon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pebs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bts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rep_good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xtopology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nonstop_tsc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aperfmperf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pni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pclmulqdq</a:t>
            </a:r>
            <a:r>
              <a:rPr lang="en-US" altLang="zh-CN" sz="1400" dirty="0"/>
              <a:t> dtes64 monitor </a:t>
            </a:r>
            <a:r>
              <a:rPr lang="en-US" altLang="zh-CN" sz="1400" dirty="0" err="1"/>
              <a:t>ds_cpl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vmx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smx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est</a:t>
            </a:r>
            <a:r>
              <a:rPr lang="en-US" altLang="zh-CN" sz="1400" dirty="0"/>
              <a:t> tm2 ssse3 cx16 </a:t>
            </a:r>
            <a:r>
              <a:rPr lang="en-US" altLang="zh-CN" sz="1400" dirty="0" err="1"/>
              <a:t>xtpr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pdcm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dca</a:t>
            </a:r>
            <a:r>
              <a:rPr lang="en-US" altLang="zh-CN" sz="1400" dirty="0"/>
              <a:t> sse4_1 sse4_2 x2apic </a:t>
            </a:r>
            <a:r>
              <a:rPr lang="en-US" altLang="zh-CN" sz="1400" dirty="0" err="1"/>
              <a:t>popcnt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aes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xsave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avx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lahf_lm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arat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epb</a:t>
            </a:r>
            <a:r>
              <a:rPr lang="en-US" altLang="zh-CN" sz="1400" dirty="0"/>
              <a:t> </a:t>
            </a:r>
            <a:r>
              <a:rPr lang="en-US" altLang="zh-CN" sz="1400" dirty="0" err="1"/>
              <a:t>xsaveopt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pln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pts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dts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tpr_shadow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vnmi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flexpriority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ept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vpid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B630F9-0595-4F32-B417-A4B529A22A5C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8214" y="260649"/>
            <a:ext cx="8004175" cy="568930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查看</a:t>
            </a:r>
            <a:r>
              <a:rPr lang="en-US" altLang="zh-CN" dirty="0"/>
              <a:t>CPU</a:t>
            </a:r>
            <a:r>
              <a:rPr lang="zh-CN" altLang="en-US" dirty="0"/>
              <a:t>核心数量：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[</a:t>
            </a:r>
            <a:r>
              <a:rPr lang="en-US" altLang="zh-CN" sz="1800" dirty="0" err="1"/>
              <a:t>root@localhost</a:t>
            </a:r>
            <a:r>
              <a:rPr lang="en-US" altLang="zh-CN" sz="1800" dirty="0"/>
              <a:t> ~]# cat /</a:t>
            </a:r>
            <a:r>
              <a:rPr lang="en-US" altLang="zh-CN" sz="1800" dirty="0" err="1"/>
              <a:t>proc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cpuinfo</a:t>
            </a:r>
            <a:r>
              <a:rPr lang="en-US" altLang="zh-CN" sz="1800" dirty="0"/>
              <a:t> |</a:t>
            </a:r>
            <a:r>
              <a:rPr lang="en-US" altLang="zh-CN" sz="1800" dirty="0" err="1"/>
              <a:t>grep</a:t>
            </a:r>
            <a:r>
              <a:rPr lang="en-US" altLang="zh-CN" sz="1800" dirty="0"/>
              <a:t> processor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processor	: 0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processor	: 1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processor	: 2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processor	: 3</a:t>
            </a:r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625C02-FAA5-4296-9FBA-86C2A000205D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836712"/>
            <a:ext cx="8220844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查看内存信息：</a:t>
            </a:r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meminfo</a:t>
            </a:r>
            <a:r>
              <a:rPr lang="en-US" altLang="zh-CN" dirty="0"/>
              <a:t> free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[</a:t>
            </a:r>
            <a:r>
              <a:rPr lang="en-US" altLang="zh-CN" sz="1400" dirty="0" err="1"/>
              <a:t>root@localhost</a:t>
            </a:r>
            <a:r>
              <a:rPr lang="en-US" altLang="zh-CN" sz="1400" dirty="0"/>
              <a:t> ~]# cat /</a:t>
            </a:r>
            <a:r>
              <a:rPr lang="en-US" altLang="zh-CN" sz="1400" dirty="0" err="1"/>
              <a:t>proc</a:t>
            </a:r>
            <a:r>
              <a:rPr lang="en-US" altLang="zh-CN" sz="1400" dirty="0"/>
              <a:t>/</a:t>
            </a:r>
            <a:r>
              <a:rPr lang="en-US" altLang="zh-CN" sz="1400" dirty="0" err="1"/>
              <a:t>meminfo</a:t>
            </a:r>
            <a:r>
              <a:rPr lang="en-US" altLang="zh-CN" sz="1400" dirty="0"/>
              <a:t>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MemTotal</a:t>
            </a:r>
            <a:r>
              <a:rPr lang="en-US" altLang="zh-CN" sz="1400" dirty="0"/>
              <a:t>:       49539604 </a:t>
            </a:r>
            <a:r>
              <a:rPr lang="en-US" altLang="zh-CN" sz="1400" dirty="0" err="1"/>
              <a:t>kB</a:t>
            </a:r>
            <a:r>
              <a:rPr lang="en-US" altLang="zh-CN" sz="1400" dirty="0"/>
              <a:t>		</a:t>
            </a:r>
            <a:r>
              <a:rPr lang="en-US" altLang="zh-CN" sz="1400" dirty="0">
                <a:sym typeface="Wingdings" panose="05000000000000000000" pitchFamily="2" charset="2"/>
              </a:rPr>
              <a:t></a:t>
            </a:r>
            <a:r>
              <a:rPr lang="zh-CN" altLang="en-US" sz="1400" dirty="0">
                <a:sym typeface="Wingdings" panose="05000000000000000000" pitchFamily="2" charset="2"/>
              </a:rPr>
              <a:t>总内存容量</a:t>
            </a:r>
            <a:r>
              <a:rPr lang="en-US" altLang="zh-CN" sz="1400" dirty="0"/>
              <a:t>			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MemFree</a:t>
            </a:r>
            <a:r>
              <a:rPr lang="en-US" altLang="zh-CN" sz="1400" dirty="0"/>
              <a:t>:        48843460 </a:t>
            </a:r>
            <a:r>
              <a:rPr lang="en-US" altLang="zh-CN" sz="1400" dirty="0" err="1"/>
              <a:t>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Buffers:           15856 </a:t>
            </a:r>
            <a:r>
              <a:rPr lang="en-US" altLang="zh-CN" sz="1400" dirty="0" err="1"/>
              <a:t>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Cached:            61140 </a:t>
            </a:r>
            <a:r>
              <a:rPr lang="en-US" altLang="zh-CN" sz="1400" dirty="0" err="1"/>
              <a:t>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SwapCached</a:t>
            </a:r>
            <a:r>
              <a:rPr lang="en-US" altLang="zh-CN" sz="1400" dirty="0"/>
              <a:t>:            0 </a:t>
            </a:r>
            <a:r>
              <a:rPr lang="en-US" altLang="zh-CN" sz="1400" dirty="0" err="1"/>
              <a:t>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Active:            48400 </a:t>
            </a:r>
            <a:r>
              <a:rPr lang="en-US" altLang="zh-CN" sz="1400" dirty="0" err="1"/>
              <a:t>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Inactive:          50288 </a:t>
            </a:r>
            <a:r>
              <a:rPr lang="en-US" altLang="zh-CN" sz="1400" dirty="0" err="1"/>
              <a:t>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Active(anon):      21908 </a:t>
            </a:r>
            <a:r>
              <a:rPr lang="en-US" altLang="zh-CN" sz="1400" dirty="0" err="1"/>
              <a:t>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Inactive(anon):        4 </a:t>
            </a:r>
            <a:r>
              <a:rPr lang="en-US" altLang="zh-CN" sz="1400" dirty="0" err="1"/>
              <a:t>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Active(file):      26492 </a:t>
            </a:r>
            <a:r>
              <a:rPr lang="en-US" altLang="zh-CN" sz="1400" dirty="0" err="1"/>
              <a:t>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Inactive(file):    50284 </a:t>
            </a:r>
            <a:r>
              <a:rPr lang="en-US" altLang="zh-CN" sz="1400" dirty="0" err="1"/>
              <a:t>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Unevictable</a:t>
            </a:r>
            <a:r>
              <a:rPr lang="en-US" altLang="zh-CN" sz="1400" dirty="0"/>
              <a:t>:           0 </a:t>
            </a:r>
            <a:r>
              <a:rPr lang="en-US" altLang="zh-CN" sz="1400" dirty="0" err="1"/>
              <a:t>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Mlocked</a:t>
            </a:r>
            <a:r>
              <a:rPr lang="en-US" altLang="zh-CN" sz="1400" dirty="0"/>
              <a:t>:               0 </a:t>
            </a:r>
            <a:r>
              <a:rPr lang="en-US" altLang="zh-CN" sz="1400" dirty="0" err="1"/>
              <a:t>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SwapTotal</a:t>
            </a:r>
            <a:r>
              <a:rPr lang="en-US" altLang="zh-CN" sz="1400" dirty="0"/>
              <a:t>:       2047992 </a:t>
            </a:r>
            <a:r>
              <a:rPr lang="en-US" altLang="zh-CN" sz="1400" dirty="0" err="1"/>
              <a:t>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SwapFree</a:t>
            </a:r>
            <a:r>
              <a:rPr lang="en-US" altLang="zh-CN" sz="1400" dirty="0"/>
              <a:t>:        2047992 </a:t>
            </a:r>
            <a:r>
              <a:rPr lang="en-US" altLang="zh-CN" sz="1400" dirty="0" err="1"/>
              <a:t>kB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Dirty:                 4 </a:t>
            </a:r>
            <a:r>
              <a:rPr lang="en-US" altLang="zh-CN" sz="1400" dirty="0" err="1"/>
              <a:t>kB</a:t>
            </a:r>
            <a:endParaRPr lang="en-US" altLang="zh-CN" sz="1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2D6EB6-6879-44A1-BE8A-E8F36410373C}" type="datetime1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0558" y="1477410"/>
            <a:ext cx="8580884" cy="47531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/>
              <a:t>linux</a:t>
            </a:r>
            <a:r>
              <a:rPr lang="zh-CN" altLang="en-US" sz="1800" dirty="0"/>
              <a:t>系统下通过</a:t>
            </a:r>
            <a:r>
              <a:rPr lang="en-US" altLang="zh-CN" sz="1800" dirty="0"/>
              <a:t>top</a:t>
            </a:r>
            <a:r>
              <a:rPr lang="zh-CN" altLang="en-US" sz="1800" dirty="0"/>
              <a:t>命令监控任务状态，默认是按照</a:t>
            </a:r>
            <a:r>
              <a:rPr lang="en-US" altLang="zh-CN" sz="1800" dirty="0"/>
              <a:t>CPU</a:t>
            </a:r>
            <a:r>
              <a:rPr lang="zh-CN" altLang="en-US" sz="1800" dirty="0"/>
              <a:t>占用降序排列：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05192B-EFB5-4D39-8224-D5B6B5CFC5F7}" type="datetime1">
              <a:rPr lang="zh-CN" altLang="en-US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59" y="2018763"/>
            <a:ext cx="7056784" cy="388376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84770" y="2096654"/>
            <a:ext cx="5109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云服务体验</a:t>
            </a: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阿里云为例</a:t>
            </a:r>
            <a:r>
              <a:rPr lang="en-US" altLang="zh-CN" sz="3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3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9237" y="3205018"/>
            <a:ext cx="415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------Linux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启动、配置云服务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4421" y="1893628"/>
            <a:ext cx="6367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启动匹备阿里云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4421" y="2863449"/>
            <a:ext cx="641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1-2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 阿里云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1451" y="5486400"/>
            <a:ext cx="8235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也可使用其他国内外云服务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64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启动匹备阿里云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3983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注册 阿里云</a:t>
            </a:r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310" y="1778000"/>
            <a:ext cx="6775917" cy="42875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0605" y="2876836"/>
            <a:ext cx="3024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https://www.aliyun.com/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购置阿里云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4048415" cy="133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dirty="0">
                <a:solidFill>
                  <a:srgbClr val="E4791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购置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a. 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点击  产品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云服务器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ECS----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立即购买。</a:t>
            </a:r>
            <a:endParaRPr lang="zh-CN" alt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221" y="4852761"/>
            <a:ext cx="414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b.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选择实例配置创建和配置虚拟机。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386" y="2906469"/>
            <a:ext cx="7338101" cy="296234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4048415" cy="133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dirty="0">
                <a:solidFill>
                  <a:srgbClr val="E4791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配置实例</a:t>
            </a:r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在此屏幕中，你会看到供你选择</a:t>
            </a:r>
            <a:endParaRPr lang="en-US" altLang="zh-C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的多种选项。</a:t>
            </a:r>
            <a:endParaRPr lang="en-US" altLang="zh-C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436"/>
            <a:ext cx="12079357" cy="5335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Linux</a:t>
            </a:r>
            <a:r>
              <a:rPr lang="zh-CN" altLang="en-US"/>
              <a:t>的发展史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8213" y="1268413"/>
            <a:ext cx="8004175" cy="4968875"/>
          </a:xfrm>
        </p:spPr>
        <p:txBody>
          <a:bodyPr>
            <a:normAutofit lnSpcReduction="20000"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200"/>
              <a:t>1993</a:t>
            </a:r>
            <a:r>
              <a:rPr lang="zh-CN" altLang="en-US" sz="1200"/>
              <a:t>年，大约有</a:t>
            </a:r>
            <a:r>
              <a:rPr lang="en-US" sz="1200"/>
              <a:t>100</a:t>
            </a:r>
            <a:r>
              <a:rPr lang="zh-CN" altLang="en-US" sz="1200"/>
              <a:t>余名程序员参与了</a:t>
            </a:r>
            <a:r>
              <a:rPr lang="en-US" sz="1200"/>
              <a:t>Linux</a:t>
            </a:r>
            <a:r>
              <a:rPr lang="zh-CN" altLang="en-US" sz="1200"/>
              <a:t>内核代码编写</a:t>
            </a:r>
            <a:r>
              <a:rPr lang="en-US" sz="1200"/>
              <a:t>/</a:t>
            </a:r>
            <a:r>
              <a:rPr lang="zh-CN" altLang="en-US" sz="1200"/>
              <a:t>修改工作，此时</a:t>
            </a:r>
            <a:r>
              <a:rPr lang="en-US" sz="1200"/>
              <a:t>Linux 0.99</a:t>
            </a:r>
            <a:r>
              <a:rPr lang="zh-CN" altLang="en-US" sz="1200"/>
              <a:t>的代码有大约有十万行，用户大约有</a:t>
            </a:r>
            <a:r>
              <a:rPr lang="en-US" sz="1200"/>
              <a:t>10</a:t>
            </a:r>
            <a:r>
              <a:rPr lang="zh-CN" altLang="en-US" sz="1200"/>
              <a:t>万左右</a:t>
            </a:r>
            <a:endParaRPr lang="zh-CN" altLang="en-US" sz="1200"/>
          </a:p>
          <a:p>
            <a:pPr eaLnBrk="1" hangingPunct="1">
              <a:lnSpc>
                <a:spcPct val="100000"/>
              </a:lnSpc>
            </a:pPr>
            <a:r>
              <a:rPr lang="en-US" sz="1200"/>
              <a:t>1994</a:t>
            </a:r>
            <a:r>
              <a:rPr lang="zh-CN" altLang="en-US" sz="1200"/>
              <a:t>年</a:t>
            </a:r>
            <a:r>
              <a:rPr lang="en-US" sz="1200"/>
              <a:t>3</a:t>
            </a:r>
            <a:r>
              <a:rPr lang="zh-CN" altLang="en-US" sz="1200"/>
              <a:t>月，</a:t>
            </a:r>
            <a:r>
              <a:rPr lang="en-US" sz="1200"/>
              <a:t>Linux1.0</a:t>
            </a:r>
            <a:r>
              <a:rPr lang="zh-CN" altLang="en-US" sz="1200"/>
              <a:t>发布，代码量</a:t>
            </a:r>
            <a:r>
              <a:rPr lang="en-US" sz="1200"/>
              <a:t>17</a:t>
            </a:r>
            <a:r>
              <a:rPr lang="zh-CN" altLang="en-US" sz="1200"/>
              <a:t>万行，</a:t>
            </a:r>
            <a:r>
              <a:rPr lang="en-US" sz="1200"/>
              <a:t>Linux</a:t>
            </a:r>
            <a:r>
              <a:rPr lang="zh-CN" altLang="en-US" sz="1200"/>
              <a:t>的代码中也充实了对不同硬件系统的支持，大大的提高了跨平台移植性</a:t>
            </a:r>
            <a:endParaRPr lang="zh-CN" altLang="en-US" sz="1200"/>
          </a:p>
          <a:p>
            <a:pPr eaLnBrk="1" hangingPunct="1">
              <a:lnSpc>
                <a:spcPct val="100000"/>
              </a:lnSpc>
            </a:pPr>
            <a:r>
              <a:rPr lang="en-US" sz="1200"/>
              <a:t>1995</a:t>
            </a:r>
            <a:r>
              <a:rPr lang="zh-CN" altLang="en-US" sz="1200"/>
              <a:t>年，此时的</a:t>
            </a:r>
            <a:r>
              <a:rPr lang="en-US" sz="1200"/>
              <a:t>Linux </a:t>
            </a:r>
            <a:r>
              <a:rPr lang="zh-CN" altLang="en-US" sz="1200"/>
              <a:t>可在</a:t>
            </a:r>
            <a:r>
              <a:rPr lang="en-US" sz="1200"/>
              <a:t>Intel</a:t>
            </a:r>
            <a:r>
              <a:rPr lang="zh-CN" altLang="en-US" sz="1200"/>
              <a:t>、</a:t>
            </a:r>
            <a:r>
              <a:rPr lang="en-US" sz="1200"/>
              <a:t>Digital </a:t>
            </a:r>
            <a:r>
              <a:rPr lang="zh-CN" altLang="en-US" sz="1200"/>
              <a:t>以及</a:t>
            </a:r>
            <a:r>
              <a:rPr lang="en-US" sz="1200"/>
              <a:t>Sun SPARC</a:t>
            </a:r>
            <a:r>
              <a:rPr lang="zh-CN" altLang="en-US" sz="1200"/>
              <a:t>处理器上运行了，用户量也超过了</a:t>
            </a:r>
            <a:r>
              <a:rPr lang="en-US" sz="1200"/>
              <a:t>50</a:t>
            </a:r>
            <a:r>
              <a:rPr lang="zh-CN" altLang="en-US" sz="1200"/>
              <a:t>万</a:t>
            </a:r>
            <a:endParaRPr lang="zh-CN" altLang="en-US" sz="1200"/>
          </a:p>
          <a:p>
            <a:pPr eaLnBrk="1" hangingPunct="1">
              <a:lnSpc>
                <a:spcPct val="100000"/>
              </a:lnSpc>
            </a:pPr>
            <a:r>
              <a:rPr lang="en-US" sz="1200"/>
              <a:t>1996</a:t>
            </a:r>
            <a:r>
              <a:rPr lang="zh-CN" altLang="en-US" sz="1200"/>
              <a:t>年</a:t>
            </a:r>
            <a:r>
              <a:rPr lang="en-US" sz="1200"/>
              <a:t>6</a:t>
            </a:r>
            <a:r>
              <a:rPr lang="zh-CN" altLang="en-US" sz="1200"/>
              <a:t>月，</a:t>
            </a:r>
            <a:r>
              <a:rPr lang="en-US" sz="1200"/>
              <a:t>Linux 2.0</a:t>
            </a:r>
            <a:r>
              <a:rPr lang="zh-CN" altLang="en-US" sz="1200"/>
              <a:t>内核发布，此内核有大约</a:t>
            </a:r>
            <a:r>
              <a:rPr lang="en-US" sz="1200"/>
              <a:t>40</a:t>
            </a:r>
            <a:r>
              <a:rPr lang="zh-CN" altLang="en-US" sz="1200"/>
              <a:t>万行代码，并可以支持多个处理器。此时的</a:t>
            </a:r>
            <a:r>
              <a:rPr lang="en-US" sz="1200"/>
              <a:t>Linux </a:t>
            </a:r>
            <a:r>
              <a:rPr lang="zh-CN" altLang="en-US" sz="1200"/>
              <a:t>已经进入了实用阶段</a:t>
            </a:r>
            <a:endParaRPr lang="zh-CN" altLang="en-US" sz="1200"/>
          </a:p>
          <a:p>
            <a:pPr eaLnBrk="1" hangingPunct="1">
              <a:lnSpc>
                <a:spcPct val="100000"/>
              </a:lnSpc>
            </a:pPr>
            <a:r>
              <a:rPr lang="en-US" sz="1200"/>
              <a:t>1997</a:t>
            </a:r>
            <a:r>
              <a:rPr lang="zh-CN" altLang="en-US" sz="1200"/>
              <a:t>年夏，大片</a:t>
            </a:r>
            <a:r>
              <a:rPr lang="en-US" sz="1200"/>
              <a:t>《</a:t>
            </a:r>
            <a:r>
              <a:rPr lang="zh-CN" altLang="en-US" sz="1200"/>
              <a:t>泰坦尼克号</a:t>
            </a:r>
            <a:r>
              <a:rPr lang="en-US" sz="1200"/>
              <a:t>》</a:t>
            </a:r>
            <a:r>
              <a:rPr lang="zh-CN" altLang="en-US" sz="1200"/>
              <a:t>在制作特效中使用的</a:t>
            </a:r>
            <a:r>
              <a:rPr lang="en-US" sz="1200"/>
              <a:t>160</a:t>
            </a:r>
            <a:r>
              <a:rPr lang="zh-CN" altLang="en-US" sz="1200"/>
              <a:t>台</a:t>
            </a:r>
            <a:r>
              <a:rPr lang="en-US" sz="1200"/>
              <a:t>Alpha</a:t>
            </a:r>
            <a:r>
              <a:rPr lang="zh-CN" altLang="en-US" sz="1200"/>
              <a:t>图形工作站中，有</a:t>
            </a:r>
            <a:r>
              <a:rPr lang="en-US" sz="1200"/>
              <a:t>105</a:t>
            </a:r>
            <a:r>
              <a:rPr lang="zh-CN" altLang="en-US" sz="1200"/>
              <a:t>台采用了</a:t>
            </a:r>
            <a:r>
              <a:rPr lang="en-US" sz="1200"/>
              <a:t>Linux</a:t>
            </a:r>
            <a:r>
              <a:rPr lang="zh-CN" altLang="en-US" sz="1200"/>
              <a:t>操作系统</a:t>
            </a:r>
            <a:endParaRPr lang="zh-CN" altLang="en-US" sz="1200"/>
          </a:p>
          <a:p>
            <a:pPr eaLnBrk="1" hangingPunct="1">
              <a:lnSpc>
                <a:spcPct val="100000"/>
              </a:lnSpc>
            </a:pPr>
            <a:r>
              <a:rPr lang="en-US" sz="1200"/>
              <a:t>1998</a:t>
            </a:r>
            <a:r>
              <a:rPr lang="zh-CN" altLang="en-US" sz="1200"/>
              <a:t>年是</a:t>
            </a:r>
            <a:r>
              <a:rPr lang="en-US" sz="1200"/>
              <a:t>Linux</a:t>
            </a:r>
            <a:r>
              <a:rPr lang="zh-CN" altLang="en-US" sz="1200"/>
              <a:t>迅猛发展的一年。小红帽高级研发实验室成立。</a:t>
            </a:r>
            <a:r>
              <a:rPr lang="en-US" sz="1200"/>
              <a:t>4</a:t>
            </a:r>
            <a:r>
              <a:rPr lang="zh-CN" altLang="en-US" sz="1200"/>
              <a:t>月</a:t>
            </a:r>
            <a:r>
              <a:rPr lang="en-US" sz="1200"/>
              <a:t>Mozilla </a:t>
            </a:r>
            <a:r>
              <a:rPr lang="zh-CN" altLang="en-US" sz="1200"/>
              <a:t>代码发布，成为</a:t>
            </a:r>
            <a:r>
              <a:rPr lang="en-US" sz="1200"/>
              <a:t>linux</a:t>
            </a:r>
            <a:r>
              <a:rPr lang="zh-CN" altLang="en-US" sz="1200"/>
              <a:t>图形界面上的王牌浏览器。</a:t>
            </a:r>
            <a:r>
              <a:rPr lang="en-US" sz="1200"/>
              <a:t>Redhat </a:t>
            </a:r>
            <a:r>
              <a:rPr lang="zh-CN" altLang="en-US" sz="1200"/>
              <a:t>宣布商业支持计划，网络了多名优秀技术人员开始商业运作， </a:t>
            </a:r>
            <a:r>
              <a:rPr lang="en-US" sz="1200"/>
              <a:t>Oracle </a:t>
            </a:r>
            <a:r>
              <a:rPr lang="zh-CN" altLang="en-US" sz="1200"/>
              <a:t>和</a:t>
            </a:r>
            <a:r>
              <a:rPr lang="en-US" sz="1200"/>
              <a:t>Informix </a:t>
            </a:r>
            <a:r>
              <a:rPr lang="zh-CN" altLang="en-US" sz="1200"/>
              <a:t>两家数据库厂商明确表示不支持</a:t>
            </a:r>
            <a:r>
              <a:rPr lang="en-US" sz="1200"/>
              <a:t>Linux</a:t>
            </a:r>
            <a:r>
              <a:rPr lang="zh-CN" altLang="en-US" sz="1200"/>
              <a:t>，这个决定给予了</a:t>
            </a:r>
            <a:r>
              <a:rPr lang="en-US" sz="1200"/>
              <a:t>Mysql</a:t>
            </a:r>
            <a:r>
              <a:rPr lang="zh-CN" altLang="en-US" sz="1200"/>
              <a:t>数据库充分的发展机会。同年</a:t>
            </a:r>
            <a:r>
              <a:rPr lang="en-US" sz="1200"/>
              <a:t>10</a:t>
            </a:r>
            <a:r>
              <a:rPr lang="zh-CN" altLang="en-US" sz="1200"/>
              <a:t>月，</a:t>
            </a:r>
            <a:r>
              <a:rPr lang="en-US" sz="1200"/>
              <a:t>Intel</a:t>
            </a:r>
            <a:r>
              <a:rPr lang="zh-CN" altLang="en-US" sz="1200"/>
              <a:t>和</a:t>
            </a:r>
            <a:r>
              <a:rPr lang="en-US" sz="1200"/>
              <a:t>Netscape</a:t>
            </a:r>
            <a:r>
              <a:rPr lang="zh-CN" altLang="en-US" sz="1200"/>
              <a:t>宣布小额投资红帽软件，这被业界视作</a:t>
            </a:r>
            <a:r>
              <a:rPr lang="en-US" sz="1200"/>
              <a:t>Linux</a:t>
            </a:r>
            <a:r>
              <a:rPr lang="zh-CN" altLang="en-US" sz="1200"/>
              <a:t>获得商业认同的信号。</a:t>
            </a:r>
            <a:endParaRPr lang="zh-CN" altLang="en-US" sz="1200"/>
          </a:p>
          <a:p>
            <a:pPr eaLnBrk="1" hangingPunct="1">
              <a:lnSpc>
                <a:spcPct val="100000"/>
              </a:lnSpc>
            </a:pPr>
            <a:r>
              <a:rPr lang="en-US" sz="1200"/>
              <a:t>1999</a:t>
            </a:r>
            <a:r>
              <a:rPr lang="zh-CN" altLang="en-US" sz="1200"/>
              <a:t>年，</a:t>
            </a:r>
            <a:r>
              <a:rPr lang="en-US" sz="1200"/>
              <a:t>IBM</a:t>
            </a:r>
            <a:r>
              <a:rPr lang="zh-CN" altLang="en-US" sz="1200"/>
              <a:t>宣布与</a:t>
            </a:r>
            <a:r>
              <a:rPr lang="en-US" sz="1200"/>
              <a:t>Redhat</a:t>
            </a:r>
            <a:r>
              <a:rPr lang="zh-CN" altLang="en-US" sz="1200"/>
              <a:t>公司建立伙伴关系，以确保</a:t>
            </a:r>
            <a:r>
              <a:rPr lang="en-US" sz="1200"/>
              <a:t>Redhat</a:t>
            </a:r>
            <a:r>
              <a:rPr lang="zh-CN" altLang="en-US" sz="1200"/>
              <a:t>在</a:t>
            </a:r>
            <a:r>
              <a:rPr lang="en-US" sz="1200"/>
              <a:t>IBM</a:t>
            </a:r>
            <a:r>
              <a:rPr lang="zh-CN" altLang="en-US" sz="1200"/>
              <a:t>机器上正确运行。三月，第一届 </a:t>
            </a:r>
            <a:r>
              <a:rPr lang="en-US" sz="1200"/>
              <a:t>LinuxWorld </a:t>
            </a:r>
            <a:r>
              <a:rPr lang="zh-CN" altLang="en-US" sz="1200"/>
              <a:t>大会的召开，象征</a:t>
            </a:r>
            <a:r>
              <a:rPr lang="en-US" sz="1200"/>
              <a:t>Linux</a:t>
            </a:r>
            <a:r>
              <a:rPr lang="zh-CN" altLang="en-US" sz="1200"/>
              <a:t>时代的来临。</a:t>
            </a:r>
            <a:r>
              <a:rPr lang="en-US" sz="1200"/>
              <a:t>7</a:t>
            </a:r>
            <a:r>
              <a:rPr lang="zh-CN" altLang="en-US" sz="1200"/>
              <a:t>月</a:t>
            </a:r>
            <a:r>
              <a:rPr lang="en-US" sz="1200"/>
              <a:t>IBM</a:t>
            </a:r>
            <a:r>
              <a:rPr lang="zh-CN" altLang="en-US" sz="1200"/>
              <a:t>启动对</a:t>
            </a:r>
            <a:r>
              <a:rPr lang="en-US" sz="1200"/>
              <a:t>Linux</a:t>
            </a:r>
            <a:r>
              <a:rPr lang="zh-CN" altLang="en-US" sz="1200"/>
              <a:t>的支持服务和发布了</a:t>
            </a:r>
            <a:r>
              <a:rPr lang="en-US" sz="1200"/>
              <a:t>Linux DB2</a:t>
            </a:r>
            <a:r>
              <a:rPr lang="zh-CN" altLang="en-US" sz="1200"/>
              <a:t>，从此结束了</a:t>
            </a:r>
            <a:r>
              <a:rPr lang="en-US" sz="1200"/>
              <a:t>Linux</a:t>
            </a:r>
            <a:r>
              <a:rPr lang="zh-CN" altLang="en-US" sz="1200"/>
              <a:t>得不到支持服务的历史，这可以视作</a:t>
            </a:r>
            <a:r>
              <a:rPr lang="en-US" sz="1200"/>
              <a:t>Linux</a:t>
            </a:r>
            <a:r>
              <a:rPr lang="zh-CN" altLang="en-US" sz="1200"/>
              <a:t>真正成为服务器操作系统一员的重要里程碑</a:t>
            </a:r>
            <a:endParaRPr lang="zh-CN" altLang="en-US" sz="1200"/>
          </a:p>
          <a:p>
            <a:pPr eaLnBrk="1" hangingPunct="1">
              <a:lnSpc>
                <a:spcPct val="100000"/>
              </a:lnSpc>
            </a:pPr>
            <a:r>
              <a:rPr lang="en-US" sz="1200"/>
              <a:t>2000</a:t>
            </a:r>
            <a:r>
              <a:rPr lang="zh-CN" altLang="en-US" sz="1200"/>
              <a:t>年初始，</a:t>
            </a:r>
            <a:r>
              <a:rPr lang="en-US" sz="1200"/>
              <a:t>Sun</a:t>
            </a:r>
            <a:r>
              <a:rPr lang="zh-CN" altLang="en-US" sz="1200"/>
              <a:t>公司在</a:t>
            </a:r>
            <a:r>
              <a:rPr lang="en-US" sz="1200"/>
              <a:t>Linux</a:t>
            </a:r>
            <a:r>
              <a:rPr lang="zh-CN" altLang="en-US" sz="1200"/>
              <a:t>的压力下宣布</a:t>
            </a:r>
            <a:r>
              <a:rPr lang="en-US" sz="1200"/>
              <a:t>Solaris8</a:t>
            </a:r>
            <a:r>
              <a:rPr lang="zh-CN" altLang="en-US" sz="1200"/>
              <a:t>降低售价。事实上</a:t>
            </a:r>
            <a:r>
              <a:rPr lang="en-US" sz="1200"/>
              <a:t>Linux</a:t>
            </a:r>
            <a:r>
              <a:rPr lang="zh-CN" altLang="en-US" sz="1200"/>
              <a:t>对</a:t>
            </a:r>
            <a:r>
              <a:rPr lang="en-US" sz="1200"/>
              <a:t>Sun</a:t>
            </a:r>
            <a:r>
              <a:rPr lang="zh-CN" altLang="en-US" sz="1200"/>
              <a:t>造成的冲击远比对 </a:t>
            </a:r>
            <a:r>
              <a:rPr lang="en-US" sz="1200"/>
              <a:t>Windows</a:t>
            </a:r>
            <a:r>
              <a:rPr lang="zh-CN" altLang="en-US" sz="1200"/>
              <a:t>来得更大。 </a:t>
            </a:r>
            <a:r>
              <a:rPr lang="en-US" sz="1200"/>
              <a:t>2</a:t>
            </a:r>
            <a:r>
              <a:rPr lang="zh-CN" altLang="en-US" sz="1200"/>
              <a:t>月</a:t>
            </a:r>
            <a:r>
              <a:rPr lang="en-US" sz="1200"/>
              <a:t>Red Hat</a:t>
            </a:r>
            <a:r>
              <a:rPr lang="zh-CN" altLang="en-US" sz="1200"/>
              <a:t>发布了嵌入式</a:t>
            </a:r>
            <a:r>
              <a:rPr lang="en-US" sz="1200"/>
              <a:t>Linux</a:t>
            </a:r>
            <a:r>
              <a:rPr lang="zh-CN" altLang="en-US" sz="1200"/>
              <a:t>的开发环境，</a:t>
            </a:r>
            <a:r>
              <a:rPr lang="en-US" sz="1200"/>
              <a:t>Linux</a:t>
            </a:r>
            <a:r>
              <a:rPr lang="zh-CN" altLang="en-US" sz="1200"/>
              <a:t>在嵌入式行业的潜力逐渐被发掘出来。在</a:t>
            </a:r>
            <a:r>
              <a:rPr lang="en-US" sz="1200"/>
              <a:t>4</a:t>
            </a:r>
            <a:r>
              <a:rPr lang="zh-CN" altLang="en-US" sz="1200"/>
              <a:t>月，拓林思公司宣布了推出中国首家</a:t>
            </a:r>
            <a:r>
              <a:rPr lang="en-US" sz="1200"/>
              <a:t>Linux</a:t>
            </a:r>
            <a:r>
              <a:rPr lang="zh-CN" altLang="en-US" sz="1200"/>
              <a:t>工程师认证考试，从此使</a:t>
            </a:r>
            <a:r>
              <a:rPr lang="en-US" sz="1200"/>
              <a:t>Linux</a:t>
            </a:r>
            <a:r>
              <a:rPr lang="zh-CN" altLang="en-US" sz="1200"/>
              <a:t>操作系统管理员的水准可以得到权威机构的资格认证，此举大大增加了国内</a:t>
            </a:r>
            <a:r>
              <a:rPr lang="en-US" sz="1200"/>
              <a:t>Linux</a:t>
            </a:r>
            <a:r>
              <a:rPr lang="zh-CN" altLang="en-US" sz="1200"/>
              <a:t>爱好者学习的热情</a:t>
            </a:r>
            <a:endParaRPr lang="zh-CN" altLang="en-US" sz="1200"/>
          </a:p>
          <a:p>
            <a:pPr eaLnBrk="1" hangingPunct="1">
              <a:lnSpc>
                <a:spcPct val="100000"/>
              </a:lnSpc>
            </a:pPr>
            <a:r>
              <a:rPr lang="en-US" sz="1200"/>
              <a:t>2001</a:t>
            </a:r>
            <a:r>
              <a:rPr lang="zh-CN" altLang="en-US" sz="1200"/>
              <a:t>年，</a:t>
            </a:r>
            <a:r>
              <a:rPr lang="en-US" sz="1200"/>
              <a:t>Oracle</a:t>
            </a:r>
            <a:r>
              <a:rPr lang="zh-CN" altLang="en-US" sz="1200"/>
              <a:t>宣布在</a:t>
            </a:r>
            <a:r>
              <a:rPr lang="en-US" sz="1200"/>
              <a:t>OTN</a:t>
            </a:r>
            <a:r>
              <a:rPr lang="zh-CN" altLang="en-US" sz="1200"/>
              <a:t>上的所有会员都可免费索取</a:t>
            </a:r>
            <a:r>
              <a:rPr lang="en-US" sz="1200"/>
              <a:t>Oracle 9i</a:t>
            </a:r>
            <a:r>
              <a:rPr lang="zh-CN" altLang="en-US" sz="1200"/>
              <a:t>的</a:t>
            </a:r>
            <a:r>
              <a:rPr lang="en-US" sz="1200"/>
              <a:t>Linux</a:t>
            </a:r>
            <a:r>
              <a:rPr lang="zh-CN" altLang="en-US" sz="1200"/>
              <a:t>版本，从几年前的</a:t>
            </a:r>
            <a:r>
              <a:rPr lang="en-US" sz="1200"/>
              <a:t>"</a:t>
            </a:r>
            <a:r>
              <a:rPr lang="zh-CN" altLang="en-US" sz="1200"/>
              <a:t>绝不涉足</a:t>
            </a:r>
            <a:r>
              <a:rPr lang="en-US" sz="1200"/>
              <a:t>Linux</a:t>
            </a:r>
            <a:r>
              <a:rPr lang="zh-CN" altLang="en-US" sz="1200"/>
              <a:t>系统</a:t>
            </a:r>
            <a:r>
              <a:rPr lang="en-US" sz="1200"/>
              <a:t>"</a:t>
            </a:r>
            <a:r>
              <a:rPr lang="zh-CN" altLang="en-US" sz="1200"/>
              <a:t>到如今的主动献媚，足以体现</a:t>
            </a:r>
            <a:r>
              <a:rPr lang="en-US" sz="1200"/>
              <a:t>Linux</a:t>
            </a:r>
            <a:r>
              <a:rPr lang="zh-CN" altLang="en-US" sz="1200"/>
              <a:t>的发展迅猛</a:t>
            </a:r>
            <a:endParaRPr lang="zh-CN" altLang="en-US" sz="1200"/>
          </a:p>
          <a:p>
            <a:pPr eaLnBrk="1" hangingPunct="1">
              <a:lnSpc>
                <a:spcPct val="100000"/>
              </a:lnSpc>
            </a:pPr>
            <a:r>
              <a:rPr lang="en-US" sz="1200"/>
              <a:t>2003</a:t>
            </a:r>
            <a:r>
              <a:rPr lang="zh-CN" altLang="en-US" sz="1200"/>
              <a:t>年</a:t>
            </a:r>
            <a:r>
              <a:rPr lang="en-US" sz="1200"/>
              <a:t>1</a:t>
            </a:r>
            <a:r>
              <a:rPr lang="zh-CN" altLang="en-US" sz="1200"/>
              <a:t>月，</a:t>
            </a:r>
            <a:r>
              <a:rPr lang="en-US" sz="1200"/>
              <a:t>NEC</a:t>
            </a:r>
            <a:r>
              <a:rPr lang="zh-CN" altLang="en-US" sz="1200"/>
              <a:t>宣布将在其手机中使用</a:t>
            </a:r>
            <a:r>
              <a:rPr lang="en-US" sz="1200"/>
              <a:t>Linux</a:t>
            </a:r>
            <a:r>
              <a:rPr lang="zh-CN" altLang="en-US" sz="1200"/>
              <a:t>操作系统，代表着</a:t>
            </a:r>
            <a:r>
              <a:rPr lang="en-US" sz="1200"/>
              <a:t>Linux</a:t>
            </a:r>
            <a:r>
              <a:rPr lang="zh-CN" altLang="en-US" sz="1200"/>
              <a:t>成功进军手机领域</a:t>
            </a:r>
            <a:endParaRPr lang="zh-CN" altLang="en-US" sz="1200"/>
          </a:p>
          <a:p>
            <a:pPr eaLnBrk="1" hangingPunct="1">
              <a:lnSpc>
                <a:spcPct val="100000"/>
              </a:lnSpc>
            </a:pPr>
            <a:r>
              <a:rPr lang="en-US" sz="1200"/>
              <a:t>2004</a:t>
            </a:r>
            <a:r>
              <a:rPr lang="zh-CN" altLang="en-US" sz="1200"/>
              <a:t>年的第</a:t>
            </a:r>
            <a:r>
              <a:rPr lang="en-US" sz="1200"/>
              <a:t>1</a:t>
            </a:r>
            <a:r>
              <a:rPr lang="zh-CN" altLang="en-US" sz="1200"/>
              <a:t>月，本着</a:t>
            </a:r>
            <a:r>
              <a:rPr lang="en-US" sz="1200"/>
              <a:t>"</a:t>
            </a:r>
            <a:r>
              <a:rPr lang="zh-CN" altLang="en-US" sz="1200"/>
              <a:t>天下事分久必合，合久必分</a:t>
            </a:r>
            <a:r>
              <a:rPr lang="en-US" sz="1200"/>
              <a:t>"</a:t>
            </a:r>
            <a:r>
              <a:rPr lang="zh-CN" altLang="en-US" sz="1200"/>
              <a:t>之天理，</a:t>
            </a:r>
            <a:r>
              <a:rPr lang="en-US" sz="1200"/>
              <a:t>SuSE</a:t>
            </a:r>
            <a:r>
              <a:rPr lang="zh-CN" altLang="en-US" sz="1200"/>
              <a:t>嫁到了</a:t>
            </a:r>
            <a:r>
              <a:rPr lang="en-US" sz="1200"/>
              <a:t>Novell</a:t>
            </a:r>
            <a:r>
              <a:rPr lang="zh-CN" altLang="en-US" sz="1200"/>
              <a:t>，</a:t>
            </a:r>
            <a:r>
              <a:rPr lang="en-US" sz="1200"/>
              <a:t>SCO</a:t>
            </a:r>
            <a:r>
              <a:rPr lang="zh-CN" altLang="en-US" sz="1200"/>
              <a:t>继续顶着骂名四处强行</a:t>
            </a:r>
            <a:r>
              <a:rPr lang="en-US" sz="1200"/>
              <a:t>"</a:t>
            </a:r>
            <a:r>
              <a:rPr lang="zh-CN" altLang="en-US" sz="1200"/>
              <a:t>化缘 </a:t>
            </a:r>
            <a:r>
              <a:rPr lang="en-US" sz="1200"/>
              <a:t>"</a:t>
            </a:r>
            <a:r>
              <a:rPr lang="zh-CN" altLang="en-US" sz="1200"/>
              <a:t>， </a:t>
            </a:r>
            <a:r>
              <a:rPr lang="en-US" sz="1200"/>
              <a:t>Asianux</a:t>
            </a:r>
            <a:r>
              <a:rPr lang="zh-CN" altLang="en-US" sz="1200"/>
              <a:t>， </a:t>
            </a:r>
            <a:r>
              <a:rPr lang="en-US" sz="1200"/>
              <a:t>MandrakeSoft</a:t>
            </a:r>
            <a:r>
              <a:rPr lang="zh-CN" altLang="en-US" sz="1200"/>
              <a:t>也在五年中首次宣布季度赢利</a:t>
            </a:r>
            <a:endParaRPr lang="zh-CN" altLang="en-US" sz="1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7351339" cy="1690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dirty="0">
                <a:solidFill>
                  <a:srgbClr val="E4791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配置实例</a:t>
            </a:r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现在你将选择实例类型。不同实例类型对应不同的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、内存、存储和网络容量组合，让你可以为应用程序选择适当的搭配。</a:t>
            </a:r>
            <a:endParaRPr lang="en-US" altLang="zh-C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zh-CN" alt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651" y="3406981"/>
            <a:ext cx="8855029" cy="3166344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690101"/>
            <a:ext cx="10633019" cy="97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dirty="0">
                <a:solidFill>
                  <a:srgbClr val="E4791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配置实例</a:t>
            </a:r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配置操作系统</a:t>
            </a:r>
            <a:endParaRPr lang="zh-CN" alt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10" y="2805662"/>
            <a:ext cx="10715069" cy="375088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341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启动匹阿里云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6847034" cy="86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dirty="0">
                <a:solidFill>
                  <a:srgbClr val="E4791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配置实例</a:t>
            </a:r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d.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配置网络和安全组</a:t>
            </a:r>
            <a:endParaRPr lang="zh-CN" altLang="en-US" sz="12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35" y="2052320"/>
            <a:ext cx="9184139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3835979" cy="97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dirty="0">
                <a:solidFill>
                  <a:srgbClr val="E4791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配置实例</a:t>
            </a:r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e. 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配置密码</a:t>
            </a:r>
            <a:endParaRPr lang="zh-CN" alt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72" y="2306861"/>
            <a:ext cx="9545565" cy="3972019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3835979" cy="241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dirty="0">
                <a:solidFill>
                  <a:srgbClr val="E4791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配置实例</a:t>
            </a:r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进入控制台，几分钟后，实例上的实例状态列将会变成“正在运行”，并且系统会显示一个公有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地址。</a:t>
            </a:r>
            <a:endParaRPr lang="en-US" altLang="zh-C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复制 实例的公有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地址，以便在步骤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中使用它通过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SSH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连接该实例。</a:t>
            </a:r>
            <a:endParaRPr lang="zh-CN" alt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1" y="957692"/>
            <a:ext cx="11659179" cy="545511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383597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连接到您的实例</a:t>
            </a:r>
            <a:endParaRPr lang="zh-CN" altLang="en-US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启动实例后，就可以通过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SSH 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连接该实例。</a:t>
            </a: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221" y="3696163"/>
            <a:ext cx="5443106" cy="10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可以通过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CMD</a:t>
            </a:r>
            <a:r>
              <a:rPr lang="zh-CN" altLang="en-US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命令行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连接云服务器或者下载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Putty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i="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Xshell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ShellManager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等软件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400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macOS/Linux</a:t>
            </a:r>
            <a:r>
              <a:rPr lang="zh-CN" altLang="en-US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可以通过自带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erminal</a:t>
            </a:r>
            <a:r>
              <a:rPr lang="zh-CN" altLang="en-US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（终端）或其他软件连接</a:t>
            </a:r>
            <a:endParaRPr lang="zh-CN" altLang="en-US" sz="1400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660" y="1797743"/>
            <a:ext cx="6248001" cy="4200198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383597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连接到您的实例</a:t>
            </a:r>
            <a:endParaRPr lang="zh-CN" altLang="en-US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启动实例后，就可以通过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SSH 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连接该实例。</a:t>
            </a: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221" y="3326831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用户：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221" y="3696163"/>
            <a:ext cx="5443106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b.</a:t>
            </a:r>
            <a:r>
              <a:rPr lang="zh-CN" altLang="en-US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首先尝试用户名密码连接，默认用户名是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endParaRPr lang="en-US" altLang="zh-CN" sz="1400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-user</a:t>
            </a:r>
            <a:endParaRPr lang="zh-CN" altLang="en-US" sz="1400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221" y="4267825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格式为：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ssh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{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用户名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}@{instance IP address}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b="50000"/>
          <a:stretch>
            <a:fillRect/>
          </a:stretch>
        </p:blipFill>
        <p:spPr>
          <a:xfrm>
            <a:off x="4367375" y="1647247"/>
            <a:ext cx="6686705" cy="16592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375" y="3449945"/>
            <a:ext cx="4358640" cy="3151986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383597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连接到您的实例</a:t>
            </a:r>
            <a:endParaRPr lang="zh-CN" altLang="en-US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启动实例后，就可以通过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SSH 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连接该实例。</a:t>
            </a: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220" y="3696163"/>
            <a:ext cx="10929507" cy="1525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</a:t>
            </a:r>
            <a:r>
              <a:rPr lang="zh-CN" altLang="en-US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配置密钥对：点击               ，选择“绑定密钥对”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----</a:t>
            </a:r>
            <a:r>
              <a:rPr lang="zh-CN" altLang="en-US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“创建密钥对”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创建成功后，私钥文件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XXX.pem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”会下载到本地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重启云服务器后配置生效</a:t>
            </a:r>
            <a:endParaRPr lang="en-US" altLang="zh-CN" sz="1600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85" y="3696163"/>
            <a:ext cx="514350" cy="542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30" y="1228436"/>
            <a:ext cx="5658772" cy="35386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000" y="4871041"/>
            <a:ext cx="7924802" cy="113580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3835979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连接到您的实例</a:t>
            </a:r>
            <a:endParaRPr lang="zh-CN" altLang="en-US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启动实例后，就可以通过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SSH 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连接该实例。</a:t>
            </a: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1221" y="3429000"/>
            <a:ext cx="10929507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SSH </a:t>
            </a:r>
            <a:r>
              <a:rPr lang="zh-CN" altLang="en-US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连接到您的实例。在本例中，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SSH </a:t>
            </a:r>
            <a:r>
              <a:rPr lang="zh-CN" altLang="en-US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密钥存储在我们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上一步的</a:t>
            </a:r>
            <a:r>
              <a:rPr lang="zh-CN" altLang="en-US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目录中，格式为：</a:t>
            </a:r>
            <a:endParaRPr lang="zh-CN" altLang="en-US" sz="1400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i="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ssh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</a:t>
            </a:r>
            <a:r>
              <a:rPr lang="en-US" altLang="zh-CN" sz="1400" b="0" i="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{full path of your .</a:t>
            </a:r>
            <a:r>
              <a:rPr lang="en-US" altLang="zh-CN" sz="1400" b="0" i="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pem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file} {</a:t>
            </a:r>
            <a:r>
              <a:rPr lang="zh-CN" altLang="en-US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用户名</a:t>
            </a: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}r@{instance IP address}</a:t>
            </a:r>
            <a:endParaRPr lang="en-US" altLang="zh-CN" sz="1400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400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示例：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ssh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C:\Users\liboyang77\Desktop\cloud.pem root@182.92.108.57</a:t>
            </a:r>
            <a:endParaRPr lang="en-US" altLang="zh-CN" sz="1400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您会看到与以下内容类似的响应：</a:t>
            </a:r>
            <a:endParaRPr lang="en-US" altLang="zh-CN" sz="1400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authenticity of host 'ec2-198-51-100-1.compute-1.amazonaws.com (10.254.142.33)' can't be established. RSA key fingerprint is 1f:51:ae:28:df:63:e9:d8:cf:38:5d:87:2d:7b:b8:ca:9f:f5:b1:6f. Are you sure you want to continue connecting (yes/no)?</a:t>
            </a:r>
            <a:endParaRPr lang="en-US" altLang="zh-CN" sz="1400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键入 </a:t>
            </a:r>
            <a:r>
              <a:rPr lang="en-US" altLang="zh-CN" sz="1600" dirty="0">
                <a:solidFill>
                  <a:srgbClr val="FF0000"/>
                </a:solidFill>
              </a:rPr>
              <a:t>yes </a:t>
            </a:r>
            <a:r>
              <a:rPr lang="zh-CN" altLang="en-US" sz="1600" dirty="0">
                <a:solidFill>
                  <a:srgbClr val="FF0000"/>
                </a:solidFill>
              </a:rPr>
              <a:t>并按 </a:t>
            </a:r>
            <a:r>
              <a:rPr lang="en-US" altLang="zh-CN" sz="1600" dirty="0">
                <a:solidFill>
                  <a:srgbClr val="FF0000"/>
                </a:solidFill>
              </a:rPr>
              <a:t>Enter</a:t>
            </a:r>
            <a:r>
              <a:rPr lang="zh-CN" altLang="en-US" sz="1600" dirty="0">
                <a:solidFill>
                  <a:srgbClr val="FF0000"/>
                </a:solidFill>
              </a:rPr>
              <a:t>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5507761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终止您的实例</a:t>
            </a:r>
            <a:endParaRPr lang="zh-CN" altLang="en-US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您可以通过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控制台轻松终止实例。事实上，最好终止不再使用的实例，以免继续为其付费。</a:t>
            </a: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221" y="3696163"/>
            <a:ext cx="593263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eriod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控制台，选择您创建的实例旁边的框。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然后单击操作按钮，导航至实例状态，然后单击终止。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30000"/>
          <a:stretch>
            <a:fillRect/>
          </a:stretch>
        </p:blipFill>
        <p:spPr>
          <a:xfrm>
            <a:off x="5891974" y="2643567"/>
            <a:ext cx="6043630" cy="2798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十大</a:t>
            </a:r>
            <a:r>
              <a:rPr lang="en-US"/>
              <a:t>linux</a:t>
            </a:r>
            <a:r>
              <a:rPr lang="zh-CN" altLang="en-US"/>
              <a:t>发行版本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8213" y="1628775"/>
            <a:ext cx="3925887" cy="4321175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zh-CN" altLang="en-US" sz="1600" dirty="0"/>
              <a:t>将 </a:t>
            </a:r>
            <a:r>
              <a:rPr lang="en-US" sz="1600" dirty="0"/>
              <a:t>Linux </a:t>
            </a:r>
            <a:r>
              <a:rPr lang="zh-CN" altLang="en-US" sz="1600" dirty="0"/>
              <a:t>发行版在 </a:t>
            </a:r>
            <a:r>
              <a:rPr lang="en-US" sz="1600" dirty="0"/>
              <a:t>Linux </a:t>
            </a:r>
            <a:r>
              <a:rPr lang="zh-CN" altLang="en-US" sz="1600" dirty="0"/>
              <a:t>用户群体中的广泛使用度作为衡量的标准，汇集成十大 </a:t>
            </a:r>
            <a:r>
              <a:rPr lang="en-US" sz="1600" dirty="0"/>
              <a:t>Linux </a:t>
            </a:r>
            <a:r>
              <a:rPr lang="zh-CN" altLang="en-US" sz="1600" dirty="0"/>
              <a:t>发行版。外加上 </a:t>
            </a:r>
            <a:r>
              <a:rPr lang="en-US" sz="1600" dirty="0"/>
              <a:t>FreeBSD</a:t>
            </a:r>
            <a:r>
              <a:rPr lang="zh-CN" altLang="en-US" sz="1600" dirty="0"/>
              <a:t>，总计 </a:t>
            </a:r>
            <a:r>
              <a:rPr lang="en-US" sz="1600" dirty="0"/>
              <a:t>11 </a:t>
            </a:r>
            <a:r>
              <a:rPr lang="zh-CN" altLang="en-US" sz="1600" dirty="0"/>
              <a:t>套系统 </a:t>
            </a:r>
            <a:endParaRPr lang="zh-CN" altLang="en-US" sz="1600" dirty="0"/>
          </a:p>
          <a:p>
            <a:pPr marL="0" indent="0" eaLnBrk="1" hangingPunct="1">
              <a:lnSpc>
                <a:spcPct val="100000"/>
              </a:lnSpc>
            </a:pPr>
            <a:r>
              <a:rPr lang="zh-CN" altLang="en-US" sz="1600" dirty="0"/>
              <a:t>十大 </a:t>
            </a:r>
            <a:r>
              <a:rPr lang="en-US" sz="1600" dirty="0"/>
              <a:t>Linux </a:t>
            </a:r>
            <a:r>
              <a:rPr lang="zh-CN" altLang="en-US" sz="1600" dirty="0"/>
              <a:t>发行版名单如下：</a:t>
            </a:r>
            <a:endParaRPr lang="zh-CN" altLang="en-US" sz="1600" dirty="0"/>
          </a:p>
          <a:p>
            <a:pPr marL="0" indent="0" eaLnBrk="1" hangingPunct="1">
              <a:lnSpc>
                <a:spcPct val="100000"/>
              </a:lnSpc>
            </a:pPr>
            <a:r>
              <a:rPr lang="en-US" sz="1600" b="1" dirty="0"/>
              <a:t>R</a:t>
            </a:r>
            <a:r>
              <a:rPr lang="en-US" altLang="zh-CN" sz="1600" b="1" dirty="0"/>
              <a:t>edhat——CentOS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fedora</a:t>
            </a:r>
            <a:endParaRPr lang="en-US" sz="1600" b="1" dirty="0"/>
          </a:p>
          <a:p>
            <a:pPr marL="0" indent="0" eaLnBrk="1" hangingPunct="1">
              <a:lnSpc>
                <a:spcPct val="100000"/>
              </a:lnSpc>
            </a:pPr>
            <a:r>
              <a:rPr lang="en-US" altLang="zh-CN" sz="1600" b="1" dirty="0"/>
              <a:t>Debian——ubuntu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linux mint</a:t>
            </a:r>
            <a:endParaRPr lang="en-US" sz="1600" b="1" dirty="0"/>
          </a:p>
          <a:p>
            <a:pPr marL="0" indent="0" eaLnBrk="1" hangingPunct="1">
              <a:lnSpc>
                <a:spcPct val="100000"/>
              </a:lnSpc>
            </a:pPr>
            <a:r>
              <a:rPr lang="en-US" sz="1600" b="1" dirty="0"/>
              <a:t>openSUSE </a:t>
            </a:r>
            <a:endParaRPr lang="en-US" sz="1600" b="1" dirty="0"/>
          </a:p>
          <a:p>
            <a:pPr marL="0" indent="0" eaLnBrk="1" hangingPunct="1">
              <a:lnSpc>
                <a:spcPct val="100000"/>
              </a:lnSpc>
            </a:pPr>
            <a:r>
              <a:rPr lang="en-US" sz="1600" b="1" dirty="0"/>
              <a:t>Slackware Linux </a:t>
            </a:r>
            <a:endParaRPr lang="en-US" sz="1600" b="1" dirty="0"/>
          </a:p>
          <a:p>
            <a:pPr marL="0" indent="0" eaLnBrk="1" hangingPunct="1">
              <a:lnSpc>
                <a:spcPct val="100000"/>
              </a:lnSpc>
            </a:pPr>
            <a:r>
              <a:rPr lang="en-US" sz="1600" b="1" dirty="0"/>
              <a:t>Gentoo Linux</a:t>
            </a:r>
            <a:endParaRPr lang="en-US" sz="1600" b="1" dirty="0"/>
          </a:p>
          <a:p>
            <a:pPr marL="0" indent="0" eaLnBrk="1" hangingPunct="1">
              <a:lnSpc>
                <a:spcPct val="100000"/>
              </a:lnSpc>
            </a:pPr>
            <a:r>
              <a:rPr lang="en-US" altLang="zh-CN" sz="1600" b="1" dirty="0"/>
              <a:t>Arch linux</a:t>
            </a:r>
            <a:endParaRPr lang="en-US" sz="1600" b="1" dirty="0"/>
          </a:p>
        </p:txBody>
      </p:sp>
      <p:pic>
        <p:nvPicPr>
          <p:cNvPr id="1027" name="Picture 3" descr="D:\personal\Desktop\redhat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893" y="267395"/>
            <a:ext cx="15525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personal\Desktop\centos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893" y="1605261"/>
            <a:ext cx="319087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ersonal\Desktop\fedo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267395"/>
            <a:ext cx="1638688" cy="13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ersonal\Desktop\Debian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25" y="3032922"/>
            <a:ext cx="2304910" cy="111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personal\Desktop\ubuntu-logo-fu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64" y="4546424"/>
            <a:ext cx="35814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personal\Desktop\Logo_Linux_Min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052" y="3073498"/>
            <a:ext cx="14859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personal\Desktop\arch-linux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5013149"/>
            <a:ext cx="1828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personal\Desktop\gentoo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5139382"/>
            <a:ext cx="1379586" cy="13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personal\Desktop\slackware-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61" y="5013149"/>
            <a:ext cx="16383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Shell3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694" y="3439466"/>
            <a:ext cx="16192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5507761" cy="97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终止您的实例</a:t>
            </a:r>
            <a:endParaRPr lang="zh-CN" altLang="en-US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您可以通过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 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控制台轻松终止实例。</a:t>
            </a: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221" y="3696163"/>
            <a:ext cx="593263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b.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系统会提示您确认终止，此时请选择是，请终止。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注意：完成此过程可能需要几秒钟时间。  终止实例后，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控制台上的“实例状态”会变为已终止。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20" y="2308397"/>
            <a:ext cx="5811228" cy="325325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1" y="1228436"/>
            <a:ext cx="5033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5507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lang="zh-CN" altLang="en-US" dirty="0">
                <a:solidFill>
                  <a:srgbClr val="E4791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E4791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solidFill>
                  <a:srgbClr val="E4791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系统中体验命令</a:t>
            </a:r>
            <a:endParaRPr lang="zh-CN" altLang="en-US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5814" y="2634253"/>
            <a:ext cx="5932634" cy="231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mkdir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新建一个以姓名全拼命名的文件夹；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cd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进如文件夹，使用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vim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在文件夹中新建“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”文件；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在“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”输入中输入   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echo “Hello Cloud Computing”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查看文件；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为“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”文件增加执行权限；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执行“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”查看结果；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rm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删除文件夹。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0" y="1228436"/>
            <a:ext cx="646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 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221" y="1960303"/>
            <a:ext cx="8140124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在本教程中，您将了解如何使用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阿里云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启动、配置和连接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 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。阿里云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 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是用来在云中创建和运行虚拟机（我们将这些虚拟机称为“实例”）的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 Service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0" y="1228436"/>
            <a:ext cx="646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 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221" y="1960303"/>
            <a:ext cx="5507761" cy="97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：进入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 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控制面板</a:t>
            </a:r>
            <a:endParaRPr lang="zh-CN" altLang="en-US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1220" y="2691823"/>
            <a:ext cx="5507761" cy="2050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步：创建和配置虚拟机</a:t>
            </a:r>
            <a:endParaRPr lang="zh-CN" altLang="en-US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a. 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您现在位于 阿里云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 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控制台。单击更换操作系统。</a:t>
            </a: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23083"/>
          <a:stretch>
            <a:fillRect/>
          </a:stretch>
        </p:blipFill>
        <p:spPr>
          <a:xfrm>
            <a:off x="4257040" y="3726909"/>
            <a:ext cx="6918960" cy="3075547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0" y="1228436"/>
            <a:ext cx="646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 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221" y="1960303"/>
            <a:ext cx="5507761" cy="971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步：创建和配置虚拟机</a:t>
            </a:r>
            <a:endParaRPr lang="zh-CN" altLang="en-US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b. 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将系统更换为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并重新启动</a:t>
            </a: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1668"/>
            <a:ext cx="12192000" cy="2461143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0" y="1228436"/>
            <a:ext cx="646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 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221" y="1960303"/>
            <a:ext cx="55077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步：连接实例</a:t>
            </a:r>
            <a:endParaRPr lang="zh-CN" altLang="en-US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启动实例后，应管理员密码并使用阿里云自带的远程桌面（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RDP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）与之建立连接。</a:t>
            </a: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50" y="2945520"/>
            <a:ext cx="6481029" cy="380111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220" y="1228436"/>
            <a:ext cx="646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 阿里云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221" y="1960303"/>
            <a:ext cx="5507761" cy="372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b="0" i="0" dirty="0">
                <a:solidFill>
                  <a:srgbClr val="E479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步：连接实例</a:t>
            </a:r>
            <a:endParaRPr lang="zh-CN" altLang="en-US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E4791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系统提示登录实例时，使用生成的用户名和密码连接虚拟机。</a:t>
            </a: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注意：完成此步骤后，您可能会收到一条警告，表明无法验证安全证书。只需选择“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yes”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（是）并继续完成连接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 Server 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实例的过程</a:t>
            </a: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b="0" i="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09" y="2163503"/>
            <a:ext cx="5957017" cy="3259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3250" y="2565400"/>
            <a:ext cx="6146800" cy="1485900"/>
          </a:xfrm>
        </p:spPr>
        <p:txBody>
          <a:bodyPr/>
          <a:lstStyle/>
          <a:p>
            <a:r>
              <a:rPr lang="en-US" altLang="zh-CN" sz="4000"/>
              <a:t>SSH</a:t>
            </a:r>
            <a:r>
              <a:rPr lang="zh-CN" altLang="en-US" sz="4000"/>
              <a:t>远程登录服务</a:t>
            </a:r>
            <a:endParaRPr lang="zh-CN" altLang="en-US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SSH</a:t>
            </a:r>
            <a:r>
              <a:rPr lang="zh-CN" altLang="en-US">
                <a:solidFill>
                  <a:schemeClr val="tx1"/>
                </a:solidFill>
              </a:rPr>
              <a:t>的起源与原理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/>
              <a:t>SSH</a:t>
            </a:r>
            <a:r>
              <a:rPr lang="zh-CN" altLang="en-US"/>
              <a:t>（</a:t>
            </a:r>
            <a:r>
              <a:rPr lang="en-US" altLang="zh-CN"/>
              <a:t>Secure SHell</a:t>
            </a:r>
            <a:r>
              <a:rPr lang="zh-CN" altLang="en-US"/>
              <a:t>），实现了与</a:t>
            </a:r>
            <a:r>
              <a:rPr lang="en-US" altLang="zh-CN"/>
              <a:t>Telnet</a:t>
            </a:r>
            <a:r>
              <a:rPr lang="zh-CN" altLang="en-US"/>
              <a:t>服务类似的远程登录功能</a:t>
            </a:r>
            <a:endParaRPr lang="zh-CN" altLang="en-US"/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/>
              <a:t>SSH</a:t>
            </a:r>
            <a:r>
              <a:rPr lang="zh-CN" altLang="en-US"/>
              <a:t>协议在网络中使用密文传输数据</a:t>
            </a:r>
            <a:endParaRPr lang="zh-CN" altLang="en-US"/>
          </a:p>
          <a:p>
            <a:pPr>
              <a:buClr>
                <a:srgbClr val="9933FF"/>
              </a:buClr>
              <a:buFont typeface="Wingdings" panose="05000000000000000000" pitchFamily="2" charset="2"/>
              <a:buChar char="Ø"/>
            </a:pPr>
            <a:r>
              <a:rPr lang="en-US" altLang="zh-CN"/>
              <a:t>SSH</a:t>
            </a:r>
            <a:r>
              <a:rPr lang="zh-CN" altLang="en-US"/>
              <a:t>服务器中还支持使用</a:t>
            </a:r>
            <a:r>
              <a:rPr lang="en-US" altLang="zh-CN"/>
              <a:t>scp</a:t>
            </a:r>
            <a:r>
              <a:rPr lang="zh-CN" altLang="en-US"/>
              <a:t>和</a:t>
            </a:r>
            <a:r>
              <a:rPr lang="en-US" altLang="zh-CN"/>
              <a:t>sftp</a:t>
            </a:r>
            <a:r>
              <a:rPr lang="zh-CN" altLang="en-US"/>
              <a:t>等客户端程序进行远程主机的文件复制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868C-AB32-42F5-AE50-1DD2A65C2AC7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12973</Words>
  <Application>WPS 演示</Application>
  <PresentationFormat>宽屏</PresentationFormat>
  <Paragraphs>813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95" baseType="lpstr">
      <vt:lpstr>Arial</vt:lpstr>
      <vt:lpstr>宋体</vt:lpstr>
      <vt:lpstr>Wingdings</vt:lpstr>
      <vt:lpstr>Times New Roman</vt:lpstr>
      <vt:lpstr>微软雅黑</vt:lpstr>
      <vt:lpstr>Courier New</vt:lpstr>
      <vt:lpstr>等线</vt:lpstr>
      <vt:lpstr>Arial Unicode MS</vt:lpstr>
      <vt:lpstr>等线 Light</vt:lpstr>
      <vt:lpstr>华文中宋</vt:lpstr>
      <vt:lpstr>华文宋体</vt:lpstr>
      <vt:lpstr>Helvetica Neue</vt:lpstr>
      <vt:lpstr>Helvetica</vt:lpstr>
      <vt:lpstr>华文新魏</vt:lpstr>
      <vt:lpstr>华文行楷</vt:lpstr>
      <vt:lpstr>楷体_GB2312</vt:lpstr>
      <vt:lpstr>Tahoma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linux的历史</vt:lpstr>
      <vt:lpstr>Linux的发展史</vt:lpstr>
      <vt:lpstr>十大linux发行版本</vt:lpstr>
      <vt:lpstr>PowerPoint 演示文稿</vt:lpstr>
      <vt:lpstr>SSH的起源与原理 </vt:lpstr>
      <vt:lpstr>SSH的认证方式</vt:lpstr>
      <vt:lpstr>SSH密钥认证的原理</vt:lpstr>
      <vt:lpstr>OpenSSH服务器</vt:lpstr>
      <vt:lpstr>OpenSSH的软件包组成</vt:lpstr>
      <vt:lpstr>OpenSSH服务的启动与停止 </vt:lpstr>
      <vt:lpstr>OpenSSH服务的配置文件 </vt:lpstr>
      <vt:lpstr>OpenSSH的典型用户登录 </vt:lpstr>
      <vt:lpstr>SSH的用户目录 </vt:lpstr>
      <vt:lpstr>基于密钥的SSH用户认证4-1 </vt:lpstr>
      <vt:lpstr>基于密钥的SSH用户认证4-2</vt:lpstr>
      <vt:lpstr>基于密钥的SSH用户认证4-3</vt:lpstr>
      <vt:lpstr>基于密钥的SSH用户认证4-4</vt:lpstr>
      <vt:lpstr>禁止root用户的SSH登录 </vt:lpstr>
      <vt:lpstr>ssh命令的基本使用</vt:lpstr>
      <vt:lpstr>sftp的使用 </vt:lpstr>
      <vt:lpstr>scp命令的使用</vt:lpstr>
      <vt:lpstr>Windows下使用SSH客户端软件</vt:lpstr>
      <vt:lpstr>Linux基本命令介绍</vt:lpstr>
      <vt:lpstr>文件路径</vt:lpstr>
      <vt:lpstr>cd</vt:lpstr>
      <vt:lpstr>pwd</vt:lpstr>
      <vt:lpstr>cat</vt:lpstr>
      <vt:lpstr>more</vt:lpstr>
      <vt:lpstr>ls</vt:lpstr>
      <vt:lpstr>mkdir</vt:lpstr>
      <vt:lpstr>rm</vt:lpstr>
      <vt:lpstr>mv</vt:lpstr>
      <vt:lpstr>cp</vt:lpstr>
      <vt:lpstr>chmod</vt:lpstr>
      <vt:lpstr>grep</vt:lpstr>
      <vt:lpstr>管道符</vt:lpstr>
      <vt:lpstr>Linux apt 命令</vt:lpstr>
      <vt:lpstr>Linux apt 命令</vt:lpstr>
      <vt:lpstr>Linux apt 命令</vt:lpstr>
      <vt:lpstr>Linux yum 命令</vt:lpstr>
      <vt:lpstr>Linux yum 命令</vt:lpstr>
      <vt:lpstr>Linux yum 命令</vt:lpstr>
      <vt:lpstr>Linux sudo命令</vt:lpstr>
      <vt:lpstr>Vi/Vim</vt:lpstr>
      <vt:lpstr>查看网络设备</vt:lpstr>
      <vt:lpstr>查看硬件信息</vt:lpstr>
      <vt:lpstr>PowerPoint 演示文稿</vt:lpstr>
      <vt:lpstr>PowerPoint 演示文稿</vt:lpstr>
      <vt:lpstr>PowerPoint 演示文稿</vt:lpstr>
      <vt:lpstr>任务管理器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anbiao</dc:creator>
  <cp:lastModifiedBy>Boyang Li</cp:lastModifiedBy>
  <cp:revision>69</cp:revision>
  <dcterms:created xsi:type="dcterms:W3CDTF">2019-08-21T10:27:00Z</dcterms:created>
  <dcterms:modified xsi:type="dcterms:W3CDTF">2025-03-01T12:21:23Z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A89F877928CE4E86A9882F7C86BA2343_12</vt:lpwstr>
  </property>
  <property fmtid="{D5CDD505-2E9C-101B-9397-08002B2CF9AE}" pid="3" name="KSOProductBuildVer">
    <vt:lpwstr>2052-12.1.0.20305</vt:lpwstr>
  </property>
</Properties>
</file>