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76" r:id="rId3"/>
    <p:sldId id="371" r:id="rId4"/>
    <p:sldId id="372" r:id="rId5"/>
    <p:sldId id="373" r:id="rId6"/>
    <p:sldId id="374" r:id="rId7"/>
    <p:sldId id="314" r:id="rId8"/>
    <p:sldId id="256" r:id="rId9"/>
    <p:sldId id="302" r:id="rId10"/>
    <p:sldId id="258" r:id="rId11"/>
    <p:sldId id="261" r:id="rId12"/>
    <p:sldId id="259" r:id="rId13"/>
    <p:sldId id="260" r:id="rId14"/>
    <p:sldId id="262" r:id="rId15"/>
    <p:sldId id="309" r:id="rId17"/>
    <p:sldId id="310" r:id="rId18"/>
    <p:sldId id="311" r:id="rId19"/>
    <p:sldId id="312" r:id="rId20"/>
    <p:sldId id="313" r:id="rId21"/>
    <p:sldId id="263" r:id="rId22"/>
    <p:sldId id="264" r:id="rId23"/>
    <p:sldId id="265" r:id="rId24"/>
    <p:sldId id="266" r:id="rId25"/>
    <p:sldId id="267" r:id="rId26"/>
    <p:sldId id="303" r:id="rId27"/>
    <p:sldId id="269" r:id="rId28"/>
    <p:sldId id="270" r:id="rId29"/>
    <p:sldId id="271" r:id="rId30"/>
    <p:sldId id="272" r:id="rId31"/>
    <p:sldId id="273" r:id="rId32"/>
    <p:sldId id="274" r:id="rId33"/>
    <p:sldId id="275" r:id="rId34"/>
    <p:sldId id="276" r:id="rId35"/>
    <p:sldId id="277" r:id="rId36"/>
    <p:sldId id="278" r:id="rId37"/>
    <p:sldId id="279" r:id="rId38"/>
    <p:sldId id="304" r:id="rId39"/>
    <p:sldId id="281" r:id="rId40"/>
    <p:sldId id="282" r:id="rId41"/>
    <p:sldId id="283" r:id="rId42"/>
    <p:sldId id="284" r:id="rId43"/>
    <p:sldId id="285" r:id="rId44"/>
    <p:sldId id="305" r:id="rId45"/>
    <p:sldId id="287" r:id="rId46"/>
    <p:sldId id="288" r:id="rId47"/>
    <p:sldId id="289" r:id="rId48"/>
    <p:sldId id="290" r:id="rId49"/>
    <p:sldId id="306" r:id="rId50"/>
    <p:sldId id="292" r:id="rId51"/>
    <p:sldId id="293" r:id="rId52"/>
    <p:sldId id="307" r:id="rId53"/>
    <p:sldId id="295" r:id="rId54"/>
    <p:sldId id="296" r:id="rId55"/>
    <p:sldId id="297" r:id="rId56"/>
    <p:sldId id="298" r:id="rId57"/>
    <p:sldId id="308"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52" autoAdjust="0"/>
  </p:normalViewPr>
  <p:slideViewPr>
    <p:cSldViewPr snapToGrid="0">
      <p:cViewPr varScale="1">
        <p:scale>
          <a:sx n="63" d="100"/>
          <a:sy n="63" d="100"/>
        </p:scale>
        <p:origin x="9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87F17F6-C57B-4D6F-9D4E-02803190A226}" type="doc">
      <dgm:prSet loTypeId="urn:microsoft.com/office/officeart/2005/8/layout/hList9#1" loCatId="list" qsTypeId="urn:microsoft.com/office/officeart/2005/8/quickstyle/simple1#1" qsCatId="simple" csTypeId="urn:microsoft.com/office/officeart/2005/8/colors/colorful4#1" csCatId="colorful" phldr="1"/>
      <dgm:spPr/>
      <dgm:t>
        <a:bodyPr/>
        <a:lstStyle/>
        <a:p>
          <a:endParaRPr lang="zh-CN" altLang="en-US"/>
        </a:p>
      </dgm:t>
    </dgm:pt>
    <dgm:pt modelId="{03612ECC-622B-4FD4-90DF-EAF11A61D198}">
      <dgm:prSet phldrT="[文本]" custT="1"/>
      <dgm:spPr>
        <a:xfrm>
          <a:off x="0" y="1"/>
          <a:ext cx="1576511" cy="1576511"/>
        </a:xfrm>
        <a:prstGeom prst="ellipse">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2400" dirty="0">
              <a:solidFill>
                <a:sysClr val="window" lastClr="FFFFFF"/>
              </a:solidFill>
              <a:latin typeface="Arial" panose="020B0604020202020204"/>
              <a:ea typeface="微软雅黑" panose="020B0503020204020204" pitchFamily="34" charset="-122"/>
              <a:cs typeface="+mn-cs"/>
            </a:rPr>
            <a:t>资源的整合运营者</a:t>
          </a:r>
        </a:p>
      </dgm:t>
    </dgm:pt>
    <dgm:pt modelId="{11A7A632-AE37-48A8-BC31-57476B75653E}" cxnId="{C1D44419-003A-4B86-A382-375E6B82D0B5}" type="parTrans">
      <dgm:prSet/>
      <dgm:spPr/>
      <dgm:t>
        <a:bodyPr/>
        <a:lstStyle/>
        <a:p>
          <a:endParaRPr lang="zh-CN" altLang="en-US" sz="2400"/>
        </a:p>
      </dgm:t>
    </dgm:pt>
    <dgm:pt modelId="{82681DD6-2725-46B2-8379-8A2B92775558}" cxnId="{C1D44419-003A-4B86-A382-375E6B82D0B5}" type="sibTrans">
      <dgm:prSet/>
      <dgm:spPr/>
      <dgm:t>
        <a:bodyPr/>
        <a:lstStyle/>
        <a:p>
          <a:endParaRPr lang="zh-CN" altLang="en-US" sz="2400"/>
        </a:p>
      </dgm:t>
    </dgm:pt>
    <dgm:pt modelId="{7BE1B084-51BF-4DD0-A66E-EA62D5F27D69}">
      <dgm:prSet phldrT="[文本]" custT="1"/>
      <dgm:spPr>
        <a:xfrm>
          <a:off x="1334912" y="631552"/>
          <a:ext cx="2364767" cy="1577300"/>
        </a:xfrm>
        <a:prstGeom prst="rect">
          <a:avLst/>
        </a:prstGeom>
        <a:solidFill>
          <a:schemeClr val="accent3">
            <a:lumMod val="60000"/>
            <a:lumOff val="40000"/>
          </a:schemeClr>
        </a:solidFill>
        <a:ln w="25400" cap="flat" cmpd="sng" algn="ctr">
          <a:noFill/>
          <a:prstDash val="solid"/>
        </a:ln>
        <a:effectLst/>
      </dgm:spPr>
      <dgm:t>
        <a:bodyPr/>
        <a:lstStyle/>
        <a:p>
          <a:r>
            <a:rPr lang="zh-CN" altLang="en-US" sz="2400" dirty="0">
              <a:solidFill>
                <a:sysClr val="windowText" lastClr="000000">
                  <a:hueOff val="0"/>
                  <a:satOff val="0"/>
                  <a:lumOff val="0"/>
                  <a:alphaOff val="0"/>
                </a:sysClr>
              </a:solidFill>
              <a:latin typeface="Arial" panose="020B0604020202020204"/>
              <a:ea typeface="微软雅黑" panose="020B0503020204020204" pitchFamily="34" charset="-122"/>
              <a:cs typeface="+mn-cs"/>
            </a:rPr>
            <a:t>负责资源的整合输出</a:t>
          </a:r>
        </a:p>
      </dgm:t>
    </dgm:pt>
    <dgm:pt modelId="{9445C081-0DE5-46C7-BC3F-6795567FE6F8}" cxnId="{2746EE11-3236-4C62-921F-BCB93950AE15}" type="parTrans">
      <dgm:prSet/>
      <dgm:spPr/>
      <dgm:t>
        <a:bodyPr/>
        <a:lstStyle/>
        <a:p>
          <a:endParaRPr lang="zh-CN" altLang="en-US" sz="2400"/>
        </a:p>
      </dgm:t>
    </dgm:pt>
    <dgm:pt modelId="{5A72AC2B-4F27-4EA8-B226-40782F469CE9}" cxnId="{2746EE11-3236-4C62-921F-BCB93950AE15}" type="sibTrans">
      <dgm:prSet/>
      <dgm:spPr/>
      <dgm:t>
        <a:bodyPr/>
        <a:lstStyle/>
        <a:p>
          <a:endParaRPr lang="zh-CN" altLang="en-US" sz="2400"/>
        </a:p>
      </dgm:t>
    </dgm:pt>
    <dgm:pt modelId="{63585E89-DF37-4D25-A8D8-CB5797509713}">
      <dgm:prSet phldrT="[文本]" custT="1"/>
      <dgm:spPr>
        <a:xfrm>
          <a:off x="4014983" y="947"/>
          <a:ext cx="1576511" cy="1576511"/>
        </a:xfrm>
        <a:prstGeom prst="ellipse">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2400" dirty="0">
              <a:solidFill>
                <a:sysClr val="window" lastClr="FFFFFF"/>
              </a:solidFill>
              <a:latin typeface="Arial" panose="020B0604020202020204"/>
              <a:ea typeface="微软雅黑" panose="020B0503020204020204" pitchFamily="34" charset="-122"/>
              <a:cs typeface="+mn-cs"/>
            </a:rPr>
            <a:t>资源的使用者</a:t>
          </a:r>
        </a:p>
      </dgm:t>
    </dgm:pt>
    <dgm:pt modelId="{EC374CA9-F6CB-4C94-B076-70267D6E9206}" cxnId="{C31E529E-D6B9-444F-A0C7-D97DDF00F03F}" type="parTrans">
      <dgm:prSet/>
      <dgm:spPr/>
      <dgm:t>
        <a:bodyPr/>
        <a:lstStyle/>
        <a:p>
          <a:endParaRPr lang="zh-CN" altLang="en-US" sz="2400"/>
        </a:p>
      </dgm:t>
    </dgm:pt>
    <dgm:pt modelId="{C267DC24-C946-443D-86AF-548554DC5659}" cxnId="{C31E529E-D6B9-444F-A0C7-D97DDF00F03F}" type="sibTrans">
      <dgm:prSet/>
      <dgm:spPr/>
      <dgm:t>
        <a:bodyPr/>
        <a:lstStyle/>
        <a:p>
          <a:endParaRPr lang="zh-CN" altLang="en-US" sz="2400"/>
        </a:p>
      </dgm:t>
    </dgm:pt>
    <dgm:pt modelId="{31719A73-EBCC-42D6-8E37-3CFD3F0AF247}">
      <dgm:prSet phldrT="[文本]" custT="1"/>
      <dgm:spPr>
        <a:xfrm>
          <a:off x="5276192" y="631552"/>
          <a:ext cx="2364767" cy="1577300"/>
        </a:xfrm>
        <a:prstGeom prst="rect">
          <a:avLst/>
        </a:prstGeom>
        <a:solidFill>
          <a:schemeClr val="accent1">
            <a:lumMod val="40000"/>
            <a:lumOff val="60000"/>
          </a:schemeClr>
        </a:solidFill>
        <a:ln w="25400" cap="flat" cmpd="sng" algn="ctr">
          <a:noFill/>
          <a:prstDash val="solid"/>
        </a:ln>
        <a:effectLst/>
      </dgm:spPr>
      <dgm:t>
        <a:bodyPr/>
        <a:lstStyle/>
        <a:p>
          <a:r>
            <a:rPr lang="zh-CN" altLang="en-US" sz="2000" dirty="0">
              <a:solidFill>
                <a:sysClr val="windowText" lastClr="000000">
                  <a:hueOff val="0"/>
                  <a:satOff val="0"/>
                  <a:lumOff val="0"/>
                  <a:alphaOff val="0"/>
                </a:sysClr>
              </a:solidFill>
              <a:latin typeface="Arial" panose="020B0604020202020204"/>
              <a:ea typeface="微软雅黑" panose="020B0503020204020204" pitchFamily="34" charset="-122"/>
              <a:cs typeface="+mn-cs"/>
            </a:rPr>
            <a:t>负责将资源转变为满足客户需求的各种应用</a:t>
          </a:r>
        </a:p>
      </dgm:t>
    </dgm:pt>
    <dgm:pt modelId="{7E5F2424-C238-495B-BD44-77EB2590919C}" cxnId="{00222BBA-F982-4905-AE13-D5B0FD894ECA}" type="parTrans">
      <dgm:prSet/>
      <dgm:spPr/>
      <dgm:t>
        <a:bodyPr/>
        <a:lstStyle/>
        <a:p>
          <a:endParaRPr lang="zh-CN" altLang="en-US" sz="2400"/>
        </a:p>
      </dgm:t>
    </dgm:pt>
    <dgm:pt modelId="{677C8884-4FA0-4FE5-B972-33BE2DAFA3B2}" cxnId="{00222BBA-F982-4905-AE13-D5B0FD894ECA}" type="sibTrans">
      <dgm:prSet/>
      <dgm:spPr/>
      <dgm:t>
        <a:bodyPr/>
        <a:lstStyle/>
        <a:p>
          <a:endParaRPr lang="zh-CN" altLang="en-US" sz="2400"/>
        </a:p>
      </dgm:t>
    </dgm:pt>
    <dgm:pt modelId="{5488386B-0487-4E1A-B2C9-03EEB8A21B85}">
      <dgm:prSet custT="1"/>
      <dgm:spPr>
        <a:xfrm>
          <a:off x="7956263" y="947"/>
          <a:ext cx="1576511" cy="1576511"/>
        </a:xfrm>
        <a:prstGeom prst="ellipse">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ln>
        <a:effectLst/>
      </dgm:spPr>
      <dgm:t>
        <a:bodyPr/>
        <a:lstStyle/>
        <a:p>
          <a:r>
            <a:rPr lang="zh-CN" altLang="en-US" sz="2400" dirty="0">
              <a:solidFill>
                <a:sysClr val="window" lastClr="FFFFFF"/>
              </a:solidFill>
              <a:latin typeface="Arial" panose="020B0604020202020204"/>
              <a:ea typeface="微软雅黑" panose="020B0503020204020204" pitchFamily="34" charset="-122"/>
              <a:cs typeface="+mn-cs"/>
            </a:rPr>
            <a:t>终端客户</a:t>
          </a:r>
        </a:p>
      </dgm:t>
    </dgm:pt>
    <dgm:pt modelId="{E7C2200C-8F15-4C94-A4F4-6E5D1F2F01A2}" cxnId="{B42BDABA-E093-4A28-ADA9-A519031C186F}" type="parTrans">
      <dgm:prSet/>
      <dgm:spPr/>
      <dgm:t>
        <a:bodyPr/>
        <a:lstStyle/>
        <a:p>
          <a:endParaRPr lang="zh-CN" altLang="en-US" sz="2400"/>
        </a:p>
      </dgm:t>
    </dgm:pt>
    <dgm:pt modelId="{796D38E7-F1C2-4F51-BEDD-3C6C8BDE3ED2}" cxnId="{B42BDABA-E093-4A28-ADA9-A519031C186F}" type="sibTrans">
      <dgm:prSet/>
      <dgm:spPr/>
      <dgm:t>
        <a:bodyPr/>
        <a:lstStyle/>
        <a:p>
          <a:endParaRPr lang="zh-CN" altLang="en-US" sz="2400"/>
        </a:p>
      </dgm:t>
    </dgm:pt>
    <dgm:pt modelId="{D92EA0AF-A665-4215-ADBB-3A9BD95681C7}">
      <dgm:prSet custT="1"/>
      <dgm:spPr>
        <a:xfrm>
          <a:off x="9217472" y="631552"/>
          <a:ext cx="2364767" cy="1577300"/>
        </a:xfrm>
        <a:prstGeom prst="rect">
          <a:avLst/>
        </a:prstGeom>
        <a:solidFill>
          <a:schemeClr val="accent6">
            <a:lumMod val="40000"/>
            <a:lumOff val="60000"/>
          </a:schemeClr>
        </a:solidFill>
        <a:ln w="25400" cap="flat" cmpd="sng" algn="ctr">
          <a:noFill/>
          <a:prstDash val="solid"/>
        </a:ln>
        <a:effectLst/>
      </dgm:spPr>
      <dgm:t>
        <a:bodyPr/>
        <a:lstStyle/>
        <a:p>
          <a:r>
            <a:rPr lang="zh-CN" altLang="en-US" sz="2400" dirty="0">
              <a:solidFill>
                <a:sysClr val="windowText" lastClr="000000">
                  <a:hueOff val="0"/>
                  <a:satOff val="0"/>
                  <a:lumOff val="0"/>
                  <a:alphaOff val="0"/>
                </a:sysClr>
              </a:solidFill>
              <a:latin typeface="Arial" panose="020B0604020202020204"/>
              <a:ea typeface="微软雅黑" panose="020B0503020204020204" pitchFamily="34" charset="-122"/>
              <a:cs typeface="+mn-cs"/>
            </a:rPr>
            <a:t>资源的最终消费者</a:t>
          </a:r>
        </a:p>
      </dgm:t>
    </dgm:pt>
    <dgm:pt modelId="{CDABA379-80DF-4EE9-A30B-88DE15603D0B}" cxnId="{712E6B6E-7C6F-430E-AEC5-046CF6D4C8CD}" type="parTrans">
      <dgm:prSet/>
      <dgm:spPr/>
      <dgm:t>
        <a:bodyPr/>
        <a:lstStyle/>
        <a:p>
          <a:endParaRPr lang="zh-CN" altLang="en-US" sz="2400"/>
        </a:p>
      </dgm:t>
    </dgm:pt>
    <dgm:pt modelId="{D7D3A03C-32F7-46E0-A370-8E18094BE729}" cxnId="{712E6B6E-7C6F-430E-AEC5-046CF6D4C8CD}" type="sibTrans">
      <dgm:prSet/>
      <dgm:spPr/>
      <dgm:t>
        <a:bodyPr/>
        <a:lstStyle/>
        <a:p>
          <a:endParaRPr lang="zh-CN" altLang="en-US" sz="2400"/>
        </a:p>
      </dgm:t>
    </dgm:pt>
    <dgm:pt modelId="{156959FB-655A-4AF5-A4B6-CC82BA16513B}" type="pres">
      <dgm:prSet presAssocID="{087F17F6-C57B-4D6F-9D4E-02803190A226}" presName="list" presStyleCnt="0">
        <dgm:presLayoutVars>
          <dgm:dir/>
          <dgm:animLvl val="lvl"/>
        </dgm:presLayoutVars>
      </dgm:prSet>
      <dgm:spPr/>
    </dgm:pt>
    <dgm:pt modelId="{D9201689-A3A5-4E02-9D9E-AC561FFD3150}" type="pres">
      <dgm:prSet presAssocID="{03612ECC-622B-4FD4-90DF-EAF11A61D198}" presName="posSpace" presStyleCnt="0"/>
      <dgm:spPr/>
    </dgm:pt>
    <dgm:pt modelId="{843B81A7-7AD1-44F6-9009-33A99A6DD576}" type="pres">
      <dgm:prSet presAssocID="{03612ECC-622B-4FD4-90DF-EAF11A61D198}" presName="vertFlow" presStyleCnt="0"/>
      <dgm:spPr/>
    </dgm:pt>
    <dgm:pt modelId="{8C94C82F-B47F-4C93-BEBD-4FDAABB3B855}" type="pres">
      <dgm:prSet presAssocID="{03612ECC-622B-4FD4-90DF-EAF11A61D198}" presName="topSpace" presStyleCnt="0"/>
      <dgm:spPr/>
    </dgm:pt>
    <dgm:pt modelId="{26467CFA-A176-4379-AFA9-671BE654B9AE}" type="pres">
      <dgm:prSet presAssocID="{03612ECC-622B-4FD4-90DF-EAF11A61D198}" presName="firstComp" presStyleCnt="0"/>
      <dgm:spPr/>
    </dgm:pt>
    <dgm:pt modelId="{AD0D3126-5DED-43E6-A064-E6A6E080BFCA}" type="pres">
      <dgm:prSet presAssocID="{03612ECC-622B-4FD4-90DF-EAF11A61D198}" presName="firstChild" presStyleLbl="bgAccFollowNode1" presStyleIdx="0" presStyleCnt="3"/>
      <dgm:spPr/>
    </dgm:pt>
    <dgm:pt modelId="{377BFF33-AF62-4FB9-84FF-88173699308C}" type="pres">
      <dgm:prSet presAssocID="{03612ECC-622B-4FD4-90DF-EAF11A61D198}" presName="firstChildTx" presStyleLbl="bgAccFollowNode1" presStyleIdx="0" presStyleCnt="3">
        <dgm:presLayoutVars>
          <dgm:bulletEnabled val="1"/>
        </dgm:presLayoutVars>
      </dgm:prSet>
      <dgm:spPr/>
    </dgm:pt>
    <dgm:pt modelId="{3397AAA8-96A2-470A-9327-E65D5AA7782E}" type="pres">
      <dgm:prSet presAssocID="{03612ECC-622B-4FD4-90DF-EAF11A61D198}" presName="negSpace" presStyleCnt="0"/>
      <dgm:spPr/>
    </dgm:pt>
    <dgm:pt modelId="{C1A1E971-25FB-4F90-AE32-F3300B76BAB8}" type="pres">
      <dgm:prSet presAssocID="{03612ECC-622B-4FD4-90DF-EAF11A61D198}" presName="circle" presStyleLbl="node1" presStyleIdx="0" presStyleCnt="3" custLinFactNeighborX="-6339" custLinFactNeighborY="-59"/>
      <dgm:spPr/>
    </dgm:pt>
    <dgm:pt modelId="{0C4C39BA-9139-4978-878A-53E315163391}" type="pres">
      <dgm:prSet presAssocID="{82681DD6-2725-46B2-8379-8A2B92775558}" presName="transSpace" presStyleCnt="0"/>
      <dgm:spPr/>
    </dgm:pt>
    <dgm:pt modelId="{3498CFBC-ADE8-4BBF-A782-4591F847EDBF}" type="pres">
      <dgm:prSet presAssocID="{63585E89-DF37-4D25-A8D8-CB5797509713}" presName="posSpace" presStyleCnt="0"/>
      <dgm:spPr/>
    </dgm:pt>
    <dgm:pt modelId="{2E906129-A81F-49B4-B933-F2D46D216FF8}" type="pres">
      <dgm:prSet presAssocID="{63585E89-DF37-4D25-A8D8-CB5797509713}" presName="vertFlow" presStyleCnt="0"/>
      <dgm:spPr/>
    </dgm:pt>
    <dgm:pt modelId="{48397777-C3C8-4A32-B16B-CC18BDE16B26}" type="pres">
      <dgm:prSet presAssocID="{63585E89-DF37-4D25-A8D8-CB5797509713}" presName="topSpace" presStyleCnt="0"/>
      <dgm:spPr/>
    </dgm:pt>
    <dgm:pt modelId="{2E0434A7-1B08-46EE-BC8D-8F7358743650}" type="pres">
      <dgm:prSet presAssocID="{63585E89-DF37-4D25-A8D8-CB5797509713}" presName="firstComp" presStyleCnt="0"/>
      <dgm:spPr/>
    </dgm:pt>
    <dgm:pt modelId="{D5C205E1-C5F0-498E-84CE-AD81C90FCDFE}" type="pres">
      <dgm:prSet presAssocID="{63585E89-DF37-4D25-A8D8-CB5797509713}" presName="firstChild" presStyleLbl="bgAccFollowNode1" presStyleIdx="1" presStyleCnt="3"/>
      <dgm:spPr/>
    </dgm:pt>
    <dgm:pt modelId="{DC481922-20E0-4DFF-9D45-3FD680B9C143}" type="pres">
      <dgm:prSet presAssocID="{63585E89-DF37-4D25-A8D8-CB5797509713}" presName="firstChildTx" presStyleLbl="bgAccFollowNode1" presStyleIdx="1" presStyleCnt="3">
        <dgm:presLayoutVars>
          <dgm:bulletEnabled val="1"/>
        </dgm:presLayoutVars>
      </dgm:prSet>
      <dgm:spPr/>
    </dgm:pt>
    <dgm:pt modelId="{F5F3360F-EF2D-42B0-8B6D-F90B7FD1FDEE}" type="pres">
      <dgm:prSet presAssocID="{63585E89-DF37-4D25-A8D8-CB5797509713}" presName="negSpace" presStyleCnt="0"/>
      <dgm:spPr/>
    </dgm:pt>
    <dgm:pt modelId="{DC5DBCCA-54F3-48D8-AA29-D3D8A84947CB}" type="pres">
      <dgm:prSet presAssocID="{63585E89-DF37-4D25-A8D8-CB5797509713}" presName="circle" presStyleLbl="node1" presStyleIdx="1" presStyleCnt="3"/>
      <dgm:spPr/>
    </dgm:pt>
    <dgm:pt modelId="{E70574B0-2256-4E64-8F99-CEBADBB6D31A}" type="pres">
      <dgm:prSet presAssocID="{C267DC24-C946-443D-86AF-548554DC5659}" presName="transSpace" presStyleCnt="0"/>
      <dgm:spPr/>
    </dgm:pt>
    <dgm:pt modelId="{56EDC499-C220-4584-AB26-8ADA53BADBA4}" type="pres">
      <dgm:prSet presAssocID="{5488386B-0487-4E1A-B2C9-03EEB8A21B85}" presName="posSpace" presStyleCnt="0"/>
      <dgm:spPr/>
    </dgm:pt>
    <dgm:pt modelId="{9FA7585C-52A7-4925-BB3F-1E2ED956DC60}" type="pres">
      <dgm:prSet presAssocID="{5488386B-0487-4E1A-B2C9-03EEB8A21B85}" presName="vertFlow" presStyleCnt="0"/>
      <dgm:spPr/>
    </dgm:pt>
    <dgm:pt modelId="{DE900EA9-705A-442A-9EC6-31B179713419}" type="pres">
      <dgm:prSet presAssocID="{5488386B-0487-4E1A-B2C9-03EEB8A21B85}" presName="topSpace" presStyleCnt="0"/>
      <dgm:spPr/>
    </dgm:pt>
    <dgm:pt modelId="{C82B3238-688B-4AA8-B214-7FE4FC6A38BB}" type="pres">
      <dgm:prSet presAssocID="{5488386B-0487-4E1A-B2C9-03EEB8A21B85}" presName="firstComp" presStyleCnt="0"/>
      <dgm:spPr/>
    </dgm:pt>
    <dgm:pt modelId="{9C3C7751-0D70-4405-B86F-201A6377883E}" type="pres">
      <dgm:prSet presAssocID="{5488386B-0487-4E1A-B2C9-03EEB8A21B85}" presName="firstChild" presStyleLbl="bgAccFollowNode1" presStyleIdx="2" presStyleCnt="3"/>
      <dgm:spPr/>
    </dgm:pt>
    <dgm:pt modelId="{18271887-7C52-4093-B585-0296B407BBED}" type="pres">
      <dgm:prSet presAssocID="{5488386B-0487-4E1A-B2C9-03EEB8A21B85}" presName="firstChildTx" presStyleLbl="bgAccFollowNode1" presStyleIdx="2" presStyleCnt="3">
        <dgm:presLayoutVars>
          <dgm:bulletEnabled val="1"/>
        </dgm:presLayoutVars>
      </dgm:prSet>
      <dgm:spPr/>
    </dgm:pt>
    <dgm:pt modelId="{BC90593D-B375-4C0B-B7FF-143EA7AE1BDD}" type="pres">
      <dgm:prSet presAssocID="{5488386B-0487-4E1A-B2C9-03EEB8A21B85}" presName="negSpace" presStyleCnt="0"/>
      <dgm:spPr/>
    </dgm:pt>
    <dgm:pt modelId="{0E14BCB1-370B-4CEA-BEA4-5D59A7F933EF}" type="pres">
      <dgm:prSet presAssocID="{5488386B-0487-4E1A-B2C9-03EEB8A21B85}" presName="circle" presStyleLbl="node1" presStyleIdx="2" presStyleCnt="3"/>
      <dgm:spPr/>
    </dgm:pt>
  </dgm:ptLst>
  <dgm:cxnLst>
    <dgm:cxn modelId="{2746EE11-3236-4C62-921F-BCB93950AE15}" srcId="{03612ECC-622B-4FD4-90DF-EAF11A61D198}" destId="{7BE1B084-51BF-4DD0-A66E-EA62D5F27D69}" srcOrd="0" destOrd="0" parTransId="{9445C081-0DE5-46C7-BC3F-6795567FE6F8}" sibTransId="{5A72AC2B-4F27-4EA8-B226-40782F469CE9}"/>
    <dgm:cxn modelId="{C1D44419-003A-4B86-A382-375E6B82D0B5}" srcId="{087F17F6-C57B-4D6F-9D4E-02803190A226}" destId="{03612ECC-622B-4FD4-90DF-EAF11A61D198}" srcOrd="0" destOrd="0" parTransId="{11A7A632-AE37-48A8-BC31-57476B75653E}" sibTransId="{82681DD6-2725-46B2-8379-8A2B92775558}"/>
    <dgm:cxn modelId="{35E12C23-5FA9-4BDD-AC59-381BF06E2E35}" type="presOf" srcId="{63585E89-DF37-4D25-A8D8-CB5797509713}" destId="{DC5DBCCA-54F3-48D8-AA29-D3D8A84947CB}" srcOrd="0" destOrd="0" presId="urn:microsoft.com/office/officeart/2005/8/layout/hList9#1"/>
    <dgm:cxn modelId="{07454023-A3F9-40A4-BB74-107139D4D7B8}" type="presOf" srcId="{087F17F6-C57B-4D6F-9D4E-02803190A226}" destId="{156959FB-655A-4AF5-A4B6-CC82BA16513B}" srcOrd="0" destOrd="0" presId="urn:microsoft.com/office/officeart/2005/8/layout/hList9#1"/>
    <dgm:cxn modelId="{FCE6253A-CBCE-41F9-B108-DDEB37A0A914}" type="presOf" srcId="{5488386B-0487-4E1A-B2C9-03EEB8A21B85}" destId="{0E14BCB1-370B-4CEA-BEA4-5D59A7F933EF}" srcOrd="0" destOrd="0" presId="urn:microsoft.com/office/officeart/2005/8/layout/hList9#1"/>
    <dgm:cxn modelId="{4DB2A64D-A45F-47D9-A087-32705977C626}" type="presOf" srcId="{31719A73-EBCC-42D6-8E37-3CFD3F0AF247}" destId="{DC481922-20E0-4DFF-9D45-3FD680B9C143}" srcOrd="1" destOrd="0" presId="urn:microsoft.com/office/officeart/2005/8/layout/hList9#1"/>
    <dgm:cxn modelId="{712E6B6E-7C6F-430E-AEC5-046CF6D4C8CD}" srcId="{5488386B-0487-4E1A-B2C9-03EEB8A21B85}" destId="{D92EA0AF-A665-4215-ADBB-3A9BD95681C7}" srcOrd="0" destOrd="0" parTransId="{CDABA379-80DF-4EE9-A30B-88DE15603D0B}" sibTransId="{D7D3A03C-32F7-46E0-A370-8E18094BE729}"/>
    <dgm:cxn modelId="{E39A8370-5190-400C-9931-CE0706A096E8}" type="presOf" srcId="{D92EA0AF-A665-4215-ADBB-3A9BD95681C7}" destId="{9C3C7751-0D70-4405-B86F-201A6377883E}" srcOrd="0" destOrd="0" presId="urn:microsoft.com/office/officeart/2005/8/layout/hList9#1"/>
    <dgm:cxn modelId="{0E399E85-D371-4F1A-B02E-E0A4E5123E19}" type="presOf" srcId="{03612ECC-622B-4FD4-90DF-EAF11A61D198}" destId="{C1A1E971-25FB-4F90-AE32-F3300B76BAB8}" srcOrd="0" destOrd="0" presId="urn:microsoft.com/office/officeart/2005/8/layout/hList9#1"/>
    <dgm:cxn modelId="{C31E529E-D6B9-444F-A0C7-D97DDF00F03F}" srcId="{087F17F6-C57B-4D6F-9D4E-02803190A226}" destId="{63585E89-DF37-4D25-A8D8-CB5797509713}" srcOrd="1" destOrd="0" parTransId="{EC374CA9-F6CB-4C94-B076-70267D6E9206}" sibTransId="{C267DC24-C946-443D-86AF-548554DC5659}"/>
    <dgm:cxn modelId="{732E69B2-30D2-4BB1-9599-B69F8E5744FC}" type="presOf" srcId="{7BE1B084-51BF-4DD0-A66E-EA62D5F27D69}" destId="{377BFF33-AF62-4FB9-84FF-88173699308C}" srcOrd="1" destOrd="0" presId="urn:microsoft.com/office/officeart/2005/8/layout/hList9#1"/>
    <dgm:cxn modelId="{00222BBA-F982-4905-AE13-D5B0FD894ECA}" srcId="{63585E89-DF37-4D25-A8D8-CB5797509713}" destId="{31719A73-EBCC-42D6-8E37-3CFD3F0AF247}" srcOrd="0" destOrd="0" parTransId="{7E5F2424-C238-495B-BD44-77EB2590919C}" sibTransId="{677C8884-4FA0-4FE5-B972-33BE2DAFA3B2}"/>
    <dgm:cxn modelId="{B42BDABA-E093-4A28-ADA9-A519031C186F}" srcId="{087F17F6-C57B-4D6F-9D4E-02803190A226}" destId="{5488386B-0487-4E1A-B2C9-03EEB8A21B85}" srcOrd="2" destOrd="0" parTransId="{E7C2200C-8F15-4C94-A4F4-6E5D1F2F01A2}" sibTransId="{796D38E7-F1C2-4F51-BEDD-3C6C8BDE3ED2}"/>
    <dgm:cxn modelId="{302B58D1-ABA8-49E4-B71B-AA320B236667}" type="presOf" srcId="{D92EA0AF-A665-4215-ADBB-3A9BD95681C7}" destId="{18271887-7C52-4093-B585-0296B407BBED}" srcOrd="1" destOrd="0" presId="urn:microsoft.com/office/officeart/2005/8/layout/hList9#1"/>
    <dgm:cxn modelId="{B053FAED-AF16-48BA-A84D-8462A6D1F1D1}" type="presOf" srcId="{31719A73-EBCC-42D6-8E37-3CFD3F0AF247}" destId="{D5C205E1-C5F0-498E-84CE-AD81C90FCDFE}" srcOrd="0" destOrd="0" presId="urn:microsoft.com/office/officeart/2005/8/layout/hList9#1"/>
    <dgm:cxn modelId="{86FC73F6-4ADF-434A-AA62-2B684F4CE94E}" type="presOf" srcId="{7BE1B084-51BF-4DD0-A66E-EA62D5F27D69}" destId="{AD0D3126-5DED-43E6-A064-E6A6E080BFCA}" srcOrd="0" destOrd="0" presId="urn:microsoft.com/office/officeart/2005/8/layout/hList9#1"/>
    <dgm:cxn modelId="{A5D11634-357B-49D1-8ED1-25009C58D683}" type="presParOf" srcId="{156959FB-655A-4AF5-A4B6-CC82BA16513B}" destId="{D9201689-A3A5-4E02-9D9E-AC561FFD3150}" srcOrd="0" destOrd="0" presId="urn:microsoft.com/office/officeart/2005/8/layout/hList9#1"/>
    <dgm:cxn modelId="{A1AC2754-3ECF-44A7-8D40-8211793E8215}" type="presParOf" srcId="{156959FB-655A-4AF5-A4B6-CC82BA16513B}" destId="{843B81A7-7AD1-44F6-9009-33A99A6DD576}" srcOrd="1" destOrd="0" presId="urn:microsoft.com/office/officeart/2005/8/layout/hList9#1"/>
    <dgm:cxn modelId="{AF367CE0-14BF-4DC6-8AA8-7499D21C584F}" type="presParOf" srcId="{843B81A7-7AD1-44F6-9009-33A99A6DD576}" destId="{8C94C82F-B47F-4C93-BEBD-4FDAABB3B855}" srcOrd="0" destOrd="0" presId="urn:microsoft.com/office/officeart/2005/8/layout/hList9#1"/>
    <dgm:cxn modelId="{DBB57E58-B231-4313-AFBB-C4B240248415}" type="presParOf" srcId="{843B81A7-7AD1-44F6-9009-33A99A6DD576}" destId="{26467CFA-A176-4379-AFA9-671BE654B9AE}" srcOrd="1" destOrd="0" presId="urn:microsoft.com/office/officeart/2005/8/layout/hList9#1"/>
    <dgm:cxn modelId="{58063711-8873-4EBB-9576-CA9F610DE08D}" type="presParOf" srcId="{26467CFA-A176-4379-AFA9-671BE654B9AE}" destId="{AD0D3126-5DED-43E6-A064-E6A6E080BFCA}" srcOrd="0" destOrd="0" presId="urn:microsoft.com/office/officeart/2005/8/layout/hList9#1"/>
    <dgm:cxn modelId="{B440B5FB-3E50-4DF1-8BF3-F670D694FB64}" type="presParOf" srcId="{26467CFA-A176-4379-AFA9-671BE654B9AE}" destId="{377BFF33-AF62-4FB9-84FF-88173699308C}" srcOrd="1" destOrd="0" presId="urn:microsoft.com/office/officeart/2005/8/layout/hList9#1"/>
    <dgm:cxn modelId="{D7316719-A5E6-4C68-B38C-A4B9BD7526EC}" type="presParOf" srcId="{156959FB-655A-4AF5-A4B6-CC82BA16513B}" destId="{3397AAA8-96A2-470A-9327-E65D5AA7782E}" srcOrd="2" destOrd="0" presId="urn:microsoft.com/office/officeart/2005/8/layout/hList9#1"/>
    <dgm:cxn modelId="{82290F50-5ED3-44E2-9614-15ACA461DEA4}" type="presParOf" srcId="{156959FB-655A-4AF5-A4B6-CC82BA16513B}" destId="{C1A1E971-25FB-4F90-AE32-F3300B76BAB8}" srcOrd="3" destOrd="0" presId="urn:microsoft.com/office/officeart/2005/8/layout/hList9#1"/>
    <dgm:cxn modelId="{D24AA656-E617-48C6-8545-9491D6030960}" type="presParOf" srcId="{156959FB-655A-4AF5-A4B6-CC82BA16513B}" destId="{0C4C39BA-9139-4978-878A-53E315163391}" srcOrd="4" destOrd="0" presId="urn:microsoft.com/office/officeart/2005/8/layout/hList9#1"/>
    <dgm:cxn modelId="{8A84FC2A-5E9C-4B51-B543-48F78902B218}" type="presParOf" srcId="{156959FB-655A-4AF5-A4B6-CC82BA16513B}" destId="{3498CFBC-ADE8-4BBF-A782-4591F847EDBF}" srcOrd="5" destOrd="0" presId="urn:microsoft.com/office/officeart/2005/8/layout/hList9#1"/>
    <dgm:cxn modelId="{74F20B45-62CB-47AD-994B-1F74CC54ED0A}" type="presParOf" srcId="{156959FB-655A-4AF5-A4B6-CC82BA16513B}" destId="{2E906129-A81F-49B4-B933-F2D46D216FF8}" srcOrd="6" destOrd="0" presId="urn:microsoft.com/office/officeart/2005/8/layout/hList9#1"/>
    <dgm:cxn modelId="{4A1A8FA9-C0D3-4213-8541-48B7E255AAD7}" type="presParOf" srcId="{2E906129-A81F-49B4-B933-F2D46D216FF8}" destId="{48397777-C3C8-4A32-B16B-CC18BDE16B26}" srcOrd="0" destOrd="0" presId="urn:microsoft.com/office/officeart/2005/8/layout/hList9#1"/>
    <dgm:cxn modelId="{A984D504-2D97-4F3D-BC35-F24FB3013B0B}" type="presParOf" srcId="{2E906129-A81F-49B4-B933-F2D46D216FF8}" destId="{2E0434A7-1B08-46EE-BC8D-8F7358743650}" srcOrd="1" destOrd="0" presId="urn:microsoft.com/office/officeart/2005/8/layout/hList9#1"/>
    <dgm:cxn modelId="{2B2FD38E-3BCA-4EBB-93E5-E2189E515B47}" type="presParOf" srcId="{2E0434A7-1B08-46EE-BC8D-8F7358743650}" destId="{D5C205E1-C5F0-498E-84CE-AD81C90FCDFE}" srcOrd="0" destOrd="0" presId="urn:microsoft.com/office/officeart/2005/8/layout/hList9#1"/>
    <dgm:cxn modelId="{FB50EF21-32F8-45F9-8F8E-DF31231FC3A5}" type="presParOf" srcId="{2E0434A7-1B08-46EE-BC8D-8F7358743650}" destId="{DC481922-20E0-4DFF-9D45-3FD680B9C143}" srcOrd="1" destOrd="0" presId="urn:microsoft.com/office/officeart/2005/8/layout/hList9#1"/>
    <dgm:cxn modelId="{1E15F273-ED28-4B4C-810E-6534C21B17C9}" type="presParOf" srcId="{156959FB-655A-4AF5-A4B6-CC82BA16513B}" destId="{F5F3360F-EF2D-42B0-8B6D-F90B7FD1FDEE}" srcOrd="7" destOrd="0" presId="urn:microsoft.com/office/officeart/2005/8/layout/hList9#1"/>
    <dgm:cxn modelId="{33B18CA3-8196-4086-B34A-E784B207BA25}" type="presParOf" srcId="{156959FB-655A-4AF5-A4B6-CC82BA16513B}" destId="{DC5DBCCA-54F3-48D8-AA29-D3D8A84947CB}" srcOrd="8" destOrd="0" presId="urn:microsoft.com/office/officeart/2005/8/layout/hList9#1"/>
    <dgm:cxn modelId="{F9DF0B49-78C7-4892-89AE-5D52716885D0}" type="presParOf" srcId="{156959FB-655A-4AF5-A4B6-CC82BA16513B}" destId="{E70574B0-2256-4E64-8F99-CEBADBB6D31A}" srcOrd="9" destOrd="0" presId="urn:microsoft.com/office/officeart/2005/8/layout/hList9#1"/>
    <dgm:cxn modelId="{EA5298DC-D6A8-4B99-91EA-99685680B816}" type="presParOf" srcId="{156959FB-655A-4AF5-A4B6-CC82BA16513B}" destId="{56EDC499-C220-4584-AB26-8ADA53BADBA4}" srcOrd="10" destOrd="0" presId="urn:microsoft.com/office/officeart/2005/8/layout/hList9#1"/>
    <dgm:cxn modelId="{6C83360E-F5D7-49F2-AE57-5FAA3141D863}" type="presParOf" srcId="{156959FB-655A-4AF5-A4B6-CC82BA16513B}" destId="{9FA7585C-52A7-4925-BB3F-1E2ED956DC60}" srcOrd="11" destOrd="0" presId="urn:microsoft.com/office/officeart/2005/8/layout/hList9#1"/>
    <dgm:cxn modelId="{E62A8B97-A877-4CCC-82AE-638DC7C357BF}" type="presParOf" srcId="{9FA7585C-52A7-4925-BB3F-1E2ED956DC60}" destId="{DE900EA9-705A-442A-9EC6-31B179713419}" srcOrd="0" destOrd="0" presId="urn:microsoft.com/office/officeart/2005/8/layout/hList9#1"/>
    <dgm:cxn modelId="{32786C75-9644-480A-90E0-407B095CF9BD}" type="presParOf" srcId="{9FA7585C-52A7-4925-BB3F-1E2ED956DC60}" destId="{C82B3238-688B-4AA8-B214-7FE4FC6A38BB}" srcOrd="1" destOrd="0" presId="urn:microsoft.com/office/officeart/2005/8/layout/hList9#1"/>
    <dgm:cxn modelId="{0FF1048F-84A0-4F7F-90DA-35CE96070584}" type="presParOf" srcId="{C82B3238-688B-4AA8-B214-7FE4FC6A38BB}" destId="{9C3C7751-0D70-4405-B86F-201A6377883E}" srcOrd="0" destOrd="0" presId="urn:microsoft.com/office/officeart/2005/8/layout/hList9#1"/>
    <dgm:cxn modelId="{A3E002ED-0831-4E40-87E6-4BEEC670007A}" type="presParOf" srcId="{C82B3238-688B-4AA8-B214-7FE4FC6A38BB}" destId="{18271887-7C52-4093-B585-0296B407BBED}" srcOrd="1" destOrd="0" presId="urn:microsoft.com/office/officeart/2005/8/layout/hList9#1"/>
    <dgm:cxn modelId="{8BEA68B7-EF67-43B6-92C5-4ED9B75C615F}" type="presParOf" srcId="{156959FB-655A-4AF5-A4B6-CC82BA16513B}" destId="{BC90593D-B375-4C0B-B7FF-143EA7AE1BDD}" srcOrd="12" destOrd="0" presId="urn:microsoft.com/office/officeart/2005/8/layout/hList9#1"/>
    <dgm:cxn modelId="{1397865B-DD4D-4E87-B139-020C3DE9E2F1}" type="presParOf" srcId="{156959FB-655A-4AF5-A4B6-CC82BA16513B}" destId="{0E14BCB1-370B-4CEA-BEA4-5D59A7F933EF}" srcOrd="13" destOrd="0" presId="urn:microsoft.com/office/officeart/2005/8/layout/hList9#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D3126-5DED-43E6-A064-E6A6E080BFCA}">
      <dsp:nvSpPr>
        <dsp:cNvPr id="0" name=""/>
        <dsp:cNvSpPr/>
      </dsp:nvSpPr>
      <dsp:spPr>
        <a:xfrm>
          <a:off x="1334912" y="631552"/>
          <a:ext cx="2364767" cy="1577300"/>
        </a:xfrm>
        <a:prstGeom prst="rect">
          <a:avLst/>
        </a:prstGeom>
        <a:solidFill>
          <a:schemeClr val="accent3">
            <a:lumMod val="60000"/>
            <a:lumOff val="4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ysClr val="windowText" lastClr="000000">
                  <a:hueOff val="0"/>
                  <a:satOff val="0"/>
                  <a:lumOff val="0"/>
                  <a:alphaOff val="0"/>
                </a:sysClr>
              </a:solidFill>
              <a:latin typeface="Arial"/>
              <a:ea typeface="微软雅黑"/>
              <a:cs typeface="+mn-cs"/>
            </a:rPr>
            <a:t>负责资源的整合输出</a:t>
          </a:r>
        </a:p>
      </dsp:txBody>
      <dsp:txXfrm>
        <a:off x="1713275" y="631552"/>
        <a:ext cx="1986405" cy="1577300"/>
      </dsp:txXfrm>
    </dsp:sp>
    <dsp:sp modelId="{C1A1E971-25FB-4F90-AE32-F3300B76BAB8}">
      <dsp:nvSpPr>
        <dsp:cNvPr id="0" name=""/>
        <dsp:cNvSpPr/>
      </dsp:nvSpPr>
      <dsp:spPr>
        <a:xfrm>
          <a:off x="0" y="1"/>
          <a:ext cx="1576511" cy="1576511"/>
        </a:xfrm>
        <a:prstGeom prst="ellipse">
          <a:avLst/>
        </a:prstGeom>
        <a:solidFill>
          <a:srgbClr val="8064A2">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 lastClr="FFFFFF"/>
              </a:solidFill>
              <a:latin typeface="Arial"/>
              <a:ea typeface="微软雅黑"/>
              <a:cs typeface="+mn-cs"/>
            </a:rPr>
            <a:t>资源的整合运营者</a:t>
          </a:r>
        </a:p>
      </dsp:txBody>
      <dsp:txXfrm>
        <a:off x="230875" y="230876"/>
        <a:ext cx="1114761" cy="1114761"/>
      </dsp:txXfrm>
    </dsp:sp>
    <dsp:sp modelId="{D5C205E1-C5F0-498E-84CE-AD81C90FCDFE}">
      <dsp:nvSpPr>
        <dsp:cNvPr id="0" name=""/>
        <dsp:cNvSpPr/>
      </dsp:nvSpPr>
      <dsp:spPr>
        <a:xfrm>
          <a:off x="5276192" y="631552"/>
          <a:ext cx="2364767" cy="1577300"/>
        </a:xfrm>
        <a:prstGeom prst="rect">
          <a:avLst/>
        </a:prstGeom>
        <a:solidFill>
          <a:schemeClr val="accent1">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ysClr val="windowText" lastClr="000000">
                  <a:hueOff val="0"/>
                  <a:satOff val="0"/>
                  <a:lumOff val="0"/>
                  <a:alphaOff val="0"/>
                </a:sysClr>
              </a:solidFill>
              <a:latin typeface="Arial"/>
              <a:ea typeface="微软雅黑"/>
              <a:cs typeface="+mn-cs"/>
            </a:rPr>
            <a:t>负责将资源转变为满足客户需求的各种应用</a:t>
          </a:r>
        </a:p>
      </dsp:txBody>
      <dsp:txXfrm>
        <a:off x="5654555" y="631552"/>
        <a:ext cx="1986405" cy="1577300"/>
      </dsp:txXfrm>
    </dsp:sp>
    <dsp:sp modelId="{DC5DBCCA-54F3-48D8-AA29-D3D8A84947CB}">
      <dsp:nvSpPr>
        <dsp:cNvPr id="0" name=""/>
        <dsp:cNvSpPr/>
      </dsp:nvSpPr>
      <dsp:spPr>
        <a:xfrm>
          <a:off x="4014983" y="947"/>
          <a:ext cx="1576511" cy="1576511"/>
        </a:xfrm>
        <a:prstGeom prst="ellipse">
          <a:avLst/>
        </a:prstGeom>
        <a:solidFill>
          <a:srgbClr val="8064A2">
            <a:hueOff val="-2232385"/>
            <a:satOff val="13449"/>
            <a:lumOff val="1078"/>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 lastClr="FFFFFF"/>
              </a:solidFill>
              <a:latin typeface="Arial"/>
              <a:ea typeface="微软雅黑"/>
              <a:cs typeface="+mn-cs"/>
            </a:rPr>
            <a:t>资源的使用者</a:t>
          </a:r>
        </a:p>
      </dsp:txBody>
      <dsp:txXfrm>
        <a:off x="4245858" y="231822"/>
        <a:ext cx="1114761" cy="1114761"/>
      </dsp:txXfrm>
    </dsp:sp>
    <dsp:sp modelId="{9C3C7751-0D70-4405-B86F-201A6377883E}">
      <dsp:nvSpPr>
        <dsp:cNvPr id="0" name=""/>
        <dsp:cNvSpPr/>
      </dsp:nvSpPr>
      <dsp:spPr>
        <a:xfrm>
          <a:off x="9217472" y="631552"/>
          <a:ext cx="2364767" cy="1577300"/>
        </a:xfrm>
        <a:prstGeom prst="rect">
          <a:avLst/>
        </a:prstGeom>
        <a:solidFill>
          <a:schemeClr val="accent6">
            <a:lumMod val="40000"/>
            <a:lumOff val="60000"/>
          </a:schemeClr>
        </a:solidFill>
        <a:ln w="254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ysClr val="windowText" lastClr="000000">
                  <a:hueOff val="0"/>
                  <a:satOff val="0"/>
                  <a:lumOff val="0"/>
                  <a:alphaOff val="0"/>
                </a:sysClr>
              </a:solidFill>
              <a:latin typeface="Arial"/>
              <a:ea typeface="微软雅黑"/>
              <a:cs typeface="+mn-cs"/>
            </a:rPr>
            <a:t>资源的最终消费者</a:t>
          </a:r>
        </a:p>
      </dsp:txBody>
      <dsp:txXfrm>
        <a:off x="9595835" y="631552"/>
        <a:ext cx="1986405" cy="1577300"/>
      </dsp:txXfrm>
    </dsp:sp>
    <dsp:sp modelId="{0E14BCB1-370B-4CEA-BEA4-5D59A7F933EF}">
      <dsp:nvSpPr>
        <dsp:cNvPr id="0" name=""/>
        <dsp:cNvSpPr/>
      </dsp:nvSpPr>
      <dsp:spPr>
        <a:xfrm>
          <a:off x="7956263" y="947"/>
          <a:ext cx="1576511" cy="1576511"/>
        </a:xfrm>
        <a:prstGeom prst="ellipse">
          <a:avLst/>
        </a:prstGeom>
        <a:solidFill>
          <a:srgbClr val="8064A2">
            <a:hueOff val="-4464770"/>
            <a:satOff val="26899"/>
            <a:lumOff val="2156"/>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 lastClr="FFFFFF"/>
              </a:solidFill>
              <a:latin typeface="Arial"/>
              <a:ea typeface="微软雅黑"/>
              <a:cs typeface="+mn-cs"/>
            </a:rPr>
            <a:t>终端客户</a:t>
          </a:r>
        </a:p>
      </dsp:txBody>
      <dsp:txXfrm>
        <a:off x="8187138" y="231822"/>
        <a:ext cx="1114761" cy="1114761"/>
      </dsp:txXfrm>
    </dsp:sp>
  </dsp:spTree>
</dsp:drawing>
</file>

<file path=ppt/diagrams/layout1.xml><?xml version="1.0" encoding="utf-8"?>
<dgm:layoutDef xmlns:dgm="http://schemas.openxmlformats.org/drawingml/2006/diagram" xmlns:a="http://schemas.openxmlformats.org/drawingml/2006/main" uniqueId="urn:microsoft.com/office/officeart/2005/8/layout/hList9#1">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3BB440-9579-4481-83CF-732C289E7D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07096-2F41-4FCF-82B0-2AF9769561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7096-2F41-4FCF-82B0-2AF9769561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7096-2F41-4FCF-82B0-2AF9769561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7096-2F41-4FCF-82B0-2AF9769561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7096-2F41-4FCF-82B0-2AF9769561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7096-2F41-4FCF-82B0-2AF9769561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E07096-2F41-4FCF-82B0-2AF9769561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94EA80-649A-4C54-B058-66571352810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297" y="362660"/>
            <a:ext cx="6578349" cy="399957"/>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601" y="1600623"/>
            <a:ext cx="10972800" cy="4570942"/>
          </a:xfrm>
          <a:prstGeom prst="rect">
            <a:avLst/>
          </a:prstGeom>
        </p:spPr>
        <p:txBody>
          <a:bodyPr/>
          <a:lstStyle>
            <a:lvl1pPr marL="457200" indent="-457200">
              <a:lnSpc>
                <a:spcPct val="130000"/>
              </a:lnSpc>
              <a:buSzPct val="80000"/>
              <a:buFont typeface="Wingdings" panose="05000000000000000000" pitchFamily="2" charset="2"/>
              <a:buChar char="l"/>
              <a:defRPr>
                <a:solidFill>
                  <a:schemeClr val="tx1">
                    <a:lumMod val="75000"/>
                    <a:lumOff val="25000"/>
                  </a:schemeClr>
                </a:solidFill>
              </a:defRPr>
            </a:lvl1pPr>
            <a:lvl2pPr>
              <a:lnSpc>
                <a:spcPct val="130000"/>
              </a:lnSpc>
              <a:defRPr>
                <a:solidFill>
                  <a:schemeClr val="tx1">
                    <a:lumMod val="75000"/>
                    <a:lumOff val="25000"/>
                  </a:schemeClr>
                </a:solidFill>
              </a:defRPr>
            </a:lvl2pPr>
            <a:lvl3pPr>
              <a:lnSpc>
                <a:spcPct val="130000"/>
              </a:lnSpc>
              <a:defRPr/>
            </a:lvl3pPr>
            <a:lvl4pPr>
              <a:lnSpc>
                <a:spcPct val="130000"/>
              </a:lnSpc>
              <a:defRPr/>
            </a:lvl4pPr>
            <a:lvl5pPr>
              <a:lnSpc>
                <a:spcPct val="130000"/>
              </a:lnSpc>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Content Placeholder 2"/>
          <p:cNvSpPr>
            <a:spLocks noGrp="1"/>
          </p:cNvSpPr>
          <p:nvPr>
            <p:ph idx="13"/>
          </p:nvPr>
        </p:nvSpPr>
        <p:spPr>
          <a:xfrm>
            <a:off x="840937" y="983909"/>
            <a:ext cx="10741463" cy="464350"/>
          </a:xfrm>
          <a:prstGeom prst="rect">
            <a:avLst/>
          </a:prstGeom>
        </p:spPr>
        <p:txBody>
          <a:bodyPr/>
          <a:lstStyle>
            <a:lvl1pPr marL="0" indent="0">
              <a:lnSpc>
                <a:spcPct val="120000"/>
              </a:lnSpc>
              <a:buSzPct val="80000"/>
              <a:buFont typeface="Wingdings" panose="05000000000000000000" pitchFamily="2" charset="2"/>
              <a:buNone/>
              <a:defRPr b="0">
                <a:solidFill>
                  <a:schemeClr val="tx1">
                    <a:lumMod val="95000"/>
                    <a:lumOff val="5000"/>
                  </a:schemeClr>
                </a:solidFill>
              </a:defRPr>
            </a:lvl1pPr>
          </a:lstStyle>
          <a:p>
            <a:pPr lvl="0"/>
            <a:r>
              <a:rPr lang="en-US" dirty="0"/>
              <a:t>Click to edit Master text styles</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9F1817E3-E9DD-4DF9-9077-FE01F0C84B2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8D555C3-4C0E-4E8A-B5D4-3F66929E492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817E3-E9DD-4DF9-9077-FE01F0C84B2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555C3-4C0E-4E8A-B5D4-3F66929E49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emf"/><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jpeg"/><Relationship Id="rId2" Type="http://schemas.openxmlformats.org/officeDocument/2006/relationships/image" Target="../media/image10.emf"/><Relationship Id="rId1"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1.jpeg"/><Relationship Id="rId2" Type="http://schemas.openxmlformats.org/officeDocument/2006/relationships/image" Target="../media/image20.wmf"/><Relationship Id="rId1"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jpeg"/><Relationship Id="rId1" Type="http://schemas.openxmlformats.org/officeDocument/2006/relationships/image" Target="../media/image2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2"/>
          <p:cNvSpPr/>
          <p:nvPr/>
        </p:nvSpPr>
        <p:spPr>
          <a:xfrm>
            <a:off x="3086100" y="1976604"/>
            <a:ext cx="6019800" cy="2133600"/>
          </a:xfrm>
          <a:prstGeom prst="rect">
            <a:avLst/>
          </a:prstGeom>
        </p:spPr>
        <p:txBody>
          <a:bodyPr wrap="none" fromWordArt="1">
            <a:prstTxWarp prst="textArchUp">
              <a:avLst>
                <a:gd name="adj" fmla="val 11558685"/>
              </a:avLst>
            </a:prstTxWarp>
            <a:normAutofit/>
            <a:scene3d>
              <a:camera prst="legacyPerspectiveBottom">
                <a:rot lat="0" lon="0" rev="0"/>
              </a:camera>
              <a:lightRig rig="legacyFlat3" dir="t"/>
            </a:scene3d>
            <a:sp3d extrusionH="887400" prstMaterial="legacyMatte">
              <a:extrusionClr>
                <a:srgbClr val="99FFCC"/>
              </a:extrusionClr>
            </a:sp3d>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1" i="0" u="none" strike="noStrike" kern="1200" cap="none" spc="88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云计算及应用</a:t>
            </a:r>
            <a:endParaRPr kumimoji="0" lang="zh-CN" altLang="en-US" sz="7200" b="1" i="0" u="none" strike="noStrike" kern="1200" cap="none" spc="88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endParaRPr>
          </a:p>
        </p:txBody>
      </p:sp>
      <p:sp>
        <p:nvSpPr>
          <p:cNvPr id="32771" name="Text Box 3"/>
          <p:cNvSpPr txBox="1"/>
          <p:nvPr/>
        </p:nvSpPr>
        <p:spPr>
          <a:xfrm>
            <a:off x="2895600" y="5070657"/>
            <a:ext cx="6400800" cy="1169551"/>
          </a:xfrm>
          <a:prstGeom prst="rect">
            <a:avLst/>
          </a:prstGeom>
          <a:noFill/>
          <a:ln w="9525">
            <a:noFill/>
          </a:ln>
        </p:spPr>
        <p:txBody>
          <a:bodyPr>
            <a:spAutoFit/>
          </a:bodyPr>
          <a:lstStyle/>
          <a:p>
            <a:pPr marL="0" marR="0" lvl="0" indent="0" algn="ctr" defTabSz="914400" rtl="0" eaLnBrk="1" fontAlgn="auto" latinLnBrk="0" hangingPunct="1">
              <a:lnSpc>
                <a:spcPct val="100000"/>
              </a:lnSpc>
              <a:spcBef>
                <a:spcPts val="1200"/>
              </a:spcBef>
              <a:spcAft>
                <a:spcPts val="600"/>
              </a:spcAft>
              <a:buClrTx/>
              <a:buSzTx/>
              <a:buFontTx/>
              <a:buNone/>
              <a:defRPr/>
            </a:pPr>
            <a:r>
              <a:rPr kumimoji="0" lang="zh-CN" altLang="en-US" sz="3200" b="1"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rPr>
              <a:t>北京理工大学</a:t>
            </a:r>
            <a:endParaRPr kumimoji="0" lang="en-US" altLang="zh-CN" sz="3200" b="1"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2800" b="0"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rPr>
              <a:t>数据科学与知识工程研究所</a:t>
            </a:r>
            <a:endParaRPr kumimoji="0" lang="zh-CN" altLang="en-US" sz="2800" b="0"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endParaRPr>
          </a:p>
        </p:txBody>
      </p:sp>
      <p:sp>
        <p:nvSpPr>
          <p:cNvPr id="32772" name="Text Box 4"/>
          <p:cNvSpPr txBox="1"/>
          <p:nvPr/>
        </p:nvSpPr>
        <p:spPr>
          <a:xfrm>
            <a:off x="3497115" y="3413051"/>
            <a:ext cx="5415257" cy="1768475"/>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600" b="1"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授课教师：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袁野 </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教授、博导</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a:t>
            </a:r>
            <a:endPar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endParaRPr>
          </a:p>
          <a:p>
            <a:pPr marL="1371600" marR="0" lvl="3" indent="457200" algn="l" defTabSz="914400" rtl="0" eaLnBrk="1" fontAlgn="auto" latinLnBrk="0" hangingPunct="1">
              <a:lnSpc>
                <a:spcPct val="100000"/>
              </a:lnSpc>
              <a:spcBef>
                <a:spcPct val="50000"/>
              </a:spcBef>
              <a:spcAft>
                <a:spcPts val="0"/>
              </a:spcAft>
              <a:buClrTx/>
              <a:buSzTx/>
              <a:buFontTx/>
              <a:buNone/>
              <a:defRPr/>
            </a:pP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rPr>
              <a:t>李博扬（助理教授）</a:t>
            </a:r>
            <a:endPar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endParaRPr kumimoji="0" lang="zh-CN" altLang="zh-CN" sz="2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anose="02010609030101010101" pitchFamily="49" charset="-122"/>
              <a:cs typeface="+mn-cs"/>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26949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云计算的定义</a:t>
            </a:r>
            <a:endParaRPr lang="zh-CN" altLang="en-US" sz="2800" b="1" dirty="0">
              <a:latin typeface="黑体" panose="02010609060101010101" pitchFamily="2" charset="-122"/>
              <a:ea typeface="黑体" panose="02010609060101010101" pitchFamily="2" charset="-122"/>
            </a:endParaRPr>
          </a:p>
        </p:txBody>
      </p:sp>
      <p:sp>
        <p:nvSpPr>
          <p:cNvPr id="56" name="内容占位符 4"/>
          <p:cNvSpPr txBox="1"/>
          <p:nvPr/>
        </p:nvSpPr>
        <p:spPr>
          <a:xfrm>
            <a:off x="488732" y="1786416"/>
            <a:ext cx="11259923" cy="9143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Clr>
                <a:srgbClr val="0070C0"/>
              </a:buClr>
              <a:buFont typeface="Wingdings" panose="05000000000000000000" pitchFamily="2" charset="2"/>
              <a:buChar char="Ø"/>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美国国家标准与技术研究院（</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National Institute of Standards and Technology</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NIST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）对云计算的定义：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081451" y="2588683"/>
            <a:ext cx="10086108" cy="1338828"/>
          </a:xfrm>
          <a:prstGeom prst="rect">
            <a:avLst/>
          </a:prstGeom>
        </p:spPr>
        <p:txBody>
          <a:bodyPr wrap="square">
            <a:spAutoFit/>
          </a:bodyPr>
          <a:lstStyle/>
          <a:p>
            <a:pPr>
              <a:lnSpc>
                <a:spcPct val="150000"/>
              </a:lnSpc>
            </a:pPr>
            <a:r>
              <a:rPr lang="zh-CN" altLang="en-US" dirty="0"/>
              <a:t>       </a:t>
            </a:r>
            <a:r>
              <a:rPr lang="zh-CN" altLang="en-US" dirty="0">
                <a:latin typeface="微软雅黑" panose="020B0503020204020204" pitchFamily="34" charset="-122"/>
                <a:ea typeface="微软雅黑" panose="020B0503020204020204" pitchFamily="34" charset="-122"/>
              </a:rPr>
              <a:t>云计算是一种无处不在、便捷且按需对一个</a:t>
            </a:r>
            <a:r>
              <a:rPr lang="zh-CN" altLang="en-US" dirty="0">
                <a:solidFill>
                  <a:srgbClr val="FF0000"/>
                </a:solidFill>
                <a:latin typeface="微软雅黑" panose="020B0503020204020204" pitchFamily="34" charset="-122"/>
                <a:ea typeface="微软雅黑" panose="020B0503020204020204" pitchFamily="34" charset="-122"/>
              </a:rPr>
              <a:t>共享</a:t>
            </a:r>
            <a:r>
              <a:rPr lang="zh-CN" altLang="en-US" dirty="0">
                <a:latin typeface="微软雅黑" panose="020B0503020204020204" pitchFamily="34" charset="-122"/>
                <a:ea typeface="微软雅黑" panose="020B0503020204020204" pitchFamily="34" charset="-122"/>
              </a:rPr>
              <a:t>的可配置计算资源（包括网络、服务器、存储、应用和服务）进行</a:t>
            </a:r>
            <a:r>
              <a:rPr lang="zh-CN" altLang="en-US" b="1" dirty="0">
                <a:solidFill>
                  <a:srgbClr val="FF0000"/>
                </a:solidFill>
                <a:latin typeface="微软雅黑" panose="020B0503020204020204" pitchFamily="34" charset="-122"/>
                <a:ea typeface="微软雅黑" panose="020B0503020204020204" pitchFamily="34" charset="-122"/>
              </a:rPr>
              <a:t>网络访问的模式</a:t>
            </a:r>
            <a:r>
              <a:rPr lang="zh-CN" altLang="en-US" dirty="0">
                <a:latin typeface="微软雅黑" panose="020B0503020204020204" pitchFamily="34" charset="-122"/>
                <a:ea typeface="微软雅黑" panose="020B0503020204020204" pitchFamily="34" charset="-122"/>
              </a:rPr>
              <a:t>，它能够通过最少量的管理以及与服务提供商的互动</a:t>
            </a:r>
            <a:r>
              <a:rPr lang="zh-CN" altLang="en-US" dirty="0">
                <a:solidFill>
                  <a:srgbClr val="FF0000"/>
                </a:solidFill>
                <a:latin typeface="微软雅黑" panose="020B0503020204020204" pitchFamily="34" charset="-122"/>
                <a:ea typeface="微软雅黑" panose="020B0503020204020204" pitchFamily="34" charset="-122"/>
              </a:rPr>
              <a:t>实现计算资源的迅速供给和释放</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488732" y="4159611"/>
            <a:ext cx="10086108" cy="757130"/>
          </a:xfrm>
          <a:prstGeom prst="rect">
            <a:avLst/>
          </a:prstGeom>
        </p:spPr>
        <p:txBody>
          <a:bodyPr wrap="square">
            <a:spAutoFit/>
          </a:bodyPr>
          <a:lstStyle/>
          <a:p>
            <a:pPr marL="342900" indent="-342900">
              <a:lnSpc>
                <a:spcPct val="90000"/>
              </a:lnSpc>
              <a:spcBef>
                <a:spcPts val="1000"/>
              </a:spcBef>
              <a:buClr>
                <a:srgbClr val="0070C0"/>
              </a:buClr>
              <a:buFont typeface="Wingdings" panose="05000000000000000000" pitchFamily="2" charset="2"/>
              <a:buChar char="Ø"/>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2012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年的国务院政府工作报告将云计算作为国家战略性新兴产业给出了定义：</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p:cNvSpPr/>
          <p:nvPr/>
        </p:nvSpPr>
        <p:spPr>
          <a:xfrm>
            <a:off x="1081451" y="4990632"/>
            <a:ext cx="10003778" cy="1338828"/>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云计算是基于互联网的服务的</a:t>
            </a:r>
            <a:r>
              <a:rPr lang="zh-CN" altLang="en-US" dirty="0">
                <a:solidFill>
                  <a:srgbClr val="FF0000"/>
                </a:solidFill>
                <a:latin typeface="微软雅黑" panose="020B0503020204020204" pitchFamily="34" charset="-122"/>
                <a:ea typeface="微软雅黑" panose="020B0503020204020204" pitchFamily="34" charset="-122"/>
              </a:rPr>
              <a:t>增加、使用和交付</a:t>
            </a:r>
            <a:r>
              <a:rPr lang="zh-CN" altLang="en-US" b="1" dirty="0">
                <a:solidFill>
                  <a:srgbClr val="FF0000"/>
                </a:solidFill>
                <a:latin typeface="微软雅黑" panose="020B0503020204020204" pitchFamily="34" charset="-122"/>
                <a:ea typeface="微软雅黑" panose="020B0503020204020204" pitchFamily="34" charset="-122"/>
              </a:rPr>
              <a:t>模式</a:t>
            </a:r>
            <a:r>
              <a:rPr lang="zh-CN" altLang="en-US" dirty="0">
                <a:latin typeface="微软雅黑" panose="020B0503020204020204" pitchFamily="34" charset="-122"/>
                <a:ea typeface="微软雅黑" panose="020B0503020204020204" pitchFamily="34" charset="-122"/>
              </a:rPr>
              <a:t>，通常涉及通过互联网来提供动态、易扩展且经常是</a:t>
            </a:r>
            <a:r>
              <a:rPr lang="zh-CN" altLang="en-US" dirty="0">
                <a:solidFill>
                  <a:srgbClr val="FF0000"/>
                </a:solidFill>
                <a:latin typeface="微软雅黑" panose="020B0503020204020204" pitchFamily="34" charset="-122"/>
                <a:ea typeface="微软雅黑" panose="020B0503020204020204" pitchFamily="34" charset="-122"/>
              </a:rPr>
              <a:t>虚拟化的资源</a:t>
            </a:r>
            <a:r>
              <a:rPr lang="zh-CN" altLang="en-US" dirty="0">
                <a:latin typeface="微软雅黑" panose="020B0503020204020204" pitchFamily="34" charset="-122"/>
                <a:ea typeface="微软雅黑" panose="020B0503020204020204" pitchFamily="34" charset="-122"/>
              </a:rPr>
              <a:t>。云计算是传统计算机和网络技术发展融合的产物，它意味着计算能力也可作为一种</a:t>
            </a:r>
            <a:r>
              <a:rPr lang="zh-CN" altLang="en-US" dirty="0">
                <a:solidFill>
                  <a:srgbClr val="FF0000"/>
                </a:solidFill>
                <a:latin typeface="微软雅黑" panose="020B0503020204020204" pitchFamily="34" charset="-122"/>
                <a:ea typeface="微软雅黑" panose="020B0503020204020204" pitchFamily="34" charset="-122"/>
              </a:rPr>
              <a:t>商品</a:t>
            </a:r>
            <a:r>
              <a:rPr lang="zh-CN" altLang="en-US" dirty="0">
                <a:latin typeface="微软雅黑" panose="020B0503020204020204" pitchFamily="34" charset="-122"/>
                <a:ea typeface="微软雅黑" panose="020B0503020204020204" pitchFamily="34" charset="-122"/>
              </a:rPr>
              <a:t>通过互联网进行流通。</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305564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云计算思想起源</a:t>
            </a:r>
            <a:endParaRPr lang="zh-CN" altLang="en-US" sz="2800" b="1" dirty="0">
              <a:latin typeface="黑体" panose="02010609060101010101" pitchFamily="2" charset="-122"/>
              <a:ea typeface="黑体" panose="02010609060101010101" pitchFamily="2" charset="-122"/>
            </a:endParaRPr>
          </a:p>
        </p:txBody>
      </p:sp>
      <p:sp>
        <p:nvSpPr>
          <p:cNvPr id="26" name="内容占位符 3"/>
          <p:cNvSpPr txBox="1"/>
          <p:nvPr/>
        </p:nvSpPr>
        <p:spPr>
          <a:xfrm>
            <a:off x="495876" y="2546107"/>
            <a:ext cx="5184457" cy="3873166"/>
          </a:xfrm>
          <a:prstGeom prst="rect">
            <a:avLst/>
          </a:prstGeom>
          <a:no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Aft>
                <a:spcPts val="1200"/>
              </a:spcAft>
              <a:buClr>
                <a:srgbClr val="0070C0"/>
              </a:buClr>
              <a:buFont typeface="Wingdings" panose="05000000000000000000" pitchFamily="2" charset="2"/>
              <a:buChar char="ü"/>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你刚刚购买完电脑，就出现了新的型号</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gn="l">
              <a:spcAft>
                <a:spcPts val="1200"/>
              </a:spcAft>
              <a:buClr>
                <a:srgbClr val="0070C0"/>
              </a:buClr>
              <a:buFont typeface="Wingdings" panose="05000000000000000000" pitchFamily="2" charset="2"/>
              <a:buChar char="ü"/>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刚高价购买的最新版的应用程序，过了不久就需要进行更新</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gn="l">
              <a:spcAft>
                <a:spcPts val="1200"/>
              </a:spcAft>
              <a:buClr>
                <a:srgbClr val="0070C0"/>
              </a:buClr>
              <a:buFont typeface="Wingdings" panose="05000000000000000000" pitchFamily="2" charset="2"/>
              <a:buChar char="ü"/>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电脑因为太多的不灵活的软件，负载过重而宕机，导致保存的数据全部丢失</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gn="l">
              <a:spcAft>
                <a:spcPts val="1200"/>
              </a:spcAft>
              <a:buClr>
                <a:srgbClr val="0070C0"/>
              </a:buClr>
              <a:buFont typeface="Wingdings" panose="05000000000000000000" pitchFamily="2" charset="2"/>
              <a:buChar char="ü"/>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下载软件不小心感染了病毒，结果泄露了自己的账号密码，导致了经济损失</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gn="l">
              <a:buClr>
                <a:srgbClr val="0070C0"/>
              </a:buClr>
              <a:buFont typeface="Wingdings" panose="05000000000000000000" pitchFamily="2" charset="2"/>
              <a:buChar char="ü"/>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一时冲动购买了一套软件，结果用了不到一个月就失去了兴趣 </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zh-CN" altLang="en-US" dirty="0"/>
          </a:p>
        </p:txBody>
      </p:sp>
      <p:sp>
        <p:nvSpPr>
          <p:cNvPr id="27" name="内容占位符 4"/>
          <p:cNvSpPr txBox="1"/>
          <p:nvPr/>
        </p:nvSpPr>
        <p:spPr>
          <a:xfrm>
            <a:off x="277090" y="1745763"/>
            <a:ext cx="4333709" cy="42223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buFont typeface="Wingdings" panose="05000000000000000000" pitchFamily="2" charset="2"/>
              <a:buChar char="Ø"/>
            </a:pPr>
            <a:r>
              <a:rPr lang="zh-CN" altLang="en-US" sz="2400" b="1" dirty="0">
                <a:latin typeface="黑体" panose="02010609060101010101" pitchFamily="2" charset="-122"/>
                <a:ea typeface="黑体" panose="02010609060101010101" pitchFamily="2" charset="-122"/>
              </a:rPr>
              <a:t>个人使用计算机的问题</a:t>
            </a:r>
            <a:endParaRPr lang="zh-CN" altLang="en-US" sz="2400" b="1" dirty="0">
              <a:latin typeface="黑体" panose="02010609060101010101" pitchFamily="2" charset="-122"/>
              <a:ea typeface="黑体" panose="02010609060101010101" pitchFamily="2" charset="-122"/>
            </a:endParaRPr>
          </a:p>
        </p:txBody>
      </p:sp>
      <p:sp>
        <p:nvSpPr>
          <p:cNvPr id="29" name="内容占位符 4"/>
          <p:cNvSpPr txBox="1"/>
          <p:nvPr/>
        </p:nvSpPr>
        <p:spPr>
          <a:xfrm>
            <a:off x="5680332" y="1745763"/>
            <a:ext cx="5114047" cy="421044"/>
          </a:xfrm>
          <a:prstGeom prst="rect">
            <a:avLst/>
          </a:prstGeom>
        </p:spPr>
        <p:txBody>
          <a:bodyPr vert="horz" lIns="90000" tIns="46800" rIns="121917" bIns="46800" rtlCol="0">
            <a:noAutofit/>
          </a:bodyPr>
          <a:lstStyle>
            <a:lvl1pPr marL="0" indent="0" algn="l" defTabSz="1219200"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228600" indent="-228600" defTabSz="914400">
              <a:lnSpc>
                <a:spcPct val="90000"/>
              </a:lnSpc>
              <a:spcBef>
                <a:spcPts val="1000"/>
              </a:spcBef>
              <a:buClr>
                <a:srgbClr val="00B0F0"/>
              </a:buClr>
              <a:buFont typeface="Wingdings" panose="05000000000000000000" pitchFamily="2" charset="2"/>
              <a:buChar char="Ø"/>
            </a:pPr>
            <a:r>
              <a:rPr lang="zh-CN" altLang="en-US" sz="2400" b="1" dirty="0">
                <a:solidFill>
                  <a:schemeClr val="tx1"/>
                </a:solidFill>
                <a:latin typeface="黑体" panose="02010609060101010101" pitchFamily="2" charset="-122"/>
                <a:ea typeface="黑体" panose="02010609060101010101" pitchFamily="2" charset="-122"/>
              </a:rPr>
              <a:t>企业使用计算机的问题</a:t>
            </a:r>
            <a:endParaRPr lang="zh-CN" altLang="en-US" sz="2400" b="1" dirty="0">
              <a:solidFill>
                <a:schemeClr val="tx1"/>
              </a:solidFill>
              <a:latin typeface="黑体" panose="02010609060101010101" pitchFamily="2" charset="-122"/>
              <a:ea typeface="黑体" panose="02010609060101010101" pitchFamily="2" charset="-122"/>
            </a:endParaRPr>
          </a:p>
        </p:txBody>
      </p:sp>
      <p:sp>
        <p:nvSpPr>
          <p:cNvPr id="2" name="矩形 1"/>
          <p:cNvSpPr/>
          <p:nvPr/>
        </p:nvSpPr>
        <p:spPr>
          <a:xfrm>
            <a:off x="5865536" y="2546107"/>
            <a:ext cx="6096000" cy="3985706"/>
          </a:xfrm>
          <a:prstGeom prst="rect">
            <a:avLst/>
          </a:prstGeom>
        </p:spPr>
        <p:txBody>
          <a:bodyPr>
            <a:spAutoFit/>
          </a:bodyPr>
          <a:lstStyle/>
          <a:p>
            <a:pPr marL="342900" indent="-342900">
              <a:lnSpc>
                <a:spcPct val="90000"/>
              </a:lnSpc>
              <a:spcBef>
                <a:spcPts val="1000"/>
              </a:spcBef>
              <a:spcAft>
                <a:spcPts val="1200"/>
              </a:spcAft>
              <a:buClr>
                <a:srgbClr val="0070C0"/>
              </a:buClr>
              <a:buFont typeface="Wingdings" panose="05000000000000000000" pitchFamily="2" charset="2"/>
              <a:buChar char="ü"/>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IT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部门的工作人员经常忙于穿梭于各个办公楼之间解决员工电脑的各种系统错误，各种应用软件的错误</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nSpc>
                <a:spcPct val="90000"/>
              </a:lnSpc>
              <a:spcBef>
                <a:spcPts val="1000"/>
              </a:spcBef>
              <a:spcAft>
                <a:spcPts val="1200"/>
              </a:spcAft>
              <a:buClr>
                <a:srgbClr val="0070C0"/>
              </a:buClr>
              <a:buFont typeface="Wingdings" panose="05000000000000000000" pitchFamily="2" charset="2"/>
              <a:buChar char="ü"/>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企业为了测试新开发的应用软件，需要购买一大批电脑，而当测试完毕之后，大部分设备处于闲置</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nSpc>
                <a:spcPct val="90000"/>
              </a:lnSpc>
              <a:spcBef>
                <a:spcPts val="1000"/>
              </a:spcBef>
              <a:spcAft>
                <a:spcPts val="1200"/>
              </a:spcAft>
              <a:buClr>
                <a:srgbClr val="0070C0"/>
              </a:buClr>
              <a:buFont typeface="Wingdings" panose="05000000000000000000" pitchFamily="2" charset="2"/>
              <a:buChar char="ü"/>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为了应付市场的快速变化，急需一批计算资源，但是审批资金、购买设备、安装平台可能需要花费</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周左右的时间，会耽误市场机会</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nSpc>
                <a:spcPct val="90000"/>
              </a:lnSpc>
              <a:spcBef>
                <a:spcPts val="1000"/>
              </a:spcBef>
              <a:spcAft>
                <a:spcPts val="1200"/>
              </a:spcAft>
              <a:buClr>
                <a:srgbClr val="0070C0"/>
              </a:buClr>
              <a:buFont typeface="Wingdings" panose="05000000000000000000" pitchFamily="2" charset="2"/>
              <a:buChar char="ü"/>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高价购买了某家公司的软件之后，使用一段时间之后，发现不能完全满足需求，但是又无法退货</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270133" y="2373705"/>
            <a:ext cx="5410200" cy="4158108"/>
          </a:xfrm>
          <a:prstGeom prst="rect">
            <a:avLst/>
          </a:prstGeom>
          <a:solidFill>
            <a:schemeClr val="accent1">
              <a:lumMod val="75000"/>
              <a:alpha val="21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891974" y="2373705"/>
            <a:ext cx="6069562" cy="4158108"/>
          </a:xfrm>
          <a:prstGeom prst="rect">
            <a:avLst/>
          </a:prstGeom>
          <a:solidFill>
            <a:schemeClr val="accent1">
              <a:lumMod val="75000"/>
              <a:alpha val="21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305564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云计算基本思想</a:t>
            </a:r>
            <a:endParaRPr lang="zh-CN" altLang="en-US" sz="2800" b="1" dirty="0">
              <a:latin typeface="黑体" panose="02010609060101010101" pitchFamily="2" charset="-122"/>
              <a:ea typeface="黑体" panose="02010609060101010101" pitchFamily="2" charset="-122"/>
            </a:endParaRPr>
          </a:p>
        </p:txBody>
      </p:sp>
      <p:grpSp>
        <p:nvGrpSpPr>
          <p:cNvPr id="12" name="组合 11"/>
          <p:cNvGrpSpPr/>
          <p:nvPr/>
        </p:nvGrpSpPr>
        <p:grpSpPr>
          <a:xfrm>
            <a:off x="934504" y="2657087"/>
            <a:ext cx="2727853" cy="2734196"/>
            <a:chOff x="1207625" y="1950370"/>
            <a:chExt cx="3904228" cy="3913307"/>
          </a:xfrm>
        </p:grpSpPr>
        <p:sp>
          <p:nvSpPr>
            <p:cNvPr id="13" name="Freeform 10"/>
            <p:cNvSpPr/>
            <p:nvPr/>
          </p:nvSpPr>
          <p:spPr bwMode="auto">
            <a:xfrm>
              <a:off x="3154068" y="1953615"/>
              <a:ext cx="1948061"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矩形 13"/>
            <p:cNvSpPr/>
            <p:nvPr/>
          </p:nvSpPr>
          <p:spPr>
            <a:xfrm rot="3203510">
              <a:off x="1781303" y="2535964"/>
              <a:ext cx="2750401" cy="2751833"/>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3765">
                <a:defRPr/>
              </a:pPr>
              <a:r>
                <a:rPr lang="en-US" altLang="zh-CN" kern="0" dirty="0">
                  <a:solidFill>
                    <a:srgbClr val="F9F9F9"/>
                  </a:solidFill>
                  <a:latin typeface="微软雅黑" panose="020B0503020204020204" pitchFamily="34" charset="-122"/>
                  <a:ea typeface="微软雅黑" panose="020B0503020204020204" pitchFamily="34" charset="-122"/>
                </a:rPr>
                <a:t>02</a:t>
              </a:r>
              <a:endParaRPr lang="zh-CN" altLang="en-US" kern="0" dirty="0">
                <a:solidFill>
                  <a:srgbClr val="F9F9F9"/>
                </a:solidFill>
                <a:latin typeface="微软雅黑" panose="020B0503020204020204" pitchFamily="34" charset="-122"/>
                <a:ea typeface="微软雅黑" panose="020B0503020204020204" pitchFamily="34" charset="-122"/>
              </a:endParaRPr>
            </a:p>
          </p:txBody>
        </p:sp>
        <p:sp>
          <p:nvSpPr>
            <p:cNvPr id="15" name="Freeform 7"/>
            <p:cNvSpPr/>
            <p:nvPr/>
          </p:nvSpPr>
          <p:spPr bwMode="auto">
            <a:xfrm>
              <a:off x="1215716" y="1950370"/>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矩形 15"/>
            <p:cNvSpPr/>
            <p:nvPr/>
          </p:nvSpPr>
          <p:spPr>
            <a:xfrm rot="19403510">
              <a:off x="1750232" y="2533575"/>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3765">
                <a:defRPr/>
              </a:pPr>
              <a:r>
                <a:rPr lang="en-US" altLang="zh-CN" kern="0" dirty="0">
                  <a:solidFill>
                    <a:schemeClr val="bg1"/>
                  </a:solidFill>
                  <a:latin typeface="微软雅黑" panose="020B0503020204020204" pitchFamily="34" charset="-122"/>
                  <a:ea typeface="微软雅黑" panose="020B0503020204020204" pitchFamily="34" charset="-122"/>
                </a:rPr>
                <a:t>01</a:t>
              </a:r>
              <a:endParaRPr lang="zh-CN" altLang="en-US" kern="0" dirty="0">
                <a:solidFill>
                  <a:schemeClr val="bg1"/>
                </a:solidFill>
                <a:latin typeface="微软雅黑" panose="020B0503020204020204" pitchFamily="34" charset="-122"/>
                <a:ea typeface="微软雅黑" panose="020B0503020204020204" pitchFamily="34" charset="-122"/>
              </a:endParaRPr>
            </a:p>
          </p:txBody>
        </p:sp>
        <p:sp>
          <p:nvSpPr>
            <p:cNvPr id="17" name="Freeform 8"/>
            <p:cNvSpPr/>
            <p:nvPr/>
          </p:nvSpPr>
          <p:spPr bwMode="auto">
            <a:xfrm>
              <a:off x="1207625" y="3715894"/>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矩形 17"/>
            <p:cNvSpPr/>
            <p:nvPr/>
          </p:nvSpPr>
          <p:spPr>
            <a:xfrm rot="14003510">
              <a:off x="1781297" y="2535969"/>
              <a:ext cx="2750400" cy="2751834"/>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3765">
                <a:defRPr/>
              </a:pPr>
              <a:r>
                <a:rPr lang="en-US" altLang="zh-CN" kern="0" dirty="0">
                  <a:solidFill>
                    <a:schemeClr val="bg1"/>
                  </a:solidFill>
                  <a:latin typeface="微软雅黑" panose="020B0503020204020204" pitchFamily="34" charset="-122"/>
                  <a:ea typeface="微软雅黑" panose="020B0503020204020204" pitchFamily="34" charset="-122"/>
                </a:rPr>
                <a:t>04</a:t>
              </a:r>
              <a:endParaRPr lang="zh-CN" altLang="en-US" kern="0" dirty="0">
                <a:solidFill>
                  <a:schemeClr val="bg1"/>
                </a:solidFill>
                <a:latin typeface="微软雅黑" panose="020B0503020204020204" pitchFamily="34" charset="-122"/>
                <a:ea typeface="微软雅黑" panose="020B0503020204020204" pitchFamily="34" charset="-122"/>
              </a:endParaRPr>
            </a:p>
          </p:txBody>
        </p:sp>
        <p:sp>
          <p:nvSpPr>
            <p:cNvPr id="19" name="Freeform 12"/>
            <p:cNvSpPr/>
            <p:nvPr/>
          </p:nvSpPr>
          <p:spPr bwMode="auto">
            <a:xfrm>
              <a:off x="2962826" y="3907026"/>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C00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矩形 19"/>
            <p:cNvSpPr/>
            <p:nvPr/>
          </p:nvSpPr>
          <p:spPr>
            <a:xfrm rot="8603510">
              <a:off x="1780581" y="2536687"/>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algn="ctr" defTabSz="913765">
                <a:defRPr/>
              </a:pPr>
              <a:r>
                <a:rPr lang="en-US" altLang="zh-CN" kern="0" dirty="0">
                  <a:solidFill>
                    <a:schemeClr val="bg1"/>
                  </a:solidFill>
                  <a:latin typeface="微软雅黑" panose="020B0503020204020204" pitchFamily="34" charset="-122"/>
                  <a:ea typeface="微软雅黑" panose="020B0503020204020204" pitchFamily="34" charset="-122"/>
                </a:rPr>
                <a:t>03</a:t>
              </a:r>
              <a:endParaRPr lang="zh-CN" altLang="en-US" kern="0" dirty="0">
                <a:solidFill>
                  <a:schemeClr val="bg1"/>
                </a:solidFill>
                <a:latin typeface="微软雅黑" panose="020B0503020204020204" pitchFamily="34" charset="-122"/>
                <a:ea typeface="微软雅黑" panose="020B0503020204020204" pitchFamily="34" charset="-122"/>
              </a:endParaRPr>
            </a:p>
          </p:txBody>
        </p:sp>
        <p:sp>
          <p:nvSpPr>
            <p:cNvPr id="21" name="椭圆 20"/>
            <p:cNvSpPr/>
            <p:nvPr/>
          </p:nvSpPr>
          <p:spPr>
            <a:xfrm>
              <a:off x="2408292" y="3135735"/>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722614" y="3519088"/>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4845994" y="2300779"/>
            <a:ext cx="5571378" cy="3722952"/>
            <a:chOff x="5175997" y="2210594"/>
            <a:chExt cx="5571378" cy="3722952"/>
          </a:xfrm>
        </p:grpSpPr>
        <p:grpSp>
          <p:nvGrpSpPr>
            <p:cNvPr id="23" name="组合 22"/>
            <p:cNvGrpSpPr/>
            <p:nvPr/>
          </p:nvGrpSpPr>
          <p:grpSpPr>
            <a:xfrm>
              <a:off x="5175997" y="2233719"/>
              <a:ext cx="579307" cy="626655"/>
              <a:chOff x="6242320" y="1105727"/>
              <a:chExt cx="579005" cy="626656"/>
            </a:xfrm>
          </p:grpSpPr>
          <p:sp>
            <p:nvSpPr>
              <p:cNvPr id="24" name="TextBox 6"/>
              <p:cNvSpPr txBox="1"/>
              <p:nvPr/>
            </p:nvSpPr>
            <p:spPr>
              <a:xfrm>
                <a:off x="6327224" y="1105727"/>
                <a:ext cx="448425" cy="492443"/>
              </a:xfrm>
              <a:prstGeom prst="rect">
                <a:avLst/>
              </a:prstGeom>
              <a:noFill/>
            </p:spPr>
            <p:txBody>
              <a:bodyPr vert="horz" wrap="square" lIns="0" tIns="0" rIns="0" bIns="0" rtlCol="0" anchor="ctr">
                <a:spAutoFit/>
              </a:bodyPr>
              <a:lstStyle/>
              <a:p>
                <a:pPr algn="l"/>
                <a:r>
                  <a:rPr lang="en-US" altLang="zh-CN" sz="3200" dirty="0">
                    <a:solidFill>
                      <a:srgbClr val="FF9933"/>
                    </a:solidFill>
                    <a:latin typeface="Impact" panose="020B0806030902050204" pitchFamily="34" charset="0"/>
                    <a:ea typeface="微软雅黑" panose="020B0503020204020204" pitchFamily="34" charset="-122"/>
                  </a:rPr>
                  <a:t>01</a:t>
                </a:r>
                <a:endParaRPr lang="zh-CN" altLang="en-US" sz="3200" dirty="0">
                  <a:solidFill>
                    <a:srgbClr val="FF9933"/>
                  </a:solidFill>
                  <a:latin typeface="微软雅黑" panose="020B0503020204020204" pitchFamily="34" charset="-122"/>
                  <a:ea typeface="微软雅黑" panose="020B0503020204020204" pitchFamily="34" charset="-122"/>
                </a:endParaRPr>
              </a:p>
            </p:txBody>
          </p:sp>
          <p:sp>
            <p:nvSpPr>
              <p:cNvPr id="25" name="文本框 22"/>
              <p:cNvSpPr txBox="1"/>
              <p:nvPr/>
            </p:nvSpPr>
            <p:spPr>
              <a:xfrm>
                <a:off x="6242320" y="1516939"/>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28" name="组合 27"/>
            <p:cNvGrpSpPr/>
            <p:nvPr/>
          </p:nvGrpSpPr>
          <p:grpSpPr>
            <a:xfrm>
              <a:off x="5175997" y="3203139"/>
              <a:ext cx="579307" cy="631762"/>
              <a:chOff x="6242320" y="2373233"/>
              <a:chExt cx="579005" cy="631762"/>
            </a:xfrm>
          </p:grpSpPr>
          <p:sp>
            <p:nvSpPr>
              <p:cNvPr id="32" name="TextBox 6"/>
              <p:cNvSpPr txBox="1"/>
              <p:nvPr/>
            </p:nvSpPr>
            <p:spPr>
              <a:xfrm>
                <a:off x="6327224" y="2373233"/>
                <a:ext cx="448425" cy="492443"/>
              </a:xfrm>
              <a:prstGeom prst="rect">
                <a:avLst/>
              </a:prstGeom>
              <a:noFill/>
            </p:spPr>
            <p:txBody>
              <a:bodyPr vert="horz" wrap="square" lIns="0" tIns="0" rIns="0" bIns="0" rtlCol="0" anchor="ctr">
                <a:spAutoFit/>
              </a:bodyPr>
              <a:lstStyle/>
              <a:p>
                <a:pPr algn="l"/>
                <a:r>
                  <a:rPr lang="en-US" altLang="zh-CN" sz="3200" dirty="0">
                    <a:solidFill>
                      <a:srgbClr val="01ACBE"/>
                    </a:solidFill>
                    <a:latin typeface="Impact" panose="020B0806030902050204" pitchFamily="34" charset="0"/>
                    <a:ea typeface="微软雅黑" panose="020B0503020204020204" pitchFamily="34" charset="-122"/>
                  </a:rPr>
                  <a:t>02</a:t>
                </a:r>
                <a:endParaRPr lang="zh-CN" altLang="en-US" sz="3200" dirty="0">
                  <a:solidFill>
                    <a:srgbClr val="01ACBE"/>
                  </a:solidFill>
                  <a:latin typeface="微软雅黑" panose="020B0503020204020204" pitchFamily="34" charset="-122"/>
                  <a:ea typeface="微软雅黑" panose="020B0503020204020204" pitchFamily="34" charset="-122"/>
                </a:endParaRPr>
              </a:p>
            </p:txBody>
          </p:sp>
          <p:sp>
            <p:nvSpPr>
              <p:cNvPr id="33"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34" name="组合 33"/>
            <p:cNvGrpSpPr/>
            <p:nvPr/>
          </p:nvGrpSpPr>
          <p:grpSpPr>
            <a:xfrm>
              <a:off x="5175997" y="4177668"/>
              <a:ext cx="579307" cy="620494"/>
              <a:chOff x="6242320" y="3640739"/>
              <a:chExt cx="579005" cy="620494"/>
            </a:xfrm>
          </p:grpSpPr>
          <p:sp>
            <p:nvSpPr>
              <p:cNvPr id="35" name="TextBox 6"/>
              <p:cNvSpPr txBox="1"/>
              <p:nvPr/>
            </p:nvSpPr>
            <p:spPr>
              <a:xfrm>
                <a:off x="6327224" y="3640739"/>
                <a:ext cx="448425" cy="492443"/>
              </a:xfrm>
              <a:prstGeom prst="rect">
                <a:avLst/>
              </a:prstGeom>
              <a:noFill/>
            </p:spPr>
            <p:txBody>
              <a:bodyPr vert="horz" wrap="square" lIns="0" tIns="0" rIns="0" bIns="0" rtlCol="0" anchor="ctr">
                <a:spAutoFit/>
              </a:bodyPr>
              <a:lstStyle/>
              <a:p>
                <a:pPr algn="l"/>
                <a:r>
                  <a:rPr lang="en-US" altLang="zh-CN" sz="3200" dirty="0">
                    <a:solidFill>
                      <a:srgbClr val="C00000"/>
                    </a:solidFill>
                    <a:latin typeface="Impact" panose="020B0806030902050204" pitchFamily="34" charset="0"/>
                    <a:ea typeface="微软雅黑" panose="020B0503020204020204" pitchFamily="34" charset="-122"/>
                  </a:rPr>
                  <a:t>03</a:t>
                </a:r>
                <a:endParaRPr lang="zh-CN" altLang="en-US" sz="3200" dirty="0">
                  <a:solidFill>
                    <a:srgbClr val="C00000"/>
                  </a:solidFill>
                  <a:latin typeface="微软雅黑" panose="020B0503020204020204" pitchFamily="34" charset="-122"/>
                  <a:ea typeface="微软雅黑" panose="020B0503020204020204" pitchFamily="34" charset="-122"/>
                </a:endParaRPr>
              </a:p>
            </p:txBody>
          </p:sp>
          <p:sp>
            <p:nvSpPr>
              <p:cNvPr id="36"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37" name="组合 36"/>
            <p:cNvGrpSpPr/>
            <p:nvPr/>
          </p:nvGrpSpPr>
          <p:grpSpPr>
            <a:xfrm>
              <a:off x="5175997" y="5140930"/>
              <a:ext cx="579307" cy="609226"/>
              <a:chOff x="6250444" y="4908245"/>
              <a:chExt cx="579005" cy="609226"/>
            </a:xfrm>
          </p:grpSpPr>
          <p:sp>
            <p:nvSpPr>
              <p:cNvPr id="38" name="TextBox 6"/>
              <p:cNvSpPr txBox="1"/>
              <p:nvPr/>
            </p:nvSpPr>
            <p:spPr>
              <a:xfrm>
                <a:off x="6327224" y="4908245"/>
                <a:ext cx="448425" cy="492443"/>
              </a:xfrm>
              <a:prstGeom prst="rect">
                <a:avLst/>
              </a:prstGeom>
              <a:noFill/>
            </p:spPr>
            <p:txBody>
              <a:bodyPr vert="horz" wrap="square" lIns="0" tIns="0" rIns="0" bIns="0" rtlCol="0" anchor="ctr">
                <a:spAutoFit/>
              </a:bodyPr>
              <a:lstStyle/>
              <a:p>
                <a:pPr algn="l"/>
                <a:r>
                  <a:rPr lang="en-US" altLang="zh-CN" sz="3200" dirty="0">
                    <a:solidFill>
                      <a:srgbClr val="960096"/>
                    </a:solidFill>
                    <a:latin typeface="Impact" panose="020B0806030902050204" pitchFamily="34" charset="0"/>
                    <a:ea typeface="微软雅黑" panose="020B0503020204020204" pitchFamily="34" charset="-122"/>
                  </a:rPr>
                  <a:t>04</a:t>
                </a:r>
                <a:endParaRPr lang="zh-CN" altLang="en-US" sz="3200" dirty="0">
                  <a:solidFill>
                    <a:srgbClr val="960096"/>
                  </a:solidFill>
                  <a:latin typeface="微软雅黑" panose="020B0503020204020204" pitchFamily="34" charset="-122"/>
                  <a:ea typeface="微软雅黑" panose="020B0503020204020204" pitchFamily="34" charset="-122"/>
                </a:endParaRPr>
              </a:p>
            </p:txBody>
          </p:sp>
          <p:sp>
            <p:nvSpPr>
              <p:cNvPr id="39"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chemeClr val="tx1">
                        <a:lumMod val="85000"/>
                        <a:lumOff val="15000"/>
                      </a:schemeClr>
                    </a:solidFill>
                    <a:latin typeface="Leelawadee" panose="020B0502040204020203" pitchFamily="34" charset="-34"/>
                    <a:cs typeface="Leelawadee" panose="020B0502040204020203" pitchFamily="34" charset="-34"/>
                  </a:rPr>
                  <a:t>OPTION</a:t>
                </a:r>
                <a:endParaRPr lang="zh-CN" altLang="en-US" sz="800" b="1" dirty="0">
                  <a:solidFill>
                    <a:schemeClr val="tx1">
                      <a:lumMod val="85000"/>
                      <a:lumOff val="15000"/>
                    </a:schemeClr>
                  </a:solidFill>
                  <a:latin typeface="Leelawadee" panose="020B0502040204020203" pitchFamily="34" charset="-34"/>
                  <a:cs typeface="Leelawadee" panose="020B0502040204020203" pitchFamily="34" charset="-34"/>
                </a:endParaRPr>
              </a:p>
            </p:txBody>
          </p:sp>
        </p:grpSp>
        <p:grpSp>
          <p:nvGrpSpPr>
            <p:cNvPr id="40" name="组合 39"/>
            <p:cNvGrpSpPr/>
            <p:nvPr/>
          </p:nvGrpSpPr>
          <p:grpSpPr>
            <a:xfrm>
              <a:off x="5260947" y="2954931"/>
              <a:ext cx="5334028" cy="17700"/>
              <a:chOff x="6327224" y="1896619"/>
              <a:chExt cx="2624395" cy="933"/>
            </a:xfrm>
          </p:grpSpPr>
          <p:cxnSp>
            <p:nvCxnSpPr>
              <p:cNvPr id="41" name="直接连接符 40"/>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3" name="文本框 44"/>
            <p:cNvSpPr txBox="1"/>
            <p:nvPr/>
          </p:nvSpPr>
          <p:spPr>
            <a:xfrm>
              <a:off x="6020491" y="2210594"/>
              <a:ext cx="4574484" cy="757130"/>
            </a:xfrm>
            <a:prstGeom prst="rect">
              <a:avLst/>
            </a:prstGeom>
            <a:noFill/>
          </p:spPr>
          <p:txBody>
            <a:bodyPr wrap="square" rtlCol="0">
              <a:spAutoFit/>
            </a:bodyPr>
            <a:lstStyle/>
            <a:p>
              <a:pPr>
                <a:lnSpc>
                  <a:spcPct val="120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rPr>
                <a:t>所有的计算能力、存储能力、和各种各样功能的应用都通过网络从云端获得</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4" name="文本框 45"/>
            <p:cNvSpPr txBox="1"/>
            <p:nvPr/>
          </p:nvSpPr>
          <p:spPr>
            <a:xfrm>
              <a:off x="6020491" y="3309862"/>
              <a:ext cx="4726884" cy="396583"/>
            </a:xfrm>
            <a:prstGeom prst="rect">
              <a:avLst/>
            </a:prstGeom>
            <a:noFill/>
          </p:spPr>
          <p:txBody>
            <a:bodyPr wrap="square" rtlCol="0">
              <a:spAutoFit/>
            </a:bodyPr>
            <a:lstStyle/>
            <a:p>
              <a:pPr>
                <a:lnSpc>
                  <a:spcPct val="120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rPr>
                <a:t>用户不需要不停地更换昂贵的高性能电脑</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5" name="文本框 46"/>
            <p:cNvSpPr txBox="1"/>
            <p:nvPr/>
          </p:nvSpPr>
          <p:spPr>
            <a:xfrm>
              <a:off x="6020491" y="4039394"/>
              <a:ext cx="4574484" cy="757130"/>
            </a:xfrm>
            <a:prstGeom prst="rect">
              <a:avLst/>
            </a:prstGeom>
            <a:noFill/>
          </p:spPr>
          <p:txBody>
            <a:bodyPr wrap="square" rtlCol="0">
              <a:spAutoFit/>
            </a:bodyPr>
            <a:lstStyle/>
            <a:p>
              <a:pPr>
                <a:lnSpc>
                  <a:spcPct val="120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rPr>
                <a:t>用户不需要购买、安装和维护各种系统和应用软件</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6" name="文本框 47"/>
            <p:cNvSpPr txBox="1"/>
            <p:nvPr/>
          </p:nvSpPr>
          <p:spPr>
            <a:xfrm>
              <a:off x="6020491" y="5258594"/>
              <a:ext cx="4726884" cy="396583"/>
            </a:xfrm>
            <a:prstGeom prst="rect">
              <a:avLst/>
            </a:prstGeom>
            <a:noFill/>
          </p:spPr>
          <p:txBody>
            <a:bodyPr wrap="square" rtlCol="0">
              <a:spAutoFit/>
            </a:bodyPr>
            <a:lstStyle/>
            <a:p>
              <a:pPr>
                <a:lnSpc>
                  <a:spcPct val="120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rPr>
                <a:t>用户不需要担心数据的安全存储</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cs typeface="Leelawadee" panose="020B0502040204020203" pitchFamily="34" charset="-34"/>
              </a:endParaRPr>
            </a:p>
          </p:txBody>
        </p:sp>
        <p:grpSp>
          <p:nvGrpSpPr>
            <p:cNvPr id="47" name="组合 46"/>
            <p:cNvGrpSpPr/>
            <p:nvPr/>
          </p:nvGrpSpPr>
          <p:grpSpPr>
            <a:xfrm>
              <a:off x="5260947" y="3912874"/>
              <a:ext cx="5334028" cy="17700"/>
              <a:chOff x="6327224" y="1896619"/>
              <a:chExt cx="2624395" cy="933"/>
            </a:xfrm>
          </p:grpSpPr>
          <p:cxnSp>
            <p:nvCxnSpPr>
              <p:cNvPr id="48" name="直接连接符 47"/>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5260947" y="4827274"/>
              <a:ext cx="5334028" cy="17700"/>
              <a:chOff x="6327224" y="1896619"/>
              <a:chExt cx="2624395" cy="933"/>
            </a:xfrm>
          </p:grpSpPr>
          <p:cxnSp>
            <p:nvCxnSpPr>
              <p:cNvPr id="51" name="直接连接符 50"/>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5260947" y="5915846"/>
              <a:ext cx="5334028" cy="17700"/>
              <a:chOff x="6327224" y="1896619"/>
              <a:chExt cx="2624395" cy="933"/>
            </a:xfrm>
          </p:grpSpPr>
          <p:cxnSp>
            <p:nvCxnSpPr>
              <p:cNvPr id="54" name="直接连接符 53"/>
              <p:cNvCxnSpPr/>
              <p:nvPr/>
            </p:nvCxnSpPr>
            <p:spPr>
              <a:xfrm>
                <a:off x="6327224" y="1896619"/>
                <a:ext cx="2624395" cy="0"/>
              </a:xfrm>
              <a:prstGeom prst="line">
                <a:avLst/>
              </a:prstGeom>
              <a:ln w="127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327224" y="1897552"/>
                <a:ext cx="2624395"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云计算特点</a:t>
            </a:r>
            <a:endParaRPr lang="zh-CN" altLang="en-US" sz="2800" b="1" dirty="0">
              <a:latin typeface="黑体" panose="02010609060101010101" pitchFamily="2" charset="-122"/>
              <a:ea typeface="黑体" panose="02010609060101010101" pitchFamily="2" charset="-122"/>
            </a:endParaRPr>
          </a:p>
        </p:txBody>
      </p:sp>
      <p:grpSp>
        <p:nvGrpSpPr>
          <p:cNvPr id="2" name="组合 1"/>
          <p:cNvGrpSpPr/>
          <p:nvPr/>
        </p:nvGrpSpPr>
        <p:grpSpPr>
          <a:xfrm>
            <a:off x="3111529" y="1565819"/>
            <a:ext cx="6703430" cy="4626809"/>
            <a:chOff x="3106812" y="1944509"/>
            <a:chExt cx="6703430" cy="4626809"/>
          </a:xfrm>
        </p:grpSpPr>
        <p:sp>
          <p:nvSpPr>
            <p:cNvPr id="56" name="内容占位符 2"/>
            <p:cNvSpPr txBox="1"/>
            <p:nvPr/>
          </p:nvSpPr>
          <p:spPr>
            <a:xfrm>
              <a:off x="6710456" y="1947555"/>
              <a:ext cx="2941531" cy="724373"/>
            </a:xfrm>
            <a:prstGeom prst="rect">
              <a:avLst/>
            </a:prstGeom>
          </p:spPr>
          <p:txBody>
            <a:bodyPr vert="horz" lIns="121917" tIns="60958" rIns="121917" bIns="60958" rtlCol="0">
              <a:norm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2400" dirty="0">
                  <a:solidFill>
                    <a:prstClr val="black">
                      <a:lumMod val="95000"/>
                      <a:lumOff val="5000"/>
                    </a:prstClr>
                  </a:solidFill>
                  <a:latin typeface="Arial" panose="020B0604020202020204"/>
                  <a:ea typeface="微软雅黑" panose="020B0503020204020204" pitchFamily="34" charset="-122"/>
                </a:rPr>
                <a:t>资源池弹性可扩张</a:t>
              </a:r>
              <a:endParaRPr lang="zh-CN" altLang="en-US" sz="2400" dirty="0">
                <a:solidFill>
                  <a:prstClr val="black">
                    <a:lumMod val="95000"/>
                    <a:lumOff val="5000"/>
                  </a:prstClr>
                </a:solidFill>
                <a:latin typeface="Arial" panose="020B0604020202020204"/>
                <a:ea typeface="微软雅黑" panose="020B0503020204020204" pitchFamily="34" charset="-122"/>
              </a:endParaRPr>
            </a:p>
          </p:txBody>
        </p:sp>
        <p:grpSp>
          <p:nvGrpSpPr>
            <p:cNvPr id="57" name="Group 83"/>
            <p:cNvGrpSpPr/>
            <p:nvPr/>
          </p:nvGrpSpPr>
          <p:grpSpPr>
            <a:xfrm>
              <a:off x="3106812" y="1944509"/>
              <a:ext cx="3429024" cy="461665"/>
              <a:chOff x="2500298" y="1379462"/>
              <a:chExt cx="2571768" cy="346249"/>
            </a:xfrm>
          </p:grpSpPr>
          <p:sp>
            <p:nvSpPr>
              <p:cNvPr id="58"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9" name="Rectangle 46"/>
              <p:cNvSpPr/>
              <p:nvPr/>
            </p:nvSpPr>
            <p:spPr>
              <a:xfrm>
                <a:off x="4417138" y="1379462"/>
                <a:ext cx="267141" cy="34624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endPar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60"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61" name="Group 84"/>
            <p:cNvGrpSpPr/>
            <p:nvPr/>
          </p:nvGrpSpPr>
          <p:grpSpPr>
            <a:xfrm>
              <a:off x="3106812" y="3091976"/>
              <a:ext cx="3429024" cy="461664"/>
              <a:chOff x="2500298" y="2240061"/>
              <a:chExt cx="2571768" cy="346248"/>
            </a:xfrm>
          </p:grpSpPr>
          <p:sp>
            <p:nvSpPr>
              <p:cNvPr id="62"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3"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64" name="Rectangle 54"/>
              <p:cNvSpPr/>
              <p:nvPr/>
            </p:nvSpPr>
            <p:spPr>
              <a:xfrm>
                <a:off x="4402931" y="2240061"/>
                <a:ext cx="267141" cy="346248"/>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endPar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5" name="Group 86"/>
            <p:cNvGrpSpPr/>
            <p:nvPr/>
          </p:nvGrpSpPr>
          <p:grpSpPr>
            <a:xfrm>
              <a:off x="3868818" y="5297311"/>
              <a:ext cx="2667019" cy="461664"/>
              <a:chOff x="3071802" y="4313054"/>
              <a:chExt cx="2000264" cy="346248"/>
            </a:xfrm>
          </p:grpSpPr>
          <p:sp>
            <p:nvSpPr>
              <p:cNvPr id="66"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7"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68" name="Rectangle 65"/>
              <p:cNvSpPr/>
              <p:nvPr/>
            </p:nvSpPr>
            <p:spPr>
              <a:xfrm>
                <a:off x="4417137" y="4313054"/>
                <a:ext cx="267141" cy="346248"/>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endPar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9" name="Group 85"/>
            <p:cNvGrpSpPr/>
            <p:nvPr/>
          </p:nvGrpSpPr>
          <p:grpSpPr>
            <a:xfrm>
              <a:off x="3392564" y="4234975"/>
              <a:ext cx="3143272" cy="461665"/>
              <a:chOff x="2714612" y="3302271"/>
              <a:chExt cx="2357454" cy="346249"/>
            </a:xfrm>
          </p:grpSpPr>
          <p:sp>
            <p:nvSpPr>
              <p:cNvPr id="70"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1" name="Rectangle 64"/>
              <p:cNvSpPr/>
              <p:nvPr/>
            </p:nvSpPr>
            <p:spPr>
              <a:xfrm>
                <a:off x="4382803" y="3302271"/>
                <a:ext cx="267141" cy="34624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endPar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72"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73" name="内容占位符 2"/>
            <p:cNvSpPr txBox="1"/>
            <p:nvPr/>
          </p:nvSpPr>
          <p:spPr>
            <a:xfrm>
              <a:off x="6710456" y="3060823"/>
              <a:ext cx="3099786" cy="614075"/>
            </a:xfrm>
            <a:prstGeom prst="rect">
              <a:avLst/>
            </a:prstGeom>
          </p:spPr>
          <p:txBody>
            <a:bodyPr vert="horz" lIns="121917" tIns="60958" rIns="121917" bIns="60958" rtlCol="0">
              <a:norm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2400" dirty="0">
                  <a:solidFill>
                    <a:prstClr val="black">
                      <a:lumMod val="95000"/>
                      <a:lumOff val="5000"/>
                    </a:prstClr>
                  </a:solidFill>
                  <a:latin typeface="Arial" panose="020B0604020202020204"/>
                  <a:ea typeface="微软雅黑" panose="020B0503020204020204" pitchFamily="34" charset="-122"/>
                </a:rPr>
                <a:t>按需提供资源服务</a:t>
              </a:r>
              <a:endParaRPr lang="zh-CN" altLang="en-US" sz="2400" dirty="0">
                <a:solidFill>
                  <a:prstClr val="black">
                    <a:lumMod val="95000"/>
                    <a:lumOff val="5000"/>
                  </a:prstClr>
                </a:solidFill>
                <a:latin typeface="Arial" panose="020B0604020202020204"/>
                <a:ea typeface="微软雅黑" panose="020B0503020204020204" pitchFamily="34" charset="-122"/>
              </a:endParaRPr>
            </a:p>
          </p:txBody>
        </p:sp>
        <p:sp>
          <p:nvSpPr>
            <p:cNvPr id="74" name="内容占位符 2"/>
            <p:cNvSpPr txBox="1"/>
            <p:nvPr/>
          </p:nvSpPr>
          <p:spPr>
            <a:xfrm>
              <a:off x="6832691" y="5217555"/>
              <a:ext cx="1849491" cy="552821"/>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2400" dirty="0">
                  <a:solidFill>
                    <a:prstClr val="black">
                      <a:lumMod val="95000"/>
                      <a:lumOff val="5000"/>
                    </a:prstClr>
                  </a:solidFill>
                  <a:latin typeface="Arial" panose="020B0604020202020204"/>
                  <a:ea typeface="微软雅黑" panose="020B0503020204020204" pitchFamily="34" charset="-122"/>
                </a:rPr>
                <a:t>虚拟化</a:t>
              </a:r>
              <a:endParaRPr lang="zh-CN" altLang="en-US" sz="2400" dirty="0">
                <a:solidFill>
                  <a:prstClr val="black">
                    <a:lumMod val="95000"/>
                    <a:lumOff val="5000"/>
                  </a:prstClr>
                </a:solidFill>
                <a:latin typeface="Arial" panose="020B0604020202020204"/>
                <a:ea typeface="微软雅黑" panose="020B0503020204020204" pitchFamily="34" charset="-122"/>
              </a:endParaRPr>
            </a:p>
          </p:txBody>
        </p:sp>
        <p:sp>
          <p:nvSpPr>
            <p:cNvPr id="75" name="内容占位符 2"/>
            <p:cNvSpPr txBox="1"/>
            <p:nvPr/>
          </p:nvSpPr>
          <p:spPr>
            <a:xfrm>
              <a:off x="6754959" y="4159465"/>
              <a:ext cx="2897028" cy="499775"/>
            </a:xfrm>
            <a:prstGeom prst="rect">
              <a:avLst/>
            </a:prstGeom>
          </p:spPr>
          <p:txBody>
            <a:bodyPr vert="horz" lIns="121917" tIns="60958" rIns="121917" bIns="60958" rtlCol="0">
              <a:noAutofit/>
            </a:bodyPr>
            <a:lstStyle>
              <a:defPPr>
                <a:defRPr lang="en-US"/>
              </a:defPPr>
              <a:lvl1pPr indent="0">
                <a:lnSpc>
                  <a:spcPct val="130000"/>
                </a:lnSpc>
                <a:spcBef>
                  <a:spcPct val="20000"/>
                </a:spcBef>
                <a:buSzPct val="80000"/>
                <a:buFont typeface="Wingdings" panose="05000000000000000000" pitchFamily="2" charset="2"/>
                <a:buNone/>
                <a:defRPr>
                  <a:solidFill>
                    <a:schemeClr val="tx1">
                      <a:lumMod val="95000"/>
                      <a:lumOff val="5000"/>
                    </a:schemeClr>
                  </a:solidFill>
                </a:defRPr>
              </a:lvl1pPr>
              <a:lvl2pPr marL="991235" indent="-381000">
                <a:lnSpc>
                  <a:spcPct val="130000"/>
                </a:lnSpc>
                <a:spcBef>
                  <a:spcPct val="20000"/>
                </a:spcBef>
                <a:buFont typeface="Arial" panose="020B0604020202020204" pitchFamily="34" charset="0"/>
                <a:buChar char="–"/>
                <a:defRPr sz="1800">
                  <a:solidFill>
                    <a:schemeClr val="tx1">
                      <a:lumMod val="75000"/>
                      <a:lumOff val="25000"/>
                    </a:schemeClr>
                  </a:solidFill>
                </a:defRPr>
              </a:lvl2pPr>
              <a:lvl3pPr marL="1524635" indent="-304800">
                <a:lnSpc>
                  <a:spcPct val="130000"/>
                </a:lnSpc>
                <a:spcBef>
                  <a:spcPct val="20000"/>
                </a:spcBef>
                <a:buFont typeface="Arial" panose="020B0604020202020204" pitchFamily="34" charset="0"/>
                <a:buChar char="•"/>
                <a:defRPr sz="1800"/>
              </a:lvl3pPr>
              <a:lvl4pPr marL="2134235" indent="-304800">
                <a:lnSpc>
                  <a:spcPct val="130000"/>
                </a:lnSpc>
                <a:spcBef>
                  <a:spcPct val="20000"/>
                </a:spcBef>
                <a:buFont typeface="Arial" panose="020B0604020202020204" pitchFamily="34" charset="0"/>
                <a:buChar char="–"/>
                <a:defRPr sz="1800"/>
              </a:lvl4pPr>
              <a:lvl5pPr marL="2744470" indent="-304800">
                <a:lnSpc>
                  <a:spcPct val="130000"/>
                </a:lnSpc>
                <a:spcBef>
                  <a:spcPct val="20000"/>
                </a:spcBef>
                <a:buFont typeface="Arial" panose="020B0604020202020204" pitchFamily="34" charset="0"/>
                <a:buChar char="»"/>
                <a:defRPr sz="1800"/>
              </a:lvl5pPr>
              <a:lvl6pPr marL="3354070" indent="-304800">
                <a:spcBef>
                  <a:spcPct val="20000"/>
                </a:spcBef>
                <a:buFont typeface="Arial" panose="020B0604020202020204" pitchFamily="34" charset="0"/>
                <a:buChar char="•"/>
                <a:defRPr sz="2700"/>
              </a:lvl6pPr>
              <a:lvl7pPr marL="3963670" indent="-304800">
                <a:spcBef>
                  <a:spcPct val="20000"/>
                </a:spcBef>
                <a:buFont typeface="Arial" panose="020B0604020202020204" pitchFamily="34" charset="0"/>
                <a:buChar char="•"/>
                <a:defRPr sz="2700"/>
              </a:lvl7pPr>
              <a:lvl8pPr marL="4573905" indent="-304800">
                <a:spcBef>
                  <a:spcPct val="20000"/>
                </a:spcBef>
                <a:buFont typeface="Arial" panose="020B0604020202020204" pitchFamily="34" charset="0"/>
                <a:buChar char="•"/>
                <a:defRPr sz="2700"/>
              </a:lvl8pPr>
              <a:lvl9pPr marL="5183505" indent="-304800">
                <a:spcBef>
                  <a:spcPct val="20000"/>
                </a:spcBef>
                <a:buFont typeface="Arial" panose="020B0604020202020204" pitchFamily="34" charset="0"/>
                <a:buChar char="•"/>
                <a:defRPr sz="2700"/>
              </a:lvl9pPr>
            </a:lstStyle>
            <a:p>
              <a:pPr defTabSz="1219200"/>
              <a:r>
                <a:rPr lang="zh-CN" altLang="en-US" sz="2400" dirty="0">
                  <a:solidFill>
                    <a:prstClr val="black">
                      <a:lumMod val="95000"/>
                      <a:lumOff val="5000"/>
                    </a:prstClr>
                  </a:solidFill>
                  <a:latin typeface="Arial" panose="020B0604020202020204"/>
                  <a:ea typeface="微软雅黑" panose="020B0503020204020204" pitchFamily="34" charset="-122"/>
                </a:rPr>
                <a:t>网络化的资源接入</a:t>
              </a:r>
              <a:endParaRPr lang="zh-CN" altLang="en-US" sz="2400" dirty="0">
                <a:solidFill>
                  <a:prstClr val="black">
                    <a:lumMod val="95000"/>
                    <a:lumOff val="5000"/>
                  </a:prstClr>
                </a:solidFill>
                <a:latin typeface="Arial" panose="020B0604020202020204"/>
                <a:ea typeface="微软雅黑" panose="020B0503020204020204" pitchFamily="34" charset="-122"/>
              </a:endParaRPr>
            </a:p>
          </p:txBody>
        </p:sp>
        <p:grpSp>
          <p:nvGrpSpPr>
            <p:cNvPr id="76" name="Group 86"/>
            <p:cNvGrpSpPr/>
            <p:nvPr/>
          </p:nvGrpSpPr>
          <p:grpSpPr>
            <a:xfrm>
              <a:off x="4154569" y="6109654"/>
              <a:ext cx="2381383" cy="461664"/>
              <a:chOff x="3293210" y="4313054"/>
              <a:chExt cx="1786038" cy="346248"/>
            </a:xfrm>
          </p:grpSpPr>
          <p:sp>
            <p:nvSpPr>
              <p:cNvPr id="77" name="Rectangle 69"/>
              <p:cNvSpPr/>
              <p:nvPr/>
            </p:nvSpPr>
            <p:spPr>
              <a:xfrm>
                <a:off x="4007678" y="4334307"/>
                <a:ext cx="1071570" cy="285752"/>
              </a:xfrm>
              <a:prstGeom prst="rect">
                <a:avLst/>
              </a:prstGeom>
              <a:solidFill>
                <a:srgbClr val="4BACC6">
                  <a:lumMod val="50000"/>
                </a:srgbClr>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78" name="Straight Connector 28"/>
              <p:cNvCxnSpPr/>
              <p:nvPr/>
            </p:nvCxnSpPr>
            <p:spPr>
              <a:xfrm>
                <a:off x="3293210" y="4502164"/>
                <a:ext cx="564410" cy="0"/>
              </a:xfrm>
              <a:prstGeom prst="line">
                <a:avLst/>
              </a:prstGeom>
              <a:noFill/>
              <a:ln w="12700" cap="flat" cmpd="sng" algn="ctr">
                <a:solidFill>
                  <a:srgbClr val="4BACC6">
                    <a:lumMod val="75000"/>
                  </a:srgbClr>
                </a:solidFill>
                <a:prstDash val="solid"/>
                <a:headEnd type="oval" w="med" len="med"/>
                <a:tailEnd type="oval" w="med" len="med"/>
              </a:ln>
              <a:effectLst/>
            </p:spPr>
          </p:cxnSp>
          <p:sp>
            <p:nvSpPr>
              <p:cNvPr id="79" name="Rectangle 65"/>
              <p:cNvSpPr/>
              <p:nvPr/>
            </p:nvSpPr>
            <p:spPr>
              <a:xfrm>
                <a:off x="4417137" y="4313054"/>
                <a:ext cx="267141" cy="346248"/>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5</a:t>
                </a:r>
                <a:endPar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sp>
          <p:nvSpPr>
            <p:cNvPr id="80" name="矩形 79"/>
            <p:cNvSpPr/>
            <p:nvPr/>
          </p:nvSpPr>
          <p:spPr>
            <a:xfrm>
              <a:off x="6754959" y="6082171"/>
              <a:ext cx="2954655" cy="461665"/>
            </a:xfrm>
            <a:prstGeom prst="rect">
              <a:avLst/>
            </a:prstGeom>
          </p:spPr>
          <p:txBody>
            <a:bodyPr wrap="none">
              <a:spAutoFit/>
            </a:bodyPr>
            <a:lstStyle/>
            <a:p>
              <a:pPr defTabSz="1219200"/>
              <a:r>
                <a:rPr lang="zh-CN" altLang="en-US" sz="2400" dirty="0">
                  <a:solidFill>
                    <a:prstClr val="black"/>
                  </a:solidFill>
                  <a:latin typeface="Arial" panose="020B0604020202020204"/>
                  <a:ea typeface="微软雅黑" panose="020B0503020204020204" pitchFamily="34" charset="-122"/>
                </a:rPr>
                <a:t>提高可靠性和安全性</a:t>
              </a:r>
              <a:endParaRPr lang="zh-CN" altLang="en-US" sz="2400" dirty="0">
                <a:solidFill>
                  <a:prstClr val="black"/>
                </a:solidFill>
                <a:latin typeface="Arial" panose="020B0604020202020204"/>
                <a:ea typeface="微软雅黑" panose="020B0503020204020204" pitchFamily="34" charset="-122"/>
              </a:endParaRPr>
            </a:p>
          </p:txBody>
        </p:sp>
      </p:grpSp>
      <p:grpSp>
        <p:nvGrpSpPr>
          <p:cNvPr id="112" name="组合 111"/>
          <p:cNvGrpSpPr/>
          <p:nvPr/>
        </p:nvGrpSpPr>
        <p:grpSpPr>
          <a:xfrm>
            <a:off x="1440890" y="1700744"/>
            <a:ext cx="2187053" cy="4408910"/>
            <a:chOff x="1893560" y="1524104"/>
            <a:chExt cx="2187053" cy="4408910"/>
          </a:xfrm>
        </p:grpSpPr>
        <p:grpSp>
          <p:nvGrpSpPr>
            <p:cNvPr id="113" name="Group 59"/>
            <p:cNvGrpSpPr/>
            <p:nvPr/>
          </p:nvGrpSpPr>
          <p:grpSpPr>
            <a:xfrm>
              <a:off x="1893560" y="1524104"/>
              <a:ext cx="2187053" cy="3893325"/>
              <a:chOff x="3753851" y="1202035"/>
              <a:chExt cx="1640290" cy="3516052"/>
            </a:xfrm>
          </p:grpSpPr>
          <p:sp>
            <p:nvSpPr>
              <p:cNvPr id="115"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16"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17"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ln>
            </p:spPr>
            <p:txBody>
              <a:bodyPr vert="horz" wrap="square" lIns="121920" tIns="60960" rIns="121920" bIns="60960" numCol="1" anchor="t" anchorCtr="0" compatLnSpc="1"/>
              <a:lstStyle/>
              <a:p>
                <a:endParaRPr lang="en-US" sz="3200"/>
              </a:p>
            </p:txBody>
          </p:sp>
          <p:sp>
            <p:nvSpPr>
              <p:cNvPr id="118"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ln>
            </p:spPr>
            <p:txBody>
              <a:bodyPr vert="horz" wrap="square" lIns="121920" tIns="60960" rIns="121920" bIns="60960" numCol="1" anchor="t" anchorCtr="0" compatLnSpc="1"/>
              <a:lstStyle/>
              <a:p>
                <a:endParaRPr lang="en-US" sz="3200" dirty="0"/>
              </a:p>
            </p:txBody>
          </p:sp>
          <p:sp>
            <p:nvSpPr>
              <p:cNvPr id="119"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ln>
            </p:spPr>
            <p:txBody>
              <a:bodyPr vert="horz" wrap="square" lIns="121920" tIns="60960" rIns="121920" bIns="60960" numCol="1" anchor="t" anchorCtr="0" compatLnSpc="1"/>
              <a:lstStyle/>
              <a:p>
                <a:endParaRPr lang="en-US" sz="3200"/>
              </a:p>
            </p:txBody>
          </p:sp>
          <p:sp>
            <p:nvSpPr>
              <p:cNvPr id="120"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21"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2"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ln>
            </p:spPr>
            <p:txBody>
              <a:bodyPr vert="horz" wrap="square" lIns="121920" tIns="60960" rIns="121920" bIns="60960" numCol="1" anchor="t" anchorCtr="0" compatLnSpc="1"/>
              <a:lstStyle/>
              <a:p>
                <a:endParaRPr lang="en-US" sz="3200"/>
              </a:p>
            </p:txBody>
          </p:sp>
          <p:sp>
            <p:nvSpPr>
              <p:cNvPr id="123"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ln>
            </p:spPr>
            <p:txBody>
              <a:bodyPr vert="horz" wrap="square" lIns="121920" tIns="60960" rIns="121920" bIns="60960" numCol="1" anchor="t" anchorCtr="0" compatLnSpc="1"/>
              <a:lstStyle/>
              <a:p>
                <a:endParaRPr lang="en-US" sz="3200"/>
              </a:p>
            </p:txBody>
          </p:sp>
          <p:sp>
            <p:nvSpPr>
              <p:cNvPr id="124"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ln>
            </p:spPr>
            <p:txBody>
              <a:bodyPr vert="horz" wrap="square" lIns="121920" tIns="60960" rIns="121920" bIns="60960" numCol="1" anchor="t" anchorCtr="0" compatLnSpc="1"/>
              <a:lstStyle/>
              <a:p>
                <a:endParaRPr lang="en-US" sz="3200" dirty="0"/>
              </a:p>
            </p:txBody>
          </p:sp>
          <p:sp>
            <p:nvSpPr>
              <p:cNvPr id="125"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6"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ln>
            </p:spPr>
            <p:txBody>
              <a:bodyPr vert="horz" wrap="square" lIns="121920" tIns="60960" rIns="121920" bIns="60960" numCol="1" anchor="t" anchorCtr="0" compatLnSpc="1"/>
              <a:lstStyle/>
              <a:p>
                <a:endParaRPr lang="en-US" sz="3200"/>
              </a:p>
            </p:txBody>
          </p:sp>
        </p:grpSp>
        <p:sp>
          <p:nvSpPr>
            <p:cNvPr id="114" name="流程图: 延期 49"/>
            <p:cNvSpPr/>
            <p:nvPr/>
          </p:nvSpPr>
          <p:spPr>
            <a:xfrm rot="5400000">
              <a:off x="2726658" y="5035016"/>
              <a:ext cx="521281" cy="1274715"/>
            </a:xfrm>
            <a:custGeom>
              <a:avLst/>
              <a:gdLst>
                <a:gd name="connsiteX0" fmla="*/ 0 w 519501"/>
                <a:gd name="connsiteY0" fmla="*/ 0 h 1300073"/>
                <a:gd name="connsiteX1" fmla="*/ 259751 w 519501"/>
                <a:gd name="connsiteY1" fmla="*/ 0 h 1300073"/>
                <a:gd name="connsiteX2" fmla="*/ 519502 w 519501"/>
                <a:gd name="connsiteY2" fmla="*/ 650037 h 1300073"/>
                <a:gd name="connsiteX3" fmla="*/ 259751 w 519501"/>
                <a:gd name="connsiteY3" fmla="*/ 1300074 h 1300073"/>
                <a:gd name="connsiteX4" fmla="*/ 0 w 519501"/>
                <a:gd name="connsiteY4" fmla="*/ 1300073 h 1300073"/>
                <a:gd name="connsiteX5" fmla="*/ 0 w 519501"/>
                <a:gd name="connsiteY5" fmla="*/ 0 h 1300073"/>
                <a:gd name="connsiteX0-1" fmla="*/ 0 w 519502"/>
                <a:gd name="connsiteY0-2" fmla="*/ 0 h 1300074"/>
                <a:gd name="connsiteX1-3" fmla="*/ 259751 w 519502"/>
                <a:gd name="connsiteY1-4" fmla="*/ 0 h 1300074"/>
                <a:gd name="connsiteX2-5" fmla="*/ 519502 w 519502"/>
                <a:gd name="connsiteY2-6" fmla="*/ 650037 h 1300074"/>
                <a:gd name="connsiteX3-7" fmla="*/ 259751 w 519502"/>
                <a:gd name="connsiteY3-8" fmla="*/ 1300074 h 1300074"/>
                <a:gd name="connsiteX4-9" fmla="*/ 0 w 519502"/>
                <a:gd name="connsiteY4-10" fmla="*/ 1300073 h 1300074"/>
                <a:gd name="connsiteX5-11" fmla="*/ 0 w 519502"/>
                <a:gd name="connsiteY5-12" fmla="*/ 0 h 1300074"/>
                <a:gd name="connsiteX0-13" fmla="*/ 0 w 624900"/>
                <a:gd name="connsiteY0-14" fmla="*/ 0 h 1300074"/>
                <a:gd name="connsiteX1-15" fmla="*/ 259751 w 624900"/>
                <a:gd name="connsiteY1-16" fmla="*/ 0 h 1300074"/>
                <a:gd name="connsiteX2-17" fmla="*/ 624900 w 624900"/>
                <a:gd name="connsiteY2-18" fmla="*/ 621551 h 1300074"/>
                <a:gd name="connsiteX3-19" fmla="*/ 259751 w 624900"/>
                <a:gd name="connsiteY3-20" fmla="*/ 1300074 h 1300074"/>
                <a:gd name="connsiteX4-21" fmla="*/ 0 w 624900"/>
                <a:gd name="connsiteY4-22" fmla="*/ 1300073 h 1300074"/>
                <a:gd name="connsiteX5-23" fmla="*/ 0 w 624900"/>
                <a:gd name="connsiteY5-24" fmla="*/ 0 h 1300074"/>
                <a:gd name="connsiteX0-25" fmla="*/ 0 w 624900"/>
                <a:gd name="connsiteY0-26" fmla="*/ 0 h 1300074"/>
                <a:gd name="connsiteX1-27" fmla="*/ 262600 w 624900"/>
                <a:gd name="connsiteY1-28" fmla="*/ 0 h 1300074"/>
                <a:gd name="connsiteX2-29" fmla="*/ 624900 w 624900"/>
                <a:gd name="connsiteY2-30" fmla="*/ 621551 h 1300074"/>
                <a:gd name="connsiteX3-31" fmla="*/ 259751 w 624900"/>
                <a:gd name="connsiteY3-32" fmla="*/ 1300074 h 1300074"/>
                <a:gd name="connsiteX4-33" fmla="*/ 0 w 624900"/>
                <a:gd name="connsiteY4-34" fmla="*/ 1300073 h 1300074"/>
                <a:gd name="connsiteX5-35" fmla="*/ 0 w 624900"/>
                <a:gd name="connsiteY5-36" fmla="*/ 0 h 1300074"/>
                <a:gd name="connsiteX0-37" fmla="*/ 0 w 624902"/>
                <a:gd name="connsiteY0-38" fmla="*/ 0 h 1300074"/>
                <a:gd name="connsiteX1-39" fmla="*/ 262600 w 624902"/>
                <a:gd name="connsiteY1-40" fmla="*/ 0 h 1300074"/>
                <a:gd name="connsiteX2-41" fmla="*/ 624900 w 624902"/>
                <a:gd name="connsiteY2-42" fmla="*/ 621551 h 1300074"/>
                <a:gd name="connsiteX3-43" fmla="*/ 259751 w 624902"/>
                <a:gd name="connsiteY3-44" fmla="*/ 1300074 h 1300074"/>
                <a:gd name="connsiteX4-45" fmla="*/ 0 w 624902"/>
                <a:gd name="connsiteY4-46" fmla="*/ 1300073 h 1300074"/>
                <a:gd name="connsiteX5-47" fmla="*/ 0 w 624902"/>
                <a:gd name="connsiteY5-48" fmla="*/ 0 h 1300074"/>
                <a:gd name="connsiteX0-49" fmla="*/ 0 w 613507"/>
                <a:gd name="connsiteY0-50" fmla="*/ 0 h 1300074"/>
                <a:gd name="connsiteX1-51" fmla="*/ 262600 w 613507"/>
                <a:gd name="connsiteY1-52" fmla="*/ 0 h 1300074"/>
                <a:gd name="connsiteX2-53" fmla="*/ 613505 w 613507"/>
                <a:gd name="connsiteY2-54" fmla="*/ 658583 h 1300074"/>
                <a:gd name="connsiteX3-55" fmla="*/ 259751 w 613507"/>
                <a:gd name="connsiteY3-56" fmla="*/ 1300074 h 1300074"/>
                <a:gd name="connsiteX4-57" fmla="*/ 0 w 613507"/>
                <a:gd name="connsiteY4-58" fmla="*/ 1300073 h 1300074"/>
                <a:gd name="connsiteX5-59" fmla="*/ 0 w 613507"/>
                <a:gd name="connsiteY5-60" fmla="*/ 0 h 1300074"/>
                <a:gd name="connsiteX0-61" fmla="*/ 0 w 610662"/>
                <a:gd name="connsiteY0-62" fmla="*/ 0 h 1300074"/>
                <a:gd name="connsiteX1-63" fmla="*/ 262600 w 610662"/>
                <a:gd name="connsiteY1-64" fmla="*/ 0 h 1300074"/>
                <a:gd name="connsiteX2-65" fmla="*/ 610659 w 610662"/>
                <a:gd name="connsiteY2-66" fmla="*/ 615854 h 1300074"/>
                <a:gd name="connsiteX3-67" fmla="*/ 259751 w 610662"/>
                <a:gd name="connsiteY3-68" fmla="*/ 1300074 h 1300074"/>
                <a:gd name="connsiteX4-69" fmla="*/ 0 w 610662"/>
                <a:gd name="connsiteY4-70" fmla="*/ 1300073 h 1300074"/>
                <a:gd name="connsiteX5-71" fmla="*/ 0 w 610662"/>
                <a:gd name="connsiteY5-72" fmla="*/ 0 h 1300074"/>
                <a:gd name="connsiteX0-73" fmla="*/ 0 w 610662"/>
                <a:gd name="connsiteY0-74" fmla="*/ 0 h 1335522"/>
                <a:gd name="connsiteX1-75" fmla="*/ 262600 w 610662"/>
                <a:gd name="connsiteY1-76" fmla="*/ 0 h 1335522"/>
                <a:gd name="connsiteX2-77" fmla="*/ 610659 w 610662"/>
                <a:gd name="connsiteY2-78" fmla="*/ 615854 h 1335522"/>
                <a:gd name="connsiteX3-79" fmla="*/ 259751 w 610662"/>
                <a:gd name="connsiteY3-80" fmla="*/ 1300074 h 1335522"/>
                <a:gd name="connsiteX4-81" fmla="*/ 0 w 610662"/>
                <a:gd name="connsiteY4-82" fmla="*/ 1300073 h 1335522"/>
                <a:gd name="connsiteX5-83" fmla="*/ 0 w 610662"/>
                <a:gd name="connsiteY5-84" fmla="*/ 0 h 1335522"/>
                <a:gd name="connsiteX0-85" fmla="*/ 0 w 610685"/>
                <a:gd name="connsiteY0-86" fmla="*/ 0 h 1300339"/>
                <a:gd name="connsiteX1-87" fmla="*/ 262600 w 610685"/>
                <a:gd name="connsiteY1-88" fmla="*/ 0 h 1300339"/>
                <a:gd name="connsiteX2-89" fmla="*/ 610659 w 610685"/>
                <a:gd name="connsiteY2-90" fmla="*/ 615854 h 1300339"/>
                <a:gd name="connsiteX3-91" fmla="*/ 254054 w 610685"/>
                <a:gd name="connsiteY3-92" fmla="*/ 1228859 h 1300339"/>
                <a:gd name="connsiteX4-93" fmla="*/ 0 w 610685"/>
                <a:gd name="connsiteY4-94" fmla="*/ 1300073 h 1300339"/>
                <a:gd name="connsiteX5-95" fmla="*/ 0 w 610685"/>
                <a:gd name="connsiteY5-96" fmla="*/ 0 h 1300339"/>
                <a:gd name="connsiteX0-97" fmla="*/ 0 w 610685"/>
                <a:gd name="connsiteY0-98" fmla="*/ 0 h 1300073"/>
                <a:gd name="connsiteX1-99" fmla="*/ 262600 w 610685"/>
                <a:gd name="connsiteY1-100" fmla="*/ 0 h 1300073"/>
                <a:gd name="connsiteX2-101" fmla="*/ 610659 w 610685"/>
                <a:gd name="connsiteY2-102" fmla="*/ 615854 h 1300073"/>
                <a:gd name="connsiteX3-103" fmla="*/ 254054 w 610685"/>
                <a:gd name="connsiteY3-104" fmla="*/ 1228859 h 1300073"/>
                <a:gd name="connsiteX4-105" fmla="*/ 0 w 610685"/>
                <a:gd name="connsiteY4-106" fmla="*/ 1300073 h 1300073"/>
                <a:gd name="connsiteX5-107" fmla="*/ 0 w 610685"/>
                <a:gd name="connsiteY5-108" fmla="*/ 0 h 1300073"/>
                <a:gd name="connsiteX0-109" fmla="*/ 0 w 610685"/>
                <a:gd name="connsiteY0-110" fmla="*/ 0 h 1300073"/>
                <a:gd name="connsiteX1-111" fmla="*/ 262600 w 610685"/>
                <a:gd name="connsiteY1-112" fmla="*/ 0 h 1300073"/>
                <a:gd name="connsiteX2-113" fmla="*/ 610659 w 610685"/>
                <a:gd name="connsiteY2-114" fmla="*/ 615854 h 1300073"/>
                <a:gd name="connsiteX3-115" fmla="*/ 254054 w 610685"/>
                <a:gd name="connsiteY3-116" fmla="*/ 1228859 h 1300073"/>
                <a:gd name="connsiteX4-117" fmla="*/ 0 w 610685"/>
                <a:gd name="connsiteY4-118" fmla="*/ 1300073 h 1300073"/>
                <a:gd name="connsiteX5-119" fmla="*/ 0 w 610685"/>
                <a:gd name="connsiteY5-120" fmla="*/ 0 h 1300073"/>
                <a:gd name="connsiteX0-121" fmla="*/ 0 w 610685"/>
                <a:gd name="connsiteY0-122" fmla="*/ 0 h 1300073"/>
                <a:gd name="connsiteX1-123" fmla="*/ 262600 w 610685"/>
                <a:gd name="connsiteY1-124" fmla="*/ 0 h 1300073"/>
                <a:gd name="connsiteX2-125" fmla="*/ 610659 w 610685"/>
                <a:gd name="connsiteY2-126" fmla="*/ 615854 h 1300073"/>
                <a:gd name="connsiteX3-127" fmla="*/ 254054 w 610685"/>
                <a:gd name="connsiteY3-128" fmla="*/ 1228859 h 1300073"/>
                <a:gd name="connsiteX4-129" fmla="*/ 0 w 610685"/>
                <a:gd name="connsiteY4-130" fmla="*/ 1300073 h 1300073"/>
                <a:gd name="connsiteX5-131" fmla="*/ 0 w 610685"/>
                <a:gd name="connsiteY5-132" fmla="*/ 0 h 1300073"/>
                <a:gd name="connsiteX0-133" fmla="*/ 0 w 610685"/>
                <a:gd name="connsiteY0-134" fmla="*/ 0 h 1300073"/>
                <a:gd name="connsiteX1-135" fmla="*/ 262600 w 610685"/>
                <a:gd name="connsiteY1-136" fmla="*/ 0 h 1300073"/>
                <a:gd name="connsiteX2-137" fmla="*/ 610659 w 610685"/>
                <a:gd name="connsiteY2-138" fmla="*/ 615854 h 1300073"/>
                <a:gd name="connsiteX3-139" fmla="*/ 254054 w 610685"/>
                <a:gd name="connsiteY3-140" fmla="*/ 1240254 h 1300073"/>
                <a:gd name="connsiteX4-141" fmla="*/ 0 w 610685"/>
                <a:gd name="connsiteY4-142" fmla="*/ 1300073 h 1300073"/>
                <a:gd name="connsiteX5-143" fmla="*/ 0 w 610685"/>
                <a:gd name="connsiteY5-144" fmla="*/ 0 h 1300073"/>
                <a:gd name="connsiteX0-145" fmla="*/ 0 w 610685"/>
                <a:gd name="connsiteY0-146" fmla="*/ 0 h 1300073"/>
                <a:gd name="connsiteX1-147" fmla="*/ 262600 w 610685"/>
                <a:gd name="connsiteY1-148" fmla="*/ 0 h 1300073"/>
                <a:gd name="connsiteX2-149" fmla="*/ 610659 w 610685"/>
                <a:gd name="connsiteY2-150" fmla="*/ 615854 h 1300073"/>
                <a:gd name="connsiteX3-151" fmla="*/ 254054 w 610685"/>
                <a:gd name="connsiteY3-152" fmla="*/ 1240254 h 1300073"/>
                <a:gd name="connsiteX4-153" fmla="*/ 0 w 610685"/>
                <a:gd name="connsiteY4-154" fmla="*/ 1300073 h 1300073"/>
                <a:gd name="connsiteX5-155" fmla="*/ 0 w 610685"/>
                <a:gd name="connsiteY5-156" fmla="*/ 0 h 1300073"/>
                <a:gd name="connsiteX0-157" fmla="*/ 0 w 610685"/>
                <a:gd name="connsiteY0-158" fmla="*/ 0 h 1308901"/>
                <a:gd name="connsiteX1-159" fmla="*/ 262600 w 610685"/>
                <a:gd name="connsiteY1-160" fmla="*/ 0 h 1308901"/>
                <a:gd name="connsiteX2-161" fmla="*/ 610659 w 610685"/>
                <a:gd name="connsiteY2-162" fmla="*/ 615854 h 1308901"/>
                <a:gd name="connsiteX3-163" fmla="*/ 254054 w 610685"/>
                <a:gd name="connsiteY3-164" fmla="*/ 1240254 h 1308901"/>
                <a:gd name="connsiteX4-165" fmla="*/ 0 w 610685"/>
                <a:gd name="connsiteY4-166" fmla="*/ 1300073 h 1308901"/>
                <a:gd name="connsiteX5-167" fmla="*/ 0 w 610685"/>
                <a:gd name="connsiteY5-168" fmla="*/ 0 h 1308901"/>
                <a:gd name="connsiteX0-169" fmla="*/ 0 w 611571"/>
                <a:gd name="connsiteY0-170" fmla="*/ 0 h 1300073"/>
                <a:gd name="connsiteX1-171" fmla="*/ 262600 w 611571"/>
                <a:gd name="connsiteY1-172" fmla="*/ 0 h 1300073"/>
                <a:gd name="connsiteX2-173" fmla="*/ 610659 w 611571"/>
                <a:gd name="connsiteY2-174" fmla="*/ 615854 h 1300073"/>
                <a:gd name="connsiteX3-175" fmla="*/ 313874 w 611571"/>
                <a:gd name="connsiteY3-176" fmla="*/ 1191827 h 1300073"/>
                <a:gd name="connsiteX4-177" fmla="*/ 0 w 611571"/>
                <a:gd name="connsiteY4-178" fmla="*/ 1300073 h 1300073"/>
                <a:gd name="connsiteX5-179" fmla="*/ 0 w 611571"/>
                <a:gd name="connsiteY5-180" fmla="*/ 0 h 1300073"/>
                <a:gd name="connsiteX0-181" fmla="*/ 0 w 564696"/>
                <a:gd name="connsiteY0-182" fmla="*/ 0 h 1300073"/>
                <a:gd name="connsiteX1-183" fmla="*/ 262600 w 564696"/>
                <a:gd name="connsiteY1-184" fmla="*/ 0 h 1300073"/>
                <a:gd name="connsiteX2-185" fmla="*/ 562233 w 564696"/>
                <a:gd name="connsiteY2-186" fmla="*/ 621551 h 1300073"/>
                <a:gd name="connsiteX3-187" fmla="*/ 313874 w 564696"/>
                <a:gd name="connsiteY3-188" fmla="*/ 1191827 h 1300073"/>
                <a:gd name="connsiteX4-189" fmla="*/ 0 w 564696"/>
                <a:gd name="connsiteY4-190" fmla="*/ 1300073 h 1300073"/>
                <a:gd name="connsiteX5-191" fmla="*/ 0 w 564696"/>
                <a:gd name="connsiteY5-192" fmla="*/ 0 h 1300073"/>
                <a:gd name="connsiteX0-193" fmla="*/ 0 w 566507"/>
                <a:gd name="connsiteY0-194" fmla="*/ 0 h 1300073"/>
                <a:gd name="connsiteX1-195" fmla="*/ 231268 w 566507"/>
                <a:gd name="connsiteY1-196" fmla="*/ 34183 h 1300073"/>
                <a:gd name="connsiteX2-197" fmla="*/ 562233 w 566507"/>
                <a:gd name="connsiteY2-198" fmla="*/ 621551 h 1300073"/>
                <a:gd name="connsiteX3-199" fmla="*/ 313874 w 566507"/>
                <a:gd name="connsiteY3-200" fmla="*/ 1191827 h 1300073"/>
                <a:gd name="connsiteX4-201" fmla="*/ 0 w 566507"/>
                <a:gd name="connsiteY4-202" fmla="*/ 1300073 h 1300073"/>
                <a:gd name="connsiteX5-203" fmla="*/ 0 w 566507"/>
                <a:gd name="connsiteY5-204" fmla="*/ 0 h 1300073"/>
                <a:gd name="connsiteX0-205" fmla="*/ 0 w 566507"/>
                <a:gd name="connsiteY0-206" fmla="*/ 4468 h 1304541"/>
                <a:gd name="connsiteX1-207" fmla="*/ 231268 w 566507"/>
                <a:gd name="connsiteY1-208" fmla="*/ 38651 h 1304541"/>
                <a:gd name="connsiteX2-209" fmla="*/ 562233 w 566507"/>
                <a:gd name="connsiteY2-210" fmla="*/ 626019 h 1304541"/>
                <a:gd name="connsiteX3-211" fmla="*/ 313874 w 566507"/>
                <a:gd name="connsiteY3-212" fmla="*/ 1196295 h 1304541"/>
                <a:gd name="connsiteX4-213" fmla="*/ 0 w 566507"/>
                <a:gd name="connsiteY4-214" fmla="*/ 1304541 h 1304541"/>
                <a:gd name="connsiteX5-215" fmla="*/ 0 w 566507"/>
                <a:gd name="connsiteY5-216" fmla="*/ 4468 h 1304541"/>
                <a:gd name="connsiteX0-217" fmla="*/ 0 w 566677"/>
                <a:gd name="connsiteY0-218" fmla="*/ 0 h 1300073"/>
                <a:gd name="connsiteX1-219" fmla="*/ 228419 w 566677"/>
                <a:gd name="connsiteY1-220" fmla="*/ 76912 h 1300073"/>
                <a:gd name="connsiteX2-221" fmla="*/ 562233 w 566677"/>
                <a:gd name="connsiteY2-222" fmla="*/ 621551 h 1300073"/>
                <a:gd name="connsiteX3-223" fmla="*/ 313874 w 566677"/>
                <a:gd name="connsiteY3-224" fmla="*/ 1191827 h 1300073"/>
                <a:gd name="connsiteX4-225" fmla="*/ 0 w 566677"/>
                <a:gd name="connsiteY4-226" fmla="*/ 1300073 h 1300073"/>
                <a:gd name="connsiteX5-227" fmla="*/ 0 w 566677"/>
                <a:gd name="connsiteY5-228" fmla="*/ 0 h 1300073"/>
                <a:gd name="connsiteX0-229" fmla="*/ 0 w 563778"/>
                <a:gd name="connsiteY0-230" fmla="*/ 0 h 1300073"/>
                <a:gd name="connsiteX1-231" fmla="*/ 228419 w 563778"/>
                <a:gd name="connsiteY1-232" fmla="*/ 76912 h 1300073"/>
                <a:gd name="connsiteX2-233" fmla="*/ 562233 w 563778"/>
                <a:gd name="connsiteY2-234" fmla="*/ 621551 h 1300073"/>
                <a:gd name="connsiteX3-235" fmla="*/ 313874 w 563778"/>
                <a:gd name="connsiteY3-236" fmla="*/ 1191827 h 1300073"/>
                <a:gd name="connsiteX4-237" fmla="*/ 0 w 563778"/>
                <a:gd name="connsiteY4-238" fmla="*/ 1300073 h 1300073"/>
                <a:gd name="connsiteX5-239" fmla="*/ 0 w 563778"/>
                <a:gd name="connsiteY5-240" fmla="*/ 0 h 1300073"/>
                <a:gd name="connsiteX0-241" fmla="*/ 0 w 613943"/>
                <a:gd name="connsiteY0-242" fmla="*/ 0 h 1300073"/>
                <a:gd name="connsiteX1-243" fmla="*/ 228419 w 613943"/>
                <a:gd name="connsiteY1-244" fmla="*/ 76912 h 1300073"/>
                <a:gd name="connsiteX2-245" fmla="*/ 613511 w 613943"/>
                <a:gd name="connsiteY2-246" fmla="*/ 618703 h 1300073"/>
                <a:gd name="connsiteX3-247" fmla="*/ 313874 w 613943"/>
                <a:gd name="connsiteY3-248" fmla="*/ 1191827 h 1300073"/>
                <a:gd name="connsiteX4-249" fmla="*/ 0 w 613943"/>
                <a:gd name="connsiteY4-250" fmla="*/ 1300073 h 1300073"/>
                <a:gd name="connsiteX5-251" fmla="*/ 0 w 613943"/>
                <a:gd name="connsiteY5-252" fmla="*/ 0 h 1300073"/>
                <a:gd name="connsiteX0-253" fmla="*/ 0 w 545449"/>
                <a:gd name="connsiteY0-254" fmla="*/ 0 h 1300073"/>
                <a:gd name="connsiteX1-255" fmla="*/ 228419 w 545449"/>
                <a:gd name="connsiteY1-256" fmla="*/ 76912 h 1300073"/>
                <a:gd name="connsiteX2-257" fmla="*/ 542296 w 545449"/>
                <a:gd name="connsiteY2-258" fmla="*/ 627249 h 1300073"/>
                <a:gd name="connsiteX3-259" fmla="*/ 313874 w 545449"/>
                <a:gd name="connsiteY3-260" fmla="*/ 1191827 h 1300073"/>
                <a:gd name="connsiteX4-261" fmla="*/ 0 w 545449"/>
                <a:gd name="connsiteY4-262" fmla="*/ 1300073 h 1300073"/>
                <a:gd name="connsiteX5-263" fmla="*/ 0 w 545449"/>
                <a:gd name="connsiteY5-264" fmla="*/ 0 h 1300073"/>
                <a:gd name="connsiteX0-265" fmla="*/ 0 w 542618"/>
                <a:gd name="connsiteY0-266" fmla="*/ 0 h 1300073"/>
                <a:gd name="connsiteX1-267" fmla="*/ 228419 w 542618"/>
                <a:gd name="connsiteY1-268" fmla="*/ 76912 h 1300073"/>
                <a:gd name="connsiteX2-269" fmla="*/ 542296 w 542618"/>
                <a:gd name="connsiteY2-270" fmla="*/ 627249 h 1300073"/>
                <a:gd name="connsiteX3-271" fmla="*/ 254053 w 542618"/>
                <a:gd name="connsiteY3-272" fmla="*/ 1149098 h 1300073"/>
                <a:gd name="connsiteX4-273" fmla="*/ 0 w 542618"/>
                <a:gd name="connsiteY4-274" fmla="*/ 1300073 h 1300073"/>
                <a:gd name="connsiteX5-275" fmla="*/ 0 w 542618"/>
                <a:gd name="connsiteY5-276" fmla="*/ 0 h 1300073"/>
                <a:gd name="connsiteX0-277" fmla="*/ 0 w 514529"/>
                <a:gd name="connsiteY0-278" fmla="*/ 0 h 1300073"/>
                <a:gd name="connsiteX1-279" fmla="*/ 228419 w 514529"/>
                <a:gd name="connsiteY1-280" fmla="*/ 76912 h 1300073"/>
                <a:gd name="connsiteX2-281" fmla="*/ 513813 w 514529"/>
                <a:gd name="connsiteY2-282" fmla="*/ 621552 h 1300073"/>
                <a:gd name="connsiteX3-283" fmla="*/ 254053 w 514529"/>
                <a:gd name="connsiteY3-284" fmla="*/ 1149098 h 1300073"/>
                <a:gd name="connsiteX4-285" fmla="*/ 0 w 514529"/>
                <a:gd name="connsiteY4-286" fmla="*/ 1300073 h 1300073"/>
                <a:gd name="connsiteX5-287" fmla="*/ 0 w 514529"/>
                <a:gd name="connsiteY5-288" fmla="*/ 0 h 1300073"/>
                <a:gd name="connsiteX0-289" fmla="*/ 0 w 514760"/>
                <a:gd name="connsiteY0-290" fmla="*/ 0 h 1300073"/>
                <a:gd name="connsiteX1-291" fmla="*/ 222721 w 514760"/>
                <a:gd name="connsiteY1-292" fmla="*/ 82609 h 1300073"/>
                <a:gd name="connsiteX2-293" fmla="*/ 513813 w 514760"/>
                <a:gd name="connsiteY2-294" fmla="*/ 621552 h 1300073"/>
                <a:gd name="connsiteX3-295" fmla="*/ 254053 w 514760"/>
                <a:gd name="connsiteY3-296" fmla="*/ 1149098 h 1300073"/>
                <a:gd name="connsiteX4-297" fmla="*/ 0 w 514760"/>
                <a:gd name="connsiteY4-298" fmla="*/ 1300073 h 1300073"/>
                <a:gd name="connsiteX5-299" fmla="*/ 0 w 514760"/>
                <a:gd name="connsiteY5-300" fmla="*/ 0 h 1300073"/>
                <a:gd name="connsiteX0-301" fmla="*/ 0 w 514760"/>
                <a:gd name="connsiteY0-302" fmla="*/ 0 h 1300073"/>
                <a:gd name="connsiteX1-303" fmla="*/ 222721 w 514760"/>
                <a:gd name="connsiteY1-304" fmla="*/ 82609 h 1300073"/>
                <a:gd name="connsiteX2-305" fmla="*/ 513813 w 514760"/>
                <a:gd name="connsiteY2-306" fmla="*/ 621552 h 1300073"/>
                <a:gd name="connsiteX3-307" fmla="*/ 254053 w 514760"/>
                <a:gd name="connsiteY3-308" fmla="*/ 1149098 h 1300073"/>
                <a:gd name="connsiteX4-309" fmla="*/ 0 w 514760"/>
                <a:gd name="connsiteY4-310" fmla="*/ 1300073 h 1300073"/>
                <a:gd name="connsiteX5-311" fmla="*/ 0 w 514760"/>
                <a:gd name="connsiteY5-312" fmla="*/ 0 h 1300073"/>
                <a:gd name="connsiteX0-313" fmla="*/ 0 w 514760"/>
                <a:gd name="connsiteY0-314" fmla="*/ 0 h 1300073"/>
                <a:gd name="connsiteX1-315" fmla="*/ 222721 w 514760"/>
                <a:gd name="connsiteY1-316" fmla="*/ 82609 h 1300073"/>
                <a:gd name="connsiteX2-317" fmla="*/ 513813 w 514760"/>
                <a:gd name="connsiteY2-318" fmla="*/ 621552 h 1300073"/>
                <a:gd name="connsiteX3-319" fmla="*/ 254053 w 514760"/>
                <a:gd name="connsiteY3-320" fmla="*/ 1149098 h 1300073"/>
                <a:gd name="connsiteX4-321" fmla="*/ 0 w 514760"/>
                <a:gd name="connsiteY4-322" fmla="*/ 1300073 h 1300073"/>
                <a:gd name="connsiteX5-323" fmla="*/ 0 w 514760"/>
                <a:gd name="connsiteY5-324" fmla="*/ 0 h 1300073"/>
                <a:gd name="connsiteX0-325" fmla="*/ 0 w 518323"/>
                <a:gd name="connsiteY0-326" fmla="*/ 0 h 1304458"/>
                <a:gd name="connsiteX1-327" fmla="*/ 222721 w 518323"/>
                <a:gd name="connsiteY1-328" fmla="*/ 82609 h 1304458"/>
                <a:gd name="connsiteX2-329" fmla="*/ 513813 w 518323"/>
                <a:gd name="connsiteY2-330" fmla="*/ 621552 h 1304458"/>
                <a:gd name="connsiteX3-331" fmla="*/ 282542 w 518323"/>
                <a:gd name="connsiteY3-332" fmla="*/ 1211767 h 1304458"/>
                <a:gd name="connsiteX4-333" fmla="*/ 0 w 518323"/>
                <a:gd name="connsiteY4-334" fmla="*/ 1300073 h 1304458"/>
                <a:gd name="connsiteX5-335" fmla="*/ 0 w 518323"/>
                <a:gd name="connsiteY5-336" fmla="*/ 0 h 1304458"/>
                <a:gd name="connsiteX0-337" fmla="*/ 5695 w 524018"/>
                <a:gd name="connsiteY0-338" fmla="*/ 0 h 1289040"/>
                <a:gd name="connsiteX1-339" fmla="*/ 228416 w 524018"/>
                <a:gd name="connsiteY1-340" fmla="*/ 82609 h 1289040"/>
                <a:gd name="connsiteX2-341" fmla="*/ 519508 w 524018"/>
                <a:gd name="connsiteY2-342" fmla="*/ 621552 h 1289040"/>
                <a:gd name="connsiteX3-343" fmla="*/ 288237 w 524018"/>
                <a:gd name="connsiteY3-344" fmla="*/ 1211767 h 1289040"/>
                <a:gd name="connsiteX4-345" fmla="*/ 0 w 524018"/>
                <a:gd name="connsiteY4-346" fmla="*/ 1274435 h 1289040"/>
                <a:gd name="connsiteX5-347" fmla="*/ 5695 w 524018"/>
                <a:gd name="connsiteY5-348" fmla="*/ 0 h 1289040"/>
                <a:gd name="connsiteX0-349" fmla="*/ 5695 w 524018"/>
                <a:gd name="connsiteY0-350" fmla="*/ 0 h 1274715"/>
                <a:gd name="connsiteX1-351" fmla="*/ 228416 w 524018"/>
                <a:gd name="connsiteY1-352" fmla="*/ 82609 h 1274715"/>
                <a:gd name="connsiteX2-353" fmla="*/ 519508 w 524018"/>
                <a:gd name="connsiteY2-354" fmla="*/ 621552 h 1274715"/>
                <a:gd name="connsiteX3-355" fmla="*/ 288237 w 524018"/>
                <a:gd name="connsiteY3-356" fmla="*/ 1163340 h 1274715"/>
                <a:gd name="connsiteX4-357" fmla="*/ 0 w 524018"/>
                <a:gd name="connsiteY4-358" fmla="*/ 1274435 h 1274715"/>
                <a:gd name="connsiteX5-359" fmla="*/ 5695 w 524018"/>
                <a:gd name="connsiteY5-360" fmla="*/ 0 h 1274715"/>
                <a:gd name="connsiteX0-361" fmla="*/ 5695 w 522354"/>
                <a:gd name="connsiteY0-362" fmla="*/ 0 h 1274715"/>
                <a:gd name="connsiteX1-363" fmla="*/ 254057 w 522354"/>
                <a:gd name="connsiteY1-364" fmla="*/ 59820 h 1274715"/>
                <a:gd name="connsiteX2-365" fmla="*/ 519508 w 522354"/>
                <a:gd name="connsiteY2-366" fmla="*/ 621552 h 1274715"/>
                <a:gd name="connsiteX3-367" fmla="*/ 288237 w 522354"/>
                <a:gd name="connsiteY3-368" fmla="*/ 1163340 h 1274715"/>
                <a:gd name="connsiteX4-369" fmla="*/ 0 w 522354"/>
                <a:gd name="connsiteY4-370" fmla="*/ 1274435 h 1274715"/>
                <a:gd name="connsiteX5-371" fmla="*/ 5695 w 522354"/>
                <a:gd name="connsiteY5-372" fmla="*/ 0 h 1274715"/>
                <a:gd name="connsiteX0-373" fmla="*/ 5695 w 521281"/>
                <a:gd name="connsiteY0-374" fmla="*/ 0 h 1274715"/>
                <a:gd name="connsiteX1-375" fmla="*/ 254057 w 521281"/>
                <a:gd name="connsiteY1-376" fmla="*/ 59820 h 1274715"/>
                <a:gd name="connsiteX2-377" fmla="*/ 519508 w 521281"/>
                <a:gd name="connsiteY2-378" fmla="*/ 621552 h 1274715"/>
                <a:gd name="connsiteX3-379" fmla="*/ 288237 w 521281"/>
                <a:gd name="connsiteY3-380" fmla="*/ 1163340 h 1274715"/>
                <a:gd name="connsiteX4-381" fmla="*/ 0 w 521281"/>
                <a:gd name="connsiteY4-382" fmla="*/ 1274435 h 1274715"/>
                <a:gd name="connsiteX5-383" fmla="*/ 5695 w 521281"/>
                <a:gd name="connsiteY5-384" fmla="*/ 0 h 12747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1281" h="1274715">
                  <a:moveTo>
                    <a:pt x="5695" y="0"/>
                  </a:moveTo>
                  <a:cubicBezTo>
                    <a:pt x="82784" y="11394"/>
                    <a:pt x="94358" y="-8546"/>
                    <a:pt x="254057" y="59820"/>
                  </a:cubicBezTo>
                  <a:cubicBezTo>
                    <a:pt x="548490" y="219341"/>
                    <a:pt x="516657" y="389206"/>
                    <a:pt x="519508" y="621552"/>
                  </a:cubicBezTo>
                  <a:cubicBezTo>
                    <a:pt x="522359" y="853898"/>
                    <a:pt x="545639" y="986727"/>
                    <a:pt x="288237" y="1163340"/>
                  </a:cubicBezTo>
                  <a:cubicBezTo>
                    <a:pt x="124747" y="1285828"/>
                    <a:pt x="6823" y="1274435"/>
                    <a:pt x="0" y="1274435"/>
                  </a:cubicBezTo>
                  <a:cubicBezTo>
                    <a:pt x="1898" y="849623"/>
                    <a:pt x="3797" y="424812"/>
                    <a:pt x="56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7" name="梯形 126"/>
          <p:cNvSpPr/>
          <p:nvPr/>
        </p:nvSpPr>
        <p:spPr>
          <a:xfrm>
            <a:off x="1263971" y="5594069"/>
            <a:ext cx="2553668" cy="522224"/>
          </a:xfrm>
          <a:prstGeom prst="trapezoi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434495" y="5833940"/>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2642430" y="5849013"/>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云计算特点</a:t>
            </a:r>
            <a:endParaRPr lang="zh-CN" altLang="en-US" sz="2800" b="1" dirty="0">
              <a:latin typeface="黑体" panose="02010609060101010101" pitchFamily="2" charset="-122"/>
              <a:ea typeface="黑体" panose="02010609060101010101" pitchFamily="2" charset="-122"/>
            </a:endParaRPr>
          </a:p>
        </p:txBody>
      </p:sp>
      <p:grpSp>
        <p:nvGrpSpPr>
          <p:cNvPr id="2" name="组合 1"/>
          <p:cNvGrpSpPr/>
          <p:nvPr/>
        </p:nvGrpSpPr>
        <p:grpSpPr>
          <a:xfrm>
            <a:off x="1560265" y="2089195"/>
            <a:ext cx="4639634" cy="3543710"/>
            <a:chOff x="3106812" y="1841098"/>
            <a:chExt cx="7119341" cy="4811848"/>
          </a:xfrm>
        </p:grpSpPr>
        <p:sp>
          <p:nvSpPr>
            <p:cNvPr id="56" name="内容占位符 2"/>
            <p:cNvSpPr txBox="1"/>
            <p:nvPr/>
          </p:nvSpPr>
          <p:spPr>
            <a:xfrm>
              <a:off x="6710456" y="1841098"/>
              <a:ext cx="3200629" cy="724373"/>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b="1" dirty="0">
                  <a:solidFill>
                    <a:srgbClr val="FF0000"/>
                  </a:solidFill>
                  <a:latin typeface="Arial" panose="020B0604020202020204"/>
                  <a:ea typeface="微软雅黑" panose="020B0503020204020204" pitchFamily="34" charset="-122"/>
                </a:rPr>
                <a:t>资源池弹性可扩张</a:t>
              </a:r>
              <a:endParaRPr lang="zh-CN" altLang="en-US" sz="1800" b="1" dirty="0">
                <a:solidFill>
                  <a:srgbClr val="FF0000"/>
                </a:solidFill>
                <a:latin typeface="Arial" panose="020B0604020202020204"/>
                <a:ea typeface="微软雅黑" panose="020B0503020204020204" pitchFamily="34" charset="-122"/>
              </a:endParaRPr>
            </a:p>
          </p:txBody>
        </p:sp>
        <p:grpSp>
          <p:nvGrpSpPr>
            <p:cNvPr id="57" name="Group 83"/>
            <p:cNvGrpSpPr/>
            <p:nvPr/>
          </p:nvGrpSpPr>
          <p:grpSpPr>
            <a:xfrm>
              <a:off x="3106812" y="1944510"/>
              <a:ext cx="3429024" cy="543292"/>
              <a:chOff x="2500298" y="1379462"/>
              <a:chExt cx="2571768" cy="407469"/>
            </a:xfrm>
          </p:grpSpPr>
          <p:sp>
            <p:nvSpPr>
              <p:cNvPr id="58"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9" name="Rectangle 46"/>
              <p:cNvSpPr/>
              <p:nvPr/>
            </p:nvSpPr>
            <p:spPr>
              <a:xfrm>
                <a:off x="4417138" y="1379462"/>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60"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61" name="Group 84"/>
            <p:cNvGrpSpPr/>
            <p:nvPr/>
          </p:nvGrpSpPr>
          <p:grpSpPr>
            <a:xfrm>
              <a:off x="3106812" y="3091976"/>
              <a:ext cx="3429024" cy="543292"/>
              <a:chOff x="2500298" y="2240061"/>
              <a:chExt cx="2571768" cy="407469"/>
            </a:xfrm>
          </p:grpSpPr>
          <p:sp>
            <p:nvSpPr>
              <p:cNvPr id="62"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3"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64" name="Rectangle 54"/>
              <p:cNvSpPr/>
              <p:nvPr/>
            </p:nvSpPr>
            <p:spPr>
              <a:xfrm>
                <a:off x="4402930" y="2240061"/>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5" name="Group 86"/>
            <p:cNvGrpSpPr/>
            <p:nvPr/>
          </p:nvGrpSpPr>
          <p:grpSpPr>
            <a:xfrm>
              <a:off x="3868818" y="5297311"/>
              <a:ext cx="2667019" cy="543292"/>
              <a:chOff x="3071802" y="4313054"/>
              <a:chExt cx="2000264" cy="407469"/>
            </a:xfrm>
          </p:grpSpPr>
          <p:sp>
            <p:nvSpPr>
              <p:cNvPr id="66"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7"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68" name="Rectangle 65"/>
              <p:cNvSpPr/>
              <p:nvPr/>
            </p:nvSpPr>
            <p:spPr>
              <a:xfrm>
                <a:off x="4417137" y="4313054"/>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9" name="Group 85"/>
            <p:cNvGrpSpPr/>
            <p:nvPr/>
          </p:nvGrpSpPr>
          <p:grpSpPr>
            <a:xfrm>
              <a:off x="3392564" y="4234978"/>
              <a:ext cx="3143272" cy="543292"/>
              <a:chOff x="2714612" y="3302271"/>
              <a:chExt cx="2357454" cy="407469"/>
            </a:xfrm>
          </p:grpSpPr>
          <p:sp>
            <p:nvSpPr>
              <p:cNvPr id="70"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1" name="Rectangle 64"/>
              <p:cNvSpPr/>
              <p:nvPr/>
            </p:nvSpPr>
            <p:spPr>
              <a:xfrm>
                <a:off x="4382803" y="3302271"/>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72"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73" name="内容占位符 2"/>
            <p:cNvSpPr txBox="1"/>
            <p:nvPr/>
          </p:nvSpPr>
          <p:spPr>
            <a:xfrm>
              <a:off x="6710456" y="2926077"/>
              <a:ext cx="3200629" cy="614075"/>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按需提供资源服务</a:t>
              </a:r>
              <a:endParaRPr lang="zh-CN" altLang="en-US" sz="1800" dirty="0">
                <a:solidFill>
                  <a:schemeClr val="bg1">
                    <a:lumMod val="65000"/>
                  </a:schemeClr>
                </a:solidFill>
                <a:latin typeface="Arial" panose="020B0604020202020204"/>
                <a:ea typeface="微软雅黑" panose="020B0503020204020204" pitchFamily="34" charset="-122"/>
              </a:endParaRPr>
            </a:p>
          </p:txBody>
        </p:sp>
        <p:sp>
          <p:nvSpPr>
            <p:cNvPr id="74" name="内容占位符 2"/>
            <p:cNvSpPr txBox="1"/>
            <p:nvPr/>
          </p:nvSpPr>
          <p:spPr>
            <a:xfrm>
              <a:off x="6754956" y="5189468"/>
              <a:ext cx="1849491" cy="552821"/>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虚拟化</a:t>
              </a:r>
              <a:endParaRPr lang="zh-CN" altLang="en-US" sz="1800" dirty="0">
                <a:solidFill>
                  <a:schemeClr val="bg1">
                    <a:lumMod val="65000"/>
                  </a:schemeClr>
                </a:solidFill>
                <a:latin typeface="Arial" panose="020B0604020202020204"/>
                <a:ea typeface="微软雅黑" panose="020B0503020204020204" pitchFamily="34" charset="-122"/>
              </a:endParaRPr>
            </a:p>
          </p:txBody>
        </p:sp>
        <p:sp>
          <p:nvSpPr>
            <p:cNvPr id="75" name="内容占位符 2"/>
            <p:cNvSpPr txBox="1"/>
            <p:nvPr/>
          </p:nvSpPr>
          <p:spPr>
            <a:xfrm>
              <a:off x="6754956" y="4114922"/>
              <a:ext cx="3402290" cy="499775"/>
            </a:xfrm>
            <a:prstGeom prst="rect">
              <a:avLst/>
            </a:prstGeom>
          </p:spPr>
          <p:txBody>
            <a:bodyPr vert="horz" lIns="121917" tIns="60958" rIns="121917" bIns="60958" rtlCol="0">
              <a:noAutofit/>
            </a:bodyPr>
            <a:lstStyle>
              <a:defPPr>
                <a:defRPr lang="en-US"/>
              </a:defPPr>
              <a:lvl1pPr indent="0">
                <a:lnSpc>
                  <a:spcPct val="130000"/>
                </a:lnSpc>
                <a:spcBef>
                  <a:spcPct val="20000"/>
                </a:spcBef>
                <a:buSzPct val="80000"/>
                <a:buFont typeface="Wingdings" panose="05000000000000000000" pitchFamily="2" charset="2"/>
                <a:buNone/>
                <a:defRPr>
                  <a:solidFill>
                    <a:schemeClr val="tx1">
                      <a:lumMod val="95000"/>
                      <a:lumOff val="5000"/>
                    </a:schemeClr>
                  </a:solidFill>
                </a:defRPr>
              </a:lvl1pPr>
              <a:lvl2pPr marL="991235" indent="-381000">
                <a:lnSpc>
                  <a:spcPct val="130000"/>
                </a:lnSpc>
                <a:spcBef>
                  <a:spcPct val="20000"/>
                </a:spcBef>
                <a:buFont typeface="Arial" panose="020B0604020202020204" pitchFamily="34" charset="0"/>
                <a:buChar char="–"/>
                <a:defRPr sz="1800">
                  <a:solidFill>
                    <a:schemeClr val="tx1">
                      <a:lumMod val="75000"/>
                      <a:lumOff val="25000"/>
                    </a:schemeClr>
                  </a:solidFill>
                </a:defRPr>
              </a:lvl2pPr>
              <a:lvl3pPr marL="1524635" indent="-304800">
                <a:lnSpc>
                  <a:spcPct val="130000"/>
                </a:lnSpc>
                <a:spcBef>
                  <a:spcPct val="20000"/>
                </a:spcBef>
                <a:buFont typeface="Arial" panose="020B0604020202020204" pitchFamily="34" charset="0"/>
                <a:buChar char="•"/>
                <a:defRPr sz="1800"/>
              </a:lvl3pPr>
              <a:lvl4pPr marL="2134235" indent="-304800">
                <a:lnSpc>
                  <a:spcPct val="130000"/>
                </a:lnSpc>
                <a:spcBef>
                  <a:spcPct val="20000"/>
                </a:spcBef>
                <a:buFont typeface="Arial" panose="020B0604020202020204" pitchFamily="34" charset="0"/>
                <a:buChar char="–"/>
                <a:defRPr sz="1800"/>
              </a:lvl4pPr>
              <a:lvl5pPr marL="2744470" indent="-304800">
                <a:lnSpc>
                  <a:spcPct val="130000"/>
                </a:lnSpc>
                <a:spcBef>
                  <a:spcPct val="20000"/>
                </a:spcBef>
                <a:buFont typeface="Arial" panose="020B0604020202020204" pitchFamily="34" charset="0"/>
                <a:buChar char="»"/>
                <a:defRPr sz="1800"/>
              </a:lvl5pPr>
              <a:lvl6pPr marL="3354070" indent="-304800">
                <a:spcBef>
                  <a:spcPct val="20000"/>
                </a:spcBef>
                <a:buFont typeface="Arial" panose="020B0604020202020204" pitchFamily="34" charset="0"/>
                <a:buChar char="•"/>
                <a:defRPr sz="2700"/>
              </a:lvl6pPr>
              <a:lvl7pPr marL="3963670" indent="-304800">
                <a:spcBef>
                  <a:spcPct val="20000"/>
                </a:spcBef>
                <a:buFont typeface="Arial" panose="020B0604020202020204" pitchFamily="34" charset="0"/>
                <a:buChar char="•"/>
                <a:defRPr sz="2700"/>
              </a:lvl7pPr>
              <a:lvl8pPr marL="4573905" indent="-304800">
                <a:spcBef>
                  <a:spcPct val="20000"/>
                </a:spcBef>
                <a:buFont typeface="Arial" panose="020B0604020202020204" pitchFamily="34" charset="0"/>
                <a:buChar char="•"/>
                <a:defRPr sz="2700"/>
              </a:lvl8pPr>
              <a:lvl9pPr marL="5183505" indent="-304800">
                <a:spcBef>
                  <a:spcPct val="20000"/>
                </a:spcBef>
                <a:buFont typeface="Arial" panose="020B0604020202020204" pitchFamily="34" charset="0"/>
                <a:buChar char="•"/>
                <a:defRPr sz="2700"/>
              </a:lvl9pPr>
            </a:lstStyle>
            <a:p>
              <a:pPr defTabSz="1219200"/>
              <a:r>
                <a:rPr lang="zh-CN" altLang="en-US" dirty="0">
                  <a:solidFill>
                    <a:schemeClr val="bg1">
                      <a:lumMod val="65000"/>
                    </a:schemeClr>
                  </a:solidFill>
                  <a:latin typeface="Arial" panose="020B0604020202020204"/>
                  <a:ea typeface="微软雅黑" panose="020B0503020204020204" pitchFamily="34" charset="-122"/>
                </a:rPr>
                <a:t>网络化的资源接入</a:t>
              </a:r>
              <a:endParaRPr lang="zh-CN" altLang="en-US" dirty="0">
                <a:solidFill>
                  <a:schemeClr val="bg1">
                    <a:lumMod val="65000"/>
                  </a:schemeClr>
                </a:solidFill>
                <a:latin typeface="Arial" panose="020B0604020202020204"/>
                <a:ea typeface="微软雅黑" panose="020B0503020204020204" pitchFamily="34" charset="-122"/>
              </a:endParaRPr>
            </a:p>
          </p:txBody>
        </p:sp>
        <p:grpSp>
          <p:nvGrpSpPr>
            <p:cNvPr id="76" name="Group 86"/>
            <p:cNvGrpSpPr/>
            <p:nvPr/>
          </p:nvGrpSpPr>
          <p:grpSpPr>
            <a:xfrm>
              <a:off x="4154569" y="6109654"/>
              <a:ext cx="2381383" cy="543292"/>
              <a:chOff x="3293210" y="4313054"/>
              <a:chExt cx="1786038" cy="407469"/>
            </a:xfrm>
          </p:grpSpPr>
          <p:sp>
            <p:nvSpPr>
              <p:cNvPr id="77" name="Rectangle 69"/>
              <p:cNvSpPr/>
              <p:nvPr/>
            </p:nvSpPr>
            <p:spPr>
              <a:xfrm>
                <a:off x="4007678" y="4334307"/>
                <a:ext cx="1071570" cy="285752"/>
              </a:xfrm>
              <a:prstGeom prst="rect">
                <a:avLst/>
              </a:prstGeom>
              <a:solidFill>
                <a:srgbClr val="4BACC6">
                  <a:lumMod val="50000"/>
                </a:srgbClr>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78" name="Straight Connector 28"/>
              <p:cNvCxnSpPr/>
              <p:nvPr/>
            </p:nvCxnSpPr>
            <p:spPr>
              <a:xfrm>
                <a:off x="3293210" y="4502164"/>
                <a:ext cx="564410" cy="0"/>
              </a:xfrm>
              <a:prstGeom prst="line">
                <a:avLst/>
              </a:prstGeom>
              <a:noFill/>
              <a:ln w="12700" cap="flat" cmpd="sng" algn="ctr">
                <a:solidFill>
                  <a:srgbClr val="4BACC6">
                    <a:lumMod val="75000"/>
                  </a:srgbClr>
                </a:solidFill>
                <a:prstDash val="solid"/>
                <a:headEnd type="oval" w="med" len="med"/>
                <a:tailEnd type="oval" w="med" len="med"/>
              </a:ln>
              <a:effectLst/>
            </p:spPr>
          </p:cxnSp>
          <p:sp>
            <p:nvSpPr>
              <p:cNvPr id="79" name="Rectangle 65"/>
              <p:cNvSpPr/>
              <p:nvPr/>
            </p:nvSpPr>
            <p:spPr>
              <a:xfrm>
                <a:off x="4417137" y="4313054"/>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5</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sp>
          <p:nvSpPr>
            <p:cNvPr id="80" name="矩形 79"/>
            <p:cNvSpPr/>
            <p:nvPr/>
          </p:nvSpPr>
          <p:spPr>
            <a:xfrm>
              <a:off x="6754958" y="6082171"/>
              <a:ext cx="3471195" cy="501500"/>
            </a:xfrm>
            <a:prstGeom prst="rect">
              <a:avLst/>
            </a:prstGeom>
          </p:spPr>
          <p:txBody>
            <a:bodyPr wrap="none">
              <a:spAutoFit/>
            </a:bodyPr>
            <a:lstStyle/>
            <a:p>
              <a:pPr defTabSz="1219200"/>
              <a:r>
                <a:rPr lang="zh-CN" altLang="en-US" dirty="0">
                  <a:solidFill>
                    <a:schemeClr val="bg1">
                      <a:lumMod val="65000"/>
                    </a:schemeClr>
                  </a:solidFill>
                  <a:latin typeface="Arial" panose="020B0604020202020204"/>
                  <a:ea typeface="微软雅黑" panose="020B0503020204020204" pitchFamily="34" charset="-122"/>
                </a:rPr>
                <a:t>提高可靠性和安全性</a:t>
              </a:r>
              <a:endParaRPr lang="zh-CN" altLang="en-US" dirty="0">
                <a:solidFill>
                  <a:schemeClr val="bg1">
                    <a:lumMod val="65000"/>
                  </a:schemeClr>
                </a:solidFill>
                <a:latin typeface="Arial" panose="020B0604020202020204"/>
                <a:ea typeface="微软雅黑" panose="020B0503020204020204" pitchFamily="34" charset="-122"/>
              </a:endParaRPr>
            </a:p>
          </p:txBody>
        </p:sp>
      </p:grpSp>
      <p:grpSp>
        <p:nvGrpSpPr>
          <p:cNvPr id="112" name="组合 111"/>
          <p:cNvGrpSpPr/>
          <p:nvPr/>
        </p:nvGrpSpPr>
        <p:grpSpPr>
          <a:xfrm>
            <a:off x="557964" y="2193721"/>
            <a:ext cx="1510461" cy="3396368"/>
            <a:chOff x="1893560" y="1524104"/>
            <a:chExt cx="2187053" cy="4408910"/>
          </a:xfrm>
        </p:grpSpPr>
        <p:grpSp>
          <p:nvGrpSpPr>
            <p:cNvPr id="113" name="Group 59"/>
            <p:cNvGrpSpPr/>
            <p:nvPr/>
          </p:nvGrpSpPr>
          <p:grpSpPr>
            <a:xfrm>
              <a:off x="1893560" y="1524104"/>
              <a:ext cx="2187053" cy="3893325"/>
              <a:chOff x="3753851" y="1202035"/>
              <a:chExt cx="1640290" cy="3516052"/>
            </a:xfrm>
          </p:grpSpPr>
          <p:sp>
            <p:nvSpPr>
              <p:cNvPr id="115"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16"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17"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ln>
            </p:spPr>
            <p:txBody>
              <a:bodyPr vert="horz" wrap="square" lIns="121920" tIns="60960" rIns="121920" bIns="60960" numCol="1" anchor="t" anchorCtr="0" compatLnSpc="1"/>
              <a:lstStyle/>
              <a:p>
                <a:endParaRPr lang="en-US" sz="3200"/>
              </a:p>
            </p:txBody>
          </p:sp>
          <p:sp>
            <p:nvSpPr>
              <p:cNvPr id="118"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ln>
            </p:spPr>
            <p:txBody>
              <a:bodyPr vert="horz" wrap="square" lIns="121920" tIns="60960" rIns="121920" bIns="60960" numCol="1" anchor="t" anchorCtr="0" compatLnSpc="1"/>
              <a:lstStyle/>
              <a:p>
                <a:endParaRPr lang="en-US" sz="3200" dirty="0"/>
              </a:p>
            </p:txBody>
          </p:sp>
          <p:sp>
            <p:nvSpPr>
              <p:cNvPr id="119"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ln>
            </p:spPr>
            <p:txBody>
              <a:bodyPr vert="horz" wrap="square" lIns="121920" tIns="60960" rIns="121920" bIns="60960" numCol="1" anchor="t" anchorCtr="0" compatLnSpc="1"/>
              <a:lstStyle/>
              <a:p>
                <a:endParaRPr lang="en-US" sz="3200"/>
              </a:p>
            </p:txBody>
          </p:sp>
          <p:sp>
            <p:nvSpPr>
              <p:cNvPr id="120"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21"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2"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ln>
            </p:spPr>
            <p:txBody>
              <a:bodyPr vert="horz" wrap="square" lIns="121920" tIns="60960" rIns="121920" bIns="60960" numCol="1" anchor="t" anchorCtr="0" compatLnSpc="1"/>
              <a:lstStyle/>
              <a:p>
                <a:endParaRPr lang="en-US" sz="3200"/>
              </a:p>
            </p:txBody>
          </p:sp>
          <p:sp>
            <p:nvSpPr>
              <p:cNvPr id="123"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ln>
            </p:spPr>
            <p:txBody>
              <a:bodyPr vert="horz" wrap="square" lIns="121920" tIns="60960" rIns="121920" bIns="60960" numCol="1" anchor="t" anchorCtr="0" compatLnSpc="1"/>
              <a:lstStyle/>
              <a:p>
                <a:endParaRPr lang="en-US" sz="3200"/>
              </a:p>
            </p:txBody>
          </p:sp>
          <p:sp>
            <p:nvSpPr>
              <p:cNvPr id="124"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ln>
            </p:spPr>
            <p:txBody>
              <a:bodyPr vert="horz" wrap="square" lIns="121920" tIns="60960" rIns="121920" bIns="60960" numCol="1" anchor="t" anchorCtr="0" compatLnSpc="1"/>
              <a:lstStyle/>
              <a:p>
                <a:endParaRPr lang="en-US" sz="3200" dirty="0"/>
              </a:p>
            </p:txBody>
          </p:sp>
          <p:sp>
            <p:nvSpPr>
              <p:cNvPr id="125"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6"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ln>
            </p:spPr>
            <p:txBody>
              <a:bodyPr vert="horz" wrap="square" lIns="121920" tIns="60960" rIns="121920" bIns="60960" numCol="1" anchor="t" anchorCtr="0" compatLnSpc="1"/>
              <a:lstStyle/>
              <a:p>
                <a:endParaRPr lang="en-US" sz="3200"/>
              </a:p>
            </p:txBody>
          </p:sp>
        </p:grpSp>
        <p:sp>
          <p:nvSpPr>
            <p:cNvPr id="114" name="流程图: 延期 49"/>
            <p:cNvSpPr/>
            <p:nvPr/>
          </p:nvSpPr>
          <p:spPr>
            <a:xfrm rot="5400000">
              <a:off x="2726658" y="5035016"/>
              <a:ext cx="521281" cy="1274715"/>
            </a:xfrm>
            <a:custGeom>
              <a:avLst/>
              <a:gdLst>
                <a:gd name="connsiteX0" fmla="*/ 0 w 519501"/>
                <a:gd name="connsiteY0" fmla="*/ 0 h 1300073"/>
                <a:gd name="connsiteX1" fmla="*/ 259751 w 519501"/>
                <a:gd name="connsiteY1" fmla="*/ 0 h 1300073"/>
                <a:gd name="connsiteX2" fmla="*/ 519502 w 519501"/>
                <a:gd name="connsiteY2" fmla="*/ 650037 h 1300073"/>
                <a:gd name="connsiteX3" fmla="*/ 259751 w 519501"/>
                <a:gd name="connsiteY3" fmla="*/ 1300074 h 1300073"/>
                <a:gd name="connsiteX4" fmla="*/ 0 w 519501"/>
                <a:gd name="connsiteY4" fmla="*/ 1300073 h 1300073"/>
                <a:gd name="connsiteX5" fmla="*/ 0 w 519501"/>
                <a:gd name="connsiteY5" fmla="*/ 0 h 1300073"/>
                <a:gd name="connsiteX0-1" fmla="*/ 0 w 519502"/>
                <a:gd name="connsiteY0-2" fmla="*/ 0 h 1300074"/>
                <a:gd name="connsiteX1-3" fmla="*/ 259751 w 519502"/>
                <a:gd name="connsiteY1-4" fmla="*/ 0 h 1300074"/>
                <a:gd name="connsiteX2-5" fmla="*/ 519502 w 519502"/>
                <a:gd name="connsiteY2-6" fmla="*/ 650037 h 1300074"/>
                <a:gd name="connsiteX3-7" fmla="*/ 259751 w 519502"/>
                <a:gd name="connsiteY3-8" fmla="*/ 1300074 h 1300074"/>
                <a:gd name="connsiteX4-9" fmla="*/ 0 w 519502"/>
                <a:gd name="connsiteY4-10" fmla="*/ 1300073 h 1300074"/>
                <a:gd name="connsiteX5-11" fmla="*/ 0 w 519502"/>
                <a:gd name="connsiteY5-12" fmla="*/ 0 h 1300074"/>
                <a:gd name="connsiteX0-13" fmla="*/ 0 w 624900"/>
                <a:gd name="connsiteY0-14" fmla="*/ 0 h 1300074"/>
                <a:gd name="connsiteX1-15" fmla="*/ 259751 w 624900"/>
                <a:gd name="connsiteY1-16" fmla="*/ 0 h 1300074"/>
                <a:gd name="connsiteX2-17" fmla="*/ 624900 w 624900"/>
                <a:gd name="connsiteY2-18" fmla="*/ 621551 h 1300074"/>
                <a:gd name="connsiteX3-19" fmla="*/ 259751 w 624900"/>
                <a:gd name="connsiteY3-20" fmla="*/ 1300074 h 1300074"/>
                <a:gd name="connsiteX4-21" fmla="*/ 0 w 624900"/>
                <a:gd name="connsiteY4-22" fmla="*/ 1300073 h 1300074"/>
                <a:gd name="connsiteX5-23" fmla="*/ 0 w 624900"/>
                <a:gd name="connsiteY5-24" fmla="*/ 0 h 1300074"/>
                <a:gd name="connsiteX0-25" fmla="*/ 0 w 624900"/>
                <a:gd name="connsiteY0-26" fmla="*/ 0 h 1300074"/>
                <a:gd name="connsiteX1-27" fmla="*/ 262600 w 624900"/>
                <a:gd name="connsiteY1-28" fmla="*/ 0 h 1300074"/>
                <a:gd name="connsiteX2-29" fmla="*/ 624900 w 624900"/>
                <a:gd name="connsiteY2-30" fmla="*/ 621551 h 1300074"/>
                <a:gd name="connsiteX3-31" fmla="*/ 259751 w 624900"/>
                <a:gd name="connsiteY3-32" fmla="*/ 1300074 h 1300074"/>
                <a:gd name="connsiteX4-33" fmla="*/ 0 w 624900"/>
                <a:gd name="connsiteY4-34" fmla="*/ 1300073 h 1300074"/>
                <a:gd name="connsiteX5-35" fmla="*/ 0 w 624900"/>
                <a:gd name="connsiteY5-36" fmla="*/ 0 h 1300074"/>
                <a:gd name="connsiteX0-37" fmla="*/ 0 w 624902"/>
                <a:gd name="connsiteY0-38" fmla="*/ 0 h 1300074"/>
                <a:gd name="connsiteX1-39" fmla="*/ 262600 w 624902"/>
                <a:gd name="connsiteY1-40" fmla="*/ 0 h 1300074"/>
                <a:gd name="connsiteX2-41" fmla="*/ 624900 w 624902"/>
                <a:gd name="connsiteY2-42" fmla="*/ 621551 h 1300074"/>
                <a:gd name="connsiteX3-43" fmla="*/ 259751 w 624902"/>
                <a:gd name="connsiteY3-44" fmla="*/ 1300074 h 1300074"/>
                <a:gd name="connsiteX4-45" fmla="*/ 0 w 624902"/>
                <a:gd name="connsiteY4-46" fmla="*/ 1300073 h 1300074"/>
                <a:gd name="connsiteX5-47" fmla="*/ 0 w 624902"/>
                <a:gd name="connsiteY5-48" fmla="*/ 0 h 1300074"/>
                <a:gd name="connsiteX0-49" fmla="*/ 0 w 613507"/>
                <a:gd name="connsiteY0-50" fmla="*/ 0 h 1300074"/>
                <a:gd name="connsiteX1-51" fmla="*/ 262600 w 613507"/>
                <a:gd name="connsiteY1-52" fmla="*/ 0 h 1300074"/>
                <a:gd name="connsiteX2-53" fmla="*/ 613505 w 613507"/>
                <a:gd name="connsiteY2-54" fmla="*/ 658583 h 1300074"/>
                <a:gd name="connsiteX3-55" fmla="*/ 259751 w 613507"/>
                <a:gd name="connsiteY3-56" fmla="*/ 1300074 h 1300074"/>
                <a:gd name="connsiteX4-57" fmla="*/ 0 w 613507"/>
                <a:gd name="connsiteY4-58" fmla="*/ 1300073 h 1300074"/>
                <a:gd name="connsiteX5-59" fmla="*/ 0 w 613507"/>
                <a:gd name="connsiteY5-60" fmla="*/ 0 h 1300074"/>
                <a:gd name="connsiteX0-61" fmla="*/ 0 w 610662"/>
                <a:gd name="connsiteY0-62" fmla="*/ 0 h 1300074"/>
                <a:gd name="connsiteX1-63" fmla="*/ 262600 w 610662"/>
                <a:gd name="connsiteY1-64" fmla="*/ 0 h 1300074"/>
                <a:gd name="connsiteX2-65" fmla="*/ 610659 w 610662"/>
                <a:gd name="connsiteY2-66" fmla="*/ 615854 h 1300074"/>
                <a:gd name="connsiteX3-67" fmla="*/ 259751 w 610662"/>
                <a:gd name="connsiteY3-68" fmla="*/ 1300074 h 1300074"/>
                <a:gd name="connsiteX4-69" fmla="*/ 0 w 610662"/>
                <a:gd name="connsiteY4-70" fmla="*/ 1300073 h 1300074"/>
                <a:gd name="connsiteX5-71" fmla="*/ 0 w 610662"/>
                <a:gd name="connsiteY5-72" fmla="*/ 0 h 1300074"/>
                <a:gd name="connsiteX0-73" fmla="*/ 0 w 610662"/>
                <a:gd name="connsiteY0-74" fmla="*/ 0 h 1335522"/>
                <a:gd name="connsiteX1-75" fmla="*/ 262600 w 610662"/>
                <a:gd name="connsiteY1-76" fmla="*/ 0 h 1335522"/>
                <a:gd name="connsiteX2-77" fmla="*/ 610659 w 610662"/>
                <a:gd name="connsiteY2-78" fmla="*/ 615854 h 1335522"/>
                <a:gd name="connsiteX3-79" fmla="*/ 259751 w 610662"/>
                <a:gd name="connsiteY3-80" fmla="*/ 1300074 h 1335522"/>
                <a:gd name="connsiteX4-81" fmla="*/ 0 w 610662"/>
                <a:gd name="connsiteY4-82" fmla="*/ 1300073 h 1335522"/>
                <a:gd name="connsiteX5-83" fmla="*/ 0 w 610662"/>
                <a:gd name="connsiteY5-84" fmla="*/ 0 h 1335522"/>
                <a:gd name="connsiteX0-85" fmla="*/ 0 w 610685"/>
                <a:gd name="connsiteY0-86" fmla="*/ 0 h 1300339"/>
                <a:gd name="connsiteX1-87" fmla="*/ 262600 w 610685"/>
                <a:gd name="connsiteY1-88" fmla="*/ 0 h 1300339"/>
                <a:gd name="connsiteX2-89" fmla="*/ 610659 w 610685"/>
                <a:gd name="connsiteY2-90" fmla="*/ 615854 h 1300339"/>
                <a:gd name="connsiteX3-91" fmla="*/ 254054 w 610685"/>
                <a:gd name="connsiteY3-92" fmla="*/ 1228859 h 1300339"/>
                <a:gd name="connsiteX4-93" fmla="*/ 0 w 610685"/>
                <a:gd name="connsiteY4-94" fmla="*/ 1300073 h 1300339"/>
                <a:gd name="connsiteX5-95" fmla="*/ 0 w 610685"/>
                <a:gd name="connsiteY5-96" fmla="*/ 0 h 1300339"/>
                <a:gd name="connsiteX0-97" fmla="*/ 0 w 610685"/>
                <a:gd name="connsiteY0-98" fmla="*/ 0 h 1300073"/>
                <a:gd name="connsiteX1-99" fmla="*/ 262600 w 610685"/>
                <a:gd name="connsiteY1-100" fmla="*/ 0 h 1300073"/>
                <a:gd name="connsiteX2-101" fmla="*/ 610659 w 610685"/>
                <a:gd name="connsiteY2-102" fmla="*/ 615854 h 1300073"/>
                <a:gd name="connsiteX3-103" fmla="*/ 254054 w 610685"/>
                <a:gd name="connsiteY3-104" fmla="*/ 1228859 h 1300073"/>
                <a:gd name="connsiteX4-105" fmla="*/ 0 w 610685"/>
                <a:gd name="connsiteY4-106" fmla="*/ 1300073 h 1300073"/>
                <a:gd name="connsiteX5-107" fmla="*/ 0 w 610685"/>
                <a:gd name="connsiteY5-108" fmla="*/ 0 h 1300073"/>
                <a:gd name="connsiteX0-109" fmla="*/ 0 w 610685"/>
                <a:gd name="connsiteY0-110" fmla="*/ 0 h 1300073"/>
                <a:gd name="connsiteX1-111" fmla="*/ 262600 w 610685"/>
                <a:gd name="connsiteY1-112" fmla="*/ 0 h 1300073"/>
                <a:gd name="connsiteX2-113" fmla="*/ 610659 w 610685"/>
                <a:gd name="connsiteY2-114" fmla="*/ 615854 h 1300073"/>
                <a:gd name="connsiteX3-115" fmla="*/ 254054 w 610685"/>
                <a:gd name="connsiteY3-116" fmla="*/ 1228859 h 1300073"/>
                <a:gd name="connsiteX4-117" fmla="*/ 0 w 610685"/>
                <a:gd name="connsiteY4-118" fmla="*/ 1300073 h 1300073"/>
                <a:gd name="connsiteX5-119" fmla="*/ 0 w 610685"/>
                <a:gd name="connsiteY5-120" fmla="*/ 0 h 1300073"/>
                <a:gd name="connsiteX0-121" fmla="*/ 0 w 610685"/>
                <a:gd name="connsiteY0-122" fmla="*/ 0 h 1300073"/>
                <a:gd name="connsiteX1-123" fmla="*/ 262600 w 610685"/>
                <a:gd name="connsiteY1-124" fmla="*/ 0 h 1300073"/>
                <a:gd name="connsiteX2-125" fmla="*/ 610659 w 610685"/>
                <a:gd name="connsiteY2-126" fmla="*/ 615854 h 1300073"/>
                <a:gd name="connsiteX3-127" fmla="*/ 254054 w 610685"/>
                <a:gd name="connsiteY3-128" fmla="*/ 1228859 h 1300073"/>
                <a:gd name="connsiteX4-129" fmla="*/ 0 w 610685"/>
                <a:gd name="connsiteY4-130" fmla="*/ 1300073 h 1300073"/>
                <a:gd name="connsiteX5-131" fmla="*/ 0 w 610685"/>
                <a:gd name="connsiteY5-132" fmla="*/ 0 h 1300073"/>
                <a:gd name="connsiteX0-133" fmla="*/ 0 w 610685"/>
                <a:gd name="connsiteY0-134" fmla="*/ 0 h 1300073"/>
                <a:gd name="connsiteX1-135" fmla="*/ 262600 w 610685"/>
                <a:gd name="connsiteY1-136" fmla="*/ 0 h 1300073"/>
                <a:gd name="connsiteX2-137" fmla="*/ 610659 w 610685"/>
                <a:gd name="connsiteY2-138" fmla="*/ 615854 h 1300073"/>
                <a:gd name="connsiteX3-139" fmla="*/ 254054 w 610685"/>
                <a:gd name="connsiteY3-140" fmla="*/ 1240254 h 1300073"/>
                <a:gd name="connsiteX4-141" fmla="*/ 0 w 610685"/>
                <a:gd name="connsiteY4-142" fmla="*/ 1300073 h 1300073"/>
                <a:gd name="connsiteX5-143" fmla="*/ 0 w 610685"/>
                <a:gd name="connsiteY5-144" fmla="*/ 0 h 1300073"/>
                <a:gd name="connsiteX0-145" fmla="*/ 0 w 610685"/>
                <a:gd name="connsiteY0-146" fmla="*/ 0 h 1300073"/>
                <a:gd name="connsiteX1-147" fmla="*/ 262600 w 610685"/>
                <a:gd name="connsiteY1-148" fmla="*/ 0 h 1300073"/>
                <a:gd name="connsiteX2-149" fmla="*/ 610659 w 610685"/>
                <a:gd name="connsiteY2-150" fmla="*/ 615854 h 1300073"/>
                <a:gd name="connsiteX3-151" fmla="*/ 254054 w 610685"/>
                <a:gd name="connsiteY3-152" fmla="*/ 1240254 h 1300073"/>
                <a:gd name="connsiteX4-153" fmla="*/ 0 w 610685"/>
                <a:gd name="connsiteY4-154" fmla="*/ 1300073 h 1300073"/>
                <a:gd name="connsiteX5-155" fmla="*/ 0 w 610685"/>
                <a:gd name="connsiteY5-156" fmla="*/ 0 h 1300073"/>
                <a:gd name="connsiteX0-157" fmla="*/ 0 w 610685"/>
                <a:gd name="connsiteY0-158" fmla="*/ 0 h 1308901"/>
                <a:gd name="connsiteX1-159" fmla="*/ 262600 w 610685"/>
                <a:gd name="connsiteY1-160" fmla="*/ 0 h 1308901"/>
                <a:gd name="connsiteX2-161" fmla="*/ 610659 w 610685"/>
                <a:gd name="connsiteY2-162" fmla="*/ 615854 h 1308901"/>
                <a:gd name="connsiteX3-163" fmla="*/ 254054 w 610685"/>
                <a:gd name="connsiteY3-164" fmla="*/ 1240254 h 1308901"/>
                <a:gd name="connsiteX4-165" fmla="*/ 0 w 610685"/>
                <a:gd name="connsiteY4-166" fmla="*/ 1300073 h 1308901"/>
                <a:gd name="connsiteX5-167" fmla="*/ 0 w 610685"/>
                <a:gd name="connsiteY5-168" fmla="*/ 0 h 1308901"/>
                <a:gd name="connsiteX0-169" fmla="*/ 0 w 611571"/>
                <a:gd name="connsiteY0-170" fmla="*/ 0 h 1300073"/>
                <a:gd name="connsiteX1-171" fmla="*/ 262600 w 611571"/>
                <a:gd name="connsiteY1-172" fmla="*/ 0 h 1300073"/>
                <a:gd name="connsiteX2-173" fmla="*/ 610659 w 611571"/>
                <a:gd name="connsiteY2-174" fmla="*/ 615854 h 1300073"/>
                <a:gd name="connsiteX3-175" fmla="*/ 313874 w 611571"/>
                <a:gd name="connsiteY3-176" fmla="*/ 1191827 h 1300073"/>
                <a:gd name="connsiteX4-177" fmla="*/ 0 w 611571"/>
                <a:gd name="connsiteY4-178" fmla="*/ 1300073 h 1300073"/>
                <a:gd name="connsiteX5-179" fmla="*/ 0 w 611571"/>
                <a:gd name="connsiteY5-180" fmla="*/ 0 h 1300073"/>
                <a:gd name="connsiteX0-181" fmla="*/ 0 w 564696"/>
                <a:gd name="connsiteY0-182" fmla="*/ 0 h 1300073"/>
                <a:gd name="connsiteX1-183" fmla="*/ 262600 w 564696"/>
                <a:gd name="connsiteY1-184" fmla="*/ 0 h 1300073"/>
                <a:gd name="connsiteX2-185" fmla="*/ 562233 w 564696"/>
                <a:gd name="connsiteY2-186" fmla="*/ 621551 h 1300073"/>
                <a:gd name="connsiteX3-187" fmla="*/ 313874 w 564696"/>
                <a:gd name="connsiteY3-188" fmla="*/ 1191827 h 1300073"/>
                <a:gd name="connsiteX4-189" fmla="*/ 0 w 564696"/>
                <a:gd name="connsiteY4-190" fmla="*/ 1300073 h 1300073"/>
                <a:gd name="connsiteX5-191" fmla="*/ 0 w 564696"/>
                <a:gd name="connsiteY5-192" fmla="*/ 0 h 1300073"/>
                <a:gd name="connsiteX0-193" fmla="*/ 0 w 566507"/>
                <a:gd name="connsiteY0-194" fmla="*/ 0 h 1300073"/>
                <a:gd name="connsiteX1-195" fmla="*/ 231268 w 566507"/>
                <a:gd name="connsiteY1-196" fmla="*/ 34183 h 1300073"/>
                <a:gd name="connsiteX2-197" fmla="*/ 562233 w 566507"/>
                <a:gd name="connsiteY2-198" fmla="*/ 621551 h 1300073"/>
                <a:gd name="connsiteX3-199" fmla="*/ 313874 w 566507"/>
                <a:gd name="connsiteY3-200" fmla="*/ 1191827 h 1300073"/>
                <a:gd name="connsiteX4-201" fmla="*/ 0 w 566507"/>
                <a:gd name="connsiteY4-202" fmla="*/ 1300073 h 1300073"/>
                <a:gd name="connsiteX5-203" fmla="*/ 0 w 566507"/>
                <a:gd name="connsiteY5-204" fmla="*/ 0 h 1300073"/>
                <a:gd name="connsiteX0-205" fmla="*/ 0 w 566507"/>
                <a:gd name="connsiteY0-206" fmla="*/ 4468 h 1304541"/>
                <a:gd name="connsiteX1-207" fmla="*/ 231268 w 566507"/>
                <a:gd name="connsiteY1-208" fmla="*/ 38651 h 1304541"/>
                <a:gd name="connsiteX2-209" fmla="*/ 562233 w 566507"/>
                <a:gd name="connsiteY2-210" fmla="*/ 626019 h 1304541"/>
                <a:gd name="connsiteX3-211" fmla="*/ 313874 w 566507"/>
                <a:gd name="connsiteY3-212" fmla="*/ 1196295 h 1304541"/>
                <a:gd name="connsiteX4-213" fmla="*/ 0 w 566507"/>
                <a:gd name="connsiteY4-214" fmla="*/ 1304541 h 1304541"/>
                <a:gd name="connsiteX5-215" fmla="*/ 0 w 566507"/>
                <a:gd name="connsiteY5-216" fmla="*/ 4468 h 1304541"/>
                <a:gd name="connsiteX0-217" fmla="*/ 0 w 566677"/>
                <a:gd name="connsiteY0-218" fmla="*/ 0 h 1300073"/>
                <a:gd name="connsiteX1-219" fmla="*/ 228419 w 566677"/>
                <a:gd name="connsiteY1-220" fmla="*/ 76912 h 1300073"/>
                <a:gd name="connsiteX2-221" fmla="*/ 562233 w 566677"/>
                <a:gd name="connsiteY2-222" fmla="*/ 621551 h 1300073"/>
                <a:gd name="connsiteX3-223" fmla="*/ 313874 w 566677"/>
                <a:gd name="connsiteY3-224" fmla="*/ 1191827 h 1300073"/>
                <a:gd name="connsiteX4-225" fmla="*/ 0 w 566677"/>
                <a:gd name="connsiteY4-226" fmla="*/ 1300073 h 1300073"/>
                <a:gd name="connsiteX5-227" fmla="*/ 0 w 566677"/>
                <a:gd name="connsiteY5-228" fmla="*/ 0 h 1300073"/>
                <a:gd name="connsiteX0-229" fmla="*/ 0 w 563778"/>
                <a:gd name="connsiteY0-230" fmla="*/ 0 h 1300073"/>
                <a:gd name="connsiteX1-231" fmla="*/ 228419 w 563778"/>
                <a:gd name="connsiteY1-232" fmla="*/ 76912 h 1300073"/>
                <a:gd name="connsiteX2-233" fmla="*/ 562233 w 563778"/>
                <a:gd name="connsiteY2-234" fmla="*/ 621551 h 1300073"/>
                <a:gd name="connsiteX3-235" fmla="*/ 313874 w 563778"/>
                <a:gd name="connsiteY3-236" fmla="*/ 1191827 h 1300073"/>
                <a:gd name="connsiteX4-237" fmla="*/ 0 w 563778"/>
                <a:gd name="connsiteY4-238" fmla="*/ 1300073 h 1300073"/>
                <a:gd name="connsiteX5-239" fmla="*/ 0 w 563778"/>
                <a:gd name="connsiteY5-240" fmla="*/ 0 h 1300073"/>
                <a:gd name="connsiteX0-241" fmla="*/ 0 w 613943"/>
                <a:gd name="connsiteY0-242" fmla="*/ 0 h 1300073"/>
                <a:gd name="connsiteX1-243" fmla="*/ 228419 w 613943"/>
                <a:gd name="connsiteY1-244" fmla="*/ 76912 h 1300073"/>
                <a:gd name="connsiteX2-245" fmla="*/ 613511 w 613943"/>
                <a:gd name="connsiteY2-246" fmla="*/ 618703 h 1300073"/>
                <a:gd name="connsiteX3-247" fmla="*/ 313874 w 613943"/>
                <a:gd name="connsiteY3-248" fmla="*/ 1191827 h 1300073"/>
                <a:gd name="connsiteX4-249" fmla="*/ 0 w 613943"/>
                <a:gd name="connsiteY4-250" fmla="*/ 1300073 h 1300073"/>
                <a:gd name="connsiteX5-251" fmla="*/ 0 w 613943"/>
                <a:gd name="connsiteY5-252" fmla="*/ 0 h 1300073"/>
                <a:gd name="connsiteX0-253" fmla="*/ 0 w 545449"/>
                <a:gd name="connsiteY0-254" fmla="*/ 0 h 1300073"/>
                <a:gd name="connsiteX1-255" fmla="*/ 228419 w 545449"/>
                <a:gd name="connsiteY1-256" fmla="*/ 76912 h 1300073"/>
                <a:gd name="connsiteX2-257" fmla="*/ 542296 w 545449"/>
                <a:gd name="connsiteY2-258" fmla="*/ 627249 h 1300073"/>
                <a:gd name="connsiteX3-259" fmla="*/ 313874 w 545449"/>
                <a:gd name="connsiteY3-260" fmla="*/ 1191827 h 1300073"/>
                <a:gd name="connsiteX4-261" fmla="*/ 0 w 545449"/>
                <a:gd name="connsiteY4-262" fmla="*/ 1300073 h 1300073"/>
                <a:gd name="connsiteX5-263" fmla="*/ 0 w 545449"/>
                <a:gd name="connsiteY5-264" fmla="*/ 0 h 1300073"/>
                <a:gd name="connsiteX0-265" fmla="*/ 0 w 542618"/>
                <a:gd name="connsiteY0-266" fmla="*/ 0 h 1300073"/>
                <a:gd name="connsiteX1-267" fmla="*/ 228419 w 542618"/>
                <a:gd name="connsiteY1-268" fmla="*/ 76912 h 1300073"/>
                <a:gd name="connsiteX2-269" fmla="*/ 542296 w 542618"/>
                <a:gd name="connsiteY2-270" fmla="*/ 627249 h 1300073"/>
                <a:gd name="connsiteX3-271" fmla="*/ 254053 w 542618"/>
                <a:gd name="connsiteY3-272" fmla="*/ 1149098 h 1300073"/>
                <a:gd name="connsiteX4-273" fmla="*/ 0 w 542618"/>
                <a:gd name="connsiteY4-274" fmla="*/ 1300073 h 1300073"/>
                <a:gd name="connsiteX5-275" fmla="*/ 0 w 542618"/>
                <a:gd name="connsiteY5-276" fmla="*/ 0 h 1300073"/>
                <a:gd name="connsiteX0-277" fmla="*/ 0 w 514529"/>
                <a:gd name="connsiteY0-278" fmla="*/ 0 h 1300073"/>
                <a:gd name="connsiteX1-279" fmla="*/ 228419 w 514529"/>
                <a:gd name="connsiteY1-280" fmla="*/ 76912 h 1300073"/>
                <a:gd name="connsiteX2-281" fmla="*/ 513813 w 514529"/>
                <a:gd name="connsiteY2-282" fmla="*/ 621552 h 1300073"/>
                <a:gd name="connsiteX3-283" fmla="*/ 254053 w 514529"/>
                <a:gd name="connsiteY3-284" fmla="*/ 1149098 h 1300073"/>
                <a:gd name="connsiteX4-285" fmla="*/ 0 w 514529"/>
                <a:gd name="connsiteY4-286" fmla="*/ 1300073 h 1300073"/>
                <a:gd name="connsiteX5-287" fmla="*/ 0 w 514529"/>
                <a:gd name="connsiteY5-288" fmla="*/ 0 h 1300073"/>
                <a:gd name="connsiteX0-289" fmla="*/ 0 w 514760"/>
                <a:gd name="connsiteY0-290" fmla="*/ 0 h 1300073"/>
                <a:gd name="connsiteX1-291" fmla="*/ 222721 w 514760"/>
                <a:gd name="connsiteY1-292" fmla="*/ 82609 h 1300073"/>
                <a:gd name="connsiteX2-293" fmla="*/ 513813 w 514760"/>
                <a:gd name="connsiteY2-294" fmla="*/ 621552 h 1300073"/>
                <a:gd name="connsiteX3-295" fmla="*/ 254053 w 514760"/>
                <a:gd name="connsiteY3-296" fmla="*/ 1149098 h 1300073"/>
                <a:gd name="connsiteX4-297" fmla="*/ 0 w 514760"/>
                <a:gd name="connsiteY4-298" fmla="*/ 1300073 h 1300073"/>
                <a:gd name="connsiteX5-299" fmla="*/ 0 w 514760"/>
                <a:gd name="connsiteY5-300" fmla="*/ 0 h 1300073"/>
                <a:gd name="connsiteX0-301" fmla="*/ 0 w 514760"/>
                <a:gd name="connsiteY0-302" fmla="*/ 0 h 1300073"/>
                <a:gd name="connsiteX1-303" fmla="*/ 222721 w 514760"/>
                <a:gd name="connsiteY1-304" fmla="*/ 82609 h 1300073"/>
                <a:gd name="connsiteX2-305" fmla="*/ 513813 w 514760"/>
                <a:gd name="connsiteY2-306" fmla="*/ 621552 h 1300073"/>
                <a:gd name="connsiteX3-307" fmla="*/ 254053 w 514760"/>
                <a:gd name="connsiteY3-308" fmla="*/ 1149098 h 1300073"/>
                <a:gd name="connsiteX4-309" fmla="*/ 0 w 514760"/>
                <a:gd name="connsiteY4-310" fmla="*/ 1300073 h 1300073"/>
                <a:gd name="connsiteX5-311" fmla="*/ 0 w 514760"/>
                <a:gd name="connsiteY5-312" fmla="*/ 0 h 1300073"/>
                <a:gd name="connsiteX0-313" fmla="*/ 0 w 514760"/>
                <a:gd name="connsiteY0-314" fmla="*/ 0 h 1300073"/>
                <a:gd name="connsiteX1-315" fmla="*/ 222721 w 514760"/>
                <a:gd name="connsiteY1-316" fmla="*/ 82609 h 1300073"/>
                <a:gd name="connsiteX2-317" fmla="*/ 513813 w 514760"/>
                <a:gd name="connsiteY2-318" fmla="*/ 621552 h 1300073"/>
                <a:gd name="connsiteX3-319" fmla="*/ 254053 w 514760"/>
                <a:gd name="connsiteY3-320" fmla="*/ 1149098 h 1300073"/>
                <a:gd name="connsiteX4-321" fmla="*/ 0 w 514760"/>
                <a:gd name="connsiteY4-322" fmla="*/ 1300073 h 1300073"/>
                <a:gd name="connsiteX5-323" fmla="*/ 0 w 514760"/>
                <a:gd name="connsiteY5-324" fmla="*/ 0 h 1300073"/>
                <a:gd name="connsiteX0-325" fmla="*/ 0 w 518323"/>
                <a:gd name="connsiteY0-326" fmla="*/ 0 h 1304458"/>
                <a:gd name="connsiteX1-327" fmla="*/ 222721 w 518323"/>
                <a:gd name="connsiteY1-328" fmla="*/ 82609 h 1304458"/>
                <a:gd name="connsiteX2-329" fmla="*/ 513813 w 518323"/>
                <a:gd name="connsiteY2-330" fmla="*/ 621552 h 1304458"/>
                <a:gd name="connsiteX3-331" fmla="*/ 282542 w 518323"/>
                <a:gd name="connsiteY3-332" fmla="*/ 1211767 h 1304458"/>
                <a:gd name="connsiteX4-333" fmla="*/ 0 w 518323"/>
                <a:gd name="connsiteY4-334" fmla="*/ 1300073 h 1304458"/>
                <a:gd name="connsiteX5-335" fmla="*/ 0 w 518323"/>
                <a:gd name="connsiteY5-336" fmla="*/ 0 h 1304458"/>
                <a:gd name="connsiteX0-337" fmla="*/ 5695 w 524018"/>
                <a:gd name="connsiteY0-338" fmla="*/ 0 h 1289040"/>
                <a:gd name="connsiteX1-339" fmla="*/ 228416 w 524018"/>
                <a:gd name="connsiteY1-340" fmla="*/ 82609 h 1289040"/>
                <a:gd name="connsiteX2-341" fmla="*/ 519508 w 524018"/>
                <a:gd name="connsiteY2-342" fmla="*/ 621552 h 1289040"/>
                <a:gd name="connsiteX3-343" fmla="*/ 288237 w 524018"/>
                <a:gd name="connsiteY3-344" fmla="*/ 1211767 h 1289040"/>
                <a:gd name="connsiteX4-345" fmla="*/ 0 w 524018"/>
                <a:gd name="connsiteY4-346" fmla="*/ 1274435 h 1289040"/>
                <a:gd name="connsiteX5-347" fmla="*/ 5695 w 524018"/>
                <a:gd name="connsiteY5-348" fmla="*/ 0 h 1289040"/>
                <a:gd name="connsiteX0-349" fmla="*/ 5695 w 524018"/>
                <a:gd name="connsiteY0-350" fmla="*/ 0 h 1274715"/>
                <a:gd name="connsiteX1-351" fmla="*/ 228416 w 524018"/>
                <a:gd name="connsiteY1-352" fmla="*/ 82609 h 1274715"/>
                <a:gd name="connsiteX2-353" fmla="*/ 519508 w 524018"/>
                <a:gd name="connsiteY2-354" fmla="*/ 621552 h 1274715"/>
                <a:gd name="connsiteX3-355" fmla="*/ 288237 w 524018"/>
                <a:gd name="connsiteY3-356" fmla="*/ 1163340 h 1274715"/>
                <a:gd name="connsiteX4-357" fmla="*/ 0 w 524018"/>
                <a:gd name="connsiteY4-358" fmla="*/ 1274435 h 1274715"/>
                <a:gd name="connsiteX5-359" fmla="*/ 5695 w 524018"/>
                <a:gd name="connsiteY5-360" fmla="*/ 0 h 1274715"/>
                <a:gd name="connsiteX0-361" fmla="*/ 5695 w 522354"/>
                <a:gd name="connsiteY0-362" fmla="*/ 0 h 1274715"/>
                <a:gd name="connsiteX1-363" fmla="*/ 254057 w 522354"/>
                <a:gd name="connsiteY1-364" fmla="*/ 59820 h 1274715"/>
                <a:gd name="connsiteX2-365" fmla="*/ 519508 w 522354"/>
                <a:gd name="connsiteY2-366" fmla="*/ 621552 h 1274715"/>
                <a:gd name="connsiteX3-367" fmla="*/ 288237 w 522354"/>
                <a:gd name="connsiteY3-368" fmla="*/ 1163340 h 1274715"/>
                <a:gd name="connsiteX4-369" fmla="*/ 0 w 522354"/>
                <a:gd name="connsiteY4-370" fmla="*/ 1274435 h 1274715"/>
                <a:gd name="connsiteX5-371" fmla="*/ 5695 w 522354"/>
                <a:gd name="connsiteY5-372" fmla="*/ 0 h 1274715"/>
                <a:gd name="connsiteX0-373" fmla="*/ 5695 w 521281"/>
                <a:gd name="connsiteY0-374" fmla="*/ 0 h 1274715"/>
                <a:gd name="connsiteX1-375" fmla="*/ 254057 w 521281"/>
                <a:gd name="connsiteY1-376" fmla="*/ 59820 h 1274715"/>
                <a:gd name="connsiteX2-377" fmla="*/ 519508 w 521281"/>
                <a:gd name="connsiteY2-378" fmla="*/ 621552 h 1274715"/>
                <a:gd name="connsiteX3-379" fmla="*/ 288237 w 521281"/>
                <a:gd name="connsiteY3-380" fmla="*/ 1163340 h 1274715"/>
                <a:gd name="connsiteX4-381" fmla="*/ 0 w 521281"/>
                <a:gd name="connsiteY4-382" fmla="*/ 1274435 h 1274715"/>
                <a:gd name="connsiteX5-383" fmla="*/ 5695 w 521281"/>
                <a:gd name="connsiteY5-384" fmla="*/ 0 h 12747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1281" h="1274715">
                  <a:moveTo>
                    <a:pt x="5695" y="0"/>
                  </a:moveTo>
                  <a:cubicBezTo>
                    <a:pt x="82784" y="11394"/>
                    <a:pt x="94358" y="-8546"/>
                    <a:pt x="254057" y="59820"/>
                  </a:cubicBezTo>
                  <a:cubicBezTo>
                    <a:pt x="548490" y="219341"/>
                    <a:pt x="516657" y="389206"/>
                    <a:pt x="519508" y="621552"/>
                  </a:cubicBezTo>
                  <a:cubicBezTo>
                    <a:pt x="522359" y="853898"/>
                    <a:pt x="545639" y="986727"/>
                    <a:pt x="288237" y="1163340"/>
                  </a:cubicBezTo>
                  <a:cubicBezTo>
                    <a:pt x="124747" y="1285828"/>
                    <a:pt x="6823" y="1274435"/>
                    <a:pt x="0" y="1274435"/>
                  </a:cubicBezTo>
                  <a:cubicBezTo>
                    <a:pt x="1898" y="849623"/>
                    <a:pt x="3797" y="424812"/>
                    <a:pt x="56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7" name="梯形 126"/>
          <p:cNvSpPr/>
          <p:nvPr/>
        </p:nvSpPr>
        <p:spPr>
          <a:xfrm>
            <a:off x="381045" y="5194436"/>
            <a:ext cx="1763659" cy="402291"/>
          </a:xfrm>
          <a:prstGeom prst="trapezoi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434495" y="5833940"/>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2642430" y="5849013"/>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296771" y="1141097"/>
            <a:ext cx="5190639" cy="5613396"/>
          </a:xfrm>
          <a:prstGeom prst="rect">
            <a:avLst/>
          </a:prstGeom>
        </p:spPr>
        <p:txBody>
          <a:bodyPr wrap="square">
            <a:spAutoFit/>
          </a:bodyPr>
          <a:lstStyle/>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云计算系统的一个</a:t>
            </a:r>
            <a:r>
              <a:rPr lang="zh-CN" altLang="en-US" dirty="0">
                <a:solidFill>
                  <a:srgbClr val="FF0000"/>
                </a:solidFill>
                <a:latin typeface="微软雅黑" panose="020B0503020204020204" pitchFamily="34" charset="-122"/>
                <a:ea typeface="微软雅黑" panose="020B0503020204020204" pitchFamily="34" charset="-122"/>
              </a:rPr>
              <a:t>重要特征</a:t>
            </a:r>
            <a:r>
              <a:rPr lang="zh-CN" altLang="en-US" dirty="0">
                <a:latin typeface="微软雅黑" panose="020B0503020204020204" pitchFamily="34" charset="-122"/>
                <a:ea typeface="微软雅黑" panose="020B0503020204020204" pitchFamily="34" charset="-122"/>
              </a:rPr>
              <a:t>就是资源的集中管理和输出，这就是所谓的</a:t>
            </a:r>
            <a:r>
              <a:rPr lang="zh-CN" altLang="en-US" dirty="0">
                <a:solidFill>
                  <a:srgbClr val="FF0000"/>
                </a:solidFill>
                <a:latin typeface="微软雅黑" panose="020B0503020204020204" pitchFamily="34" charset="-122"/>
                <a:ea typeface="微软雅黑" panose="020B0503020204020204" pitchFamily="34" charset="-122"/>
              </a:rPr>
              <a:t>资源池</a:t>
            </a:r>
            <a:r>
              <a:rPr lang="zh-CN" altLang="en-US" dirty="0">
                <a:latin typeface="微软雅黑" panose="020B0503020204020204" pitchFamily="34" charset="-122"/>
                <a:ea typeface="微软雅黑" panose="020B0503020204020204" pitchFamily="34" charset="-122"/>
              </a:rPr>
              <a:t>。从资源低效率的分散使用到资源高效的集约化使用正是云计算的基本特征之一。</a:t>
            </a:r>
            <a:endParaRPr lang="zh-CN" altLang="en-US" dirty="0">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分散的资源</a:t>
            </a:r>
            <a:r>
              <a:rPr lang="zh-CN" altLang="en-US" dirty="0">
                <a:latin typeface="微软雅黑" panose="020B0503020204020204" pitchFamily="34" charset="-122"/>
                <a:ea typeface="微软雅黑" panose="020B0503020204020204" pitchFamily="34" charset="-122"/>
              </a:rPr>
              <a:t>使用方法造成了资源的极大浪费，现在每个人都可能有一到两台自己的计算机，但对这种资源的利用率却非常的低，计算机在大量时间都是在等待状态或是在处理文字数据等低负荷的任务。</a:t>
            </a:r>
            <a:endParaRPr lang="zh-CN" altLang="en-US" dirty="0">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资源集中</a:t>
            </a:r>
            <a:r>
              <a:rPr lang="zh-CN" altLang="en-US" dirty="0">
                <a:latin typeface="微软雅黑" panose="020B0503020204020204" pitchFamily="34" charset="-122"/>
                <a:ea typeface="微软雅黑" panose="020B0503020204020204" pitchFamily="34" charset="-122"/>
              </a:rPr>
              <a:t>起来后资源的利用效率会大大地提高，随着资源需求的不断提高，</a:t>
            </a:r>
            <a:r>
              <a:rPr lang="zh-CN" altLang="en-US" dirty="0">
                <a:solidFill>
                  <a:srgbClr val="FF0000"/>
                </a:solidFill>
                <a:latin typeface="微软雅黑" panose="020B0503020204020204" pitchFamily="34" charset="-122"/>
                <a:ea typeface="微软雅黑" panose="020B0503020204020204" pitchFamily="34" charset="-122"/>
              </a:rPr>
              <a:t>资源池的弹性化扩张能力成为云计算系统的一个基本要求</a:t>
            </a:r>
            <a:r>
              <a:rPr lang="zh-CN" altLang="en-US" dirty="0">
                <a:latin typeface="微软雅黑" panose="020B0503020204020204" pitchFamily="34" charset="-122"/>
                <a:ea typeface="微软雅黑" panose="020B0503020204020204" pitchFamily="34" charset="-122"/>
              </a:rPr>
              <a:t>，云计算系统只有具备了资源的弹性化扩张能力才能有效地应对不断增长的资源需求。</a:t>
            </a:r>
            <a:endParaRPr lang="zh-CN" altLang="en-US" dirty="0">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大多数云计算系统都能较为方便地实现新资源的加入。</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云计算特点</a:t>
            </a:r>
            <a:endParaRPr lang="zh-CN" altLang="en-US" sz="2800" b="1" dirty="0">
              <a:latin typeface="黑体" panose="02010609060101010101" pitchFamily="2" charset="-122"/>
              <a:ea typeface="黑体" panose="02010609060101010101" pitchFamily="2" charset="-122"/>
            </a:endParaRPr>
          </a:p>
        </p:txBody>
      </p:sp>
      <p:grpSp>
        <p:nvGrpSpPr>
          <p:cNvPr id="2" name="组合 1"/>
          <p:cNvGrpSpPr/>
          <p:nvPr/>
        </p:nvGrpSpPr>
        <p:grpSpPr>
          <a:xfrm>
            <a:off x="1560265" y="2089195"/>
            <a:ext cx="4639634" cy="3543710"/>
            <a:chOff x="3106812" y="1841098"/>
            <a:chExt cx="7119341" cy="4811848"/>
          </a:xfrm>
        </p:grpSpPr>
        <p:sp>
          <p:nvSpPr>
            <p:cNvPr id="56" name="内容占位符 2"/>
            <p:cNvSpPr txBox="1"/>
            <p:nvPr/>
          </p:nvSpPr>
          <p:spPr>
            <a:xfrm>
              <a:off x="6710456" y="1841098"/>
              <a:ext cx="3200629" cy="724373"/>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资源池弹性可扩张</a:t>
              </a:r>
              <a:endParaRPr lang="zh-CN" altLang="en-US" sz="1800" dirty="0">
                <a:solidFill>
                  <a:schemeClr val="bg1">
                    <a:lumMod val="65000"/>
                  </a:schemeClr>
                </a:solidFill>
                <a:latin typeface="Arial" panose="020B0604020202020204"/>
                <a:ea typeface="微软雅黑" panose="020B0503020204020204" pitchFamily="34" charset="-122"/>
              </a:endParaRPr>
            </a:p>
          </p:txBody>
        </p:sp>
        <p:grpSp>
          <p:nvGrpSpPr>
            <p:cNvPr id="57" name="Group 83"/>
            <p:cNvGrpSpPr/>
            <p:nvPr/>
          </p:nvGrpSpPr>
          <p:grpSpPr>
            <a:xfrm>
              <a:off x="3106812" y="1944510"/>
              <a:ext cx="3429024" cy="543292"/>
              <a:chOff x="2500298" y="1379462"/>
              <a:chExt cx="2571768" cy="407469"/>
            </a:xfrm>
          </p:grpSpPr>
          <p:sp>
            <p:nvSpPr>
              <p:cNvPr id="58"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9" name="Rectangle 46"/>
              <p:cNvSpPr/>
              <p:nvPr/>
            </p:nvSpPr>
            <p:spPr>
              <a:xfrm>
                <a:off x="4417138" y="1379462"/>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60"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61" name="Group 84"/>
            <p:cNvGrpSpPr/>
            <p:nvPr/>
          </p:nvGrpSpPr>
          <p:grpSpPr>
            <a:xfrm>
              <a:off x="3106812" y="3091976"/>
              <a:ext cx="3429024" cy="543292"/>
              <a:chOff x="2500298" y="2240061"/>
              <a:chExt cx="2571768" cy="407469"/>
            </a:xfrm>
          </p:grpSpPr>
          <p:sp>
            <p:nvSpPr>
              <p:cNvPr id="62"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3"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64" name="Rectangle 54"/>
              <p:cNvSpPr/>
              <p:nvPr/>
            </p:nvSpPr>
            <p:spPr>
              <a:xfrm>
                <a:off x="4402930" y="2240061"/>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5" name="Group 86"/>
            <p:cNvGrpSpPr/>
            <p:nvPr/>
          </p:nvGrpSpPr>
          <p:grpSpPr>
            <a:xfrm>
              <a:off x="3868818" y="5297311"/>
              <a:ext cx="2667019" cy="543292"/>
              <a:chOff x="3071802" y="4313054"/>
              <a:chExt cx="2000264" cy="407469"/>
            </a:xfrm>
          </p:grpSpPr>
          <p:sp>
            <p:nvSpPr>
              <p:cNvPr id="66"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7"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68" name="Rectangle 65"/>
              <p:cNvSpPr/>
              <p:nvPr/>
            </p:nvSpPr>
            <p:spPr>
              <a:xfrm>
                <a:off x="4417137" y="4313054"/>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9" name="Group 85"/>
            <p:cNvGrpSpPr/>
            <p:nvPr/>
          </p:nvGrpSpPr>
          <p:grpSpPr>
            <a:xfrm>
              <a:off x="3392564" y="4234978"/>
              <a:ext cx="3143272" cy="543292"/>
              <a:chOff x="2714612" y="3302271"/>
              <a:chExt cx="2357454" cy="407469"/>
            </a:xfrm>
          </p:grpSpPr>
          <p:sp>
            <p:nvSpPr>
              <p:cNvPr id="70"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1" name="Rectangle 64"/>
              <p:cNvSpPr/>
              <p:nvPr/>
            </p:nvSpPr>
            <p:spPr>
              <a:xfrm>
                <a:off x="4382803" y="3302271"/>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72"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73" name="内容占位符 2"/>
            <p:cNvSpPr txBox="1"/>
            <p:nvPr/>
          </p:nvSpPr>
          <p:spPr>
            <a:xfrm>
              <a:off x="6710456" y="2926077"/>
              <a:ext cx="3200629" cy="614075"/>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b="1" dirty="0">
                  <a:solidFill>
                    <a:srgbClr val="FF0000"/>
                  </a:solidFill>
                  <a:latin typeface="Arial" panose="020B0604020202020204"/>
                  <a:ea typeface="微软雅黑" panose="020B0503020204020204" pitchFamily="34" charset="-122"/>
                </a:rPr>
                <a:t>按需提供资源服务</a:t>
              </a:r>
              <a:endParaRPr lang="zh-CN" altLang="en-US" sz="1800" b="1" dirty="0">
                <a:solidFill>
                  <a:srgbClr val="FF0000"/>
                </a:solidFill>
                <a:latin typeface="Arial" panose="020B0604020202020204"/>
                <a:ea typeface="微软雅黑" panose="020B0503020204020204" pitchFamily="34" charset="-122"/>
              </a:endParaRPr>
            </a:p>
          </p:txBody>
        </p:sp>
        <p:sp>
          <p:nvSpPr>
            <p:cNvPr id="74" name="内容占位符 2"/>
            <p:cNvSpPr txBox="1"/>
            <p:nvPr/>
          </p:nvSpPr>
          <p:spPr>
            <a:xfrm>
              <a:off x="6754956" y="5189468"/>
              <a:ext cx="1849491" cy="552821"/>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虚拟化</a:t>
              </a:r>
              <a:endParaRPr lang="zh-CN" altLang="en-US" sz="1800" dirty="0">
                <a:solidFill>
                  <a:schemeClr val="bg1">
                    <a:lumMod val="65000"/>
                  </a:schemeClr>
                </a:solidFill>
                <a:latin typeface="Arial" panose="020B0604020202020204"/>
                <a:ea typeface="微软雅黑" panose="020B0503020204020204" pitchFamily="34" charset="-122"/>
              </a:endParaRPr>
            </a:p>
          </p:txBody>
        </p:sp>
        <p:sp>
          <p:nvSpPr>
            <p:cNvPr id="75" name="内容占位符 2"/>
            <p:cNvSpPr txBox="1"/>
            <p:nvPr/>
          </p:nvSpPr>
          <p:spPr>
            <a:xfrm>
              <a:off x="6754956" y="4114922"/>
              <a:ext cx="3402290" cy="499775"/>
            </a:xfrm>
            <a:prstGeom prst="rect">
              <a:avLst/>
            </a:prstGeom>
          </p:spPr>
          <p:txBody>
            <a:bodyPr vert="horz" lIns="121917" tIns="60958" rIns="121917" bIns="60958" rtlCol="0">
              <a:noAutofit/>
            </a:bodyPr>
            <a:lstStyle>
              <a:defPPr>
                <a:defRPr lang="en-US"/>
              </a:defPPr>
              <a:lvl1pPr indent="0">
                <a:lnSpc>
                  <a:spcPct val="130000"/>
                </a:lnSpc>
                <a:spcBef>
                  <a:spcPct val="20000"/>
                </a:spcBef>
                <a:buSzPct val="80000"/>
                <a:buFont typeface="Wingdings" panose="05000000000000000000" pitchFamily="2" charset="2"/>
                <a:buNone/>
                <a:defRPr>
                  <a:solidFill>
                    <a:schemeClr val="tx1">
                      <a:lumMod val="95000"/>
                      <a:lumOff val="5000"/>
                    </a:schemeClr>
                  </a:solidFill>
                </a:defRPr>
              </a:lvl1pPr>
              <a:lvl2pPr marL="991235" indent="-381000">
                <a:lnSpc>
                  <a:spcPct val="130000"/>
                </a:lnSpc>
                <a:spcBef>
                  <a:spcPct val="20000"/>
                </a:spcBef>
                <a:buFont typeface="Arial" panose="020B0604020202020204" pitchFamily="34" charset="0"/>
                <a:buChar char="–"/>
                <a:defRPr sz="1800">
                  <a:solidFill>
                    <a:schemeClr val="tx1">
                      <a:lumMod val="75000"/>
                      <a:lumOff val="25000"/>
                    </a:schemeClr>
                  </a:solidFill>
                </a:defRPr>
              </a:lvl2pPr>
              <a:lvl3pPr marL="1524635" indent="-304800">
                <a:lnSpc>
                  <a:spcPct val="130000"/>
                </a:lnSpc>
                <a:spcBef>
                  <a:spcPct val="20000"/>
                </a:spcBef>
                <a:buFont typeface="Arial" panose="020B0604020202020204" pitchFamily="34" charset="0"/>
                <a:buChar char="•"/>
                <a:defRPr sz="1800"/>
              </a:lvl3pPr>
              <a:lvl4pPr marL="2134235" indent="-304800">
                <a:lnSpc>
                  <a:spcPct val="130000"/>
                </a:lnSpc>
                <a:spcBef>
                  <a:spcPct val="20000"/>
                </a:spcBef>
                <a:buFont typeface="Arial" panose="020B0604020202020204" pitchFamily="34" charset="0"/>
                <a:buChar char="–"/>
                <a:defRPr sz="1800"/>
              </a:lvl4pPr>
              <a:lvl5pPr marL="2744470" indent="-304800">
                <a:lnSpc>
                  <a:spcPct val="130000"/>
                </a:lnSpc>
                <a:spcBef>
                  <a:spcPct val="20000"/>
                </a:spcBef>
                <a:buFont typeface="Arial" panose="020B0604020202020204" pitchFamily="34" charset="0"/>
                <a:buChar char="»"/>
                <a:defRPr sz="1800"/>
              </a:lvl5pPr>
              <a:lvl6pPr marL="3354070" indent="-304800">
                <a:spcBef>
                  <a:spcPct val="20000"/>
                </a:spcBef>
                <a:buFont typeface="Arial" panose="020B0604020202020204" pitchFamily="34" charset="0"/>
                <a:buChar char="•"/>
                <a:defRPr sz="2700"/>
              </a:lvl6pPr>
              <a:lvl7pPr marL="3963670" indent="-304800">
                <a:spcBef>
                  <a:spcPct val="20000"/>
                </a:spcBef>
                <a:buFont typeface="Arial" panose="020B0604020202020204" pitchFamily="34" charset="0"/>
                <a:buChar char="•"/>
                <a:defRPr sz="2700"/>
              </a:lvl7pPr>
              <a:lvl8pPr marL="4573905" indent="-304800">
                <a:spcBef>
                  <a:spcPct val="20000"/>
                </a:spcBef>
                <a:buFont typeface="Arial" panose="020B0604020202020204" pitchFamily="34" charset="0"/>
                <a:buChar char="•"/>
                <a:defRPr sz="2700"/>
              </a:lvl8pPr>
              <a:lvl9pPr marL="5183505" indent="-304800">
                <a:spcBef>
                  <a:spcPct val="20000"/>
                </a:spcBef>
                <a:buFont typeface="Arial" panose="020B0604020202020204" pitchFamily="34" charset="0"/>
                <a:buChar char="•"/>
                <a:defRPr sz="2700"/>
              </a:lvl9pPr>
            </a:lstStyle>
            <a:p>
              <a:pPr defTabSz="1219200"/>
              <a:r>
                <a:rPr lang="zh-CN" altLang="en-US" dirty="0">
                  <a:solidFill>
                    <a:schemeClr val="bg1">
                      <a:lumMod val="65000"/>
                    </a:schemeClr>
                  </a:solidFill>
                  <a:latin typeface="Arial" panose="020B0604020202020204"/>
                  <a:ea typeface="微软雅黑" panose="020B0503020204020204" pitchFamily="34" charset="-122"/>
                </a:rPr>
                <a:t>网络化的资源接入</a:t>
              </a:r>
              <a:endParaRPr lang="zh-CN" altLang="en-US" dirty="0">
                <a:solidFill>
                  <a:schemeClr val="bg1">
                    <a:lumMod val="65000"/>
                  </a:schemeClr>
                </a:solidFill>
                <a:latin typeface="Arial" panose="020B0604020202020204"/>
                <a:ea typeface="微软雅黑" panose="020B0503020204020204" pitchFamily="34" charset="-122"/>
              </a:endParaRPr>
            </a:p>
          </p:txBody>
        </p:sp>
        <p:grpSp>
          <p:nvGrpSpPr>
            <p:cNvPr id="76" name="Group 86"/>
            <p:cNvGrpSpPr/>
            <p:nvPr/>
          </p:nvGrpSpPr>
          <p:grpSpPr>
            <a:xfrm>
              <a:off x="4154569" y="6109654"/>
              <a:ext cx="2381383" cy="543292"/>
              <a:chOff x="3293210" y="4313054"/>
              <a:chExt cx="1786038" cy="407469"/>
            </a:xfrm>
          </p:grpSpPr>
          <p:sp>
            <p:nvSpPr>
              <p:cNvPr id="77" name="Rectangle 69"/>
              <p:cNvSpPr/>
              <p:nvPr/>
            </p:nvSpPr>
            <p:spPr>
              <a:xfrm>
                <a:off x="4007678" y="4334307"/>
                <a:ext cx="1071570" cy="285752"/>
              </a:xfrm>
              <a:prstGeom prst="rect">
                <a:avLst/>
              </a:prstGeom>
              <a:solidFill>
                <a:srgbClr val="4BACC6">
                  <a:lumMod val="50000"/>
                </a:srgbClr>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78" name="Straight Connector 28"/>
              <p:cNvCxnSpPr/>
              <p:nvPr/>
            </p:nvCxnSpPr>
            <p:spPr>
              <a:xfrm>
                <a:off x="3293210" y="4502164"/>
                <a:ext cx="564410" cy="0"/>
              </a:xfrm>
              <a:prstGeom prst="line">
                <a:avLst/>
              </a:prstGeom>
              <a:noFill/>
              <a:ln w="12700" cap="flat" cmpd="sng" algn="ctr">
                <a:solidFill>
                  <a:srgbClr val="4BACC6">
                    <a:lumMod val="75000"/>
                  </a:srgbClr>
                </a:solidFill>
                <a:prstDash val="solid"/>
                <a:headEnd type="oval" w="med" len="med"/>
                <a:tailEnd type="oval" w="med" len="med"/>
              </a:ln>
              <a:effectLst/>
            </p:spPr>
          </p:cxnSp>
          <p:sp>
            <p:nvSpPr>
              <p:cNvPr id="79" name="Rectangle 65"/>
              <p:cNvSpPr/>
              <p:nvPr/>
            </p:nvSpPr>
            <p:spPr>
              <a:xfrm>
                <a:off x="4417137" y="4313054"/>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5</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sp>
          <p:nvSpPr>
            <p:cNvPr id="80" name="矩形 79"/>
            <p:cNvSpPr/>
            <p:nvPr/>
          </p:nvSpPr>
          <p:spPr>
            <a:xfrm>
              <a:off x="6754958" y="6082171"/>
              <a:ext cx="3471195" cy="501500"/>
            </a:xfrm>
            <a:prstGeom prst="rect">
              <a:avLst/>
            </a:prstGeom>
          </p:spPr>
          <p:txBody>
            <a:bodyPr wrap="none">
              <a:spAutoFit/>
            </a:bodyPr>
            <a:lstStyle/>
            <a:p>
              <a:pPr defTabSz="1219200"/>
              <a:r>
                <a:rPr lang="zh-CN" altLang="en-US" dirty="0">
                  <a:solidFill>
                    <a:schemeClr val="bg1">
                      <a:lumMod val="65000"/>
                    </a:schemeClr>
                  </a:solidFill>
                  <a:latin typeface="Arial" panose="020B0604020202020204"/>
                  <a:ea typeface="微软雅黑" panose="020B0503020204020204" pitchFamily="34" charset="-122"/>
                </a:rPr>
                <a:t>提高可靠性和安全性</a:t>
              </a:r>
              <a:endParaRPr lang="zh-CN" altLang="en-US" dirty="0">
                <a:solidFill>
                  <a:schemeClr val="bg1">
                    <a:lumMod val="65000"/>
                  </a:schemeClr>
                </a:solidFill>
                <a:latin typeface="Arial" panose="020B0604020202020204"/>
                <a:ea typeface="微软雅黑" panose="020B0503020204020204" pitchFamily="34" charset="-122"/>
              </a:endParaRPr>
            </a:p>
          </p:txBody>
        </p:sp>
      </p:grpSp>
      <p:grpSp>
        <p:nvGrpSpPr>
          <p:cNvPr id="112" name="组合 111"/>
          <p:cNvGrpSpPr/>
          <p:nvPr/>
        </p:nvGrpSpPr>
        <p:grpSpPr>
          <a:xfrm>
            <a:off x="557964" y="2193721"/>
            <a:ext cx="1510461" cy="3396368"/>
            <a:chOff x="1893560" y="1524104"/>
            <a:chExt cx="2187053" cy="4408910"/>
          </a:xfrm>
        </p:grpSpPr>
        <p:grpSp>
          <p:nvGrpSpPr>
            <p:cNvPr id="113" name="Group 59"/>
            <p:cNvGrpSpPr/>
            <p:nvPr/>
          </p:nvGrpSpPr>
          <p:grpSpPr>
            <a:xfrm>
              <a:off x="1893560" y="1524104"/>
              <a:ext cx="2187053" cy="3893325"/>
              <a:chOff x="3753851" y="1202035"/>
              <a:chExt cx="1640290" cy="3516052"/>
            </a:xfrm>
          </p:grpSpPr>
          <p:sp>
            <p:nvSpPr>
              <p:cNvPr id="115"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16"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17"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ln>
            </p:spPr>
            <p:txBody>
              <a:bodyPr vert="horz" wrap="square" lIns="121920" tIns="60960" rIns="121920" bIns="60960" numCol="1" anchor="t" anchorCtr="0" compatLnSpc="1"/>
              <a:lstStyle/>
              <a:p>
                <a:endParaRPr lang="en-US" sz="3200"/>
              </a:p>
            </p:txBody>
          </p:sp>
          <p:sp>
            <p:nvSpPr>
              <p:cNvPr id="118"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ln>
            </p:spPr>
            <p:txBody>
              <a:bodyPr vert="horz" wrap="square" lIns="121920" tIns="60960" rIns="121920" bIns="60960" numCol="1" anchor="t" anchorCtr="0" compatLnSpc="1"/>
              <a:lstStyle/>
              <a:p>
                <a:endParaRPr lang="en-US" sz="3200" dirty="0"/>
              </a:p>
            </p:txBody>
          </p:sp>
          <p:sp>
            <p:nvSpPr>
              <p:cNvPr id="119"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ln>
            </p:spPr>
            <p:txBody>
              <a:bodyPr vert="horz" wrap="square" lIns="121920" tIns="60960" rIns="121920" bIns="60960" numCol="1" anchor="t" anchorCtr="0" compatLnSpc="1"/>
              <a:lstStyle/>
              <a:p>
                <a:endParaRPr lang="en-US" sz="3200"/>
              </a:p>
            </p:txBody>
          </p:sp>
          <p:sp>
            <p:nvSpPr>
              <p:cNvPr id="120"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21"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2"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ln>
            </p:spPr>
            <p:txBody>
              <a:bodyPr vert="horz" wrap="square" lIns="121920" tIns="60960" rIns="121920" bIns="60960" numCol="1" anchor="t" anchorCtr="0" compatLnSpc="1"/>
              <a:lstStyle/>
              <a:p>
                <a:endParaRPr lang="en-US" sz="3200"/>
              </a:p>
            </p:txBody>
          </p:sp>
          <p:sp>
            <p:nvSpPr>
              <p:cNvPr id="123"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ln>
            </p:spPr>
            <p:txBody>
              <a:bodyPr vert="horz" wrap="square" lIns="121920" tIns="60960" rIns="121920" bIns="60960" numCol="1" anchor="t" anchorCtr="0" compatLnSpc="1"/>
              <a:lstStyle/>
              <a:p>
                <a:endParaRPr lang="en-US" sz="3200"/>
              </a:p>
            </p:txBody>
          </p:sp>
          <p:sp>
            <p:nvSpPr>
              <p:cNvPr id="124"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ln>
            </p:spPr>
            <p:txBody>
              <a:bodyPr vert="horz" wrap="square" lIns="121920" tIns="60960" rIns="121920" bIns="60960" numCol="1" anchor="t" anchorCtr="0" compatLnSpc="1"/>
              <a:lstStyle/>
              <a:p>
                <a:endParaRPr lang="en-US" sz="3200" dirty="0"/>
              </a:p>
            </p:txBody>
          </p:sp>
          <p:sp>
            <p:nvSpPr>
              <p:cNvPr id="125"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6"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ln>
            </p:spPr>
            <p:txBody>
              <a:bodyPr vert="horz" wrap="square" lIns="121920" tIns="60960" rIns="121920" bIns="60960" numCol="1" anchor="t" anchorCtr="0" compatLnSpc="1"/>
              <a:lstStyle/>
              <a:p>
                <a:endParaRPr lang="en-US" sz="3200"/>
              </a:p>
            </p:txBody>
          </p:sp>
        </p:grpSp>
        <p:sp>
          <p:nvSpPr>
            <p:cNvPr id="114" name="流程图: 延期 49"/>
            <p:cNvSpPr/>
            <p:nvPr/>
          </p:nvSpPr>
          <p:spPr>
            <a:xfrm rot="5400000">
              <a:off x="2726658" y="5035016"/>
              <a:ext cx="521281" cy="1274715"/>
            </a:xfrm>
            <a:custGeom>
              <a:avLst/>
              <a:gdLst>
                <a:gd name="connsiteX0" fmla="*/ 0 w 519501"/>
                <a:gd name="connsiteY0" fmla="*/ 0 h 1300073"/>
                <a:gd name="connsiteX1" fmla="*/ 259751 w 519501"/>
                <a:gd name="connsiteY1" fmla="*/ 0 h 1300073"/>
                <a:gd name="connsiteX2" fmla="*/ 519502 w 519501"/>
                <a:gd name="connsiteY2" fmla="*/ 650037 h 1300073"/>
                <a:gd name="connsiteX3" fmla="*/ 259751 w 519501"/>
                <a:gd name="connsiteY3" fmla="*/ 1300074 h 1300073"/>
                <a:gd name="connsiteX4" fmla="*/ 0 w 519501"/>
                <a:gd name="connsiteY4" fmla="*/ 1300073 h 1300073"/>
                <a:gd name="connsiteX5" fmla="*/ 0 w 519501"/>
                <a:gd name="connsiteY5" fmla="*/ 0 h 1300073"/>
                <a:gd name="connsiteX0-1" fmla="*/ 0 w 519502"/>
                <a:gd name="connsiteY0-2" fmla="*/ 0 h 1300074"/>
                <a:gd name="connsiteX1-3" fmla="*/ 259751 w 519502"/>
                <a:gd name="connsiteY1-4" fmla="*/ 0 h 1300074"/>
                <a:gd name="connsiteX2-5" fmla="*/ 519502 w 519502"/>
                <a:gd name="connsiteY2-6" fmla="*/ 650037 h 1300074"/>
                <a:gd name="connsiteX3-7" fmla="*/ 259751 w 519502"/>
                <a:gd name="connsiteY3-8" fmla="*/ 1300074 h 1300074"/>
                <a:gd name="connsiteX4-9" fmla="*/ 0 w 519502"/>
                <a:gd name="connsiteY4-10" fmla="*/ 1300073 h 1300074"/>
                <a:gd name="connsiteX5-11" fmla="*/ 0 w 519502"/>
                <a:gd name="connsiteY5-12" fmla="*/ 0 h 1300074"/>
                <a:gd name="connsiteX0-13" fmla="*/ 0 w 624900"/>
                <a:gd name="connsiteY0-14" fmla="*/ 0 h 1300074"/>
                <a:gd name="connsiteX1-15" fmla="*/ 259751 w 624900"/>
                <a:gd name="connsiteY1-16" fmla="*/ 0 h 1300074"/>
                <a:gd name="connsiteX2-17" fmla="*/ 624900 w 624900"/>
                <a:gd name="connsiteY2-18" fmla="*/ 621551 h 1300074"/>
                <a:gd name="connsiteX3-19" fmla="*/ 259751 w 624900"/>
                <a:gd name="connsiteY3-20" fmla="*/ 1300074 h 1300074"/>
                <a:gd name="connsiteX4-21" fmla="*/ 0 w 624900"/>
                <a:gd name="connsiteY4-22" fmla="*/ 1300073 h 1300074"/>
                <a:gd name="connsiteX5-23" fmla="*/ 0 w 624900"/>
                <a:gd name="connsiteY5-24" fmla="*/ 0 h 1300074"/>
                <a:gd name="connsiteX0-25" fmla="*/ 0 w 624900"/>
                <a:gd name="connsiteY0-26" fmla="*/ 0 h 1300074"/>
                <a:gd name="connsiteX1-27" fmla="*/ 262600 w 624900"/>
                <a:gd name="connsiteY1-28" fmla="*/ 0 h 1300074"/>
                <a:gd name="connsiteX2-29" fmla="*/ 624900 w 624900"/>
                <a:gd name="connsiteY2-30" fmla="*/ 621551 h 1300074"/>
                <a:gd name="connsiteX3-31" fmla="*/ 259751 w 624900"/>
                <a:gd name="connsiteY3-32" fmla="*/ 1300074 h 1300074"/>
                <a:gd name="connsiteX4-33" fmla="*/ 0 w 624900"/>
                <a:gd name="connsiteY4-34" fmla="*/ 1300073 h 1300074"/>
                <a:gd name="connsiteX5-35" fmla="*/ 0 w 624900"/>
                <a:gd name="connsiteY5-36" fmla="*/ 0 h 1300074"/>
                <a:gd name="connsiteX0-37" fmla="*/ 0 w 624902"/>
                <a:gd name="connsiteY0-38" fmla="*/ 0 h 1300074"/>
                <a:gd name="connsiteX1-39" fmla="*/ 262600 w 624902"/>
                <a:gd name="connsiteY1-40" fmla="*/ 0 h 1300074"/>
                <a:gd name="connsiteX2-41" fmla="*/ 624900 w 624902"/>
                <a:gd name="connsiteY2-42" fmla="*/ 621551 h 1300074"/>
                <a:gd name="connsiteX3-43" fmla="*/ 259751 w 624902"/>
                <a:gd name="connsiteY3-44" fmla="*/ 1300074 h 1300074"/>
                <a:gd name="connsiteX4-45" fmla="*/ 0 w 624902"/>
                <a:gd name="connsiteY4-46" fmla="*/ 1300073 h 1300074"/>
                <a:gd name="connsiteX5-47" fmla="*/ 0 w 624902"/>
                <a:gd name="connsiteY5-48" fmla="*/ 0 h 1300074"/>
                <a:gd name="connsiteX0-49" fmla="*/ 0 w 613507"/>
                <a:gd name="connsiteY0-50" fmla="*/ 0 h 1300074"/>
                <a:gd name="connsiteX1-51" fmla="*/ 262600 w 613507"/>
                <a:gd name="connsiteY1-52" fmla="*/ 0 h 1300074"/>
                <a:gd name="connsiteX2-53" fmla="*/ 613505 w 613507"/>
                <a:gd name="connsiteY2-54" fmla="*/ 658583 h 1300074"/>
                <a:gd name="connsiteX3-55" fmla="*/ 259751 w 613507"/>
                <a:gd name="connsiteY3-56" fmla="*/ 1300074 h 1300074"/>
                <a:gd name="connsiteX4-57" fmla="*/ 0 w 613507"/>
                <a:gd name="connsiteY4-58" fmla="*/ 1300073 h 1300074"/>
                <a:gd name="connsiteX5-59" fmla="*/ 0 w 613507"/>
                <a:gd name="connsiteY5-60" fmla="*/ 0 h 1300074"/>
                <a:gd name="connsiteX0-61" fmla="*/ 0 w 610662"/>
                <a:gd name="connsiteY0-62" fmla="*/ 0 h 1300074"/>
                <a:gd name="connsiteX1-63" fmla="*/ 262600 w 610662"/>
                <a:gd name="connsiteY1-64" fmla="*/ 0 h 1300074"/>
                <a:gd name="connsiteX2-65" fmla="*/ 610659 w 610662"/>
                <a:gd name="connsiteY2-66" fmla="*/ 615854 h 1300074"/>
                <a:gd name="connsiteX3-67" fmla="*/ 259751 w 610662"/>
                <a:gd name="connsiteY3-68" fmla="*/ 1300074 h 1300074"/>
                <a:gd name="connsiteX4-69" fmla="*/ 0 w 610662"/>
                <a:gd name="connsiteY4-70" fmla="*/ 1300073 h 1300074"/>
                <a:gd name="connsiteX5-71" fmla="*/ 0 w 610662"/>
                <a:gd name="connsiteY5-72" fmla="*/ 0 h 1300074"/>
                <a:gd name="connsiteX0-73" fmla="*/ 0 w 610662"/>
                <a:gd name="connsiteY0-74" fmla="*/ 0 h 1335522"/>
                <a:gd name="connsiteX1-75" fmla="*/ 262600 w 610662"/>
                <a:gd name="connsiteY1-76" fmla="*/ 0 h 1335522"/>
                <a:gd name="connsiteX2-77" fmla="*/ 610659 w 610662"/>
                <a:gd name="connsiteY2-78" fmla="*/ 615854 h 1335522"/>
                <a:gd name="connsiteX3-79" fmla="*/ 259751 w 610662"/>
                <a:gd name="connsiteY3-80" fmla="*/ 1300074 h 1335522"/>
                <a:gd name="connsiteX4-81" fmla="*/ 0 w 610662"/>
                <a:gd name="connsiteY4-82" fmla="*/ 1300073 h 1335522"/>
                <a:gd name="connsiteX5-83" fmla="*/ 0 w 610662"/>
                <a:gd name="connsiteY5-84" fmla="*/ 0 h 1335522"/>
                <a:gd name="connsiteX0-85" fmla="*/ 0 w 610685"/>
                <a:gd name="connsiteY0-86" fmla="*/ 0 h 1300339"/>
                <a:gd name="connsiteX1-87" fmla="*/ 262600 w 610685"/>
                <a:gd name="connsiteY1-88" fmla="*/ 0 h 1300339"/>
                <a:gd name="connsiteX2-89" fmla="*/ 610659 w 610685"/>
                <a:gd name="connsiteY2-90" fmla="*/ 615854 h 1300339"/>
                <a:gd name="connsiteX3-91" fmla="*/ 254054 w 610685"/>
                <a:gd name="connsiteY3-92" fmla="*/ 1228859 h 1300339"/>
                <a:gd name="connsiteX4-93" fmla="*/ 0 w 610685"/>
                <a:gd name="connsiteY4-94" fmla="*/ 1300073 h 1300339"/>
                <a:gd name="connsiteX5-95" fmla="*/ 0 w 610685"/>
                <a:gd name="connsiteY5-96" fmla="*/ 0 h 1300339"/>
                <a:gd name="connsiteX0-97" fmla="*/ 0 w 610685"/>
                <a:gd name="connsiteY0-98" fmla="*/ 0 h 1300073"/>
                <a:gd name="connsiteX1-99" fmla="*/ 262600 w 610685"/>
                <a:gd name="connsiteY1-100" fmla="*/ 0 h 1300073"/>
                <a:gd name="connsiteX2-101" fmla="*/ 610659 w 610685"/>
                <a:gd name="connsiteY2-102" fmla="*/ 615854 h 1300073"/>
                <a:gd name="connsiteX3-103" fmla="*/ 254054 w 610685"/>
                <a:gd name="connsiteY3-104" fmla="*/ 1228859 h 1300073"/>
                <a:gd name="connsiteX4-105" fmla="*/ 0 w 610685"/>
                <a:gd name="connsiteY4-106" fmla="*/ 1300073 h 1300073"/>
                <a:gd name="connsiteX5-107" fmla="*/ 0 w 610685"/>
                <a:gd name="connsiteY5-108" fmla="*/ 0 h 1300073"/>
                <a:gd name="connsiteX0-109" fmla="*/ 0 w 610685"/>
                <a:gd name="connsiteY0-110" fmla="*/ 0 h 1300073"/>
                <a:gd name="connsiteX1-111" fmla="*/ 262600 w 610685"/>
                <a:gd name="connsiteY1-112" fmla="*/ 0 h 1300073"/>
                <a:gd name="connsiteX2-113" fmla="*/ 610659 w 610685"/>
                <a:gd name="connsiteY2-114" fmla="*/ 615854 h 1300073"/>
                <a:gd name="connsiteX3-115" fmla="*/ 254054 w 610685"/>
                <a:gd name="connsiteY3-116" fmla="*/ 1228859 h 1300073"/>
                <a:gd name="connsiteX4-117" fmla="*/ 0 w 610685"/>
                <a:gd name="connsiteY4-118" fmla="*/ 1300073 h 1300073"/>
                <a:gd name="connsiteX5-119" fmla="*/ 0 w 610685"/>
                <a:gd name="connsiteY5-120" fmla="*/ 0 h 1300073"/>
                <a:gd name="connsiteX0-121" fmla="*/ 0 w 610685"/>
                <a:gd name="connsiteY0-122" fmla="*/ 0 h 1300073"/>
                <a:gd name="connsiteX1-123" fmla="*/ 262600 w 610685"/>
                <a:gd name="connsiteY1-124" fmla="*/ 0 h 1300073"/>
                <a:gd name="connsiteX2-125" fmla="*/ 610659 w 610685"/>
                <a:gd name="connsiteY2-126" fmla="*/ 615854 h 1300073"/>
                <a:gd name="connsiteX3-127" fmla="*/ 254054 w 610685"/>
                <a:gd name="connsiteY3-128" fmla="*/ 1228859 h 1300073"/>
                <a:gd name="connsiteX4-129" fmla="*/ 0 w 610685"/>
                <a:gd name="connsiteY4-130" fmla="*/ 1300073 h 1300073"/>
                <a:gd name="connsiteX5-131" fmla="*/ 0 w 610685"/>
                <a:gd name="connsiteY5-132" fmla="*/ 0 h 1300073"/>
                <a:gd name="connsiteX0-133" fmla="*/ 0 w 610685"/>
                <a:gd name="connsiteY0-134" fmla="*/ 0 h 1300073"/>
                <a:gd name="connsiteX1-135" fmla="*/ 262600 w 610685"/>
                <a:gd name="connsiteY1-136" fmla="*/ 0 h 1300073"/>
                <a:gd name="connsiteX2-137" fmla="*/ 610659 w 610685"/>
                <a:gd name="connsiteY2-138" fmla="*/ 615854 h 1300073"/>
                <a:gd name="connsiteX3-139" fmla="*/ 254054 w 610685"/>
                <a:gd name="connsiteY3-140" fmla="*/ 1240254 h 1300073"/>
                <a:gd name="connsiteX4-141" fmla="*/ 0 w 610685"/>
                <a:gd name="connsiteY4-142" fmla="*/ 1300073 h 1300073"/>
                <a:gd name="connsiteX5-143" fmla="*/ 0 w 610685"/>
                <a:gd name="connsiteY5-144" fmla="*/ 0 h 1300073"/>
                <a:gd name="connsiteX0-145" fmla="*/ 0 w 610685"/>
                <a:gd name="connsiteY0-146" fmla="*/ 0 h 1300073"/>
                <a:gd name="connsiteX1-147" fmla="*/ 262600 w 610685"/>
                <a:gd name="connsiteY1-148" fmla="*/ 0 h 1300073"/>
                <a:gd name="connsiteX2-149" fmla="*/ 610659 w 610685"/>
                <a:gd name="connsiteY2-150" fmla="*/ 615854 h 1300073"/>
                <a:gd name="connsiteX3-151" fmla="*/ 254054 w 610685"/>
                <a:gd name="connsiteY3-152" fmla="*/ 1240254 h 1300073"/>
                <a:gd name="connsiteX4-153" fmla="*/ 0 w 610685"/>
                <a:gd name="connsiteY4-154" fmla="*/ 1300073 h 1300073"/>
                <a:gd name="connsiteX5-155" fmla="*/ 0 w 610685"/>
                <a:gd name="connsiteY5-156" fmla="*/ 0 h 1300073"/>
                <a:gd name="connsiteX0-157" fmla="*/ 0 w 610685"/>
                <a:gd name="connsiteY0-158" fmla="*/ 0 h 1308901"/>
                <a:gd name="connsiteX1-159" fmla="*/ 262600 w 610685"/>
                <a:gd name="connsiteY1-160" fmla="*/ 0 h 1308901"/>
                <a:gd name="connsiteX2-161" fmla="*/ 610659 w 610685"/>
                <a:gd name="connsiteY2-162" fmla="*/ 615854 h 1308901"/>
                <a:gd name="connsiteX3-163" fmla="*/ 254054 w 610685"/>
                <a:gd name="connsiteY3-164" fmla="*/ 1240254 h 1308901"/>
                <a:gd name="connsiteX4-165" fmla="*/ 0 w 610685"/>
                <a:gd name="connsiteY4-166" fmla="*/ 1300073 h 1308901"/>
                <a:gd name="connsiteX5-167" fmla="*/ 0 w 610685"/>
                <a:gd name="connsiteY5-168" fmla="*/ 0 h 1308901"/>
                <a:gd name="connsiteX0-169" fmla="*/ 0 w 611571"/>
                <a:gd name="connsiteY0-170" fmla="*/ 0 h 1300073"/>
                <a:gd name="connsiteX1-171" fmla="*/ 262600 w 611571"/>
                <a:gd name="connsiteY1-172" fmla="*/ 0 h 1300073"/>
                <a:gd name="connsiteX2-173" fmla="*/ 610659 w 611571"/>
                <a:gd name="connsiteY2-174" fmla="*/ 615854 h 1300073"/>
                <a:gd name="connsiteX3-175" fmla="*/ 313874 w 611571"/>
                <a:gd name="connsiteY3-176" fmla="*/ 1191827 h 1300073"/>
                <a:gd name="connsiteX4-177" fmla="*/ 0 w 611571"/>
                <a:gd name="connsiteY4-178" fmla="*/ 1300073 h 1300073"/>
                <a:gd name="connsiteX5-179" fmla="*/ 0 w 611571"/>
                <a:gd name="connsiteY5-180" fmla="*/ 0 h 1300073"/>
                <a:gd name="connsiteX0-181" fmla="*/ 0 w 564696"/>
                <a:gd name="connsiteY0-182" fmla="*/ 0 h 1300073"/>
                <a:gd name="connsiteX1-183" fmla="*/ 262600 w 564696"/>
                <a:gd name="connsiteY1-184" fmla="*/ 0 h 1300073"/>
                <a:gd name="connsiteX2-185" fmla="*/ 562233 w 564696"/>
                <a:gd name="connsiteY2-186" fmla="*/ 621551 h 1300073"/>
                <a:gd name="connsiteX3-187" fmla="*/ 313874 w 564696"/>
                <a:gd name="connsiteY3-188" fmla="*/ 1191827 h 1300073"/>
                <a:gd name="connsiteX4-189" fmla="*/ 0 w 564696"/>
                <a:gd name="connsiteY4-190" fmla="*/ 1300073 h 1300073"/>
                <a:gd name="connsiteX5-191" fmla="*/ 0 w 564696"/>
                <a:gd name="connsiteY5-192" fmla="*/ 0 h 1300073"/>
                <a:gd name="connsiteX0-193" fmla="*/ 0 w 566507"/>
                <a:gd name="connsiteY0-194" fmla="*/ 0 h 1300073"/>
                <a:gd name="connsiteX1-195" fmla="*/ 231268 w 566507"/>
                <a:gd name="connsiteY1-196" fmla="*/ 34183 h 1300073"/>
                <a:gd name="connsiteX2-197" fmla="*/ 562233 w 566507"/>
                <a:gd name="connsiteY2-198" fmla="*/ 621551 h 1300073"/>
                <a:gd name="connsiteX3-199" fmla="*/ 313874 w 566507"/>
                <a:gd name="connsiteY3-200" fmla="*/ 1191827 h 1300073"/>
                <a:gd name="connsiteX4-201" fmla="*/ 0 w 566507"/>
                <a:gd name="connsiteY4-202" fmla="*/ 1300073 h 1300073"/>
                <a:gd name="connsiteX5-203" fmla="*/ 0 w 566507"/>
                <a:gd name="connsiteY5-204" fmla="*/ 0 h 1300073"/>
                <a:gd name="connsiteX0-205" fmla="*/ 0 w 566507"/>
                <a:gd name="connsiteY0-206" fmla="*/ 4468 h 1304541"/>
                <a:gd name="connsiteX1-207" fmla="*/ 231268 w 566507"/>
                <a:gd name="connsiteY1-208" fmla="*/ 38651 h 1304541"/>
                <a:gd name="connsiteX2-209" fmla="*/ 562233 w 566507"/>
                <a:gd name="connsiteY2-210" fmla="*/ 626019 h 1304541"/>
                <a:gd name="connsiteX3-211" fmla="*/ 313874 w 566507"/>
                <a:gd name="connsiteY3-212" fmla="*/ 1196295 h 1304541"/>
                <a:gd name="connsiteX4-213" fmla="*/ 0 w 566507"/>
                <a:gd name="connsiteY4-214" fmla="*/ 1304541 h 1304541"/>
                <a:gd name="connsiteX5-215" fmla="*/ 0 w 566507"/>
                <a:gd name="connsiteY5-216" fmla="*/ 4468 h 1304541"/>
                <a:gd name="connsiteX0-217" fmla="*/ 0 w 566677"/>
                <a:gd name="connsiteY0-218" fmla="*/ 0 h 1300073"/>
                <a:gd name="connsiteX1-219" fmla="*/ 228419 w 566677"/>
                <a:gd name="connsiteY1-220" fmla="*/ 76912 h 1300073"/>
                <a:gd name="connsiteX2-221" fmla="*/ 562233 w 566677"/>
                <a:gd name="connsiteY2-222" fmla="*/ 621551 h 1300073"/>
                <a:gd name="connsiteX3-223" fmla="*/ 313874 w 566677"/>
                <a:gd name="connsiteY3-224" fmla="*/ 1191827 h 1300073"/>
                <a:gd name="connsiteX4-225" fmla="*/ 0 w 566677"/>
                <a:gd name="connsiteY4-226" fmla="*/ 1300073 h 1300073"/>
                <a:gd name="connsiteX5-227" fmla="*/ 0 w 566677"/>
                <a:gd name="connsiteY5-228" fmla="*/ 0 h 1300073"/>
                <a:gd name="connsiteX0-229" fmla="*/ 0 w 563778"/>
                <a:gd name="connsiteY0-230" fmla="*/ 0 h 1300073"/>
                <a:gd name="connsiteX1-231" fmla="*/ 228419 w 563778"/>
                <a:gd name="connsiteY1-232" fmla="*/ 76912 h 1300073"/>
                <a:gd name="connsiteX2-233" fmla="*/ 562233 w 563778"/>
                <a:gd name="connsiteY2-234" fmla="*/ 621551 h 1300073"/>
                <a:gd name="connsiteX3-235" fmla="*/ 313874 w 563778"/>
                <a:gd name="connsiteY3-236" fmla="*/ 1191827 h 1300073"/>
                <a:gd name="connsiteX4-237" fmla="*/ 0 w 563778"/>
                <a:gd name="connsiteY4-238" fmla="*/ 1300073 h 1300073"/>
                <a:gd name="connsiteX5-239" fmla="*/ 0 w 563778"/>
                <a:gd name="connsiteY5-240" fmla="*/ 0 h 1300073"/>
                <a:gd name="connsiteX0-241" fmla="*/ 0 w 613943"/>
                <a:gd name="connsiteY0-242" fmla="*/ 0 h 1300073"/>
                <a:gd name="connsiteX1-243" fmla="*/ 228419 w 613943"/>
                <a:gd name="connsiteY1-244" fmla="*/ 76912 h 1300073"/>
                <a:gd name="connsiteX2-245" fmla="*/ 613511 w 613943"/>
                <a:gd name="connsiteY2-246" fmla="*/ 618703 h 1300073"/>
                <a:gd name="connsiteX3-247" fmla="*/ 313874 w 613943"/>
                <a:gd name="connsiteY3-248" fmla="*/ 1191827 h 1300073"/>
                <a:gd name="connsiteX4-249" fmla="*/ 0 w 613943"/>
                <a:gd name="connsiteY4-250" fmla="*/ 1300073 h 1300073"/>
                <a:gd name="connsiteX5-251" fmla="*/ 0 w 613943"/>
                <a:gd name="connsiteY5-252" fmla="*/ 0 h 1300073"/>
                <a:gd name="connsiteX0-253" fmla="*/ 0 w 545449"/>
                <a:gd name="connsiteY0-254" fmla="*/ 0 h 1300073"/>
                <a:gd name="connsiteX1-255" fmla="*/ 228419 w 545449"/>
                <a:gd name="connsiteY1-256" fmla="*/ 76912 h 1300073"/>
                <a:gd name="connsiteX2-257" fmla="*/ 542296 w 545449"/>
                <a:gd name="connsiteY2-258" fmla="*/ 627249 h 1300073"/>
                <a:gd name="connsiteX3-259" fmla="*/ 313874 w 545449"/>
                <a:gd name="connsiteY3-260" fmla="*/ 1191827 h 1300073"/>
                <a:gd name="connsiteX4-261" fmla="*/ 0 w 545449"/>
                <a:gd name="connsiteY4-262" fmla="*/ 1300073 h 1300073"/>
                <a:gd name="connsiteX5-263" fmla="*/ 0 w 545449"/>
                <a:gd name="connsiteY5-264" fmla="*/ 0 h 1300073"/>
                <a:gd name="connsiteX0-265" fmla="*/ 0 w 542618"/>
                <a:gd name="connsiteY0-266" fmla="*/ 0 h 1300073"/>
                <a:gd name="connsiteX1-267" fmla="*/ 228419 w 542618"/>
                <a:gd name="connsiteY1-268" fmla="*/ 76912 h 1300073"/>
                <a:gd name="connsiteX2-269" fmla="*/ 542296 w 542618"/>
                <a:gd name="connsiteY2-270" fmla="*/ 627249 h 1300073"/>
                <a:gd name="connsiteX3-271" fmla="*/ 254053 w 542618"/>
                <a:gd name="connsiteY3-272" fmla="*/ 1149098 h 1300073"/>
                <a:gd name="connsiteX4-273" fmla="*/ 0 w 542618"/>
                <a:gd name="connsiteY4-274" fmla="*/ 1300073 h 1300073"/>
                <a:gd name="connsiteX5-275" fmla="*/ 0 w 542618"/>
                <a:gd name="connsiteY5-276" fmla="*/ 0 h 1300073"/>
                <a:gd name="connsiteX0-277" fmla="*/ 0 w 514529"/>
                <a:gd name="connsiteY0-278" fmla="*/ 0 h 1300073"/>
                <a:gd name="connsiteX1-279" fmla="*/ 228419 w 514529"/>
                <a:gd name="connsiteY1-280" fmla="*/ 76912 h 1300073"/>
                <a:gd name="connsiteX2-281" fmla="*/ 513813 w 514529"/>
                <a:gd name="connsiteY2-282" fmla="*/ 621552 h 1300073"/>
                <a:gd name="connsiteX3-283" fmla="*/ 254053 w 514529"/>
                <a:gd name="connsiteY3-284" fmla="*/ 1149098 h 1300073"/>
                <a:gd name="connsiteX4-285" fmla="*/ 0 w 514529"/>
                <a:gd name="connsiteY4-286" fmla="*/ 1300073 h 1300073"/>
                <a:gd name="connsiteX5-287" fmla="*/ 0 w 514529"/>
                <a:gd name="connsiteY5-288" fmla="*/ 0 h 1300073"/>
                <a:gd name="connsiteX0-289" fmla="*/ 0 w 514760"/>
                <a:gd name="connsiteY0-290" fmla="*/ 0 h 1300073"/>
                <a:gd name="connsiteX1-291" fmla="*/ 222721 w 514760"/>
                <a:gd name="connsiteY1-292" fmla="*/ 82609 h 1300073"/>
                <a:gd name="connsiteX2-293" fmla="*/ 513813 w 514760"/>
                <a:gd name="connsiteY2-294" fmla="*/ 621552 h 1300073"/>
                <a:gd name="connsiteX3-295" fmla="*/ 254053 w 514760"/>
                <a:gd name="connsiteY3-296" fmla="*/ 1149098 h 1300073"/>
                <a:gd name="connsiteX4-297" fmla="*/ 0 w 514760"/>
                <a:gd name="connsiteY4-298" fmla="*/ 1300073 h 1300073"/>
                <a:gd name="connsiteX5-299" fmla="*/ 0 w 514760"/>
                <a:gd name="connsiteY5-300" fmla="*/ 0 h 1300073"/>
                <a:gd name="connsiteX0-301" fmla="*/ 0 w 514760"/>
                <a:gd name="connsiteY0-302" fmla="*/ 0 h 1300073"/>
                <a:gd name="connsiteX1-303" fmla="*/ 222721 w 514760"/>
                <a:gd name="connsiteY1-304" fmla="*/ 82609 h 1300073"/>
                <a:gd name="connsiteX2-305" fmla="*/ 513813 w 514760"/>
                <a:gd name="connsiteY2-306" fmla="*/ 621552 h 1300073"/>
                <a:gd name="connsiteX3-307" fmla="*/ 254053 w 514760"/>
                <a:gd name="connsiteY3-308" fmla="*/ 1149098 h 1300073"/>
                <a:gd name="connsiteX4-309" fmla="*/ 0 w 514760"/>
                <a:gd name="connsiteY4-310" fmla="*/ 1300073 h 1300073"/>
                <a:gd name="connsiteX5-311" fmla="*/ 0 w 514760"/>
                <a:gd name="connsiteY5-312" fmla="*/ 0 h 1300073"/>
                <a:gd name="connsiteX0-313" fmla="*/ 0 w 514760"/>
                <a:gd name="connsiteY0-314" fmla="*/ 0 h 1300073"/>
                <a:gd name="connsiteX1-315" fmla="*/ 222721 w 514760"/>
                <a:gd name="connsiteY1-316" fmla="*/ 82609 h 1300073"/>
                <a:gd name="connsiteX2-317" fmla="*/ 513813 w 514760"/>
                <a:gd name="connsiteY2-318" fmla="*/ 621552 h 1300073"/>
                <a:gd name="connsiteX3-319" fmla="*/ 254053 w 514760"/>
                <a:gd name="connsiteY3-320" fmla="*/ 1149098 h 1300073"/>
                <a:gd name="connsiteX4-321" fmla="*/ 0 w 514760"/>
                <a:gd name="connsiteY4-322" fmla="*/ 1300073 h 1300073"/>
                <a:gd name="connsiteX5-323" fmla="*/ 0 w 514760"/>
                <a:gd name="connsiteY5-324" fmla="*/ 0 h 1300073"/>
                <a:gd name="connsiteX0-325" fmla="*/ 0 w 518323"/>
                <a:gd name="connsiteY0-326" fmla="*/ 0 h 1304458"/>
                <a:gd name="connsiteX1-327" fmla="*/ 222721 w 518323"/>
                <a:gd name="connsiteY1-328" fmla="*/ 82609 h 1304458"/>
                <a:gd name="connsiteX2-329" fmla="*/ 513813 w 518323"/>
                <a:gd name="connsiteY2-330" fmla="*/ 621552 h 1304458"/>
                <a:gd name="connsiteX3-331" fmla="*/ 282542 w 518323"/>
                <a:gd name="connsiteY3-332" fmla="*/ 1211767 h 1304458"/>
                <a:gd name="connsiteX4-333" fmla="*/ 0 w 518323"/>
                <a:gd name="connsiteY4-334" fmla="*/ 1300073 h 1304458"/>
                <a:gd name="connsiteX5-335" fmla="*/ 0 w 518323"/>
                <a:gd name="connsiteY5-336" fmla="*/ 0 h 1304458"/>
                <a:gd name="connsiteX0-337" fmla="*/ 5695 w 524018"/>
                <a:gd name="connsiteY0-338" fmla="*/ 0 h 1289040"/>
                <a:gd name="connsiteX1-339" fmla="*/ 228416 w 524018"/>
                <a:gd name="connsiteY1-340" fmla="*/ 82609 h 1289040"/>
                <a:gd name="connsiteX2-341" fmla="*/ 519508 w 524018"/>
                <a:gd name="connsiteY2-342" fmla="*/ 621552 h 1289040"/>
                <a:gd name="connsiteX3-343" fmla="*/ 288237 w 524018"/>
                <a:gd name="connsiteY3-344" fmla="*/ 1211767 h 1289040"/>
                <a:gd name="connsiteX4-345" fmla="*/ 0 w 524018"/>
                <a:gd name="connsiteY4-346" fmla="*/ 1274435 h 1289040"/>
                <a:gd name="connsiteX5-347" fmla="*/ 5695 w 524018"/>
                <a:gd name="connsiteY5-348" fmla="*/ 0 h 1289040"/>
                <a:gd name="connsiteX0-349" fmla="*/ 5695 w 524018"/>
                <a:gd name="connsiteY0-350" fmla="*/ 0 h 1274715"/>
                <a:gd name="connsiteX1-351" fmla="*/ 228416 w 524018"/>
                <a:gd name="connsiteY1-352" fmla="*/ 82609 h 1274715"/>
                <a:gd name="connsiteX2-353" fmla="*/ 519508 w 524018"/>
                <a:gd name="connsiteY2-354" fmla="*/ 621552 h 1274715"/>
                <a:gd name="connsiteX3-355" fmla="*/ 288237 w 524018"/>
                <a:gd name="connsiteY3-356" fmla="*/ 1163340 h 1274715"/>
                <a:gd name="connsiteX4-357" fmla="*/ 0 w 524018"/>
                <a:gd name="connsiteY4-358" fmla="*/ 1274435 h 1274715"/>
                <a:gd name="connsiteX5-359" fmla="*/ 5695 w 524018"/>
                <a:gd name="connsiteY5-360" fmla="*/ 0 h 1274715"/>
                <a:gd name="connsiteX0-361" fmla="*/ 5695 w 522354"/>
                <a:gd name="connsiteY0-362" fmla="*/ 0 h 1274715"/>
                <a:gd name="connsiteX1-363" fmla="*/ 254057 w 522354"/>
                <a:gd name="connsiteY1-364" fmla="*/ 59820 h 1274715"/>
                <a:gd name="connsiteX2-365" fmla="*/ 519508 w 522354"/>
                <a:gd name="connsiteY2-366" fmla="*/ 621552 h 1274715"/>
                <a:gd name="connsiteX3-367" fmla="*/ 288237 w 522354"/>
                <a:gd name="connsiteY3-368" fmla="*/ 1163340 h 1274715"/>
                <a:gd name="connsiteX4-369" fmla="*/ 0 w 522354"/>
                <a:gd name="connsiteY4-370" fmla="*/ 1274435 h 1274715"/>
                <a:gd name="connsiteX5-371" fmla="*/ 5695 w 522354"/>
                <a:gd name="connsiteY5-372" fmla="*/ 0 h 1274715"/>
                <a:gd name="connsiteX0-373" fmla="*/ 5695 w 521281"/>
                <a:gd name="connsiteY0-374" fmla="*/ 0 h 1274715"/>
                <a:gd name="connsiteX1-375" fmla="*/ 254057 w 521281"/>
                <a:gd name="connsiteY1-376" fmla="*/ 59820 h 1274715"/>
                <a:gd name="connsiteX2-377" fmla="*/ 519508 w 521281"/>
                <a:gd name="connsiteY2-378" fmla="*/ 621552 h 1274715"/>
                <a:gd name="connsiteX3-379" fmla="*/ 288237 w 521281"/>
                <a:gd name="connsiteY3-380" fmla="*/ 1163340 h 1274715"/>
                <a:gd name="connsiteX4-381" fmla="*/ 0 w 521281"/>
                <a:gd name="connsiteY4-382" fmla="*/ 1274435 h 1274715"/>
                <a:gd name="connsiteX5-383" fmla="*/ 5695 w 521281"/>
                <a:gd name="connsiteY5-384" fmla="*/ 0 h 12747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1281" h="1274715">
                  <a:moveTo>
                    <a:pt x="5695" y="0"/>
                  </a:moveTo>
                  <a:cubicBezTo>
                    <a:pt x="82784" y="11394"/>
                    <a:pt x="94358" y="-8546"/>
                    <a:pt x="254057" y="59820"/>
                  </a:cubicBezTo>
                  <a:cubicBezTo>
                    <a:pt x="548490" y="219341"/>
                    <a:pt x="516657" y="389206"/>
                    <a:pt x="519508" y="621552"/>
                  </a:cubicBezTo>
                  <a:cubicBezTo>
                    <a:pt x="522359" y="853898"/>
                    <a:pt x="545639" y="986727"/>
                    <a:pt x="288237" y="1163340"/>
                  </a:cubicBezTo>
                  <a:cubicBezTo>
                    <a:pt x="124747" y="1285828"/>
                    <a:pt x="6823" y="1274435"/>
                    <a:pt x="0" y="1274435"/>
                  </a:cubicBezTo>
                  <a:cubicBezTo>
                    <a:pt x="1898" y="849623"/>
                    <a:pt x="3797" y="424812"/>
                    <a:pt x="56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7" name="梯形 126"/>
          <p:cNvSpPr/>
          <p:nvPr/>
        </p:nvSpPr>
        <p:spPr>
          <a:xfrm>
            <a:off x="381045" y="5194436"/>
            <a:ext cx="1763659" cy="402291"/>
          </a:xfrm>
          <a:prstGeom prst="trapezoi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434495" y="5833940"/>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2642430" y="5849013"/>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296771" y="2213743"/>
            <a:ext cx="5190639" cy="3209661"/>
          </a:xfrm>
          <a:prstGeom prst="rect">
            <a:avLst/>
          </a:prstGeom>
        </p:spPr>
        <p:txBody>
          <a:bodyPr wrap="square">
            <a:spAutoFit/>
          </a:bodyPr>
          <a:lstStyle/>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云计算系统带给客户最重要的好处就是</a:t>
            </a:r>
            <a:r>
              <a:rPr lang="zh-CN" altLang="en-US" dirty="0">
                <a:solidFill>
                  <a:srgbClr val="FF0000"/>
                </a:solidFill>
                <a:latin typeface="微软雅黑" panose="020B0503020204020204" pitchFamily="34" charset="-122"/>
                <a:ea typeface="微软雅黑" panose="020B0503020204020204" pitchFamily="34" charset="-122"/>
              </a:rPr>
              <a:t>敏捷地适应用户对资源不断变化的需求</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云计算系统实现按需向用户提供资源能大大</a:t>
            </a:r>
            <a:r>
              <a:rPr lang="zh-CN" altLang="en-US" dirty="0">
                <a:solidFill>
                  <a:srgbClr val="FF0000"/>
                </a:solidFill>
                <a:latin typeface="微软雅黑" panose="020B0503020204020204" pitchFamily="34" charset="-122"/>
                <a:ea typeface="微软雅黑" panose="020B0503020204020204" pitchFamily="34" charset="-122"/>
              </a:rPr>
              <a:t>节省用户的硬件资源开支</a:t>
            </a:r>
            <a:r>
              <a:rPr lang="zh-CN" altLang="en-US" dirty="0">
                <a:latin typeface="微软雅黑" panose="020B0503020204020204" pitchFamily="34" charset="-122"/>
                <a:ea typeface="微软雅黑" panose="020B0503020204020204" pitchFamily="34" charset="-122"/>
              </a:rPr>
              <a:t>，用户不用自己购买并维护大量固定的硬件资源，只需向自己实际消费的资源量来付费；</a:t>
            </a:r>
            <a:endParaRPr lang="zh-CN" altLang="en-US" dirty="0">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按需提供资源服务使应用开发者在</a:t>
            </a:r>
            <a:r>
              <a:rPr lang="zh-CN" altLang="en-US" dirty="0">
                <a:solidFill>
                  <a:srgbClr val="FF0000"/>
                </a:solidFill>
                <a:latin typeface="微软雅黑" panose="020B0503020204020204" pitchFamily="34" charset="-122"/>
                <a:ea typeface="微软雅黑" panose="020B0503020204020204" pitchFamily="34" charset="-122"/>
              </a:rPr>
              <a:t>逻辑上可以认为资源池的大小是不受限制的</a:t>
            </a:r>
            <a:r>
              <a:rPr lang="zh-CN" altLang="en-US" dirty="0">
                <a:latin typeface="微软雅黑" panose="020B0503020204020204" pitchFamily="34" charset="-122"/>
                <a:ea typeface="微软雅黑" panose="020B0503020204020204" pitchFamily="34" charset="-122"/>
              </a:rPr>
              <a:t>，应用开发者的主要精力只需要集中在自己的应用上。</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云计算特点</a:t>
            </a:r>
            <a:endParaRPr lang="zh-CN" altLang="en-US" sz="2800" b="1" dirty="0">
              <a:latin typeface="黑体" panose="02010609060101010101" pitchFamily="2" charset="-122"/>
              <a:ea typeface="黑体" panose="02010609060101010101" pitchFamily="2" charset="-122"/>
            </a:endParaRPr>
          </a:p>
        </p:txBody>
      </p:sp>
      <p:grpSp>
        <p:nvGrpSpPr>
          <p:cNvPr id="2" name="组合 1"/>
          <p:cNvGrpSpPr/>
          <p:nvPr/>
        </p:nvGrpSpPr>
        <p:grpSpPr>
          <a:xfrm>
            <a:off x="1560265" y="2089195"/>
            <a:ext cx="4639634" cy="3543710"/>
            <a:chOff x="3106812" y="1841098"/>
            <a:chExt cx="7119341" cy="4811848"/>
          </a:xfrm>
        </p:grpSpPr>
        <p:sp>
          <p:nvSpPr>
            <p:cNvPr id="56" name="内容占位符 2"/>
            <p:cNvSpPr txBox="1"/>
            <p:nvPr/>
          </p:nvSpPr>
          <p:spPr>
            <a:xfrm>
              <a:off x="6710456" y="1841098"/>
              <a:ext cx="3200629" cy="724373"/>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资源池弹性可扩张</a:t>
              </a:r>
              <a:endParaRPr lang="zh-CN" altLang="en-US" sz="1800" dirty="0">
                <a:solidFill>
                  <a:schemeClr val="bg1">
                    <a:lumMod val="65000"/>
                  </a:schemeClr>
                </a:solidFill>
                <a:latin typeface="Arial" panose="020B0604020202020204"/>
                <a:ea typeface="微软雅黑" panose="020B0503020204020204" pitchFamily="34" charset="-122"/>
              </a:endParaRPr>
            </a:p>
          </p:txBody>
        </p:sp>
        <p:grpSp>
          <p:nvGrpSpPr>
            <p:cNvPr id="57" name="Group 83"/>
            <p:cNvGrpSpPr/>
            <p:nvPr/>
          </p:nvGrpSpPr>
          <p:grpSpPr>
            <a:xfrm>
              <a:off x="3106812" y="1944510"/>
              <a:ext cx="3429024" cy="543292"/>
              <a:chOff x="2500298" y="1379462"/>
              <a:chExt cx="2571768" cy="407469"/>
            </a:xfrm>
          </p:grpSpPr>
          <p:sp>
            <p:nvSpPr>
              <p:cNvPr id="58"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9" name="Rectangle 46"/>
              <p:cNvSpPr/>
              <p:nvPr/>
            </p:nvSpPr>
            <p:spPr>
              <a:xfrm>
                <a:off x="4417138" y="1379462"/>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60"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61" name="Group 84"/>
            <p:cNvGrpSpPr/>
            <p:nvPr/>
          </p:nvGrpSpPr>
          <p:grpSpPr>
            <a:xfrm>
              <a:off x="3106812" y="3091976"/>
              <a:ext cx="3429024" cy="543292"/>
              <a:chOff x="2500298" y="2240061"/>
              <a:chExt cx="2571768" cy="407469"/>
            </a:xfrm>
          </p:grpSpPr>
          <p:sp>
            <p:nvSpPr>
              <p:cNvPr id="62"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3"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64" name="Rectangle 54"/>
              <p:cNvSpPr/>
              <p:nvPr/>
            </p:nvSpPr>
            <p:spPr>
              <a:xfrm>
                <a:off x="4402930" y="2240061"/>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5" name="Group 86"/>
            <p:cNvGrpSpPr/>
            <p:nvPr/>
          </p:nvGrpSpPr>
          <p:grpSpPr>
            <a:xfrm>
              <a:off x="3868818" y="5297311"/>
              <a:ext cx="2667019" cy="543292"/>
              <a:chOff x="3071802" y="4313054"/>
              <a:chExt cx="2000264" cy="407469"/>
            </a:xfrm>
          </p:grpSpPr>
          <p:sp>
            <p:nvSpPr>
              <p:cNvPr id="66"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7"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68" name="Rectangle 65"/>
              <p:cNvSpPr/>
              <p:nvPr/>
            </p:nvSpPr>
            <p:spPr>
              <a:xfrm>
                <a:off x="4417137" y="4313054"/>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9" name="Group 85"/>
            <p:cNvGrpSpPr/>
            <p:nvPr/>
          </p:nvGrpSpPr>
          <p:grpSpPr>
            <a:xfrm>
              <a:off x="3392564" y="4234978"/>
              <a:ext cx="3143272" cy="543292"/>
              <a:chOff x="2714612" y="3302271"/>
              <a:chExt cx="2357454" cy="407469"/>
            </a:xfrm>
          </p:grpSpPr>
          <p:sp>
            <p:nvSpPr>
              <p:cNvPr id="70"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1" name="Rectangle 64"/>
              <p:cNvSpPr/>
              <p:nvPr/>
            </p:nvSpPr>
            <p:spPr>
              <a:xfrm>
                <a:off x="4382803" y="3302271"/>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72"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73" name="内容占位符 2"/>
            <p:cNvSpPr txBox="1"/>
            <p:nvPr/>
          </p:nvSpPr>
          <p:spPr>
            <a:xfrm>
              <a:off x="6710456" y="2926077"/>
              <a:ext cx="3200629" cy="614075"/>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按需提供资源服务</a:t>
              </a:r>
              <a:endParaRPr lang="zh-CN" altLang="en-US" sz="1800" dirty="0">
                <a:solidFill>
                  <a:schemeClr val="bg1">
                    <a:lumMod val="65000"/>
                  </a:schemeClr>
                </a:solidFill>
                <a:latin typeface="Arial" panose="020B0604020202020204"/>
                <a:ea typeface="微软雅黑" panose="020B0503020204020204" pitchFamily="34" charset="-122"/>
              </a:endParaRPr>
            </a:p>
          </p:txBody>
        </p:sp>
        <p:sp>
          <p:nvSpPr>
            <p:cNvPr id="74" name="内容占位符 2"/>
            <p:cNvSpPr txBox="1"/>
            <p:nvPr/>
          </p:nvSpPr>
          <p:spPr>
            <a:xfrm>
              <a:off x="6754956" y="5189468"/>
              <a:ext cx="1849491" cy="552821"/>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虚拟化</a:t>
              </a:r>
              <a:endParaRPr lang="zh-CN" altLang="en-US" sz="1800" dirty="0">
                <a:solidFill>
                  <a:schemeClr val="bg1">
                    <a:lumMod val="65000"/>
                  </a:schemeClr>
                </a:solidFill>
                <a:latin typeface="Arial" panose="020B0604020202020204"/>
                <a:ea typeface="微软雅黑" panose="020B0503020204020204" pitchFamily="34" charset="-122"/>
              </a:endParaRPr>
            </a:p>
          </p:txBody>
        </p:sp>
        <p:sp>
          <p:nvSpPr>
            <p:cNvPr id="75" name="内容占位符 2"/>
            <p:cNvSpPr txBox="1"/>
            <p:nvPr/>
          </p:nvSpPr>
          <p:spPr>
            <a:xfrm>
              <a:off x="6754956" y="4114922"/>
              <a:ext cx="3402290" cy="499775"/>
            </a:xfrm>
            <a:prstGeom prst="rect">
              <a:avLst/>
            </a:prstGeom>
          </p:spPr>
          <p:txBody>
            <a:bodyPr vert="horz" lIns="121917" tIns="60958" rIns="121917" bIns="60958" rtlCol="0">
              <a:noAutofit/>
            </a:bodyPr>
            <a:lstStyle>
              <a:defPPr>
                <a:defRPr lang="en-US"/>
              </a:defPPr>
              <a:lvl1pPr indent="0">
                <a:lnSpc>
                  <a:spcPct val="130000"/>
                </a:lnSpc>
                <a:spcBef>
                  <a:spcPct val="20000"/>
                </a:spcBef>
                <a:buSzPct val="80000"/>
                <a:buFont typeface="Wingdings" panose="05000000000000000000" pitchFamily="2" charset="2"/>
                <a:buNone/>
                <a:defRPr>
                  <a:solidFill>
                    <a:schemeClr val="tx1">
                      <a:lumMod val="95000"/>
                      <a:lumOff val="5000"/>
                    </a:schemeClr>
                  </a:solidFill>
                </a:defRPr>
              </a:lvl1pPr>
              <a:lvl2pPr marL="991235" indent="-381000">
                <a:lnSpc>
                  <a:spcPct val="130000"/>
                </a:lnSpc>
                <a:spcBef>
                  <a:spcPct val="20000"/>
                </a:spcBef>
                <a:buFont typeface="Arial" panose="020B0604020202020204" pitchFamily="34" charset="0"/>
                <a:buChar char="–"/>
                <a:defRPr sz="1800">
                  <a:solidFill>
                    <a:schemeClr val="tx1">
                      <a:lumMod val="75000"/>
                      <a:lumOff val="25000"/>
                    </a:schemeClr>
                  </a:solidFill>
                </a:defRPr>
              </a:lvl2pPr>
              <a:lvl3pPr marL="1524635" indent="-304800">
                <a:lnSpc>
                  <a:spcPct val="130000"/>
                </a:lnSpc>
                <a:spcBef>
                  <a:spcPct val="20000"/>
                </a:spcBef>
                <a:buFont typeface="Arial" panose="020B0604020202020204" pitchFamily="34" charset="0"/>
                <a:buChar char="•"/>
                <a:defRPr sz="1800"/>
              </a:lvl3pPr>
              <a:lvl4pPr marL="2134235" indent="-304800">
                <a:lnSpc>
                  <a:spcPct val="130000"/>
                </a:lnSpc>
                <a:spcBef>
                  <a:spcPct val="20000"/>
                </a:spcBef>
                <a:buFont typeface="Arial" panose="020B0604020202020204" pitchFamily="34" charset="0"/>
                <a:buChar char="–"/>
                <a:defRPr sz="1800"/>
              </a:lvl4pPr>
              <a:lvl5pPr marL="2744470" indent="-304800">
                <a:lnSpc>
                  <a:spcPct val="130000"/>
                </a:lnSpc>
                <a:spcBef>
                  <a:spcPct val="20000"/>
                </a:spcBef>
                <a:buFont typeface="Arial" panose="020B0604020202020204" pitchFamily="34" charset="0"/>
                <a:buChar char="»"/>
                <a:defRPr sz="1800"/>
              </a:lvl5pPr>
              <a:lvl6pPr marL="3354070" indent="-304800">
                <a:spcBef>
                  <a:spcPct val="20000"/>
                </a:spcBef>
                <a:buFont typeface="Arial" panose="020B0604020202020204" pitchFamily="34" charset="0"/>
                <a:buChar char="•"/>
                <a:defRPr sz="2700"/>
              </a:lvl6pPr>
              <a:lvl7pPr marL="3963670" indent="-304800">
                <a:spcBef>
                  <a:spcPct val="20000"/>
                </a:spcBef>
                <a:buFont typeface="Arial" panose="020B0604020202020204" pitchFamily="34" charset="0"/>
                <a:buChar char="•"/>
                <a:defRPr sz="2700"/>
              </a:lvl7pPr>
              <a:lvl8pPr marL="4573905" indent="-304800">
                <a:spcBef>
                  <a:spcPct val="20000"/>
                </a:spcBef>
                <a:buFont typeface="Arial" panose="020B0604020202020204" pitchFamily="34" charset="0"/>
                <a:buChar char="•"/>
                <a:defRPr sz="2700"/>
              </a:lvl8pPr>
              <a:lvl9pPr marL="5183505" indent="-304800">
                <a:spcBef>
                  <a:spcPct val="20000"/>
                </a:spcBef>
                <a:buFont typeface="Arial" panose="020B0604020202020204" pitchFamily="34" charset="0"/>
                <a:buChar char="•"/>
                <a:defRPr sz="2700"/>
              </a:lvl9pPr>
            </a:lstStyle>
            <a:p>
              <a:pPr defTabSz="1219200"/>
              <a:r>
                <a:rPr lang="zh-CN" altLang="en-US" b="1" dirty="0">
                  <a:solidFill>
                    <a:srgbClr val="FF0000"/>
                  </a:solidFill>
                  <a:latin typeface="Arial" panose="020B0604020202020204"/>
                  <a:ea typeface="微软雅黑" panose="020B0503020204020204" pitchFamily="34" charset="-122"/>
                </a:rPr>
                <a:t>网络化的资源接入</a:t>
              </a:r>
              <a:endParaRPr lang="zh-CN" altLang="en-US" b="1" dirty="0">
                <a:solidFill>
                  <a:srgbClr val="FF0000"/>
                </a:solidFill>
                <a:latin typeface="Arial" panose="020B0604020202020204"/>
                <a:ea typeface="微软雅黑" panose="020B0503020204020204" pitchFamily="34" charset="-122"/>
              </a:endParaRPr>
            </a:p>
          </p:txBody>
        </p:sp>
        <p:grpSp>
          <p:nvGrpSpPr>
            <p:cNvPr id="76" name="Group 86"/>
            <p:cNvGrpSpPr/>
            <p:nvPr/>
          </p:nvGrpSpPr>
          <p:grpSpPr>
            <a:xfrm>
              <a:off x="4154569" y="6109654"/>
              <a:ext cx="2381383" cy="543292"/>
              <a:chOff x="3293210" y="4313054"/>
              <a:chExt cx="1786038" cy="407469"/>
            </a:xfrm>
          </p:grpSpPr>
          <p:sp>
            <p:nvSpPr>
              <p:cNvPr id="77" name="Rectangle 69"/>
              <p:cNvSpPr/>
              <p:nvPr/>
            </p:nvSpPr>
            <p:spPr>
              <a:xfrm>
                <a:off x="4007678" y="4334307"/>
                <a:ext cx="1071570" cy="285752"/>
              </a:xfrm>
              <a:prstGeom prst="rect">
                <a:avLst/>
              </a:prstGeom>
              <a:solidFill>
                <a:srgbClr val="4BACC6">
                  <a:lumMod val="50000"/>
                </a:srgbClr>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78" name="Straight Connector 28"/>
              <p:cNvCxnSpPr/>
              <p:nvPr/>
            </p:nvCxnSpPr>
            <p:spPr>
              <a:xfrm>
                <a:off x="3293210" y="4502164"/>
                <a:ext cx="564410" cy="0"/>
              </a:xfrm>
              <a:prstGeom prst="line">
                <a:avLst/>
              </a:prstGeom>
              <a:noFill/>
              <a:ln w="12700" cap="flat" cmpd="sng" algn="ctr">
                <a:solidFill>
                  <a:srgbClr val="4BACC6">
                    <a:lumMod val="75000"/>
                  </a:srgbClr>
                </a:solidFill>
                <a:prstDash val="solid"/>
                <a:headEnd type="oval" w="med" len="med"/>
                <a:tailEnd type="oval" w="med" len="med"/>
              </a:ln>
              <a:effectLst/>
            </p:spPr>
          </p:cxnSp>
          <p:sp>
            <p:nvSpPr>
              <p:cNvPr id="79" name="Rectangle 65"/>
              <p:cNvSpPr/>
              <p:nvPr/>
            </p:nvSpPr>
            <p:spPr>
              <a:xfrm>
                <a:off x="4417137" y="4313054"/>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5</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sp>
          <p:nvSpPr>
            <p:cNvPr id="80" name="矩形 79"/>
            <p:cNvSpPr/>
            <p:nvPr/>
          </p:nvSpPr>
          <p:spPr>
            <a:xfrm>
              <a:off x="6754958" y="6082171"/>
              <a:ext cx="3471195" cy="501500"/>
            </a:xfrm>
            <a:prstGeom prst="rect">
              <a:avLst/>
            </a:prstGeom>
          </p:spPr>
          <p:txBody>
            <a:bodyPr wrap="none">
              <a:spAutoFit/>
            </a:bodyPr>
            <a:lstStyle/>
            <a:p>
              <a:pPr defTabSz="1219200"/>
              <a:r>
                <a:rPr lang="zh-CN" altLang="en-US" dirty="0">
                  <a:solidFill>
                    <a:schemeClr val="bg1">
                      <a:lumMod val="65000"/>
                    </a:schemeClr>
                  </a:solidFill>
                  <a:latin typeface="Arial" panose="020B0604020202020204"/>
                  <a:ea typeface="微软雅黑" panose="020B0503020204020204" pitchFamily="34" charset="-122"/>
                </a:rPr>
                <a:t>提高可靠性和安全性</a:t>
              </a:r>
              <a:endParaRPr lang="zh-CN" altLang="en-US" dirty="0">
                <a:solidFill>
                  <a:schemeClr val="bg1">
                    <a:lumMod val="65000"/>
                  </a:schemeClr>
                </a:solidFill>
                <a:latin typeface="Arial" panose="020B0604020202020204"/>
                <a:ea typeface="微软雅黑" panose="020B0503020204020204" pitchFamily="34" charset="-122"/>
              </a:endParaRPr>
            </a:p>
          </p:txBody>
        </p:sp>
      </p:grpSp>
      <p:grpSp>
        <p:nvGrpSpPr>
          <p:cNvPr id="112" name="组合 111"/>
          <p:cNvGrpSpPr/>
          <p:nvPr/>
        </p:nvGrpSpPr>
        <p:grpSpPr>
          <a:xfrm>
            <a:off x="557964" y="2193721"/>
            <a:ext cx="1510461" cy="3396368"/>
            <a:chOff x="1893560" y="1524104"/>
            <a:chExt cx="2187053" cy="4408910"/>
          </a:xfrm>
        </p:grpSpPr>
        <p:grpSp>
          <p:nvGrpSpPr>
            <p:cNvPr id="113" name="Group 59"/>
            <p:cNvGrpSpPr/>
            <p:nvPr/>
          </p:nvGrpSpPr>
          <p:grpSpPr>
            <a:xfrm>
              <a:off x="1893560" y="1524104"/>
              <a:ext cx="2187053" cy="3893325"/>
              <a:chOff x="3753851" y="1202035"/>
              <a:chExt cx="1640290" cy="3516052"/>
            </a:xfrm>
          </p:grpSpPr>
          <p:sp>
            <p:nvSpPr>
              <p:cNvPr id="115"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16"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17"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ln>
            </p:spPr>
            <p:txBody>
              <a:bodyPr vert="horz" wrap="square" lIns="121920" tIns="60960" rIns="121920" bIns="60960" numCol="1" anchor="t" anchorCtr="0" compatLnSpc="1"/>
              <a:lstStyle/>
              <a:p>
                <a:endParaRPr lang="en-US" sz="3200"/>
              </a:p>
            </p:txBody>
          </p:sp>
          <p:sp>
            <p:nvSpPr>
              <p:cNvPr id="118"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ln>
            </p:spPr>
            <p:txBody>
              <a:bodyPr vert="horz" wrap="square" lIns="121920" tIns="60960" rIns="121920" bIns="60960" numCol="1" anchor="t" anchorCtr="0" compatLnSpc="1"/>
              <a:lstStyle/>
              <a:p>
                <a:endParaRPr lang="en-US" sz="3200" dirty="0"/>
              </a:p>
            </p:txBody>
          </p:sp>
          <p:sp>
            <p:nvSpPr>
              <p:cNvPr id="119"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ln>
            </p:spPr>
            <p:txBody>
              <a:bodyPr vert="horz" wrap="square" lIns="121920" tIns="60960" rIns="121920" bIns="60960" numCol="1" anchor="t" anchorCtr="0" compatLnSpc="1"/>
              <a:lstStyle/>
              <a:p>
                <a:endParaRPr lang="en-US" sz="3200"/>
              </a:p>
            </p:txBody>
          </p:sp>
          <p:sp>
            <p:nvSpPr>
              <p:cNvPr id="120"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21"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2"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ln>
            </p:spPr>
            <p:txBody>
              <a:bodyPr vert="horz" wrap="square" lIns="121920" tIns="60960" rIns="121920" bIns="60960" numCol="1" anchor="t" anchorCtr="0" compatLnSpc="1"/>
              <a:lstStyle/>
              <a:p>
                <a:endParaRPr lang="en-US" sz="3200"/>
              </a:p>
            </p:txBody>
          </p:sp>
          <p:sp>
            <p:nvSpPr>
              <p:cNvPr id="123"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ln>
            </p:spPr>
            <p:txBody>
              <a:bodyPr vert="horz" wrap="square" lIns="121920" tIns="60960" rIns="121920" bIns="60960" numCol="1" anchor="t" anchorCtr="0" compatLnSpc="1"/>
              <a:lstStyle/>
              <a:p>
                <a:endParaRPr lang="en-US" sz="3200"/>
              </a:p>
            </p:txBody>
          </p:sp>
          <p:sp>
            <p:nvSpPr>
              <p:cNvPr id="124"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ln>
            </p:spPr>
            <p:txBody>
              <a:bodyPr vert="horz" wrap="square" lIns="121920" tIns="60960" rIns="121920" bIns="60960" numCol="1" anchor="t" anchorCtr="0" compatLnSpc="1"/>
              <a:lstStyle/>
              <a:p>
                <a:endParaRPr lang="en-US" sz="3200" dirty="0"/>
              </a:p>
            </p:txBody>
          </p:sp>
          <p:sp>
            <p:nvSpPr>
              <p:cNvPr id="125"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6"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ln>
            </p:spPr>
            <p:txBody>
              <a:bodyPr vert="horz" wrap="square" lIns="121920" tIns="60960" rIns="121920" bIns="60960" numCol="1" anchor="t" anchorCtr="0" compatLnSpc="1"/>
              <a:lstStyle/>
              <a:p>
                <a:endParaRPr lang="en-US" sz="3200"/>
              </a:p>
            </p:txBody>
          </p:sp>
        </p:grpSp>
        <p:sp>
          <p:nvSpPr>
            <p:cNvPr id="114" name="流程图: 延期 49"/>
            <p:cNvSpPr/>
            <p:nvPr/>
          </p:nvSpPr>
          <p:spPr>
            <a:xfrm rot="5400000">
              <a:off x="2726658" y="5035016"/>
              <a:ext cx="521281" cy="1274715"/>
            </a:xfrm>
            <a:custGeom>
              <a:avLst/>
              <a:gdLst>
                <a:gd name="connsiteX0" fmla="*/ 0 w 519501"/>
                <a:gd name="connsiteY0" fmla="*/ 0 h 1300073"/>
                <a:gd name="connsiteX1" fmla="*/ 259751 w 519501"/>
                <a:gd name="connsiteY1" fmla="*/ 0 h 1300073"/>
                <a:gd name="connsiteX2" fmla="*/ 519502 w 519501"/>
                <a:gd name="connsiteY2" fmla="*/ 650037 h 1300073"/>
                <a:gd name="connsiteX3" fmla="*/ 259751 w 519501"/>
                <a:gd name="connsiteY3" fmla="*/ 1300074 h 1300073"/>
                <a:gd name="connsiteX4" fmla="*/ 0 w 519501"/>
                <a:gd name="connsiteY4" fmla="*/ 1300073 h 1300073"/>
                <a:gd name="connsiteX5" fmla="*/ 0 w 519501"/>
                <a:gd name="connsiteY5" fmla="*/ 0 h 1300073"/>
                <a:gd name="connsiteX0-1" fmla="*/ 0 w 519502"/>
                <a:gd name="connsiteY0-2" fmla="*/ 0 h 1300074"/>
                <a:gd name="connsiteX1-3" fmla="*/ 259751 w 519502"/>
                <a:gd name="connsiteY1-4" fmla="*/ 0 h 1300074"/>
                <a:gd name="connsiteX2-5" fmla="*/ 519502 w 519502"/>
                <a:gd name="connsiteY2-6" fmla="*/ 650037 h 1300074"/>
                <a:gd name="connsiteX3-7" fmla="*/ 259751 w 519502"/>
                <a:gd name="connsiteY3-8" fmla="*/ 1300074 h 1300074"/>
                <a:gd name="connsiteX4-9" fmla="*/ 0 w 519502"/>
                <a:gd name="connsiteY4-10" fmla="*/ 1300073 h 1300074"/>
                <a:gd name="connsiteX5-11" fmla="*/ 0 w 519502"/>
                <a:gd name="connsiteY5-12" fmla="*/ 0 h 1300074"/>
                <a:gd name="connsiteX0-13" fmla="*/ 0 w 624900"/>
                <a:gd name="connsiteY0-14" fmla="*/ 0 h 1300074"/>
                <a:gd name="connsiteX1-15" fmla="*/ 259751 w 624900"/>
                <a:gd name="connsiteY1-16" fmla="*/ 0 h 1300074"/>
                <a:gd name="connsiteX2-17" fmla="*/ 624900 w 624900"/>
                <a:gd name="connsiteY2-18" fmla="*/ 621551 h 1300074"/>
                <a:gd name="connsiteX3-19" fmla="*/ 259751 w 624900"/>
                <a:gd name="connsiteY3-20" fmla="*/ 1300074 h 1300074"/>
                <a:gd name="connsiteX4-21" fmla="*/ 0 w 624900"/>
                <a:gd name="connsiteY4-22" fmla="*/ 1300073 h 1300074"/>
                <a:gd name="connsiteX5-23" fmla="*/ 0 w 624900"/>
                <a:gd name="connsiteY5-24" fmla="*/ 0 h 1300074"/>
                <a:gd name="connsiteX0-25" fmla="*/ 0 w 624900"/>
                <a:gd name="connsiteY0-26" fmla="*/ 0 h 1300074"/>
                <a:gd name="connsiteX1-27" fmla="*/ 262600 w 624900"/>
                <a:gd name="connsiteY1-28" fmla="*/ 0 h 1300074"/>
                <a:gd name="connsiteX2-29" fmla="*/ 624900 w 624900"/>
                <a:gd name="connsiteY2-30" fmla="*/ 621551 h 1300074"/>
                <a:gd name="connsiteX3-31" fmla="*/ 259751 w 624900"/>
                <a:gd name="connsiteY3-32" fmla="*/ 1300074 h 1300074"/>
                <a:gd name="connsiteX4-33" fmla="*/ 0 w 624900"/>
                <a:gd name="connsiteY4-34" fmla="*/ 1300073 h 1300074"/>
                <a:gd name="connsiteX5-35" fmla="*/ 0 w 624900"/>
                <a:gd name="connsiteY5-36" fmla="*/ 0 h 1300074"/>
                <a:gd name="connsiteX0-37" fmla="*/ 0 w 624902"/>
                <a:gd name="connsiteY0-38" fmla="*/ 0 h 1300074"/>
                <a:gd name="connsiteX1-39" fmla="*/ 262600 w 624902"/>
                <a:gd name="connsiteY1-40" fmla="*/ 0 h 1300074"/>
                <a:gd name="connsiteX2-41" fmla="*/ 624900 w 624902"/>
                <a:gd name="connsiteY2-42" fmla="*/ 621551 h 1300074"/>
                <a:gd name="connsiteX3-43" fmla="*/ 259751 w 624902"/>
                <a:gd name="connsiteY3-44" fmla="*/ 1300074 h 1300074"/>
                <a:gd name="connsiteX4-45" fmla="*/ 0 w 624902"/>
                <a:gd name="connsiteY4-46" fmla="*/ 1300073 h 1300074"/>
                <a:gd name="connsiteX5-47" fmla="*/ 0 w 624902"/>
                <a:gd name="connsiteY5-48" fmla="*/ 0 h 1300074"/>
                <a:gd name="connsiteX0-49" fmla="*/ 0 w 613507"/>
                <a:gd name="connsiteY0-50" fmla="*/ 0 h 1300074"/>
                <a:gd name="connsiteX1-51" fmla="*/ 262600 w 613507"/>
                <a:gd name="connsiteY1-52" fmla="*/ 0 h 1300074"/>
                <a:gd name="connsiteX2-53" fmla="*/ 613505 w 613507"/>
                <a:gd name="connsiteY2-54" fmla="*/ 658583 h 1300074"/>
                <a:gd name="connsiteX3-55" fmla="*/ 259751 w 613507"/>
                <a:gd name="connsiteY3-56" fmla="*/ 1300074 h 1300074"/>
                <a:gd name="connsiteX4-57" fmla="*/ 0 w 613507"/>
                <a:gd name="connsiteY4-58" fmla="*/ 1300073 h 1300074"/>
                <a:gd name="connsiteX5-59" fmla="*/ 0 w 613507"/>
                <a:gd name="connsiteY5-60" fmla="*/ 0 h 1300074"/>
                <a:gd name="connsiteX0-61" fmla="*/ 0 w 610662"/>
                <a:gd name="connsiteY0-62" fmla="*/ 0 h 1300074"/>
                <a:gd name="connsiteX1-63" fmla="*/ 262600 w 610662"/>
                <a:gd name="connsiteY1-64" fmla="*/ 0 h 1300074"/>
                <a:gd name="connsiteX2-65" fmla="*/ 610659 w 610662"/>
                <a:gd name="connsiteY2-66" fmla="*/ 615854 h 1300074"/>
                <a:gd name="connsiteX3-67" fmla="*/ 259751 w 610662"/>
                <a:gd name="connsiteY3-68" fmla="*/ 1300074 h 1300074"/>
                <a:gd name="connsiteX4-69" fmla="*/ 0 w 610662"/>
                <a:gd name="connsiteY4-70" fmla="*/ 1300073 h 1300074"/>
                <a:gd name="connsiteX5-71" fmla="*/ 0 w 610662"/>
                <a:gd name="connsiteY5-72" fmla="*/ 0 h 1300074"/>
                <a:gd name="connsiteX0-73" fmla="*/ 0 w 610662"/>
                <a:gd name="connsiteY0-74" fmla="*/ 0 h 1335522"/>
                <a:gd name="connsiteX1-75" fmla="*/ 262600 w 610662"/>
                <a:gd name="connsiteY1-76" fmla="*/ 0 h 1335522"/>
                <a:gd name="connsiteX2-77" fmla="*/ 610659 w 610662"/>
                <a:gd name="connsiteY2-78" fmla="*/ 615854 h 1335522"/>
                <a:gd name="connsiteX3-79" fmla="*/ 259751 w 610662"/>
                <a:gd name="connsiteY3-80" fmla="*/ 1300074 h 1335522"/>
                <a:gd name="connsiteX4-81" fmla="*/ 0 w 610662"/>
                <a:gd name="connsiteY4-82" fmla="*/ 1300073 h 1335522"/>
                <a:gd name="connsiteX5-83" fmla="*/ 0 w 610662"/>
                <a:gd name="connsiteY5-84" fmla="*/ 0 h 1335522"/>
                <a:gd name="connsiteX0-85" fmla="*/ 0 w 610685"/>
                <a:gd name="connsiteY0-86" fmla="*/ 0 h 1300339"/>
                <a:gd name="connsiteX1-87" fmla="*/ 262600 w 610685"/>
                <a:gd name="connsiteY1-88" fmla="*/ 0 h 1300339"/>
                <a:gd name="connsiteX2-89" fmla="*/ 610659 w 610685"/>
                <a:gd name="connsiteY2-90" fmla="*/ 615854 h 1300339"/>
                <a:gd name="connsiteX3-91" fmla="*/ 254054 w 610685"/>
                <a:gd name="connsiteY3-92" fmla="*/ 1228859 h 1300339"/>
                <a:gd name="connsiteX4-93" fmla="*/ 0 w 610685"/>
                <a:gd name="connsiteY4-94" fmla="*/ 1300073 h 1300339"/>
                <a:gd name="connsiteX5-95" fmla="*/ 0 w 610685"/>
                <a:gd name="connsiteY5-96" fmla="*/ 0 h 1300339"/>
                <a:gd name="connsiteX0-97" fmla="*/ 0 w 610685"/>
                <a:gd name="connsiteY0-98" fmla="*/ 0 h 1300073"/>
                <a:gd name="connsiteX1-99" fmla="*/ 262600 w 610685"/>
                <a:gd name="connsiteY1-100" fmla="*/ 0 h 1300073"/>
                <a:gd name="connsiteX2-101" fmla="*/ 610659 w 610685"/>
                <a:gd name="connsiteY2-102" fmla="*/ 615854 h 1300073"/>
                <a:gd name="connsiteX3-103" fmla="*/ 254054 w 610685"/>
                <a:gd name="connsiteY3-104" fmla="*/ 1228859 h 1300073"/>
                <a:gd name="connsiteX4-105" fmla="*/ 0 w 610685"/>
                <a:gd name="connsiteY4-106" fmla="*/ 1300073 h 1300073"/>
                <a:gd name="connsiteX5-107" fmla="*/ 0 w 610685"/>
                <a:gd name="connsiteY5-108" fmla="*/ 0 h 1300073"/>
                <a:gd name="connsiteX0-109" fmla="*/ 0 w 610685"/>
                <a:gd name="connsiteY0-110" fmla="*/ 0 h 1300073"/>
                <a:gd name="connsiteX1-111" fmla="*/ 262600 w 610685"/>
                <a:gd name="connsiteY1-112" fmla="*/ 0 h 1300073"/>
                <a:gd name="connsiteX2-113" fmla="*/ 610659 w 610685"/>
                <a:gd name="connsiteY2-114" fmla="*/ 615854 h 1300073"/>
                <a:gd name="connsiteX3-115" fmla="*/ 254054 w 610685"/>
                <a:gd name="connsiteY3-116" fmla="*/ 1228859 h 1300073"/>
                <a:gd name="connsiteX4-117" fmla="*/ 0 w 610685"/>
                <a:gd name="connsiteY4-118" fmla="*/ 1300073 h 1300073"/>
                <a:gd name="connsiteX5-119" fmla="*/ 0 w 610685"/>
                <a:gd name="connsiteY5-120" fmla="*/ 0 h 1300073"/>
                <a:gd name="connsiteX0-121" fmla="*/ 0 w 610685"/>
                <a:gd name="connsiteY0-122" fmla="*/ 0 h 1300073"/>
                <a:gd name="connsiteX1-123" fmla="*/ 262600 w 610685"/>
                <a:gd name="connsiteY1-124" fmla="*/ 0 h 1300073"/>
                <a:gd name="connsiteX2-125" fmla="*/ 610659 w 610685"/>
                <a:gd name="connsiteY2-126" fmla="*/ 615854 h 1300073"/>
                <a:gd name="connsiteX3-127" fmla="*/ 254054 w 610685"/>
                <a:gd name="connsiteY3-128" fmla="*/ 1228859 h 1300073"/>
                <a:gd name="connsiteX4-129" fmla="*/ 0 w 610685"/>
                <a:gd name="connsiteY4-130" fmla="*/ 1300073 h 1300073"/>
                <a:gd name="connsiteX5-131" fmla="*/ 0 w 610685"/>
                <a:gd name="connsiteY5-132" fmla="*/ 0 h 1300073"/>
                <a:gd name="connsiteX0-133" fmla="*/ 0 w 610685"/>
                <a:gd name="connsiteY0-134" fmla="*/ 0 h 1300073"/>
                <a:gd name="connsiteX1-135" fmla="*/ 262600 w 610685"/>
                <a:gd name="connsiteY1-136" fmla="*/ 0 h 1300073"/>
                <a:gd name="connsiteX2-137" fmla="*/ 610659 w 610685"/>
                <a:gd name="connsiteY2-138" fmla="*/ 615854 h 1300073"/>
                <a:gd name="connsiteX3-139" fmla="*/ 254054 w 610685"/>
                <a:gd name="connsiteY3-140" fmla="*/ 1240254 h 1300073"/>
                <a:gd name="connsiteX4-141" fmla="*/ 0 w 610685"/>
                <a:gd name="connsiteY4-142" fmla="*/ 1300073 h 1300073"/>
                <a:gd name="connsiteX5-143" fmla="*/ 0 w 610685"/>
                <a:gd name="connsiteY5-144" fmla="*/ 0 h 1300073"/>
                <a:gd name="connsiteX0-145" fmla="*/ 0 w 610685"/>
                <a:gd name="connsiteY0-146" fmla="*/ 0 h 1300073"/>
                <a:gd name="connsiteX1-147" fmla="*/ 262600 w 610685"/>
                <a:gd name="connsiteY1-148" fmla="*/ 0 h 1300073"/>
                <a:gd name="connsiteX2-149" fmla="*/ 610659 w 610685"/>
                <a:gd name="connsiteY2-150" fmla="*/ 615854 h 1300073"/>
                <a:gd name="connsiteX3-151" fmla="*/ 254054 w 610685"/>
                <a:gd name="connsiteY3-152" fmla="*/ 1240254 h 1300073"/>
                <a:gd name="connsiteX4-153" fmla="*/ 0 w 610685"/>
                <a:gd name="connsiteY4-154" fmla="*/ 1300073 h 1300073"/>
                <a:gd name="connsiteX5-155" fmla="*/ 0 w 610685"/>
                <a:gd name="connsiteY5-156" fmla="*/ 0 h 1300073"/>
                <a:gd name="connsiteX0-157" fmla="*/ 0 w 610685"/>
                <a:gd name="connsiteY0-158" fmla="*/ 0 h 1308901"/>
                <a:gd name="connsiteX1-159" fmla="*/ 262600 w 610685"/>
                <a:gd name="connsiteY1-160" fmla="*/ 0 h 1308901"/>
                <a:gd name="connsiteX2-161" fmla="*/ 610659 w 610685"/>
                <a:gd name="connsiteY2-162" fmla="*/ 615854 h 1308901"/>
                <a:gd name="connsiteX3-163" fmla="*/ 254054 w 610685"/>
                <a:gd name="connsiteY3-164" fmla="*/ 1240254 h 1308901"/>
                <a:gd name="connsiteX4-165" fmla="*/ 0 w 610685"/>
                <a:gd name="connsiteY4-166" fmla="*/ 1300073 h 1308901"/>
                <a:gd name="connsiteX5-167" fmla="*/ 0 w 610685"/>
                <a:gd name="connsiteY5-168" fmla="*/ 0 h 1308901"/>
                <a:gd name="connsiteX0-169" fmla="*/ 0 w 611571"/>
                <a:gd name="connsiteY0-170" fmla="*/ 0 h 1300073"/>
                <a:gd name="connsiteX1-171" fmla="*/ 262600 w 611571"/>
                <a:gd name="connsiteY1-172" fmla="*/ 0 h 1300073"/>
                <a:gd name="connsiteX2-173" fmla="*/ 610659 w 611571"/>
                <a:gd name="connsiteY2-174" fmla="*/ 615854 h 1300073"/>
                <a:gd name="connsiteX3-175" fmla="*/ 313874 w 611571"/>
                <a:gd name="connsiteY3-176" fmla="*/ 1191827 h 1300073"/>
                <a:gd name="connsiteX4-177" fmla="*/ 0 w 611571"/>
                <a:gd name="connsiteY4-178" fmla="*/ 1300073 h 1300073"/>
                <a:gd name="connsiteX5-179" fmla="*/ 0 w 611571"/>
                <a:gd name="connsiteY5-180" fmla="*/ 0 h 1300073"/>
                <a:gd name="connsiteX0-181" fmla="*/ 0 w 564696"/>
                <a:gd name="connsiteY0-182" fmla="*/ 0 h 1300073"/>
                <a:gd name="connsiteX1-183" fmla="*/ 262600 w 564696"/>
                <a:gd name="connsiteY1-184" fmla="*/ 0 h 1300073"/>
                <a:gd name="connsiteX2-185" fmla="*/ 562233 w 564696"/>
                <a:gd name="connsiteY2-186" fmla="*/ 621551 h 1300073"/>
                <a:gd name="connsiteX3-187" fmla="*/ 313874 w 564696"/>
                <a:gd name="connsiteY3-188" fmla="*/ 1191827 h 1300073"/>
                <a:gd name="connsiteX4-189" fmla="*/ 0 w 564696"/>
                <a:gd name="connsiteY4-190" fmla="*/ 1300073 h 1300073"/>
                <a:gd name="connsiteX5-191" fmla="*/ 0 w 564696"/>
                <a:gd name="connsiteY5-192" fmla="*/ 0 h 1300073"/>
                <a:gd name="connsiteX0-193" fmla="*/ 0 w 566507"/>
                <a:gd name="connsiteY0-194" fmla="*/ 0 h 1300073"/>
                <a:gd name="connsiteX1-195" fmla="*/ 231268 w 566507"/>
                <a:gd name="connsiteY1-196" fmla="*/ 34183 h 1300073"/>
                <a:gd name="connsiteX2-197" fmla="*/ 562233 w 566507"/>
                <a:gd name="connsiteY2-198" fmla="*/ 621551 h 1300073"/>
                <a:gd name="connsiteX3-199" fmla="*/ 313874 w 566507"/>
                <a:gd name="connsiteY3-200" fmla="*/ 1191827 h 1300073"/>
                <a:gd name="connsiteX4-201" fmla="*/ 0 w 566507"/>
                <a:gd name="connsiteY4-202" fmla="*/ 1300073 h 1300073"/>
                <a:gd name="connsiteX5-203" fmla="*/ 0 w 566507"/>
                <a:gd name="connsiteY5-204" fmla="*/ 0 h 1300073"/>
                <a:gd name="connsiteX0-205" fmla="*/ 0 w 566507"/>
                <a:gd name="connsiteY0-206" fmla="*/ 4468 h 1304541"/>
                <a:gd name="connsiteX1-207" fmla="*/ 231268 w 566507"/>
                <a:gd name="connsiteY1-208" fmla="*/ 38651 h 1304541"/>
                <a:gd name="connsiteX2-209" fmla="*/ 562233 w 566507"/>
                <a:gd name="connsiteY2-210" fmla="*/ 626019 h 1304541"/>
                <a:gd name="connsiteX3-211" fmla="*/ 313874 w 566507"/>
                <a:gd name="connsiteY3-212" fmla="*/ 1196295 h 1304541"/>
                <a:gd name="connsiteX4-213" fmla="*/ 0 w 566507"/>
                <a:gd name="connsiteY4-214" fmla="*/ 1304541 h 1304541"/>
                <a:gd name="connsiteX5-215" fmla="*/ 0 w 566507"/>
                <a:gd name="connsiteY5-216" fmla="*/ 4468 h 1304541"/>
                <a:gd name="connsiteX0-217" fmla="*/ 0 w 566677"/>
                <a:gd name="connsiteY0-218" fmla="*/ 0 h 1300073"/>
                <a:gd name="connsiteX1-219" fmla="*/ 228419 w 566677"/>
                <a:gd name="connsiteY1-220" fmla="*/ 76912 h 1300073"/>
                <a:gd name="connsiteX2-221" fmla="*/ 562233 w 566677"/>
                <a:gd name="connsiteY2-222" fmla="*/ 621551 h 1300073"/>
                <a:gd name="connsiteX3-223" fmla="*/ 313874 w 566677"/>
                <a:gd name="connsiteY3-224" fmla="*/ 1191827 h 1300073"/>
                <a:gd name="connsiteX4-225" fmla="*/ 0 w 566677"/>
                <a:gd name="connsiteY4-226" fmla="*/ 1300073 h 1300073"/>
                <a:gd name="connsiteX5-227" fmla="*/ 0 w 566677"/>
                <a:gd name="connsiteY5-228" fmla="*/ 0 h 1300073"/>
                <a:gd name="connsiteX0-229" fmla="*/ 0 w 563778"/>
                <a:gd name="connsiteY0-230" fmla="*/ 0 h 1300073"/>
                <a:gd name="connsiteX1-231" fmla="*/ 228419 w 563778"/>
                <a:gd name="connsiteY1-232" fmla="*/ 76912 h 1300073"/>
                <a:gd name="connsiteX2-233" fmla="*/ 562233 w 563778"/>
                <a:gd name="connsiteY2-234" fmla="*/ 621551 h 1300073"/>
                <a:gd name="connsiteX3-235" fmla="*/ 313874 w 563778"/>
                <a:gd name="connsiteY3-236" fmla="*/ 1191827 h 1300073"/>
                <a:gd name="connsiteX4-237" fmla="*/ 0 w 563778"/>
                <a:gd name="connsiteY4-238" fmla="*/ 1300073 h 1300073"/>
                <a:gd name="connsiteX5-239" fmla="*/ 0 w 563778"/>
                <a:gd name="connsiteY5-240" fmla="*/ 0 h 1300073"/>
                <a:gd name="connsiteX0-241" fmla="*/ 0 w 613943"/>
                <a:gd name="connsiteY0-242" fmla="*/ 0 h 1300073"/>
                <a:gd name="connsiteX1-243" fmla="*/ 228419 w 613943"/>
                <a:gd name="connsiteY1-244" fmla="*/ 76912 h 1300073"/>
                <a:gd name="connsiteX2-245" fmla="*/ 613511 w 613943"/>
                <a:gd name="connsiteY2-246" fmla="*/ 618703 h 1300073"/>
                <a:gd name="connsiteX3-247" fmla="*/ 313874 w 613943"/>
                <a:gd name="connsiteY3-248" fmla="*/ 1191827 h 1300073"/>
                <a:gd name="connsiteX4-249" fmla="*/ 0 w 613943"/>
                <a:gd name="connsiteY4-250" fmla="*/ 1300073 h 1300073"/>
                <a:gd name="connsiteX5-251" fmla="*/ 0 w 613943"/>
                <a:gd name="connsiteY5-252" fmla="*/ 0 h 1300073"/>
                <a:gd name="connsiteX0-253" fmla="*/ 0 w 545449"/>
                <a:gd name="connsiteY0-254" fmla="*/ 0 h 1300073"/>
                <a:gd name="connsiteX1-255" fmla="*/ 228419 w 545449"/>
                <a:gd name="connsiteY1-256" fmla="*/ 76912 h 1300073"/>
                <a:gd name="connsiteX2-257" fmla="*/ 542296 w 545449"/>
                <a:gd name="connsiteY2-258" fmla="*/ 627249 h 1300073"/>
                <a:gd name="connsiteX3-259" fmla="*/ 313874 w 545449"/>
                <a:gd name="connsiteY3-260" fmla="*/ 1191827 h 1300073"/>
                <a:gd name="connsiteX4-261" fmla="*/ 0 w 545449"/>
                <a:gd name="connsiteY4-262" fmla="*/ 1300073 h 1300073"/>
                <a:gd name="connsiteX5-263" fmla="*/ 0 w 545449"/>
                <a:gd name="connsiteY5-264" fmla="*/ 0 h 1300073"/>
                <a:gd name="connsiteX0-265" fmla="*/ 0 w 542618"/>
                <a:gd name="connsiteY0-266" fmla="*/ 0 h 1300073"/>
                <a:gd name="connsiteX1-267" fmla="*/ 228419 w 542618"/>
                <a:gd name="connsiteY1-268" fmla="*/ 76912 h 1300073"/>
                <a:gd name="connsiteX2-269" fmla="*/ 542296 w 542618"/>
                <a:gd name="connsiteY2-270" fmla="*/ 627249 h 1300073"/>
                <a:gd name="connsiteX3-271" fmla="*/ 254053 w 542618"/>
                <a:gd name="connsiteY3-272" fmla="*/ 1149098 h 1300073"/>
                <a:gd name="connsiteX4-273" fmla="*/ 0 w 542618"/>
                <a:gd name="connsiteY4-274" fmla="*/ 1300073 h 1300073"/>
                <a:gd name="connsiteX5-275" fmla="*/ 0 w 542618"/>
                <a:gd name="connsiteY5-276" fmla="*/ 0 h 1300073"/>
                <a:gd name="connsiteX0-277" fmla="*/ 0 w 514529"/>
                <a:gd name="connsiteY0-278" fmla="*/ 0 h 1300073"/>
                <a:gd name="connsiteX1-279" fmla="*/ 228419 w 514529"/>
                <a:gd name="connsiteY1-280" fmla="*/ 76912 h 1300073"/>
                <a:gd name="connsiteX2-281" fmla="*/ 513813 w 514529"/>
                <a:gd name="connsiteY2-282" fmla="*/ 621552 h 1300073"/>
                <a:gd name="connsiteX3-283" fmla="*/ 254053 w 514529"/>
                <a:gd name="connsiteY3-284" fmla="*/ 1149098 h 1300073"/>
                <a:gd name="connsiteX4-285" fmla="*/ 0 w 514529"/>
                <a:gd name="connsiteY4-286" fmla="*/ 1300073 h 1300073"/>
                <a:gd name="connsiteX5-287" fmla="*/ 0 w 514529"/>
                <a:gd name="connsiteY5-288" fmla="*/ 0 h 1300073"/>
                <a:gd name="connsiteX0-289" fmla="*/ 0 w 514760"/>
                <a:gd name="connsiteY0-290" fmla="*/ 0 h 1300073"/>
                <a:gd name="connsiteX1-291" fmla="*/ 222721 w 514760"/>
                <a:gd name="connsiteY1-292" fmla="*/ 82609 h 1300073"/>
                <a:gd name="connsiteX2-293" fmla="*/ 513813 w 514760"/>
                <a:gd name="connsiteY2-294" fmla="*/ 621552 h 1300073"/>
                <a:gd name="connsiteX3-295" fmla="*/ 254053 w 514760"/>
                <a:gd name="connsiteY3-296" fmla="*/ 1149098 h 1300073"/>
                <a:gd name="connsiteX4-297" fmla="*/ 0 w 514760"/>
                <a:gd name="connsiteY4-298" fmla="*/ 1300073 h 1300073"/>
                <a:gd name="connsiteX5-299" fmla="*/ 0 w 514760"/>
                <a:gd name="connsiteY5-300" fmla="*/ 0 h 1300073"/>
                <a:gd name="connsiteX0-301" fmla="*/ 0 w 514760"/>
                <a:gd name="connsiteY0-302" fmla="*/ 0 h 1300073"/>
                <a:gd name="connsiteX1-303" fmla="*/ 222721 w 514760"/>
                <a:gd name="connsiteY1-304" fmla="*/ 82609 h 1300073"/>
                <a:gd name="connsiteX2-305" fmla="*/ 513813 w 514760"/>
                <a:gd name="connsiteY2-306" fmla="*/ 621552 h 1300073"/>
                <a:gd name="connsiteX3-307" fmla="*/ 254053 w 514760"/>
                <a:gd name="connsiteY3-308" fmla="*/ 1149098 h 1300073"/>
                <a:gd name="connsiteX4-309" fmla="*/ 0 w 514760"/>
                <a:gd name="connsiteY4-310" fmla="*/ 1300073 h 1300073"/>
                <a:gd name="connsiteX5-311" fmla="*/ 0 w 514760"/>
                <a:gd name="connsiteY5-312" fmla="*/ 0 h 1300073"/>
                <a:gd name="connsiteX0-313" fmla="*/ 0 w 514760"/>
                <a:gd name="connsiteY0-314" fmla="*/ 0 h 1300073"/>
                <a:gd name="connsiteX1-315" fmla="*/ 222721 w 514760"/>
                <a:gd name="connsiteY1-316" fmla="*/ 82609 h 1300073"/>
                <a:gd name="connsiteX2-317" fmla="*/ 513813 w 514760"/>
                <a:gd name="connsiteY2-318" fmla="*/ 621552 h 1300073"/>
                <a:gd name="connsiteX3-319" fmla="*/ 254053 w 514760"/>
                <a:gd name="connsiteY3-320" fmla="*/ 1149098 h 1300073"/>
                <a:gd name="connsiteX4-321" fmla="*/ 0 w 514760"/>
                <a:gd name="connsiteY4-322" fmla="*/ 1300073 h 1300073"/>
                <a:gd name="connsiteX5-323" fmla="*/ 0 w 514760"/>
                <a:gd name="connsiteY5-324" fmla="*/ 0 h 1300073"/>
                <a:gd name="connsiteX0-325" fmla="*/ 0 w 518323"/>
                <a:gd name="connsiteY0-326" fmla="*/ 0 h 1304458"/>
                <a:gd name="connsiteX1-327" fmla="*/ 222721 w 518323"/>
                <a:gd name="connsiteY1-328" fmla="*/ 82609 h 1304458"/>
                <a:gd name="connsiteX2-329" fmla="*/ 513813 w 518323"/>
                <a:gd name="connsiteY2-330" fmla="*/ 621552 h 1304458"/>
                <a:gd name="connsiteX3-331" fmla="*/ 282542 w 518323"/>
                <a:gd name="connsiteY3-332" fmla="*/ 1211767 h 1304458"/>
                <a:gd name="connsiteX4-333" fmla="*/ 0 w 518323"/>
                <a:gd name="connsiteY4-334" fmla="*/ 1300073 h 1304458"/>
                <a:gd name="connsiteX5-335" fmla="*/ 0 w 518323"/>
                <a:gd name="connsiteY5-336" fmla="*/ 0 h 1304458"/>
                <a:gd name="connsiteX0-337" fmla="*/ 5695 w 524018"/>
                <a:gd name="connsiteY0-338" fmla="*/ 0 h 1289040"/>
                <a:gd name="connsiteX1-339" fmla="*/ 228416 w 524018"/>
                <a:gd name="connsiteY1-340" fmla="*/ 82609 h 1289040"/>
                <a:gd name="connsiteX2-341" fmla="*/ 519508 w 524018"/>
                <a:gd name="connsiteY2-342" fmla="*/ 621552 h 1289040"/>
                <a:gd name="connsiteX3-343" fmla="*/ 288237 w 524018"/>
                <a:gd name="connsiteY3-344" fmla="*/ 1211767 h 1289040"/>
                <a:gd name="connsiteX4-345" fmla="*/ 0 w 524018"/>
                <a:gd name="connsiteY4-346" fmla="*/ 1274435 h 1289040"/>
                <a:gd name="connsiteX5-347" fmla="*/ 5695 w 524018"/>
                <a:gd name="connsiteY5-348" fmla="*/ 0 h 1289040"/>
                <a:gd name="connsiteX0-349" fmla="*/ 5695 w 524018"/>
                <a:gd name="connsiteY0-350" fmla="*/ 0 h 1274715"/>
                <a:gd name="connsiteX1-351" fmla="*/ 228416 w 524018"/>
                <a:gd name="connsiteY1-352" fmla="*/ 82609 h 1274715"/>
                <a:gd name="connsiteX2-353" fmla="*/ 519508 w 524018"/>
                <a:gd name="connsiteY2-354" fmla="*/ 621552 h 1274715"/>
                <a:gd name="connsiteX3-355" fmla="*/ 288237 w 524018"/>
                <a:gd name="connsiteY3-356" fmla="*/ 1163340 h 1274715"/>
                <a:gd name="connsiteX4-357" fmla="*/ 0 w 524018"/>
                <a:gd name="connsiteY4-358" fmla="*/ 1274435 h 1274715"/>
                <a:gd name="connsiteX5-359" fmla="*/ 5695 w 524018"/>
                <a:gd name="connsiteY5-360" fmla="*/ 0 h 1274715"/>
                <a:gd name="connsiteX0-361" fmla="*/ 5695 w 522354"/>
                <a:gd name="connsiteY0-362" fmla="*/ 0 h 1274715"/>
                <a:gd name="connsiteX1-363" fmla="*/ 254057 w 522354"/>
                <a:gd name="connsiteY1-364" fmla="*/ 59820 h 1274715"/>
                <a:gd name="connsiteX2-365" fmla="*/ 519508 w 522354"/>
                <a:gd name="connsiteY2-366" fmla="*/ 621552 h 1274715"/>
                <a:gd name="connsiteX3-367" fmla="*/ 288237 w 522354"/>
                <a:gd name="connsiteY3-368" fmla="*/ 1163340 h 1274715"/>
                <a:gd name="connsiteX4-369" fmla="*/ 0 w 522354"/>
                <a:gd name="connsiteY4-370" fmla="*/ 1274435 h 1274715"/>
                <a:gd name="connsiteX5-371" fmla="*/ 5695 w 522354"/>
                <a:gd name="connsiteY5-372" fmla="*/ 0 h 1274715"/>
                <a:gd name="connsiteX0-373" fmla="*/ 5695 w 521281"/>
                <a:gd name="connsiteY0-374" fmla="*/ 0 h 1274715"/>
                <a:gd name="connsiteX1-375" fmla="*/ 254057 w 521281"/>
                <a:gd name="connsiteY1-376" fmla="*/ 59820 h 1274715"/>
                <a:gd name="connsiteX2-377" fmla="*/ 519508 w 521281"/>
                <a:gd name="connsiteY2-378" fmla="*/ 621552 h 1274715"/>
                <a:gd name="connsiteX3-379" fmla="*/ 288237 w 521281"/>
                <a:gd name="connsiteY3-380" fmla="*/ 1163340 h 1274715"/>
                <a:gd name="connsiteX4-381" fmla="*/ 0 w 521281"/>
                <a:gd name="connsiteY4-382" fmla="*/ 1274435 h 1274715"/>
                <a:gd name="connsiteX5-383" fmla="*/ 5695 w 521281"/>
                <a:gd name="connsiteY5-384" fmla="*/ 0 h 12747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1281" h="1274715">
                  <a:moveTo>
                    <a:pt x="5695" y="0"/>
                  </a:moveTo>
                  <a:cubicBezTo>
                    <a:pt x="82784" y="11394"/>
                    <a:pt x="94358" y="-8546"/>
                    <a:pt x="254057" y="59820"/>
                  </a:cubicBezTo>
                  <a:cubicBezTo>
                    <a:pt x="548490" y="219341"/>
                    <a:pt x="516657" y="389206"/>
                    <a:pt x="519508" y="621552"/>
                  </a:cubicBezTo>
                  <a:cubicBezTo>
                    <a:pt x="522359" y="853898"/>
                    <a:pt x="545639" y="986727"/>
                    <a:pt x="288237" y="1163340"/>
                  </a:cubicBezTo>
                  <a:cubicBezTo>
                    <a:pt x="124747" y="1285828"/>
                    <a:pt x="6823" y="1274435"/>
                    <a:pt x="0" y="1274435"/>
                  </a:cubicBezTo>
                  <a:cubicBezTo>
                    <a:pt x="1898" y="849623"/>
                    <a:pt x="3797" y="424812"/>
                    <a:pt x="56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7" name="梯形 126"/>
          <p:cNvSpPr/>
          <p:nvPr/>
        </p:nvSpPr>
        <p:spPr>
          <a:xfrm>
            <a:off x="381045" y="5194436"/>
            <a:ext cx="1763659" cy="402291"/>
          </a:xfrm>
          <a:prstGeom prst="trapezoi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434495" y="5833940"/>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2642430" y="5849013"/>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296771" y="2213743"/>
            <a:ext cx="5190639" cy="2905411"/>
          </a:xfrm>
          <a:prstGeom prst="rect">
            <a:avLst/>
          </a:prstGeom>
        </p:spPr>
        <p:txBody>
          <a:bodyPr wrap="square">
            <a:spAutoFit/>
          </a:bodyPr>
          <a:lstStyle/>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从最终用户的角度看，基于云计算系统的应用服务通常都是</a:t>
            </a:r>
            <a:r>
              <a:rPr lang="zh-CN" altLang="en-US" dirty="0">
                <a:solidFill>
                  <a:srgbClr val="FF0000"/>
                </a:solidFill>
                <a:latin typeface="微软雅黑" panose="020B0503020204020204" pitchFamily="34" charset="-122"/>
                <a:ea typeface="微软雅黑" panose="020B0503020204020204" pitchFamily="34" charset="-122"/>
              </a:rPr>
              <a:t>通过网络来提供的</a:t>
            </a:r>
            <a:r>
              <a:rPr lang="zh-CN" altLang="en-US" dirty="0">
                <a:latin typeface="微软雅黑" panose="020B0503020204020204" pitchFamily="34" charset="-122"/>
                <a:ea typeface="微软雅黑" panose="020B0503020204020204" pitchFamily="34" charset="-122"/>
              </a:rPr>
              <a:t>，应用开发者将云计算中心的计算、存储等资源封装为不同的应用后往往会通过网络提供给最终的用户。</a:t>
            </a:r>
            <a:endParaRPr lang="zh-CN" altLang="en-US" dirty="0">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云计算技术</a:t>
            </a:r>
            <a:r>
              <a:rPr lang="zh-CN" altLang="en-US" dirty="0">
                <a:solidFill>
                  <a:srgbClr val="FF0000"/>
                </a:solidFill>
                <a:latin typeface="微软雅黑" panose="020B0503020204020204" pitchFamily="34" charset="-122"/>
                <a:ea typeface="微软雅黑" panose="020B0503020204020204" pitchFamily="34" charset="-122"/>
              </a:rPr>
              <a:t>必须实现资源的网络化接入</a:t>
            </a:r>
            <a:r>
              <a:rPr lang="zh-CN" altLang="en-US" dirty="0">
                <a:latin typeface="微软雅黑" panose="020B0503020204020204" pitchFamily="34" charset="-122"/>
                <a:ea typeface="微软雅黑" panose="020B0503020204020204" pitchFamily="34" charset="-122"/>
              </a:rPr>
              <a:t>才能有效地向应用开发者和最终用户提供资源服务。</a:t>
            </a:r>
            <a:endParaRPr lang="zh-CN" altLang="en-US" dirty="0">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以网络技术的发展是推动云计算技术出现的首要动力。</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云计算特点</a:t>
            </a:r>
            <a:endParaRPr lang="zh-CN" altLang="en-US" sz="2800" b="1" dirty="0">
              <a:latin typeface="黑体" panose="02010609060101010101" pitchFamily="2" charset="-122"/>
              <a:ea typeface="黑体" panose="02010609060101010101" pitchFamily="2" charset="-122"/>
            </a:endParaRPr>
          </a:p>
        </p:txBody>
      </p:sp>
      <p:grpSp>
        <p:nvGrpSpPr>
          <p:cNvPr id="2" name="组合 1"/>
          <p:cNvGrpSpPr/>
          <p:nvPr/>
        </p:nvGrpSpPr>
        <p:grpSpPr>
          <a:xfrm>
            <a:off x="1560265" y="2089195"/>
            <a:ext cx="4639634" cy="3543710"/>
            <a:chOff x="3106812" y="1841098"/>
            <a:chExt cx="7119341" cy="4811848"/>
          </a:xfrm>
        </p:grpSpPr>
        <p:sp>
          <p:nvSpPr>
            <p:cNvPr id="56" name="内容占位符 2"/>
            <p:cNvSpPr txBox="1"/>
            <p:nvPr/>
          </p:nvSpPr>
          <p:spPr>
            <a:xfrm>
              <a:off x="6710456" y="1841098"/>
              <a:ext cx="3200629" cy="724373"/>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资源池弹性可扩张</a:t>
              </a:r>
              <a:endParaRPr lang="zh-CN" altLang="en-US" sz="1800" dirty="0">
                <a:solidFill>
                  <a:schemeClr val="bg1">
                    <a:lumMod val="65000"/>
                  </a:schemeClr>
                </a:solidFill>
                <a:latin typeface="Arial" panose="020B0604020202020204"/>
                <a:ea typeface="微软雅黑" panose="020B0503020204020204" pitchFamily="34" charset="-122"/>
              </a:endParaRPr>
            </a:p>
          </p:txBody>
        </p:sp>
        <p:grpSp>
          <p:nvGrpSpPr>
            <p:cNvPr id="57" name="Group 83"/>
            <p:cNvGrpSpPr/>
            <p:nvPr/>
          </p:nvGrpSpPr>
          <p:grpSpPr>
            <a:xfrm>
              <a:off x="3106812" y="1944510"/>
              <a:ext cx="3429024" cy="543292"/>
              <a:chOff x="2500298" y="1379462"/>
              <a:chExt cx="2571768" cy="407469"/>
            </a:xfrm>
          </p:grpSpPr>
          <p:sp>
            <p:nvSpPr>
              <p:cNvPr id="58"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9" name="Rectangle 46"/>
              <p:cNvSpPr/>
              <p:nvPr/>
            </p:nvSpPr>
            <p:spPr>
              <a:xfrm>
                <a:off x="4417138" y="1379462"/>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60"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61" name="Group 84"/>
            <p:cNvGrpSpPr/>
            <p:nvPr/>
          </p:nvGrpSpPr>
          <p:grpSpPr>
            <a:xfrm>
              <a:off x="3106812" y="3091976"/>
              <a:ext cx="3429024" cy="543292"/>
              <a:chOff x="2500298" y="2240061"/>
              <a:chExt cx="2571768" cy="407469"/>
            </a:xfrm>
          </p:grpSpPr>
          <p:sp>
            <p:nvSpPr>
              <p:cNvPr id="62"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3"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64" name="Rectangle 54"/>
              <p:cNvSpPr/>
              <p:nvPr/>
            </p:nvSpPr>
            <p:spPr>
              <a:xfrm>
                <a:off x="4402930" y="2240061"/>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5" name="Group 86"/>
            <p:cNvGrpSpPr/>
            <p:nvPr/>
          </p:nvGrpSpPr>
          <p:grpSpPr>
            <a:xfrm>
              <a:off x="3868818" y="5297311"/>
              <a:ext cx="2667019" cy="543292"/>
              <a:chOff x="3071802" y="4313054"/>
              <a:chExt cx="2000264" cy="407469"/>
            </a:xfrm>
          </p:grpSpPr>
          <p:sp>
            <p:nvSpPr>
              <p:cNvPr id="66"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7"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68" name="Rectangle 65"/>
              <p:cNvSpPr/>
              <p:nvPr/>
            </p:nvSpPr>
            <p:spPr>
              <a:xfrm>
                <a:off x="4417137" y="4313054"/>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9" name="Group 85"/>
            <p:cNvGrpSpPr/>
            <p:nvPr/>
          </p:nvGrpSpPr>
          <p:grpSpPr>
            <a:xfrm>
              <a:off x="3392564" y="4234978"/>
              <a:ext cx="3143272" cy="543292"/>
              <a:chOff x="2714612" y="3302271"/>
              <a:chExt cx="2357454" cy="407469"/>
            </a:xfrm>
          </p:grpSpPr>
          <p:sp>
            <p:nvSpPr>
              <p:cNvPr id="70"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1" name="Rectangle 64"/>
              <p:cNvSpPr/>
              <p:nvPr/>
            </p:nvSpPr>
            <p:spPr>
              <a:xfrm>
                <a:off x="4382803" y="3302271"/>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72"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73" name="内容占位符 2"/>
            <p:cNvSpPr txBox="1"/>
            <p:nvPr/>
          </p:nvSpPr>
          <p:spPr>
            <a:xfrm>
              <a:off x="6710456" y="2926077"/>
              <a:ext cx="3200629" cy="614075"/>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按需提供资源服务</a:t>
              </a:r>
              <a:endParaRPr lang="zh-CN" altLang="en-US" sz="1800" dirty="0">
                <a:solidFill>
                  <a:schemeClr val="bg1">
                    <a:lumMod val="65000"/>
                  </a:schemeClr>
                </a:solidFill>
                <a:latin typeface="Arial" panose="020B0604020202020204"/>
                <a:ea typeface="微软雅黑" panose="020B0503020204020204" pitchFamily="34" charset="-122"/>
              </a:endParaRPr>
            </a:p>
          </p:txBody>
        </p:sp>
        <p:sp>
          <p:nvSpPr>
            <p:cNvPr id="74" name="内容占位符 2"/>
            <p:cNvSpPr txBox="1"/>
            <p:nvPr/>
          </p:nvSpPr>
          <p:spPr>
            <a:xfrm>
              <a:off x="6754956" y="5189468"/>
              <a:ext cx="1849491" cy="552821"/>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b="1" dirty="0">
                  <a:solidFill>
                    <a:srgbClr val="FF0000"/>
                  </a:solidFill>
                  <a:latin typeface="Arial" panose="020B0604020202020204"/>
                  <a:ea typeface="微软雅黑" panose="020B0503020204020204" pitchFamily="34" charset="-122"/>
                </a:rPr>
                <a:t>虚拟化</a:t>
              </a:r>
              <a:endParaRPr lang="zh-CN" altLang="en-US" sz="1800" b="1" dirty="0">
                <a:solidFill>
                  <a:srgbClr val="FF0000"/>
                </a:solidFill>
                <a:latin typeface="Arial" panose="020B0604020202020204"/>
                <a:ea typeface="微软雅黑" panose="020B0503020204020204" pitchFamily="34" charset="-122"/>
              </a:endParaRPr>
            </a:p>
          </p:txBody>
        </p:sp>
        <p:sp>
          <p:nvSpPr>
            <p:cNvPr id="75" name="内容占位符 2"/>
            <p:cNvSpPr txBox="1"/>
            <p:nvPr/>
          </p:nvSpPr>
          <p:spPr>
            <a:xfrm>
              <a:off x="6754956" y="4114922"/>
              <a:ext cx="3402290" cy="499775"/>
            </a:xfrm>
            <a:prstGeom prst="rect">
              <a:avLst/>
            </a:prstGeom>
          </p:spPr>
          <p:txBody>
            <a:bodyPr vert="horz" lIns="121917" tIns="60958" rIns="121917" bIns="60958" rtlCol="0">
              <a:noAutofit/>
            </a:bodyPr>
            <a:lstStyle>
              <a:defPPr>
                <a:defRPr lang="en-US"/>
              </a:defPPr>
              <a:lvl1pPr indent="0">
                <a:lnSpc>
                  <a:spcPct val="130000"/>
                </a:lnSpc>
                <a:spcBef>
                  <a:spcPct val="20000"/>
                </a:spcBef>
                <a:buSzPct val="80000"/>
                <a:buFont typeface="Wingdings" panose="05000000000000000000" pitchFamily="2" charset="2"/>
                <a:buNone/>
                <a:defRPr>
                  <a:solidFill>
                    <a:schemeClr val="tx1">
                      <a:lumMod val="95000"/>
                      <a:lumOff val="5000"/>
                    </a:schemeClr>
                  </a:solidFill>
                </a:defRPr>
              </a:lvl1pPr>
              <a:lvl2pPr marL="991235" indent="-381000">
                <a:lnSpc>
                  <a:spcPct val="130000"/>
                </a:lnSpc>
                <a:spcBef>
                  <a:spcPct val="20000"/>
                </a:spcBef>
                <a:buFont typeface="Arial" panose="020B0604020202020204" pitchFamily="34" charset="0"/>
                <a:buChar char="–"/>
                <a:defRPr sz="1800">
                  <a:solidFill>
                    <a:schemeClr val="tx1">
                      <a:lumMod val="75000"/>
                      <a:lumOff val="25000"/>
                    </a:schemeClr>
                  </a:solidFill>
                </a:defRPr>
              </a:lvl2pPr>
              <a:lvl3pPr marL="1524635" indent="-304800">
                <a:lnSpc>
                  <a:spcPct val="130000"/>
                </a:lnSpc>
                <a:spcBef>
                  <a:spcPct val="20000"/>
                </a:spcBef>
                <a:buFont typeface="Arial" panose="020B0604020202020204" pitchFamily="34" charset="0"/>
                <a:buChar char="•"/>
                <a:defRPr sz="1800"/>
              </a:lvl3pPr>
              <a:lvl4pPr marL="2134235" indent="-304800">
                <a:lnSpc>
                  <a:spcPct val="130000"/>
                </a:lnSpc>
                <a:spcBef>
                  <a:spcPct val="20000"/>
                </a:spcBef>
                <a:buFont typeface="Arial" panose="020B0604020202020204" pitchFamily="34" charset="0"/>
                <a:buChar char="–"/>
                <a:defRPr sz="1800"/>
              </a:lvl4pPr>
              <a:lvl5pPr marL="2744470" indent="-304800">
                <a:lnSpc>
                  <a:spcPct val="130000"/>
                </a:lnSpc>
                <a:spcBef>
                  <a:spcPct val="20000"/>
                </a:spcBef>
                <a:buFont typeface="Arial" panose="020B0604020202020204" pitchFamily="34" charset="0"/>
                <a:buChar char="»"/>
                <a:defRPr sz="1800"/>
              </a:lvl5pPr>
              <a:lvl6pPr marL="3354070" indent="-304800">
                <a:spcBef>
                  <a:spcPct val="20000"/>
                </a:spcBef>
                <a:buFont typeface="Arial" panose="020B0604020202020204" pitchFamily="34" charset="0"/>
                <a:buChar char="•"/>
                <a:defRPr sz="2700"/>
              </a:lvl6pPr>
              <a:lvl7pPr marL="3963670" indent="-304800">
                <a:spcBef>
                  <a:spcPct val="20000"/>
                </a:spcBef>
                <a:buFont typeface="Arial" panose="020B0604020202020204" pitchFamily="34" charset="0"/>
                <a:buChar char="•"/>
                <a:defRPr sz="2700"/>
              </a:lvl7pPr>
              <a:lvl8pPr marL="4573905" indent="-304800">
                <a:spcBef>
                  <a:spcPct val="20000"/>
                </a:spcBef>
                <a:buFont typeface="Arial" panose="020B0604020202020204" pitchFamily="34" charset="0"/>
                <a:buChar char="•"/>
                <a:defRPr sz="2700"/>
              </a:lvl8pPr>
              <a:lvl9pPr marL="5183505" indent="-304800">
                <a:spcBef>
                  <a:spcPct val="20000"/>
                </a:spcBef>
                <a:buFont typeface="Arial" panose="020B0604020202020204" pitchFamily="34" charset="0"/>
                <a:buChar char="•"/>
                <a:defRPr sz="2700"/>
              </a:lvl9pPr>
            </a:lstStyle>
            <a:p>
              <a:pPr defTabSz="1219200"/>
              <a:r>
                <a:rPr lang="zh-CN" altLang="en-US" dirty="0">
                  <a:solidFill>
                    <a:schemeClr val="bg1">
                      <a:lumMod val="65000"/>
                    </a:schemeClr>
                  </a:solidFill>
                  <a:latin typeface="Arial" panose="020B0604020202020204"/>
                  <a:ea typeface="微软雅黑" panose="020B0503020204020204" pitchFamily="34" charset="-122"/>
                </a:rPr>
                <a:t>网络化的资源接入</a:t>
              </a:r>
              <a:endParaRPr lang="zh-CN" altLang="en-US" dirty="0">
                <a:solidFill>
                  <a:schemeClr val="bg1">
                    <a:lumMod val="65000"/>
                  </a:schemeClr>
                </a:solidFill>
                <a:latin typeface="Arial" panose="020B0604020202020204"/>
                <a:ea typeface="微软雅黑" panose="020B0503020204020204" pitchFamily="34" charset="-122"/>
              </a:endParaRPr>
            </a:p>
          </p:txBody>
        </p:sp>
        <p:grpSp>
          <p:nvGrpSpPr>
            <p:cNvPr id="76" name="Group 86"/>
            <p:cNvGrpSpPr/>
            <p:nvPr/>
          </p:nvGrpSpPr>
          <p:grpSpPr>
            <a:xfrm>
              <a:off x="4154569" y="6109654"/>
              <a:ext cx="2381383" cy="543292"/>
              <a:chOff x="3293210" y="4313054"/>
              <a:chExt cx="1786038" cy="407469"/>
            </a:xfrm>
          </p:grpSpPr>
          <p:sp>
            <p:nvSpPr>
              <p:cNvPr id="77" name="Rectangle 69"/>
              <p:cNvSpPr/>
              <p:nvPr/>
            </p:nvSpPr>
            <p:spPr>
              <a:xfrm>
                <a:off x="4007678" y="4334307"/>
                <a:ext cx="1071570" cy="285752"/>
              </a:xfrm>
              <a:prstGeom prst="rect">
                <a:avLst/>
              </a:prstGeom>
              <a:solidFill>
                <a:srgbClr val="4BACC6">
                  <a:lumMod val="50000"/>
                </a:srgbClr>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78" name="Straight Connector 28"/>
              <p:cNvCxnSpPr/>
              <p:nvPr/>
            </p:nvCxnSpPr>
            <p:spPr>
              <a:xfrm>
                <a:off x="3293210" y="4502164"/>
                <a:ext cx="564410" cy="0"/>
              </a:xfrm>
              <a:prstGeom prst="line">
                <a:avLst/>
              </a:prstGeom>
              <a:noFill/>
              <a:ln w="12700" cap="flat" cmpd="sng" algn="ctr">
                <a:solidFill>
                  <a:srgbClr val="4BACC6">
                    <a:lumMod val="75000"/>
                  </a:srgbClr>
                </a:solidFill>
                <a:prstDash val="solid"/>
                <a:headEnd type="oval" w="med" len="med"/>
                <a:tailEnd type="oval" w="med" len="med"/>
              </a:ln>
              <a:effectLst/>
            </p:spPr>
          </p:cxnSp>
          <p:sp>
            <p:nvSpPr>
              <p:cNvPr id="79" name="Rectangle 65"/>
              <p:cNvSpPr/>
              <p:nvPr/>
            </p:nvSpPr>
            <p:spPr>
              <a:xfrm>
                <a:off x="4417137" y="4313054"/>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5</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sp>
          <p:nvSpPr>
            <p:cNvPr id="80" name="矩形 79"/>
            <p:cNvSpPr/>
            <p:nvPr/>
          </p:nvSpPr>
          <p:spPr>
            <a:xfrm>
              <a:off x="6754958" y="6082171"/>
              <a:ext cx="3471195" cy="501500"/>
            </a:xfrm>
            <a:prstGeom prst="rect">
              <a:avLst/>
            </a:prstGeom>
          </p:spPr>
          <p:txBody>
            <a:bodyPr wrap="none">
              <a:spAutoFit/>
            </a:bodyPr>
            <a:lstStyle/>
            <a:p>
              <a:pPr defTabSz="1219200"/>
              <a:r>
                <a:rPr lang="zh-CN" altLang="en-US" dirty="0">
                  <a:solidFill>
                    <a:schemeClr val="bg1">
                      <a:lumMod val="65000"/>
                    </a:schemeClr>
                  </a:solidFill>
                  <a:latin typeface="Arial" panose="020B0604020202020204"/>
                  <a:ea typeface="微软雅黑" panose="020B0503020204020204" pitchFamily="34" charset="-122"/>
                </a:rPr>
                <a:t>提高可靠性和安全性</a:t>
              </a:r>
              <a:endParaRPr lang="zh-CN" altLang="en-US" dirty="0">
                <a:solidFill>
                  <a:schemeClr val="bg1">
                    <a:lumMod val="65000"/>
                  </a:schemeClr>
                </a:solidFill>
                <a:latin typeface="Arial" panose="020B0604020202020204"/>
                <a:ea typeface="微软雅黑" panose="020B0503020204020204" pitchFamily="34" charset="-122"/>
              </a:endParaRPr>
            </a:p>
          </p:txBody>
        </p:sp>
      </p:grpSp>
      <p:grpSp>
        <p:nvGrpSpPr>
          <p:cNvPr id="112" name="组合 111"/>
          <p:cNvGrpSpPr/>
          <p:nvPr/>
        </p:nvGrpSpPr>
        <p:grpSpPr>
          <a:xfrm>
            <a:off x="557964" y="2193721"/>
            <a:ext cx="1510461" cy="3396368"/>
            <a:chOff x="1893560" y="1524104"/>
            <a:chExt cx="2187053" cy="4408910"/>
          </a:xfrm>
        </p:grpSpPr>
        <p:grpSp>
          <p:nvGrpSpPr>
            <p:cNvPr id="113" name="Group 59"/>
            <p:cNvGrpSpPr/>
            <p:nvPr/>
          </p:nvGrpSpPr>
          <p:grpSpPr>
            <a:xfrm>
              <a:off x="1893560" y="1524104"/>
              <a:ext cx="2187053" cy="3893325"/>
              <a:chOff x="3753851" y="1202035"/>
              <a:chExt cx="1640290" cy="3516052"/>
            </a:xfrm>
          </p:grpSpPr>
          <p:sp>
            <p:nvSpPr>
              <p:cNvPr id="115"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16"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17"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ln>
            </p:spPr>
            <p:txBody>
              <a:bodyPr vert="horz" wrap="square" lIns="121920" tIns="60960" rIns="121920" bIns="60960" numCol="1" anchor="t" anchorCtr="0" compatLnSpc="1"/>
              <a:lstStyle/>
              <a:p>
                <a:endParaRPr lang="en-US" sz="3200"/>
              </a:p>
            </p:txBody>
          </p:sp>
          <p:sp>
            <p:nvSpPr>
              <p:cNvPr id="118"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ln>
            </p:spPr>
            <p:txBody>
              <a:bodyPr vert="horz" wrap="square" lIns="121920" tIns="60960" rIns="121920" bIns="60960" numCol="1" anchor="t" anchorCtr="0" compatLnSpc="1"/>
              <a:lstStyle/>
              <a:p>
                <a:endParaRPr lang="en-US" sz="3200" dirty="0"/>
              </a:p>
            </p:txBody>
          </p:sp>
          <p:sp>
            <p:nvSpPr>
              <p:cNvPr id="119"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ln>
            </p:spPr>
            <p:txBody>
              <a:bodyPr vert="horz" wrap="square" lIns="121920" tIns="60960" rIns="121920" bIns="60960" numCol="1" anchor="t" anchorCtr="0" compatLnSpc="1"/>
              <a:lstStyle/>
              <a:p>
                <a:endParaRPr lang="en-US" sz="3200"/>
              </a:p>
            </p:txBody>
          </p:sp>
          <p:sp>
            <p:nvSpPr>
              <p:cNvPr id="120"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21"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2"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ln>
            </p:spPr>
            <p:txBody>
              <a:bodyPr vert="horz" wrap="square" lIns="121920" tIns="60960" rIns="121920" bIns="60960" numCol="1" anchor="t" anchorCtr="0" compatLnSpc="1"/>
              <a:lstStyle/>
              <a:p>
                <a:endParaRPr lang="en-US" sz="3200"/>
              </a:p>
            </p:txBody>
          </p:sp>
          <p:sp>
            <p:nvSpPr>
              <p:cNvPr id="123"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ln>
            </p:spPr>
            <p:txBody>
              <a:bodyPr vert="horz" wrap="square" lIns="121920" tIns="60960" rIns="121920" bIns="60960" numCol="1" anchor="t" anchorCtr="0" compatLnSpc="1"/>
              <a:lstStyle/>
              <a:p>
                <a:endParaRPr lang="en-US" sz="3200"/>
              </a:p>
            </p:txBody>
          </p:sp>
          <p:sp>
            <p:nvSpPr>
              <p:cNvPr id="124"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ln>
            </p:spPr>
            <p:txBody>
              <a:bodyPr vert="horz" wrap="square" lIns="121920" tIns="60960" rIns="121920" bIns="60960" numCol="1" anchor="t" anchorCtr="0" compatLnSpc="1"/>
              <a:lstStyle/>
              <a:p>
                <a:endParaRPr lang="en-US" sz="3200" dirty="0"/>
              </a:p>
            </p:txBody>
          </p:sp>
          <p:sp>
            <p:nvSpPr>
              <p:cNvPr id="125"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6"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ln>
            </p:spPr>
            <p:txBody>
              <a:bodyPr vert="horz" wrap="square" lIns="121920" tIns="60960" rIns="121920" bIns="60960" numCol="1" anchor="t" anchorCtr="0" compatLnSpc="1"/>
              <a:lstStyle/>
              <a:p>
                <a:endParaRPr lang="en-US" sz="3200"/>
              </a:p>
            </p:txBody>
          </p:sp>
        </p:grpSp>
        <p:sp>
          <p:nvSpPr>
            <p:cNvPr id="114" name="流程图: 延期 49"/>
            <p:cNvSpPr/>
            <p:nvPr/>
          </p:nvSpPr>
          <p:spPr>
            <a:xfrm rot="5400000">
              <a:off x="2726658" y="5035016"/>
              <a:ext cx="521281" cy="1274715"/>
            </a:xfrm>
            <a:custGeom>
              <a:avLst/>
              <a:gdLst>
                <a:gd name="connsiteX0" fmla="*/ 0 w 519501"/>
                <a:gd name="connsiteY0" fmla="*/ 0 h 1300073"/>
                <a:gd name="connsiteX1" fmla="*/ 259751 w 519501"/>
                <a:gd name="connsiteY1" fmla="*/ 0 h 1300073"/>
                <a:gd name="connsiteX2" fmla="*/ 519502 w 519501"/>
                <a:gd name="connsiteY2" fmla="*/ 650037 h 1300073"/>
                <a:gd name="connsiteX3" fmla="*/ 259751 w 519501"/>
                <a:gd name="connsiteY3" fmla="*/ 1300074 h 1300073"/>
                <a:gd name="connsiteX4" fmla="*/ 0 w 519501"/>
                <a:gd name="connsiteY4" fmla="*/ 1300073 h 1300073"/>
                <a:gd name="connsiteX5" fmla="*/ 0 w 519501"/>
                <a:gd name="connsiteY5" fmla="*/ 0 h 1300073"/>
                <a:gd name="connsiteX0-1" fmla="*/ 0 w 519502"/>
                <a:gd name="connsiteY0-2" fmla="*/ 0 h 1300074"/>
                <a:gd name="connsiteX1-3" fmla="*/ 259751 w 519502"/>
                <a:gd name="connsiteY1-4" fmla="*/ 0 h 1300074"/>
                <a:gd name="connsiteX2-5" fmla="*/ 519502 w 519502"/>
                <a:gd name="connsiteY2-6" fmla="*/ 650037 h 1300074"/>
                <a:gd name="connsiteX3-7" fmla="*/ 259751 w 519502"/>
                <a:gd name="connsiteY3-8" fmla="*/ 1300074 h 1300074"/>
                <a:gd name="connsiteX4-9" fmla="*/ 0 w 519502"/>
                <a:gd name="connsiteY4-10" fmla="*/ 1300073 h 1300074"/>
                <a:gd name="connsiteX5-11" fmla="*/ 0 w 519502"/>
                <a:gd name="connsiteY5-12" fmla="*/ 0 h 1300074"/>
                <a:gd name="connsiteX0-13" fmla="*/ 0 w 624900"/>
                <a:gd name="connsiteY0-14" fmla="*/ 0 h 1300074"/>
                <a:gd name="connsiteX1-15" fmla="*/ 259751 w 624900"/>
                <a:gd name="connsiteY1-16" fmla="*/ 0 h 1300074"/>
                <a:gd name="connsiteX2-17" fmla="*/ 624900 w 624900"/>
                <a:gd name="connsiteY2-18" fmla="*/ 621551 h 1300074"/>
                <a:gd name="connsiteX3-19" fmla="*/ 259751 w 624900"/>
                <a:gd name="connsiteY3-20" fmla="*/ 1300074 h 1300074"/>
                <a:gd name="connsiteX4-21" fmla="*/ 0 w 624900"/>
                <a:gd name="connsiteY4-22" fmla="*/ 1300073 h 1300074"/>
                <a:gd name="connsiteX5-23" fmla="*/ 0 w 624900"/>
                <a:gd name="connsiteY5-24" fmla="*/ 0 h 1300074"/>
                <a:gd name="connsiteX0-25" fmla="*/ 0 w 624900"/>
                <a:gd name="connsiteY0-26" fmla="*/ 0 h 1300074"/>
                <a:gd name="connsiteX1-27" fmla="*/ 262600 w 624900"/>
                <a:gd name="connsiteY1-28" fmla="*/ 0 h 1300074"/>
                <a:gd name="connsiteX2-29" fmla="*/ 624900 w 624900"/>
                <a:gd name="connsiteY2-30" fmla="*/ 621551 h 1300074"/>
                <a:gd name="connsiteX3-31" fmla="*/ 259751 w 624900"/>
                <a:gd name="connsiteY3-32" fmla="*/ 1300074 h 1300074"/>
                <a:gd name="connsiteX4-33" fmla="*/ 0 w 624900"/>
                <a:gd name="connsiteY4-34" fmla="*/ 1300073 h 1300074"/>
                <a:gd name="connsiteX5-35" fmla="*/ 0 w 624900"/>
                <a:gd name="connsiteY5-36" fmla="*/ 0 h 1300074"/>
                <a:gd name="connsiteX0-37" fmla="*/ 0 w 624902"/>
                <a:gd name="connsiteY0-38" fmla="*/ 0 h 1300074"/>
                <a:gd name="connsiteX1-39" fmla="*/ 262600 w 624902"/>
                <a:gd name="connsiteY1-40" fmla="*/ 0 h 1300074"/>
                <a:gd name="connsiteX2-41" fmla="*/ 624900 w 624902"/>
                <a:gd name="connsiteY2-42" fmla="*/ 621551 h 1300074"/>
                <a:gd name="connsiteX3-43" fmla="*/ 259751 w 624902"/>
                <a:gd name="connsiteY3-44" fmla="*/ 1300074 h 1300074"/>
                <a:gd name="connsiteX4-45" fmla="*/ 0 w 624902"/>
                <a:gd name="connsiteY4-46" fmla="*/ 1300073 h 1300074"/>
                <a:gd name="connsiteX5-47" fmla="*/ 0 w 624902"/>
                <a:gd name="connsiteY5-48" fmla="*/ 0 h 1300074"/>
                <a:gd name="connsiteX0-49" fmla="*/ 0 w 613507"/>
                <a:gd name="connsiteY0-50" fmla="*/ 0 h 1300074"/>
                <a:gd name="connsiteX1-51" fmla="*/ 262600 w 613507"/>
                <a:gd name="connsiteY1-52" fmla="*/ 0 h 1300074"/>
                <a:gd name="connsiteX2-53" fmla="*/ 613505 w 613507"/>
                <a:gd name="connsiteY2-54" fmla="*/ 658583 h 1300074"/>
                <a:gd name="connsiteX3-55" fmla="*/ 259751 w 613507"/>
                <a:gd name="connsiteY3-56" fmla="*/ 1300074 h 1300074"/>
                <a:gd name="connsiteX4-57" fmla="*/ 0 w 613507"/>
                <a:gd name="connsiteY4-58" fmla="*/ 1300073 h 1300074"/>
                <a:gd name="connsiteX5-59" fmla="*/ 0 w 613507"/>
                <a:gd name="connsiteY5-60" fmla="*/ 0 h 1300074"/>
                <a:gd name="connsiteX0-61" fmla="*/ 0 w 610662"/>
                <a:gd name="connsiteY0-62" fmla="*/ 0 h 1300074"/>
                <a:gd name="connsiteX1-63" fmla="*/ 262600 w 610662"/>
                <a:gd name="connsiteY1-64" fmla="*/ 0 h 1300074"/>
                <a:gd name="connsiteX2-65" fmla="*/ 610659 w 610662"/>
                <a:gd name="connsiteY2-66" fmla="*/ 615854 h 1300074"/>
                <a:gd name="connsiteX3-67" fmla="*/ 259751 w 610662"/>
                <a:gd name="connsiteY3-68" fmla="*/ 1300074 h 1300074"/>
                <a:gd name="connsiteX4-69" fmla="*/ 0 w 610662"/>
                <a:gd name="connsiteY4-70" fmla="*/ 1300073 h 1300074"/>
                <a:gd name="connsiteX5-71" fmla="*/ 0 w 610662"/>
                <a:gd name="connsiteY5-72" fmla="*/ 0 h 1300074"/>
                <a:gd name="connsiteX0-73" fmla="*/ 0 w 610662"/>
                <a:gd name="connsiteY0-74" fmla="*/ 0 h 1335522"/>
                <a:gd name="connsiteX1-75" fmla="*/ 262600 w 610662"/>
                <a:gd name="connsiteY1-76" fmla="*/ 0 h 1335522"/>
                <a:gd name="connsiteX2-77" fmla="*/ 610659 w 610662"/>
                <a:gd name="connsiteY2-78" fmla="*/ 615854 h 1335522"/>
                <a:gd name="connsiteX3-79" fmla="*/ 259751 w 610662"/>
                <a:gd name="connsiteY3-80" fmla="*/ 1300074 h 1335522"/>
                <a:gd name="connsiteX4-81" fmla="*/ 0 w 610662"/>
                <a:gd name="connsiteY4-82" fmla="*/ 1300073 h 1335522"/>
                <a:gd name="connsiteX5-83" fmla="*/ 0 w 610662"/>
                <a:gd name="connsiteY5-84" fmla="*/ 0 h 1335522"/>
                <a:gd name="connsiteX0-85" fmla="*/ 0 w 610685"/>
                <a:gd name="connsiteY0-86" fmla="*/ 0 h 1300339"/>
                <a:gd name="connsiteX1-87" fmla="*/ 262600 w 610685"/>
                <a:gd name="connsiteY1-88" fmla="*/ 0 h 1300339"/>
                <a:gd name="connsiteX2-89" fmla="*/ 610659 w 610685"/>
                <a:gd name="connsiteY2-90" fmla="*/ 615854 h 1300339"/>
                <a:gd name="connsiteX3-91" fmla="*/ 254054 w 610685"/>
                <a:gd name="connsiteY3-92" fmla="*/ 1228859 h 1300339"/>
                <a:gd name="connsiteX4-93" fmla="*/ 0 w 610685"/>
                <a:gd name="connsiteY4-94" fmla="*/ 1300073 h 1300339"/>
                <a:gd name="connsiteX5-95" fmla="*/ 0 w 610685"/>
                <a:gd name="connsiteY5-96" fmla="*/ 0 h 1300339"/>
                <a:gd name="connsiteX0-97" fmla="*/ 0 w 610685"/>
                <a:gd name="connsiteY0-98" fmla="*/ 0 h 1300073"/>
                <a:gd name="connsiteX1-99" fmla="*/ 262600 w 610685"/>
                <a:gd name="connsiteY1-100" fmla="*/ 0 h 1300073"/>
                <a:gd name="connsiteX2-101" fmla="*/ 610659 w 610685"/>
                <a:gd name="connsiteY2-102" fmla="*/ 615854 h 1300073"/>
                <a:gd name="connsiteX3-103" fmla="*/ 254054 w 610685"/>
                <a:gd name="connsiteY3-104" fmla="*/ 1228859 h 1300073"/>
                <a:gd name="connsiteX4-105" fmla="*/ 0 w 610685"/>
                <a:gd name="connsiteY4-106" fmla="*/ 1300073 h 1300073"/>
                <a:gd name="connsiteX5-107" fmla="*/ 0 w 610685"/>
                <a:gd name="connsiteY5-108" fmla="*/ 0 h 1300073"/>
                <a:gd name="connsiteX0-109" fmla="*/ 0 w 610685"/>
                <a:gd name="connsiteY0-110" fmla="*/ 0 h 1300073"/>
                <a:gd name="connsiteX1-111" fmla="*/ 262600 w 610685"/>
                <a:gd name="connsiteY1-112" fmla="*/ 0 h 1300073"/>
                <a:gd name="connsiteX2-113" fmla="*/ 610659 w 610685"/>
                <a:gd name="connsiteY2-114" fmla="*/ 615854 h 1300073"/>
                <a:gd name="connsiteX3-115" fmla="*/ 254054 w 610685"/>
                <a:gd name="connsiteY3-116" fmla="*/ 1228859 h 1300073"/>
                <a:gd name="connsiteX4-117" fmla="*/ 0 w 610685"/>
                <a:gd name="connsiteY4-118" fmla="*/ 1300073 h 1300073"/>
                <a:gd name="connsiteX5-119" fmla="*/ 0 w 610685"/>
                <a:gd name="connsiteY5-120" fmla="*/ 0 h 1300073"/>
                <a:gd name="connsiteX0-121" fmla="*/ 0 w 610685"/>
                <a:gd name="connsiteY0-122" fmla="*/ 0 h 1300073"/>
                <a:gd name="connsiteX1-123" fmla="*/ 262600 w 610685"/>
                <a:gd name="connsiteY1-124" fmla="*/ 0 h 1300073"/>
                <a:gd name="connsiteX2-125" fmla="*/ 610659 w 610685"/>
                <a:gd name="connsiteY2-126" fmla="*/ 615854 h 1300073"/>
                <a:gd name="connsiteX3-127" fmla="*/ 254054 w 610685"/>
                <a:gd name="connsiteY3-128" fmla="*/ 1228859 h 1300073"/>
                <a:gd name="connsiteX4-129" fmla="*/ 0 w 610685"/>
                <a:gd name="connsiteY4-130" fmla="*/ 1300073 h 1300073"/>
                <a:gd name="connsiteX5-131" fmla="*/ 0 w 610685"/>
                <a:gd name="connsiteY5-132" fmla="*/ 0 h 1300073"/>
                <a:gd name="connsiteX0-133" fmla="*/ 0 w 610685"/>
                <a:gd name="connsiteY0-134" fmla="*/ 0 h 1300073"/>
                <a:gd name="connsiteX1-135" fmla="*/ 262600 w 610685"/>
                <a:gd name="connsiteY1-136" fmla="*/ 0 h 1300073"/>
                <a:gd name="connsiteX2-137" fmla="*/ 610659 w 610685"/>
                <a:gd name="connsiteY2-138" fmla="*/ 615854 h 1300073"/>
                <a:gd name="connsiteX3-139" fmla="*/ 254054 w 610685"/>
                <a:gd name="connsiteY3-140" fmla="*/ 1240254 h 1300073"/>
                <a:gd name="connsiteX4-141" fmla="*/ 0 w 610685"/>
                <a:gd name="connsiteY4-142" fmla="*/ 1300073 h 1300073"/>
                <a:gd name="connsiteX5-143" fmla="*/ 0 w 610685"/>
                <a:gd name="connsiteY5-144" fmla="*/ 0 h 1300073"/>
                <a:gd name="connsiteX0-145" fmla="*/ 0 w 610685"/>
                <a:gd name="connsiteY0-146" fmla="*/ 0 h 1300073"/>
                <a:gd name="connsiteX1-147" fmla="*/ 262600 w 610685"/>
                <a:gd name="connsiteY1-148" fmla="*/ 0 h 1300073"/>
                <a:gd name="connsiteX2-149" fmla="*/ 610659 w 610685"/>
                <a:gd name="connsiteY2-150" fmla="*/ 615854 h 1300073"/>
                <a:gd name="connsiteX3-151" fmla="*/ 254054 w 610685"/>
                <a:gd name="connsiteY3-152" fmla="*/ 1240254 h 1300073"/>
                <a:gd name="connsiteX4-153" fmla="*/ 0 w 610685"/>
                <a:gd name="connsiteY4-154" fmla="*/ 1300073 h 1300073"/>
                <a:gd name="connsiteX5-155" fmla="*/ 0 w 610685"/>
                <a:gd name="connsiteY5-156" fmla="*/ 0 h 1300073"/>
                <a:gd name="connsiteX0-157" fmla="*/ 0 w 610685"/>
                <a:gd name="connsiteY0-158" fmla="*/ 0 h 1308901"/>
                <a:gd name="connsiteX1-159" fmla="*/ 262600 w 610685"/>
                <a:gd name="connsiteY1-160" fmla="*/ 0 h 1308901"/>
                <a:gd name="connsiteX2-161" fmla="*/ 610659 w 610685"/>
                <a:gd name="connsiteY2-162" fmla="*/ 615854 h 1308901"/>
                <a:gd name="connsiteX3-163" fmla="*/ 254054 w 610685"/>
                <a:gd name="connsiteY3-164" fmla="*/ 1240254 h 1308901"/>
                <a:gd name="connsiteX4-165" fmla="*/ 0 w 610685"/>
                <a:gd name="connsiteY4-166" fmla="*/ 1300073 h 1308901"/>
                <a:gd name="connsiteX5-167" fmla="*/ 0 w 610685"/>
                <a:gd name="connsiteY5-168" fmla="*/ 0 h 1308901"/>
                <a:gd name="connsiteX0-169" fmla="*/ 0 w 611571"/>
                <a:gd name="connsiteY0-170" fmla="*/ 0 h 1300073"/>
                <a:gd name="connsiteX1-171" fmla="*/ 262600 w 611571"/>
                <a:gd name="connsiteY1-172" fmla="*/ 0 h 1300073"/>
                <a:gd name="connsiteX2-173" fmla="*/ 610659 w 611571"/>
                <a:gd name="connsiteY2-174" fmla="*/ 615854 h 1300073"/>
                <a:gd name="connsiteX3-175" fmla="*/ 313874 w 611571"/>
                <a:gd name="connsiteY3-176" fmla="*/ 1191827 h 1300073"/>
                <a:gd name="connsiteX4-177" fmla="*/ 0 w 611571"/>
                <a:gd name="connsiteY4-178" fmla="*/ 1300073 h 1300073"/>
                <a:gd name="connsiteX5-179" fmla="*/ 0 w 611571"/>
                <a:gd name="connsiteY5-180" fmla="*/ 0 h 1300073"/>
                <a:gd name="connsiteX0-181" fmla="*/ 0 w 564696"/>
                <a:gd name="connsiteY0-182" fmla="*/ 0 h 1300073"/>
                <a:gd name="connsiteX1-183" fmla="*/ 262600 w 564696"/>
                <a:gd name="connsiteY1-184" fmla="*/ 0 h 1300073"/>
                <a:gd name="connsiteX2-185" fmla="*/ 562233 w 564696"/>
                <a:gd name="connsiteY2-186" fmla="*/ 621551 h 1300073"/>
                <a:gd name="connsiteX3-187" fmla="*/ 313874 w 564696"/>
                <a:gd name="connsiteY3-188" fmla="*/ 1191827 h 1300073"/>
                <a:gd name="connsiteX4-189" fmla="*/ 0 w 564696"/>
                <a:gd name="connsiteY4-190" fmla="*/ 1300073 h 1300073"/>
                <a:gd name="connsiteX5-191" fmla="*/ 0 w 564696"/>
                <a:gd name="connsiteY5-192" fmla="*/ 0 h 1300073"/>
                <a:gd name="connsiteX0-193" fmla="*/ 0 w 566507"/>
                <a:gd name="connsiteY0-194" fmla="*/ 0 h 1300073"/>
                <a:gd name="connsiteX1-195" fmla="*/ 231268 w 566507"/>
                <a:gd name="connsiteY1-196" fmla="*/ 34183 h 1300073"/>
                <a:gd name="connsiteX2-197" fmla="*/ 562233 w 566507"/>
                <a:gd name="connsiteY2-198" fmla="*/ 621551 h 1300073"/>
                <a:gd name="connsiteX3-199" fmla="*/ 313874 w 566507"/>
                <a:gd name="connsiteY3-200" fmla="*/ 1191827 h 1300073"/>
                <a:gd name="connsiteX4-201" fmla="*/ 0 w 566507"/>
                <a:gd name="connsiteY4-202" fmla="*/ 1300073 h 1300073"/>
                <a:gd name="connsiteX5-203" fmla="*/ 0 w 566507"/>
                <a:gd name="connsiteY5-204" fmla="*/ 0 h 1300073"/>
                <a:gd name="connsiteX0-205" fmla="*/ 0 w 566507"/>
                <a:gd name="connsiteY0-206" fmla="*/ 4468 h 1304541"/>
                <a:gd name="connsiteX1-207" fmla="*/ 231268 w 566507"/>
                <a:gd name="connsiteY1-208" fmla="*/ 38651 h 1304541"/>
                <a:gd name="connsiteX2-209" fmla="*/ 562233 w 566507"/>
                <a:gd name="connsiteY2-210" fmla="*/ 626019 h 1304541"/>
                <a:gd name="connsiteX3-211" fmla="*/ 313874 w 566507"/>
                <a:gd name="connsiteY3-212" fmla="*/ 1196295 h 1304541"/>
                <a:gd name="connsiteX4-213" fmla="*/ 0 w 566507"/>
                <a:gd name="connsiteY4-214" fmla="*/ 1304541 h 1304541"/>
                <a:gd name="connsiteX5-215" fmla="*/ 0 w 566507"/>
                <a:gd name="connsiteY5-216" fmla="*/ 4468 h 1304541"/>
                <a:gd name="connsiteX0-217" fmla="*/ 0 w 566677"/>
                <a:gd name="connsiteY0-218" fmla="*/ 0 h 1300073"/>
                <a:gd name="connsiteX1-219" fmla="*/ 228419 w 566677"/>
                <a:gd name="connsiteY1-220" fmla="*/ 76912 h 1300073"/>
                <a:gd name="connsiteX2-221" fmla="*/ 562233 w 566677"/>
                <a:gd name="connsiteY2-222" fmla="*/ 621551 h 1300073"/>
                <a:gd name="connsiteX3-223" fmla="*/ 313874 w 566677"/>
                <a:gd name="connsiteY3-224" fmla="*/ 1191827 h 1300073"/>
                <a:gd name="connsiteX4-225" fmla="*/ 0 w 566677"/>
                <a:gd name="connsiteY4-226" fmla="*/ 1300073 h 1300073"/>
                <a:gd name="connsiteX5-227" fmla="*/ 0 w 566677"/>
                <a:gd name="connsiteY5-228" fmla="*/ 0 h 1300073"/>
                <a:gd name="connsiteX0-229" fmla="*/ 0 w 563778"/>
                <a:gd name="connsiteY0-230" fmla="*/ 0 h 1300073"/>
                <a:gd name="connsiteX1-231" fmla="*/ 228419 w 563778"/>
                <a:gd name="connsiteY1-232" fmla="*/ 76912 h 1300073"/>
                <a:gd name="connsiteX2-233" fmla="*/ 562233 w 563778"/>
                <a:gd name="connsiteY2-234" fmla="*/ 621551 h 1300073"/>
                <a:gd name="connsiteX3-235" fmla="*/ 313874 w 563778"/>
                <a:gd name="connsiteY3-236" fmla="*/ 1191827 h 1300073"/>
                <a:gd name="connsiteX4-237" fmla="*/ 0 w 563778"/>
                <a:gd name="connsiteY4-238" fmla="*/ 1300073 h 1300073"/>
                <a:gd name="connsiteX5-239" fmla="*/ 0 w 563778"/>
                <a:gd name="connsiteY5-240" fmla="*/ 0 h 1300073"/>
                <a:gd name="connsiteX0-241" fmla="*/ 0 w 613943"/>
                <a:gd name="connsiteY0-242" fmla="*/ 0 h 1300073"/>
                <a:gd name="connsiteX1-243" fmla="*/ 228419 w 613943"/>
                <a:gd name="connsiteY1-244" fmla="*/ 76912 h 1300073"/>
                <a:gd name="connsiteX2-245" fmla="*/ 613511 w 613943"/>
                <a:gd name="connsiteY2-246" fmla="*/ 618703 h 1300073"/>
                <a:gd name="connsiteX3-247" fmla="*/ 313874 w 613943"/>
                <a:gd name="connsiteY3-248" fmla="*/ 1191827 h 1300073"/>
                <a:gd name="connsiteX4-249" fmla="*/ 0 w 613943"/>
                <a:gd name="connsiteY4-250" fmla="*/ 1300073 h 1300073"/>
                <a:gd name="connsiteX5-251" fmla="*/ 0 w 613943"/>
                <a:gd name="connsiteY5-252" fmla="*/ 0 h 1300073"/>
                <a:gd name="connsiteX0-253" fmla="*/ 0 w 545449"/>
                <a:gd name="connsiteY0-254" fmla="*/ 0 h 1300073"/>
                <a:gd name="connsiteX1-255" fmla="*/ 228419 w 545449"/>
                <a:gd name="connsiteY1-256" fmla="*/ 76912 h 1300073"/>
                <a:gd name="connsiteX2-257" fmla="*/ 542296 w 545449"/>
                <a:gd name="connsiteY2-258" fmla="*/ 627249 h 1300073"/>
                <a:gd name="connsiteX3-259" fmla="*/ 313874 w 545449"/>
                <a:gd name="connsiteY3-260" fmla="*/ 1191827 h 1300073"/>
                <a:gd name="connsiteX4-261" fmla="*/ 0 w 545449"/>
                <a:gd name="connsiteY4-262" fmla="*/ 1300073 h 1300073"/>
                <a:gd name="connsiteX5-263" fmla="*/ 0 w 545449"/>
                <a:gd name="connsiteY5-264" fmla="*/ 0 h 1300073"/>
                <a:gd name="connsiteX0-265" fmla="*/ 0 w 542618"/>
                <a:gd name="connsiteY0-266" fmla="*/ 0 h 1300073"/>
                <a:gd name="connsiteX1-267" fmla="*/ 228419 w 542618"/>
                <a:gd name="connsiteY1-268" fmla="*/ 76912 h 1300073"/>
                <a:gd name="connsiteX2-269" fmla="*/ 542296 w 542618"/>
                <a:gd name="connsiteY2-270" fmla="*/ 627249 h 1300073"/>
                <a:gd name="connsiteX3-271" fmla="*/ 254053 w 542618"/>
                <a:gd name="connsiteY3-272" fmla="*/ 1149098 h 1300073"/>
                <a:gd name="connsiteX4-273" fmla="*/ 0 w 542618"/>
                <a:gd name="connsiteY4-274" fmla="*/ 1300073 h 1300073"/>
                <a:gd name="connsiteX5-275" fmla="*/ 0 w 542618"/>
                <a:gd name="connsiteY5-276" fmla="*/ 0 h 1300073"/>
                <a:gd name="connsiteX0-277" fmla="*/ 0 w 514529"/>
                <a:gd name="connsiteY0-278" fmla="*/ 0 h 1300073"/>
                <a:gd name="connsiteX1-279" fmla="*/ 228419 w 514529"/>
                <a:gd name="connsiteY1-280" fmla="*/ 76912 h 1300073"/>
                <a:gd name="connsiteX2-281" fmla="*/ 513813 w 514529"/>
                <a:gd name="connsiteY2-282" fmla="*/ 621552 h 1300073"/>
                <a:gd name="connsiteX3-283" fmla="*/ 254053 w 514529"/>
                <a:gd name="connsiteY3-284" fmla="*/ 1149098 h 1300073"/>
                <a:gd name="connsiteX4-285" fmla="*/ 0 w 514529"/>
                <a:gd name="connsiteY4-286" fmla="*/ 1300073 h 1300073"/>
                <a:gd name="connsiteX5-287" fmla="*/ 0 w 514529"/>
                <a:gd name="connsiteY5-288" fmla="*/ 0 h 1300073"/>
                <a:gd name="connsiteX0-289" fmla="*/ 0 w 514760"/>
                <a:gd name="connsiteY0-290" fmla="*/ 0 h 1300073"/>
                <a:gd name="connsiteX1-291" fmla="*/ 222721 w 514760"/>
                <a:gd name="connsiteY1-292" fmla="*/ 82609 h 1300073"/>
                <a:gd name="connsiteX2-293" fmla="*/ 513813 w 514760"/>
                <a:gd name="connsiteY2-294" fmla="*/ 621552 h 1300073"/>
                <a:gd name="connsiteX3-295" fmla="*/ 254053 w 514760"/>
                <a:gd name="connsiteY3-296" fmla="*/ 1149098 h 1300073"/>
                <a:gd name="connsiteX4-297" fmla="*/ 0 w 514760"/>
                <a:gd name="connsiteY4-298" fmla="*/ 1300073 h 1300073"/>
                <a:gd name="connsiteX5-299" fmla="*/ 0 w 514760"/>
                <a:gd name="connsiteY5-300" fmla="*/ 0 h 1300073"/>
                <a:gd name="connsiteX0-301" fmla="*/ 0 w 514760"/>
                <a:gd name="connsiteY0-302" fmla="*/ 0 h 1300073"/>
                <a:gd name="connsiteX1-303" fmla="*/ 222721 w 514760"/>
                <a:gd name="connsiteY1-304" fmla="*/ 82609 h 1300073"/>
                <a:gd name="connsiteX2-305" fmla="*/ 513813 w 514760"/>
                <a:gd name="connsiteY2-306" fmla="*/ 621552 h 1300073"/>
                <a:gd name="connsiteX3-307" fmla="*/ 254053 w 514760"/>
                <a:gd name="connsiteY3-308" fmla="*/ 1149098 h 1300073"/>
                <a:gd name="connsiteX4-309" fmla="*/ 0 w 514760"/>
                <a:gd name="connsiteY4-310" fmla="*/ 1300073 h 1300073"/>
                <a:gd name="connsiteX5-311" fmla="*/ 0 w 514760"/>
                <a:gd name="connsiteY5-312" fmla="*/ 0 h 1300073"/>
                <a:gd name="connsiteX0-313" fmla="*/ 0 w 514760"/>
                <a:gd name="connsiteY0-314" fmla="*/ 0 h 1300073"/>
                <a:gd name="connsiteX1-315" fmla="*/ 222721 w 514760"/>
                <a:gd name="connsiteY1-316" fmla="*/ 82609 h 1300073"/>
                <a:gd name="connsiteX2-317" fmla="*/ 513813 w 514760"/>
                <a:gd name="connsiteY2-318" fmla="*/ 621552 h 1300073"/>
                <a:gd name="connsiteX3-319" fmla="*/ 254053 w 514760"/>
                <a:gd name="connsiteY3-320" fmla="*/ 1149098 h 1300073"/>
                <a:gd name="connsiteX4-321" fmla="*/ 0 w 514760"/>
                <a:gd name="connsiteY4-322" fmla="*/ 1300073 h 1300073"/>
                <a:gd name="connsiteX5-323" fmla="*/ 0 w 514760"/>
                <a:gd name="connsiteY5-324" fmla="*/ 0 h 1300073"/>
                <a:gd name="connsiteX0-325" fmla="*/ 0 w 518323"/>
                <a:gd name="connsiteY0-326" fmla="*/ 0 h 1304458"/>
                <a:gd name="connsiteX1-327" fmla="*/ 222721 w 518323"/>
                <a:gd name="connsiteY1-328" fmla="*/ 82609 h 1304458"/>
                <a:gd name="connsiteX2-329" fmla="*/ 513813 w 518323"/>
                <a:gd name="connsiteY2-330" fmla="*/ 621552 h 1304458"/>
                <a:gd name="connsiteX3-331" fmla="*/ 282542 w 518323"/>
                <a:gd name="connsiteY3-332" fmla="*/ 1211767 h 1304458"/>
                <a:gd name="connsiteX4-333" fmla="*/ 0 w 518323"/>
                <a:gd name="connsiteY4-334" fmla="*/ 1300073 h 1304458"/>
                <a:gd name="connsiteX5-335" fmla="*/ 0 w 518323"/>
                <a:gd name="connsiteY5-336" fmla="*/ 0 h 1304458"/>
                <a:gd name="connsiteX0-337" fmla="*/ 5695 w 524018"/>
                <a:gd name="connsiteY0-338" fmla="*/ 0 h 1289040"/>
                <a:gd name="connsiteX1-339" fmla="*/ 228416 w 524018"/>
                <a:gd name="connsiteY1-340" fmla="*/ 82609 h 1289040"/>
                <a:gd name="connsiteX2-341" fmla="*/ 519508 w 524018"/>
                <a:gd name="connsiteY2-342" fmla="*/ 621552 h 1289040"/>
                <a:gd name="connsiteX3-343" fmla="*/ 288237 w 524018"/>
                <a:gd name="connsiteY3-344" fmla="*/ 1211767 h 1289040"/>
                <a:gd name="connsiteX4-345" fmla="*/ 0 w 524018"/>
                <a:gd name="connsiteY4-346" fmla="*/ 1274435 h 1289040"/>
                <a:gd name="connsiteX5-347" fmla="*/ 5695 w 524018"/>
                <a:gd name="connsiteY5-348" fmla="*/ 0 h 1289040"/>
                <a:gd name="connsiteX0-349" fmla="*/ 5695 w 524018"/>
                <a:gd name="connsiteY0-350" fmla="*/ 0 h 1274715"/>
                <a:gd name="connsiteX1-351" fmla="*/ 228416 w 524018"/>
                <a:gd name="connsiteY1-352" fmla="*/ 82609 h 1274715"/>
                <a:gd name="connsiteX2-353" fmla="*/ 519508 w 524018"/>
                <a:gd name="connsiteY2-354" fmla="*/ 621552 h 1274715"/>
                <a:gd name="connsiteX3-355" fmla="*/ 288237 w 524018"/>
                <a:gd name="connsiteY3-356" fmla="*/ 1163340 h 1274715"/>
                <a:gd name="connsiteX4-357" fmla="*/ 0 w 524018"/>
                <a:gd name="connsiteY4-358" fmla="*/ 1274435 h 1274715"/>
                <a:gd name="connsiteX5-359" fmla="*/ 5695 w 524018"/>
                <a:gd name="connsiteY5-360" fmla="*/ 0 h 1274715"/>
                <a:gd name="connsiteX0-361" fmla="*/ 5695 w 522354"/>
                <a:gd name="connsiteY0-362" fmla="*/ 0 h 1274715"/>
                <a:gd name="connsiteX1-363" fmla="*/ 254057 w 522354"/>
                <a:gd name="connsiteY1-364" fmla="*/ 59820 h 1274715"/>
                <a:gd name="connsiteX2-365" fmla="*/ 519508 w 522354"/>
                <a:gd name="connsiteY2-366" fmla="*/ 621552 h 1274715"/>
                <a:gd name="connsiteX3-367" fmla="*/ 288237 w 522354"/>
                <a:gd name="connsiteY3-368" fmla="*/ 1163340 h 1274715"/>
                <a:gd name="connsiteX4-369" fmla="*/ 0 w 522354"/>
                <a:gd name="connsiteY4-370" fmla="*/ 1274435 h 1274715"/>
                <a:gd name="connsiteX5-371" fmla="*/ 5695 w 522354"/>
                <a:gd name="connsiteY5-372" fmla="*/ 0 h 1274715"/>
                <a:gd name="connsiteX0-373" fmla="*/ 5695 w 521281"/>
                <a:gd name="connsiteY0-374" fmla="*/ 0 h 1274715"/>
                <a:gd name="connsiteX1-375" fmla="*/ 254057 w 521281"/>
                <a:gd name="connsiteY1-376" fmla="*/ 59820 h 1274715"/>
                <a:gd name="connsiteX2-377" fmla="*/ 519508 w 521281"/>
                <a:gd name="connsiteY2-378" fmla="*/ 621552 h 1274715"/>
                <a:gd name="connsiteX3-379" fmla="*/ 288237 w 521281"/>
                <a:gd name="connsiteY3-380" fmla="*/ 1163340 h 1274715"/>
                <a:gd name="connsiteX4-381" fmla="*/ 0 w 521281"/>
                <a:gd name="connsiteY4-382" fmla="*/ 1274435 h 1274715"/>
                <a:gd name="connsiteX5-383" fmla="*/ 5695 w 521281"/>
                <a:gd name="connsiteY5-384" fmla="*/ 0 h 12747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1281" h="1274715">
                  <a:moveTo>
                    <a:pt x="5695" y="0"/>
                  </a:moveTo>
                  <a:cubicBezTo>
                    <a:pt x="82784" y="11394"/>
                    <a:pt x="94358" y="-8546"/>
                    <a:pt x="254057" y="59820"/>
                  </a:cubicBezTo>
                  <a:cubicBezTo>
                    <a:pt x="548490" y="219341"/>
                    <a:pt x="516657" y="389206"/>
                    <a:pt x="519508" y="621552"/>
                  </a:cubicBezTo>
                  <a:cubicBezTo>
                    <a:pt x="522359" y="853898"/>
                    <a:pt x="545639" y="986727"/>
                    <a:pt x="288237" y="1163340"/>
                  </a:cubicBezTo>
                  <a:cubicBezTo>
                    <a:pt x="124747" y="1285828"/>
                    <a:pt x="6823" y="1274435"/>
                    <a:pt x="0" y="1274435"/>
                  </a:cubicBezTo>
                  <a:cubicBezTo>
                    <a:pt x="1898" y="849623"/>
                    <a:pt x="3797" y="424812"/>
                    <a:pt x="56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7" name="梯形 126"/>
          <p:cNvSpPr/>
          <p:nvPr/>
        </p:nvSpPr>
        <p:spPr>
          <a:xfrm>
            <a:off x="381045" y="5194436"/>
            <a:ext cx="1763659" cy="402291"/>
          </a:xfrm>
          <a:prstGeom prst="trapezoi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434495" y="5833940"/>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2642430" y="5849013"/>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297793" y="2888233"/>
            <a:ext cx="5190639" cy="1498872"/>
          </a:xfrm>
          <a:prstGeom prst="rect">
            <a:avLst/>
          </a:prstGeom>
        </p:spPr>
        <p:txBody>
          <a:bodyPr wrap="square">
            <a:spAutoFit/>
          </a:bodyPr>
          <a:lstStyle/>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现有的云计算平台的重要特点是</a:t>
            </a:r>
            <a:r>
              <a:rPr lang="zh-CN" altLang="en-US" dirty="0">
                <a:solidFill>
                  <a:srgbClr val="FF0000"/>
                </a:solidFill>
                <a:latin typeface="微软雅黑" panose="020B0503020204020204" pitchFamily="34" charset="-122"/>
                <a:ea typeface="微软雅黑" panose="020B0503020204020204" pitchFamily="34" charset="-122"/>
              </a:rPr>
              <a:t>利用软件来实现硬件资源的虚拟化管理、调度及应用</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在云计算中利用虚拟化技术可大大降低维护成本和提高资源的利用率。</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云计算特点</a:t>
            </a:r>
            <a:endParaRPr lang="zh-CN" altLang="en-US" sz="2800" b="1" dirty="0">
              <a:latin typeface="黑体" panose="02010609060101010101" pitchFamily="2" charset="-122"/>
              <a:ea typeface="黑体" panose="02010609060101010101" pitchFamily="2" charset="-122"/>
            </a:endParaRPr>
          </a:p>
        </p:txBody>
      </p:sp>
      <p:grpSp>
        <p:nvGrpSpPr>
          <p:cNvPr id="2" name="组合 1"/>
          <p:cNvGrpSpPr/>
          <p:nvPr/>
        </p:nvGrpSpPr>
        <p:grpSpPr>
          <a:xfrm>
            <a:off x="1560265" y="2089195"/>
            <a:ext cx="4639634" cy="3543710"/>
            <a:chOff x="3106812" y="1841098"/>
            <a:chExt cx="7119341" cy="4811848"/>
          </a:xfrm>
        </p:grpSpPr>
        <p:sp>
          <p:nvSpPr>
            <p:cNvPr id="56" name="内容占位符 2"/>
            <p:cNvSpPr txBox="1"/>
            <p:nvPr/>
          </p:nvSpPr>
          <p:spPr>
            <a:xfrm>
              <a:off x="6710456" y="1841098"/>
              <a:ext cx="3200629" cy="724373"/>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资源池弹性可扩张</a:t>
              </a:r>
              <a:endParaRPr lang="zh-CN" altLang="en-US" sz="1800" dirty="0">
                <a:solidFill>
                  <a:schemeClr val="bg1">
                    <a:lumMod val="65000"/>
                  </a:schemeClr>
                </a:solidFill>
                <a:latin typeface="Arial" panose="020B0604020202020204"/>
                <a:ea typeface="微软雅黑" panose="020B0503020204020204" pitchFamily="34" charset="-122"/>
              </a:endParaRPr>
            </a:p>
          </p:txBody>
        </p:sp>
        <p:grpSp>
          <p:nvGrpSpPr>
            <p:cNvPr id="57" name="Group 83"/>
            <p:cNvGrpSpPr/>
            <p:nvPr/>
          </p:nvGrpSpPr>
          <p:grpSpPr>
            <a:xfrm>
              <a:off x="3106812" y="1944510"/>
              <a:ext cx="3429024" cy="543292"/>
              <a:chOff x="2500298" y="1379462"/>
              <a:chExt cx="2571768" cy="407469"/>
            </a:xfrm>
          </p:grpSpPr>
          <p:sp>
            <p:nvSpPr>
              <p:cNvPr id="58"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11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9" name="Rectangle 46"/>
              <p:cNvSpPr/>
              <p:nvPr/>
            </p:nvSpPr>
            <p:spPr>
              <a:xfrm>
                <a:off x="4417138" y="1379462"/>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60"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61" name="Group 84"/>
            <p:cNvGrpSpPr/>
            <p:nvPr/>
          </p:nvGrpSpPr>
          <p:grpSpPr>
            <a:xfrm>
              <a:off x="3106812" y="3091976"/>
              <a:ext cx="3429024" cy="543292"/>
              <a:chOff x="2500298" y="2240061"/>
              <a:chExt cx="2571768" cy="407469"/>
            </a:xfrm>
          </p:grpSpPr>
          <p:sp>
            <p:nvSpPr>
              <p:cNvPr id="62"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3"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64" name="Rectangle 54"/>
              <p:cNvSpPr/>
              <p:nvPr/>
            </p:nvSpPr>
            <p:spPr>
              <a:xfrm>
                <a:off x="4402930" y="2240061"/>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5" name="Group 86"/>
            <p:cNvGrpSpPr/>
            <p:nvPr/>
          </p:nvGrpSpPr>
          <p:grpSpPr>
            <a:xfrm>
              <a:off x="3868818" y="5297311"/>
              <a:ext cx="2667019" cy="543292"/>
              <a:chOff x="3071802" y="4313054"/>
              <a:chExt cx="2000264" cy="407469"/>
            </a:xfrm>
          </p:grpSpPr>
          <p:sp>
            <p:nvSpPr>
              <p:cNvPr id="66"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67"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68" name="Rectangle 65"/>
              <p:cNvSpPr/>
              <p:nvPr/>
            </p:nvSpPr>
            <p:spPr>
              <a:xfrm>
                <a:off x="4417137" y="4313054"/>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grpSp>
          <p:nvGrpSpPr>
            <p:cNvPr id="69" name="Group 85"/>
            <p:cNvGrpSpPr/>
            <p:nvPr/>
          </p:nvGrpSpPr>
          <p:grpSpPr>
            <a:xfrm>
              <a:off x="3392564" y="4234978"/>
              <a:ext cx="3143272" cy="543292"/>
              <a:chOff x="2714612" y="3302271"/>
              <a:chExt cx="2357454" cy="407469"/>
            </a:xfrm>
          </p:grpSpPr>
          <p:sp>
            <p:nvSpPr>
              <p:cNvPr id="70"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1" name="Rectangle 64"/>
              <p:cNvSpPr/>
              <p:nvPr/>
            </p:nvSpPr>
            <p:spPr>
              <a:xfrm>
                <a:off x="4382803" y="3302271"/>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cxnSp>
            <p:nvCxnSpPr>
              <p:cNvPr id="72"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73" name="内容占位符 2"/>
            <p:cNvSpPr txBox="1"/>
            <p:nvPr/>
          </p:nvSpPr>
          <p:spPr>
            <a:xfrm>
              <a:off x="6710456" y="2926077"/>
              <a:ext cx="3200629" cy="614075"/>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按需提供资源服务</a:t>
              </a:r>
              <a:endParaRPr lang="zh-CN" altLang="en-US" sz="1800" dirty="0">
                <a:solidFill>
                  <a:schemeClr val="bg1">
                    <a:lumMod val="65000"/>
                  </a:schemeClr>
                </a:solidFill>
                <a:latin typeface="Arial" panose="020B0604020202020204"/>
                <a:ea typeface="微软雅黑" panose="020B0503020204020204" pitchFamily="34" charset="-122"/>
              </a:endParaRPr>
            </a:p>
          </p:txBody>
        </p:sp>
        <p:sp>
          <p:nvSpPr>
            <p:cNvPr id="74" name="内容占位符 2"/>
            <p:cNvSpPr txBox="1"/>
            <p:nvPr/>
          </p:nvSpPr>
          <p:spPr>
            <a:xfrm>
              <a:off x="6754956" y="5189468"/>
              <a:ext cx="1849491" cy="552821"/>
            </a:xfrm>
            <a:prstGeom prst="rect">
              <a:avLst/>
            </a:prstGeom>
          </p:spPr>
          <p:txBody>
            <a:bodyPr vert="horz" lIns="121917" tIns="60958" rIns="121917" bIns="60958"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chemeClr val="bg1">
                      <a:lumMod val="65000"/>
                    </a:schemeClr>
                  </a:solidFill>
                  <a:latin typeface="Arial" panose="020B0604020202020204"/>
                  <a:ea typeface="微软雅黑" panose="020B0503020204020204" pitchFamily="34" charset="-122"/>
                </a:rPr>
                <a:t>虚拟化</a:t>
              </a:r>
              <a:endParaRPr lang="zh-CN" altLang="en-US" sz="1800" dirty="0">
                <a:solidFill>
                  <a:schemeClr val="bg1">
                    <a:lumMod val="65000"/>
                  </a:schemeClr>
                </a:solidFill>
                <a:latin typeface="Arial" panose="020B0604020202020204"/>
                <a:ea typeface="微软雅黑" panose="020B0503020204020204" pitchFamily="34" charset="-122"/>
              </a:endParaRPr>
            </a:p>
          </p:txBody>
        </p:sp>
        <p:sp>
          <p:nvSpPr>
            <p:cNvPr id="75" name="内容占位符 2"/>
            <p:cNvSpPr txBox="1"/>
            <p:nvPr/>
          </p:nvSpPr>
          <p:spPr>
            <a:xfrm>
              <a:off x="6754956" y="4114922"/>
              <a:ext cx="3402290" cy="499775"/>
            </a:xfrm>
            <a:prstGeom prst="rect">
              <a:avLst/>
            </a:prstGeom>
          </p:spPr>
          <p:txBody>
            <a:bodyPr vert="horz" lIns="121917" tIns="60958" rIns="121917" bIns="60958" rtlCol="0">
              <a:noAutofit/>
            </a:bodyPr>
            <a:lstStyle>
              <a:defPPr>
                <a:defRPr lang="en-US"/>
              </a:defPPr>
              <a:lvl1pPr indent="0">
                <a:lnSpc>
                  <a:spcPct val="130000"/>
                </a:lnSpc>
                <a:spcBef>
                  <a:spcPct val="20000"/>
                </a:spcBef>
                <a:buSzPct val="80000"/>
                <a:buFont typeface="Wingdings" panose="05000000000000000000" pitchFamily="2" charset="2"/>
                <a:buNone/>
                <a:defRPr>
                  <a:solidFill>
                    <a:schemeClr val="tx1">
                      <a:lumMod val="95000"/>
                      <a:lumOff val="5000"/>
                    </a:schemeClr>
                  </a:solidFill>
                </a:defRPr>
              </a:lvl1pPr>
              <a:lvl2pPr marL="991235" indent="-381000">
                <a:lnSpc>
                  <a:spcPct val="130000"/>
                </a:lnSpc>
                <a:spcBef>
                  <a:spcPct val="20000"/>
                </a:spcBef>
                <a:buFont typeface="Arial" panose="020B0604020202020204" pitchFamily="34" charset="0"/>
                <a:buChar char="–"/>
                <a:defRPr sz="1800">
                  <a:solidFill>
                    <a:schemeClr val="tx1">
                      <a:lumMod val="75000"/>
                      <a:lumOff val="25000"/>
                    </a:schemeClr>
                  </a:solidFill>
                </a:defRPr>
              </a:lvl2pPr>
              <a:lvl3pPr marL="1524635" indent="-304800">
                <a:lnSpc>
                  <a:spcPct val="130000"/>
                </a:lnSpc>
                <a:spcBef>
                  <a:spcPct val="20000"/>
                </a:spcBef>
                <a:buFont typeface="Arial" panose="020B0604020202020204" pitchFamily="34" charset="0"/>
                <a:buChar char="•"/>
                <a:defRPr sz="1800"/>
              </a:lvl3pPr>
              <a:lvl4pPr marL="2134235" indent="-304800">
                <a:lnSpc>
                  <a:spcPct val="130000"/>
                </a:lnSpc>
                <a:spcBef>
                  <a:spcPct val="20000"/>
                </a:spcBef>
                <a:buFont typeface="Arial" panose="020B0604020202020204" pitchFamily="34" charset="0"/>
                <a:buChar char="–"/>
                <a:defRPr sz="1800"/>
              </a:lvl4pPr>
              <a:lvl5pPr marL="2744470" indent="-304800">
                <a:lnSpc>
                  <a:spcPct val="130000"/>
                </a:lnSpc>
                <a:spcBef>
                  <a:spcPct val="20000"/>
                </a:spcBef>
                <a:buFont typeface="Arial" panose="020B0604020202020204" pitchFamily="34" charset="0"/>
                <a:buChar char="»"/>
                <a:defRPr sz="1800"/>
              </a:lvl5pPr>
              <a:lvl6pPr marL="3354070" indent="-304800">
                <a:spcBef>
                  <a:spcPct val="20000"/>
                </a:spcBef>
                <a:buFont typeface="Arial" panose="020B0604020202020204" pitchFamily="34" charset="0"/>
                <a:buChar char="•"/>
                <a:defRPr sz="2700"/>
              </a:lvl6pPr>
              <a:lvl7pPr marL="3963670" indent="-304800">
                <a:spcBef>
                  <a:spcPct val="20000"/>
                </a:spcBef>
                <a:buFont typeface="Arial" panose="020B0604020202020204" pitchFamily="34" charset="0"/>
                <a:buChar char="•"/>
                <a:defRPr sz="2700"/>
              </a:lvl7pPr>
              <a:lvl8pPr marL="4573905" indent="-304800">
                <a:spcBef>
                  <a:spcPct val="20000"/>
                </a:spcBef>
                <a:buFont typeface="Arial" panose="020B0604020202020204" pitchFamily="34" charset="0"/>
                <a:buChar char="•"/>
                <a:defRPr sz="2700"/>
              </a:lvl8pPr>
              <a:lvl9pPr marL="5183505" indent="-304800">
                <a:spcBef>
                  <a:spcPct val="20000"/>
                </a:spcBef>
                <a:buFont typeface="Arial" panose="020B0604020202020204" pitchFamily="34" charset="0"/>
                <a:buChar char="•"/>
                <a:defRPr sz="2700"/>
              </a:lvl9pPr>
            </a:lstStyle>
            <a:p>
              <a:pPr defTabSz="1219200"/>
              <a:r>
                <a:rPr lang="zh-CN" altLang="en-US" dirty="0">
                  <a:solidFill>
                    <a:schemeClr val="bg1">
                      <a:lumMod val="65000"/>
                    </a:schemeClr>
                  </a:solidFill>
                  <a:latin typeface="Arial" panose="020B0604020202020204"/>
                  <a:ea typeface="微软雅黑" panose="020B0503020204020204" pitchFamily="34" charset="-122"/>
                </a:rPr>
                <a:t>网络化的资源接入</a:t>
              </a:r>
              <a:endParaRPr lang="zh-CN" altLang="en-US" dirty="0">
                <a:solidFill>
                  <a:schemeClr val="bg1">
                    <a:lumMod val="65000"/>
                  </a:schemeClr>
                </a:solidFill>
                <a:latin typeface="Arial" panose="020B0604020202020204"/>
                <a:ea typeface="微软雅黑" panose="020B0503020204020204" pitchFamily="34" charset="-122"/>
              </a:endParaRPr>
            </a:p>
          </p:txBody>
        </p:sp>
        <p:grpSp>
          <p:nvGrpSpPr>
            <p:cNvPr id="76" name="Group 86"/>
            <p:cNvGrpSpPr/>
            <p:nvPr/>
          </p:nvGrpSpPr>
          <p:grpSpPr>
            <a:xfrm>
              <a:off x="4154569" y="6109654"/>
              <a:ext cx="2381383" cy="543292"/>
              <a:chOff x="3293210" y="4313054"/>
              <a:chExt cx="1786038" cy="407469"/>
            </a:xfrm>
          </p:grpSpPr>
          <p:sp>
            <p:nvSpPr>
              <p:cNvPr id="77" name="Rectangle 69"/>
              <p:cNvSpPr/>
              <p:nvPr/>
            </p:nvSpPr>
            <p:spPr>
              <a:xfrm>
                <a:off x="4007678" y="4334307"/>
                <a:ext cx="1071570" cy="285752"/>
              </a:xfrm>
              <a:prstGeom prst="rect">
                <a:avLst/>
              </a:prstGeom>
              <a:solidFill>
                <a:srgbClr val="4BACC6">
                  <a:lumMod val="50000"/>
                </a:srgbClr>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78" name="Straight Connector 28"/>
              <p:cNvCxnSpPr/>
              <p:nvPr/>
            </p:nvCxnSpPr>
            <p:spPr>
              <a:xfrm>
                <a:off x="3293210" y="4502164"/>
                <a:ext cx="564410" cy="0"/>
              </a:xfrm>
              <a:prstGeom prst="line">
                <a:avLst/>
              </a:prstGeom>
              <a:noFill/>
              <a:ln w="12700" cap="flat" cmpd="sng" algn="ctr">
                <a:solidFill>
                  <a:srgbClr val="4BACC6">
                    <a:lumMod val="75000"/>
                  </a:srgbClr>
                </a:solidFill>
                <a:prstDash val="solid"/>
                <a:headEnd type="oval" w="med" len="med"/>
                <a:tailEnd type="oval" w="med" len="med"/>
              </a:ln>
              <a:effectLst/>
            </p:spPr>
          </p:cxnSp>
          <p:sp>
            <p:nvSpPr>
              <p:cNvPr id="79" name="Rectangle 65"/>
              <p:cNvSpPr/>
              <p:nvPr/>
            </p:nvSpPr>
            <p:spPr>
              <a:xfrm>
                <a:off x="4417137" y="4313054"/>
                <a:ext cx="380401" cy="407469"/>
              </a:xfrm>
              <a:prstGeom prst="rect">
                <a:avLst/>
              </a:prstGeom>
            </p:spPr>
            <p:txBody>
              <a:bodyPr wrap="none">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5</a:t>
                </a:r>
                <a:endParaRPr kumimoji="0" lang="en-US" sz="20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endParaRPr>
              </a:p>
            </p:txBody>
          </p:sp>
        </p:grpSp>
        <p:sp>
          <p:nvSpPr>
            <p:cNvPr id="80" name="矩形 79"/>
            <p:cNvSpPr/>
            <p:nvPr/>
          </p:nvSpPr>
          <p:spPr>
            <a:xfrm>
              <a:off x="6754958" y="6082171"/>
              <a:ext cx="3471195" cy="501500"/>
            </a:xfrm>
            <a:prstGeom prst="rect">
              <a:avLst/>
            </a:prstGeom>
          </p:spPr>
          <p:txBody>
            <a:bodyPr wrap="none">
              <a:spAutoFit/>
            </a:bodyPr>
            <a:lstStyle/>
            <a:p>
              <a:pPr defTabSz="1219200"/>
              <a:r>
                <a:rPr lang="zh-CN" altLang="en-US" b="1" dirty="0">
                  <a:solidFill>
                    <a:srgbClr val="FF0000"/>
                  </a:solidFill>
                  <a:latin typeface="Arial" panose="020B0604020202020204"/>
                  <a:ea typeface="微软雅黑" panose="020B0503020204020204" pitchFamily="34" charset="-122"/>
                </a:rPr>
                <a:t>提高可靠性和安全性</a:t>
              </a:r>
              <a:endParaRPr lang="zh-CN" altLang="en-US" b="1" dirty="0">
                <a:solidFill>
                  <a:srgbClr val="FF0000"/>
                </a:solidFill>
                <a:latin typeface="Arial" panose="020B0604020202020204"/>
                <a:ea typeface="微软雅黑" panose="020B0503020204020204" pitchFamily="34" charset="-122"/>
              </a:endParaRPr>
            </a:p>
          </p:txBody>
        </p:sp>
      </p:grpSp>
      <p:grpSp>
        <p:nvGrpSpPr>
          <p:cNvPr id="112" name="组合 111"/>
          <p:cNvGrpSpPr/>
          <p:nvPr/>
        </p:nvGrpSpPr>
        <p:grpSpPr>
          <a:xfrm>
            <a:off x="557964" y="2193721"/>
            <a:ext cx="1510461" cy="3396368"/>
            <a:chOff x="1893560" y="1524104"/>
            <a:chExt cx="2187053" cy="4408910"/>
          </a:xfrm>
        </p:grpSpPr>
        <p:grpSp>
          <p:nvGrpSpPr>
            <p:cNvPr id="113" name="Group 59"/>
            <p:cNvGrpSpPr/>
            <p:nvPr/>
          </p:nvGrpSpPr>
          <p:grpSpPr>
            <a:xfrm>
              <a:off x="1893560" y="1524104"/>
              <a:ext cx="2187053" cy="3893325"/>
              <a:chOff x="3753851" y="1202035"/>
              <a:chExt cx="1640290" cy="3516052"/>
            </a:xfrm>
          </p:grpSpPr>
          <p:sp>
            <p:nvSpPr>
              <p:cNvPr id="115"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16"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17"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ln>
            </p:spPr>
            <p:txBody>
              <a:bodyPr vert="horz" wrap="square" lIns="121920" tIns="60960" rIns="121920" bIns="60960" numCol="1" anchor="t" anchorCtr="0" compatLnSpc="1"/>
              <a:lstStyle/>
              <a:p>
                <a:endParaRPr lang="en-US" sz="3200"/>
              </a:p>
            </p:txBody>
          </p:sp>
          <p:sp>
            <p:nvSpPr>
              <p:cNvPr id="118"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ln>
            </p:spPr>
            <p:txBody>
              <a:bodyPr vert="horz" wrap="square" lIns="121920" tIns="60960" rIns="121920" bIns="60960" numCol="1" anchor="t" anchorCtr="0" compatLnSpc="1"/>
              <a:lstStyle/>
              <a:p>
                <a:endParaRPr lang="en-US" sz="3200" dirty="0"/>
              </a:p>
            </p:txBody>
          </p:sp>
          <p:sp>
            <p:nvSpPr>
              <p:cNvPr id="119"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ln>
            </p:spPr>
            <p:txBody>
              <a:bodyPr vert="horz" wrap="square" lIns="121920" tIns="60960" rIns="121920" bIns="60960" numCol="1" anchor="t" anchorCtr="0" compatLnSpc="1"/>
              <a:lstStyle/>
              <a:p>
                <a:endParaRPr lang="en-US" sz="3200"/>
              </a:p>
            </p:txBody>
          </p:sp>
          <p:sp>
            <p:nvSpPr>
              <p:cNvPr id="120"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ln>
            </p:spPr>
            <p:txBody>
              <a:bodyPr vert="horz" wrap="square" lIns="121920" tIns="60960" rIns="121920" bIns="60960" numCol="1" anchor="t" anchorCtr="0" compatLnSpc="1"/>
              <a:lstStyle/>
              <a:p>
                <a:endParaRPr lang="en-US" sz="3200" dirty="0"/>
              </a:p>
            </p:txBody>
          </p:sp>
          <p:sp>
            <p:nvSpPr>
              <p:cNvPr id="121"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2"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ln>
            </p:spPr>
            <p:txBody>
              <a:bodyPr vert="horz" wrap="square" lIns="121920" tIns="60960" rIns="121920" bIns="60960" numCol="1" anchor="t" anchorCtr="0" compatLnSpc="1"/>
              <a:lstStyle/>
              <a:p>
                <a:endParaRPr lang="en-US" sz="3200"/>
              </a:p>
            </p:txBody>
          </p:sp>
          <p:sp>
            <p:nvSpPr>
              <p:cNvPr id="123"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ln>
            </p:spPr>
            <p:txBody>
              <a:bodyPr vert="horz" wrap="square" lIns="121920" tIns="60960" rIns="121920" bIns="60960" numCol="1" anchor="t" anchorCtr="0" compatLnSpc="1"/>
              <a:lstStyle/>
              <a:p>
                <a:endParaRPr lang="en-US" sz="3200"/>
              </a:p>
            </p:txBody>
          </p:sp>
          <p:sp>
            <p:nvSpPr>
              <p:cNvPr id="124"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ln>
            </p:spPr>
            <p:txBody>
              <a:bodyPr vert="horz" wrap="square" lIns="121920" tIns="60960" rIns="121920" bIns="60960" numCol="1" anchor="t" anchorCtr="0" compatLnSpc="1"/>
              <a:lstStyle/>
              <a:p>
                <a:endParaRPr lang="en-US" sz="3200" dirty="0"/>
              </a:p>
            </p:txBody>
          </p:sp>
          <p:sp>
            <p:nvSpPr>
              <p:cNvPr id="125"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ln>
            </p:spPr>
            <p:txBody>
              <a:bodyPr vert="horz" wrap="square" lIns="121920" tIns="60960" rIns="121920" bIns="60960" numCol="1" anchor="t" anchorCtr="0" compatLnSpc="1"/>
              <a:lstStyle/>
              <a:p>
                <a:endParaRPr lang="en-US" sz="3200"/>
              </a:p>
            </p:txBody>
          </p:sp>
          <p:sp>
            <p:nvSpPr>
              <p:cNvPr id="126"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ln>
            </p:spPr>
            <p:txBody>
              <a:bodyPr vert="horz" wrap="square" lIns="121920" tIns="60960" rIns="121920" bIns="60960" numCol="1" anchor="t" anchorCtr="0" compatLnSpc="1"/>
              <a:lstStyle/>
              <a:p>
                <a:endParaRPr lang="en-US" sz="3200"/>
              </a:p>
            </p:txBody>
          </p:sp>
        </p:grpSp>
        <p:sp>
          <p:nvSpPr>
            <p:cNvPr id="114" name="流程图: 延期 49"/>
            <p:cNvSpPr/>
            <p:nvPr/>
          </p:nvSpPr>
          <p:spPr>
            <a:xfrm rot="5400000">
              <a:off x="2726658" y="5035016"/>
              <a:ext cx="521281" cy="1274715"/>
            </a:xfrm>
            <a:custGeom>
              <a:avLst/>
              <a:gdLst>
                <a:gd name="connsiteX0" fmla="*/ 0 w 519501"/>
                <a:gd name="connsiteY0" fmla="*/ 0 h 1300073"/>
                <a:gd name="connsiteX1" fmla="*/ 259751 w 519501"/>
                <a:gd name="connsiteY1" fmla="*/ 0 h 1300073"/>
                <a:gd name="connsiteX2" fmla="*/ 519502 w 519501"/>
                <a:gd name="connsiteY2" fmla="*/ 650037 h 1300073"/>
                <a:gd name="connsiteX3" fmla="*/ 259751 w 519501"/>
                <a:gd name="connsiteY3" fmla="*/ 1300074 h 1300073"/>
                <a:gd name="connsiteX4" fmla="*/ 0 w 519501"/>
                <a:gd name="connsiteY4" fmla="*/ 1300073 h 1300073"/>
                <a:gd name="connsiteX5" fmla="*/ 0 w 519501"/>
                <a:gd name="connsiteY5" fmla="*/ 0 h 1300073"/>
                <a:gd name="connsiteX0-1" fmla="*/ 0 w 519502"/>
                <a:gd name="connsiteY0-2" fmla="*/ 0 h 1300074"/>
                <a:gd name="connsiteX1-3" fmla="*/ 259751 w 519502"/>
                <a:gd name="connsiteY1-4" fmla="*/ 0 h 1300074"/>
                <a:gd name="connsiteX2-5" fmla="*/ 519502 w 519502"/>
                <a:gd name="connsiteY2-6" fmla="*/ 650037 h 1300074"/>
                <a:gd name="connsiteX3-7" fmla="*/ 259751 w 519502"/>
                <a:gd name="connsiteY3-8" fmla="*/ 1300074 h 1300074"/>
                <a:gd name="connsiteX4-9" fmla="*/ 0 w 519502"/>
                <a:gd name="connsiteY4-10" fmla="*/ 1300073 h 1300074"/>
                <a:gd name="connsiteX5-11" fmla="*/ 0 w 519502"/>
                <a:gd name="connsiteY5-12" fmla="*/ 0 h 1300074"/>
                <a:gd name="connsiteX0-13" fmla="*/ 0 w 624900"/>
                <a:gd name="connsiteY0-14" fmla="*/ 0 h 1300074"/>
                <a:gd name="connsiteX1-15" fmla="*/ 259751 w 624900"/>
                <a:gd name="connsiteY1-16" fmla="*/ 0 h 1300074"/>
                <a:gd name="connsiteX2-17" fmla="*/ 624900 w 624900"/>
                <a:gd name="connsiteY2-18" fmla="*/ 621551 h 1300074"/>
                <a:gd name="connsiteX3-19" fmla="*/ 259751 w 624900"/>
                <a:gd name="connsiteY3-20" fmla="*/ 1300074 h 1300074"/>
                <a:gd name="connsiteX4-21" fmla="*/ 0 w 624900"/>
                <a:gd name="connsiteY4-22" fmla="*/ 1300073 h 1300074"/>
                <a:gd name="connsiteX5-23" fmla="*/ 0 w 624900"/>
                <a:gd name="connsiteY5-24" fmla="*/ 0 h 1300074"/>
                <a:gd name="connsiteX0-25" fmla="*/ 0 w 624900"/>
                <a:gd name="connsiteY0-26" fmla="*/ 0 h 1300074"/>
                <a:gd name="connsiteX1-27" fmla="*/ 262600 w 624900"/>
                <a:gd name="connsiteY1-28" fmla="*/ 0 h 1300074"/>
                <a:gd name="connsiteX2-29" fmla="*/ 624900 w 624900"/>
                <a:gd name="connsiteY2-30" fmla="*/ 621551 h 1300074"/>
                <a:gd name="connsiteX3-31" fmla="*/ 259751 w 624900"/>
                <a:gd name="connsiteY3-32" fmla="*/ 1300074 h 1300074"/>
                <a:gd name="connsiteX4-33" fmla="*/ 0 w 624900"/>
                <a:gd name="connsiteY4-34" fmla="*/ 1300073 h 1300074"/>
                <a:gd name="connsiteX5-35" fmla="*/ 0 w 624900"/>
                <a:gd name="connsiteY5-36" fmla="*/ 0 h 1300074"/>
                <a:gd name="connsiteX0-37" fmla="*/ 0 w 624902"/>
                <a:gd name="connsiteY0-38" fmla="*/ 0 h 1300074"/>
                <a:gd name="connsiteX1-39" fmla="*/ 262600 w 624902"/>
                <a:gd name="connsiteY1-40" fmla="*/ 0 h 1300074"/>
                <a:gd name="connsiteX2-41" fmla="*/ 624900 w 624902"/>
                <a:gd name="connsiteY2-42" fmla="*/ 621551 h 1300074"/>
                <a:gd name="connsiteX3-43" fmla="*/ 259751 w 624902"/>
                <a:gd name="connsiteY3-44" fmla="*/ 1300074 h 1300074"/>
                <a:gd name="connsiteX4-45" fmla="*/ 0 w 624902"/>
                <a:gd name="connsiteY4-46" fmla="*/ 1300073 h 1300074"/>
                <a:gd name="connsiteX5-47" fmla="*/ 0 w 624902"/>
                <a:gd name="connsiteY5-48" fmla="*/ 0 h 1300074"/>
                <a:gd name="connsiteX0-49" fmla="*/ 0 w 613507"/>
                <a:gd name="connsiteY0-50" fmla="*/ 0 h 1300074"/>
                <a:gd name="connsiteX1-51" fmla="*/ 262600 w 613507"/>
                <a:gd name="connsiteY1-52" fmla="*/ 0 h 1300074"/>
                <a:gd name="connsiteX2-53" fmla="*/ 613505 w 613507"/>
                <a:gd name="connsiteY2-54" fmla="*/ 658583 h 1300074"/>
                <a:gd name="connsiteX3-55" fmla="*/ 259751 w 613507"/>
                <a:gd name="connsiteY3-56" fmla="*/ 1300074 h 1300074"/>
                <a:gd name="connsiteX4-57" fmla="*/ 0 w 613507"/>
                <a:gd name="connsiteY4-58" fmla="*/ 1300073 h 1300074"/>
                <a:gd name="connsiteX5-59" fmla="*/ 0 w 613507"/>
                <a:gd name="connsiteY5-60" fmla="*/ 0 h 1300074"/>
                <a:gd name="connsiteX0-61" fmla="*/ 0 w 610662"/>
                <a:gd name="connsiteY0-62" fmla="*/ 0 h 1300074"/>
                <a:gd name="connsiteX1-63" fmla="*/ 262600 w 610662"/>
                <a:gd name="connsiteY1-64" fmla="*/ 0 h 1300074"/>
                <a:gd name="connsiteX2-65" fmla="*/ 610659 w 610662"/>
                <a:gd name="connsiteY2-66" fmla="*/ 615854 h 1300074"/>
                <a:gd name="connsiteX3-67" fmla="*/ 259751 w 610662"/>
                <a:gd name="connsiteY3-68" fmla="*/ 1300074 h 1300074"/>
                <a:gd name="connsiteX4-69" fmla="*/ 0 w 610662"/>
                <a:gd name="connsiteY4-70" fmla="*/ 1300073 h 1300074"/>
                <a:gd name="connsiteX5-71" fmla="*/ 0 w 610662"/>
                <a:gd name="connsiteY5-72" fmla="*/ 0 h 1300074"/>
                <a:gd name="connsiteX0-73" fmla="*/ 0 w 610662"/>
                <a:gd name="connsiteY0-74" fmla="*/ 0 h 1335522"/>
                <a:gd name="connsiteX1-75" fmla="*/ 262600 w 610662"/>
                <a:gd name="connsiteY1-76" fmla="*/ 0 h 1335522"/>
                <a:gd name="connsiteX2-77" fmla="*/ 610659 w 610662"/>
                <a:gd name="connsiteY2-78" fmla="*/ 615854 h 1335522"/>
                <a:gd name="connsiteX3-79" fmla="*/ 259751 w 610662"/>
                <a:gd name="connsiteY3-80" fmla="*/ 1300074 h 1335522"/>
                <a:gd name="connsiteX4-81" fmla="*/ 0 w 610662"/>
                <a:gd name="connsiteY4-82" fmla="*/ 1300073 h 1335522"/>
                <a:gd name="connsiteX5-83" fmla="*/ 0 w 610662"/>
                <a:gd name="connsiteY5-84" fmla="*/ 0 h 1335522"/>
                <a:gd name="connsiteX0-85" fmla="*/ 0 w 610685"/>
                <a:gd name="connsiteY0-86" fmla="*/ 0 h 1300339"/>
                <a:gd name="connsiteX1-87" fmla="*/ 262600 w 610685"/>
                <a:gd name="connsiteY1-88" fmla="*/ 0 h 1300339"/>
                <a:gd name="connsiteX2-89" fmla="*/ 610659 w 610685"/>
                <a:gd name="connsiteY2-90" fmla="*/ 615854 h 1300339"/>
                <a:gd name="connsiteX3-91" fmla="*/ 254054 w 610685"/>
                <a:gd name="connsiteY3-92" fmla="*/ 1228859 h 1300339"/>
                <a:gd name="connsiteX4-93" fmla="*/ 0 w 610685"/>
                <a:gd name="connsiteY4-94" fmla="*/ 1300073 h 1300339"/>
                <a:gd name="connsiteX5-95" fmla="*/ 0 w 610685"/>
                <a:gd name="connsiteY5-96" fmla="*/ 0 h 1300339"/>
                <a:gd name="connsiteX0-97" fmla="*/ 0 w 610685"/>
                <a:gd name="connsiteY0-98" fmla="*/ 0 h 1300073"/>
                <a:gd name="connsiteX1-99" fmla="*/ 262600 w 610685"/>
                <a:gd name="connsiteY1-100" fmla="*/ 0 h 1300073"/>
                <a:gd name="connsiteX2-101" fmla="*/ 610659 w 610685"/>
                <a:gd name="connsiteY2-102" fmla="*/ 615854 h 1300073"/>
                <a:gd name="connsiteX3-103" fmla="*/ 254054 w 610685"/>
                <a:gd name="connsiteY3-104" fmla="*/ 1228859 h 1300073"/>
                <a:gd name="connsiteX4-105" fmla="*/ 0 w 610685"/>
                <a:gd name="connsiteY4-106" fmla="*/ 1300073 h 1300073"/>
                <a:gd name="connsiteX5-107" fmla="*/ 0 w 610685"/>
                <a:gd name="connsiteY5-108" fmla="*/ 0 h 1300073"/>
                <a:gd name="connsiteX0-109" fmla="*/ 0 w 610685"/>
                <a:gd name="connsiteY0-110" fmla="*/ 0 h 1300073"/>
                <a:gd name="connsiteX1-111" fmla="*/ 262600 w 610685"/>
                <a:gd name="connsiteY1-112" fmla="*/ 0 h 1300073"/>
                <a:gd name="connsiteX2-113" fmla="*/ 610659 w 610685"/>
                <a:gd name="connsiteY2-114" fmla="*/ 615854 h 1300073"/>
                <a:gd name="connsiteX3-115" fmla="*/ 254054 w 610685"/>
                <a:gd name="connsiteY3-116" fmla="*/ 1228859 h 1300073"/>
                <a:gd name="connsiteX4-117" fmla="*/ 0 w 610685"/>
                <a:gd name="connsiteY4-118" fmla="*/ 1300073 h 1300073"/>
                <a:gd name="connsiteX5-119" fmla="*/ 0 w 610685"/>
                <a:gd name="connsiteY5-120" fmla="*/ 0 h 1300073"/>
                <a:gd name="connsiteX0-121" fmla="*/ 0 w 610685"/>
                <a:gd name="connsiteY0-122" fmla="*/ 0 h 1300073"/>
                <a:gd name="connsiteX1-123" fmla="*/ 262600 w 610685"/>
                <a:gd name="connsiteY1-124" fmla="*/ 0 h 1300073"/>
                <a:gd name="connsiteX2-125" fmla="*/ 610659 w 610685"/>
                <a:gd name="connsiteY2-126" fmla="*/ 615854 h 1300073"/>
                <a:gd name="connsiteX3-127" fmla="*/ 254054 w 610685"/>
                <a:gd name="connsiteY3-128" fmla="*/ 1228859 h 1300073"/>
                <a:gd name="connsiteX4-129" fmla="*/ 0 w 610685"/>
                <a:gd name="connsiteY4-130" fmla="*/ 1300073 h 1300073"/>
                <a:gd name="connsiteX5-131" fmla="*/ 0 w 610685"/>
                <a:gd name="connsiteY5-132" fmla="*/ 0 h 1300073"/>
                <a:gd name="connsiteX0-133" fmla="*/ 0 w 610685"/>
                <a:gd name="connsiteY0-134" fmla="*/ 0 h 1300073"/>
                <a:gd name="connsiteX1-135" fmla="*/ 262600 w 610685"/>
                <a:gd name="connsiteY1-136" fmla="*/ 0 h 1300073"/>
                <a:gd name="connsiteX2-137" fmla="*/ 610659 w 610685"/>
                <a:gd name="connsiteY2-138" fmla="*/ 615854 h 1300073"/>
                <a:gd name="connsiteX3-139" fmla="*/ 254054 w 610685"/>
                <a:gd name="connsiteY3-140" fmla="*/ 1240254 h 1300073"/>
                <a:gd name="connsiteX4-141" fmla="*/ 0 w 610685"/>
                <a:gd name="connsiteY4-142" fmla="*/ 1300073 h 1300073"/>
                <a:gd name="connsiteX5-143" fmla="*/ 0 w 610685"/>
                <a:gd name="connsiteY5-144" fmla="*/ 0 h 1300073"/>
                <a:gd name="connsiteX0-145" fmla="*/ 0 w 610685"/>
                <a:gd name="connsiteY0-146" fmla="*/ 0 h 1300073"/>
                <a:gd name="connsiteX1-147" fmla="*/ 262600 w 610685"/>
                <a:gd name="connsiteY1-148" fmla="*/ 0 h 1300073"/>
                <a:gd name="connsiteX2-149" fmla="*/ 610659 w 610685"/>
                <a:gd name="connsiteY2-150" fmla="*/ 615854 h 1300073"/>
                <a:gd name="connsiteX3-151" fmla="*/ 254054 w 610685"/>
                <a:gd name="connsiteY3-152" fmla="*/ 1240254 h 1300073"/>
                <a:gd name="connsiteX4-153" fmla="*/ 0 w 610685"/>
                <a:gd name="connsiteY4-154" fmla="*/ 1300073 h 1300073"/>
                <a:gd name="connsiteX5-155" fmla="*/ 0 w 610685"/>
                <a:gd name="connsiteY5-156" fmla="*/ 0 h 1300073"/>
                <a:gd name="connsiteX0-157" fmla="*/ 0 w 610685"/>
                <a:gd name="connsiteY0-158" fmla="*/ 0 h 1308901"/>
                <a:gd name="connsiteX1-159" fmla="*/ 262600 w 610685"/>
                <a:gd name="connsiteY1-160" fmla="*/ 0 h 1308901"/>
                <a:gd name="connsiteX2-161" fmla="*/ 610659 w 610685"/>
                <a:gd name="connsiteY2-162" fmla="*/ 615854 h 1308901"/>
                <a:gd name="connsiteX3-163" fmla="*/ 254054 w 610685"/>
                <a:gd name="connsiteY3-164" fmla="*/ 1240254 h 1308901"/>
                <a:gd name="connsiteX4-165" fmla="*/ 0 w 610685"/>
                <a:gd name="connsiteY4-166" fmla="*/ 1300073 h 1308901"/>
                <a:gd name="connsiteX5-167" fmla="*/ 0 w 610685"/>
                <a:gd name="connsiteY5-168" fmla="*/ 0 h 1308901"/>
                <a:gd name="connsiteX0-169" fmla="*/ 0 w 611571"/>
                <a:gd name="connsiteY0-170" fmla="*/ 0 h 1300073"/>
                <a:gd name="connsiteX1-171" fmla="*/ 262600 w 611571"/>
                <a:gd name="connsiteY1-172" fmla="*/ 0 h 1300073"/>
                <a:gd name="connsiteX2-173" fmla="*/ 610659 w 611571"/>
                <a:gd name="connsiteY2-174" fmla="*/ 615854 h 1300073"/>
                <a:gd name="connsiteX3-175" fmla="*/ 313874 w 611571"/>
                <a:gd name="connsiteY3-176" fmla="*/ 1191827 h 1300073"/>
                <a:gd name="connsiteX4-177" fmla="*/ 0 w 611571"/>
                <a:gd name="connsiteY4-178" fmla="*/ 1300073 h 1300073"/>
                <a:gd name="connsiteX5-179" fmla="*/ 0 w 611571"/>
                <a:gd name="connsiteY5-180" fmla="*/ 0 h 1300073"/>
                <a:gd name="connsiteX0-181" fmla="*/ 0 w 564696"/>
                <a:gd name="connsiteY0-182" fmla="*/ 0 h 1300073"/>
                <a:gd name="connsiteX1-183" fmla="*/ 262600 w 564696"/>
                <a:gd name="connsiteY1-184" fmla="*/ 0 h 1300073"/>
                <a:gd name="connsiteX2-185" fmla="*/ 562233 w 564696"/>
                <a:gd name="connsiteY2-186" fmla="*/ 621551 h 1300073"/>
                <a:gd name="connsiteX3-187" fmla="*/ 313874 w 564696"/>
                <a:gd name="connsiteY3-188" fmla="*/ 1191827 h 1300073"/>
                <a:gd name="connsiteX4-189" fmla="*/ 0 w 564696"/>
                <a:gd name="connsiteY4-190" fmla="*/ 1300073 h 1300073"/>
                <a:gd name="connsiteX5-191" fmla="*/ 0 w 564696"/>
                <a:gd name="connsiteY5-192" fmla="*/ 0 h 1300073"/>
                <a:gd name="connsiteX0-193" fmla="*/ 0 w 566507"/>
                <a:gd name="connsiteY0-194" fmla="*/ 0 h 1300073"/>
                <a:gd name="connsiteX1-195" fmla="*/ 231268 w 566507"/>
                <a:gd name="connsiteY1-196" fmla="*/ 34183 h 1300073"/>
                <a:gd name="connsiteX2-197" fmla="*/ 562233 w 566507"/>
                <a:gd name="connsiteY2-198" fmla="*/ 621551 h 1300073"/>
                <a:gd name="connsiteX3-199" fmla="*/ 313874 w 566507"/>
                <a:gd name="connsiteY3-200" fmla="*/ 1191827 h 1300073"/>
                <a:gd name="connsiteX4-201" fmla="*/ 0 w 566507"/>
                <a:gd name="connsiteY4-202" fmla="*/ 1300073 h 1300073"/>
                <a:gd name="connsiteX5-203" fmla="*/ 0 w 566507"/>
                <a:gd name="connsiteY5-204" fmla="*/ 0 h 1300073"/>
                <a:gd name="connsiteX0-205" fmla="*/ 0 w 566507"/>
                <a:gd name="connsiteY0-206" fmla="*/ 4468 h 1304541"/>
                <a:gd name="connsiteX1-207" fmla="*/ 231268 w 566507"/>
                <a:gd name="connsiteY1-208" fmla="*/ 38651 h 1304541"/>
                <a:gd name="connsiteX2-209" fmla="*/ 562233 w 566507"/>
                <a:gd name="connsiteY2-210" fmla="*/ 626019 h 1304541"/>
                <a:gd name="connsiteX3-211" fmla="*/ 313874 w 566507"/>
                <a:gd name="connsiteY3-212" fmla="*/ 1196295 h 1304541"/>
                <a:gd name="connsiteX4-213" fmla="*/ 0 w 566507"/>
                <a:gd name="connsiteY4-214" fmla="*/ 1304541 h 1304541"/>
                <a:gd name="connsiteX5-215" fmla="*/ 0 w 566507"/>
                <a:gd name="connsiteY5-216" fmla="*/ 4468 h 1304541"/>
                <a:gd name="connsiteX0-217" fmla="*/ 0 w 566677"/>
                <a:gd name="connsiteY0-218" fmla="*/ 0 h 1300073"/>
                <a:gd name="connsiteX1-219" fmla="*/ 228419 w 566677"/>
                <a:gd name="connsiteY1-220" fmla="*/ 76912 h 1300073"/>
                <a:gd name="connsiteX2-221" fmla="*/ 562233 w 566677"/>
                <a:gd name="connsiteY2-222" fmla="*/ 621551 h 1300073"/>
                <a:gd name="connsiteX3-223" fmla="*/ 313874 w 566677"/>
                <a:gd name="connsiteY3-224" fmla="*/ 1191827 h 1300073"/>
                <a:gd name="connsiteX4-225" fmla="*/ 0 w 566677"/>
                <a:gd name="connsiteY4-226" fmla="*/ 1300073 h 1300073"/>
                <a:gd name="connsiteX5-227" fmla="*/ 0 w 566677"/>
                <a:gd name="connsiteY5-228" fmla="*/ 0 h 1300073"/>
                <a:gd name="connsiteX0-229" fmla="*/ 0 w 563778"/>
                <a:gd name="connsiteY0-230" fmla="*/ 0 h 1300073"/>
                <a:gd name="connsiteX1-231" fmla="*/ 228419 w 563778"/>
                <a:gd name="connsiteY1-232" fmla="*/ 76912 h 1300073"/>
                <a:gd name="connsiteX2-233" fmla="*/ 562233 w 563778"/>
                <a:gd name="connsiteY2-234" fmla="*/ 621551 h 1300073"/>
                <a:gd name="connsiteX3-235" fmla="*/ 313874 w 563778"/>
                <a:gd name="connsiteY3-236" fmla="*/ 1191827 h 1300073"/>
                <a:gd name="connsiteX4-237" fmla="*/ 0 w 563778"/>
                <a:gd name="connsiteY4-238" fmla="*/ 1300073 h 1300073"/>
                <a:gd name="connsiteX5-239" fmla="*/ 0 w 563778"/>
                <a:gd name="connsiteY5-240" fmla="*/ 0 h 1300073"/>
                <a:gd name="connsiteX0-241" fmla="*/ 0 w 613943"/>
                <a:gd name="connsiteY0-242" fmla="*/ 0 h 1300073"/>
                <a:gd name="connsiteX1-243" fmla="*/ 228419 w 613943"/>
                <a:gd name="connsiteY1-244" fmla="*/ 76912 h 1300073"/>
                <a:gd name="connsiteX2-245" fmla="*/ 613511 w 613943"/>
                <a:gd name="connsiteY2-246" fmla="*/ 618703 h 1300073"/>
                <a:gd name="connsiteX3-247" fmla="*/ 313874 w 613943"/>
                <a:gd name="connsiteY3-248" fmla="*/ 1191827 h 1300073"/>
                <a:gd name="connsiteX4-249" fmla="*/ 0 w 613943"/>
                <a:gd name="connsiteY4-250" fmla="*/ 1300073 h 1300073"/>
                <a:gd name="connsiteX5-251" fmla="*/ 0 w 613943"/>
                <a:gd name="connsiteY5-252" fmla="*/ 0 h 1300073"/>
                <a:gd name="connsiteX0-253" fmla="*/ 0 w 545449"/>
                <a:gd name="connsiteY0-254" fmla="*/ 0 h 1300073"/>
                <a:gd name="connsiteX1-255" fmla="*/ 228419 w 545449"/>
                <a:gd name="connsiteY1-256" fmla="*/ 76912 h 1300073"/>
                <a:gd name="connsiteX2-257" fmla="*/ 542296 w 545449"/>
                <a:gd name="connsiteY2-258" fmla="*/ 627249 h 1300073"/>
                <a:gd name="connsiteX3-259" fmla="*/ 313874 w 545449"/>
                <a:gd name="connsiteY3-260" fmla="*/ 1191827 h 1300073"/>
                <a:gd name="connsiteX4-261" fmla="*/ 0 w 545449"/>
                <a:gd name="connsiteY4-262" fmla="*/ 1300073 h 1300073"/>
                <a:gd name="connsiteX5-263" fmla="*/ 0 w 545449"/>
                <a:gd name="connsiteY5-264" fmla="*/ 0 h 1300073"/>
                <a:gd name="connsiteX0-265" fmla="*/ 0 w 542618"/>
                <a:gd name="connsiteY0-266" fmla="*/ 0 h 1300073"/>
                <a:gd name="connsiteX1-267" fmla="*/ 228419 w 542618"/>
                <a:gd name="connsiteY1-268" fmla="*/ 76912 h 1300073"/>
                <a:gd name="connsiteX2-269" fmla="*/ 542296 w 542618"/>
                <a:gd name="connsiteY2-270" fmla="*/ 627249 h 1300073"/>
                <a:gd name="connsiteX3-271" fmla="*/ 254053 w 542618"/>
                <a:gd name="connsiteY3-272" fmla="*/ 1149098 h 1300073"/>
                <a:gd name="connsiteX4-273" fmla="*/ 0 w 542618"/>
                <a:gd name="connsiteY4-274" fmla="*/ 1300073 h 1300073"/>
                <a:gd name="connsiteX5-275" fmla="*/ 0 w 542618"/>
                <a:gd name="connsiteY5-276" fmla="*/ 0 h 1300073"/>
                <a:gd name="connsiteX0-277" fmla="*/ 0 w 514529"/>
                <a:gd name="connsiteY0-278" fmla="*/ 0 h 1300073"/>
                <a:gd name="connsiteX1-279" fmla="*/ 228419 w 514529"/>
                <a:gd name="connsiteY1-280" fmla="*/ 76912 h 1300073"/>
                <a:gd name="connsiteX2-281" fmla="*/ 513813 w 514529"/>
                <a:gd name="connsiteY2-282" fmla="*/ 621552 h 1300073"/>
                <a:gd name="connsiteX3-283" fmla="*/ 254053 w 514529"/>
                <a:gd name="connsiteY3-284" fmla="*/ 1149098 h 1300073"/>
                <a:gd name="connsiteX4-285" fmla="*/ 0 w 514529"/>
                <a:gd name="connsiteY4-286" fmla="*/ 1300073 h 1300073"/>
                <a:gd name="connsiteX5-287" fmla="*/ 0 w 514529"/>
                <a:gd name="connsiteY5-288" fmla="*/ 0 h 1300073"/>
                <a:gd name="connsiteX0-289" fmla="*/ 0 w 514760"/>
                <a:gd name="connsiteY0-290" fmla="*/ 0 h 1300073"/>
                <a:gd name="connsiteX1-291" fmla="*/ 222721 w 514760"/>
                <a:gd name="connsiteY1-292" fmla="*/ 82609 h 1300073"/>
                <a:gd name="connsiteX2-293" fmla="*/ 513813 w 514760"/>
                <a:gd name="connsiteY2-294" fmla="*/ 621552 h 1300073"/>
                <a:gd name="connsiteX3-295" fmla="*/ 254053 w 514760"/>
                <a:gd name="connsiteY3-296" fmla="*/ 1149098 h 1300073"/>
                <a:gd name="connsiteX4-297" fmla="*/ 0 w 514760"/>
                <a:gd name="connsiteY4-298" fmla="*/ 1300073 h 1300073"/>
                <a:gd name="connsiteX5-299" fmla="*/ 0 w 514760"/>
                <a:gd name="connsiteY5-300" fmla="*/ 0 h 1300073"/>
                <a:gd name="connsiteX0-301" fmla="*/ 0 w 514760"/>
                <a:gd name="connsiteY0-302" fmla="*/ 0 h 1300073"/>
                <a:gd name="connsiteX1-303" fmla="*/ 222721 w 514760"/>
                <a:gd name="connsiteY1-304" fmla="*/ 82609 h 1300073"/>
                <a:gd name="connsiteX2-305" fmla="*/ 513813 w 514760"/>
                <a:gd name="connsiteY2-306" fmla="*/ 621552 h 1300073"/>
                <a:gd name="connsiteX3-307" fmla="*/ 254053 w 514760"/>
                <a:gd name="connsiteY3-308" fmla="*/ 1149098 h 1300073"/>
                <a:gd name="connsiteX4-309" fmla="*/ 0 w 514760"/>
                <a:gd name="connsiteY4-310" fmla="*/ 1300073 h 1300073"/>
                <a:gd name="connsiteX5-311" fmla="*/ 0 w 514760"/>
                <a:gd name="connsiteY5-312" fmla="*/ 0 h 1300073"/>
                <a:gd name="connsiteX0-313" fmla="*/ 0 w 514760"/>
                <a:gd name="connsiteY0-314" fmla="*/ 0 h 1300073"/>
                <a:gd name="connsiteX1-315" fmla="*/ 222721 w 514760"/>
                <a:gd name="connsiteY1-316" fmla="*/ 82609 h 1300073"/>
                <a:gd name="connsiteX2-317" fmla="*/ 513813 w 514760"/>
                <a:gd name="connsiteY2-318" fmla="*/ 621552 h 1300073"/>
                <a:gd name="connsiteX3-319" fmla="*/ 254053 w 514760"/>
                <a:gd name="connsiteY3-320" fmla="*/ 1149098 h 1300073"/>
                <a:gd name="connsiteX4-321" fmla="*/ 0 w 514760"/>
                <a:gd name="connsiteY4-322" fmla="*/ 1300073 h 1300073"/>
                <a:gd name="connsiteX5-323" fmla="*/ 0 w 514760"/>
                <a:gd name="connsiteY5-324" fmla="*/ 0 h 1300073"/>
                <a:gd name="connsiteX0-325" fmla="*/ 0 w 518323"/>
                <a:gd name="connsiteY0-326" fmla="*/ 0 h 1304458"/>
                <a:gd name="connsiteX1-327" fmla="*/ 222721 w 518323"/>
                <a:gd name="connsiteY1-328" fmla="*/ 82609 h 1304458"/>
                <a:gd name="connsiteX2-329" fmla="*/ 513813 w 518323"/>
                <a:gd name="connsiteY2-330" fmla="*/ 621552 h 1304458"/>
                <a:gd name="connsiteX3-331" fmla="*/ 282542 w 518323"/>
                <a:gd name="connsiteY3-332" fmla="*/ 1211767 h 1304458"/>
                <a:gd name="connsiteX4-333" fmla="*/ 0 w 518323"/>
                <a:gd name="connsiteY4-334" fmla="*/ 1300073 h 1304458"/>
                <a:gd name="connsiteX5-335" fmla="*/ 0 w 518323"/>
                <a:gd name="connsiteY5-336" fmla="*/ 0 h 1304458"/>
                <a:gd name="connsiteX0-337" fmla="*/ 5695 w 524018"/>
                <a:gd name="connsiteY0-338" fmla="*/ 0 h 1289040"/>
                <a:gd name="connsiteX1-339" fmla="*/ 228416 w 524018"/>
                <a:gd name="connsiteY1-340" fmla="*/ 82609 h 1289040"/>
                <a:gd name="connsiteX2-341" fmla="*/ 519508 w 524018"/>
                <a:gd name="connsiteY2-342" fmla="*/ 621552 h 1289040"/>
                <a:gd name="connsiteX3-343" fmla="*/ 288237 w 524018"/>
                <a:gd name="connsiteY3-344" fmla="*/ 1211767 h 1289040"/>
                <a:gd name="connsiteX4-345" fmla="*/ 0 w 524018"/>
                <a:gd name="connsiteY4-346" fmla="*/ 1274435 h 1289040"/>
                <a:gd name="connsiteX5-347" fmla="*/ 5695 w 524018"/>
                <a:gd name="connsiteY5-348" fmla="*/ 0 h 1289040"/>
                <a:gd name="connsiteX0-349" fmla="*/ 5695 w 524018"/>
                <a:gd name="connsiteY0-350" fmla="*/ 0 h 1274715"/>
                <a:gd name="connsiteX1-351" fmla="*/ 228416 w 524018"/>
                <a:gd name="connsiteY1-352" fmla="*/ 82609 h 1274715"/>
                <a:gd name="connsiteX2-353" fmla="*/ 519508 w 524018"/>
                <a:gd name="connsiteY2-354" fmla="*/ 621552 h 1274715"/>
                <a:gd name="connsiteX3-355" fmla="*/ 288237 w 524018"/>
                <a:gd name="connsiteY3-356" fmla="*/ 1163340 h 1274715"/>
                <a:gd name="connsiteX4-357" fmla="*/ 0 w 524018"/>
                <a:gd name="connsiteY4-358" fmla="*/ 1274435 h 1274715"/>
                <a:gd name="connsiteX5-359" fmla="*/ 5695 w 524018"/>
                <a:gd name="connsiteY5-360" fmla="*/ 0 h 1274715"/>
                <a:gd name="connsiteX0-361" fmla="*/ 5695 w 522354"/>
                <a:gd name="connsiteY0-362" fmla="*/ 0 h 1274715"/>
                <a:gd name="connsiteX1-363" fmla="*/ 254057 w 522354"/>
                <a:gd name="connsiteY1-364" fmla="*/ 59820 h 1274715"/>
                <a:gd name="connsiteX2-365" fmla="*/ 519508 w 522354"/>
                <a:gd name="connsiteY2-366" fmla="*/ 621552 h 1274715"/>
                <a:gd name="connsiteX3-367" fmla="*/ 288237 w 522354"/>
                <a:gd name="connsiteY3-368" fmla="*/ 1163340 h 1274715"/>
                <a:gd name="connsiteX4-369" fmla="*/ 0 w 522354"/>
                <a:gd name="connsiteY4-370" fmla="*/ 1274435 h 1274715"/>
                <a:gd name="connsiteX5-371" fmla="*/ 5695 w 522354"/>
                <a:gd name="connsiteY5-372" fmla="*/ 0 h 1274715"/>
                <a:gd name="connsiteX0-373" fmla="*/ 5695 w 521281"/>
                <a:gd name="connsiteY0-374" fmla="*/ 0 h 1274715"/>
                <a:gd name="connsiteX1-375" fmla="*/ 254057 w 521281"/>
                <a:gd name="connsiteY1-376" fmla="*/ 59820 h 1274715"/>
                <a:gd name="connsiteX2-377" fmla="*/ 519508 w 521281"/>
                <a:gd name="connsiteY2-378" fmla="*/ 621552 h 1274715"/>
                <a:gd name="connsiteX3-379" fmla="*/ 288237 w 521281"/>
                <a:gd name="connsiteY3-380" fmla="*/ 1163340 h 1274715"/>
                <a:gd name="connsiteX4-381" fmla="*/ 0 w 521281"/>
                <a:gd name="connsiteY4-382" fmla="*/ 1274435 h 1274715"/>
                <a:gd name="connsiteX5-383" fmla="*/ 5695 w 521281"/>
                <a:gd name="connsiteY5-384" fmla="*/ 0 h 12747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521281" h="1274715">
                  <a:moveTo>
                    <a:pt x="5695" y="0"/>
                  </a:moveTo>
                  <a:cubicBezTo>
                    <a:pt x="82784" y="11394"/>
                    <a:pt x="94358" y="-8546"/>
                    <a:pt x="254057" y="59820"/>
                  </a:cubicBezTo>
                  <a:cubicBezTo>
                    <a:pt x="548490" y="219341"/>
                    <a:pt x="516657" y="389206"/>
                    <a:pt x="519508" y="621552"/>
                  </a:cubicBezTo>
                  <a:cubicBezTo>
                    <a:pt x="522359" y="853898"/>
                    <a:pt x="545639" y="986727"/>
                    <a:pt x="288237" y="1163340"/>
                  </a:cubicBezTo>
                  <a:cubicBezTo>
                    <a:pt x="124747" y="1285828"/>
                    <a:pt x="6823" y="1274435"/>
                    <a:pt x="0" y="1274435"/>
                  </a:cubicBezTo>
                  <a:cubicBezTo>
                    <a:pt x="1898" y="849623"/>
                    <a:pt x="3797" y="424812"/>
                    <a:pt x="569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7" name="梯形 126"/>
          <p:cNvSpPr/>
          <p:nvPr/>
        </p:nvSpPr>
        <p:spPr>
          <a:xfrm>
            <a:off x="381045" y="5194436"/>
            <a:ext cx="1763659" cy="402291"/>
          </a:xfrm>
          <a:prstGeom prst="trapezoid">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1434495" y="5833940"/>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2642430" y="5849013"/>
            <a:ext cx="874838" cy="10702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296771" y="2214843"/>
            <a:ext cx="5190639" cy="3132717"/>
          </a:xfrm>
          <a:prstGeom prst="rect">
            <a:avLst/>
          </a:prstGeom>
        </p:spPr>
        <p:txBody>
          <a:bodyPr wrap="square">
            <a:spAutoFit/>
          </a:bodyPr>
          <a:lstStyle/>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用户数据存储在服务器端，而应用程序在服务器端运行，计算由服务器端来处理。所有的服务分布在不同的服务器上，如果什么地方（节点）出问题就在什么地方终止它，另外再启动一个程序或节点，即自动处理失败节点，从而保证了应用和计算的正常进行。</a:t>
            </a:r>
            <a:endParaRPr lang="zh-CN" altLang="en-US" dirty="0">
              <a:latin typeface="微软雅黑" panose="020B0503020204020204" pitchFamily="34" charset="-122"/>
              <a:ea typeface="微软雅黑" panose="020B0503020204020204" pitchFamily="34" charset="-122"/>
            </a:endParaRPr>
          </a:p>
          <a:p>
            <a:pPr algn="just">
              <a:lnSpc>
                <a:spcPct val="120000"/>
              </a:lnSpc>
              <a:spcBef>
                <a:spcPts val="600"/>
              </a:spcBef>
            </a:pPr>
            <a:r>
              <a:rPr lang="zh-CN" altLang="en-US" dirty="0">
                <a:latin typeface="微软雅黑" panose="020B0503020204020204" pitchFamily="34" charset="-122"/>
                <a:ea typeface="微软雅黑" panose="020B0503020204020204" pitchFamily="34" charset="-122"/>
              </a:rPr>
              <a:t>       数据被复制到多个服务器节点上有多个副本（备份），存储在云里的数据即使遇到意外删除或硬件崩溃也不会受到影响。</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4318811"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云计算时代基本</a:t>
            </a: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中角色</a:t>
            </a:r>
            <a:endParaRPr lang="zh-CN" altLang="en-US" sz="2800" b="1" dirty="0">
              <a:latin typeface="黑体" panose="02010609060101010101" pitchFamily="2" charset="-122"/>
              <a:ea typeface="黑体" panose="02010609060101010101" pitchFamily="2" charset="-122"/>
            </a:endParaRPr>
          </a:p>
        </p:txBody>
      </p:sp>
      <p:graphicFrame>
        <p:nvGraphicFramePr>
          <p:cNvPr id="51" name="图示 50"/>
          <p:cNvGraphicFramePr/>
          <p:nvPr/>
        </p:nvGraphicFramePr>
        <p:xfrm>
          <a:off x="307975" y="2829431"/>
          <a:ext cx="11655944"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考核与成绩评定</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9908482"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平时成绩、期末考试在总成绩中的比例，平时成绩记录方法</a:t>
            </a:r>
            <a:endParaRPr lang="zh-CN" altLang="en-US" sz="2800" b="1" dirty="0">
              <a:latin typeface="黑体" panose="02010609060101010101" pitchFamily="2" charset="-122"/>
              <a:ea typeface="黑体" panose="02010609060101010101" pitchFamily="2" charset="-122"/>
            </a:endParaRPr>
          </a:p>
        </p:txBody>
      </p:sp>
      <p:sp>
        <p:nvSpPr>
          <p:cNvPr id="4" name="文本框 3"/>
          <p:cNvSpPr txBox="1"/>
          <p:nvPr/>
        </p:nvSpPr>
        <p:spPr>
          <a:xfrm>
            <a:off x="943897" y="1893628"/>
            <a:ext cx="5082540" cy="2245360"/>
          </a:xfrm>
          <a:prstGeom prst="rect">
            <a:avLst/>
          </a:prstGeom>
          <a:noFill/>
        </p:spPr>
        <p:txBody>
          <a:bodyPr wrap="none" rtlCol="0">
            <a:spAutoFit/>
          </a:bodyPr>
          <a:lstStyle/>
          <a:p>
            <a:pPr marL="285750" indent="-285750">
              <a:spcBef>
                <a:spcPts val="600"/>
              </a:spcBef>
              <a:spcAft>
                <a:spcPts val="600"/>
              </a:spcAft>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考试方式：课程论文</a:t>
            </a:r>
            <a:endParaRPr lang="en-US" altLang="zh-CN" sz="2000" b="1" dirty="0">
              <a:latin typeface="微软雅黑" panose="020B0503020204020204" pitchFamily="34" charset="-122"/>
              <a:ea typeface="微软雅黑" panose="020B0503020204020204" pitchFamily="34" charset="-122"/>
            </a:endParaRPr>
          </a:p>
          <a:p>
            <a:pPr marL="285750" indent="-285750">
              <a:spcBef>
                <a:spcPts val="600"/>
              </a:spcBef>
              <a:spcAft>
                <a:spcPts val="600"/>
              </a:spcAft>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考勤</a:t>
            </a:r>
            <a:r>
              <a:rPr lang="en-US" altLang="zh-CN" sz="2000" b="1" dirty="0">
                <a:latin typeface="微软雅黑" panose="020B0503020204020204" pitchFamily="34" charset="-122"/>
                <a:ea typeface="微软雅黑" panose="020B0503020204020204" pitchFamily="34" charset="-122"/>
              </a:rPr>
              <a:t>10%</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理论课和实验课个随机考勤</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spcBef>
                <a:spcPts val="600"/>
              </a:spcBef>
              <a:spcAft>
                <a:spcPts val="600"/>
              </a:spcAft>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实验</a:t>
            </a:r>
            <a:r>
              <a:rPr lang="en-US" altLang="zh-CN" sz="2000" b="1" dirty="0">
                <a:latin typeface="微软雅黑" panose="020B0503020204020204" pitchFamily="34" charset="-122"/>
                <a:ea typeface="微软雅黑" panose="020B0503020204020204" pitchFamily="34" charset="-122"/>
              </a:rPr>
              <a:t>30%</a:t>
            </a:r>
            <a:endParaRPr lang="en-US" altLang="zh-CN" sz="2000" b="1" dirty="0">
              <a:latin typeface="微软雅黑" panose="020B0503020204020204" pitchFamily="34" charset="-122"/>
              <a:ea typeface="微软雅黑" panose="020B0503020204020204" pitchFamily="34" charset="-122"/>
            </a:endParaRPr>
          </a:p>
          <a:p>
            <a:pPr marL="285750" indent="-285750">
              <a:spcBef>
                <a:spcPts val="600"/>
              </a:spcBef>
              <a:spcAft>
                <a:spcPts val="600"/>
              </a:spcAft>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期末</a:t>
            </a:r>
            <a:r>
              <a:rPr lang="en-US" altLang="zh-CN" sz="2000" b="1" dirty="0">
                <a:latin typeface="微软雅黑" panose="020B0503020204020204" pitchFamily="34" charset="-122"/>
                <a:ea typeface="微软雅黑" panose="020B0503020204020204" pitchFamily="34" charset="-122"/>
              </a:rPr>
              <a:t>60%</a:t>
            </a:r>
            <a:endParaRPr lang="en-US" altLang="zh-CN" sz="2000" b="1" dirty="0">
              <a:latin typeface="微软雅黑" panose="020B0503020204020204" pitchFamily="34" charset="-122"/>
              <a:ea typeface="微软雅黑" panose="020B0503020204020204" pitchFamily="34" charset="-122"/>
            </a:endParaRPr>
          </a:p>
          <a:p>
            <a:pPr marL="285750" indent="-285750">
              <a:spcBef>
                <a:spcPts val="600"/>
              </a:spcBef>
              <a:spcAft>
                <a:spcPts val="600"/>
              </a:spcAft>
              <a:buClr>
                <a:srgbClr val="0070C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按百分制给出最终成绩</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26949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云计算的分类</a:t>
            </a:r>
            <a:endParaRPr lang="zh-CN" altLang="en-US" sz="2800" b="1" dirty="0">
              <a:latin typeface="黑体" panose="02010609060101010101" pitchFamily="2" charset="-122"/>
              <a:ea typeface="黑体" panose="02010609060101010101" pitchFamily="2" charset="-122"/>
            </a:endParaRPr>
          </a:p>
        </p:txBody>
      </p:sp>
      <p:sp>
        <p:nvSpPr>
          <p:cNvPr id="2" name="矩形 1"/>
          <p:cNvSpPr/>
          <p:nvPr/>
        </p:nvSpPr>
        <p:spPr>
          <a:xfrm>
            <a:off x="775855" y="1893628"/>
            <a:ext cx="6096000" cy="461665"/>
          </a:xfrm>
          <a:prstGeom prst="rect">
            <a:avLst/>
          </a:prstGeom>
        </p:spPr>
        <p:txBody>
          <a:bodyPr>
            <a:spAutoFit/>
          </a:bodyPr>
          <a:lstStyle/>
          <a:p>
            <a:pPr marL="342900" lvl="0" indent="-342900">
              <a:buClr>
                <a:srgbClr val="0070C0"/>
              </a:buClr>
              <a:buFont typeface="Wingdings" panose="05000000000000000000" pitchFamily="2" charset="2"/>
              <a:buChar char="Ø"/>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按技术路线分类</a:t>
            </a:r>
            <a:endPar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1081451" y="2321215"/>
            <a:ext cx="2550698" cy="369332"/>
          </a:xfrm>
          <a:prstGeom prst="rect">
            <a:avLst/>
          </a:prstGeom>
        </p:spPr>
        <p:txBody>
          <a:bodyPr wrap="none">
            <a:spAutoFit/>
          </a:bodyPr>
          <a:lstStyle/>
          <a:p>
            <a:pPr marL="285750" indent="-285750">
              <a:buClr>
                <a:srgbClr val="0070C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资源整合型云计算：</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1376218" y="2690336"/>
            <a:ext cx="9698182" cy="1200329"/>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这种类型的云计算系统在技术实现方面大多体现为</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集群架构</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，通过将大量节点的计算资源和存储资源整合后输出。这类系统通常能实现跨节点弹性化的资源池构建，</a:t>
            </a:r>
            <a:r>
              <a:rPr lang="zh-CN" altLang="en-US"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核心技术</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为</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分布式计算和存储技术</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MPI</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Hadoop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HPCC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Storm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等都可以被分类为资源整合型云计算系统。</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1081451" y="3909158"/>
            <a:ext cx="2550698" cy="369332"/>
          </a:xfrm>
          <a:prstGeom prst="rect">
            <a:avLst/>
          </a:prstGeom>
        </p:spPr>
        <p:txBody>
          <a:bodyPr wrap="none">
            <a:spAutoFit/>
          </a:bodyPr>
          <a:lstStyle/>
          <a:p>
            <a:pPr marL="285750" indent="-285750">
              <a:buClr>
                <a:srgbClr val="0070C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资源切分型云计算：</a:t>
            </a: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1376218" y="4299139"/>
            <a:ext cx="9698182" cy="830997"/>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       这种类型最为典型的就是</a:t>
            </a:r>
            <a:r>
              <a:rPr lang="zh-CN" altLang="en-US" sz="1600" dirty="0">
                <a:solidFill>
                  <a:srgbClr val="FF0000"/>
                </a:solidFill>
                <a:latin typeface="微软雅黑" panose="020B0503020204020204" pitchFamily="34" charset="-122"/>
                <a:ea typeface="微软雅黑" panose="020B0503020204020204" pitchFamily="34" charset="-122"/>
              </a:rPr>
              <a:t>虚拟化系统</a:t>
            </a:r>
            <a:r>
              <a:rPr lang="zh-CN" altLang="en-US" sz="1600" dirty="0">
                <a:latin typeface="微软雅黑" panose="020B0503020204020204" pitchFamily="34" charset="-122"/>
                <a:ea typeface="微软雅黑" panose="020B0503020204020204" pitchFamily="34" charset="-122"/>
              </a:rPr>
              <a:t>，这类云计算系统通过系统虚拟化实现对</a:t>
            </a:r>
            <a:r>
              <a:rPr lang="zh-CN" altLang="en-US" sz="1600" dirty="0">
                <a:solidFill>
                  <a:srgbClr val="FF0000"/>
                </a:solidFill>
                <a:latin typeface="微软雅黑" panose="020B0503020204020204" pitchFamily="34" charset="-122"/>
                <a:ea typeface="微软雅黑" panose="020B0503020204020204" pitchFamily="34" charset="-122"/>
              </a:rPr>
              <a:t>单个服务器资源</a:t>
            </a:r>
            <a:r>
              <a:rPr lang="zh-CN" altLang="en-US" sz="1600" dirty="0">
                <a:latin typeface="微软雅黑" panose="020B0503020204020204" pitchFamily="34" charset="-122"/>
                <a:ea typeface="微软雅黑" panose="020B0503020204020204" pitchFamily="34" charset="-122"/>
              </a:rPr>
              <a:t>的弹性化切分，从而有效地利用服务器资源，其</a:t>
            </a:r>
            <a:r>
              <a:rPr lang="zh-CN" altLang="en-US" sz="1600" b="1" dirty="0">
                <a:solidFill>
                  <a:srgbClr val="FF0000"/>
                </a:solidFill>
                <a:latin typeface="微软雅黑" panose="020B0503020204020204" pitchFamily="34" charset="-122"/>
                <a:ea typeface="微软雅黑" panose="020B0503020204020204" pitchFamily="34" charset="-122"/>
              </a:rPr>
              <a:t>核心技术</a:t>
            </a:r>
            <a:r>
              <a:rPr lang="zh-CN" altLang="en-US" sz="1600" dirty="0">
                <a:latin typeface="微软雅黑" panose="020B0503020204020204" pitchFamily="34" charset="-122"/>
                <a:ea typeface="微软雅黑" panose="020B0503020204020204" pitchFamily="34" charset="-122"/>
              </a:rPr>
              <a:t>为</a:t>
            </a:r>
            <a:r>
              <a:rPr lang="zh-CN" altLang="en-US" sz="1600" dirty="0">
                <a:solidFill>
                  <a:srgbClr val="FF0000"/>
                </a:solidFill>
                <a:latin typeface="微软雅黑" panose="020B0503020204020204" pitchFamily="34" charset="-122"/>
                <a:ea typeface="微软雅黑" panose="020B0503020204020204" pitchFamily="34" charset="-122"/>
              </a:rPr>
              <a:t>虚拟化技术</a:t>
            </a:r>
            <a:r>
              <a:rPr lang="zh-CN" altLang="en-US"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2" name="矩形 11"/>
          <p:cNvSpPr/>
          <p:nvPr/>
        </p:nvSpPr>
        <p:spPr>
          <a:xfrm>
            <a:off x="1769044" y="5109276"/>
            <a:ext cx="3065274" cy="1731753"/>
          </a:xfrm>
          <a:prstGeom prst="rect">
            <a:avLst/>
          </a:prstGeom>
        </p:spPr>
        <p:txBody>
          <a:bodyPr vert="horz" lIns="121917" tIns="60958" rIns="121917" bIns="60958" rtlCol="0">
            <a:noAutofit/>
          </a:bodyPr>
          <a:lstStyle/>
          <a:p>
            <a:pPr algn="just">
              <a:lnSpc>
                <a:spcPct val="150000"/>
              </a:lnSpc>
              <a:spcBef>
                <a:spcPct val="20000"/>
              </a:spcBef>
              <a:buSzPct val="80000"/>
              <a:buFont typeface="Wingdings" panose="05000000000000000000" pitchFamily="2" charset="2"/>
              <a:buNone/>
            </a:pPr>
            <a:r>
              <a:rPr lang="zh-CN" altLang="en-US" sz="1400" dirty="0">
                <a:solidFill>
                  <a:srgbClr val="FF0000"/>
                </a:solidFill>
                <a:latin typeface="微软雅黑" panose="020B0503020204020204" pitchFamily="34" charset="-122"/>
                <a:ea typeface="微软雅黑" panose="020B0503020204020204" pitchFamily="34" charset="-122"/>
              </a:rPr>
              <a:t>优点</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：用户的系统可以不做任何改变接入采用虚拟化技术的云系统，是目前应用较为广泛的技术，特别是在桌面云计算技术上应用得较为成功。</a:t>
            </a:r>
            <a:endPar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flipH="1">
            <a:off x="4932617" y="5173459"/>
            <a:ext cx="45719" cy="16242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374121" y="5130136"/>
            <a:ext cx="2726170" cy="1399973"/>
          </a:xfrm>
          <a:prstGeom prst="rect">
            <a:avLst/>
          </a:prstGeom>
        </p:spPr>
        <p:txBody>
          <a:bodyPr vert="horz" lIns="121917" tIns="60958" rIns="121917" bIns="60958" rtlCol="0">
            <a:noAutofit/>
          </a:bodyPr>
          <a:lstStyle/>
          <a:p>
            <a:pPr algn="just">
              <a:lnSpc>
                <a:spcPct val="150000"/>
              </a:lnSpc>
              <a:spcBef>
                <a:spcPct val="20000"/>
              </a:spcBef>
              <a:buSzPct val="80000"/>
              <a:buFont typeface="Wingdings" panose="05000000000000000000" pitchFamily="2" charset="2"/>
              <a:buNone/>
            </a:pPr>
            <a:r>
              <a:rPr lang="zh-CN" altLang="en-US" sz="1400" dirty="0">
                <a:solidFill>
                  <a:srgbClr val="FF0000"/>
                </a:solidFill>
                <a:latin typeface="微软雅黑" panose="020B0503020204020204" pitchFamily="34" charset="-122"/>
                <a:ea typeface="微软雅黑" panose="020B0503020204020204" pitchFamily="34" charset="-122"/>
              </a:rPr>
              <a:t>缺点</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：跨节点的资源整合代价较大。</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KVM</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1400" dirty="0">
                <a:solidFill>
                  <a:schemeClr val="tx1">
                    <a:lumMod val="95000"/>
                    <a:lumOff val="5000"/>
                  </a:schemeClr>
                </a:solidFill>
                <a:latin typeface="微软雅黑" panose="020B0503020204020204" pitchFamily="34" charset="-122"/>
                <a:ea typeface="微软雅黑" panose="020B0503020204020204" pitchFamily="34" charset="-122"/>
              </a:rPr>
              <a:t>VMware</a:t>
            </a:r>
            <a:r>
              <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rPr>
              <a:t>都是这类技术的代表。</a:t>
            </a:r>
            <a:endParaRPr lang="zh-CN" altLang="en-US" sz="1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云计算概述</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sp>
        <p:nvSpPr>
          <p:cNvPr id="3" name="文本框 2"/>
          <p:cNvSpPr txBox="1"/>
          <p:nvPr/>
        </p:nvSpPr>
        <p:spPr>
          <a:xfrm>
            <a:off x="606712" y="1114474"/>
            <a:ext cx="2694969" cy="52322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p"/>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黑体" panose="02010609060101010101" pitchFamily="2" charset="-122"/>
                <a:cs typeface="+mn-cs"/>
              </a:rPr>
              <a:t>云计算的分类</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黑体" panose="02010609060101010101" pitchFamily="2" charset="-122"/>
              <a:cs typeface="+mn-cs"/>
            </a:endParaRPr>
          </a:p>
        </p:txBody>
      </p:sp>
      <p:sp>
        <p:nvSpPr>
          <p:cNvPr id="15" name="矩形 14"/>
          <p:cNvSpPr/>
          <p:nvPr/>
        </p:nvSpPr>
        <p:spPr>
          <a:xfrm>
            <a:off x="775855" y="1893628"/>
            <a:ext cx="6096000" cy="461665"/>
          </a:xfrm>
          <a:prstGeom prst="rect">
            <a:avLst/>
          </a:prstGeom>
        </p:spPr>
        <p:txBody>
          <a:bodyPr>
            <a:spAutoFit/>
          </a:bodyPr>
          <a:lstStyle/>
          <a:p>
            <a:pPr marL="342900" lvl="0" indent="-342900">
              <a:buClr>
                <a:srgbClr val="0070C0"/>
              </a:buClr>
              <a:buFont typeface="Wingdings" panose="05000000000000000000" pitchFamily="2" charset="2"/>
              <a:buChar char="Ø"/>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按服务对象分类</a:t>
            </a:r>
            <a:endPar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矩形 15"/>
          <p:cNvSpPr/>
          <p:nvPr/>
        </p:nvSpPr>
        <p:spPr>
          <a:xfrm>
            <a:off x="1111343" y="2439195"/>
            <a:ext cx="4778350" cy="1513743"/>
          </a:xfrm>
          <a:prstGeom prst="rect">
            <a:avLst/>
          </a:prstGeom>
        </p:spPr>
        <p:txBody>
          <a:bodyPr vert="horz" lIns="121917" tIns="60958" rIns="121917" bIns="60958" rtlCol="0">
            <a:normAutofit/>
          </a:bodyPr>
          <a:lstStyle/>
          <a:p>
            <a:pPr defTabSz="1219200">
              <a:lnSpc>
                <a:spcPct val="150000"/>
              </a:lnSpc>
              <a:spcBef>
                <a:spcPct val="20000"/>
              </a:spcBef>
              <a:buSzPct val="80000"/>
              <a:buFont typeface="Wingdings" panose="05000000000000000000" pitchFamily="2" charset="2"/>
              <a:buNone/>
            </a:pPr>
            <a:r>
              <a:rPr lang="zh-CN" altLang="en-US" dirty="0">
                <a:solidFill>
                  <a:srgbClr val="FF0000"/>
                </a:solidFill>
                <a:latin typeface="Arial" panose="020B0604020202020204"/>
                <a:ea typeface="微软雅黑" panose="020B0503020204020204" pitchFamily="34" charset="-122"/>
              </a:rPr>
              <a:t>公有云：</a:t>
            </a:r>
            <a:r>
              <a:rPr lang="zh-CN" altLang="en-US" dirty="0">
                <a:solidFill>
                  <a:prstClr val="black">
                    <a:lumMod val="95000"/>
                    <a:lumOff val="5000"/>
                  </a:prstClr>
                </a:solidFill>
                <a:latin typeface="Arial" panose="020B0604020202020204"/>
                <a:ea typeface="微软雅黑" panose="020B0503020204020204" pitchFamily="34" charset="-122"/>
              </a:rPr>
              <a:t>指服务对象是面向公众的云计算服务，公有云对云计算系统的稳定性、安全性和并发服务能力有更高的要求。</a:t>
            </a:r>
            <a:endParaRPr lang="en-US" altLang="zh-CN" dirty="0">
              <a:solidFill>
                <a:prstClr val="black">
                  <a:lumMod val="95000"/>
                  <a:lumOff val="5000"/>
                </a:prstClr>
              </a:solidFill>
              <a:latin typeface="Arial" panose="020B0604020202020204"/>
              <a:ea typeface="微软雅黑" panose="020B0503020204020204" pitchFamily="34" charset="-122"/>
            </a:endParaRPr>
          </a:p>
        </p:txBody>
      </p:sp>
      <p:sp>
        <p:nvSpPr>
          <p:cNvPr id="17" name="矩形 16"/>
          <p:cNvSpPr/>
          <p:nvPr/>
        </p:nvSpPr>
        <p:spPr>
          <a:xfrm>
            <a:off x="6867529" y="2439195"/>
            <a:ext cx="4683123" cy="1513743"/>
          </a:xfrm>
          <a:prstGeom prst="rect">
            <a:avLst/>
          </a:prstGeom>
        </p:spPr>
        <p:txBody>
          <a:bodyPr vert="horz" lIns="121917" tIns="60958" rIns="121917" bIns="60958" rtlCol="0">
            <a:noAutofit/>
          </a:bodyPr>
          <a:lstStyle/>
          <a:p>
            <a:pPr defTabSz="1219200">
              <a:lnSpc>
                <a:spcPct val="150000"/>
              </a:lnSpc>
              <a:spcBef>
                <a:spcPct val="20000"/>
              </a:spcBef>
              <a:buSzPct val="80000"/>
              <a:buFont typeface="Wingdings" panose="05000000000000000000" pitchFamily="2" charset="2"/>
              <a:buNone/>
            </a:pPr>
            <a:r>
              <a:rPr lang="zh-CN" altLang="en-US" dirty="0">
                <a:solidFill>
                  <a:srgbClr val="FF0000"/>
                </a:solidFill>
                <a:latin typeface="Arial" panose="020B0604020202020204"/>
                <a:ea typeface="微软雅黑" panose="020B0503020204020204" pitchFamily="34" charset="-122"/>
              </a:rPr>
              <a:t>私有云：</a:t>
            </a:r>
            <a:r>
              <a:rPr lang="zh-CN" altLang="en-US" dirty="0">
                <a:solidFill>
                  <a:prstClr val="black">
                    <a:lumMod val="95000"/>
                    <a:lumOff val="5000"/>
                  </a:prstClr>
                </a:solidFill>
                <a:latin typeface="Arial" panose="020B0604020202020204"/>
                <a:ea typeface="微软雅黑" panose="020B0503020204020204" pitchFamily="34" charset="-122"/>
              </a:rPr>
              <a:t>指主要服务于某一组织内部的云计算服务，其服务并不向公众开放，如企业、政府内部的云服务。</a:t>
            </a:r>
            <a:endParaRPr lang="zh-CN" altLang="en-US" dirty="0">
              <a:solidFill>
                <a:prstClr val="black">
                  <a:lumMod val="95000"/>
                  <a:lumOff val="5000"/>
                </a:prstClr>
              </a:solidFill>
              <a:latin typeface="Arial" panose="020B0604020202020204"/>
              <a:ea typeface="微软雅黑" panose="020B0503020204020204" pitchFamily="34" charset="-122"/>
            </a:endParaRPr>
          </a:p>
          <a:p>
            <a:pPr defTabSz="1219200">
              <a:lnSpc>
                <a:spcPct val="150000"/>
              </a:lnSpc>
              <a:spcBef>
                <a:spcPct val="20000"/>
              </a:spcBef>
              <a:buSzPct val="80000"/>
              <a:buFont typeface="Wingdings" panose="05000000000000000000" pitchFamily="2" charset="2"/>
              <a:buNone/>
            </a:pPr>
            <a:endParaRPr lang="zh-CN" altLang="en-US" sz="2400" dirty="0">
              <a:solidFill>
                <a:prstClr val="black">
                  <a:lumMod val="95000"/>
                  <a:lumOff val="5000"/>
                </a:prstClr>
              </a:solidFill>
              <a:latin typeface="Arial" panose="020B0604020202020204"/>
              <a:ea typeface="微软雅黑" panose="020B0503020204020204" pitchFamily="34" charset="-122"/>
            </a:endParaRPr>
          </a:p>
        </p:txBody>
      </p:sp>
      <p:sp>
        <p:nvSpPr>
          <p:cNvPr id="18" name="矩形 17"/>
          <p:cNvSpPr/>
          <p:nvPr/>
        </p:nvSpPr>
        <p:spPr>
          <a:xfrm rot="10800000" flipH="1" flipV="1">
            <a:off x="792800" y="2611227"/>
            <a:ext cx="266702" cy="287218"/>
          </a:xfrm>
          <a:prstGeom prst="rect">
            <a:avLst/>
          </a:prstGeom>
          <a:solidFill>
            <a:srgbClr val="4F81BD"/>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9" name="矩形 18"/>
          <p:cNvSpPr/>
          <p:nvPr/>
        </p:nvSpPr>
        <p:spPr>
          <a:xfrm rot="10800000" flipH="1">
            <a:off x="6597652" y="2611227"/>
            <a:ext cx="266702" cy="287218"/>
          </a:xfrm>
          <a:prstGeom prst="rect">
            <a:avLst/>
          </a:prstGeom>
          <a:solidFill>
            <a:srgbClr val="FF993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0" name="矩形 19"/>
          <p:cNvSpPr/>
          <p:nvPr/>
        </p:nvSpPr>
        <p:spPr>
          <a:xfrm>
            <a:off x="1160247" y="4348952"/>
            <a:ext cx="4883225" cy="1820940"/>
          </a:xfrm>
          <a:prstGeom prst="rect">
            <a:avLst/>
          </a:prstGeom>
        </p:spPr>
        <p:txBody>
          <a:bodyPr vert="horz" lIns="121917" tIns="60958" rIns="121917" bIns="60958" rtlCol="0">
            <a:normAutofit/>
          </a:bodyPr>
          <a:lstStyle/>
          <a:p>
            <a:pPr>
              <a:lnSpc>
                <a:spcPct val="150000"/>
              </a:lnSpc>
              <a:spcBef>
                <a:spcPct val="20000"/>
              </a:spcBef>
              <a:buSzPct val="80000"/>
              <a:buFont typeface="Wingdings" panose="05000000000000000000" pitchFamily="2" charset="2"/>
              <a:buNone/>
            </a:pPr>
            <a:r>
              <a:rPr lang="zh-CN" altLang="en-US" dirty="0">
                <a:solidFill>
                  <a:srgbClr val="FF0000"/>
                </a:solidFill>
                <a:latin typeface="微软雅黑" panose="020B0503020204020204" pitchFamily="34" charset="-122"/>
                <a:ea typeface="微软雅黑" panose="020B0503020204020204" pitchFamily="34" charset="-122"/>
              </a:rPr>
              <a:t>混合云：</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是把公有云和私有云结合在一起的方式。在这个模式中，用户通常将非企业关键信息外包，并在公有云上处理，而掌握企业关键服务及数据的内容则放在私有云上处理。</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a:p>
            <a:pPr>
              <a:lnSpc>
                <a:spcPct val="150000"/>
              </a:lnSpc>
              <a:spcBef>
                <a:spcPct val="20000"/>
              </a:spcBef>
              <a:buSzPct val="80000"/>
              <a:buFont typeface="Wingdings" panose="05000000000000000000" pitchFamily="2" charset="2"/>
              <a:buNone/>
            </a:pPr>
            <a:endParaRPr lang="zh-CN" altLang="en-US" dirty="0">
              <a:solidFill>
                <a:schemeClr val="tx1">
                  <a:lumMod val="95000"/>
                  <a:lumOff val="5000"/>
                </a:schemeClr>
              </a:solidFill>
            </a:endParaRPr>
          </a:p>
        </p:txBody>
      </p:sp>
      <p:sp>
        <p:nvSpPr>
          <p:cNvPr id="21" name="矩形 20"/>
          <p:cNvSpPr/>
          <p:nvPr/>
        </p:nvSpPr>
        <p:spPr>
          <a:xfrm>
            <a:off x="6864354" y="4243839"/>
            <a:ext cx="4963471" cy="2264285"/>
          </a:xfrm>
          <a:prstGeom prst="rect">
            <a:avLst/>
          </a:prstGeom>
        </p:spPr>
        <p:txBody>
          <a:bodyPr vert="horz" lIns="121917" tIns="60958" rIns="121917" bIns="60958" rtlCol="0">
            <a:normAutofit/>
          </a:bodyPr>
          <a:lstStyle/>
          <a:p>
            <a:pPr>
              <a:lnSpc>
                <a:spcPct val="150000"/>
              </a:lnSpc>
              <a:spcBef>
                <a:spcPct val="20000"/>
              </a:spcBef>
              <a:buSzPct val="80000"/>
              <a:buFont typeface="Wingdings" panose="05000000000000000000" pitchFamily="2" charset="2"/>
              <a:buNone/>
            </a:pPr>
            <a:r>
              <a:rPr lang="zh-CN" altLang="en-US" dirty="0">
                <a:solidFill>
                  <a:srgbClr val="FF0000"/>
                </a:solidFill>
                <a:latin typeface="微软雅黑" panose="020B0503020204020204" pitchFamily="34" charset="-122"/>
                <a:ea typeface="微软雅黑" panose="020B0503020204020204" pitchFamily="34" charset="-122"/>
              </a:rPr>
              <a:t>社区云：</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是公有云范畴内的一个组成部分。它由众多利益相仿的组织掌控及使用，其目的是实现云计算的一些优势，例如特定安全要求、共同宗旨等。社区成员共同使用云数据及应用程序。</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rot="10800000" flipV="1">
            <a:off x="6597652" y="4449910"/>
            <a:ext cx="266702" cy="287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10800000">
            <a:off x="841466" y="4486854"/>
            <a:ext cx="266702" cy="287218"/>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云计算概述</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sp>
        <p:nvSpPr>
          <p:cNvPr id="3" name="文本框 2"/>
          <p:cNvSpPr txBox="1"/>
          <p:nvPr/>
        </p:nvSpPr>
        <p:spPr>
          <a:xfrm>
            <a:off x="606712" y="1114474"/>
            <a:ext cx="2694969" cy="52322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p"/>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黑体" panose="02010609060101010101" pitchFamily="2" charset="-122"/>
                <a:cs typeface="+mn-cs"/>
              </a:rPr>
              <a:t>云计算的分类</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黑体" panose="02010609060101010101" pitchFamily="2" charset="-122"/>
              <a:cs typeface="+mn-cs"/>
            </a:endParaRPr>
          </a:p>
        </p:txBody>
      </p:sp>
      <p:sp>
        <p:nvSpPr>
          <p:cNvPr id="15" name="矩形 14"/>
          <p:cNvSpPr/>
          <p:nvPr/>
        </p:nvSpPr>
        <p:spPr>
          <a:xfrm>
            <a:off x="775855" y="1893628"/>
            <a:ext cx="6096000" cy="461665"/>
          </a:xfrm>
          <a:prstGeom prst="rect">
            <a:avLst/>
          </a:prstGeom>
        </p:spPr>
        <p:txBody>
          <a:bodyPr>
            <a:spAutoFit/>
          </a:bodyPr>
          <a:lstStyle/>
          <a:p>
            <a:pPr marL="342900" lvl="0" indent="-342900">
              <a:buClr>
                <a:srgbClr val="0070C0"/>
              </a:buClr>
              <a:buFont typeface="Wingdings" panose="05000000000000000000" pitchFamily="2" charset="2"/>
              <a:buChar char="Ø"/>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按资源封装的层次分类</a:t>
            </a:r>
            <a:endPar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1016000" y="2515171"/>
            <a:ext cx="8192654" cy="923330"/>
          </a:xfrm>
          <a:prstGeom prst="rect">
            <a:avLst/>
          </a:prstGeom>
        </p:spPr>
        <p:txBody>
          <a:bodyPr wrap="square">
            <a:spAutoFit/>
          </a:bodyPr>
          <a:lstStyle/>
          <a:p>
            <a:pPr marL="285750" indent="-285750">
              <a:lnSpc>
                <a:spcPct val="150000"/>
              </a:lnSpc>
              <a:buClr>
                <a:srgbClr val="0070C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基础设施即服务</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Infrastructure-as-a-Service，IaaS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rPr>
              <a:t>：把单纯的计算和存储资源不经封装地直接通过网络以服务的形式提供的用户使用。</a:t>
            </a: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1015999" y="3591961"/>
            <a:ext cx="8192655" cy="923330"/>
          </a:xfrm>
          <a:prstGeom prst="rect">
            <a:avLst/>
          </a:prstGeom>
        </p:spPr>
        <p:txBody>
          <a:bodyPr wrap="square">
            <a:spAutoFit/>
          </a:bodyPr>
          <a:lstStyle/>
          <a:p>
            <a:pPr marL="285750" indent="-285750">
              <a:lnSpc>
                <a:spcPct val="150000"/>
              </a:lnSpc>
              <a:buClr>
                <a:srgbClr val="0070C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平台即服务</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Platform-as-a-Service，PaaS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rPr>
              <a:t>：计算和存储资源经封装后，以某种接口和协议的形式提供给用户调用，资源的使用者不再直接面对底层资源。</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1016000" y="4668751"/>
            <a:ext cx="7960949" cy="1754326"/>
          </a:xfrm>
          <a:prstGeom prst="rect">
            <a:avLst/>
          </a:prstGeom>
        </p:spPr>
        <p:txBody>
          <a:bodyPr wrap="square">
            <a:spAutoFit/>
          </a:bodyPr>
          <a:lstStyle/>
          <a:p>
            <a:pPr marL="285750" indent="-285750">
              <a:lnSpc>
                <a:spcPct val="150000"/>
              </a:lnSpc>
              <a:buClr>
                <a:srgbClr val="0070C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软件即服务（</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Software-as-a-Service，SaaS</a:t>
            </a:r>
            <a:r>
              <a:rPr lang="zh-CN" altLang="en-US" dirty="0">
                <a:latin typeface="微软雅黑" panose="020B0503020204020204" pitchFamily="34" charset="-122"/>
                <a:ea typeface="微软雅黑" panose="020B0503020204020204" pitchFamily="34" charset="-122"/>
              </a:rPr>
              <a:t>）：将计算和存储资源封装为用户可以直接使用的应用并通过网络提供给用户，</a:t>
            </a:r>
            <a:r>
              <a:rPr lang="en-US" altLang="zh-CN" dirty="0">
                <a:latin typeface="微软雅黑" panose="020B0503020204020204" pitchFamily="34" charset="-122"/>
                <a:ea typeface="微软雅黑" panose="020B0503020204020204" pitchFamily="34" charset="-122"/>
              </a:rPr>
              <a:t>SaaS</a:t>
            </a:r>
            <a:r>
              <a:rPr lang="zh-CN" altLang="en-US" dirty="0">
                <a:latin typeface="微软雅黑" panose="020B0503020204020204" pitchFamily="34" charset="-122"/>
                <a:ea typeface="微软雅黑" panose="020B0503020204020204" pitchFamily="34" charset="-122"/>
              </a:rPr>
              <a:t>面向的服务对象为最终用户，用户只是对软件功能进行使用，无需了解任何云计算系统的内部结构，也不需要用户具有专业的技术开发能力。</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云计算概述</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sp>
        <p:nvSpPr>
          <p:cNvPr id="3" name="文本框 2"/>
          <p:cNvSpPr txBox="1"/>
          <p:nvPr/>
        </p:nvSpPr>
        <p:spPr>
          <a:xfrm>
            <a:off x="606712" y="1114474"/>
            <a:ext cx="3055645" cy="52322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p"/>
              <a:defRPr/>
            </a:pPr>
            <a:r>
              <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黑体" panose="02010609060101010101" pitchFamily="2" charset="-122"/>
                <a:cs typeface="+mn-cs"/>
              </a:rPr>
              <a:t>云计算发展历程</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2" charset="-122"/>
              <a:ea typeface="黑体" panose="02010609060101010101" pitchFamily="2" charset="-122"/>
              <a:cs typeface="+mn-cs"/>
            </a:endParaRPr>
          </a:p>
        </p:txBody>
      </p:sp>
      <p:pic>
        <p:nvPicPr>
          <p:cNvPr id="10"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l="1169" t="3999"/>
          <a:stretch>
            <a:fillRect/>
          </a:stretch>
        </p:blipFill>
        <p:spPr bwMode="auto">
          <a:xfrm>
            <a:off x="1290203" y="3420621"/>
            <a:ext cx="8564997" cy="343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75854" y="1789980"/>
            <a:ext cx="8682181" cy="1338828"/>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zh-CN" dirty="0">
                <a:solidFill>
                  <a:schemeClr val="tx1">
                    <a:lumMod val="85000"/>
                    <a:lumOff val="15000"/>
                  </a:schemeClr>
                </a:solidFill>
                <a:latin typeface="微软雅黑" panose="020B0503020204020204" pitchFamily="34" charset="-122"/>
                <a:ea typeface="微软雅黑" panose="020B0503020204020204" pitchFamily="34" charset="-122"/>
              </a:rPr>
              <a:t>云计算是分布式计算、并行计算、效用计算、虚拟化、网络存储、负载均衡、热备份冗余等传统计算机和网络技术发展</a:t>
            </a:r>
            <a:r>
              <a:rPr lang="zh-CN" altLang="zh-CN" dirty="0">
                <a:solidFill>
                  <a:srgbClr val="FF0000"/>
                </a:solidFill>
                <a:latin typeface="微软雅黑" panose="020B0503020204020204" pitchFamily="34" charset="-122"/>
                <a:ea typeface="微软雅黑" panose="020B0503020204020204" pitchFamily="34" charset="-122"/>
              </a:rPr>
              <a:t>融合的产物</a:t>
            </a:r>
            <a:r>
              <a:rPr lang="zh-CN" altLang="zh-CN" dirty="0">
                <a:solidFill>
                  <a:schemeClr val="tx1">
                    <a:lumMod val="85000"/>
                    <a:lumOff val="15000"/>
                  </a:schemeClr>
                </a:solidFill>
                <a:latin typeface="微软雅黑" panose="020B0503020204020204" pitchFamily="34" charset="-122"/>
                <a:ea typeface="微软雅黑" panose="020B0503020204020204" pitchFamily="34" charset="-122"/>
              </a:rPr>
              <a:t>，更是</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SOA</a:t>
            </a:r>
            <a:r>
              <a:rPr lang="zh-CN" altLang="zh-CN" dirty="0">
                <a:solidFill>
                  <a:schemeClr val="tx1">
                    <a:lumMod val="85000"/>
                    <a:lumOff val="15000"/>
                  </a:schemeClr>
                </a:solidFill>
                <a:latin typeface="微软雅黑" panose="020B0503020204020204" pitchFamily="34" charset="-122"/>
                <a:ea typeface="微软雅黑" panose="020B0503020204020204" pitchFamily="34" charset="-122"/>
              </a:rPr>
              <a:t>等技术混合演进的结果，</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下</a:t>
            </a:r>
            <a:r>
              <a:rPr lang="zh-CN" altLang="zh-CN" dirty="0">
                <a:solidFill>
                  <a:schemeClr val="tx1">
                    <a:lumMod val="85000"/>
                    <a:lumOff val="15000"/>
                  </a:schemeClr>
                </a:solidFill>
                <a:latin typeface="微软雅黑" panose="020B0503020204020204" pitchFamily="34" charset="-122"/>
                <a:ea typeface="微软雅黑" panose="020B0503020204020204" pitchFamily="34" charset="-122"/>
              </a:rPr>
              <a:t>图所示的</a:t>
            </a:r>
            <a:r>
              <a:rPr lang="zh-CN" altLang="zh-CN" dirty="0">
                <a:solidFill>
                  <a:srgbClr val="FF0000"/>
                </a:solidFill>
                <a:latin typeface="微软雅黑" panose="020B0503020204020204" pitchFamily="34" charset="-122"/>
                <a:ea typeface="微软雅黑" panose="020B0503020204020204" pitchFamily="34" charset="-122"/>
              </a:rPr>
              <a:t>五大契机</a:t>
            </a:r>
            <a:r>
              <a:rPr lang="zh-CN" altLang="zh-CN" dirty="0">
                <a:solidFill>
                  <a:schemeClr val="tx1">
                    <a:lumMod val="85000"/>
                    <a:lumOff val="15000"/>
                  </a:schemeClr>
                </a:solidFill>
                <a:latin typeface="微软雅黑" panose="020B0503020204020204" pitchFamily="34" charset="-122"/>
                <a:ea typeface="微软雅黑" panose="020B0503020204020204" pitchFamily="34" charset="-122"/>
              </a:rPr>
              <a:t>更是直接促进了云计算的诞生。</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58492" y="3908011"/>
            <a:ext cx="5569978" cy="172985"/>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347085"/>
            <a:ext cx="6120000" cy="905587"/>
            <a:chOff x="1066800" y="1117694"/>
            <a:chExt cx="6324600" cy="922338"/>
          </a:xfrm>
        </p:grpSpPr>
        <p:grpSp>
          <p:nvGrpSpPr>
            <p:cNvPr id="13" name="组合 62"/>
            <p:cNvGrpSpPr/>
            <p:nvPr/>
          </p:nvGrpSpPr>
          <p:grpSpPr bwMode="auto">
            <a:xfrm>
              <a:off x="1447800" y="1138099"/>
              <a:ext cx="5943600" cy="658287"/>
              <a:chOff x="1752601" y="2209799"/>
              <a:chExt cx="6934200" cy="657861"/>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657861"/>
              </a:xfrm>
              <a:prstGeom prst="rect">
                <a:avLst/>
              </a:prstGeom>
              <a:noFill/>
              <a:ln w="9525" algn="ctr">
                <a:noFill/>
                <a:miter lim="800000"/>
              </a:ln>
            </p:spPr>
            <p:txBody>
              <a:bodyPr>
                <a:spAutoFit/>
              </a:bodyPr>
              <a:lstStyle/>
              <a:p>
                <a:pPr fontAlgn="base">
                  <a:spcBef>
                    <a:spcPct val="0"/>
                  </a:spcBef>
                  <a:spcAft>
                    <a:spcPct val="0"/>
                  </a:spcAft>
                </a:pPr>
                <a:r>
                  <a:rPr kumimoji="1" lang="zh-CN" altLang="en-US" sz="3600" b="1" dirty="0">
                    <a:solidFill>
                      <a:srgbClr val="000000"/>
                    </a:solidFill>
                    <a:latin typeface="黑体" panose="02010609060101010101" pitchFamily="2" charset="-122"/>
                    <a:ea typeface="黑体" panose="02010609060101010101" pitchFamily="2" charset="-122"/>
                  </a:rPr>
                  <a:t>云计算概述</a:t>
                </a:r>
                <a:endParaRPr kumimoji="1" lang="zh-CN" altLang="en-US" sz="36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88312" y="3126869"/>
            <a:ext cx="6120000" cy="875771"/>
            <a:chOff x="1066800" y="3187702"/>
            <a:chExt cx="6324600" cy="922338"/>
          </a:xfrm>
        </p:grpSpPr>
        <p:grpSp>
          <p:nvGrpSpPr>
            <p:cNvPr id="29" name="组合 63"/>
            <p:cNvGrpSpPr/>
            <p:nvPr/>
          </p:nvGrpSpPr>
          <p:grpSpPr bwMode="auto">
            <a:xfrm>
              <a:off x="1447800" y="3335333"/>
              <a:ext cx="5943600" cy="615869"/>
              <a:chOff x="1752601" y="2205030"/>
              <a:chExt cx="6934200" cy="615470"/>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615470"/>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云计算部署模式</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88312" y="4027215"/>
            <a:ext cx="6120000" cy="848907"/>
            <a:chOff x="1066800" y="4340235"/>
            <a:chExt cx="6234090" cy="922338"/>
          </a:xfrm>
        </p:grpSpPr>
        <p:grpSp>
          <p:nvGrpSpPr>
            <p:cNvPr id="45" name="组合 66"/>
            <p:cNvGrpSpPr/>
            <p:nvPr/>
          </p:nvGrpSpPr>
          <p:grpSpPr bwMode="auto">
            <a:xfrm>
              <a:off x="1357290" y="4483114"/>
              <a:ext cx="5943600" cy="635359"/>
              <a:chOff x="1752601" y="2209798"/>
              <a:chExt cx="6934200" cy="634947"/>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634947"/>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云计算的使用场景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88312" y="2232143"/>
            <a:ext cx="6120000" cy="887547"/>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607304"/>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云计算的服务类型</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88312" y="4904130"/>
            <a:ext cx="6120000" cy="867881"/>
            <a:chOff x="1066800" y="4340235"/>
            <a:chExt cx="6234090" cy="922338"/>
          </a:xfrm>
        </p:grpSpPr>
        <p:grpSp>
          <p:nvGrpSpPr>
            <p:cNvPr id="77" name="组合 66"/>
            <p:cNvGrpSpPr/>
            <p:nvPr/>
          </p:nvGrpSpPr>
          <p:grpSpPr bwMode="auto">
            <a:xfrm>
              <a:off x="1357290" y="4483114"/>
              <a:ext cx="5943600" cy="621468"/>
              <a:chOff x="1752601" y="2209798"/>
              <a:chExt cx="6934200" cy="621065"/>
            </a:xfrm>
          </p:grpSpPr>
          <p:sp>
            <p:nvSpPr>
              <p:cNvPr id="90"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1" name="Text Box 9"/>
              <p:cNvSpPr txBox="1">
                <a:spLocks noChangeArrowheads="1"/>
              </p:cNvSpPr>
              <p:nvPr/>
            </p:nvSpPr>
            <p:spPr bwMode="gray">
              <a:xfrm>
                <a:off x="2513808" y="2209798"/>
                <a:ext cx="5700713" cy="62106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云计算带来的变革</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8" name="Group 65"/>
            <p:cNvGrpSpPr/>
            <p:nvPr/>
          </p:nvGrpSpPr>
          <p:grpSpPr bwMode="auto">
            <a:xfrm>
              <a:off x="1066800" y="4340235"/>
              <a:ext cx="854075" cy="922338"/>
              <a:chOff x="2789" y="1625"/>
              <a:chExt cx="847" cy="915"/>
            </a:xfrm>
          </p:grpSpPr>
          <p:sp>
            <p:nvSpPr>
              <p:cNvPr id="8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5" name="Group 71"/>
              <p:cNvGrpSpPr/>
              <p:nvPr/>
            </p:nvGrpSpPr>
            <p:grpSpPr bwMode="auto">
              <a:xfrm>
                <a:off x="2899" y="1735"/>
                <a:ext cx="687" cy="688"/>
                <a:chOff x="4166" y="1706"/>
                <a:chExt cx="1252" cy="1252"/>
              </a:xfrm>
            </p:grpSpPr>
            <p:sp>
              <p:nvSpPr>
                <p:cNvPr id="8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79" name="矩形 78"/>
            <p:cNvSpPr/>
            <p:nvPr/>
          </p:nvSpPr>
          <p:spPr>
            <a:xfrm>
              <a:off x="1189038" y="4464057"/>
              <a:ext cx="607761" cy="621468"/>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2" name="组合 91"/>
          <p:cNvGrpSpPr/>
          <p:nvPr/>
        </p:nvGrpSpPr>
        <p:grpSpPr>
          <a:xfrm>
            <a:off x="2388312" y="5871919"/>
            <a:ext cx="6120000" cy="840871"/>
            <a:chOff x="1066800" y="4340235"/>
            <a:chExt cx="6234090" cy="922338"/>
          </a:xfrm>
        </p:grpSpPr>
        <p:grpSp>
          <p:nvGrpSpPr>
            <p:cNvPr id="94" name="组合 66"/>
            <p:cNvGrpSpPr/>
            <p:nvPr/>
          </p:nvGrpSpPr>
          <p:grpSpPr bwMode="auto">
            <a:xfrm>
              <a:off x="1357290" y="4483114"/>
              <a:ext cx="5943600" cy="641431"/>
              <a:chOff x="1752601" y="2209798"/>
              <a:chExt cx="6934200" cy="641015"/>
            </a:xfrm>
          </p:grpSpPr>
          <p:sp>
            <p:nvSpPr>
              <p:cNvPr id="10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8" name="Text Box 9"/>
              <p:cNvSpPr txBox="1">
                <a:spLocks noChangeArrowheads="1"/>
              </p:cNvSpPr>
              <p:nvPr/>
            </p:nvSpPr>
            <p:spPr bwMode="gray">
              <a:xfrm>
                <a:off x="2513808" y="2209798"/>
                <a:ext cx="5700713" cy="64101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云计算产业链结构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5" name="Group 65"/>
            <p:cNvGrpSpPr/>
            <p:nvPr/>
          </p:nvGrpSpPr>
          <p:grpSpPr bwMode="auto">
            <a:xfrm>
              <a:off x="1066800" y="4340235"/>
              <a:ext cx="854075" cy="922338"/>
              <a:chOff x="2789" y="1625"/>
              <a:chExt cx="847" cy="915"/>
            </a:xfrm>
          </p:grpSpPr>
          <p:sp>
            <p:nvSpPr>
              <p:cNvPr id="9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1"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102" name="Group 71"/>
              <p:cNvGrpSpPr/>
              <p:nvPr/>
            </p:nvGrpSpPr>
            <p:grpSpPr bwMode="auto">
              <a:xfrm>
                <a:off x="2899" y="1735"/>
                <a:ext cx="687" cy="688"/>
                <a:chOff x="4166" y="1706"/>
                <a:chExt cx="1252" cy="1252"/>
              </a:xfrm>
            </p:grpSpPr>
            <p:sp>
              <p:nvSpPr>
                <p:cNvPr id="103"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4"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6"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96" name="矩形 95"/>
            <p:cNvSpPr/>
            <p:nvPr/>
          </p:nvSpPr>
          <p:spPr>
            <a:xfrm>
              <a:off x="1189038" y="4464057"/>
              <a:ext cx="607761" cy="64143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六</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1489274" y="1254551"/>
            <a:ext cx="8286750" cy="983704"/>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
        <p:nvSpPr>
          <p:cNvPr id="109" name="Rectangle 35"/>
          <p:cNvSpPr>
            <a:spLocks noChangeArrowheads="1"/>
          </p:cNvSpPr>
          <p:nvPr/>
        </p:nvSpPr>
        <p:spPr bwMode="blackWhite">
          <a:xfrm>
            <a:off x="1447524" y="3106362"/>
            <a:ext cx="8286750" cy="3595536"/>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470" y="1131481"/>
            <a:ext cx="10515600" cy="568010"/>
          </a:xfrm>
        </p:spPr>
        <p:txBody>
          <a:bodyPr>
            <a:normAutofit/>
          </a:body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IaaS</a:t>
            </a:r>
            <a:r>
              <a:rPr lang="zh-CN" altLang="zh-CN" sz="2800" b="1" dirty="0">
                <a:solidFill>
                  <a:prstClr val="black"/>
                </a:solidFill>
                <a:latin typeface="黑体" panose="02010609060101010101" pitchFamily="2" charset="-122"/>
                <a:ea typeface="黑体" panose="02010609060101010101" pitchFamily="2" charset="-122"/>
                <a:cs typeface="+mn-cs"/>
              </a:rPr>
              <a:t>：基础设施即服务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
        <p:nvSpPr>
          <p:cNvPr id="3" name="内容占位符 2"/>
          <p:cNvSpPr>
            <a:spLocks noGrp="1"/>
          </p:cNvSpPr>
          <p:nvPr>
            <p:ph idx="1"/>
          </p:nvPr>
        </p:nvSpPr>
        <p:spPr>
          <a:xfrm>
            <a:off x="533560" y="2591237"/>
            <a:ext cx="4343995" cy="3122573"/>
          </a:xfrm>
        </p:spPr>
        <p:txBody>
          <a:bodyPr>
            <a:normAutofit/>
          </a:bodyPr>
          <a:lstStyle/>
          <a:p>
            <a:pPr marL="0" indent="0">
              <a:lnSpc>
                <a:spcPct val="150000"/>
              </a:lnSpc>
              <a:buNone/>
            </a:pP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zh-CN" sz="1800" dirty="0">
                <a:solidFill>
                  <a:schemeClr val="tx1">
                    <a:lumMod val="85000"/>
                    <a:lumOff val="15000"/>
                  </a:schemeClr>
                </a:solidFill>
                <a:latin typeface="微软雅黑" panose="020B0503020204020204" pitchFamily="34" charset="-122"/>
                <a:ea typeface="微软雅黑" panose="020B0503020204020204" pitchFamily="34" charset="-122"/>
              </a:rPr>
              <a:t>是把计算、存储、网络以及搭建应用环境所需的一些工具当成服务提供给用户，使得用户能够按需获取</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IT</a:t>
            </a:r>
            <a:r>
              <a:rPr lang="zh-CN" altLang="zh-CN" sz="1800" dirty="0">
                <a:solidFill>
                  <a:schemeClr val="tx1">
                    <a:lumMod val="85000"/>
                    <a:lumOff val="15000"/>
                  </a:schemeClr>
                </a:solidFill>
                <a:latin typeface="微软雅黑" panose="020B0503020204020204" pitchFamily="34" charset="-122"/>
                <a:ea typeface="微软雅黑" panose="020B0503020204020204" pitchFamily="34" charset="-122"/>
              </a:rPr>
              <a:t>基础设施。</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zh-CN" sz="1800" dirty="0">
                <a:solidFill>
                  <a:schemeClr val="tx1">
                    <a:lumMod val="85000"/>
                    <a:lumOff val="15000"/>
                  </a:schemeClr>
                </a:solidFill>
                <a:latin typeface="微软雅黑" panose="020B0503020204020204" pitchFamily="34" charset="-122"/>
                <a:ea typeface="微软雅黑" panose="020B0503020204020204" pitchFamily="34" charset="-122"/>
              </a:rPr>
              <a:t>主要由计算机硬件、网络、存储设备、平台虚拟化环境、效用计费方法、服务级别协议等组成。</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zh-CN" sz="1800" dirty="0">
                <a:solidFill>
                  <a:schemeClr val="tx1">
                    <a:lumMod val="85000"/>
                    <a:lumOff val="15000"/>
                  </a:schemeClr>
                </a:solidFill>
                <a:latin typeface="微软雅黑" panose="020B0503020204020204" pitchFamily="34" charset="-122"/>
                <a:ea typeface="微软雅黑" panose="020B0503020204020204" pitchFamily="34" charset="-122"/>
              </a:rPr>
              <a:t>服务模式如图所示。</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5058" name="图片 25"/>
          <p:cNvPicPr>
            <a:picLocks noChangeAspect="1" noChangeArrowheads="1"/>
          </p:cNvPicPr>
          <p:nvPr/>
        </p:nvPicPr>
        <p:blipFill>
          <a:blip r:embed="rId1">
            <a:duotone>
              <a:schemeClr val="accent1">
                <a:shade val="45000"/>
                <a:satMod val="135000"/>
              </a:schemeClr>
              <a:prstClr val="white"/>
            </a:duotone>
            <a:extLst>
              <a:ext uri="{28A0092B-C50C-407E-A947-70E740481C1C}">
                <a14:useLocalDpi xmlns:a14="http://schemas.microsoft.com/office/drawing/2010/main" val="0"/>
              </a:ext>
            </a:extLst>
          </a:blip>
          <a:srcRect l="13506" r="10315"/>
          <a:stretch>
            <a:fillRect/>
          </a:stretch>
        </p:blipFill>
        <p:spPr bwMode="auto">
          <a:xfrm>
            <a:off x="5656160" y="1960303"/>
            <a:ext cx="5995814" cy="388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131974" y="-1"/>
            <a:ext cx="11520000" cy="1016152"/>
            <a:chOff x="131974" y="-1"/>
            <a:chExt cx="11520000" cy="1016152"/>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7" name="矩形 6"/>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3"/>
          </p:nvPr>
        </p:nvSpPr>
        <p:spPr>
          <a:xfrm>
            <a:off x="621167" y="1738000"/>
            <a:ext cx="1555722" cy="464216"/>
          </a:xfrm>
        </p:spPr>
        <p:txBody>
          <a:bodyPr>
            <a:normAutofit/>
          </a:bodyPr>
          <a:lstStyle/>
          <a:p>
            <a:pPr marL="285750" indent="-285750">
              <a:buClr>
                <a:srgbClr val="0070C0"/>
              </a:buClr>
              <a:buFont typeface="Wingdings" panose="05000000000000000000" pitchFamily="2" charset="2"/>
              <a:buChar char="Ø"/>
            </a:pPr>
            <a:r>
              <a:rPr lang="en-US" altLang="zh-CN" sz="1800" dirty="0" err="1">
                <a:latin typeface="微软雅黑" panose="020B0503020204020204" pitchFamily="34" charset="-122"/>
                <a:ea typeface="微软雅黑" panose="020B0503020204020204" pitchFamily="34" charset="-122"/>
              </a:rPr>
              <a:t>IaaS</a:t>
            </a:r>
            <a:r>
              <a:rPr lang="zh-CN" altLang="en-US" sz="1800" dirty="0">
                <a:latin typeface="微软雅黑" panose="020B0503020204020204" pitchFamily="34" charset="-122"/>
                <a:ea typeface="微软雅黑" panose="020B0503020204020204" pitchFamily="34" charset="-122"/>
              </a:rPr>
              <a:t>特点</a:t>
            </a:r>
            <a:endParaRPr lang="zh-CN" altLang="en-US" sz="1800" dirty="0">
              <a:latin typeface="微软雅黑" panose="020B0503020204020204" pitchFamily="34" charset="-122"/>
              <a:ea typeface="微软雅黑" panose="020B0503020204020204" pitchFamily="34" charset="-122"/>
            </a:endParaRPr>
          </a:p>
          <a:p>
            <a:endParaRPr lang="zh-CN" altLang="en-US" dirty="0"/>
          </a:p>
        </p:txBody>
      </p:sp>
      <p:grpSp>
        <p:nvGrpSpPr>
          <p:cNvPr id="6" name="组合 5"/>
          <p:cNvGrpSpPr/>
          <p:nvPr/>
        </p:nvGrpSpPr>
        <p:grpSpPr>
          <a:xfrm>
            <a:off x="790313" y="2415690"/>
            <a:ext cx="3288113" cy="3355664"/>
            <a:chOff x="871538" y="1981200"/>
            <a:chExt cx="4368801" cy="4460876"/>
          </a:xfrm>
        </p:grpSpPr>
        <p:sp>
          <p:nvSpPr>
            <p:cNvPr id="7" name="Freeform 5"/>
            <p:cNvSpPr/>
            <p:nvPr/>
          </p:nvSpPr>
          <p:spPr bwMode="auto">
            <a:xfrm>
              <a:off x="957263" y="2201863"/>
              <a:ext cx="2508250" cy="2587625"/>
            </a:xfrm>
            <a:custGeom>
              <a:avLst/>
              <a:gdLst>
                <a:gd name="T0" fmla="*/ 248 w 444"/>
                <a:gd name="T1" fmla="*/ 8 h 457"/>
                <a:gd name="T2" fmla="*/ 416 w 444"/>
                <a:gd name="T3" fmla="*/ 99 h 457"/>
                <a:gd name="T4" fmla="*/ 434 w 444"/>
                <a:gd name="T5" fmla="*/ 162 h 457"/>
                <a:gd name="T6" fmla="*/ 363 w 444"/>
                <a:gd name="T7" fmla="*/ 368 h 457"/>
                <a:gd name="T8" fmla="*/ 171 w 444"/>
                <a:gd name="T9" fmla="*/ 454 h 457"/>
                <a:gd name="T10" fmla="*/ 8 w 444"/>
                <a:gd name="T11" fmla="*/ 259 h 457"/>
                <a:gd name="T12" fmla="*/ 157 w 444"/>
                <a:gd name="T13" fmla="*/ 37 h 457"/>
                <a:gd name="T14" fmla="*/ 248 w 444"/>
                <a:gd name="T15" fmla="*/ 8 h 4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4" h="457">
                  <a:moveTo>
                    <a:pt x="248" y="8"/>
                  </a:moveTo>
                  <a:cubicBezTo>
                    <a:pt x="324" y="0"/>
                    <a:pt x="390" y="46"/>
                    <a:pt x="416" y="99"/>
                  </a:cubicBezTo>
                  <a:cubicBezTo>
                    <a:pt x="423" y="114"/>
                    <a:pt x="432" y="144"/>
                    <a:pt x="434" y="162"/>
                  </a:cubicBezTo>
                  <a:cubicBezTo>
                    <a:pt x="444" y="259"/>
                    <a:pt x="405" y="323"/>
                    <a:pt x="363" y="368"/>
                  </a:cubicBezTo>
                  <a:cubicBezTo>
                    <a:pt x="316" y="417"/>
                    <a:pt x="259" y="457"/>
                    <a:pt x="171" y="454"/>
                  </a:cubicBezTo>
                  <a:cubicBezTo>
                    <a:pt x="71" y="450"/>
                    <a:pt x="0" y="371"/>
                    <a:pt x="8" y="259"/>
                  </a:cubicBezTo>
                  <a:cubicBezTo>
                    <a:pt x="16" y="161"/>
                    <a:pt x="87" y="75"/>
                    <a:pt x="157" y="37"/>
                  </a:cubicBezTo>
                  <a:cubicBezTo>
                    <a:pt x="183" y="22"/>
                    <a:pt x="212" y="12"/>
                    <a:pt x="248" y="8"/>
                  </a:cubicBezTo>
                  <a:close/>
                </a:path>
              </a:pathLst>
            </a:custGeom>
            <a:solidFill>
              <a:schemeClr val="accent5">
                <a:lumMod val="75000"/>
              </a:schemeClr>
            </a:solidFill>
            <a:ln>
              <a:noFill/>
            </a:ln>
          </p:spPr>
          <p:txBody>
            <a:bodyPr vert="horz" wrap="square" lIns="91392" tIns="45696" rIns="91392" bIns="45696" numCol="1" anchor="t" anchorCtr="0" compatLnSpc="1"/>
            <a:lstStyle/>
            <a:p>
              <a:endParaRPr lang="zh-CN" altLang="en-US" sz="1800"/>
            </a:p>
          </p:txBody>
        </p:sp>
        <p:sp>
          <p:nvSpPr>
            <p:cNvPr id="8" name="Freeform 6"/>
            <p:cNvSpPr/>
            <p:nvPr/>
          </p:nvSpPr>
          <p:spPr bwMode="auto">
            <a:xfrm>
              <a:off x="3295651" y="2309813"/>
              <a:ext cx="576263" cy="560388"/>
            </a:xfrm>
            <a:custGeom>
              <a:avLst/>
              <a:gdLst>
                <a:gd name="T0" fmla="*/ 26 w 102"/>
                <a:gd name="T1" fmla="*/ 7 h 99"/>
                <a:gd name="T2" fmla="*/ 99 w 102"/>
                <a:gd name="T3" fmla="*/ 50 h 99"/>
                <a:gd name="T4" fmla="*/ 2 w 102"/>
                <a:gd name="T5" fmla="*/ 32 h 99"/>
                <a:gd name="T6" fmla="*/ 26 w 102"/>
                <a:gd name="T7" fmla="*/ 7 h 99"/>
              </a:gdLst>
              <a:ahLst/>
              <a:cxnLst>
                <a:cxn ang="0">
                  <a:pos x="T0" y="T1"/>
                </a:cxn>
                <a:cxn ang="0">
                  <a:pos x="T2" y="T3"/>
                </a:cxn>
                <a:cxn ang="0">
                  <a:pos x="T4" y="T5"/>
                </a:cxn>
                <a:cxn ang="0">
                  <a:pos x="T6" y="T7"/>
                </a:cxn>
              </a:cxnLst>
              <a:rect l="0" t="0" r="r" b="b"/>
              <a:pathLst>
                <a:path w="102" h="99">
                  <a:moveTo>
                    <a:pt x="26" y="7"/>
                  </a:moveTo>
                  <a:cubicBezTo>
                    <a:pt x="62" y="0"/>
                    <a:pt x="102" y="17"/>
                    <a:pt x="99" y="50"/>
                  </a:cubicBezTo>
                  <a:cubicBezTo>
                    <a:pt x="95" y="99"/>
                    <a:pt x="0" y="74"/>
                    <a:pt x="2" y="32"/>
                  </a:cubicBezTo>
                  <a:cubicBezTo>
                    <a:pt x="3" y="19"/>
                    <a:pt x="10" y="11"/>
                    <a:pt x="26" y="7"/>
                  </a:cubicBezTo>
                  <a:close/>
                </a:path>
              </a:pathLst>
            </a:custGeom>
            <a:solidFill>
              <a:srgbClr val="2D886E"/>
            </a:solidFill>
            <a:ln>
              <a:noFill/>
            </a:ln>
          </p:spPr>
          <p:txBody>
            <a:bodyPr vert="horz" wrap="square" lIns="91392" tIns="45696" rIns="91392" bIns="45696" numCol="1" anchor="t" anchorCtr="0" compatLnSpc="1"/>
            <a:lstStyle/>
            <a:p>
              <a:endParaRPr lang="zh-CN" altLang="en-US" sz="1800"/>
            </a:p>
          </p:txBody>
        </p:sp>
        <p:sp>
          <p:nvSpPr>
            <p:cNvPr id="9" name="Freeform 7"/>
            <p:cNvSpPr/>
            <p:nvPr/>
          </p:nvSpPr>
          <p:spPr bwMode="auto">
            <a:xfrm>
              <a:off x="3194051" y="2598738"/>
              <a:ext cx="2028825" cy="2036763"/>
            </a:xfrm>
            <a:custGeom>
              <a:avLst/>
              <a:gdLst>
                <a:gd name="T0" fmla="*/ 174 w 359"/>
                <a:gd name="T1" fmla="*/ 6 h 360"/>
                <a:gd name="T2" fmla="*/ 310 w 359"/>
                <a:gd name="T3" fmla="*/ 87 h 360"/>
                <a:gd name="T4" fmla="*/ 353 w 359"/>
                <a:gd name="T5" fmla="*/ 212 h 360"/>
                <a:gd name="T6" fmla="*/ 253 w 359"/>
                <a:gd name="T7" fmla="*/ 352 h 360"/>
                <a:gd name="T8" fmla="*/ 131 w 359"/>
                <a:gd name="T9" fmla="*/ 19 h 360"/>
                <a:gd name="T10" fmla="*/ 174 w 359"/>
                <a:gd name="T11" fmla="*/ 6 h 360"/>
              </a:gdLst>
              <a:ahLst/>
              <a:cxnLst>
                <a:cxn ang="0">
                  <a:pos x="T0" y="T1"/>
                </a:cxn>
                <a:cxn ang="0">
                  <a:pos x="T2" y="T3"/>
                </a:cxn>
                <a:cxn ang="0">
                  <a:pos x="T4" y="T5"/>
                </a:cxn>
                <a:cxn ang="0">
                  <a:pos x="T6" y="T7"/>
                </a:cxn>
                <a:cxn ang="0">
                  <a:pos x="T8" y="T9"/>
                </a:cxn>
                <a:cxn ang="0">
                  <a:pos x="T10" y="T11"/>
                </a:cxn>
              </a:cxnLst>
              <a:rect l="0" t="0" r="r" b="b"/>
              <a:pathLst>
                <a:path w="359" h="360">
                  <a:moveTo>
                    <a:pt x="174" y="6"/>
                  </a:moveTo>
                  <a:cubicBezTo>
                    <a:pt x="238" y="0"/>
                    <a:pt x="286" y="49"/>
                    <a:pt x="310" y="87"/>
                  </a:cubicBezTo>
                  <a:cubicBezTo>
                    <a:pt x="331" y="119"/>
                    <a:pt x="350" y="166"/>
                    <a:pt x="353" y="212"/>
                  </a:cubicBezTo>
                  <a:cubicBezTo>
                    <a:pt x="359" y="285"/>
                    <a:pt x="327" y="348"/>
                    <a:pt x="253" y="352"/>
                  </a:cubicBezTo>
                  <a:cubicBezTo>
                    <a:pt x="104" y="360"/>
                    <a:pt x="0" y="102"/>
                    <a:pt x="131" y="19"/>
                  </a:cubicBezTo>
                  <a:cubicBezTo>
                    <a:pt x="141" y="13"/>
                    <a:pt x="157" y="8"/>
                    <a:pt x="174" y="6"/>
                  </a:cubicBezTo>
                  <a:close/>
                </a:path>
              </a:pathLst>
            </a:custGeom>
            <a:solidFill>
              <a:srgbClr val="EBAC07"/>
            </a:solidFill>
            <a:ln>
              <a:noFill/>
            </a:ln>
          </p:spPr>
          <p:txBody>
            <a:bodyPr vert="horz" wrap="square" lIns="91392" tIns="45696" rIns="91392" bIns="45696" numCol="1" anchor="t" anchorCtr="0" compatLnSpc="1"/>
            <a:lstStyle/>
            <a:p>
              <a:endParaRPr lang="zh-CN" altLang="en-US" sz="1800"/>
            </a:p>
          </p:txBody>
        </p:sp>
        <p:sp>
          <p:nvSpPr>
            <p:cNvPr id="10" name="Freeform 8"/>
            <p:cNvSpPr/>
            <p:nvPr/>
          </p:nvSpPr>
          <p:spPr bwMode="auto">
            <a:xfrm>
              <a:off x="2465388" y="4341813"/>
              <a:ext cx="1931988" cy="1789113"/>
            </a:xfrm>
            <a:custGeom>
              <a:avLst/>
              <a:gdLst>
                <a:gd name="T0" fmla="*/ 155 w 342"/>
                <a:gd name="T1" fmla="*/ 15 h 316"/>
                <a:gd name="T2" fmla="*/ 337 w 342"/>
                <a:gd name="T3" fmla="*/ 151 h 316"/>
                <a:gd name="T4" fmla="*/ 140 w 342"/>
                <a:gd name="T5" fmla="*/ 307 h 316"/>
                <a:gd name="T6" fmla="*/ 10 w 342"/>
                <a:gd name="T7" fmla="*/ 155 h 316"/>
                <a:gd name="T8" fmla="*/ 55 w 342"/>
                <a:gd name="T9" fmla="*/ 65 h 316"/>
                <a:gd name="T10" fmla="*/ 155 w 342"/>
                <a:gd name="T11" fmla="*/ 15 h 316"/>
              </a:gdLst>
              <a:ahLst/>
              <a:cxnLst>
                <a:cxn ang="0">
                  <a:pos x="T0" y="T1"/>
                </a:cxn>
                <a:cxn ang="0">
                  <a:pos x="T2" y="T3"/>
                </a:cxn>
                <a:cxn ang="0">
                  <a:pos x="T4" y="T5"/>
                </a:cxn>
                <a:cxn ang="0">
                  <a:pos x="T6" y="T7"/>
                </a:cxn>
                <a:cxn ang="0">
                  <a:pos x="T8" y="T9"/>
                </a:cxn>
                <a:cxn ang="0">
                  <a:pos x="T10" y="T11"/>
                </a:cxn>
              </a:cxnLst>
              <a:rect l="0" t="0" r="r" b="b"/>
              <a:pathLst>
                <a:path w="342" h="316">
                  <a:moveTo>
                    <a:pt x="155" y="15"/>
                  </a:moveTo>
                  <a:cubicBezTo>
                    <a:pt x="260" y="0"/>
                    <a:pt x="342" y="67"/>
                    <a:pt x="337" y="151"/>
                  </a:cubicBezTo>
                  <a:cubicBezTo>
                    <a:pt x="332" y="250"/>
                    <a:pt x="240" y="316"/>
                    <a:pt x="140" y="307"/>
                  </a:cubicBezTo>
                  <a:cubicBezTo>
                    <a:pt x="62" y="300"/>
                    <a:pt x="0" y="241"/>
                    <a:pt x="10" y="155"/>
                  </a:cubicBezTo>
                  <a:cubicBezTo>
                    <a:pt x="14" y="114"/>
                    <a:pt x="37" y="83"/>
                    <a:pt x="55" y="65"/>
                  </a:cubicBezTo>
                  <a:cubicBezTo>
                    <a:pt x="78" y="41"/>
                    <a:pt x="116" y="20"/>
                    <a:pt x="155" y="15"/>
                  </a:cubicBezTo>
                  <a:close/>
                </a:path>
              </a:pathLst>
            </a:custGeom>
            <a:solidFill>
              <a:srgbClr val="A2B932"/>
            </a:solidFill>
            <a:ln>
              <a:noFill/>
            </a:ln>
          </p:spPr>
          <p:txBody>
            <a:bodyPr vert="horz" wrap="square" lIns="91392" tIns="45696" rIns="91392" bIns="45696" numCol="1" anchor="t" anchorCtr="0" compatLnSpc="1"/>
            <a:lstStyle/>
            <a:p>
              <a:endParaRPr lang="zh-CN" altLang="en-US" sz="1800"/>
            </a:p>
          </p:txBody>
        </p:sp>
        <p:sp>
          <p:nvSpPr>
            <p:cNvPr id="11" name="Freeform 9"/>
            <p:cNvSpPr/>
            <p:nvPr/>
          </p:nvSpPr>
          <p:spPr bwMode="auto">
            <a:xfrm>
              <a:off x="4538663" y="4681538"/>
              <a:ext cx="600075" cy="838200"/>
            </a:xfrm>
            <a:custGeom>
              <a:avLst/>
              <a:gdLst>
                <a:gd name="T0" fmla="*/ 69 w 106"/>
                <a:gd name="T1" fmla="*/ 5 h 148"/>
                <a:gd name="T2" fmla="*/ 98 w 106"/>
                <a:gd name="T3" fmla="*/ 59 h 148"/>
                <a:gd name="T4" fmla="*/ 55 w 106"/>
                <a:gd name="T5" fmla="*/ 130 h 148"/>
                <a:gd name="T6" fmla="*/ 4 w 106"/>
                <a:gd name="T7" fmla="*/ 111 h 148"/>
                <a:gd name="T8" fmla="*/ 69 w 106"/>
                <a:gd name="T9" fmla="*/ 5 h 148"/>
              </a:gdLst>
              <a:ahLst/>
              <a:cxnLst>
                <a:cxn ang="0">
                  <a:pos x="T0" y="T1"/>
                </a:cxn>
                <a:cxn ang="0">
                  <a:pos x="T2" y="T3"/>
                </a:cxn>
                <a:cxn ang="0">
                  <a:pos x="T4" y="T5"/>
                </a:cxn>
                <a:cxn ang="0">
                  <a:pos x="T6" y="T7"/>
                </a:cxn>
                <a:cxn ang="0">
                  <a:pos x="T8" y="T9"/>
                </a:cxn>
              </a:cxnLst>
              <a:rect l="0" t="0" r="r" b="b"/>
              <a:pathLst>
                <a:path w="106" h="148">
                  <a:moveTo>
                    <a:pt x="69" y="5"/>
                  </a:moveTo>
                  <a:cubicBezTo>
                    <a:pt x="97" y="0"/>
                    <a:pt x="106" y="25"/>
                    <a:pt x="98" y="59"/>
                  </a:cubicBezTo>
                  <a:cubicBezTo>
                    <a:pt x="92" y="82"/>
                    <a:pt x="69" y="119"/>
                    <a:pt x="55" y="130"/>
                  </a:cubicBezTo>
                  <a:cubicBezTo>
                    <a:pt x="33" y="148"/>
                    <a:pt x="7" y="142"/>
                    <a:pt x="4" y="111"/>
                  </a:cubicBezTo>
                  <a:cubicBezTo>
                    <a:pt x="0" y="62"/>
                    <a:pt x="34" y="12"/>
                    <a:pt x="69" y="5"/>
                  </a:cubicBezTo>
                  <a:close/>
                </a:path>
              </a:pathLst>
            </a:custGeom>
            <a:solidFill>
              <a:srgbClr val="4C6062"/>
            </a:solidFill>
            <a:ln>
              <a:noFill/>
            </a:ln>
          </p:spPr>
          <p:txBody>
            <a:bodyPr vert="horz" wrap="square" lIns="91392" tIns="45696" rIns="91392" bIns="45696" numCol="1" anchor="t" anchorCtr="0" compatLnSpc="1"/>
            <a:lstStyle/>
            <a:p>
              <a:endParaRPr lang="zh-CN" altLang="en-US" sz="1800"/>
            </a:p>
          </p:txBody>
        </p:sp>
        <p:sp>
          <p:nvSpPr>
            <p:cNvPr id="12" name="Freeform 10"/>
            <p:cNvSpPr/>
            <p:nvPr/>
          </p:nvSpPr>
          <p:spPr bwMode="auto">
            <a:xfrm>
              <a:off x="1177926" y="4935538"/>
              <a:ext cx="1203325" cy="1274763"/>
            </a:xfrm>
            <a:custGeom>
              <a:avLst/>
              <a:gdLst>
                <a:gd name="T0" fmla="*/ 57 w 213"/>
                <a:gd name="T1" fmla="*/ 3 h 225"/>
                <a:gd name="T2" fmla="*/ 163 w 213"/>
                <a:gd name="T3" fmla="*/ 50 h 225"/>
                <a:gd name="T4" fmla="*/ 207 w 213"/>
                <a:gd name="T5" fmla="*/ 155 h 225"/>
                <a:gd name="T6" fmla="*/ 77 w 213"/>
                <a:gd name="T7" fmla="*/ 161 h 225"/>
                <a:gd name="T8" fmla="*/ 19 w 213"/>
                <a:gd name="T9" fmla="*/ 91 h 225"/>
                <a:gd name="T10" fmla="*/ 57 w 213"/>
                <a:gd name="T11" fmla="*/ 3 h 225"/>
              </a:gdLst>
              <a:ahLst/>
              <a:cxnLst>
                <a:cxn ang="0">
                  <a:pos x="T0" y="T1"/>
                </a:cxn>
                <a:cxn ang="0">
                  <a:pos x="T2" y="T3"/>
                </a:cxn>
                <a:cxn ang="0">
                  <a:pos x="T4" y="T5"/>
                </a:cxn>
                <a:cxn ang="0">
                  <a:pos x="T6" y="T7"/>
                </a:cxn>
                <a:cxn ang="0">
                  <a:pos x="T8" y="T9"/>
                </a:cxn>
                <a:cxn ang="0">
                  <a:pos x="T10" y="T11"/>
                </a:cxn>
              </a:cxnLst>
              <a:rect l="0" t="0" r="r" b="b"/>
              <a:pathLst>
                <a:path w="213" h="225">
                  <a:moveTo>
                    <a:pt x="57" y="3"/>
                  </a:moveTo>
                  <a:cubicBezTo>
                    <a:pt x="93" y="0"/>
                    <a:pt x="136" y="23"/>
                    <a:pt x="163" y="50"/>
                  </a:cubicBezTo>
                  <a:cubicBezTo>
                    <a:pt x="185" y="72"/>
                    <a:pt x="213" y="112"/>
                    <a:pt x="207" y="155"/>
                  </a:cubicBezTo>
                  <a:cubicBezTo>
                    <a:pt x="199" y="225"/>
                    <a:pt x="115" y="194"/>
                    <a:pt x="77" y="161"/>
                  </a:cubicBezTo>
                  <a:cubicBezTo>
                    <a:pt x="52" y="140"/>
                    <a:pt x="30" y="112"/>
                    <a:pt x="19" y="91"/>
                  </a:cubicBezTo>
                  <a:cubicBezTo>
                    <a:pt x="0" y="51"/>
                    <a:pt x="8" y="7"/>
                    <a:pt x="57" y="3"/>
                  </a:cubicBezTo>
                  <a:close/>
                </a:path>
              </a:pathLst>
            </a:custGeom>
            <a:solidFill>
              <a:srgbClr val="4C6062"/>
            </a:solidFill>
            <a:ln>
              <a:noFill/>
            </a:ln>
          </p:spPr>
          <p:txBody>
            <a:bodyPr vert="horz" wrap="square" lIns="91392" tIns="45696" rIns="91392" bIns="45696" numCol="1" anchor="t" anchorCtr="0" compatLnSpc="1"/>
            <a:lstStyle/>
            <a:p>
              <a:endParaRPr lang="zh-CN" altLang="en-US" sz="1800"/>
            </a:p>
          </p:txBody>
        </p:sp>
        <p:sp>
          <p:nvSpPr>
            <p:cNvPr id="13" name="Freeform 11"/>
            <p:cNvSpPr/>
            <p:nvPr/>
          </p:nvSpPr>
          <p:spPr bwMode="auto">
            <a:xfrm>
              <a:off x="2425701" y="6062663"/>
              <a:ext cx="576263" cy="379413"/>
            </a:xfrm>
            <a:custGeom>
              <a:avLst/>
              <a:gdLst>
                <a:gd name="T0" fmla="*/ 6 w 102"/>
                <a:gd name="T1" fmla="*/ 24 h 67"/>
                <a:gd name="T2" fmla="*/ 99 w 102"/>
                <a:gd name="T3" fmla="*/ 40 h 67"/>
                <a:gd name="T4" fmla="*/ 6 w 102"/>
                <a:gd name="T5" fmla="*/ 24 h 67"/>
              </a:gdLst>
              <a:ahLst/>
              <a:cxnLst>
                <a:cxn ang="0">
                  <a:pos x="T0" y="T1"/>
                </a:cxn>
                <a:cxn ang="0">
                  <a:pos x="T2" y="T3"/>
                </a:cxn>
                <a:cxn ang="0">
                  <a:pos x="T4" y="T5"/>
                </a:cxn>
              </a:cxnLst>
              <a:rect l="0" t="0" r="r" b="b"/>
              <a:pathLst>
                <a:path w="102" h="67">
                  <a:moveTo>
                    <a:pt x="6" y="24"/>
                  </a:moveTo>
                  <a:cubicBezTo>
                    <a:pt x="19" y="0"/>
                    <a:pt x="102" y="14"/>
                    <a:pt x="99" y="40"/>
                  </a:cubicBezTo>
                  <a:cubicBezTo>
                    <a:pt x="96" y="67"/>
                    <a:pt x="0" y="50"/>
                    <a:pt x="6" y="24"/>
                  </a:cubicBezTo>
                  <a:close/>
                </a:path>
              </a:pathLst>
            </a:custGeom>
            <a:solidFill>
              <a:srgbClr val="A2B932"/>
            </a:solidFill>
            <a:ln>
              <a:noFill/>
            </a:ln>
          </p:spPr>
          <p:txBody>
            <a:bodyPr vert="horz" wrap="square" lIns="91392" tIns="45696" rIns="91392" bIns="45696" numCol="1" anchor="t" anchorCtr="0" compatLnSpc="1"/>
            <a:lstStyle/>
            <a:p>
              <a:endParaRPr lang="zh-CN" altLang="en-US" sz="1800"/>
            </a:p>
          </p:txBody>
        </p:sp>
        <p:sp>
          <p:nvSpPr>
            <p:cNvPr id="14" name="Oval 12"/>
            <p:cNvSpPr>
              <a:spLocks noChangeArrowheads="1"/>
            </p:cNvSpPr>
            <p:nvPr/>
          </p:nvSpPr>
          <p:spPr bwMode="auto">
            <a:xfrm>
              <a:off x="2719388" y="1981200"/>
              <a:ext cx="752475" cy="328613"/>
            </a:xfrm>
            <a:prstGeom prst="ellipse">
              <a:avLst/>
            </a:prstGeom>
            <a:solidFill>
              <a:srgbClr val="4C6062"/>
            </a:solidFill>
            <a:ln>
              <a:noFill/>
            </a:ln>
          </p:spPr>
          <p:txBody>
            <a:bodyPr vert="horz" wrap="square" lIns="91392" tIns="45696" rIns="91392" bIns="45696" numCol="1" anchor="t" anchorCtr="0" compatLnSpc="1"/>
            <a:lstStyle/>
            <a:p>
              <a:endParaRPr lang="zh-CN" altLang="en-US" sz="1800"/>
            </a:p>
          </p:txBody>
        </p:sp>
        <p:sp>
          <p:nvSpPr>
            <p:cNvPr id="15" name="Freeform 13"/>
            <p:cNvSpPr/>
            <p:nvPr/>
          </p:nvSpPr>
          <p:spPr bwMode="auto">
            <a:xfrm>
              <a:off x="2178051" y="2111375"/>
              <a:ext cx="269875" cy="136525"/>
            </a:xfrm>
            <a:custGeom>
              <a:avLst/>
              <a:gdLst>
                <a:gd name="T0" fmla="*/ 46 w 48"/>
                <a:gd name="T1" fmla="*/ 4 h 24"/>
                <a:gd name="T2" fmla="*/ 26 w 48"/>
                <a:gd name="T3" fmla="*/ 19 h 24"/>
                <a:gd name="T4" fmla="*/ 1 w 48"/>
                <a:gd name="T5" fmla="*/ 19 h 24"/>
                <a:gd name="T6" fmla="*/ 21 w 48"/>
                <a:gd name="T7" fmla="*/ 4 h 24"/>
                <a:gd name="T8" fmla="*/ 46 w 48"/>
                <a:gd name="T9" fmla="*/ 4 h 24"/>
              </a:gdLst>
              <a:ahLst/>
              <a:cxnLst>
                <a:cxn ang="0">
                  <a:pos x="T0" y="T1"/>
                </a:cxn>
                <a:cxn ang="0">
                  <a:pos x="T2" y="T3"/>
                </a:cxn>
                <a:cxn ang="0">
                  <a:pos x="T4" y="T5"/>
                </a:cxn>
                <a:cxn ang="0">
                  <a:pos x="T6" y="T7"/>
                </a:cxn>
                <a:cxn ang="0">
                  <a:pos x="T8" y="T9"/>
                </a:cxn>
              </a:cxnLst>
              <a:rect l="0" t="0" r="r" b="b"/>
              <a:pathLst>
                <a:path w="48" h="24">
                  <a:moveTo>
                    <a:pt x="46" y="4"/>
                  </a:moveTo>
                  <a:cubicBezTo>
                    <a:pt x="48" y="8"/>
                    <a:pt x="39" y="15"/>
                    <a:pt x="26" y="19"/>
                  </a:cubicBezTo>
                  <a:cubicBezTo>
                    <a:pt x="14" y="24"/>
                    <a:pt x="3" y="24"/>
                    <a:pt x="1" y="19"/>
                  </a:cubicBezTo>
                  <a:cubicBezTo>
                    <a:pt x="0" y="15"/>
                    <a:pt x="9" y="8"/>
                    <a:pt x="21" y="4"/>
                  </a:cubicBezTo>
                  <a:cubicBezTo>
                    <a:pt x="33" y="0"/>
                    <a:pt x="45" y="0"/>
                    <a:pt x="46" y="4"/>
                  </a:cubicBezTo>
                  <a:close/>
                </a:path>
              </a:pathLst>
            </a:custGeom>
            <a:solidFill>
              <a:srgbClr val="F83003"/>
            </a:solidFill>
            <a:ln>
              <a:noFill/>
            </a:ln>
          </p:spPr>
          <p:txBody>
            <a:bodyPr vert="horz" wrap="square" lIns="91392" tIns="45696" rIns="91392" bIns="45696" numCol="1" anchor="t" anchorCtr="0" compatLnSpc="1"/>
            <a:lstStyle/>
            <a:p>
              <a:endParaRPr lang="zh-CN" altLang="en-US" sz="1800"/>
            </a:p>
          </p:txBody>
        </p:sp>
        <p:sp>
          <p:nvSpPr>
            <p:cNvPr id="16" name="Freeform 14"/>
            <p:cNvSpPr/>
            <p:nvPr/>
          </p:nvSpPr>
          <p:spPr bwMode="auto">
            <a:xfrm>
              <a:off x="3657601" y="2128838"/>
              <a:ext cx="587375" cy="327025"/>
            </a:xfrm>
            <a:custGeom>
              <a:avLst/>
              <a:gdLst>
                <a:gd name="T0" fmla="*/ 101 w 104"/>
                <a:gd name="T1" fmla="*/ 50 h 58"/>
                <a:gd name="T2" fmla="*/ 46 w 104"/>
                <a:gd name="T3" fmla="*/ 45 h 58"/>
                <a:gd name="T4" fmla="*/ 4 w 104"/>
                <a:gd name="T5" fmla="*/ 8 h 58"/>
                <a:gd name="T6" fmla="*/ 59 w 104"/>
                <a:gd name="T7" fmla="*/ 14 h 58"/>
                <a:gd name="T8" fmla="*/ 101 w 104"/>
                <a:gd name="T9" fmla="*/ 50 h 58"/>
              </a:gdLst>
              <a:ahLst/>
              <a:cxnLst>
                <a:cxn ang="0">
                  <a:pos x="T0" y="T1"/>
                </a:cxn>
                <a:cxn ang="0">
                  <a:pos x="T2" y="T3"/>
                </a:cxn>
                <a:cxn ang="0">
                  <a:pos x="T4" y="T5"/>
                </a:cxn>
                <a:cxn ang="0">
                  <a:pos x="T6" y="T7"/>
                </a:cxn>
                <a:cxn ang="0">
                  <a:pos x="T8" y="T9"/>
                </a:cxn>
              </a:cxnLst>
              <a:rect l="0" t="0" r="r" b="b"/>
              <a:pathLst>
                <a:path w="104" h="58">
                  <a:moveTo>
                    <a:pt x="101" y="50"/>
                  </a:moveTo>
                  <a:cubicBezTo>
                    <a:pt x="97" y="58"/>
                    <a:pt x="72" y="56"/>
                    <a:pt x="46" y="45"/>
                  </a:cubicBezTo>
                  <a:cubicBezTo>
                    <a:pt x="19" y="33"/>
                    <a:pt x="0" y="17"/>
                    <a:pt x="4" y="8"/>
                  </a:cubicBezTo>
                  <a:cubicBezTo>
                    <a:pt x="8" y="0"/>
                    <a:pt x="32" y="2"/>
                    <a:pt x="59" y="14"/>
                  </a:cubicBezTo>
                  <a:cubicBezTo>
                    <a:pt x="86" y="25"/>
                    <a:pt x="104" y="41"/>
                    <a:pt x="101" y="50"/>
                  </a:cubicBezTo>
                  <a:close/>
                </a:path>
              </a:pathLst>
            </a:custGeom>
            <a:solidFill>
              <a:srgbClr val="2D886E"/>
            </a:solidFill>
            <a:ln>
              <a:noFill/>
            </a:ln>
          </p:spPr>
          <p:txBody>
            <a:bodyPr vert="horz" wrap="square" lIns="91392" tIns="45696" rIns="91392" bIns="45696" numCol="1" anchor="t" anchorCtr="0" compatLnSpc="1"/>
            <a:lstStyle/>
            <a:p>
              <a:endParaRPr lang="zh-CN" altLang="en-US" sz="1800"/>
            </a:p>
          </p:txBody>
        </p:sp>
        <p:sp>
          <p:nvSpPr>
            <p:cNvPr id="17" name="Freeform 15"/>
            <p:cNvSpPr/>
            <p:nvPr/>
          </p:nvSpPr>
          <p:spPr bwMode="auto">
            <a:xfrm>
              <a:off x="4319588" y="2428875"/>
              <a:ext cx="247650" cy="209550"/>
            </a:xfrm>
            <a:custGeom>
              <a:avLst/>
              <a:gdLst>
                <a:gd name="T0" fmla="*/ 42 w 44"/>
                <a:gd name="T1" fmla="*/ 33 h 37"/>
                <a:gd name="T2" fmla="*/ 17 w 44"/>
                <a:gd name="T3" fmla="*/ 25 h 37"/>
                <a:gd name="T4" fmla="*/ 2 w 44"/>
                <a:gd name="T5" fmla="*/ 3 h 37"/>
                <a:gd name="T6" fmla="*/ 27 w 44"/>
                <a:gd name="T7" fmla="*/ 12 h 37"/>
                <a:gd name="T8" fmla="*/ 42 w 44"/>
                <a:gd name="T9" fmla="*/ 33 h 37"/>
              </a:gdLst>
              <a:ahLst/>
              <a:cxnLst>
                <a:cxn ang="0">
                  <a:pos x="T0" y="T1"/>
                </a:cxn>
                <a:cxn ang="0">
                  <a:pos x="T2" y="T3"/>
                </a:cxn>
                <a:cxn ang="0">
                  <a:pos x="T4" y="T5"/>
                </a:cxn>
                <a:cxn ang="0">
                  <a:pos x="T6" y="T7"/>
                </a:cxn>
                <a:cxn ang="0">
                  <a:pos x="T8" y="T9"/>
                </a:cxn>
              </a:cxnLst>
              <a:rect l="0" t="0" r="r" b="b"/>
              <a:pathLst>
                <a:path w="44" h="37">
                  <a:moveTo>
                    <a:pt x="42" y="33"/>
                  </a:moveTo>
                  <a:cubicBezTo>
                    <a:pt x="39" y="37"/>
                    <a:pt x="28" y="33"/>
                    <a:pt x="17" y="25"/>
                  </a:cubicBezTo>
                  <a:cubicBezTo>
                    <a:pt x="6" y="16"/>
                    <a:pt x="0" y="7"/>
                    <a:pt x="2" y="3"/>
                  </a:cubicBezTo>
                  <a:cubicBezTo>
                    <a:pt x="5" y="0"/>
                    <a:pt x="16" y="4"/>
                    <a:pt x="27" y="12"/>
                  </a:cubicBezTo>
                  <a:cubicBezTo>
                    <a:pt x="38" y="20"/>
                    <a:pt x="44" y="30"/>
                    <a:pt x="42" y="33"/>
                  </a:cubicBezTo>
                  <a:close/>
                </a:path>
              </a:pathLst>
            </a:custGeom>
            <a:solidFill>
              <a:srgbClr val="2D886E"/>
            </a:solidFill>
            <a:ln>
              <a:noFill/>
            </a:ln>
          </p:spPr>
          <p:txBody>
            <a:bodyPr vert="horz" wrap="square" lIns="91392" tIns="45696" rIns="91392" bIns="45696" numCol="1" anchor="t" anchorCtr="0" compatLnSpc="1"/>
            <a:lstStyle/>
            <a:p>
              <a:endParaRPr lang="zh-CN" altLang="en-US" sz="1800"/>
            </a:p>
          </p:txBody>
        </p:sp>
        <p:sp>
          <p:nvSpPr>
            <p:cNvPr id="18" name="Freeform 16"/>
            <p:cNvSpPr/>
            <p:nvPr/>
          </p:nvSpPr>
          <p:spPr bwMode="auto">
            <a:xfrm>
              <a:off x="871538" y="3770313"/>
              <a:ext cx="101600" cy="242888"/>
            </a:xfrm>
            <a:custGeom>
              <a:avLst/>
              <a:gdLst>
                <a:gd name="T0" fmla="*/ 17 w 18"/>
                <a:gd name="T1" fmla="*/ 22 h 43"/>
                <a:gd name="T2" fmla="*/ 6 w 18"/>
                <a:gd name="T3" fmla="*/ 42 h 43"/>
                <a:gd name="T4" fmla="*/ 1 w 18"/>
                <a:gd name="T5" fmla="*/ 20 h 43"/>
                <a:gd name="T6" fmla="*/ 12 w 18"/>
                <a:gd name="T7" fmla="*/ 0 h 43"/>
                <a:gd name="T8" fmla="*/ 17 w 18"/>
                <a:gd name="T9" fmla="*/ 22 h 43"/>
              </a:gdLst>
              <a:ahLst/>
              <a:cxnLst>
                <a:cxn ang="0">
                  <a:pos x="T0" y="T1"/>
                </a:cxn>
                <a:cxn ang="0">
                  <a:pos x="T2" y="T3"/>
                </a:cxn>
                <a:cxn ang="0">
                  <a:pos x="T4" y="T5"/>
                </a:cxn>
                <a:cxn ang="0">
                  <a:pos x="T6" y="T7"/>
                </a:cxn>
                <a:cxn ang="0">
                  <a:pos x="T8" y="T9"/>
                </a:cxn>
              </a:cxnLst>
              <a:rect l="0" t="0" r="r" b="b"/>
              <a:pathLst>
                <a:path w="18" h="43">
                  <a:moveTo>
                    <a:pt x="17" y="22"/>
                  </a:moveTo>
                  <a:cubicBezTo>
                    <a:pt x="15" y="34"/>
                    <a:pt x="10" y="43"/>
                    <a:pt x="6" y="42"/>
                  </a:cubicBezTo>
                  <a:cubicBezTo>
                    <a:pt x="2" y="42"/>
                    <a:pt x="0" y="32"/>
                    <a:pt x="1" y="20"/>
                  </a:cubicBezTo>
                  <a:cubicBezTo>
                    <a:pt x="3" y="9"/>
                    <a:pt x="7" y="0"/>
                    <a:pt x="12" y="0"/>
                  </a:cubicBezTo>
                  <a:cubicBezTo>
                    <a:pt x="16" y="1"/>
                    <a:pt x="18" y="11"/>
                    <a:pt x="17" y="22"/>
                  </a:cubicBezTo>
                  <a:close/>
                </a:path>
              </a:pathLst>
            </a:custGeom>
            <a:solidFill>
              <a:srgbClr val="EBAC07"/>
            </a:solidFill>
            <a:ln>
              <a:noFill/>
            </a:ln>
          </p:spPr>
          <p:txBody>
            <a:bodyPr vert="horz" wrap="square" lIns="91392" tIns="45696" rIns="91392" bIns="45696" numCol="1" anchor="t" anchorCtr="0" compatLnSpc="1"/>
            <a:lstStyle/>
            <a:p>
              <a:endParaRPr lang="zh-CN" altLang="en-US" sz="1800"/>
            </a:p>
          </p:txBody>
        </p:sp>
        <p:sp>
          <p:nvSpPr>
            <p:cNvPr id="19" name="Freeform 17"/>
            <p:cNvSpPr/>
            <p:nvPr/>
          </p:nvSpPr>
          <p:spPr bwMode="auto">
            <a:xfrm>
              <a:off x="889001" y="4359275"/>
              <a:ext cx="311150" cy="639763"/>
            </a:xfrm>
            <a:custGeom>
              <a:avLst/>
              <a:gdLst>
                <a:gd name="T0" fmla="*/ 47 w 55"/>
                <a:gd name="T1" fmla="*/ 51 h 113"/>
                <a:gd name="T2" fmla="*/ 42 w 55"/>
                <a:gd name="T3" fmla="*/ 110 h 113"/>
                <a:gd name="T4" fmla="*/ 8 w 55"/>
                <a:gd name="T5" fmla="*/ 62 h 113"/>
                <a:gd name="T6" fmla="*/ 13 w 55"/>
                <a:gd name="T7" fmla="*/ 3 h 113"/>
                <a:gd name="T8" fmla="*/ 47 w 55"/>
                <a:gd name="T9" fmla="*/ 51 h 113"/>
              </a:gdLst>
              <a:ahLst/>
              <a:cxnLst>
                <a:cxn ang="0">
                  <a:pos x="T0" y="T1"/>
                </a:cxn>
                <a:cxn ang="0">
                  <a:pos x="T2" y="T3"/>
                </a:cxn>
                <a:cxn ang="0">
                  <a:pos x="T4" y="T5"/>
                </a:cxn>
                <a:cxn ang="0">
                  <a:pos x="T6" y="T7"/>
                </a:cxn>
                <a:cxn ang="0">
                  <a:pos x="T8" y="T9"/>
                </a:cxn>
              </a:cxnLst>
              <a:rect l="0" t="0" r="r" b="b"/>
              <a:pathLst>
                <a:path w="55" h="113">
                  <a:moveTo>
                    <a:pt x="47" y="51"/>
                  </a:moveTo>
                  <a:cubicBezTo>
                    <a:pt x="55" y="81"/>
                    <a:pt x="53" y="107"/>
                    <a:pt x="42" y="110"/>
                  </a:cubicBezTo>
                  <a:cubicBezTo>
                    <a:pt x="31" y="113"/>
                    <a:pt x="16" y="91"/>
                    <a:pt x="8" y="62"/>
                  </a:cubicBezTo>
                  <a:cubicBezTo>
                    <a:pt x="0" y="32"/>
                    <a:pt x="2" y="6"/>
                    <a:pt x="13" y="3"/>
                  </a:cubicBezTo>
                  <a:cubicBezTo>
                    <a:pt x="23" y="0"/>
                    <a:pt x="39" y="21"/>
                    <a:pt x="47" y="51"/>
                  </a:cubicBezTo>
                  <a:close/>
                </a:path>
              </a:pathLst>
            </a:custGeom>
            <a:solidFill>
              <a:srgbClr val="F83003"/>
            </a:solidFill>
            <a:ln>
              <a:noFill/>
            </a:ln>
          </p:spPr>
          <p:txBody>
            <a:bodyPr vert="horz" wrap="square" lIns="91392" tIns="45696" rIns="91392" bIns="45696" numCol="1" anchor="t" anchorCtr="0" compatLnSpc="1"/>
            <a:lstStyle/>
            <a:p>
              <a:endParaRPr lang="zh-CN" altLang="en-US" sz="1800"/>
            </a:p>
          </p:txBody>
        </p:sp>
        <p:sp>
          <p:nvSpPr>
            <p:cNvPr id="20" name="Freeform 18"/>
            <p:cNvSpPr/>
            <p:nvPr/>
          </p:nvSpPr>
          <p:spPr bwMode="auto">
            <a:xfrm>
              <a:off x="5064126" y="4359275"/>
              <a:ext cx="176213" cy="293688"/>
            </a:xfrm>
            <a:custGeom>
              <a:avLst/>
              <a:gdLst>
                <a:gd name="T0" fmla="*/ 17 w 31"/>
                <a:gd name="T1" fmla="*/ 4 h 52"/>
                <a:gd name="T2" fmla="*/ 31 w 31"/>
                <a:gd name="T3" fmla="*/ 18 h 52"/>
                <a:gd name="T4" fmla="*/ 23 w 31"/>
                <a:gd name="T5" fmla="*/ 45 h 52"/>
                <a:gd name="T6" fmla="*/ 5 w 31"/>
                <a:gd name="T7" fmla="*/ 42 h 52"/>
                <a:gd name="T8" fmla="*/ 17 w 31"/>
                <a:gd name="T9" fmla="*/ 4 h 52"/>
              </a:gdLst>
              <a:ahLst/>
              <a:cxnLst>
                <a:cxn ang="0">
                  <a:pos x="T0" y="T1"/>
                </a:cxn>
                <a:cxn ang="0">
                  <a:pos x="T2" y="T3"/>
                </a:cxn>
                <a:cxn ang="0">
                  <a:pos x="T4" y="T5"/>
                </a:cxn>
                <a:cxn ang="0">
                  <a:pos x="T6" y="T7"/>
                </a:cxn>
                <a:cxn ang="0">
                  <a:pos x="T8" y="T9"/>
                </a:cxn>
              </a:cxnLst>
              <a:rect l="0" t="0" r="r" b="b"/>
              <a:pathLst>
                <a:path w="31" h="52">
                  <a:moveTo>
                    <a:pt x="17" y="4"/>
                  </a:moveTo>
                  <a:cubicBezTo>
                    <a:pt x="26" y="0"/>
                    <a:pt x="31" y="7"/>
                    <a:pt x="31" y="18"/>
                  </a:cubicBezTo>
                  <a:cubicBezTo>
                    <a:pt x="31" y="26"/>
                    <a:pt x="26" y="40"/>
                    <a:pt x="23" y="45"/>
                  </a:cubicBezTo>
                  <a:cubicBezTo>
                    <a:pt x="17" y="52"/>
                    <a:pt x="9" y="52"/>
                    <a:pt x="5" y="42"/>
                  </a:cubicBezTo>
                  <a:cubicBezTo>
                    <a:pt x="0" y="27"/>
                    <a:pt x="7" y="8"/>
                    <a:pt x="17" y="4"/>
                  </a:cubicBezTo>
                  <a:close/>
                </a:path>
              </a:pathLst>
            </a:custGeom>
            <a:solidFill>
              <a:srgbClr val="EBAC07"/>
            </a:solidFill>
            <a:ln>
              <a:noFill/>
            </a:ln>
          </p:spPr>
          <p:txBody>
            <a:bodyPr vert="horz" wrap="square" lIns="91392" tIns="45696" rIns="91392" bIns="45696" numCol="1" anchor="t" anchorCtr="0" compatLnSpc="1"/>
            <a:lstStyle/>
            <a:p>
              <a:endParaRPr lang="zh-CN" altLang="en-US" sz="1800"/>
            </a:p>
          </p:txBody>
        </p:sp>
        <p:sp>
          <p:nvSpPr>
            <p:cNvPr id="21" name="Freeform 19"/>
            <p:cNvSpPr/>
            <p:nvPr/>
          </p:nvSpPr>
          <p:spPr bwMode="auto">
            <a:xfrm>
              <a:off x="3143251" y="6102350"/>
              <a:ext cx="604838" cy="322263"/>
            </a:xfrm>
            <a:custGeom>
              <a:avLst/>
              <a:gdLst>
                <a:gd name="T0" fmla="*/ 1 w 107"/>
                <a:gd name="T1" fmla="*/ 36 h 57"/>
                <a:gd name="T2" fmla="*/ 105 w 107"/>
                <a:gd name="T3" fmla="*/ 20 h 57"/>
                <a:gd name="T4" fmla="*/ 1 w 107"/>
                <a:gd name="T5" fmla="*/ 36 h 57"/>
              </a:gdLst>
              <a:ahLst/>
              <a:cxnLst>
                <a:cxn ang="0">
                  <a:pos x="T0" y="T1"/>
                </a:cxn>
                <a:cxn ang="0">
                  <a:pos x="T2" y="T3"/>
                </a:cxn>
                <a:cxn ang="0">
                  <a:pos x="T4" y="T5"/>
                </a:cxn>
              </a:cxnLst>
              <a:rect l="0" t="0" r="r" b="b"/>
              <a:pathLst>
                <a:path w="107" h="57">
                  <a:moveTo>
                    <a:pt x="1" y="36"/>
                  </a:moveTo>
                  <a:cubicBezTo>
                    <a:pt x="10" y="14"/>
                    <a:pt x="103" y="0"/>
                    <a:pt x="105" y="20"/>
                  </a:cubicBezTo>
                  <a:cubicBezTo>
                    <a:pt x="107" y="41"/>
                    <a:pt x="0" y="57"/>
                    <a:pt x="1" y="36"/>
                  </a:cubicBezTo>
                  <a:close/>
                </a:path>
              </a:pathLst>
            </a:custGeom>
            <a:solidFill>
              <a:srgbClr val="A2B932"/>
            </a:solidFill>
            <a:ln>
              <a:noFill/>
            </a:ln>
          </p:spPr>
          <p:txBody>
            <a:bodyPr vert="horz" wrap="square" lIns="91392" tIns="45696" rIns="91392" bIns="45696" numCol="1" anchor="t" anchorCtr="0" compatLnSpc="1"/>
            <a:lstStyle/>
            <a:p>
              <a:endParaRPr lang="zh-CN" altLang="en-US" sz="1800"/>
            </a:p>
          </p:txBody>
        </p:sp>
        <p:sp>
          <p:nvSpPr>
            <p:cNvPr id="22" name="Freeform 20"/>
            <p:cNvSpPr/>
            <p:nvPr/>
          </p:nvSpPr>
          <p:spPr bwMode="auto">
            <a:xfrm>
              <a:off x="3860801" y="6051550"/>
              <a:ext cx="260350" cy="220663"/>
            </a:xfrm>
            <a:custGeom>
              <a:avLst/>
              <a:gdLst>
                <a:gd name="T0" fmla="*/ 0 w 46"/>
                <a:gd name="T1" fmla="*/ 30 h 39"/>
                <a:gd name="T2" fmla="*/ 42 w 46"/>
                <a:gd name="T3" fmla="*/ 8 h 39"/>
                <a:gd name="T4" fmla="*/ 0 w 46"/>
                <a:gd name="T5" fmla="*/ 30 h 39"/>
              </a:gdLst>
              <a:ahLst/>
              <a:cxnLst>
                <a:cxn ang="0">
                  <a:pos x="T0" y="T1"/>
                </a:cxn>
                <a:cxn ang="0">
                  <a:pos x="T2" y="T3"/>
                </a:cxn>
                <a:cxn ang="0">
                  <a:pos x="T4" y="T5"/>
                </a:cxn>
              </a:cxnLst>
              <a:rect l="0" t="0" r="r" b="b"/>
              <a:pathLst>
                <a:path w="46" h="39">
                  <a:moveTo>
                    <a:pt x="0" y="30"/>
                  </a:moveTo>
                  <a:cubicBezTo>
                    <a:pt x="0" y="19"/>
                    <a:pt x="38" y="0"/>
                    <a:pt x="42" y="8"/>
                  </a:cubicBezTo>
                  <a:cubicBezTo>
                    <a:pt x="46" y="17"/>
                    <a:pt x="2" y="39"/>
                    <a:pt x="0" y="30"/>
                  </a:cubicBezTo>
                  <a:close/>
                </a:path>
              </a:pathLst>
            </a:custGeom>
            <a:solidFill>
              <a:srgbClr val="EBAC07"/>
            </a:solidFill>
            <a:ln>
              <a:noFill/>
            </a:ln>
          </p:spPr>
          <p:txBody>
            <a:bodyPr vert="horz" wrap="square" lIns="91392" tIns="45696" rIns="91392" bIns="45696" numCol="1" anchor="t" anchorCtr="0" compatLnSpc="1"/>
            <a:lstStyle/>
            <a:p>
              <a:endParaRPr lang="zh-CN" altLang="en-US" sz="1800"/>
            </a:p>
          </p:txBody>
        </p:sp>
        <p:sp>
          <p:nvSpPr>
            <p:cNvPr id="23" name="Freeform 21"/>
            <p:cNvSpPr/>
            <p:nvPr/>
          </p:nvSpPr>
          <p:spPr bwMode="auto">
            <a:xfrm>
              <a:off x="4178301" y="5626100"/>
              <a:ext cx="417513" cy="374650"/>
            </a:xfrm>
            <a:custGeom>
              <a:avLst/>
              <a:gdLst>
                <a:gd name="T0" fmla="*/ 50 w 74"/>
                <a:gd name="T1" fmla="*/ 48 h 66"/>
                <a:gd name="T2" fmla="*/ 7 w 74"/>
                <a:gd name="T3" fmla="*/ 57 h 66"/>
                <a:gd name="T4" fmla="*/ 24 w 74"/>
                <a:gd name="T5" fmla="*/ 17 h 66"/>
                <a:gd name="T6" fmla="*/ 67 w 74"/>
                <a:gd name="T7" fmla="*/ 8 h 66"/>
                <a:gd name="T8" fmla="*/ 50 w 74"/>
                <a:gd name="T9" fmla="*/ 48 h 66"/>
              </a:gdLst>
              <a:ahLst/>
              <a:cxnLst>
                <a:cxn ang="0">
                  <a:pos x="T0" y="T1"/>
                </a:cxn>
                <a:cxn ang="0">
                  <a:pos x="T2" y="T3"/>
                </a:cxn>
                <a:cxn ang="0">
                  <a:pos x="T4" y="T5"/>
                </a:cxn>
                <a:cxn ang="0">
                  <a:pos x="T6" y="T7"/>
                </a:cxn>
                <a:cxn ang="0">
                  <a:pos x="T8" y="T9"/>
                </a:cxn>
              </a:cxnLst>
              <a:rect l="0" t="0" r="r" b="b"/>
              <a:pathLst>
                <a:path w="74" h="66">
                  <a:moveTo>
                    <a:pt x="50" y="48"/>
                  </a:moveTo>
                  <a:cubicBezTo>
                    <a:pt x="33" y="61"/>
                    <a:pt x="14" y="66"/>
                    <a:pt x="7" y="57"/>
                  </a:cubicBezTo>
                  <a:cubicBezTo>
                    <a:pt x="0" y="49"/>
                    <a:pt x="8" y="31"/>
                    <a:pt x="24" y="17"/>
                  </a:cubicBezTo>
                  <a:cubicBezTo>
                    <a:pt x="41" y="4"/>
                    <a:pt x="60" y="0"/>
                    <a:pt x="67" y="8"/>
                  </a:cubicBezTo>
                  <a:cubicBezTo>
                    <a:pt x="74" y="16"/>
                    <a:pt x="66" y="34"/>
                    <a:pt x="50" y="48"/>
                  </a:cubicBezTo>
                  <a:close/>
                </a:path>
              </a:pathLst>
            </a:custGeom>
            <a:solidFill>
              <a:srgbClr val="EBAC07"/>
            </a:solidFill>
            <a:ln>
              <a:noFill/>
            </a:ln>
          </p:spPr>
          <p:txBody>
            <a:bodyPr vert="horz" wrap="square" lIns="91392" tIns="45696" rIns="91392" bIns="45696" numCol="1" anchor="t" anchorCtr="0" compatLnSpc="1"/>
            <a:lstStyle/>
            <a:p>
              <a:endParaRPr lang="zh-CN" altLang="en-US" sz="1800"/>
            </a:p>
          </p:txBody>
        </p:sp>
      </p:grpSp>
      <p:sp>
        <p:nvSpPr>
          <p:cNvPr id="24" name="Freeform 705"/>
          <p:cNvSpPr/>
          <p:nvPr/>
        </p:nvSpPr>
        <p:spPr bwMode="auto">
          <a:xfrm>
            <a:off x="4078426" y="1601152"/>
            <a:ext cx="875170" cy="4589455"/>
          </a:xfrm>
          <a:custGeom>
            <a:avLst/>
            <a:gdLst>
              <a:gd name="T0" fmla="*/ 134 w 153"/>
              <a:gd name="T1" fmla="*/ 437 h 714"/>
              <a:gd name="T2" fmla="*/ 135 w 153"/>
              <a:gd name="T3" fmla="*/ 435 h 714"/>
              <a:gd name="T4" fmla="*/ 135 w 153"/>
              <a:gd name="T5" fmla="*/ 433 h 714"/>
              <a:gd name="T6" fmla="*/ 120 w 153"/>
              <a:gd name="T7" fmla="*/ 360 h 714"/>
              <a:gd name="T8" fmla="*/ 116 w 153"/>
              <a:gd name="T9" fmla="*/ 356 h 714"/>
              <a:gd name="T10" fmla="*/ 118 w 153"/>
              <a:gd name="T11" fmla="*/ 354 h 714"/>
              <a:gd name="T12" fmla="*/ 134 w 153"/>
              <a:gd name="T13" fmla="*/ 281 h 714"/>
              <a:gd name="T14" fmla="*/ 133 w 153"/>
              <a:gd name="T15" fmla="*/ 279 h 714"/>
              <a:gd name="T16" fmla="*/ 132 w 153"/>
              <a:gd name="T17" fmla="*/ 276 h 714"/>
              <a:gd name="T18" fmla="*/ 151 w 153"/>
              <a:gd name="T19" fmla="*/ 31 h 714"/>
              <a:gd name="T20" fmla="*/ 143 w 153"/>
              <a:gd name="T21" fmla="*/ 16 h 714"/>
              <a:gd name="T22" fmla="*/ 135 w 153"/>
              <a:gd name="T23" fmla="*/ 0 h 714"/>
              <a:gd name="T24" fmla="*/ 100 w 153"/>
              <a:gd name="T25" fmla="*/ 289 h 714"/>
              <a:gd name="T26" fmla="*/ 91 w 153"/>
              <a:gd name="T27" fmla="*/ 331 h 714"/>
              <a:gd name="T28" fmla="*/ 76 w 153"/>
              <a:gd name="T29" fmla="*/ 339 h 714"/>
              <a:gd name="T30" fmla="*/ 68 w 153"/>
              <a:gd name="T31" fmla="*/ 339 h 714"/>
              <a:gd name="T32" fmla="*/ 68 w 153"/>
              <a:gd name="T33" fmla="*/ 340 h 714"/>
              <a:gd name="T34" fmla="*/ 67 w 153"/>
              <a:gd name="T35" fmla="*/ 340 h 714"/>
              <a:gd name="T36" fmla="*/ 66 w 153"/>
              <a:gd name="T37" fmla="*/ 375 h 714"/>
              <a:gd name="T38" fmla="*/ 68 w 153"/>
              <a:gd name="T39" fmla="*/ 375 h 714"/>
              <a:gd name="T40" fmla="*/ 77 w 153"/>
              <a:gd name="T41" fmla="*/ 374 h 714"/>
              <a:gd name="T42" fmla="*/ 93 w 153"/>
              <a:gd name="T43" fmla="*/ 383 h 714"/>
              <a:gd name="T44" fmla="*/ 101 w 153"/>
              <a:gd name="T45" fmla="*/ 425 h 714"/>
              <a:gd name="T46" fmla="*/ 137 w 153"/>
              <a:gd name="T47" fmla="*/ 714 h 714"/>
              <a:gd name="T48" fmla="*/ 153 w 153"/>
              <a:gd name="T49" fmla="*/ 682 h 714"/>
              <a:gd name="T50" fmla="*/ 134 w 153"/>
              <a:gd name="T51" fmla="*/ 437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714">
                <a:moveTo>
                  <a:pt x="134" y="437"/>
                </a:moveTo>
                <a:cubicBezTo>
                  <a:pt x="135" y="435"/>
                  <a:pt x="135" y="435"/>
                  <a:pt x="135" y="435"/>
                </a:cubicBezTo>
                <a:cubicBezTo>
                  <a:pt x="135" y="433"/>
                  <a:pt x="135" y="433"/>
                  <a:pt x="135" y="433"/>
                </a:cubicBezTo>
                <a:cubicBezTo>
                  <a:pt x="136" y="428"/>
                  <a:pt x="143" y="387"/>
                  <a:pt x="120" y="360"/>
                </a:cubicBezTo>
                <a:cubicBezTo>
                  <a:pt x="118" y="359"/>
                  <a:pt x="117" y="358"/>
                  <a:pt x="116" y="356"/>
                </a:cubicBezTo>
                <a:cubicBezTo>
                  <a:pt x="117" y="355"/>
                  <a:pt x="117" y="355"/>
                  <a:pt x="118" y="354"/>
                </a:cubicBezTo>
                <a:cubicBezTo>
                  <a:pt x="141" y="327"/>
                  <a:pt x="135" y="285"/>
                  <a:pt x="134" y="281"/>
                </a:cubicBezTo>
                <a:cubicBezTo>
                  <a:pt x="133" y="279"/>
                  <a:pt x="133" y="279"/>
                  <a:pt x="133" y="279"/>
                </a:cubicBezTo>
                <a:cubicBezTo>
                  <a:pt x="132" y="276"/>
                  <a:pt x="132" y="276"/>
                  <a:pt x="132" y="276"/>
                </a:cubicBezTo>
                <a:cubicBezTo>
                  <a:pt x="46" y="90"/>
                  <a:pt x="147" y="34"/>
                  <a:pt x="151" y="31"/>
                </a:cubicBezTo>
                <a:cubicBezTo>
                  <a:pt x="143" y="16"/>
                  <a:pt x="143" y="16"/>
                  <a:pt x="143" y="16"/>
                </a:cubicBezTo>
                <a:cubicBezTo>
                  <a:pt x="135" y="0"/>
                  <a:pt x="135" y="0"/>
                  <a:pt x="135" y="0"/>
                </a:cubicBezTo>
                <a:cubicBezTo>
                  <a:pt x="134" y="1"/>
                  <a:pt x="0" y="72"/>
                  <a:pt x="100" y="289"/>
                </a:cubicBezTo>
                <a:cubicBezTo>
                  <a:pt x="101" y="298"/>
                  <a:pt x="101" y="320"/>
                  <a:pt x="91" y="331"/>
                </a:cubicBezTo>
                <a:cubicBezTo>
                  <a:pt x="88" y="336"/>
                  <a:pt x="82" y="338"/>
                  <a:pt x="76" y="339"/>
                </a:cubicBezTo>
                <a:cubicBezTo>
                  <a:pt x="73" y="339"/>
                  <a:pt x="70" y="339"/>
                  <a:pt x="68" y="339"/>
                </a:cubicBezTo>
                <a:cubicBezTo>
                  <a:pt x="68" y="340"/>
                  <a:pt x="68" y="340"/>
                  <a:pt x="68" y="340"/>
                </a:cubicBezTo>
                <a:cubicBezTo>
                  <a:pt x="67" y="340"/>
                  <a:pt x="67" y="340"/>
                  <a:pt x="67" y="340"/>
                </a:cubicBezTo>
                <a:cubicBezTo>
                  <a:pt x="66" y="375"/>
                  <a:pt x="66" y="375"/>
                  <a:pt x="66" y="375"/>
                </a:cubicBezTo>
                <a:cubicBezTo>
                  <a:pt x="67" y="375"/>
                  <a:pt x="67" y="375"/>
                  <a:pt x="68" y="375"/>
                </a:cubicBezTo>
                <a:cubicBezTo>
                  <a:pt x="71" y="375"/>
                  <a:pt x="74" y="375"/>
                  <a:pt x="77" y="374"/>
                </a:cubicBezTo>
                <a:cubicBezTo>
                  <a:pt x="84" y="375"/>
                  <a:pt x="89" y="378"/>
                  <a:pt x="93" y="383"/>
                </a:cubicBezTo>
                <a:cubicBezTo>
                  <a:pt x="103" y="394"/>
                  <a:pt x="102" y="415"/>
                  <a:pt x="101" y="425"/>
                </a:cubicBezTo>
                <a:cubicBezTo>
                  <a:pt x="2" y="642"/>
                  <a:pt x="135" y="713"/>
                  <a:pt x="137" y="714"/>
                </a:cubicBezTo>
                <a:cubicBezTo>
                  <a:pt x="153" y="682"/>
                  <a:pt x="153" y="682"/>
                  <a:pt x="153" y="682"/>
                </a:cubicBezTo>
                <a:cubicBezTo>
                  <a:pt x="151" y="682"/>
                  <a:pt x="46" y="626"/>
                  <a:pt x="134" y="437"/>
                </a:cubicBezTo>
                <a:close/>
              </a:path>
            </a:pathLst>
          </a:custGeom>
          <a:solidFill>
            <a:schemeClr val="tx1">
              <a:lumMod val="65000"/>
              <a:lumOff val="35000"/>
            </a:schemeClr>
          </a:solidFill>
          <a:ln>
            <a:noFill/>
          </a:ln>
        </p:spPr>
        <p:txBody>
          <a:bodyPr vert="horz" wrap="square" lIns="91392" tIns="45696" rIns="91392" bIns="45696" numCol="1" anchor="t" anchorCtr="0" compatLnSpc="1"/>
          <a:lstStyle/>
          <a:p>
            <a:endParaRPr lang="zh-CN" altLang="en-US" sz="1800"/>
          </a:p>
        </p:txBody>
      </p:sp>
      <p:sp>
        <p:nvSpPr>
          <p:cNvPr id="25" name="Freeform 706"/>
          <p:cNvSpPr/>
          <p:nvPr/>
        </p:nvSpPr>
        <p:spPr bwMode="auto">
          <a:xfrm>
            <a:off x="5182076" y="1448832"/>
            <a:ext cx="1055688" cy="582310"/>
          </a:xfrm>
          <a:custGeom>
            <a:avLst/>
            <a:gdLst>
              <a:gd name="T0" fmla="*/ 187 w 187"/>
              <a:gd name="T1" fmla="*/ 61 h 103"/>
              <a:gd name="T2" fmla="*/ 145 w 187"/>
              <a:gd name="T3" fmla="*/ 103 h 103"/>
              <a:gd name="T4" fmla="*/ 43 w 187"/>
              <a:gd name="T5" fmla="*/ 103 h 103"/>
              <a:gd name="T6" fmla="*/ 0 w 187"/>
              <a:gd name="T7" fmla="*/ 61 h 103"/>
              <a:gd name="T8" fmla="*/ 0 w 187"/>
              <a:gd name="T9" fmla="*/ 43 h 103"/>
              <a:gd name="T10" fmla="*/ 43 w 187"/>
              <a:gd name="T11" fmla="*/ 0 h 103"/>
              <a:gd name="T12" fmla="*/ 145 w 187"/>
              <a:gd name="T13" fmla="*/ 0 h 103"/>
              <a:gd name="T14" fmla="*/ 187 w 187"/>
              <a:gd name="T15" fmla="*/ 43 h 103"/>
              <a:gd name="T16" fmla="*/ 187 w 187"/>
              <a:gd name="T1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3">
                <a:moveTo>
                  <a:pt x="187" y="61"/>
                </a:moveTo>
                <a:cubicBezTo>
                  <a:pt x="187" y="84"/>
                  <a:pt x="168" y="103"/>
                  <a:pt x="145" y="103"/>
                </a:cubicBezTo>
                <a:cubicBezTo>
                  <a:pt x="43" y="103"/>
                  <a:pt x="43" y="103"/>
                  <a:pt x="43" y="103"/>
                </a:cubicBezTo>
                <a:cubicBezTo>
                  <a:pt x="20" y="103"/>
                  <a:pt x="0" y="84"/>
                  <a:pt x="0" y="61"/>
                </a:cubicBezTo>
                <a:cubicBezTo>
                  <a:pt x="0" y="43"/>
                  <a:pt x="0" y="43"/>
                  <a:pt x="0" y="43"/>
                </a:cubicBezTo>
                <a:cubicBezTo>
                  <a:pt x="0" y="19"/>
                  <a:pt x="20" y="0"/>
                  <a:pt x="43" y="0"/>
                </a:cubicBezTo>
                <a:cubicBezTo>
                  <a:pt x="145" y="0"/>
                  <a:pt x="145" y="0"/>
                  <a:pt x="145" y="0"/>
                </a:cubicBezTo>
                <a:cubicBezTo>
                  <a:pt x="168" y="0"/>
                  <a:pt x="187" y="19"/>
                  <a:pt x="187" y="43"/>
                </a:cubicBezTo>
                <a:lnTo>
                  <a:pt x="187" y="61"/>
                </a:lnTo>
                <a:close/>
              </a:path>
            </a:pathLst>
          </a:custGeom>
          <a:solidFill>
            <a:schemeClr val="accent5">
              <a:lumMod val="75000"/>
            </a:schemeClr>
          </a:solidFill>
          <a:ln>
            <a:noFill/>
          </a:ln>
        </p:spPr>
        <p:txBody>
          <a:bodyPr vert="horz" wrap="square" lIns="91392" tIns="45696" rIns="91392" bIns="45696" numCol="1" anchor="t" anchorCtr="0" compatLnSpc="1"/>
          <a:lstStyle/>
          <a:p>
            <a:endParaRPr lang="zh-CN" altLang="en-US" sz="1800"/>
          </a:p>
        </p:txBody>
      </p:sp>
      <p:sp>
        <p:nvSpPr>
          <p:cNvPr id="26" name="Freeform 707"/>
          <p:cNvSpPr/>
          <p:nvPr/>
        </p:nvSpPr>
        <p:spPr bwMode="auto">
          <a:xfrm>
            <a:off x="5182076" y="2439018"/>
            <a:ext cx="1055688" cy="582310"/>
          </a:xfrm>
          <a:custGeom>
            <a:avLst/>
            <a:gdLst>
              <a:gd name="T0" fmla="*/ 187 w 187"/>
              <a:gd name="T1" fmla="*/ 61 h 103"/>
              <a:gd name="T2" fmla="*/ 145 w 187"/>
              <a:gd name="T3" fmla="*/ 103 h 103"/>
              <a:gd name="T4" fmla="*/ 43 w 187"/>
              <a:gd name="T5" fmla="*/ 103 h 103"/>
              <a:gd name="T6" fmla="*/ 0 w 187"/>
              <a:gd name="T7" fmla="*/ 61 h 103"/>
              <a:gd name="T8" fmla="*/ 0 w 187"/>
              <a:gd name="T9" fmla="*/ 43 h 103"/>
              <a:gd name="T10" fmla="*/ 43 w 187"/>
              <a:gd name="T11" fmla="*/ 0 h 103"/>
              <a:gd name="T12" fmla="*/ 145 w 187"/>
              <a:gd name="T13" fmla="*/ 0 h 103"/>
              <a:gd name="T14" fmla="*/ 187 w 187"/>
              <a:gd name="T15" fmla="*/ 43 h 103"/>
              <a:gd name="T16" fmla="*/ 187 w 187"/>
              <a:gd name="T1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3">
                <a:moveTo>
                  <a:pt x="187" y="61"/>
                </a:moveTo>
                <a:cubicBezTo>
                  <a:pt x="187" y="84"/>
                  <a:pt x="168" y="103"/>
                  <a:pt x="145" y="103"/>
                </a:cubicBezTo>
                <a:cubicBezTo>
                  <a:pt x="43" y="103"/>
                  <a:pt x="43" y="103"/>
                  <a:pt x="43" y="103"/>
                </a:cubicBezTo>
                <a:cubicBezTo>
                  <a:pt x="20" y="103"/>
                  <a:pt x="0" y="84"/>
                  <a:pt x="0" y="61"/>
                </a:cubicBezTo>
                <a:cubicBezTo>
                  <a:pt x="0" y="43"/>
                  <a:pt x="0" y="43"/>
                  <a:pt x="0" y="43"/>
                </a:cubicBezTo>
                <a:cubicBezTo>
                  <a:pt x="0" y="19"/>
                  <a:pt x="20" y="0"/>
                  <a:pt x="43" y="0"/>
                </a:cubicBezTo>
                <a:cubicBezTo>
                  <a:pt x="145" y="0"/>
                  <a:pt x="145" y="0"/>
                  <a:pt x="145" y="0"/>
                </a:cubicBezTo>
                <a:cubicBezTo>
                  <a:pt x="168" y="0"/>
                  <a:pt x="187" y="19"/>
                  <a:pt x="187" y="43"/>
                </a:cubicBezTo>
                <a:lnTo>
                  <a:pt x="187" y="61"/>
                </a:lnTo>
                <a:close/>
              </a:path>
            </a:pathLst>
          </a:custGeom>
          <a:solidFill>
            <a:srgbClr val="EBAC07"/>
          </a:solidFill>
          <a:ln>
            <a:noFill/>
          </a:ln>
        </p:spPr>
        <p:txBody>
          <a:bodyPr vert="horz" wrap="square" lIns="91392" tIns="45696" rIns="91392" bIns="45696" numCol="1" anchor="t" anchorCtr="0" compatLnSpc="1"/>
          <a:lstStyle/>
          <a:p>
            <a:endParaRPr lang="zh-CN" altLang="en-US" sz="1800"/>
          </a:p>
        </p:txBody>
      </p:sp>
      <p:sp>
        <p:nvSpPr>
          <p:cNvPr id="27" name="Freeform 708"/>
          <p:cNvSpPr/>
          <p:nvPr/>
        </p:nvSpPr>
        <p:spPr bwMode="auto">
          <a:xfrm>
            <a:off x="5182076" y="3429000"/>
            <a:ext cx="1055688" cy="582310"/>
          </a:xfrm>
          <a:custGeom>
            <a:avLst/>
            <a:gdLst>
              <a:gd name="T0" fmla="*/ 187 w 187"/>
              <a:gd name="T1" fmla="*/ 60 h 103"/>
              <a:gd name="T2" fmla="*/ 145 w 187"/>
              <a:gd name="T3" fmla="*/ 103 h 103"/>
              <a:gd name="T4" fmla="*/ 43 w 187"/>
              <a:gd name="T5" fmla="*/ 103 h 103"/>
              <a:gd name="T6" fmla="*/ 0 w 187"/>
              <a:gd name="T7" fmla="*/ 60 h 103"/>
              <a:gd name="T8" fmla="*/ 0 w 187"/>
              <a:gd name="T9" fmla="*/ 42 h 103"/>
              <a:gd name="T10" fmla="*/ 43 w 187"/>
              <a:gd name="T11" fmla="*/ 0 h 103"/>
              <a:gd name="T12" fmla="*/ 145 w 187"/>
              <a:gd name="T13" fmla="*/ 0 h 103"/>
              <a:gd name="T14" fmla="*/ 187 w 187"/>
              <a:gd name="T15" fmla="*/ 42 h 103"/>
              <a:gd name="T16" fmla="*/ 187 w 187"/>
              <a:gd name="T17" fmla="*/ 6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3">
                <a:moveTo>
                  <a:pt x="187" y="60"/>
                </a:moveTo>
                <a:cubicBezTo>
                  <a:pt x="187" y="84"/>
                  <a:pt x="168" y="103"/>
                  <a:pt x="145" y="103"/>
                </a:cubicBezTo>
                <a:cubicBezTo>
                  <a:pt x="43" y="103"/>
                  <a:pt x="43" y="103"/>
                  <a:pt x="43" y="103"/>
                </a:cubicBezTo>
                <a:cubicBezTo>
                  <a:pt x="20" y="103"/>
                  <a:pt x="0" y="84"/>
                  <a:pt x="0" y="60"/>
                </a:cubicBezTo>
                <a:cubicBezTo>
                  <a:pt x="0" y="42"/>
                  <a:pt x="0" y="42"/>
                  <a:pt x="0" y="42"/>
                </a:cubicBezTo>
                <a:cubicBezTo>
                  <a:pt x="0" y="19"/>
                  <a:pt x="20" y="0"/>
                  <a:pt x="43" y="0"/>
                </a:cubicBezTo>
                <a:cubicBezTo>
                  <a:pt x="145" y="0"/>
                  <a:pt x="145" y="0"/>
                  <a:pt x="145" y="0"/>
                </a:cubicBezTo>
                <a:cubicBezTo>
                  <a:pt x="168" y="0"/>
                  <a:pt x="187" y="19"/>
                  <a:pt x="187" y="42"/>
                </a:cubicBezTo>
                <a:lnTo>
                  <a:pt x="187" y="60"/>
                </a:lnTo>
                <a:close/>
              </a:path>
            </a:pathLst>
          </a:custGeom>
          <a:solidFill>
            <a:srgbClr val="A2B932"/>
          </a:solidFill>
          <a:ln>
            <a:noFill/>
          </a:ln>
        </p:spPr>
        <p:txBody>
          <a:bodyPr vert="horz" wrap="square" lIns="91392" tIns="45696" rIns="91392" bIns="45696" numCol="1" anchor="t" anchorCtr="0" compatLnSpc="1"/>
          <a:lstStyle/>
          <a:p>
            <a:endParaRPr lang="zh-CN" altLang="en-US" sz="1800"/>
          </a:p>
        </p:txBody>
      </p:sp>
      <p:sp>
        <p:nvSpPr>
          <p:cNvPr id="28" name="Freeform 709"/>
          <p:cNvSpPr/>
          <p:nvPr/>
        </p:nvSpPr>
        <p:spPr bwMode="auto">
          <a:xfrm>
            <a:off x="5182076" y="4483208"/>
            <a:ext cx="1055688" cy="582310"/>
          </a:xfrm>
          <a:custGeom>
            <a:avLst/>
            <a:gdLst>
              <a:gd name="T0" fmla="*/ 187 w 187"/>
              <a:gd name="T1" fmla="*/ 60 h 103"/>
              <a:gd name="T2" fmla="*/ 145 w 187"/>
              <a:gd name="T3" fmla="*/ 103 h 103"/>
              <a:gd name="T4" fmla="*/ 43 w 187"/>
              <a:gd name="T5" fmla="*/ 103 h 103"/>
              <a:gd name="T6" fmla="*/ 0 w 187"/>
              <a:gd name="T7" fmla="*/ 60 h 103"/>
              <a:gd name="T8" fmla="*/ 0 w 187"/>
              <a:gd name="T9" fmla="*/ 43 h 103"/>
              <a:gd name="T10" fmla="*/ 43 w 187"/>
              <a:gd name="T11" fmla="*/ 0 h 103"/>
              <a:gd name="T12" fmla="*/ 145 w 187"/>
              <a:gd name="T13" fmla="*/ 0 h 103"/>
              <a:gd name="T14" fmla="*/ 187 w 187"/>
              <a:gd name="T15" fmla="*/ 43 h 103"/>
              <a:gd name="T16" fmla="*/ 187 w 187"/>
              <a:gd name="T17" fmla="*/ 6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3">
                <a:moveTo>
                  <a:pt x="187" y="60"/>
                </a:moveTo>
                <a:cubicBezTo>
                  <a:pt x="187" y="84"/>
                  <a:pt x="168" y="103"/>
                  <a:pt x="145" y="103"/>
                </a:cubicBezTo>
                <a:cubicBezTo>
                  <a:pt x="43" y="103"/>
                  <a:pt x="43" y="103"/>
                  <a:pt x="43" y="103"/>
                </a:cubicBezTo>
                <a:cubicBezTo>
                  <a:pt x="20" y="103"/>
                  <a:pt x="0" y="84"/>
                  <a:pt x="0" y="60"/>
                </a:cubicBezTo>
                <a:cubicBezTo>
                  <a:pt x="0" y="43"/>
                  <a:pt x="0" y="43"/>
                  <a:pt x="0" y="43"/>
                </a:cubicBezTo>
                <a:cubicBezTo>
                  <a:pt x="0" y="19"/>
                  <a:pt x="20" y="0"/>
                  <a:pt x="43" y="0"/>
                </a:cubicBezTo>
                <a:cubicBezTo>
                  <a:pt x="145" y="0"/>
                  <a:pt x="145" y="0"/>
                  <a:pt x="145" y="0"/>
                </a:cubicBezTo>
                <a:cubicBezTo>
                  <a:pt x="168" y="0"/>
                  <a:pt x="187" y="19"/>
                  <a:pt x="187" y="43"/>
                </a:cubicBezTo>
                <a:lnTo>
                  <a:pt x="187" y="60"/>
                </a:lnTo>
                <a:close/>
              </a:path>
            </a:pathLst>
          </a:custGeom>
          <a:solidFill>
            <a:srgbClr val="4C6062"/>
          </a:solidFill>
          <a:ln>
            <a:noFill/>
          </a:ln>
        </p:spPr>
        <p:txBody>
          <a:bodyPr vert="horz" wrap="square" lIns="91392" tIns="45696" rIns="91392" bIns="45696" numCol="1" anchor="t" anchorCtr="0" compatLnSpc="1"/>
          <a:lstStyle/>
          <a:p>
            <a:endParaRPr lang="zh-CN" altLang="en-US" sz="1800"/>
          </a:p>
        </p:txBody>
      </p:sp>
      <p:sp>
        <p:nvSpPr>
          <p:cNvPr id="29" name="Freeform 710"/>
          <p:cNvSpPr/>
          <p:nvPr/>
        </p:nvSpPr>
        <p:spPr bwMode="auto">
          <a:xfrm>
            <a:off x="5182076" y="5698738"/>
            <a:ext cx="1055688" cy="582310"/>
          </a:xfrm>
          <a:custGeom>
            <a:avLst/>
            <a:gdLst>
              <a:gd name="T0" fmla="*/ 187 w 187"/>
              <a:gd name="T1" fmla="*/ 60 h 103"/>
              <a:gd name="T2" fmla="*/ 145 w 187"/>
              <a:gd name="T3" fmla="*/ 103 h 103"/>
              <a:gd name="T4" fmla="*/ 43 w 187"/>
              <a:gd name="T5" fmla="*/ 103 h 103"/>
              <a:gd name="T6" fmla="*/ 0 w 187"/>
              <a:gd name="T7" fmla="*/ 60 h 103"/>
              <a:gd name="T8" fmla="*/ 0 w 187"/>
              <a:gd name="T9" fmla="*/ 43 h 103"/>
              <a:gd name="T10" fmla="*/ 43 w 187"/>
              <a:gd name="T11" fmla="*/ 0 h 103"/>
              <a:gd name="T12" fmla="*/ 145 w 187"/>
              <a:gd name="T13" fmla="*/ 0 h 103"/>
              <a:gd name="T14" fmla="*/ 187 w 187"/>
              <a:gd name="T15" fmla="*/ 43 h 103"/>
              <a:gd name="T16" fmla="*/ 187 w 187"/>
              <a:gd name="T17" fmla="*/ 6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3">
                <a:moveTo>
                  <a:pt x="187" y="60"/>
                </a:moveTo>
                <a:cubicBezTo>
                  <a:pt x="187" y="84"/>
                  <a:pt x="168" y="103"/>
                  <a:pt x="145" y="103"/>
                </a:cubicBezTo>
                <a:cubicBezTo>
                  <a:pt x="43" y="103"/>
                  <a:pt x="43" y="103"/>
                  <a:pt x="43" y="103"/>
                </a:cubicBezTo>
                <a:cubicBezTo>
                  <a:pt x="20" y="103"/>
                  <a:pt x="0" y="84"/>
                  <a:pt x="0" y="60"/>
                </a:cubicBezTo>
                <a:cubicBezTo>
                  <a:pt x="0" y="43"/>
                  <a:pt x="0" y="43"/>
                  <a:pt x="0" y="43"/>
                </a:cubicBezTo>
                <a:cubicBezTo>
                  <a:pt x="0" y="19"/>
                  <a:pt x="20" y="0"/>
                  <a:pt x="43" y="0"/>
                </a:cubicBezTo>
                <a:cubicBezTo>
                  <a:pt x="145" y="0"/>
                  <a:pt x="145" y="0"/>
                  <a:pt x="145" y="0"/>
                </a:cubicBezTo>
                <a:cubicBezTo>
                  <a:pt x="168" y="0"/>
                  <a:pt x="187" y="19"/>
                  <a:pt x="187" y="43"/>
                </a:cubicBezTo>
                <a:lnTo>
                  <a:pt x="187" y="60"/>
                </a:lnTo>
                <a:close/>
              </a:path>
            </a:pathLst>
          </a:custGeom>
          <a:solidFill>
            <a:srgbClr val="2D886E"/>
          </a:solidFill>
          <a:ln>
            <a:noFill/>
          </a:ln>
        </p:spPr>
        <p:txBody>
          <a:bodyPr vert="horz" wrap="square" lIns="91392" tIns="45696" rIns="91392" bIns="45696" numCol="1" anchor="t" anchorCtr="0" compatLnSpc="1"/>
          <a:lstStyle/>
          <a:p>
            <a:endParaRPr lang="zh-CN" altLang="en-US" sz="1800"/>
          </a:p>
        </p:txBody>
      </p:sp>
      <p:sp>
        <p:nvSpPr>
          <p:cNvPr id="30" name="文本框 710"/>
          <p:cNvSpPr txBox="1"/>
          <p:nvPr/>
        </p:nvSpPr>
        <p:spPr>
          <a:xfrm>
            <a:off x="6505597" y="1520365"/>
            <a:ext cx="5320683" cy="461297"/>
          </a:xfrm>
          <a:prstGeom prst="rect">
            <a:avLst/>
          </a:prstGeom>
          <a:noFill/>
        </p:spPr>
        <p:txBody>
          <a:bodyPr wrap="square" rtlCol="0">
            <a:spAutoFit/>
          </a:bodyPr>
          <a:lstStyle/>
          <a:p>
            <a:pPr>
              <a:lnSpc>
                <a:spcPct val="12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把</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IT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资源以服务的方式提交给用户；</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文本框 711"/>
          <p:cNvSpPr txBox="1"/>
          <p:nvPr/>
        </p:nvSpPr>
        <p:spPr>
          <a:xfrm>
            <a:off x="6505597" y="2415690"/>
            <a:ext cx="5530909" cy="830564"/>
          </a:xfrm>
          <a:prstGeom prst="rect">
            <a:avLst/>
          </a:prstGeom>
          <a:noFill/>
        </p:spPr>
        <p:txBody>
          <a:bodyPr wrap="square" rtlCol="0">
            <a:spAutoFit/>
          </a:bodyPr>
          <a:lstStyle/>
          <a:p>
            <a:pPr>
              <a:lnSpc>
                <a:spcPct val="12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基础设施可以动态扩展，即可以根据应用的需求动态增加或者减少资源；</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文本框 712"/>
          <p:cNvSpPr txBox="1"/>
          <p:nvPr/>
        </p:nvSpPr>
        <p:spPr>
          <a:xfrm>
            <a:off x="6505597" y="3498575"/>
            <a:ext cx="5530909" cy="461297"/>
          </a:xfrm>
          <a:prstGeom prst="rect">
            <a:avLst/>
          </a:prstGeom>
          <a:noFill/>
        </p:spPr>
        <p:txBody>
          <a:bodyPr wrap="square" rtlCol="0">
            <a:spAutoFit/>
          </a:bodyPr>
          <a:lstStyle/>
          <a:p>
            <a:pPr>
              <a:lnSpc>
                <a:spcPct val="12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计费服务灵活多变，按实际使用的资源进行计费；</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3" name="文本框 713"/>
          <p:cNvSpPr txBox="1"/>
          <p:nvPr/>
        </p:nvSpPr>
        <p:spPr>
          <a:xfrm>
            <a:off x="6505597" y="4467816"/>
            <a:ext cx="5530909" cy="830564"/>
          </a:xfrm>
          <a:prstGeom prst="rect">
            <a:avLst/>
          </a:prstGeom>
          <a:noFill/>
        </p:spPr>
        <p:txBody>
          <a:bodyPr wrap="square" rtlCol="0">
            <a:spAutoFit/>
          </a:bodyPr>
          <a:lstStyle/>
          <a:p>
            <a:pPr>
              <a:lnSpc>
                <a:spcPct val="12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多租户，相同的基础设施资源可以同时提供给多个用户共享使用；</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文本框 714"/>
          <p:cNvSpPr txBox="1"/>
          <p:nvPr/>
        </p:nvSpPr>
        <p:spPr>
          <a:xfrm>
            <a:off x="6505597" y="5485330"/>
            <a:ext cx="5530909" cy="1199704"/>
          </a:xfrm>
          <a:prstGeom prst="rect">
            <a:avLst/>
          </a:prstGeom>
          <a:noFill/>
        </p:spPr>
        <p:txBody>
          <a:bodyPr wrap="square" rtlCol="0">
            <a:spAutoFit/>
          </a:bodyPr>
          <a:lstStyle/>
          <a:p>
            <a:pPr>
              <a:lnSpc>
                <a:spcPct val="12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企业级的基础设施，不仅仅可以为个人用户提供</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IT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资源，而且可以满足中小企业的</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IT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资源需求，使得它们可以从聚集的计算资源池中获利。</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6" name="图片 3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37" name="矩形 36"/>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8"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sp>
        <p:nvSpPr>
          <p:cNvPr id="39" name="标题 1"/>
          <p:cNvSpPr>
            <a:spLocks noGrp="1"/>
          </p:cNvSpPr>
          <p:nvPr>
            <p:ph type="title"/>
          </p:nvPr>
        </p:nvSpPr>
        <p:spPr>
          <a:xfrm>
            <a:off x="256470" y="1131481"/>
            <a:ext cx="10515600" cy="568010"/>
          </a:xfrm>
        </p:spPr>
        <p:txBody>
          <a:bodyPr>
            <a:normAutofit/>
          </a:body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IaaS</a:t>
            </a:r>
            <a:r>
              <a:rPr lang="zh-CN" altLang="zh-CN" sz="2800" b="1" dirty="0">
                <a:solidFill>
                  <a:prstClr val="black"/>
                </a:solidFill>
                <a:latin typeface="黑体" panose="02010609060101010101" pitchFamily="2" charset="-122"/>
                <a:ea typeface="黑体" panose="02010609060101010101" pitchFamily="2" charset="-122"/>
                <a:cs typeface="+mn-cs"/>
              </a:rPr>
              <a:t>：基础设施即服务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1" y="2465408"/>
            <a:ext cx="12192000" cy="30960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内容占位符 4"/>
          <p:cNvSpPr>
            <a:spLocks noGrp="1"/>
          </p:cNvSpPr>
          <p:nvPr>
            <p:ph idx="13"/>
          </p:nvPr>
        </p:nvSpPr>
        <p:spPr>
          <a:xfrm>
            <a:off x="556102" y="1756550"/>
            <a:ext cx="10741463" cy="464350"/>
          </a:xfrm>
        </p:spPr>
        <p:txBody>
          <a:bodyPr>
            <a:noAutofit/>
          </a:bodyPr>
          <a:lstStyle/>
          <a:p>
            <a:pPr marL="285750" indent="-285750">
              <a:lnSpc>
                <a:spcPct val="140000"/>
              </a:lnSpc>
              <a:buClr>
                <a:srgbClr val="0070C0"/>
              </a:buClr>
              <a:buFont typeface="Wingdings" panose="05000000000000000000" pitchFamily="2" charset="2"/>
              <a:buChar char="Ø"/>
            </a:pPr>
            <a:r>
              <a:rPr lang="en-US" altLang="zh-CN" sz="1800" dirty="0" err="1">
                <a:latin typeface="微软雅黑" panose="020B0503020204020204" pitchFamily="34" charset="-122"/>
                <a:ea typeface="微软雅黑" panose="020B0503020204020204" pitchFamily="34" charset="-122"/>
              </a:rPr>
              <a:t>IaaS</a:t>
            </a:r>
            <a:r>
              <a:rPr lang="zh-CN" altLang="zh-CN" sz="1800" dirty="0">
                <a:latin typeface="微软雅黑" panose="020B0503020204020204" pitchFamily="34" charset="-122"/>
                <a:ea typeface="微软雅黑" panose="020B0503020204020204" pitchFamily="34" charset="-122"/>
              </a:rPr>
              <a:t>的核心技术</a:t>
            </a:r>
            <a:endParaRPr lang="zh-CN" altLang="en-US" sz="1800" dirty="0">
              <a:latin typeface="微软雅黑" panose="020B0503020204020204" pitchFamily="34" charset="-122"/>
              <a:ea typeface="微软雅黑" panose="020B0503020204020204" pitchFamily="34" charset="-122"/>
            </a:endParaRPr>
          </a:p>
        </p:txBody>
      </p:sp>
      <p:sp>
        <p:nvSpPr>
          <p:cNvPr id="6" name="矩形 5"/>
          <p:cNvSpPr/>
          <p:nvPr/>
        </p:nvSpPr>
        <p:spPr>
          <a:xfrm>
            <a:off x="3473920" y="2648345"/>
            <a:ext cx="1327355" cy="1326664"/>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p:nvSpPr>
        <p:spPr>
          <a:xfrm>
            <a:off x="1831021" y="3978694"/>
            <a:ext cx="1327355" cy="1326664"/>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矩形 7"/>
          <p:cNvSpPr/>
          <p:nvPr/>
        </p:nvSpPr>
        <p:spPr>
          <a:xfrm>
            <a:off x="5146990" y="3978694"/>
            <a:ext cx="1327355" cy="1326664"/>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p:nvSpPr>
        <p:spPr>
          <a:xfrm>
            <a:off x="6872967" y="2648345"/>
            <a:ext cx="1327355" cy="1326664"/>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矩形 9"/>
          <p:cNvSpPr/>
          <p:nvPr/>
        </p:nvSpPr>
        <p:spPr>
          <a:xfrm>
            <a:off x="8652822" y="3978694"/>
            <a:ext cx="1327355" cy="1326664"/>
          </a:xfrm>
          <a:prstGeom prst="rect">
            <a:avLst/>
          </a:prstGeom>
          <a:solidFill>
            <a:schemeClr val="bg1"/>
          </a:solidFill>
          <a:ln>
            <a:noFill/>
          </a:ln>
          <a:effectLst>
            <a:outerShdw blurRad="177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直角三角形 10"/>
          <p:cNvSpPr/>
          <p:nvPr/>
        </p:nvSpPr>
        <p:spPr>
          <a:xfrm flipH="1">
            <a:off x="3473920" y="2648345"/>
            <a:ext cx="1327355" cy="1326664"/>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直角三角形 11"/>
          <p:cNvSpPr/>
          <p:nvPr/>
        </p:nvSpPr>
        <p:spPr>
          <a:xfrm flipH="1">
            <a:off x="6872966" y="2648345"/>
            <a:ext cx="1327355" cy="1326664"/>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直角三角形 12"/>
          <p:cNvSpPr/>
          <p:nvPr/>
        </p:nvSpPr>
        <p:spPr>
          <a:xfrm flipH="1">
            <a:off x="8195859" y="3978694"/>
            <a:ext cx="1327355" cy="1326664"/>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直角三角形 13"/>
          <p:cNvSpPr/>
          <p:nvPr/>
        </p:nvSpPr>
        <p:spPr>
          <a:xfrm flipH="1">
            <a:off x="5149447" y="3978694"/>
            <a:ext cx="1327355" cy="1326664"/>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直角三角形 14"/>
          <p:cNvSpPr/>
          <p:nvPr/>
        </p:nvSpPr>
        <p:spPr>
          <a:xfrm flipH="1">
            <a:off x="1835937" y="3978694"/>
            <a:ext cx="1327355" cy="1326664"/>
          </a:xfrm>
          <a:prstGeom prst="r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椭圆 15"/>
          <p:cNvSpPr>
            <a:spLocks noChangeAspect="1"/>
          </p:cNvSpPr>
          <p:nvPr/>
        </p:nvSpPr>
        <p:spPr>
          <a:xfrm>
            <a:off x="3668376" y="2842700"/>
            <a:ext cx="1008000" cy="1007475"/>
          </a:xfrm>
          <a:prstGeom prst="ellipse">
            <a:avLst/>
          </a:prstGeom>
          <a:solidFill>
            <a:srgbClr val="A1C921"/>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7" name="椭圆 16"/>
          <p:cNvSpPr>
            <a:spLocks noChangeAspect="1"/>
          </p:cNvSpPr>
          <p:nvPr/>
        </p:nvSpPr>
        <p:spPr>
          <a:xfrm>
            <a:off x="7032644" y="2842700"/>
            <a:ext cx="1008000" cy="1007475"/>
          </a:xfrm>
          <a:prstGeom prst="ellipse">
            <a:avLst/>
          </a:prstGeom>
          <a:solidFill>
            <a:srgbClr val="3333FF"/>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椭圆 17"/>
          <p:cNvSpPr>
            <a:spLocks noChangeAspect="1"/>
          </p:cNvSpPr>
          <p:nvPr/>
        </p:nvSpPr>
        <p:spPr>
          <a:xfrm>
            <a:off x="8837772" y="4138287"/>
            <a:ext cx="1008000" cy="1007475"/>
          </a:xfrm>
          <a:prstGeom prst="ellipse">
            <a:avLst/>
          </a:prstGeom>
          <a:solidFill>
            <a:srgbClr val="FFC000"/>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椭圆 18"/>
          <p:cNvSpPr>
            <a:spLocks noChangeAspect="1"/>
          </p:cNvSpPr>
          <p:nvPr/>
        </p:nvSpPr>
        <p:spPr>
          <a:xfrm>
            <a:off x="1990699" y="4138287"/>
            <a:ext cx="1008000" cy="1007475"/>
          </a:xfrm>
          <a:prstGeom prst="ellipse">
            <a:avLst/>
          </a:prstGeom>
          <a:solidFill>
            <a:srgbClr val="C00000"/>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椭圆 19"/>
          <p:cNvSpPr>
            <a:spLocks noChangeAspect="1"/>
          </p:cNvSpPr>
          <p:nvPr/>
        </p:nvSpPr>
        <p:spPr>
          <a:xfrm>
            <a:off x="5306668" y="4138287"/>
            <a:ext cx="1008000" cy="1007475"/>
          </a:xfrm>
          <a:prstGeom prst="ellipse">
            <a:avLst/>
          </a:prstGeom>
          <a:solidFill>
            <a:srgbClr val="960096"/>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文本框 16"/>
          <p:cNvSpPr txBox="1"/>
          <p:nvPr/>
        </p:nvSpPr>
        <p:spPr>
          <a:xfrm>
            <a:off x="1297899" y="5618549"/>
            <a:ext cx="2165978" cy="396583"/>
          </a:xfrm>
          <a:prstGeom prst="rect">
            <a:avLst/>
          </a:prstGeom>
          <a:noFill/>
        </p:spPr>
        <p:txBody>
          <a:bodyPr wrap="none" rtlCol="0">
            <a:spAutoFit/>
          </a:bodyPr>
          <a:lstStyle/>
          <a:p>
            <a:pPr>
              <a:lnSpc>
                <a:spcPct val="120000"/>
              </a:lnSpc>
              <a:spcBef>
                <a:spcPts val="1000"/>
              </a:spcBef>
              <a:buClr>
                <a:srgbClr val="0070C0"/>
              </a:buClr>
              <a:buSzPct val="80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3</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）高速网络技术</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2" name="文本框 17"/>
          <p:cNvSpPr txBox="1"/>
          <p:nvPr/>
        </p:nvSpPr>
        <p:spPr>
          <a:xfrm>
            <a:off x="4115831" y="5618549"/>
            <a:ext cx="3089307" cy="396583"/>
          </a:xfrm>
          <a:prstGeom prst="rect">
            <a:avLst/>
          </a:prstGeom>
          <a:noFill/>
        </p:spPr>
        <p:txBody>
          <a:bodyPr wrap="none" rtlCol="0">
            <a:spAutoFit/>
          </a:bodyPr>
          <a:lstStyle/>
          <a:p>
            <a:pPr>
              <a:lnSpc>
                <a:spcPct val="120000"/>
              </a:lnSpc>
              <a:spcBef>
                <a:spcPts val="1000"/>
              </a:spcBef>
              <a:buClr>
                <a:srgbClr val="0070C0"/>
              </a:buClr>
              <a:buSzPct val="80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4</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）超大规模资源管理技术</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3" name="文本框 18"/>
          <p:cNvSpPr txBox="1"/>
          <p:nvPr/>
        </p:nvSpPr>
        <p:spPr>
          <a:xfrm>
            <a:off x="8045755" y="5618549"/>
            <a:ext cx="2396810" cy="396583"/>
          </a:xfrm>
          <a:prstGeom prst="rect">
            <a:avLst/>
          </a:prstGeom>
          <a:noFill/>
        </p:spPr>
        <p:txBody>
          <a:bodyPr wrap="none" rtlCol="0">
            <a:spAutoFit/>
          </a:bodyPr>
          <a:lstStyle/>
          <a:p>
            <a:pPr>
              <a:lnSpc>
                <a:spcPct val="120000"/>
              </a:lnSpc>
              <a:spcBef>
                <a:spcPts val="1000"/>
              </a:spcBef>
              <a:buClr>
                <a:srgbClr val="0070C0"/>
              </a:buClr>
              <a:buSzPct val="80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5</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）云服务计费技术</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4" name="文本框 19"/>
          <p:cNvSpPr txBox="1"/>
          <p:nvPr/>
        </p:nvSpPr>
        <p:spPr>
          <a:xfrm>
            <a:off x="6324481" y="1981954"/>
            <a:ext cx="2396810" cy="396583"/>
          </a:xfrm>
          <a:prstGeom prst="rect">
            <a:avLst/>
          </a:prstGeom>
          <a:noFill/>
        </p:spPr>
        <p:txBody>
          <a:bodyPr wrap="none" rtlCol="0">
            <a:spAutoFit/>
          </a:bodyPr>
          <a:lstStyle/>
          <a:p>
            <a:pPr>
              <a:lnSpc>
                <a:spcPct val="120000"/>
              </a:lnSpc>
              <a:spcBef>
                <a:spcPts val="1000"/>
              </a:spcBef>
              <a:buClr>
                <a:srgbClr val="0070C0"/>
              </a:buClr>
              <a:buSzPct val="80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2</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）分布式存储技术</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5" name="文本框 20"/>
          <p:cNvSpPr txBox="1"/>
          <p:nvPr/>
        </p:nvSpPr>
        <p:spPr>
          <a:xfrm>
            <a:off x="3128635" y="1981954"/>
            <a:ext cx="1935145" cy="396583"/>
          </a:xfrm>
          <a:prstGeom prst="rect">
            <a:avLst/>
          </a:prstGeom>
          <a:noFill/>
        </p:spPr>
        <p:txBody>
          <a:bodyPr wrap="none" rtlCol="0">
            <a:spAutoFit/>
          </a:bodyPr>
          <a:lstStyle/>
          <a:p>
            <a:pPr>
              <a:lnSpc>
                <a:spcPct val="120000"/>
              </a:lnSpc>
              <a:spcBef>
                <a:spcPts val="1000"/>
              </a:spcBef>
              <a:buClr>
                <a:srgbClr val="0070C0"/>
              </a:buClr>
              <a:buSzPct val="80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1</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）虚拟化技术</a:t>
            </a:r>
            <a:endParaRPr lang="zh-CN" altLang="en-US"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6" name="Freeform 5"/>
          <p:cNvSpPr>
            <a:spLocks noEditPoints="1"/>
          </p:cNvSpPr>
          <p:nvPr/>
        </p:nvSpPr>
        <p:spPr bwMode="auto">
          <a:xfrm>
            <a:off x="3949331" y="3146516"/>
            <a:ext cx="446088" cy="399842"/>
          </a:xfrm>
          <a:custGeom>
            <a:avLst/>
            <a:gdLst>
              <a:gd name="T0" fmla="*/ 24 w 116"/>
              <a:gd name="T1" fmla="*/ 42 h 104"/>
              <a:gd name="T2" fmla="*/ 36 w 116"/>
              <a:gd name="T3" fmla="*/ 58 h 104"/>
              <a:gd name="T4" fmla="*/ 52 w 116"/>
              <a:gd name="T5" fmla="*/ 47 h 104"/>
              <a:gd name="T6" fmla="*/ 40 w 116"/>
              <a:gd name="T7" fmla="*/ 31 h 104"/>
              <a:gd name="T8" fmla="*/ 53 w 116"/>
              <a:gd name="T9" fmla="*/ 24 h 104"/>
              <a:gd name="T10" fmla="*/ 7 w 116"/>
              <a:gd name="T11" fmla="*/ 0 h 104"/>
              <a:gd name="T12" fmla="*/ 11 w 116"/>
              <a:gd name="T13" fmla="*/ 51 h 104"/>
              <a:gd name="T14" fmla="*/ 24 w 116"/>
              <a:gd name="T15" fmla="*/ 42 h 104"/>
              <a:gd name="T16" fmla="*/ 93 w 116"/>
              <a:gd name="T17" fmla="*/ 43 h 104"/>
              <a:gd name="T18" fmla="*/ 106 w 116"/>
              <a:gd name="T19" fmla="*/ 52 h 104"/>
              <a:gd name="T20" fmla="*/ 111 w 116"/>
              <a:gd name="T21" fmla="*/ 1 h 104"/>
              <a:gd name="T22" fmla="*/ 65 w 116"/>
              <a:gd name="T23" fmla="*/ 24 h 104"/>
              <a:gd name="T24" fmla="*/ 77 w 116"/>
              <a:gd name="T25" fmla="*/ 32 h 104"/>
              <a:gd name="T26" fmla="*/ 0 w 116"/>
              <a:gd name="T27" fmla="*/ 83 h 104"/>
              <a:gd name="T28" fmla="*/ 3 w 116"/>
              <a:gd name="T29" fmla="*/ 102 h 104"/>
              <a:gd name="T30" fmla="*/ 93 w 116"/>
              <a:gd name="T31" fmla="*/ 43 h 104"/>
              <a:gd name="T32" fmla="*/ 81 w 116"/>
              <a:gd name="T33" fmla="*/ 70 h 104"/>
              <a:gd name="T34" fmla="*/ 65 w 116"/>
              <a:gd name="T35" fmla="*/ 83 h 104"/>
              <a:gd name="T36" fmla="*/ 111 w 116"/>
              <a:gd name="T37" fmla="*/ 104 h 104"/>
              <a:gd name="T38" fmla="*/ 116 w 116"/>
              <a:gd name="T39" fmla="*/ 85 h 104"/>
              <a:gd name="T40" fmla="*/ 81 w 116"/>
              <a:gd name="T41" fmla="*/ 7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04">
                <a:moveTo>
                  <a:pt x="24" y="42"/>
                </a:moveTo>
                <a:cubicBezTo>
                  <a:pt x="28" y="48"/>
                  <a:pt x="32" y="53"/>
                  <a:pt x="36" y="58"/>
                </a:cubicBezTo>
                <a:cubicBezTo>
                  <a:pt x="41" y="55"/>
                  <a:pt x="47" y="51"/>
                  <a:pt x="52" y="47"/>
                </a:cubicBezTo>
                <a:cubicBezTo>
                  <a:pt x="48" y="42"/>
                  <a:pt x="44" y="37"/>
                  <a:pt x="40" y="31"/>
                </a:cubicBezTo>
                <a:cubicBezTo>
                  <a:pt x="53" y="24"/>
                  <a:pt x="53" y="24"/>
                  <a:pt x="53" y="24"/>
                </a:cubicBezTo>
                <a:cubicBezTo>
                  <a:pt x="7" y="0"/>
                  <a:pt x="7" y="0"/>
                  <a:pt x="7" y="0"/>
                </a:cubicBezTo>
                <a:cubicBezTo>
                  <a:pt x="11" y="51"/>
                  <a:pt x="11" y="51"/>
                  <a:pt x="11" y="51"/>
                </a:cubicBezTo>
                <a:lnTo>
                  <a:pt x="24" y="42"/>
                </a:lnTo>
                <a:close/>
                <a:moveTo>
                  <a:pt x="93" y="43"/>
                </a:moveTo>
                <a:cubicBezTo>
                  <a:pt x="106" y="52"/>
                  <a:pt x="106" y="52"/>
                  <a:pt x="106" y="52"/>
                </a:cubicBezTo>
                <a:cubicBezTo>
                  <a:pt x="111" y="1"/>
                  <a:pt x="111" y="1"/>
                  <a:pt x="111" y="1"/>
                </a:cubicBezTo>
                <a:cubicBezTo>
                  <a:pt x="65" y="24"/>
                  <a:pt x="65" y="24"/>
                  <a:pt x="65" y="24"/>
                </a:cubicBezTo>
                <a:cubicBezTo>
                  <a:pt x="77" y="32"/>
                  <a:pt x="77" y="32"/>
                  <a:pt x="77" y="32"/>
                </a:cubicBezTo>
                <a:cubicBezTo>
                  <a:pt x="49" y="72"/>
                  <a:pt x="0" y="82"/>
                  <a:pt x="0" y="83"/>
                </a:cubicBezTo>
                <a:cubicBezTo>
                  <a:pt x="3" y="102"/>
                  <a:pt x="3" y="102"/>
                  <a:pt x="3" y="102"/>
                </a:cubicBezTo>
                <a:cubicBezTo>
                  <a:pt x="6" y="102"/>
                  <a:pt x="60" y="90"/>
                  <a:pt x="93" y="43"/>
                </a:cubicBezTo>
                <a:close/>
                <a:moveTo>
                  <a:pt x="81" y="70"/>
                </a:moveTo>
                <a:cubicBezTo>
                  <a:pt x="76" y="75"/>
                  <a:pt x="71" y="79"/>
                  <a:pt x="65" y="83"/>
                </a:cubicBezTo>
                <a:cubicBezTo>
                  <a:pt x="88" y="98"/>
                  <a:pt x="110" y="104"/>
                  <a:pt x="111" y="104"/>
                </a:cubicBezTo>
                <a:cubicBezTo>
                  <a:pt x="116" y="85"/>
                  <a:pt x="116" y="85"/>
                  <a:pt x="116" y="85"/>
                </a:cubicBezTo>
                <a:cubicBezTo>
                  <a:pt x="115" y="85"/>
                  <a:pt x="100" y="81"/>
                  <a:pt x="81" y="70"/>
                </a:cubicBezTo>
                <a:close/>
              </a:path>
            </a:pathLst>
          </a:custGeom>
          <a:solidFill>
            <a:schemeClr val="bg1"/>
          </a:solidFill>
          <a:ln>
            <a:noFill/>
          </a:ln>
        </p:spPr>
        <p:txBody>
          <a:bodyPr vert="horz" wrap="square" lIns="91392" tIns="45696" rIns="91392" bIns="45696" numCol="1" anchor="t" anchorCtr="0" compatLnSpc="1"/>
          <a:lstStyle/>
          <a:p>
            <a:endParaRPr lang="zh-CN" altLang="en-US" sz="1800"/>
          </a:p>
        </p:txBody>
      </p:sp>
      <p:sp>
        <p:nvSpPr>
          <p:cNvPr id="27" name="Freeform 9"/>
          <p:cNvSpPr>
            <a:spLocks noEditPoints="1"/>
          </p:cNvSpPr>
          <p:nvPr/>
        </p:nvSpPr>
        <p:spPr bwMode="auto">
          <a:xfrm>
            <a:off x="7324712" y="3113198"/>
            <a:ext cx="423863" cy="466482"/>
          </a:xfrm>
          <a:custGeom>
            <a:avLst/>
            <a:gdLst>
              <a:gd name="T0" fmla="*/ 88 w 110"/>
              <a:gd name="T1" fmla="*/ 17 h 122"/>
              <a:gd name="T2" fmla="*/ 78 w 110"/>
              <a:gd name="T3" fmla="*/ 31 h 122"/>
              <a:gd name="T4" fmla="*/ 93 w 110"/>
              <a:gd name="T5" fmla="*/ 61 h 122"/>
              <a:gd name="T6" fmla="*/ 57 w 110"/>
              <a:gd name="T7" fmla="*/ 99 h 122"/>
              <a:gd name="T8" fmla="*/ 57 w 110"/>
              <a:gd name="T9" fmla="*/ 93 h 122"/>
              <a:gd name="T10" fmla="*/ 32 w 110"/>
              <a:gd name="T11" fmla="*/ 108 h 122"/>
              <a:gd name="T12" fmla="*/ 57 w 110"/>
              <a:gd name="T13" fmla="*/ 122 h 122"/>
              <a:gd name="T14" fmla="*/ 57 w 110"/>
              <a:gd name="T15" fmla="*/ 116 h 122"/>
              <a:gd name="T16" fmla="*/ 110 w 110"/>
              <a:gd name="T17" fmla="*/ 61 h 122"/>
              <a:gd name="T18" fmla="*/ 88 w 110"/>
              <a:gd name="T19" fmla="*/ 17 h 122"/>
              <a:gd name="T20" fmla="*/ 50 w 110"/>
              <a:gd name="T21" fmla="*/ 0 h 122"/>
              <a:gd name="T22" fmla="*/ 50 w 110"/>
              <a:gd name="T23" fmla="*/ 6 h 122"/>
              <a:gd name="T24" fmla="*/ 0 w 110"/>
              <a:gd name="T25" fmla="*/ 61 h 122"/>
              <a:gd name="T26" fmla="*/ 19 w 110"/>
              <a:gd name="T27" fmla="*/ 103 h 122"/>
              <a:gd name="T28" fmla="*/ 30 w 110"/>
              <a:gd name="T29" fmla="*/ 90 h 122"/>
              <a:gd name="T30" fmla="*/ 17 w 110"/>
              <a:gd name="T31" fmla="*/ 61 h 122"/>
              <a:gd name="T32" fmla="*/ 50 w 110"/>
              <a:gd name="T33" fmla="*/ 23 h 122"/>
              <a:gd name="T34" fmla="*/ 50 w 110"/>
              <a:gd name="T35" fmla="*/ 29 h 122"/>
              <a:gd name="T36" fmla="*/ 75 w 110"/>
              <a:gd name="T37" fmla="*/ 15 h 122"/>
              <a:gd name="T38" fmla="*/ 50 w 110"/>
              <a:gd name="T3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0" h="122">
                <a:moveTo>
                  <a:pt x="88" y="17"/>
                </a:moveTo>
                <a:cubicBezTo>
                  <a:pt x="78" y="31"/>
                  <a:pt x="78" y="31"/>
                  <a:pt x="78" y="31"/>
                </a:cubicBezTo>
                <a:cubicBezTo>
                  <a:pt x="88" y="38"/>
                  <a:pt x="93" y="49"/>
                  <a:pt x="93" y="61"/>
                </a:cubicBezTo>
                <a:cubicBezTo>
                  <a:pt x="93" y="81"/>
                  <a:pt x="77" y="98"/>
                  <a:pt x="57" y="99"/>
                </a:cubicBezTo>
                <a:cubicBezTo>
                  <a:pt x="57" y="93"/>
                  <a:pt x="57" y="93"/>
                  <a:pt x="57" y="93"/>
                </a:cubicBezTo>
                <a:cubicBezTo>
                  <a:pt x="32" y="108"/>
                  <a:pt x="32" y="108"/>
                  <a:pt x="32" y="108"/>
                </a:cubicBezTo>
                <a:cubicBezTo>
                  <a:pt x="57" y="122"/>
                  <a:pt x="57" y="122"/>
                  <a:pt x="57" y="122"/>
                </a:cubicBezTo>
                <a:cubicBezTo>
                  <a:pt x="57" y="116"/>
                  <a:pt x="57" y="116"/>
                  <a:pt x="57" y="116"/>
                </a:cubicBezTo>
                <a:cubicBezTo>
                  <a:pt x="87" y="115"/>
                  <a:pt x="110" y="91"/>
                  <a:pt x="110" y="61"/>
                </a:cubicBezTo>
                <a:cubicBezTo>
                  <a:pt x="110" y="44"/>
                  <a:pt x="102" y="27"/>
                  <a:pt x="88" y="17"/>
                </a:cubicBezTo>
                <a:moveTo>
                  <a:pt x="50" y="0"/>
                </a:moveTo>
                <a:cubicBezTo>
                  <a:pt x="50" y="6"/>
                  <a:pt x="50" y="6"/>
                  <a:pt x="50" y="6"/>
                </a:cubicBezTo>
                <a:cubicBezTo>
                  <a:pt x="22" y="9"/>
                  <a:pt x="0" y="32"/>
                  <a:pt x="0" y="61"/>
                </a:cubicBezTo>
                <a:cubicBezTo>
                  <a:pt x="0" y="77"/>
                  <a:pt x="7" y="92"/>
                  <a:pt x="19" y="103"/>
                </a:cubicBezTo>
                <a:cubicBezTo>
                  <a:pt x="30" y="90"/>
                  <a:pt x="30" y="90"/>
                  <a:pt x="30" y="90"/>
                </a:cubicBezTo>
                <a:cubicBezTo>
                  <a:pt x="22" y="83"/>
                  <a:pt x="17" y="72"/>
                  <a:pt x="17" y="61"/>
                </a:cubicBezTo>
                <a:cubicBezTo>
                  <a:pt x="17" y="42"/>
                  <a:pt x="32" y="26"/>
                  <a:pt x="50" y="23"/>
                </a:cubicBezTo>
                <a:cubicBezTo>
                  <a:pt x="50" y="29"/>
                  <a:pt x="50" y="29"/>
                  <a:pt x="50" y="29"/>
                </a:cubicBezTo>
                <a:cubicBezTo>
                  <a:pt x="75" y="15"/>
                  <a:pt x="75" y="15"/>
                  <a:pt x="75" y="15"/>
                </a:cubicBezTo>
                <a:cubicBezTo>
                  <a:pt x="50" y="0"/>
                  <a:pt x="50" y="0"/>
                  <a:pt x="50" y="0"/>
                </a:cubicBezTo>
              </a:path>
            </a:pathLst>
          </a:custGeom>
          <a:solidFill>
            <a:schemeClr val="bg1"/>
          </a:solidFill>
          <a:ln>
            <a:noFill/>
          </a:ln>
        </p:spPr>
        <p:txBody>
          <a:bodyPr vert="horz" wrap="square" lIns="91392" tIns="45696" rIns="91392" bIns="45696" numCol="1" anchor="t" anchorCtr="0" compatLnSpc="1"/>
          <a:lstStyle/>
          <a:p>
            <a:endParaRPr lang="zh-CN" altLang="en-US" sz="1800"/>
          </a:p>
        </p:txBody>
      </p:sp>
      <p:sp>
        <p:nvSpPr>
          <p:cNvPr id="28" name="Freeform 27"/>
          <p:cNvSpPr>
            <a:spLocks noChangeAspect="1" noEditPoints="1"/>
          </p:cNvSpPr>
          <p:nvPr/>
        </p:nvSpPr>
        <p:spPr bwMode="auto">
          <a:xfrm>
            <a:off x="2242082" y="4390155"/>
            <a:ext cx="497953" cy="503738"/>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chemeClr val="bg1">
              <a:alpha val="88000"/>
            </a:schemeClr>
          </a:solidFill>
          <a:ln>
            <a:noFill/>
          </a:ln>
        </p:spPr>
        <p:txBody>
          <a:bodyPr vert="horz" wrap="square" lIns="91392" tIns="45696" rIns="91392" bIns="45696" numCol="1" anchor="t" anchorCtr="0" compatLnSpc="1"/>
          <a:lstStyle/>
          <a:p>
            <a:endParaRPr lang="zh-CN" altLang="en-US" sz="1800"/>
          </a:p>
        </p:txBody>
      </p:sp>
      <p:sp>
        <p:nvSpPr>
          <p:cNvPr id="29" name="Freeform 13"/>
          <p:cNvSpPr>
            <a:spLocks noChangeAspect="1" noEditPoints="1"/>
          </p:cNvSpPr>
          <p:nvPr/>
        </p:nvSpPr>
        <p:spPr bwMode="auto">
          <a:xfrm>
            <a:off x="5531513" y="4390155"/>
            <a:ext cx="558310" cy="503738"/>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alpha val="89000"/>
            </a:schemeClr>
          </a:solidFill>
          <a:ln>
            <a:noFill/>
          </a:ln>
        </p:spPr>
        <p:txBody>
          <a:bodyPr vert="horz" wrap="square" lIns="91392" tIns="45696" rIns="91392" bIns="45696" numCol="1" anchor="t" anchorCtr="0" compatLnSpc="1"/>
          <a:lstStyle/>
          <a:p>
            <a:endParaRPr lang="zh-CN" altLang="en-US" sz="1800"/>
          </a:p>
        </p:txBody>
      </p:sp>
      <p:sp>
        <p:nvSpPr>
          <p:cNvPr id="30" name="Freeform 9"/>
          <p:cNvSpPr>
            <a:spLocks noChangeAspect="1" noEditPoints="1"/>
          </p:cNvSpPr>
          <p:nvPr/>
        </p:nvSpPr>
        <p:spPr bwMode="auto">
          <a:xfrm>
            <a:off x="8924174" y="4399939"/>
            <a:ext cx="835199" cy="48417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alpha val="88000"/>
            </a:schemeClr>
          </a:solidFill>
          <a:ln>
            <a:noFill/>
          </a:ln>
        </p:spPr>
        <p:txBody>
          <a:bodyPr vert="horz" wrap="square" lIns="91392" tIns="45696" rIns="91392" bIns="45696" numCol="1" anchor="t" anchorCtr="0" compatLnSpc="1"/>
          <a:lstStyle/>
          <a:p>
            <a:endParaRPr lang="zh-CN" altLang="en-US" sz="1800"/>
          </a:p>
        </p:txBody>
      </p:sp>
      <p:grpSp>
        <p:nvGrpSpPr>
          <p:cNvPr id="31" name="组合 30"/>
          <p:cNvGrpSpPr/>
          <p:nvPr/>
        </p:nvGrpSpPr>
        <p:grpSpPr>
          <a:xfrm>
            <a:off x="131974" y="-1"/>
            <a:ext cx="11520000" cy="1016152"/>
            <a:chOff x="131974" y="-1"/>
            <a:chExt cx="11520000" cy="1016152"/>
          </a:xfrm>
        </p:grpSpPr>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33" name="矩形 32"/>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35" name="标题 1"/>
          <p:cNvSpPr>
            <a:spLocks noGrp="1"/>
          </p:cNvSpPr>
          <p:nvPr>
            <p:ph type="title"/>
          </p:nvPr>
        </p:nvSpPr>
        <p:spPr>
          <a:xfrm>
            <a:off x="256470" y="1131481"/>
            <a:ext cx="10515600" cy="568010"/>
          </a:xfrm>
        </p:spPr>
        <p:txBody>
          <a:bodyPr>
            <a:normAutofit/>
          </a:body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IaaS</a:t>
            </a:r>
            <a:r>
              <a:rPr lang="zh-CN" altLang="zh-CN" sz="2800" b="1" dirty="0">
                <a:solidFill>
                  <a:prstClr val="black"/>
                </a:solidFill>
                <a:latin typeface="黑体" panose="02010609060101010101" pitchFamily="2" charset="-122"/>
                <a:ea typeface="黑体" panose="02010609060101010101" pitchFamily="2" charset="-122"/>
                <a:cs typeface="+mn-cs"/>
              </a:rPr>
              <a:t>：基础设施即服务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7009924" y="6042299"/>
            <a:ext cx="2108851" cy="457756"/>
          </a:xfrm>
          <a:prstGeom prst="rect">
            <a:avLst/>
          </a:prstGeom>
          <a:solidFill>
            <a:srgbClr val="EBAC07"/>
          </a:solidFill>
          <a:ln>
            <a:noFill/>
          </a:ln>
        </p:spPr>
        <p:txBody>
          <a:bodyPr vert="horz" wrap="square" lIns="91392" tIns="45696" rIns="91392" bIns="45696" numCol="1" anchor="t" anchorCtr="0" compatLnSpc="1"/>
          <a:lstStyle/>
          <a:p>
            <a:endParaRPr lang="zh-CN" altLang="en-US" sz="1800"/>
          </a:p>
        </p:txBody>
      </p:sp>
      <p:sp>
        <p:nvSpPr>
          <p:cNvPr id="38" name="矩形 37"/>
          <p:cNvSpPr/>
          <p:nvPr/>
        </p:nvSpPr>
        <p:spPr>
          <a:xfrm>
            <a:off x="9457934" y="6070967"/>
            <a:ext cx="2273931" cy="457756"/>
          </a:xfrm>
          <a:prstGeom prst="rect">
            <a:avLst/>
          </a:prstGeom>
          <a:solidFill>
            <a:srgbClr val="F83003"/>
          </a:solidFill>
          <a:ln>
            <a:noFill/>
          </a:ln>
        </p:spPr>
        <p:txBody>
          <a:bodyPr vert="eaVert" wrap="square" lIns="91392" tIns="45696" rIns="91392" bIns="45696" numCol="1" anchor="t" anchorCtr="0" compatLnSpc="1"/>
          <a:lstStyle/>
          <a:p>
            <a:pPr algn="ctr"/>
            <a:endParaRPr lang="zh-CN" altLang="en-US" sz="1800"/>
          </a:p>
        </p:txBody>
      </p:sp>
      <p:sp>
        <p:nvSpPr>
          <p:cNvPr id="36" name="矩形 35"/>
          <p:cNvSpPr/>
          <p:nvPr/>
        </p:nvSpPr>
        <p:spPr>
          <a:xfrm>
            <a:off x="4979436" y="6067289"/>
            <a:ext cx="1682780" cy="457756"/>
          </a:xfrm>
          <a:prstGeom prst="rect">
            <a:avLst/>
          </a:prstGeom>
          <a:solidFill>
            <a:srgbClr val="A2B932"/>
          </a:solidFill>
          <a:ln>
            <a:noFill/>
          </a:ln>
        </p:spPr>
        <p:txBody>
          <a:bodyPr vert="horz" wrap="square" lIns="91392" tIns="45696" rIns="91392" bIns="45696" numCol="1" anchor="t" anchorCtr="0" compatLnSpc="1"/>
          <a:lstStyle/>
          <a:p>
            <a:endParaRPr lang="zh-CN" altLang="en-US" sz="1800"/>
          </a:p>
        </p:txBody>
      </p:sp>
      <p:sp>
        <p:nvSpPr>
          <p:cNvPr id="34" name="矩形 33"/>
          <p:cNvSpPr/>
          <p:nvPr/>
        </p:nvSpPr>
        <p:spPr>
          <a:xfrm>
            <a:off x="3216213" y="6058448"/>
            <a:ext cx="1421659" cy="457756"/>
          </a:xfrm>
          <a:prstGeom prst="rect">
            <a:avLst/>
          </a:prstGeom>
          <a:solidFill>
            <a:srgbClr val="4C6062"/>
          </a:solidFill>
          <a:ln>
            <a:noFill/>
          </a:ln>
        </p:spPr>
        <p:txBody>
          <a:bodyPr vert="horz" wrap="square" lIns="91392" tIns="45696" rIns="91392" bIns="45696" numCol="1" anchor="t" anchorCtr="0" compatLnSpc="1"/>
          <a:lstStyle/>
          <a:p>
            <a:endParaRPr lang="zh-CN" altLang="en-US" sz="1800"/>
          </a:p>
        </p:txBody>
      </p:sp>
      <p:sp>
        <p:nvSpPr>
          <p:cNvPr id="33" name="矩形 32"/>
          <p:cNvSpPr/>
          <p:nvPr/>
        </p:nvSpPr>
        <p:spPr>
          <a:xfrm>
            <a:off x="840938" y="6070967"/>
            <a:ext cx="1980168" cy="457756"/>
          </a:xfrm>
          <a:prstGeom prst="rect">
            <a:avLst/>
          </a:prstGeom>
          <a:solidFill>
            <a:srgbClr val="2D886E"/>
          </a:solidFill>
          <a:ln>
            <a:noFill/>
          </a:ln>
        </p:spPr>
        <p:txBody>
          <a:bodyPr vert="horz" wrap="square" lIns="91392" tIns="45696" rIns="91392" bIns="45696" numCol="1" anchor="t" anchorCtr="0" compatLnSpc="1"/>
          <a:lstStyle/>
          <a:p>
            <a:endParaRPr lang="zh-CN" altLang="en-US" sz="1800"/>
          </a:p>
        </p:txBody>
      </p:sp>
      <p:sp>
        <p:nvSpPr>
          <p:cNvPr id="4" name="内容占位符 3"/>
          <p:cNvSpPr>
            <a:spLocks noGrp="1"/>
          </p:cNvSpPr>
          <p:nvPr>
            <p:ph idx="1"/>
          </p:nvPr>
        </p:nvSpPr>
        <p:spPr>
          <a:xfrm>
            <a:off x="855525" y="6071760"/>
            <a:ext cx="1758406" cy="457756"/>
          </a:xfrm>
        </p:spPr>
        <p:txBody>
          <a:bodyPr>
            <a:normAutofit fontScale="70000" lnSpcReduction="20000"/>
          </a:bodyPr>
          <a:lstStyle/>
          <a:p>
            <a:pPr marL="0" indent="0">
              <a:buNone/>
            </a:pPr>
            <a:r>
              <a:rPr lang="zh-CN" altLang="zh-CN" dirty="0">
                <a:solidFill>
                  <a:schemeClr val="bg1"/>
                </a:solidFill>
              </a:rPr>
              <a:t>（</a:t>
            </a:r>
            <a:r>
              <a:rPr lang="en-US" altLang="zh-CN" dirty="0">
                <a:solidFill>
                  <a:schemeClr val="bg1"/>
                </a:solidFill>
              </a:rPr>
              <a:t>1</a:t>
            </a:r>
            <a:r>
              <a:rPr lang="zh-CN" altLang="zh-CN" dirty="0">
                <a:solidFill>
                  <a:schemeClr val="bg1"/>
                </a:solidFill>
              </a:rPr>
              <a:t>）低成本</a:t>
            </a:r>
            <a:endParaRPr lang="zh-CN" altLang="zh-CN" dirty="0">
              <a:solidFill>
                <a:schemeClr val="bg1"/>
              </a:solidFill>
            </a:endParaRPr>
          </a:p>
        </p:txBody>
      </p:sp>
      <p:sp>
        <p:nvSpPr>
          <p:cNvPr id="5" name="内容占位符 4"/>
          <p:cNvSpPr>
            <a:spLocks noGrp="1"/>
          </p:cNvSpPr>
          <p:nvPr>
            <p:ph idx="13"/>
          </p:nvPr>
        </p:nvSpPr>
        <p:spPr>
          <a:xfrm>
            <a:off x="445384" y="1535663"/>
            <a:ext cx="10741463" cy="464350"/>
          </a:xfrm>
        </p:spPr>
        <p:txBody>
          <a:bodyPr>
            <a:noAutofit/>
          </a:bodyPr>
          <a:lstStyle/>
          <a:p>
            <a:pPr marL="285750" indent="-285750">
              <a:lnSpc>
                <a:spcPct val="160000"/>
              </a:lnSpc>
              <a:buClr>
                <a:srgbClr val="0070C0"/>
              </a:buClr>
              <a:buFont typeface="Wingdings" panose="05000000000000000000" pitchFamily="2" charset="2"/>
              <a:buChar char="Ø"/>
            </a:pPr>
            <a:r>
              <a:rPr lang="en-US" altLang="zh-CN" sz="1800" dirty="0" err="1">
                <a:latin typeface="微软雅黑" panose="020B0503020204020204" pitchFamily="34" charset="-122"/>
                <a:ea typeface="微软雅黑" panose="020B0503020204020204" pitchFamily="34" charset="-122"/>
              </a:rPr>
              <a:t>IaaS</a:t>
            </a:r>
            <a:r>
              <a:rPr lang="zh-CN" altLang="zh-CN" sz="1800" dirty="0">
                <a:latin typeface="微软雅黑" panose="020B0503020204020204" pitchFamily="34" charset="-122"/>
                <a:ea typeface="微软雅黑" panose="020B0503020204020204" pitchFamily="34" charset="-122"/>
              </a:rPr>
              <a:t>服务的优势</a:t>
            </a:r>
            <a:endParaRPr lang="zh-CN" altLang="en-US" sz="1800" dirty="0">
              <a:latin typeface="微软雅黑" panose="020B0503020204020204" pitchFamily="34" charset="-122"/>
              <a:ea typeface="微软雅黑" panose="020B0503020204020204" pitchFamily="34" charset="-122"/>
            </a:endParaRPr>
          </a:p>
        </p:txBody>
      </p:sp>
      <p:sp>
        <p:nvSpPr>
          <p:cNvPr id="6" name="Freeform 5"/>
          <p:cNvSpPr/>
          <p:nvPr/>
        </p:nvSpPr>
        <p:spPr bwMode="auto">
          <a:xfrm flipV="1">
            <a:off x="10049619" y="2111424"/>
            <a:ext cx="1072963" cy="1220827"/>
          </a:xfrm>
          <a:custGeom>
            <a:avLst/>
            <a:gdLst>
              <a:gd name="T0" fmla="*/ 844 w 849"/>
              <a:gd name="T1" fmla="*/ 464 h 966"/>
              <a:gd name="T2" fmla="*/ 849 w 849"/>
              <a:gd name="T3" fmla="*/ 0 h 966"/>
              <a:gd name="T4" fmla="*/ 408 w 849"/>
              <a:gd name="T5" fmla="*/ 507 h 966"/>
              <a:gd name="T6" fmla="*/ 5 w 849"/>
              <a:gd name="T7" fmla="*/ 24 h 966"/>
              <a:gd name="T8" fmla="*/ 0 w 849"/>
              <a:gd name="T9" fmla="*/ 483 h 966"/>
              <a:gd name="T10" fmla="*/ 403 w 849"/>
              <a:gd name="T11" fmla="*/ 966 h 966"/>
              <a:gd name="T12" fmla="*/ 844 w 849"/>
              <a:gd name="T13" fmla="*/ 464 h 966"/>
            </a:gdLst>
            <a:ahLst/>
            <a:cxnLst>
              <a:cxn ang="0">
                <a:pos x="T0" y="T1"/>
              </a:cxn>
              <a:cxn ang="0">
                <a:pos x="T2" y="T3"/>
              </a:cxn>
              <a:cxn ang="0">
                <a:pos x="T4" y="T5"/>
              </a:cxn>
              <a:cxn ang="0">
                <a:pos x="T6" y="T7"/>
              </a:cxn>
              <a:cxn ang="0">
                <a:pos x="T8" y="T9"/>
              </a:cxn>
              <a:cxn ang="0">
                <a:pos x="T10" y="T11"/>
              </a:cxn>
              <a:cxn ang="0">
                <a:pos x="T12" y="T13"/>
              </a:cxn>
            </a:cxnLst>
            <a:rect l="0" t="0" r="r" b="b"/>
            <a:pathLst>
              <a:path w="849" h="966">
                <a:moveTo>
                  <a:pt x="844" y="464"/>
                </a:moveTo>
                <a:lnTo>
                  <a:pt x="849" y="0"/>
                </a:lnTo>
                <a:lnTo>
                  <a:pt x="408" y="507"/>
                </a:lnTo>
                <a:lnTo>
                  <a:pt x="5" y="24"/>
                </a:lnTo>
                <a:lnTo>
                  <a:pt x="0" y="483"/>
                </a:lnTo>
                <a:lnTo>
                  <a:pt x="403" y="966"/>
                </a:lnTo>
                <a:lnTo>
                  <a:pt x="844" y="464"/>
                </a:lnTo>
                <a:close/>
              </a:path>
            </a:pathLst>
          </a:custGeom>
          <a:solidFill>
            <a:srgbClr val="F83003"/>
          </a:solidFill>
          <a:ln>
            <a:noFill/>
          </a:ln>
        </p:spPr>
        <p:txBody>
          <a:bodyPr vert="eaVert" wrap="square" lIns="91392" tIns="45696" rIns="91392" bIns="45696" numCol="1" anchor="t" anchorCtr="0" compatLnSpc="1"/>
          <a:lstStyle/>
          <a:p>
            <a:pPr algn="ctr"/>
            <a:endParaRPr lang="zh-CN" altLang="en-US" sz="1800" dirty="0"/>
          </a:p>
        </p:txBody>
      </p:sp>
      <p:sp>
        <p:nvSpPr>
          <p:cNvPr id="7" name="Freeform 6"/>
          <p:cNvSpPr/>
          <p:nvPr/>
        </p:nvSpPr>
        <p:spPr bwMode="auto">
          <a:xfrm flipV="1">
            <a:off x="7546919" y="2114583"/>
            <a:ext cx="1079282" cy="1220827"/>
          </a:xfrm>
          <a:custGeom>
            <a:avLst/>
            <a:gdLst>
              <a:gd name="T0" fmla="*/ 849 w 854"/>
              <a:gd name="T1" fmla="*/ 464 h 966"/>
              <a:gd name="T2" fmla="*/ 854 w 854"/>
              <a:gd name="T3" fmla="*/ 0 h 966"/>
              <a:gd name="T4" fmla="*/ 408 w 854"/>
              <a:gd name="T5" fmla="*/ 507 h 966"/>
              <a:gd name="T6" fmla="*/ 5 w 854"/>
              <a:gd name="T7" fmla="*/ 24 h 966"/>
              <a:gd name="T8" fmla="*/ 0 w 854"/>
              <a:gd name="T9" fmla="*/ 483 h 966"/>
              <a:gd name="T10" fmla="*/ 403 w 854"/>
              <a:gd name="T11" fmla="*/ 966 h 966"/>
              <a:gd name="T12" fmla="*/ 849 w 854"/>
              <a:gd name="T13" fmla="*/ 464 h 966"/>
            </a:gdLst>
            <a:ahLst/>
            <a:cxnLst>
              <a:cxn ang="0">
                <a:pos x="T0" y="T1"/>
              </a:cxn>
              <a:cxn ang="0">
                <a:pos x="T2" y="T3"/>
              </a:cxn>
              <a:cxn ang="0">
                <a:pos x="T4" y="T5"/>
              </a:cxn>
              <a:cxn ang="0">
                <a:pos x="T6" y="T7"/>
              </a:cxn>
              <a:cxn ang="0">
                <a:pos x="T8" y="T9"/>
              </a:cxn>
              <a:cxn ang="0">
                <a:pos x="T10" y="T11"/>
              </a:cxn>
              <a:cxn ang="0">
                <a:pos x="T12" y="T13"/>
              </a:cxn>
            </a:cxnLst>
            <a:rect l="0" t="0" r="r" b="b"/>
            <a:pathLst>
              <a:path w="854" h="966">
                <a:moveTo>
                  <a:pt x="849" y="464"/>
                </a:moveTo>
                <a:lnTo>
                  <a:pt x="854" y="0"/>
                </a:lnTo>
                <a:lnTo>
                  <a:pt x="408" y="507"/>
                </a:lnTo>
                <a:lnTo>
                  <a:pt x="5" y="24"/>
                </a:lnTo>
                <a:lnTo>
                  <a:pt x="0" y="483"/>
                </a:lnTo>
                <a:lnTo>
                  <a:pt x="403" y="966"/>
                </a:lnTo>
                <a:lnTo>
                  <a:pt x="849" y="464"/>
                </a:lnTo>
                <a:close/>
              </a:path>
            </a:pathLst>
          </a:custGeom>
          <a:solidFill>
            <a:srgbClr val="EBAC07"/>
          </a:solidFill>
          <a:ln>
            <a:noFill/>
          </a:ln>
        </p:spPr>
        <p:txBody>
          <a:bodyPr vert="horz" wrap="square" lIns="91392" tIns="45696" rIns="91392" bIns="45696" numCol="1" anchor="t" anchorCtr="0" compatLnSpc="1"/>
          <a:lstStyle/>
          <a:p>
            <a:endParaRPr lang="zh-CN" altLang="en-US" sz="1800" dirty="0"/>
          </a:p>
        </p:txBody>
      </p:sp>
      <p:sp>
        <p:nvSpPr>
          <p:cNvPr id="8" name="Freeform 7"/>
          <p:cNvSpPr/>
          <p:nvPr/>
        </p:nvSpPr>
        <p:spPr bwMode="auto">
          <a:xfrm flipV="1">
            <a:off x="5277107" y="2124537"/>
            <a:ext cx="1078019" cy="1220827"/>
          </a:xfrm>
          <a:custGeom>
            <a:avLst/>
            <a:gdLst>
              <a:gd name="T0" fmla="*/ 848 w 853"/>
              <a:gd name="T1" fmla="*/ 459 h 966"/>
              <a:gd name="T2" fmla="*/ 853 w 853"/>
              <a:gd name="T3" fmla="*/ 0 h 966"/>
              <a:gd name="T4" fmla="*/ 412 w 853"/>
              <a:gd name="T5" fmla="*/ 507 h 966"/>
              <a:gd name="T6" fmla="*/ 9 w 853"/>
              <a:gd name="T7" fmla="*/ 24 h 966"/>
              <a:gd name="T8" fmla="*/ 0 w 853"/>
              <a:gd name="T9" fmla="*/ 483 h 966"/>
              <a:gd name="T10" fmla="*/ 402 w 853"/>
              <a:gd name="T11" fmla="*/ 966 h 966"/>
              <a:gd name="T12" fmla="*/ 848 w 853"/>
              <a:gd name="T13" fmla="*/ 459 h 966"/>
            </a:gdLst>
            <a:ahLst/>
            <a:cxnLst>
              <a:cxn ang="0">
                <a:pos x="T0" y="T1"/>
              </a:cxn>
              <a:cxn ang="0">
                <a:pos x="T2" y="T3"/>
              </a:cxn>
              <a:cxn ang="0">
                <a:pos x="T4" y="T5"/>
              </a:cxn>
              <a:cxn ang="0">
                <a:pos x="T6" y="T7"/>
              </a:cxn>
              <a:cxn ang="0">
                <a:pos x="T8" y="T9"/>
              </a:cxn>
              <a:cxn ang="0">
                <a:pos x="T10" y="T11"/>
              </a:cxn>
              <a:cxn ang="0">
                <a:pos x="T12" y="T13"/>
              </a:cxn>
            </a:cxnLst>
            <a:rect l="0" t="0" r="r" b="b"/>
            <a:pathLst>
              <a:path w="853" h="966">
                <a:moveTo>
                  <a:pt x="848" y="459"/>
                </a:moveTo>
                <a:lnTo>
                  <a:pt x="853" y="0"/>
                </a:lnTo>
                <a:lnTo>
                  <a:pt x="412" y="507"/>
                </a:lnTo>
                <a:lnTo>
                  <a:pt x="9" y="24"/>
                </a:lnTo>
                <a:lnTo>
                  <a:pt x="0" y="483"/>
                </a:lnTo>
                <a:lnTo>
                  <a:pt x="402" y="966"/>
                </a:lnTo>
                <a:lnTo>
                  <a:pt x="848" y="459"/>
                </a:lnTo>
                <a:close/>
              </a:path>
            </a:pathLst>
          </a:custGeom>
          <a:solidFill>
            <a:srgbClr val="A2B932"/>
          </a:solidFill>
          <a:ln>
            <a:noFill/>
          </a:ln>
        </p:spPr>
        <p:txBody>
          <a:bodyPr vert="horz" wrap="square" lIns="91392" tIns="45696" rIns="91392" bIns="45696" numCol="1" anchor="t" anchorCtr="0" compatLnSpc="1"/>
          <a:lstStyle/>
          <a:p>
            <a:endParaRPr lang="zh-CN" altLang="en-US" sz="1800"/>
          </a:p>
        </p:txBody>
      </p:sp>
      <p:sp>
        <p:nvSpPr>
          <p:cNvPr id="9" name="Freeform 8"/>
          <p:cNvSpPr/>
          <p:nvPr/>
        </p:nvSpPr>
        <p:spPr bwMode="auto">
          <a:xfrm flipV="1">
            <a:off x="3393179" y="2121376"/>
            <a:ext cx="1072963" cy="1222091"/>
          </a:xfrm>
          <a:custGeom>
            <a:avLst/>
            <a:gdLst>
              <a:gd name="T0" fmla="*/ 844 w 849"/>
              <a:gd name="T1" fmla="*/ 465 h 967"/>
              <a:gd name="T2" fmla="*/ 849 w 849"/>
              <a:gd name="T3" fmla="*/ 0 h 967"/>
              <a:gd name="T4" fmla="*/ 407 w 849"/>
              <a:gd name="T5" fmla="*/ 507 h 967"/>
              <a:gd name="T6" fmla="*/ 5 w 849"/>
              <a:gd name="T7" fmla="*/ 24 h 967"/>
              <a:gd name="T8" fmla="*/ 0 w 849"/>
              <a:gd name="T9" fmla="*/ 483 h 967"/>
              <a:gd name="T10" fmla="*/ 403 w 849"/>
              <a:gd name="T11" fmla="*/ 967 h 967"/>
              <a:gd name="T12" fmla="*/ 844 w 849"/>
              <a:gd name="T13" fmla="*/ 465 h 967"/>
            </a:gdLst>
            <a:ahLst/>
            <a:cxnLst>
              <a:cxn ang="0">
                <a:pos x="T0" y="T1"/>
              </a:cxn>
              <a:cxn ang="0">
                <a:pos x="T2" y="T3"/>
              </a:cxn>
              <a:cxn ang="0">
                <a:pos x="T4" y="T5"/>
              </a:cxn>
              <a:cxn ang="0">
                <a:pos x="T6" y="T7"/>
              </a:cxn>
              <a:cxn ang="0">
                <a:pos x="T8" y="T9"/>
              </a:cxn>
              <a:cxn ang="0">
                <a:pos x="T10" y="T11"/>
              </a:cxn>
              <a:cxn ang="0">
                <a:pos x="T12" y="T13"/>
              </a:cxn>
            </a:cxnLst>
            <a:rect l="0" t="0" r="r" b="b"/>
            <a:pathLst>
              <a:path w="849" h="967">
                <a:moveTo>
                  <a:pt x="844" y="465"/>
                </a:moveTo>
                <a:lnTo>
                  <a:pt x="849" y="0"/>
                </a:lnTo>
                <a:lnTo>
                  <a:pt x="407" y="507"/>
                </a:lnTo>
                <a:lnTo>
                  <a:pt x="5" y="24"/>
                </a:lnTo>
                <a:lnTo>
                  <a:pt x="0" y="483"/>
                </a:lnTo>
                <a:lnTo>
                  <a:pt x="403" y="967"/>
                </a:lnTo>
                <a:lnTo>
                  <a:pt x="844" y="465"/>
                </a:lnTo>
                <a:close/>
              </a:path>
            </a:pathLst>
          </a:custGeom>
          <a:solidFill>
            <a:srgbClr val="4C6062"/>
          </a:solidFill>
          <a:ln>
            <a:noFill/>
          </a:ln>
        </p:spPr>
        <p:txBody>
          <a:bodyPr vert="horz" wrap="square" lIns="91392" tIns="45696" rIns="91392" bIns="45696" numCol="1" anchor="t" anchorCtr="0" compatLnSpc="1"/>
          <a:lstStyle/>
          <a:p>
            <a:endParaRPr lang="zh-CN" altLang="en-US" sz="1800"/>
          </a:p>
        </p:txBody>
      </p:sp>
      <p:sp>
        <p:nvSpPr>
          <p:cNvPr id="10" name="Freeform 9"/>
          <p:cNvSpPr/>
          <p:nvPr/>
        </p:nvSpPr>
        <p:spPr bwMode="auto">
          <a:xfrm flipV="1">
            <a:off x="1145578" y="2122010"/>
            <a:ext cx="1072963" cy="1220827"/>
          </a:xfrm>
          <a:custGeom>
            <a:avLst/>
            <a:gdLst>
              <a:gd name="T0" fmla="*/ 844 w 849"/>
              <a:gd name="T1" fmla="*/ 459 h 966"/>
              <a:gd name="T2" fmla="*/ 849 w 849"/>
              <a:gd name="T3" fmla="*/ 0 h 966"/>
              <a:gd name="T4" fmla="*/ 408 w 849"/>
              <a:gd name="T5" fmla="*/ 506 h 966"/>
              <a:gd name="T6" fmla="*/ 5 w 849"/>
              <a:gd name="T7" fmla="*/ 23 h 966"/>
              <a:gd name="T8" fmla="*/ 0 w 849"/>
              <a:gd name="T9" fmla="*/ 483 h 966"/>
              <a:gd name="T10" fmla="*/ 403 w 849"/>
              <a:gd name="T11" fmla="*/ 966 h 966"/>
              <a:gd name="T12" fmla="*/ 844 w 849"/>
              <a:gd name="T13" fmla="*/ 459 h 966"/>
            </a:gdLst>
            <a:ahLst/>
            <a:cxnLst>
              <a:cxn ang="0">
                <a:pos x="T0" y="T1"/>
              </a:cxn>
              <a:cxn ang="0">
                <a:pos x="T2" y="T3"/>
              </a:cxn>
              <a:cxn ang="0">
                <a:pos x="T4" y="T5"/>
              </a:cxn>
              <a:cxn ang="0">
                <a:pos x="T6" y="T7"/>
              </a:cxn>
              <a:cxn ang="0">
                <a:pos x="T8" y="T9"/>
              </a:cxn>
              <a:cxn ang="0">
                <a:pos x="T10" y="T11"/>
              </a:cxn>
              <a:cxn ang="0">
                <a:pos x="T12" y="T13"/>
              </a:cxn>
            </a:cxnLst>
            <a:rect l="0" t="0" r="r" b="b"/>
            <a:pathLst>
              <a:path w="849" h="966">
                <a:moveTo>
                  <a:pt x="844" y="459"/>
                </a:moveTo>
                <a:lnTo>
                  <a:pt x="849" y="0"/>
                </a:lnTo>
                <a:lnTo>
                  <a:pt x="408" y="506"/>
                </a:lnTo>
                <a:lnTo>
                  <a:pt x="5" y="23"/>
                </a:lnTo>
                <a:lnTo>
                  <a:pt x="0" y="483"/>
                </a:lnTo>
                <a:lnTo>
                  <a:pt x="403" y="966"/>
                </a:lnTo>
                <a:lnTo>
                  <a:pt x="844" y="459"/>
                </a:lnTo>
                <a:close/>
              </a:path>
            </a:pathLst>
          </a:custGeom>
          <a:solidFill>
            <a:srgbClr val="2D886E"/>
          </a:solidFill>
          <a:ln>
            <a:noFill/>
          </a:ln>
        </p:spPr>
        <p:txBody>
          <a:bodyPr vert="horz" wrap="square" lIns="91392" tIns="45696" rIns="91392" bIns="45696" numCol="1" anchor="t" anchorCtr="0" compatLnSpc="1"/>
          <a:lstStyle/>
          <a:p>
            <a:endParaRPr lang="zh-CN" altLang="en-US" sz="1800"/>
          </a:p>
        </p:txBody>
      </p:sp>
      <p:cxnSp>
        <p:nvCxnSpPr>
          <p:cNvPr id="11" name="直接连接符 10"/>
          <p:cNvCxnSpPr/>
          <p:nvPr/>
        </p:nvCxnSpPr>
        <p:spPr>
          <a:xfrm flipH="1">
            <a:off x="3261948" y="5943550"/>
            <a:ext cx="1375924" cy="0"/>
          </a:xfrm>
          <a:prstGeom prst="line">
            <a:avLst/>
          </a:prstGeom>
          <a:ln w="57150">
            <a:solidFill>
              <a:srgbClr val="4C606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86690" y="5951515"/>
            <a:ext cx="1675526" cy="0"/>
          </a:xfrm>
          <a:prstGeom prst="line">
            <a:avLst/>
          </a:prstGeom>
          <a:ln w="57150">
            <a:solidFill>
              <a:srgbClr val="A2B93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009924" y="5958941"/>
            <a:ext cx="2108851" cy="0"/>
          </a:xfrm>
          <a:prstGeom prst="line">
            <a:avLst/>
          </a:prstGeom>
          <a:ln w="57150">
            <a:solidFill>
              <a:srgbClr val="EBAC07"/>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9437923" y="5936124"/>
            <a:ext cx="2293942" cy="0"/>
          </a:xfrm>
          <a:prstGeom prst="line">
            <a:avLst/>
          </a:prstGeom>
          <a:ln w="57150">
            <a:solidFill>
              <a:srgbClr val="F83003"/>
            </a:solidFill>
          </a:ln>
        </p:spPr>
        <p:style>
          <a:lnRef idx="1">
            <a:schemeClr val="accent1"/>
          </a:lnRef>
          <a:fillRef idx="0">
            <a:schemeClr val="accent1"/>
          </a:fillRef>
          <a:effectRef idx="0">
            <a:schemeClr val="accent1"/>
          </a:effectRef>
          <a:fontRef idx="minor">
            <a:schemeClr val="tx1"/>
          </a:fontRef>
        </p:style>
      </p:cxnSp>
      <p:sp>
        <p:nvSpPr>
          <p:cNvPr id="15" name="文本框 20"/>
          <p:cNvSpPr txBox="1"/>
          <p:nvPr/>
        </p:nvSpPr>
        <p:spPr>
          <a:xfrm>
            <a:off x="688616" y="3390845"/>
            <a:ext cx="2284810" cy="2061030"/>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企业不需要购置硬件，省去了前期的资金投入；使用</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服务是按照实际使用量进行收费的，不会产生闲置浪费；</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可以满足突发性需求，企业不需要提前购买服务。</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20"/>
          <p:cNvSpPr txBox="1"/>
          <p:nvPr/>
        </p:nvSpPr>
        <p:spPr>
          <a:xfrm>
            <a:off x="3125747" y="3390845"/>
            <a:ext cx="1664445" cy="1568843"/>
          </a:xfrm>
          <a:prstGeom prst="rect">
            <a:avLst/>
          </a:prstGeom>
          <a:noFill/>
        </p:spPr>
        <p:txBody>
          <a:bodyPr wrap="square" rtlCol="0">
            <a:spAutoFit/>
          </a:bodyPr>
          <a:lstStyle/>
          <a:p>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IT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资源运行在</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服务中心，企业不需要进行维护，维护工作由云计算服务商承担。</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20"/>
          <p:cNvSpPr txBox="1"/>
          <p:nvPr/>
        </p:nvSpPr>
        <p:spPr>
          <a:xfrm>
            <a:off x="4910529" y="3390845"/>
            <a:ext cx="1904008" cy="2307122"/>
          </a:xfrm>
          <a:prstGeom prst="rect">
            <a:avLst/>
          </a:prstGeom>
          <a:noFill/>
        </p:spPr>
        <p:txBody>
          <a:bodyPr wrap="square" rtlCol="0">
            <a:spAutoFit/>
          </a:bodyPr>
          <a:lstStyle/>
          <a:p>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只需几分钟就可以给用户提供一个新的计算资源，而传统的企业数据中心则需要数天甚至更长时间才能完成；</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可以根据用户需求来调整资源的大小。</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文本框 20"/>
          <p:cNvSpPr txBox="1"/>
          <p:nvPr/>
        </p:nvSpPr>
        <p:spPr>
          <a:xfrm>
            <a:off x="7295447" y="3390845"/>
            <a:ext cx="1705979" cy="2061030"/>
          </a:xfrm>
          <a:prstGeom prst="rect">
            <a:avLst/>
          </a:prstGeom>
          <a:noFill/>
        </p:spPr>
        <p:txBody>
          <a:bodyPr wrap="square" rtlCol="0">
            <a:spAutoFit/>
          </a:bodyPr>
          <a:lstStyle/>
          <a:p>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主要以虚拟机的形式为用户提供</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IT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资源，可以支持各种类型的操作系统，因此</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可以支持的应用的范围非常广泛。</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20"/>
          <p:cNvSpPr txBox="1"/>
          <p:nvPr/>
        </p:nvSpPr>
        <p:spPr>
          <a:xfrm>
            <a:off x="9361763" y="3390845"/>
            <a:ext cx="2446262" cy="2307122"/>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虽然很多</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服务平台都存在一些私有的功能，但是随着云计算技术标准的诞生，</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的跨平台性能将得到提高。运行在</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上的应用将可以灵活地在</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rPr>
              <a:t>IaaS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服务平台间进行迁移，不会被固定在某个企业的数据中心。</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840938" y="5936124"/>
            <a:ext cx="1980168" cy="0"/>
          </a:xfrm>
          <a:prstGeom prst="line">
            <a:avLst/>
          </a:prstGeom>
          <a:ln w="57150">
            <a:solidFill>
              <a:srgbClr val="2D8862"/>
            </a:solidFill>
          </a:ln>
        </p:spPr>
        <p:style>
          <a:lnRef idx="1">
            <a:schemeClr val="accent1"/>
          </a:lnRef>
          <a:fillRef idx="0">
            <a:schemeClr val="accent1"/>
          </a:fillRef>
          <a:effectRef idx="0">
            <a:schemeClr val="accent1"/>
          </a:effectRef>
          <a:fontRef idx="minor">
            <a:schemeClr val="tx1"/>
          </a:fontRef>
        </p:style>
      </p:cxnSp>
      <p:sp>
        <p:nvSpPr>
          <p:cNvPr id="21" name="内容占位符 3"/>
          <p:cNvSpPr txBox="1"/>
          <p:nvPr/>
        </p:nvSpPr>
        <p:spPr>
          <a:xfrm>
            <a:off x="3107614" y="6058448"/>
            <a:ext cx="1769821" cy="457756"/>
          </a:xfrm>
          <a:prstGeom prst="rect">
            <a:avLst/>
          </a:prstGeom>
        </p:spPr>
        <p:txBody>
          <a:bodyPr vert="horz" lIns="121854" tIns="60926" rIns="121854" bIns="60926" rtlCol="0">
            <a:normAutofit fontScale="92500" lnSpcReduction="20000"/>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zh-CN" sz="2000" dirty="0">
                <a:solidFill>
                  <a:schemeClr val="bg1"/>
                </a:solidFill>
              </a:rPr>
              <a:t>（</a:t>
            </a:r>
            <a:r>
              <a:rPr lang="en-US" altLang="zh-CN" sz="2000" dirty="0">
                <a:solidFill>
                  <a:schemeClr val="bg1"/>
                </a:solidFill>
              </a:rPr>
              <a:t>2</a:t>
            </a:r>
            <a:r>
              <a:rPr lang="zh-CN" altLang="zh-CN" sz="2000" dirty="0">
                <a:solidFill>
                  <a:schemeClr val="bg1"/>
                </a:solidFill>
              </a:rPr>
              <a:t>）免维护</a:t>
            </a:r>
            <a:endParaRPr lang="zh-CN" altLang="zh-CN" sz="2000" dirty="0">
              <a:solidFill>
                <a:schemeClr val="bg1"/>
              </a:solidFill>
            </a:endParaRPr>
          </a:p>
        </p:txBody>
      </p:sp>
      <p:sp>
        <p:nvSpPr>
          <p:cNvPr id="22" name="内容占位符 3"/>
          <p:cNvSpPr txBox="1"/>
          <p:nvPr/>
        </p:nvSpPr>
        <p:spPr>
          <a:xfrm>
            <a:off x="4801275" y="6070967"/>
            <a:ext cx="1959586" cy="457756"/>
          </a:xfrm>
          <a:prstGeom prst="rect">
            <a:avLst/>
          </a:prstGeom>
        </p:spPr>
        <p:txBody>
          <a:bodyPr vert="horz" lIns="121854" tIns="60926" rIns="121854" bIns="60926" rtlCol="0">
            <a:normAutofit fontScale="92500" lnSpcReduction="20000"/>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zh-CN" sz="2000" dirty="0">
                <a:solidFill>
                  <a:schemeClr val="tx1">
                    <a:lumMod val="85000"/>
                    <a:lumOff val="15000"/>
                  </a:schemeClr>
                </a:solidFill>
              </a:rPr>
              <a:t>（</a:t>
            </a:r>
            <a:r>
              <a:rPr lang="en-US" altLang="zh-CN" sz="2000" dirty="0">
                <a:solidFill>
                  <a:schemeClr val="tx1">
                    <a:lumMod val="85000"/>
                    <a:lumOff val="15000"/>
                  </a:schemeClr>
                </a:solidFill>
              </a:rPr>
              <a:t>3</a:t>
            </a:r>
            <a:r>
              <a:rPr lang="zh-CN" altLang="zh-CN" sz="2000" dirty="0">
                <a:solidFill>
                  <a:schemeClr val="tx1">
                    <a:lumMod val="85000"/>
                    <a:lumOff val="15000"/>
                  </a:schemeClr>
                </a:solidFill>
              </a:rPr>
              <a:t>）伸缩性强</a:t>
            </a:r>
            <a:endParaRPr lang="zh-CN" altLang="zh-CN" sz="2000" dirty="0">
              <a:solidFill>
                <a:schemeClr val="tx1">
                  <a:lumMod val="85000"/>
                  <a:lumOff val="15000"/>
                </a:schemeClr>
              </a:solidFill>
            </a:endParaRPr>
          </a:p>
        </p:txBody>
      </p:sp>
      <p:sp>
        <p:nvSpPr>
          <p:cNvPr id="23" name="内容占位符 3"/>
          <p:cNvSpPr txBox="1"/>
          <p:nvPr/>
        </p:nvSpPr>
        <p:spPr>
          <a:xfrm>
            <a:off x="6857604" y="6067289"/>
            <a:ext cx="2391422" cy="457756"/>
          </a:xfrm>
          <a:prstGeom prst="rect">
            <a:avLst/>
          </a:prstGeom>
        </p:spPr>
        <p:txBody>
          <a:bodyPr vert="horz" lIns="121854" tIns="60926" rIns="121854" bIns="60926" rtlCol="0">
            <a:normAutofit fontScale="92500" lnSpcReduction="20000"/>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zh-CN" sz="2000" dirty="0">
                <a:solidFill>
                  <a:schemeClr val="tx1">
                    <a:lumMod val="85000"/>
                    <a:lumOff val="15000"/>
                  </a:schemeClr>
                </a:solidFill>
              </a:rPr>
              <a:t>（</a:t>
            </a:r>
            <a:r>
              <a:rPr lang="en-US" altLang="zh-CN" sz="2000" dirty="0">
                <a:solidFill>
                  <a:schemeClr val="tx1">
                    <a:lumMod val="85000"/>
                    <a:lumOff val="15000"/>
                  </a:schemeClr>
                </a:solidFill>
              </a:rPr>
              <a:t>4</a:t>
            </a:r>
            <a:r>
              <a:rPr lang="zh-CN" altLang="zh-CN" sz="2000" dirty="0">
                <a:solidFill>
                  <a:schemeClr val="tx1">
                    <a:lumMod val="85000"/>
                    <a:lumOff val="15000"/>
                  </a:schemeClr>
                </a:solidFill>
              </a:rPr>
              <a:t>）支持应用广泛</a:t>
            </a:r>
            <a:endParaRPr lang="zh-CN" altLang="zh-CN" sz="2000" dirty="0">
              <a:solidFill>
                <a:schemeClr val="tx1">
                  <a:lumMod val="85000"/>
                  <a:lumOff val="15000"/>
                </a:schemeClr>
              </a:solidFill>
            </a:endParaRPr>
          </a:p>
        </p:txBody>
      </p:sp>
      <p:sp>
        <p:nvSpPr>
          <p:cNvPr id="24" name="内容占位符 3"/>
          <p:cNvSpPr txBox="1"/>
          <p:nvPr/>
        </p:nvSpPr>
        <p:spPr>
          <a:xfrm>
            <a:off x="9675536" y="6070967"/>
            <a:ext cx="1911262" cy="457756"/>
          </a:xfrm>
          <a:prstGeom prst="rect">
            <a:avLst/>
          </a:prstGeom>
        </p:spPr>
        <p:txBody>
          <a:bodyPr vert="horz" lIns="121854" tIns="60926" rIns="121854" bIns="60926" rtlCol="0">
            <a:normAutofit fontScale="92500" lnSpcReduction="20000"/>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zh-CN" sz="2000" dirty="0">
                <a:solidFill>
                  <a:schemeClr val="tx1">
                    <a:lumMod val="85000"/>
                    <a:lumOff val="15000"/>
                  </a:schemeClr>
                </a:solidFill>
              </a:rPr>
              <a:t>（</a:t>
            </a:r>
            <a:r>
              <a:rPr lang="en-US" altLang="zh-CN" sz="2000" dirty="0">
                <a:solidFill>
                  <a:schemeClr val="tx1">
                    <a:lumMod val="85000"/>
                    <a:lumOff val="15000"/>
                  </a:schemeClr>
                </a:solidFill>
              </a:rPr>
              <a:t>5</a:t>
            </a:r>
            <a:r>
              <a:rPr lang="zh-CN" altLang="zh-CN" sz="2000" dirty="0">
                <a:solidFill>
                  <a:schemeClr val="tx1">
                    <a:lumMod val="85000"/>
                    <a:lumOff val="15000"/>
                  </a:schemeClr>
                </a:solidFill>
              </a:rPr>
              <a:t>）灵活迁移</a:t>
            </a:r>
            <a:endParaRPr lang="zh-CN" altLang="zh-CN" sz="2000" dirty="0">
              <a:solidFill>
                <a:schemeClr val="tx1">
                  <a:lumMod val="85000"/>
                  <a:lumOff val="15000"/>
                </a:schemeClr>
              </a:solidFill>
            </a:endParaRPr>
          </a:p>
        </p:txBody>
      </p:sp>
      <p:grpSp>
        <p:nvGrpSpPr>
          <p:cNvPr id="29" name="组合 28"/>
          <p:cNvGrpSpPr/>
          <p:nvPr/>
        </p:nvGrpSpPr>
        <p:grpSpPr>
          <a:xfrm>
            <a:off x="131974" y="-1"/>
            <a:ext cx="11520000" cy="1016152"/>
            <a:chOff x="131974" y="-1"/>
            <a:chExt cx="11520000" cy="1016152"/>
          </a:xfrm>
        </p:grpSpPr>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31" name="矩形 30"/>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35" name="标题 1"/>
          <p:cNvSpPr>
            <a:spLocks noGrp="1"/>
          </p:cNvSpPr>
          <p:nvPr>
            <p:ph type="title"/>
          </p:nvPr>
        </p:nvSpPr>
        <p:spPr>
          <a:xfrm>
            <a:off x="256470" y="1131481"/>
            <a:ext cx="10515600" cy="568010"/>
          </a:xfrm>
        </p:spPr>
        <p:txBody>
          <a:bodyPr>
            <a:normAutofit/>
          </a:body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IaaS</a:t>
            </a:r>
            <a:r>
              <a:rPr lang="zh-CN" altLang="zh-CN" sz="2800" b="1" dirty="0">
                <a:solidFill>
                  <a:prstClr val="black"/>
                </a:solidFill>
                <a:latin typeface="黑体" panose="02010609060101010101" pitchFamily="2" charset="-122"/>
                <a:ea typeface="黑体" panose="02010609060101010101" pitchFamily="2" charset="-122"/>
                <a:cs typeface="+mn-cs"/>
              </a:rPr>
              <a:t>：基础设施即服务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89"/>
          <p:cNvSpPr/>
          <p:nvPr/>
        </p:nvSpPr>
        <p:spPr>
          <a:xfrm>
            <a:off x="6146478" y="1481486"/>
            <a:ext cx="6045522" cy="501322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9" name="矩形 88"/>
          <p:cNvSpPr/>
          <p:nvPr/>
        </p:nvSpPr>
        <p:spPr>
          <a:xfrm>
            <a:off x="1566879" y="2609557"/>
            <a:ext cx="2908262" cy="2699806"/>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5" name="组合 4"/>
          <p:cNvGrpSpPr/>
          <p:nvPr/>
        </p:nvGrpSpPr>
        <p:grpSpPr>
          <a:xfrm>
            <a:off x="497339" y="1481486"/>
            <a:ext cx="2371923" cy="2370688"/>
            <a:chOff x="1754497" y="1068697"/>
            <a:chExt cx="2419598" cy="2419598"/>
          </a:xfrm>
        </p:grpSpPr>
        <p:grpSp>
          <p:nvGrpSpPr>
            <p:cNvPr id="6" name="组合 5"/>
            <p:cNvGrpSpPr/>
            <p:nvPr/>
          </p:nvGrpSpPr>
          <p:grpSpPr>
            <a:xfrm>
              <a:off x="1754497" y="1068697"/>
              <a:ext cx="2419598" cy="2419598"/>
              <a:chOff x="1595120" y="525779"/>
              <a:chExt cx="3520440" cy="3520440"/>
            </a:xfrm>
          </p:grpSpPr>
          <p:sp>
            <p:nvSpPr>
              <p:cNvPr id="15" name="椭圆 14"/>
              <p:cNvSpPr/>
              <p:nvPr/>
            </p:nvSpPr>
            <p:spPr>
              <a:xfrm>
                <a:off x="1595120" y="525779"/>
                <a:ext cx="3520440" cy="3520440"/>
              </a:xfrm>
              <a:prstGeom prst="ellipse">
                <a:avLst/>
              </a:prstGeom>
              <a:gradFill flip="none" rotWithShape="1">
                <a:gsLst>
                  <a:gs pos="100000">
                    <a:srgbClr val="F7F7F9"/>
                  </a:gs>
                  <a:gs pos="0">
                    <a:schemeClr val="bg1"/>
                  </a:gs>
                </a:gsLst>
                <a:lin ang="5400000" scaled="1"/>
                <a:tileRect/>
              </a:gra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6" name="椭圆 15"/>
              <p:cNvSpPr/>
              <p:nvPr/>
            </p:nvSpPr>
            <p:spPr>
              <a:xfrm>
                <a:off x="1900612" y="831271"/>
                <a:ext cx="2909455" cy="2909455"/>
              </a:xfrm>
              <a:prstGeom prst="ellipse">
                <a:avLst/>
              </a:prstGeom>
              <a:gradFill flip="none" rotWithShape="1">
                <a:gsLst>
                  <a:gs pos="100000">
                    <a:srgbClr val="E4E4E4"/>
                  </a:gs>
                  <a:gs pos="0">
                    <a:schemeClr val="bg1"/>
                  </a:gs>
                </a:gsLst>
                <a:lin ang="5400000" scaled="1"/>
                <a:tileRect/>
              </a:gradFill>
              <a:ln>
                <a:noFill/>
              </a:ln>
              <a:effectLst>
                <a:innerShdw blurRad="355600" dist="266700" dir="5400000">
                  <a:prstClr val="black">
                    <a:alpha val="57000"/>
                  </a:prstClr>
                </a:innerShdw>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sp>
          <p:nvSpPr>
            <p:cNvPr id="7" name="椭圆 6"/>
            <p:cNvSpPr/>
            <p:nvPr/>
          </p:nvSpPr>
          <p:spPr>
            <a:xfrm>
              <a:off x="2392852" y="1707052"/>
              <a:ext cx="1142885" cy="1142885"/>
            </a:xfrm>
            <a:prstGeom prst="ellipse">
              <a:avLst/>
            </a:prstGeom>
            <a:solidFill>
              <a:srgbClr val="019EAF"/>
            </a:solidFill>
            <a:ln>
              <a:gradFill flip="none" rotWithShape="1">
                <a:gsLst>
                  <a:gs pos="0">
                    <a:srgbClr val="D9D9D9"/>
                  </a:gs>
                  <a:gs pos="100000">
                    <a:schemeClr val="bg1"/>
                  </a:gs>
                </a:gsLst>
                <a:lin ang="5400000" scaled="1"/>
                <a:tileRect/>
              </a:gradFill>
            </a:ln>
            <a:effectLst>
              <a:innerShdw blurRad="342900" dist="50800" dir="16200000">
                <a:srgbClr val="7A4C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nvGrpSpPr>
            <p:cNvPr id="8" name="组合 7"/>
            <p:cNvGrpSpPr/>
            <p:nvPr/>
          </p:nvGrpSpPr>
          <p:grpSpPr>
            <a:xfrm>
              <a:off x="2738177" y="2094546"/>
              <a:ext cx="440936" cy="366050"/>
              <a:chOff x="3132963" y="3140191"/>
              <a:chExt cx="645573" cy="535933"/>
            </a:xfrm>
            <a:solidFill>
              <a:schemeClr val="bg1"/>
            </a:solidFill>
          </p:grpSpPr>
          <p:sp>
            <p:nvSpPr>
              <p:cNvPr id="9" name="Freeform 226"/>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10" name="Freeform 227"/>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11" name="Freeform 228"/>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12" name="Freeform 229"/>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13" name="Freeform 230"/>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14"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grpSp>
      </p:grpSp>
      <p:grpSp>
        <p:nvGrpSpPr>
          <p:cNvPr id="17" name="组合 16"/>
          <p:cNvGrpSpPr/>
          <p:nvPr/>
        </p:nvGrpSpPr>
        <p:grpSpPr>
          <a:xfrm>
            <a:off x="3141248" y="1481486"/>
            <a:ext cx="2371923" cy="2370688"/>
            <a:chOff x="4398406" y="1068697"/>
            <a:chExt cx="2419598" cy="2419598"/>
          </a:xfrm>
        </p:grpSpPr>
        <p:grpSp>
          <p:nvGrpSpPr>
            <p:cNvPr id="18" name="组合 17"/>
            <p:cNvGrpSpPr/>
            <p:nvPr/>
          </p:nvGrpSpPr>
          <p:grpSpPr>
            <a:xfrm>
              <a:off x="4398406" y="1068697"/>
              <a:ext cx="2419598" cy="2419598"/>
              <a:chOff x="1595120" y="525779"/>
              <a:chExt cx="3520440" cy="3520440"/>
            </a:xfrm>
          </p:grpSpPr>
          <p:sp>
            <p:nvSpPr>
              <p:cNvPr id="26" name="椭圆 25"/>
              <p:cNvSpPr/>
              <p:nvPr/>
            </p:nvSpPr>
            <p:spPr>
              <a:xfrm>
                <a:off x="1595120" y="525779"/>
                <a:ext cx="3520440" cy="3520440"/>
              </a:xfrm>
              <a:prstGeom prst="ellipse">
                <a:avLst/>
              </a:prstGeom>
              <a:gradFill flip="none" rotWithShape="1">
                <a:gsLst>
                  <a:gs pos="100000">
                    <a:srgbClr val="F7F7F9"/>
                  </a:gs>
                  <a:gs pos="0">
                    <a:schemeClr val="bg1"/>
                  </a:gs>
                </a:gsLst>
                <a:lin ang="5400000" scaled="1"/>
                <a:tileRect/>
              </a:gra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27" name="椭圆 26"/>
              <p:cNvSpPr/>
              <p:nvPr/>
            </p:nvSpPr>
            <p:spPr>
              <a:xfrm>
                <a:off x="1900612" y="831271"/>
                <a:ext cx="2909455" cy="2909455"/>
              </a:xfrm>
              <a:prstGeom prst="ellipse">
                <a:avLst/>
              </a:prstGeom>
              <a:gradFill flip="none" rotWithShape="1">
                <a:gsLst>
                  <a:gs pos="100000">
                    <a:srgbClr val="E4E4E4"/>
                  </a:gs>
                  <a:gs pos="0">
                    <a:schemeClr val="bg1"/>
                  </a:gs>
                </a:gsLst>
                <a:lin ang="5400000" scaled="1"/>
                <a:tileRect/>
              </a:gradFill>
              <a:ln>
                <a:noFill/>
              </a:ln>
              <a:effectLst>
                <a:innerShdw blurRad="355600" dist="266700" dir="5400000">
                  <a:prstClr val="black">
                    <a:alpha val="57000"/>
                  </a:prstClr>
                </a:innerShdw>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sp>
          <p:nvSpPr>
            <p:cNvPr id="19" name="椭圆 18"/>
            <p:cNvSpPr/>
            <p:nvPr/>
          </p:nvSpPr>
          <p:spPr>
            <a:xfrm>
              <a:off x="5036761" y="1707052"/>
              <a:ext cx="1142885" cy="1142885"/>
            </a:xfrm>
            <a:prstGeom prst="ellipse">
              <a:avLst/>
            </a:prstGeom>
            <a:solidFill>
              <a:srgbClr val="92D050"/>
            </a:solidFill>
            <a:ln>
              <a:gradFill flip="none" rotWithShape="1">
                <a:gsLst>
                  <a:gs pos="0">
                    <a:srgbClr val="D9D9D9"/>
                  </a:gs>
                  <a:gs pos="100000">
                    <a:schemeClr val="bg1"/>
                  </a:gs>
                </a:gsLst>
                <a:lin ang="5400000" scaled="1"/>
                <a:tileRect/>
              </a:gradFill>
            </a:ln>
            <a:effectLst>
              <a:innerShdw blurRad="342900" dist="50800" dir="16200000">
                <a:srgbClr val="00717A">
                  <a:alpha val="8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nvGrpSpPr>
            <p:cNvPr id="20" name="组合 19"/>
            <p:cNvGrpSpPr/>
            <p:nvPr/>
          </p:nvGrpSpPr>
          <p:grpSpPr>
            <a:xfrm>
              <a:off x="5393647" y="2070657"/>
              <a:ext cx="438595" cy="413829"/>
              <a:chOff x="3098700" y="5569159"/>
              <a:chExt cx="642147" cy="605886"/>
            </a:xfrm>
            <a:solidFill>
              <a:schemeClr val="bg1"/>
            </a:solidFill>
          </p:grpSpPr>
          <p:sp>
            <p:nvSpPr>
              <p:cNvPr id="21" name="Freeform 349"/>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22" name="Freeform 350"/>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23"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24"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25"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grpSp>
      </p:grpSp>
      <p:grpSp>
        <p:nvGrpSpPr>
          <p:cNvPr id="28" name="组合 27"/>
          <p:cNvGrpSpPr/>
          <p:nvPr/>
        </p:nvGrpSpPr>
        <p:grpSpPr>
          <a:xfrm>
            <a:off x="497339" y="4124020"/>
            <a:ext cx="2371923" cy="2370688"/>
            <a:chOff x="1754497" y="3712606"/>
            <a:chExt cx="2419598" cy="2419598"/>
          </a:xfrm>
        </p:grpSpPr>
        <p:grpSp>
          <p:nvGrpSpPr>
            <p:cNvPr id="29" name="组合 28"/>
            <p:cNvGrpSpPr/>
            <p:nvPr/>
          </p:nvGrpSpPr>
          <p:grpSpPr>
            <a:xfrm>
              <a:off x="1754497" y="3712606"/>
              <a:ext cx="2419598" cy="2419598"/>
              <a:chOff x="1595120" y="525779"/>
              <a:chExt cx="3520440" cy="3520440"/>
            </a:xfrm>
          </p:grpSpPr>
          <p:sp>
            <p:nvSpPr>
              <p:cNvPr id="40" name="椭圆 39"/>
              <p:cNvSpPr/>
              <p:nvPr/>
            </p:nvSpPr>
            <p:spPr>
              <a:xfrm>
                <a:off x="1595120" y="525779"/>
                <a:ext cx="3520440" cy="3520440"/>
              </a:xfrm>
              <a:prstGeom prst="ellipse">
                <a:avLst/>
              </a:prstGeom>
              <a:gradFill flip="none" rotWithShape="1">
                <a:gsLst>
                  <a:gs pos="100000">
                    <a:srgbClr val="F7F7F9"/>
                  </a:gs>
                  <a:gs pos="0">
                    <a:schemeClr val="bg1"/>
                  </a:gs>
                </a:gsLst>
                <a:lin ang="5400000" scaled="1"/>
                <a:tileRect/>
              </a:gra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41" name="椭圆 40"/>
              <p:cNvSpPr/>
              <p:nvPr/>
            </p:nvSpPr>
            <p:spPr>
              <a:xfrm>
                <a:off x="1900612" y="831271"/>
                <a:ext cx="2909455" cy="2909455"/>
              </a:xfrm>
              <a:prstGeom prst="ellipse">
                <a:avLst/>
              </a:prstGeom>
              <a:gradFill flip="none" rotWithShape="1">
                <a:gsLst>
                  <a:gs pos="100000">
                    <a:srgbClr val="E4E4E4"/>
                  </a:gs>
                  <a:gs pos="0">
                    <a:schemeClr val="bg1"/>
                  </a:gs>
                </a:gsLst>
                <a:lin ang="5400000" scaled="1"/>
                <a:tileRect/>
              </a:gradFill>
              <a:ln>
                <a:noFill/>
              </a:ln>
              <a:effectLst>
                <a:innerShdw blurRad="355600" dist="266700" dir="5400000">
                  <a:prstClr val="black">
                    <a:alpha val="57000"/>
                  </a:prstClr>
                </a:innerShdw>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sp>
          <p:nvSpPr>
            <p:cNvPr id="30" name="椭圆 29"/>
            <p:cNvSpPr/>
            <p:nvPr/>
          </p:nvSpPr>
          <p:spPr>
            <a:xfrm>
              <a:off x="2392852" y="4350961"/>
              <a:ext cx="1142885" cy="1142885"/>
            </a:xfrm>
            <a:prstGeom prst="ellipse">
              <a:avLst/>
            </a:prstGeom>
            <a:solidFill>
              <a:srgbClr val="C00000"/>
            </a:solidFill>
            <a:ln>
              <a:gradFill flip="none" rotWithShape="1">
                <a:gsLst>
                  <a:gs pos="0">
                    <a:srgbClr val="D9D9D9"/>
                  </a:gs>
                  <a:gs pos="100000">
                    <a:schemeClr val="bg1"/>
                  </a:gs>
                </a:gsLst>
                <a:lin ang="5400000" scaled="1"/>
                <a:tileRect/>
              </a:gradFill>
            </a:ln>
            <a:effectLst>
              <a:innerShdw blurRad="342900" dist="50800" dir="16200000">
                <a:schemeClr val="accent2">
                  <a:lumMod val="50000"/>
                  <a:alpha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nvGrpSpPr>
            <p:cNvPr id="31" name="组合 30"/>
            <p:cNvGrpSpPr/>
            <p:nvPr/>
          </p:nvGrpSpPr>
          <p:grpSpPr>
            <a:xfrm>
              <a:off x="2754071" y="4718814"/>
              <a:ext cx="409147" cy="426114"/>
              <a:chOff x="4445240" y="4337972"/>
              <a:chExt cx="599033" cy="623874"/>
            </a:xfrm>
            <a:solidFill>
              <a:schemeClr val="bg1"/>
            </a:solidFill>
          </p:grpSpPr>
          <p:sp>
            <p:nvSpPr>
              <p:cNvPr id="32" name="Freeform 399"/>
              <p:cNvSpPr/>
              <p:nvPr/>
            </p:nvSpPr>
            <p:spPr bwMode="auto">
              <a:xfrm>
                <a:off x="4445240" y="4357388"/>
                <a:ext cx="599033" cy="598462"/>
              </a:xfrm>
              <a:custGeom>
                <a:avLst/>
                <a:gdLst>
                  <a:gd name="T0" fmla="*/ 1092 w 2098"/>
                  <a:gd name="T1" fmla="*/ 1007 h 2096"/>
                  <a:gd name="T2" fmla="*/ 1092 w 2098"/>
                  <a:gd name="T3" fmla="*/ 0 h 2096"/>
                  <a:gd name="T4" fmla="*/ 1007 w 2098"/>
                  <a:gd name="T5" fmla="*/ 0 h 2096"/>
                  <a:gd name="T6" fmla="*/ 1007 w 2098"/>
                  <a:gd name="T7" fmla="*/ 1007 h 2096"/>
                  <a:gd name="T8" fmla="*/ 0 w 2098"/>
                  <a:gd name="T9" fmla="*/ 1007 h 2096"/>
                  <a:gd name="T10" fmla="*/ 0 w 2098"/>
                  <a:gd name="T11" fmla="*/ 1090 h 2096"/>
                  <a:gd name="T12" fmla="*/ 1007 w 2098"/>
                  <a:gd name="T13" fmla="*/ 1090 h 2096"/>
                  <a:gd name="T14" fmla="*/ 1007 w 2098"/>
                  <a:gd name="T15" fmla="*/ 2096 h 2096"/>
                  <a:gd name="T16" fmla="*/ 1092 w 2098"/>
                  <a:gd name="T17" fmla="*/ 2096 h 2096"/>
                  <a:gd name="T18" fmla="*/ 1092 w 2098"/>
                  <a:gd name="T19" fmla="*/ 1090 h 2096"/>
                  <a:gd name="T20" fmla="*/ 2098 w 2098"/>
                  <a:gd name="T21" fmla="*/ 1090 h 2096"/>
                  <a:gd name="T22" fmla="*/ 2098 w 2098"/>
                  <a:gd name="T23" fmla="*/ 1007 h 2096"/>
                  <a:gd name="T24" fmla="*/ 1092 w 2098"/>
                  <a:gd name="T25" fmla="*/ 1007 h 2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8" h="2096">
                    <a:moveTo>
                      <a:pt x="1092" y="1007"/>
                    </a:moveTo>
                    <a:lnTo>
                      <a:pt x="1092" y="0"/>
                    </a:lnTo>
                    <a:lnTo>
                      <a:pt x="1007" y="0"/>
                    </a:lnTo>
                    <a:lnTo>
                      <a:pt x="1007" y="1007"/>
                    </a:lnTo>
                    <a:lnTo>
                      <a:pt x="0" y="1007"/>
                    </a:lnTo>
                    <a:lnTo>
                      <a:pt x="0" y="1090"/>
                    </a:lnTo>
                    <a:lnTo>
                      <a:pt x="1007" y="1090"/>
                    </a:lnTo>
                    <a:lnTo>
                      <a:pt x="1007" y="2096"/>
                    </a:lnTo>
                    <a:lnTo>
                      <a:pt x="1092" y="2096"/>
                    </a:lnTo>
                    <a:lnTo>
                      <a:pt x="1092" y="1090"/>
                    </a:lnTo>
                    <a:lnTo>
                      <a:pt x="2098" y="1090"/>
                    </a:lnTo>
                    <a:lnTo>
                      <a:pt x="2098" y="1007"/>
                    </a:lnTo>
                    <a:lnTo>
                      <a:pt x="1092" y="10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3" name="Freeform 400"/>
              <p:cNvSpPr/>
              <p:nvPr/>
            </p:nvSpPr>
            <p:spPr bwMode="auto">
              <a:xfrm>
                <a:off x="4478932" y="4337972"/>
                <a:ext cx="189589" cy="269822"/>
              </a:xfrm>
              <a:custGeom>
                <a:avLst/>
                <a:gdLst>
                  <a:gd name="T0" fmla="*/ 166 w 664"/>
                  <a:gd name="T1" fmla="*/ 945 h 945"/>
                  <a:gd name="T2" fmla="*/ 499 w 664"/>
                  <a:gd name="T3" fmla="*/ 945 h 945"/>
                  <a:gd name="T4" fmla="*/ 499 w 664"/>
                  <a:gd name="T5" fmla="*/ 434 h 945"/>
                  <a:gd name="T6" fmla="*/ 664 w 664"/>
                  <a:gd name="T7" fmla="*/ 434 h 945"/>
                  <a:gd name="T8" fmla="*/ 338 w 664"/>
                  <a:gd name="T9" fmla="*/ 0 h 945"/>
                  <a:gd name="T10" fmla="*/ 0 w 664"/>
                  <a:gd name="T11" fmla="*/ 434 h 945"/>
                  <a:gd name="T12" fmla="*/ 166 w 664"/>
                  <a:gd name="T13" fmla="*/ 434 h 945"/>
                  <a:gd name="T14" fmla="*/ 166 w 664"/>
                  <a:gd name="T15" fmla="*/ 945 h 9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4" h="945">
                    <a:moveTo>
                      <a:pt x="166" y="945"/>
                    </a:moveTo>
                    <a:lnTo>
                      <a:pt x="499" y="945"/>
                    </a:lnTo>
                    <a:lnTo>
                      <a:pt x="499" y="434"/>
                    </a:lnTo>
                    <a:lnTo>
                      <a:pt x="664" y="434"/>
                    </a:lnTo>
                    <a:lnTo>
                      <a:pt x="338" y="0"/>
                    </a:lnTo>
                    <a:lnTo>
                      <a:pt x="0" y="434"/>
                    </a:lnTo>
                    <a:lnTo>
                      <a:pt x="166" y="434"/>
                    </a:lnTo>
                    <a:lnTo>
                      <a:pt x="166" y="9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4" name="Freeform 401"/>
              <p:cNvSpPr/>
              <p:nvPr/>
            </p:nvSpPr>
            <p:spPr bwMode="auto">
              <a:xfrm>
                <a:off x="4817565" y="4692024"/>
                <a:ext cx="189589" cy="269822"/>
              </a:xfrm>
              <a:custGeom>
                <a:avLst/>
                <a:gdLst>
                  <a:gd name="T0" fmla="*/ 499 w 664"/>
                  <a:gd name="T1" fmla="*/ 0 h 945"/>
                  <a:gd name="T2" fmla="*/ 163 w 664"/>
                  <a:gd name="T3" fmla="*/ 0 h 945"/>
                  <a:gd name="T4" fmla="*/ 163 w 664"/>
                  <a:gd name="T5" fmla="*/ 511 h 945"/>
                  <a:gd name="T6" fmla="*/ 0 w 664"/>
                  <a:gd name="T7" fmla="*/ 511 h 945"/>
                  <a:gd name="T8" fmla="*/ 326 w 664"/>
                  <a:gd name="T9" fmla="*/ 945 h 945"/>
                  <a:gd name="T10" fmla="*/ 664 w 664"/>
                  <a:gd name="T11" fmla="*/ 511 h 945"/>
                  <a:gd name="T12" fmla="*/ 499 w 664"/>
                  <a:gd name="T13" fmla="*/ 511 h 945"/>
                  <a:gd name="T14" fmla="*/ 499 w 664"/>
                  <a:gd name="T15" fmla="*/ 0 h 9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4" h="945">
                    <a:moveTo>
                      <a:pt x="499" y="0"/>
                    </a:moveTo>
                    <a:lnTo>
                      <a:pt x="163" y="0"/>
                    </a:lnTo>
                    <a:lnTo>
                      <a:pt x="163" y="511"/>
                    </a:lnTo>
                    <a:lnTo>
                      <a:pt x="0" y="511"/>
                    </a:lnTo>
                    <a:lnTo>
                      <a:pt x="326" y="945"/>
                    </a:lnTo>
                    <a:lnTo>
                      <a:pt x="664" y="511"/>
                    </a:lnTo>
                    <a:lnTo>
                      <a:pt x="499" y="511"/>
                    </a:lnTo>
                    <a:lnTo>
                      <a:pt x="49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5" name="Freeform 402"/>
              <p:cNvSpPr>
                <a:spLocks noEditPoints="1"/>
              </p:cNvSpPr>
              <p:nvPr/>
            </p:nvSpPr>
            <p:spPr bwMode="auto">
              <a:xfrm>
                <a:off x="4790726" y="4357388"/>
                <a:ext cx="242983" cy="236986"/>
              </a:xfrm>
              <a:custGeom>
                <a:avLst/>
                <a:gdLst>
                  <a:gd name="T0" fmla="*/ 52 w 360"/>
                  <a:gd name="T1" fmla="*/ 259 h 351"/>
                  <a:gd name="T2" fmla="*/ 31 w 360"/>
                  <a:gd name="T3" fmla="*/ 279 h 351"/>
                  <a:gd name="T4" fmla="*/ 77 w 360"/>
                  <a:gd name="T5" fmla="*/ 325 h 351"/>
                  <a:gd name="T6" fmla="*/ 97 w 360"/>
                  <a:gd name="T7" fmla="*/ 304 h 351"/>
                  <a:gd name="T8" fmla="*/ 147 w 360"/>
                  <a:gd name="T9" fmla="*/ 325 h 351"/>
                  <a:gd name="T10" fmla="*/ 147 w 360"/>
                  <a:gd name="T11" fmla="*/ 351 h 351"/>
                  <a:gd name="T12" fmla="*/ 211 w 360"/>
                  <a:gd name="T13" fmla="*/ 351 h 351"/>
                  <a:gd name="T14" fmla="*/ 211 w 360"/>
                  <a:gd name="T15" fmla="*/ 326 h 351"/>
                  <a:gd name="T16" fmla="*/ 264 w 360"/>
                  <a:gd name="T17" fmla="*/ 305 h 351"/>
                  <a:gd name="T18" fmla="*/ 284 w 360"/>
                  <a:gd name="T19" fmla="*/ 324 h 351"/>
                  <a:gd name="T20" fmla="*/ 329 w 360"/>
                  <a:gd name="T21" fmla="*/ 279 h 351"/>
                  <a:gd name="T22" fmla="*/ 310 w 360"/>
                  <a:gd name="T23" fmla="*/ 260 h 351"/>
                  <a:gd name="T24" fmla="*/ 332 w 360"/>
                  <a:gd name="T25" fmla="*/ 208 h 351"/>
                  <a:gd name="T26" fmla="*/ 360 w 360"/>
                  <a:gd name="T27" fmla="*/ 208 h 351"/>
                  <a:gd name="T28" fmla="*/ 360 w 360"/>
                  <a:gd name="T29" fmla="*/ 144 h 351"/>
                  <a:gd name="T30" fmla="*/ 333 w 360"/>
                  <a:gd name="T31" fmla="*/ 144 h 351"/>
                  <a:gd name="T32" fmla="*/ 311 w 360"/>
                  <a:gd name="T33" fmla="*/ 91 h 351"/>
                  <a:gd name="T34" fmla="*/ 331 w 360"/>
                  <a:gd name="T35" fmla="*/ 70 h 351"/>
                  <a:gd name="T36" fmla="*/ 286 w 360"/>
                  <a:gd name="T37" fmla="*/ 25 h 351"/>
                  <a:gd name="T38" fmla="*/ 265 w 360"/>
                  <a:gd name="T39" fmla="*/ 46 h 351"/>
                  <a:gd name="T40" fmla="*/ 211 w 360"/>
                  <a:gd name="T41" fmla="*/ 24 h 351"/>
                  <a:gd name="T42" fmla="*/ 211 w 360"/>
                  <a:gd name="T43" fmla="*/ 0 h 351"/>
                  <a:gd name="T44" fmla="*/ 147 w 360"/>
                  <a:gd name="T45" fmla="*/ 0 h 351"/>
                  <a:gd name="T46" fmla="*/ 147 w 360"/>
                  <a:gd name="T47" fmla="*/ 25 h 351"/>
                  <a:gd name="T48" fmla="*/ 96 w 360"/>
                  <a:gd name="T49" fmla="*/ 46 h 351"/>
                  <a:gd name="T50" fmla="*/ 75 w 360"/>
                  <a:gd name="T51" fmla="*/ 24 h 351"/>
                  <a:gd name="T52" fmla="*/ 29 w 360"/>
                  <a:gd name="T53" fmla="*/ 70 h 351"/>
                  <a:gd name="T54" fmla="*/ 51 w 360"/>
                  <a:gd name="T55" fmla="*/ 91 h 351"/>
                  <a:gd name="T56" fmla="*/ 29 w 360"/>
                  <a:gd name="T57" fmla="*/ 144 h 351"/>
                  <a:gd name="T58" fmla="*/ 0 w 360"/>
                  <a:gd name="T59" fmla="*/ 144 h 351"/>
                  <a:gd name="T60" fmla="*/ 0 w 360"/>
                  <a:gd name="T61" fmla="*/ 208 h 351"/>
                  <a:gd name="T62" fmla="*/ 30 w 360"/>
                  <a:gd name="T63" fmla="*/ 208 h 351"/>
                  <a:gd name="T64" fmla="*/ 52 w 360"/>
                  <a:gd name="T65" fmla="*/ 259 h 351"/>
                  <a:gd name="T66" fmla="*/ 181 w 360"/>
                  <a:gd name="T67" fmla="*/ 66 h 351"/>
                  <a:gd name="T68" fmla="*/ 291 w 360"/>
                  <a:gd name="T69" fmla="*/ 175 h 351"/>
                  <a:gd name="T70" fmla="*/ 181 w 360"/>
                  <a:gd name="T71" fmla="*/ 284 h 351"/>
                  <a:gd name="T72" fmla="*/ 71 w 360"/>
                  <a:gd name="T73" fmla="*/ 175 h 351"/>
                  <a:gd name="T74" fmla="*/ 181 w 360"/>
                  <a:gd name="T75" fmla="*/ 6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0" h="351">
                    <a:moveTo>
                      <a:pt x="52" y="259"/>
                    </a:moveTo>
                    <a:cubicBezTo>
                      <a:pt x="31" y="279"/>
                      <a:pt x="31" y="279"/>
                      <a:pt x="31" y="279"/>
                    </a:cubicBezTo>
                    <a:cubicBezTo>
                      <a:pt x="77" y="325"/>
                      <a:pt x="77" y="325"/>
                      <a:pt x="77" y="325"/>
                    </a:cubicBezTo>
                    <a:cubicBezTo>
                      <a:pt x="97" y="304"/>
                      <a:pt x="97" y="304"/>
                      <a:pt x="97" y="304"/>
                    </a:cubicBezTo>
                    <a:cubicBezTo>
                      <a:pt x="112" y="314"/>
                      <a:pt x="129" y="321"/>
                      <a:pt x="147" y="325"/>
                    </a:cubicBezTo>
                    <a:cubicBezTo>
                      <a:pt x="147" y="351"/>
                      <a:pt x="147" y="351"/>
                      <a:pt x="147" y="351"/>
                    </a:cubicBezTo>
                    <a:cubicBezTo>
                      <a:pt x="211" y="351"/>
                      <a:pt x="211" y="351"/>
                      <a:pt x="211" y="351"/>
                    </a:cubicBezTo>
                    <a:cubicBezTo>
                      <a:pt x="211" y="326"/>
                      <a:pt x="211" y="326"/>
                      <a:pt x="211" y="326"/>
                    </a:cubicBezTo>
                    <a:cubicBezTo>
                      <a:pt x="230" y="322"/>
                      <a:pt x="248" y="315"/>
                      <a:pt x="264" y="305"/>
                    </a:cubicBezTo>
                    <a:cubicBezTo>
                      <a:pt x="284" y="324"/>
                      <a:pt x="284" y="324"/>
                      <a:pt x="284" y="324"/>
                    </a:cubicBezTo>
                    <a:cubicBezTo>
                      <a:pt x="329" y="279"/>
                      <a:pt x="329" y="279"/>
                      <a:pt x="329" y="279"/>
                    </a:cubicBezTo>
                    <a:cubicBezTo>
                      <a:pt x="310" y="260"/>
                      <a:pt x="310" y="260"/>
                      <a:pt x="310" y="260"/>
                    </a:cubicBezTo>
                    <a:cubicBezTo>
                      <a:pt x="320" y="244"/>
                      <a:pt x="328" y="227"/>
                      <a:pt x="332" y="208"/>
                    </a:cubicBezTo>
                    <a:cubicBezTo>
                      <a:pt x="360" y="208"/>
                      <a:pt x="360" y="208"/>
                      <a:pt x="360" y="208"/>
                    </a:cubicBezTo>
                    <a:cubicBezTo>
                      <a:pt x="360" y="144"/>
                      <a:pt x="360" y="144"/>
                      <a:pt x="360" y="144"/>
                    </a:cubicBezTo>
                    <a:cubicBezTo>
                      <a:pt x="333" y="144"/>
                      <a:pt x="333" y="144"/>
                      <a:pt x="333" y="144"/>
                    </a:cubicBezTo>
                    <a:cubicBezTo>
                      <a:pt x="329" y="125"/>
                      <a:pt x="321" y="107"/>
                      <a:pt x="311" y="91"/>
                    </a:cubicBezTo>
                    <a:cubicBezTo>
                      <a:pt x="331" y="70"/>
                      <a:pt x="331" y="70"/>
                      <a:pt x="331" y="70"/>
                    </a:cubicBezTo>
                    <a:cubicBezTo>
                      <a:pt x="286" y="25"/>
                      <a:pt x="286" y="25"/>
                      <a:pt x="286" y="25"/>
                    </a:cubicBezTo>
                    <a:cubicBezTo>
                      <a:pt x="265" y="46"/>
                      <a:pt x="265" y="46"/>
                      <a:pt x="265" y="46"/>
                    </a:cubicBezTo>
                    <a:cubicBezTo>
                      <a:pt x="249" y="35"/>
                      <a:pt x="231" y="28"/>
                      <a:pt x="211" y="24"/>
                    </a:cubicBezTo>
                    <a:cubicBezTo>
                      <a:pt x="211" y="0"/>
                      <a:pt x="211" y="0"/>
                      <a:pt x="211" y="0"/>
                    </a:cubicBezTo>
                    <a:cubicBezTo>
                      <a:pt x="147" y="0"/>
                      <a:pt x="147" y="0"/>
                      <a:pt x="147" y="0"/>
                    </a:cubicBezTo>
                    <a:cubicBezTo>
                      <a:pt x="147" y="25"/>
                      <a:pt x="147" y="25"/>
                      <a:pt x="147" y="25"/>
                    </a:cubicBezTo>
                    <a:cubicBezTo>
                      <a:pt x="129" y="29"/>
                      <a:pt x="112" y="36"/>
                      <a:pt x="96" y="46"/>
                    </a:cubicBezTo>
                    <a:cubicBezTo>
                      <a:pt x="75" y="24"/>
                      <a:pt x="75" y="24"/>
                      <a:pt x="75" y="24"/>
                    </a:cubicBezTo>
                    <a:cubicBezTo>
                      <a:pt x="29" y="70"/>
                      <a:pt x="29" y="70"/>
                      <a:pt x="29" y="70"/>
                    </a:cubicBezTo>
                    <a:cubicBezTo>
                      <a:pt x="51" y="91"/>
                      <a:pt x="51" y="91"/>
                      <a:pt x="51" y="91"/>
                    </a:cubicBezTo>
                    <a:cubicBezTo>
                      <a:pt x="41" y="107"/>
                      <a:pt x="33" y="125"/>
                      <a:pt x="29" y="144"/>
                    </a:cubicBezTo>
                    <a:cubicBezTo>
                      <a:pt x="0" y="144"/>
                      <a:pt x="0" y="144"/>
                      <a:pt x="0" y="144"/>
                    </a:cubicBezTo>
                    <a:cubicBezTo>
                      <a:pt x="0" y="208"/>
                      <a:pt x="0" y="208"/>
                      <a:pt x="0" y="208"/>
                    </a:cubicBezTo>
                    <a:cubicBezTo>
                      <a:pt x="30" y="208"/>
                      <a:pt x="30" y="208"/>
                      <a:pt x="30" y="208"/>
                    </a:cubicBezTo>
                    <a:cubicBezTo>
                      <a:pt x="34" y="227"/>
                      <a:pt x="41" y="244"/>
                      <a:pt x="52" y="259"/>
                    </a:cubicBezTo>
                    <a:close/>
                    <a:moveTo>
                      <a:pt x="181" y="66"/>
                    </a:moveTo>
                    <a:cubicBezTo>
                      <a:pt x="242" y="66"/>
                      <a:pt x="291" y="115"/>
                      <a:pt x="291" y="175"/>
                    </a:cubicBezTo>
                    <a:cubicBezTo>
                      <a:pt x="291" y="235"/>
                      <a:pt x="242" y="284"/>
                      <a:pt x="181" y="284"/>
                    </a:cubicBezTo>
                    <a:cubicBezTo>
                      <a:pt x="120" y="284"/>
                      <a:pt x="71" y="235"/>
                      <a:pt x="71" y="175"/>
                    </a:cubicBezTo>
                    <a:cubicBezTo>
                      <a:pt x="71" y="115"/>
                      <a:pt x="120" y="66"/>
                      <a:pt x="181"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6" name="Freeform 403"/>
              <p:cNvSpPr>
                <a:spLocks noEditPoints="1"/>
              </p:cNvSpPr>
              <p:nvPr/>
            </p:nvSpPr>
            <p:spPr bwMode="auto">
              <a:xfrm>
                <a:off x="4856111" y="4420203"/>
                <a:ext cx="112783" cy="111355"/>
              </a:xfrm>
              <a:custGeom>
                <a:avLst/>
                <a:gdLst>
                  <a:gd name="T0" fmla="*/ 83 w 167"/>
                  <a:gd name="T1" fmla="*/ 165 h 165"/>
                  <a:gd name="T2" fmla="*/ 167 w 167"/>
                  <a:gd name="T3" fmla="*/ 82 h 165"/>
                  <a:gd name="T4" fmla="*/ 83 w 167"/>
                  <a:gd name="T5" fmla="*/ 0 h 165"/>
                  <a:gd name="T6" fmla="*/ 0 w 167"/>
                  <a:gd name="T7" fmla="*/ 82 h 165"/>
                  <a:gd name="T8" fmla="*/ 83 w 167"/>
                  <a:gd name="T9" fmla="*/ 165 h 165"/>
                  <a:gd name="T10" fmla="*/ 83 w 167"/>
                  <a:gd name="T11" fmla="*/ 26 h 165"/>
                  <a:gd name="T12" fmla="*/ 140 w 167"/>
                  <a:gd name="T13" fmla="*/ 82 h 165"/>
                  <a:gd name="T14" fmla="*/ 83 w 167"/>
                  <a:gd name="T15" fmla="*/ 138 h 165"/>
                  <a:gd name="T16" fmla="*/ 27 w 167"/>
                  <a:gd name="T17" fmla="*/ 82 h 165"/>
                  <a:gd name="T18" fmla="*/ 83 w 167"/>
                  <a:gd name="T19" fmla="*/ 2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7" h="165">
                    <a:moveTo>
                      <a:pt x="83" y="165"/>
                    </a:moveTo>
                    <a:cubicBezTo>
                      <a:pt x="129" y="165"/>
                      <a:pt x="167" y="128"/>
                      <a:pt x="167" y="82"/>
                    </a:cubicBezTo>
                    <a:cubicBezTo>
                      <a:pt x="167" y="37"/>
                      <a:pt x="129" y="0"/>
                      <a:pt x="83" y="0"/>
                    </a:cubicBezTo>
                    <a:cubicBezTo>
                      <a:pt x="37" y="0"/>
                      <a:pt x="0" y="37"/>
                      <a:pt x="0" y="82"/>
                    </a:cubicBezTo>
                    <a:cubicBezTo>
                      <a:pt x="0" y="128"/>
                      <a:pt x="37" y="165"/>
                      <a:pt x="83" y="165"/>
                    </a:cubicBezTo>
                    <a:close/>
                    <a:moveTo>
                      <a:pt x="83" y="26"/>
                    </a:moveTo>
                    <a:cubicBezTo>
                      <a:pt x="114" y="26"/>
                      <a:pt x="140" y="51"/>
                      <a:pt x="140" y="82"/>
                    </a:cubicBezTo>
                    <a:cubicBezTo>
                      <a:pt x="140" y="113"/>
                      <a:pt x="114" y="138"/>
                      <a:pt x="83" y="138"/>
                    </a:cubicBezTo>
                    <a:cubicBezTo>
                      <a:pt x="52" y="138"/>
                      <a:pt x="27" y="113"/>
                      <a:pt x="27" y="82"/>
                    </a:cubicBezTo>
                    <a:cubicBezTo>
                      <a:pt x="27" y="51"/>
                      <a:pt x="52" y="26"/>
                      <a:pt x="8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7" name="Oval 404"/>
              <p:cNvSpPr>
                <a:spLocks noChangeArrowheads="1"/>
              </p:cNvSpPr>
              <p:nvPr/>
            </p:nvSpPr>
            <p:spPr bwMode="auto">
              <a:xfrm>
                <a:off x="4891802" y="4455894"/>
                <a:ext cx="40545" cy="3911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8" name="Freeform 405"/>
              <p:cNvSpPr/>
              <p:nvPr/>
            </p:nvSpPr>
            <p:spPr bwMode="auto">
              <a:xfrm>
                <a:off x="4525472" y="4677177"/>
                <a:ext cx="107358" cy="117351"/>
              </a:xfrm>
              <a:custGeom>
                <a:avLst/>
                <a:gdLst>
                  <a:gd name="T0" fmla="*/ 22 w 159"/>
                  <a:gd name="T1" fmla="*/ 115 h 174"/>
                  <a:gd name="T2" fmla="*/ 81 w 159"/>
                  <a:gd name="T3" fmla="*/ 174 h 174"/>
                  <a:gd name="T4" fmla="*/ 138 w 159"/>
                  <a:gd name="T5" fmla="*/ 115 h 174"/>
                  <a:gd name="T6" fmla="*/ 155 w 159"/>
                  <a:gd name="T7" fmla="*/ 96 h 174"/>
                  <a:gd name="T8" fmla="*/ 146 w 159"/>
                  <a:gd name="T9" fmla="*/ 67 h 174"/>
                  <a:gd name="T10" fmla="*/ 79 w 159"/>
                  <a:gd name="T11" fmla="*/ 0 h 174"/>
                  <a:gd name="T12" fmla="*/ 13 w 159"/>
                  <a:gd name="T13" fmla="*/ 67 h 174"/>
                  <a:gd name="T14" fmla="*/ 4 w 159"/>
                  <a:gd name="T15" fmla="*/ 96 h 174"/>
                  <a:gd name="T16" fmla="*/ 22 w 159"/>
                  <a:gd name="T17" fmla="*/ 11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74">
                    <a:moveTo>
                      <a:pt x="22" y="115"/>
                    </a:moveTo>
                    <a:cubicBezTo>
                      <a:pt x="34" y="146"/>
                      <a:pt x="56" y="174"/>
                      <a:pt x="81" y="174"/>
                    </a:cubicBezTo>
                    <a:cubicBezTo>
                      <a:pt x="106" y="174"/>
                      <a:pt x="127" y="146"/>
                      <a:pt x="138" y="115"/>
                    </a:cubicBezTo>
                    <a:cubicBezTo>
                      <a:pt x="145" y="114"/>
                      <a:pt x="152" y="107"/>
                      <a:pt x="155" y="96"/>
                    </a:cubicBezTo>
                    <a:cubicBezTo>
                      <a:pt x="159" y="83"/>
                      <a:pt x="154" y="70"/>
                      <a:pt x="146" y="67"/>
                    </a:cubicBezTo>
                    <a:cubicBezTo>
                      <a:pt x="144" y="30"/>
                      <a:pt x="115" y="0"/>
                      <a:pt x="79" y="0"/>
                    </a:cubicBezTo>
                    <a:cubicBezTo>
                      <a:pt x="44" y="0"/>
                      <a:pt x="15" y="30"/>
                      <a:pt x="13" y="67"/>
                    </a:cubicBezTo>
                    <a:cubicBezTo>
                      <a:pt x="5" y="70"/>
                      <a:pt x="0" y="83"/>
                      <a:pt x="4" y="96"/>
                    </a:cubicBezTo>
                    <a:cubicBezTo>
                      <a:pt x="7" y="107"/>
                      <a:pt x="14" y="115"/>
                      <a:pt x="22"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9" name="Freeform 407"/>
              <p:cNvSpPr/>
              <p:nvPr/>
            </p:nvSpPr>
            <p:spPr bwMode="auto">
              <a:xfrm>
                <a:off x="4494636" y="4789388"/>
                <a:ext cx="169317" cy="142192"/>
              </a:xfrm>
              <a:custGeom>
                <a:avLst/>
                <a:gdLst>
                  <a:gd name="T0" fmla="*/ 194 w 251"/>
                  <a:gd name="T1" fmla="*/ 0 h 211"/>
                  <a:gd name="T2" fmla="*/ 140 w 251"/>
                  <a:gd name="T3" fmla="*/ 91 h 211"/>
                  <a:gd name="T4" fmla="*/ 133 w 251"/>
                  <a:gd name="T5" fmla="*/ 50 h 211"/>
                  <a:gd name="T6" fmla="*/ 141 w 251"/>
                  <a:gd name="T7" fmla="*/ 37 h 211"/>
                  <a:gd name="T8" fmla="*/ 125 w 251"/>
                  <a:gd name="T9" fmla="*/ 21 h 211"/>
                  <a:gd name="T10" fmla="*/ 110 w 251"/>
                  <a:gd name="T11" fmla="*/ 37 h 211"/>
                  <a:gd name="T12" fmla="*/ 117 w 251"/>
                  <a:gd name="T13" fmla="*/ 50 h 211"/>
                  <a:gd name="T14" fmla="*/ 111 w 251"/>
                  <a:gd name="T15" fmla="*/ 90 h 211"/>
                  <a:gd name="T16" fmla="*/ 57 w 251"/>
                  <a:gd name="T17" fmla="*/ 0 h 211"/>
                  <a:gd name="T18" fmla="*/ 1 w 251"/>
                  <a:gd name="T19" fmla="*/ 60 h 211"/>
                  <a:gd name="T20" fmla="*/ 0 w 251"/>
                  <a:gd name="T21" fmla="*/ 60 h 211"/>
                  <a:gd name="T22" fmla="*/ 0 w 251"/>
                  <a:gd name="T23" fmla="*/ 191 h 211"/>
                  <a:gd name="T24" fmla="*/ 1 w 251"/>
                  <a:gd name="T25" fmla="*/ 191 h 211"/>
                  <a:gd name="T26" fmla="*/ 125 w 251"/>
                  <a:gd name="T27" fmla="*/ 211 h 211"/>
                  <a:gd name="T28" fmla="*/ 250 w 251"/>
                  <a:gd name="T29" fmla="*/ 191 h 211"/>
                  <a:gd name="T30" fmla="*/ 251 w 251"/>
                  <a:gd name="T31" fmla="*/ 191 h 211"/>
                  <a:gd name="T32" fmla="*/ 250 w 251"/>
                  <a:gd name="T33" fmla="*/ 60 h 211"/>
                  <a:gd name="T34" fmla="*/ 194 w 251"/>
                  <a:gd name="T3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1" h="211">
                    <a:moveTo>
                      <a:pt x="194" y="0"/>
                    </a:moveTo>
                    <a:cubicBezTo>
                      <a:pt x="140" y="91"/>
                      <a:pt x="140" y="91"/>
                      <a:pt x="140" y="91"/>
                    </a:cubicBezTo>
                    <a:cubicBezTo>
                      <a:pt x="133" y="50"/>
                      <a:pt x="133" y="50"/>
                      <a:pt x="133" y="50"/>
                    </a:cubicBezTo>
                    <a:cubicBezTo>
                      <a:pt x="138" y="47"/>
                      <a:pt x="141" y="42"/>
                      <a:pt x="141" y="37"/>
                    </a:cubicBezTo>
                    <a:cubicBezTo>
                      <a:pt x="141" y="28"/>
                      <a:pt x="134" y="21"/>
                      <a:pt x="125" y="21"/>
                    </a:cubicBezTo>
                    <a:cubicBezTo>
                      <a:pt x="117" y="21"/>
                      <a:pt x="110" y="28"/>
                      <a:pt x="110" y="37"/>
                    </a:cubicBezTo>
                    <a:cubicBezTo>
                      <a:pt x="110" y="42"/>
                      <a:pt x="113" y="47"/>
                      <a:pt x="117" y="50"/>
                    </a:cubicBezTo>
                    <a:cubicBezTo>
                      <a:pt x="111" y="90"/>
                      <a:pt x="111" y="90"/>
                      <a:pt x="111" y="90"/>
                    </a:cubicBezTo>
                    <a:cubicBezTo>
                      <a:pt x="57" y="0"/>
                      <a:pt x="57" y="0"/>
                      <a:pt x="57" y="0"/>
                    </a:cubicBezTo>
                    <a:cubicBezTo>
                      <a:pt x="27" y="13"/>
                      <a:pt x="6" y="35"/>
                      <a:pt x="1" y="60"/>
                    </a:cubicBezTo>
                    <a:cubicBezTo>
                      <a:pt x="0" y="60"/>
                      <a:pt x="0" y="60"/>
                      <a:pt x="0" y="60"/>
                    </a:cubicBezTo>
                    <a:cubicBezTo>
                      <a:pt x="0" y="191"/>
                      <a:pt x="0" y="191"/>
                      <a:pt x="0" y="191"/>
                    </a:cubicBezTo>
                    <a:cubicBezTo>
                      <a:pt x="1" y="191"/>
                      <a:pt x="1" y="191"/>
                      <a:pt x="1" y="191"/>
                    </a:cubicBezTo>
                    <a:cubicBezTo>
                      <a:pt x="7" y="202"/>
                      <a:pt x="60" y="211"/>
                      <a:pt x="125" y="211"/>
                    </a:cubicBezTo>
                    <a:cubicBezTo>
                      <a:pt x="191" y="211"/>
                      <a:pt x="244" y="202"/>
                      <a:pt x="250" y="191"/>
                    </a:cubicBezTo>
                    <a:cubicBezTo>
                      <a:pt x="251" y="191"/>
                      <a:pt x="251" y="191"/>
                      <a:pt x="251" y="191"/>
                    </a:cubicBezTo>
                    <a:cubicBezTo>
                      <a:pt x="250" y="60"/>
                      <a:pt x="250" y="60"/>
                      <a:pt x="250" y="60"/>
                    </a:cubicBezTo>
                    <a:cubicBezTo>
                      <a:pt x="245" y="35"/>
                      <a:pt x="224" y="13"/>
                      <a:pt x="1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grpSp>
      </p:grpSp>
      <p:grpSp>
        <p:nvGrpSpPr>
          <p:cNvPr id="42" name="组合 41"/>
          <p:cNvGrpSpPr/>
          <p:nvPr/>
        </p:nvGrpSpPr>
        <p:grpSpPr>
          <a:xfrm>
            <a:off x="3141248" y="4124020"/>
            <a:ext cx="2371923" cy="2370688"/>
            <a:chOff x="4398406" y="3712606"/>
            <a:chExt cx="2419598" cy="2419598"/>
          </a:xfrm>
        </p:grpSpPr>
        <p:grpSp>
          <p:nvGrpSpPr>
            <p:cNvPr id="43" name="组合 42"/>
            <p:cNvGrpSpPr/>
            <p:nvPr/>
          </p:nvGrpSpPr>
          <p:grpSpPr>
            <a:xfrm>
              <a:off x="4398406" y="3712606"/>
              <a:ext cx="2419598" cy="2419598"/>
              <a:chOff x="1595120" y="525779"/>
              <a:chExt cx="3520440" cy="3520440"/>
            </a:xfrm>
          </p:grpSpPr>
          <p:sp>
            <p:nvSpPr>
              <p:cNvPr id="55" name="椭圆 54"/>
              <p:cNvSpPr/>
              <p:nvPr/>
            </p:nvSpPr>
            <p:spPr>
              <a:xfrm>
                <a:off x="1595120" y="525779"/>
                <a:ext cx="3520440" cy="3520440"/>
              </a:xfrm>
              <a:prstGeom prst="ellipse">
                <a:avLst/>
              </a:prstGeom>
              <a:gradFill flip="none" rotWithShape="1">
                <a:gsLst>
                  <a:gs pos="100000">
                    <a:srgbClr val="F7F7F9"/>
                  </a:gs>
                  <a:gs pos="0">
                    <a:schemeClr val="bg1"/>
                  </a:gs>
                </a:gsLst>
                <a:lin ang="5400000" scaled="1"/>
                <a:tileRect/>
              </a:gra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6" name="椭圆 55"/>
              <p:cNvSpPr/>
              <p:nvPr/>
            </p:nvSpPr>
            <p:spPr>
              <a:xfrm>
                <a:off x="1900612" y="831271"/>
                <a:ext cx="2909455" cy="2909455"/>
              </a:xfrm>
              <a:prstGeom prst="ellipse">
                <a:avLst/>
              </a:prstGeom>
              <a:gradFill flip="none" rotWithShape="1">
                <a:gsLst>
                  <a:gs pos="100000">
                    <a:srgbClr val="E4E4E4"/>
                  </a:gs>
                  <a:gs pos="0">
                    <a:schemeClr val="bg1"/>
                  </a:gs>
                </a:gsLst>
                <a:lin ang="5400000" scaled="1"/>
                <a:tileRect/>
              </a:gradFill>
              <a:ln>
                <a:noFill/>
              </a:ln>
              <a:effectLst>
                <a:innerShdw blurRad="355600" dist="266700" dir="5400000">
                  <a:prstClr val="black">
                    <a:alpha val="57000"/>
                  </a:prstClr>
                </a:innerShdw>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sp>
          <p:nvSpPr>
            <p:cNvPr id="44" name="椭圆 43"/>
            <p:cNvSpPr/>
            <p:nvPr/>
          </p:nvSpPr>
          <p:spPr>
            <a:xfrm>
              <a:off x="5036761" y="4350961"/>
              <a:ext cx="1142885" cy="1142885"/>
            </a:xfrm>
            <a:prstGeom prst="ellipse">
              <a:avLst/>
            </a:prstGeom>
            <a:solidFill>
              <a:srgbClr val="FFC000"/>
            </a:solidFill>
            <a:ln>
              <a:gradFill flip="none" rotWithShape="1">
                <a:gsLst>
                  <a:gs pos="0">
                    <a:srgbClr val="D9D9D9"/>
                  </a:gs>
                  <a:gs pos="100000">
                    <a:schemeClr val="bg1"/>
                  </a:gs>
                </a:gsLst>
                <a:lin ang="5400000" scaled="1"/>
                <a:tileRect/>
              </a:gradFill>
            </a:ln>
            <a:effectLst>
              <a:innerShdw blurRad="342900" dist="50800" dir="16200000">
                <a:schemeClr val="accent4">
                  <a:lumMod val="5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nvGrpSpPr>
            <p:cNvPr id="45" name="组合 44"/>
            <p:cNvGrpSpPr/>
            <p:nvPr/>
          </p:nvGrpSpPr>
          <p:grpSpPr>
            <a:xfrm>
              <a:off x="5443766" y="4701944"/>
              <a:ext cx="338356" cy="459855"/>
              <a:chOff x="5758088" y="4284007"/>
              <a:chExt cx="495387" cy="673270"/>
            </a:xfrm>
            <a:solidFill>
              <a:schemeClr val="bg1"/>
            </a:solidFill>
          </p:grpSpPr>
          <p:sp>
            <p:nvSpPr>
              <p:cNvPr id="46" name="Freeform 422"/>
              <p:cNvSpPr/>
              <p:nvPr/>
            </p:nvSpPr>
            <p:spPr bwMode="auto">
              <a:xfrm>
                <a:off x="5822902" y="4284007"/>
                <a:ext cx="221283" cy="243554"/>
              </a:xfrm>
              <a:custGeom>
                <a:avLst/>
                <a:gdLst>
                  <a:gd name="T0" fmla="*/ 45 w 328"/>
                  <a:gd name="T1" fmla="*/ 239 h 361"/>
                  <a:gd name="T2" fmla="*/ 167 w 328"/>
                  <a:gd name="T3" fmla="*/ 361 h 361"/>
                  <a:gd name="T4" fmla="*/ 285 w 328"/>
                  <a:gd name="T5" fmla="*/ 239 h 361"/>
                  <a:gd name="T6" fmla="*/ 321 w 328"/>
                  <a:gd name="T7" fmla="*/ 199 h 361"/>
                  <a:gd name="T8" fmla="*/ 302 w 328"/>
                  <a:gd name="T9" fmla="*/ 140 h 361"/>
                  <a:gd name="T10" fmla="*/ 164 w 328"/>
                  <a:gd name="T11" fmla="*/ 0 h 361"/>
                  <a:gd name="T12" fmla="*/ 26 w 328"/>
                  <a:gd name="T13" fmla="*/ 140 h 361"/>
                  <a:gd name="T14" fmla="*/ 7 w 328"/>
                  <a:gd name="T15" fmla="*/ 199 h 361"/>
                  <a:gd name="T16" fmla="*/ 45 w 328"/>
                  <a:gd name="T17" fmla="*/ 239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361">
                    <a:moveTo>
                      <a:pt x="45" y="239"/>
                    </a:moveTo>
                    <a:cubicBezTo>
                      <a:pt x="70" y="303"/>
                      <a:pt x="116" y="361"/>
                      <a:pt x="167" y="361"/>
                    </a:cubicBezTo>
                    <a:cubicBezTo>
                      <a:pt x="219" y="361"/>
                      <a:pt x="262" y="303"/>
                      <a:pt x="285" y="239"/>
                    </a:cubicBezTo>
                    <a:cubicBezTo>
                      <a:pt x="300" y="238"/>
                      <a:pt x="315" y="222"/>
                      <a:pt x="321" y="199"/>
                    </a:cubicBezTo>
                    <a:cubicBezTo>
                      <a:pt x="328" y="173"/>
                      <a:pt x="319" y="146"/>
                      <a:pt x="302" y="140"/>
                    </a:cubicBezTo>
                    <a:cubicBezTo>
                      <a:pt x="297" y="62"/>
                      <a:pt x="237" y="0"/>
                      <a:pt x="164" y="0"/>
                    </a:cubicBezTo>
                    <a:cubicBezTo>
                      <a:pt x="90" y="0"/>
                      <a:pt x="30" y="62"/>
                      <a:pt x="26" y="140"/>
                    </a:cubicBezTo>
                    <a:cubicBezTo>
                      <a:pt x="8" y="146"/>
                      <a:pt x="0" y="173"/>
                      <a:pt x="7" y="199"/>
                    </a:cubicBezTo>
                    <a:cubicBezTo>
                      <a:pt x="13" y="223"/>
                      <a:pt x="29" y="239"/>
                      <a:pt x="45" y="2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47" name="Freeform 423"/>
              <p:cNvSpPr/>
              <p:nvPr/>
            </p:nvSpPr>
            <p:spPr bwMode="auto">
              <a:xfrm>
                <a:off x="6097007" y="4775683"/>
                <a:ext cx="1999" cy="1428"/>
              </a:xfrm>
              <a:custGeom>
                <a:avLst/>
                <a:gdLst>
                  <a:gd name="T0" fmla="*/ 3 w 3"/>
                  <a:gd name="T1" fmla="*/ 0 h 2"/>
                  <a:gd name="T2" fmla="*/ 0 w 3"/>
                  <a:gd name="T3" fmla="*/ 2 h 2"/>
                  <a:gd name="T4" fmla="*/ 3 w 3"/>
                  <a:gd name="T5" fmla="*/ 2 h 2"/>
                  <a:gd name="T6" fmla="*/ 3 w 3"/>
                  <a:gd name="T7" fmla="*/ 0 h 2"/>
                </a:gdLst>
                <a:ahLst/>
                <a:cxnLst>
                  <a:cxn ang="0">
                    <a:pos x="T0" y="T1"/>
                  </a:cxn>
                  <a:cxn ang="0">
                    <a:pos x="T2" y="T3"/>
                  </a:cxn>
                  <a:cxn ang="0">
                    <a:pos x="T4" y="T5"/>
                  </a:cxn>
                  <a:cxn ang="0">
                    <a:pos x="T6" y="T7"/>
                  </a:cxn>
                </a:cxnLst>
                <a:rect l="0" t="0" r="r" b="b"/>
                <a:pathLst>
                  <a:path w="3" h="2">
                    <a:moveTo>
                      <a:pt x="3" y="0"/>
                    </a:moveTo>
                    <a:cubicBezTo>
                      <a:pt x="2" y="1"/>
                      <a:pt x="1" y="2"/>
                      <a:pt x="0" y="2"/>
                    </a:cubicBezTo>
                    <a:cubicBezTo>
                      <a:pt x="3" y="2"/>
                      <a:pt x="3" y="2"/>
                      <a:pt x="3" y="2"/>
                    </a:cubicBez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48" name="Freeform 424"/>
              <p:cNvSpPr/>
              <p:nvPr/>
            </p:nvSpPr>
            <p:spPr bwMode="auto">
              <a:xfrm>
                <a:off x="6066456" y="4582096"/>
                <a:ext cx="30551" cy="171315"/>
              </a:xfrm>
              <a:custGeom>
                <a:avLst/>
                <a:gdLst>
                  <a:gd name="T0" fmla="*/ 0 w 45"/>
                  <a:gd name="T1" fmla="*/ 0 h 254"/>
                  <a:gd name="T2" fmla="*/ 21 w 45"/>
                  <a:gd name="T3" fmla="*/ 254 h 254"/>
                  <a:gd name="T4" fmla="*/ 45 w 45"/>
                  <a:gd name="T5" fmla="*/ 241 h 254"/>
                  <a:gd name="T6" fmla="*/ 29 w 45"/>
                  <a:gd name="T7" fmla="*/ 0 h 254"/>
                  <a:gd name="T8" fmla="*/ 0 w 45"/>
                  <a:gd name="T9" fmla="*/ 0 h 254"/>
                </a:gdLst>
                <a:ahLst/>
                <a:cxnLst>
                  <a:cxn ang="0">
                    <a:pos x="T0" y="T1"/>
                  </a:cxn>
                  <a:cxn ang="0">
                    <a:pos x="T2" y="T3"/>
                  </a:cxn>
                  <a:cxn ang="0">
                    <a:pos x="T4" y="T5"/>
                  </a:cxn>
                  <a:cxn ang="0">
                    <a:pos x="T6" y="T7"/>
                  </a:cxn>
                  <a:cxn ang="0">
                    <a:pos x="T8" y="T9"/>
                  </a:cxn>
                </a:cxnLst>
                <a:rect l="0" t="0" r="r" b="b"/>
                <a:pathLst>
                  <a:path w="45" h="254">
                    <a:moveTo>
                      <a:pt x="0" y="0"/>
                    </a:moveTo>
                    <a:cubicBezTo>
                      <a:pt x="21" y="254"/>
                      <a:pt x="21" y="254"/>
                      <a:pt x="21" y="254"/>
                    </a:cubicBezTo>
                    <a:cubicBezTo>
                      <a:pt x="29" y="249"/>
                      <a:pt x="37" y="245"/>
                      <a:pt x="45" y="241"/>
                    </a:cubicBezTo>
                    <a:cubicBezTo>
                      <a:pt x="29" y="0"/>
                      <a:pt x="29" y="0"/>
                      <a:pt x="29"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49" name="Freeform 425"/>
              <p:cNvSpPr/>
              <p:nvPr/>
            </p:nvSpPr>
            <p:spPr bwMode="auto">
              <a:xfrm>
                <a:off x="6187233" y="4775683"/>
                <a:ext cx="1999" cy="1428"/>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cubicBezTo>
                      <a:pt x="0" y="2"/>
                      <a:pt x="0" y="2"/>
                      <a:pt x="0" y="2"/>
                    </a:cubicBezTo>
                    <a:cubicBezTo>
                      <a:pt x="3" y="2"/>
                      <a:pt x="3" y="2"/>
                      <a:pt x="3" y="2"/>
                    </a:cubicBezTo>
                    <a:cubicBezTo>
                      <a:pt x="2" y="2"/>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50" name="Freeform 426"/>
              <p:cNvSpPr/>
              <p:nvPr/>
            </p:nvSpPr>
            <p:spPr bwMode="auto">
              <a:xfrm>
                <a:off x="6189232" y="4582096"/>
                <a:ext cx="30551" cy="171315"/>
              </a:xfrm>
              <a:custGeom>
                <a:avLst/>
                <a:gdLst>
                  <a:gd name="T0" fmla="*/ 45 w 45"/>
                  <a:gd name="T1" fmla="*/ 0 h 254"/>
                  <a:gd name="T2" fmla="*/ 16 w 45"/>
                  <a:gd name="T3" fmla="*/ 0 h 254"/>
                  <a:gd name="T4" fmla="*/ 0 w 45"/>
                  <a:gd name="T5" fmla="*/ 241 h 254"/>
                  <a:gd name="T6" fmla="*/ 24 w 45"/>
                  <a:gd name="T7" fmla="*/ 254 h 254"/>
                  <a:gd name="T8" fmla="*/ 45 w 45"/>
                  <a:gd name="T9" fmla="*/ 0 h 254"/>
                </a:gdLst>
                <a:ahLst/>
                <a:cxnLst>
                  <a:cxn ang="0">
                    <a:pos x="T0" y="T1"/>
                  </a:cxn>
                  <a:cxn ang="0">
                    <a:pos x="T2" y="T3"/>
                  </a:cxn>
                  <a:cxn ang="0">
                    <a:pos x="T4" y="T5"/>
                  </a:cxn>
                  <a:cxn ang="0">
                    <a:pos x="T6" y="T7"/>
                  </a:cxn>
                  <a:cxn ang="0">
                    <a:pos x="T8" y="T9"/>
                  </a:cxn>
                </a:cxnLst>
                <a:rect l="0" t="0" r="r" b="b"/>
                <a:pathLst>
                  <a:path w="45" h="254">
                    <a:moveTo>
                      <a:pt x="45" y="0"/>
                    </a:moveTo>
                    <a:cubicBezTo>
                      <a:pt x="16" y="0"/>
                      <a:pt x="16" y="0"/>
                      <a:pt x="16" y="0"/>
                    </a:cubicBezTo>
                    <a:cubicBezTo>
                      <a:pt x="0" y="241"/>
                      <a:pt x="0" y="241"/>
                      <a:pt x="0" y="241"/>
                    </a:cubicBezTo>
                    <a:cubicBezTo>
                      <a:pt x="8" y="245"/>
                      <a:pt x="16" y="249"/>
                      <a:pt x="24" y="254"/>
                    </a:cubicBezTo>
                    <a:lnTo>
                      <a:pt x="4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51" name="Freeform 427"/>
              <p:cNvSpPr>
                <a:spLocks noEditPoints="1"/>
              </p:cNvSpPr>
              <p:nvPr/>
            </p:nvSpPr>
            <p:spPr bwMode="auto">
              <a:xfrm>
                <a:off x="6032192" y="4740563"/>
                <a:ext cx="221283" cy="216714"/>
              </a:xfrm>
              <a:custGeom>
                <a:avLst/>
                <a:gdLst>
                  <a:gd name="T0" fmla="*/ 164 w 328"/>
                  <a:gd name="T1" fmla="*/ 0 h 321"/>
                  <a:gd name="T2" fmla="*/ 0 w 328"/>
                  <a:gd name="T3" fmla="*/ 161 h 321"/>
                  <a:gd name="T4" fmla="*/ 164 w 328"/>
                  <a:gd name="T5" fmla="*/ 321 h 321"/>
                  <a:gd name="T6" fmla="*/ 328 w 328"/>
                  <a:gd name="T7" fmla="*/ 161 h 321"/>
                  <a:gd name="T8" fmla="*/ 164 w 328"/>
                  <a:gd name="T9" fmla="*/ 0 h 321"/>
                  <a:gd name="T10" fmla="*/ 164 w 328"/>
                  <a:gd name="T11" fmla="*/ 294 h 321"/>
                  <a:gd name="T12" fmla="*/ 27 w 328"/>
                  <a:gd name="T13" fmla="*/ 161 h 321"/>
                  <a:gd name="T14" fmla="*/ 164 w 328"/>
                  <a:gd name="T15" fmla="*/ 27 h 321"/>
                  <a:gd name="T16" fmla="*/ 302 w 328"/>
                  <a:gd name="T17" fmla="*/ 161 h 321"/>
                  <a:gd name="T18" fmla="*/ 164 w 328"/>
                  <a:gd name="T19" fmla="*/ 294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8" h="321">
                    <a:moveTo>
                      <a:pt x="164" y="0"/>
                    </a:moveTo>
                    <a:cubicBezTo>
                      <a:pt x="74" y="0"/>
                      <a:pt x="0" y="72"/>
                      <a:pt x="0" y="161"/>
                    </a:cubicBezTo>
                    <a:cubicBezTo>
                      <a:pt x="0" y="249"/>
                      <a:pt x="74" y="321"/>
                      <a:pt x="164" y="321"/>
                    </a:cubicBezTo>
                    <a:cubicBezTo>
                      <a:pt x="255" y="321"/>
                      <a:pt x="328" y="249"/>
                      <a:pt x="328" y="161"/>
                    </a:cubicBezTo>
                    <a:cubicBezTo>
                      <a:pt x="328" y="72"/>
                      <a:pt x="255" y="0"/>
                      <a:pt x="164" y="0"/>
                    </a:cubicBezTo>
                    <a:close/>
                    <a:moveTo>
                      <a:pt x="164" y="294"/>
                    </a:moveTo>
                    <a:cubicBezTo>
                      <a:pt x="89" y="294"/>
                      <a:pt x="27" y="234"/>
                      <a:pt x="27" y="161"/>
                    </a:cubicBezTo>
                    <a:cubicBezTo>
                      <a:pt x="27" y="87"/>
                      <a:pt x="89" y="27"/>
                      <a:pt x="164" y="27"/>
                    </a:cubicBezTo>
                    <a:cubicBezTo>
                      <a:pt x="240" y="27"/>
                      <a:pt x="302" y="87"/>
                      <a:pt x="302" y="161"/>
                    </a:cubicBezTo>
                    <a:cubicBezTo>
                      <a:pt x="302" y="234"/>
                      <a:pt x="240" y="294"/>
                      <a:pt x="164" y="2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52" name="Freeform 428"/>
              <p:cNvSpPr/>
              <p:nvPr/>
            </p:nvSpPr>
            <p:spPr bwMode="auto">
              <a:xfrm>
                <a:off x="6105001" y="4571246"/>
                <a:ext cx="76235" cy="168175"/>
              </a:xfrm>
              <a:custGeom>
                <a:avLst/>
                <a:gdLst>
                  <a:gd name="T0" fmla="*/ 56 w 113"/>
                  <a:gd name="T1" fmla="*/ 243 h 249"/>
                  <a:gd name="T2" fmla="*/ 100 w 113"/>
                  <a:gd name="T3" fmla="*/ 249 h 249"/>
                  <a:gd name="T4" fmla="*/ 113 w 113"/>
                  <a:gd name="T5" fmla="*/ 0 h 249"/>
                  <a:gd name="T6" fmla="*/ 0 w 113"/>
                  <a:gd name="T7" fmla="*/ 0 h 249"/>
                  <a:gd name="T8" fmla="*/ 13 w 113"/>
                  <a:gd name="T9" fmla="*/ 249 h 249"/>
                  <a:gd name="T10" fmla="*/ 56 w 113"/>
                  <a:gd name="T11" fmla="*/ 243 h 249"/>
                </a:gdLst>
                <a:ahLst/>
                <a:cxnLst>
                  <a:cxn ang="0">
                    <a:pos x="T0" y="T1"/>
                  </a:cxn>
                  <a:cxn ang="0">
                    <a:pos x="T2" y="T3"/>
                  </a:cxn>
                  <a:cxn ang="0">
                    <a:pos x="T4" y="T5"/>
                  </a:cxn>
                  <a:cxn ang="0">
                    <a:pos x="T6" y="T7"/>
                  </a:cxn>
                  <a:cxn ang="0">
                    <a:pos x="T8" y="T9"/>
                  </a:cxn>
                  <a:cxn ang="0">
                    <a:pos x="T10" y="T11"/>
                  </a:cxn>
                </a:cxnLst>
                <a:rect l="0" t="0" r="r" b="b"/>
                <a:pathLst>
                  <a:path w="113" h="249">
                    <a:moveTo>
                      <a:pt x="56" y="243"/>
                    </a:moveTo>
                    <a:cubicBezTo>
                      <a:pt x="71" y="243"/>
                      <a:pt x="86" y="245"/>
                      <a:pt x="100" y="249"/>
                    </a:cubicBezTo>
                    <a:cubicBezTo>
                      <a:pt x="113" y="0"/>
                      <a:pt x="113" y="0"/>
                      <a:pt x="113" y="0"/>
                    </a:cubicBezTo>
                    <a:cubicBezTo>
                      <a:pt x="0" y="0"/>
                      <a:pt x="0" y="0"/>
                      <a:pt x="0" y="0"/>
                    </a:cubicBezTo>
                    <a:cubicBezTo>
                      <a:pt x="13" y="249"/>
                      <a:pt x="13" y="249"/>
                      <a:pt x="13" y="249"/>
                    </a:cubicBezTo>
                    <a:cubicBezTo>
                      <a:pt x="27" y="245"/>
                      <a:pt x="42" y="243"/>
                      <a:pt x="56"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53" name="Freeform 429"/>
              <p:cNvSpPr/>
              <p:nvPr/>
            </p:nvSpPr>
            <p:spPr bwMode="auto">
              <a:xfrm>
                <a:off x="5758088" y="4516711"/>
                <a:ext cx="334636" cy="294948"/>
              </a:xfrm>
              <a:custGeom>
                <a:avLst/>
                <a:gdLst>
                  <a:gd name="T0" fmla="*/ 460 w 496"/>
                  <a:gd name="T1" fmla="*/ 351 h 437"/>
                  <a:gd name="T2" fmla="*/ 437 w 496"/>
                  <a:gd name="T3" fmla="*/ 80 h 437"/>
                  <a:gd name="T4" fmla="*/ 496 w 496"/>
                  <a:gd name="T5" fmla="*/ 80 h 437"/>
                  <a:gd name="T6" fmla="*/ 496 w 496"/>
                  <a:gd name="T7" fmla="*/ 73 h 437"/>
                  <a:gd name="T8" fmla="*/ 401 w 496"/>
                  <a:gd name="T9" fmla="*/ 0 h 437"/>
                  <a:gd name="T10" fmla="*/ 290 w 496"/>
                  <a:gd name="T11" fmla="*/ 188 h 437"/>
                  <a:gd name="T12" fmla="*/ 276 w 496"/>
                  <a:gd name="T13" fmla="*/ 103 h 437"/>
                  <a:gd name="T14" fmla="*/ 291 w 496"/>
                  <a:gd name="T15" fmla="*/ 76 h 437"/>
                  <a:gd name="T16" fmla="*/ 259 w 496"/>
                  <a:gd name="T17" fmla="*/ 44 h 437"/>
                  <a:gd name="T18" fmla="*/ 227 w 496"/>
                  <a:gd name="T19" fmla="*/ 76 h 437"/>
                  <a:gd name="T20" fmla="*/ 243 w 496"/>
                  <a:gd name="T21" fmla="*/ 103 h 437"/>
                  <a:gd name="T22" fmla="*/ 229 w 496"/>
                  <a:gd name="T23" fmla="*/ 186 h 437"/>
                  <a:gd name="T24" fmla="*/ 118 w 496"/>
                  <a:gd name="T25" fmla="*/ 0 h 437"/>
                  <a:gd name="T26" fmla="*/ 2 w 496"/>
                  <a:gd name="T27" fmla="*/ 123 h 437"/>
                  <a:gd name="T28" fmla="*/ 0 w 496"/>
                  <a:gd name="T29" fmla="*/ 123 h 437"/>
                  <a:gd name="T30" fmla="*/ 0 w 496"/>
                  <a:gd name="T31" fmla="*/ 396 h 437"/>
                  <a:gd name="T32" fmla="*/ 1 w 496"/>
                  <a:gd name="T33" fmla="*/ 396 h 437"/>
                  <a:gd name="T34" fmla="*/ 260 w 496"/>
                  <a:gd name="T35" fmla="*/ 437 h 437"/>
                  <a:gd name="T36" fmla="*/ 400 w 496"/>
                  <a:gd name="T37" fmla="*/ 430 h 437"/>
                  <a:gd name="T38" fmla="*/ 460 w 496"/>
                  <a:gd name="T39" fmla="*/ 35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6" h="437">
                    <a:moveTo>
                      <a:pt x="460" y="351"/>
                    </a:moveTo>
                    <a:cubicBezTo>
                      <a:pt x="437" y="80"/>
                      <a:pt x="437" y="80"/>
                      <a:pt x="437" y="80"/>
                    </a:cubicBezTo>
                    <a:cubicBezTo>
                      <a:pt x="496" y="80"/>
                      <a:pt x="496" y="80"/>
                      <a:pt x="496" y="80"/>
                    </a:cubicBezTo>
                    <a:cubicBezTo>
                      <a:pt x="496" y="73"/>
                      <a:pt x="496" y="73"/>
                      <a:pt x="496" y="73"/>
                    </a:cubicBezTo>
                    <a:cubicBezTo>
                      <a:pt x="475" y="43"/>
                      <a:pt x="442" y="18"/>
                      <a:pt x="401" y="0"/>
                    </a:cubicBezTo>
                    <a:cubicBezTo>
                      <a:pt x="290" y="188"/>
                      <a:pt x="290" y="188"/>
                      <a:pt x="290" y="188"/>
                    </a:cubicBezTo>
                    <a:cubicBezTo>
                      <a:pt x="276" y="103"/>
                      <a:pt x="276" y="103"/>
                      <a:pt x="276" y="103"/>
                    </a:cubicBezTo>
                    <a:cubicBezTo>
                      <a:pt x="285" y="98"/>
                      <a:pt x="291" y="88"/>
                      <a:pt x="291" y="76"/>
                    </a:cubicBezTo>
                    <a:cubicBezTo>
                      <a:pt x="291" y="59"/>
                      <a:pt x="277" y="44"/>
                      <a:pt x="259" y="44"/>
                    </a:cubicBezTo>
                    <a:cubicBezTo>
                      <a:pt x="242" y="44"/>
                      <a:pt x="227" y="59"/>
                      <a:pt x="227" y="76"/>
                    </a:cubicBezTo>
                    <a:cubicBezTo>
                      <a:pt x="227" y="88"/>
                      <a:pt x="233" y="98"/>
                      <a:pt x="243" y="103"/>
                    </a:cubicBezTo>
                    <a:cubicBezTo>
                      <a:pt x="229" y="186"/>
                      <a:pt x="229" y="186"/>
                      <a:pt x="229" y="186"/>
                    </a:cubicBezTo>
                    <a:cubicBezTo>
                      <a:pt x="118" y="0"/>
                      <a:pt x="118" y="0"/>
                      <a:pt x="118" y="0"/>
                    </a:cubicBezTo>
                    <a:cubicBezTo>
                      <a:pt x="56" y="27"/>
                      <a:pt x="12" y="72"/>
                      <a:pt x="2" y="123"/>
                    </a:cubicBezTo>
                    <a:cubicBezTo>
                      <a:pt x="0" y="123"/>
                      <a:pt x="0" y="123"/>
                      <a:pt x="0" y="123"/>
                    </a:cubicBezTo>
                    <a:cubicBezTo>
                      <a:pt x="0" y="396"/>
                      <a:pt x="0" y="396"/>
                      <a:pt x="0" y="396"/>
                    </a:cubicBezTo>
                    <a:cubicBezTo>
                      <a:pt x="1" y="396"/>
                      <a:pt x="1" y="396"/>
                      <a:pt x="1" y="396"/>
                    </a:cubicBezTo>
                    <a:cubicBezTo>
                      <a:pt x="14" y="419"/>
                      <a:pt x="125" y="437"/>
                      <a:pt x="260" y="437"/>
                    </a:cubicBezTo>
                    <a:cubicBezTo>
                      <a:pt x="312" y="437"/>
                      <a:pt x="360" y="435"/>
                      <a:pt x="400" y="430"/>
                    </a:cubicBezTo>
                    <a:cubicBezTo>
                      <a:pt x="413" y="398"/>
                      <a:pt x="434" y="371"/>
                      <a:pt x="460"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54" name="Freeform 430"/>
              <p:cNvSpPr>
                <a:spLocks noEditPoints="1"/>
              </p:cNvSpPr>
              <p:nvPr/>
            </p:nvSpPr>
            <p:spPr bwMode="auto">
              <a:xfrm>
                <a:off x="6068454" y="4777111"/>
                <a:ext cx="149330" cy="144476"/>
              </a:xfrm>
              <a:custGeom>
                <a:avLst/>
                <a:gdLst>
                  <a:gd name="T0" fmla="*/ 110 w 221"/>
                  <a:gd name="T1" fmla="*/ 0 h 214"/>
                  <a:gd name="T2" fmla="*/ 0 w 221"/>
                  <a:gd name="T3" fmla="*/ 107 h 214"/>
                  <a:gd name="T4" fmla="*/ 110 w 221"/>
                  <a:gd name="T5" fmla="*/ 214 h 214"/>
                  <a:gd name="T6" fmla="*/ 221 w 221"/>
                  <a:gd name="T7" fmla="*/ 107 h 214"/>
                  <a:gd name="T8" fmla="*/ 110 w 221"/>
                  <a:gd name="T9" fmla="*/ 0 h 214"/>
                  <a:gd name="T10" fmla="*/ 134 w 221"/>
                  <a:gd name="T11" fmla="*/ 188 h 214"/>
                  <a:gd name="T12" fmla="*/ 99 w 221"/>
                  <a:gd name="T13" fmla="*/ 188 h 214"/>
                  <a:gd name="T14" fmla="*/ 99 w 221"/>
                  <a:gd name="T15" fmla="*/ 66 h 214"/>
                  <a:gd name="T16" fmla="*/ 99 w 221"/>
                  <a:gd name="T17" fmla="*/ 66 h 214"/>
                  <a:gd name="T18" fmla="*/ 70 w 221"/>
                  <a:gd name="T19" fmla="*/ 80 h 214"/>
                  <a:gd name="T20" fmla="*/ 64 w 221"/>
                  <a:gd name="T21" fmla="*/ 53 h 214"/>
                  <a:gd name="T22" fmla="*/ 105 w 221"/>
                  <a:gd name="T23" fmla="*/ 34 h 214"/>
                  <a:gd name="T24" fmla="*/ 134 w 221"/>
                  <a:gd name="T25" fmla="*/ 34 h 214"/>
                  <a:gd name="T26" fmla="*/ 134 w 221"/>
                  <a:gd name="T2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14">
                    <a:moveTo>
                      <a:pt x="110" y="0"/>
                    </a:moveTo>
                    <a:cubicBezTo>
                      <a:pt x="50" y="0"/>
                      <a:pt x="0" y="48"/>
                      <a:pt x="0" y="107"/>
                    </a:cubicBezTo>
                    <a:cubicBezTo>
                      <a:pt x="0" y="166"/>
                      <a:pt x="50" y="214"/>
                      <a:pt x="110" y="214"/>
                    </a:cubicBezTo>
                    <a:cubicBezTo>
                      <a:pt x="171" y="214"/>
                      <a:pt x="221" y="166"/>
                      <a:pt x="221" y="107"/>
                    </a:cubicBezTo>
                    <a:cubicBezTo>
                      <a:pt x="221" y="48"/>
                      <a:pt x="171" y="0"/>
                      <a:pt x="110" y="0"/>
                    </a:cubicBezTo>
                    <a:close/>
                    <a:moveTo>
                      <a:pt x="134" y="188"/>
                    </a:moveTo>
                    <a:cubicBezTo>
                      <a:pt x="99" y="188"/>
                      <a:pt x="99" y="188"/>
                      <a:pt x="99" y="188"/>
                    </a:cubicBezTo>
                    <a:cubicBezTo>
                      <a:pt x="99" y="66"/>
                      <a:pt x="99" y="66"/>
                      <a:pt x="99" y="66"/>
                    </a:cubicBezTo>
                    <a:cubicBezTo>
                      <a:pt x="99" y="66"/>
                      <a:pt x="99" y="66"/>
                      <a:pt x="99" y="66"/>
                    </a:cubicBezTo>
                    <a:cubicBezTo>
                      <a:pt x="70" y="80"/>
                      <a:pt x="70" y="80"/>
                      <a:pt x="70" y="80"/>
                    </a:cubicBezTo>
                    <a:cubicBezTo>
                      <a:pt x="64" y="53"/>
                      <a:pt x="64" y="53"/>
                      <a:pt x="64" y="53"/>
                    </a:cubicBezTo>
                    <a:cubicBezTo>
                      <a:pt x="105" y="34"/>
                      <a:pt x="105" y="34"/>
                      <a:pt x="105" y="34"/>
                    </a:cubicBezTo>
                    <a:cubicBezTo>
                      <a:pt x="134" y="34"/>
                      <a:pt x="134" y="34"/>
                      <a:pt x="134" y="34"/>
                    </a:cubicBezTo>
                    <a:lnTo>
                      <a:pt x="134" y="1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grpSp>
      </p:grpSp>
      <p:cxnSp>
        <p:nvCxnSpPr>
          <p:cNvPr id="69" name="直接连接符 68"/>
          <p:cNvCxnSpPr/>
          <p:nvPr/>
        </p:nvCxnSpPr>
        <p:spPr>
          <a:xfrm>
            <a:off x="2337136" y="4213406"/>
            <a:ext cx="1336234"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0" name="文本框 125"/>
          <p:cNvSpPr txBox="1"/>
          <p:nvPr/>
        </p:nvSpPr>
        <p:spPr>
          <a:xfrm>
            <a:off x="2059503" y="4221093"/>
            <a:ext cx="1825388" cy="338378"/>
          </a:xfrm>
          <a:prstGeom prst="rect">
            <a:avLst/>
          </a:prstGeom>
          <a:noFill/>
        </p:spPr>
        <p:txBody>
          <a:bodyPr wrap="square" rtlCol="0">
            <a:spAutoFit/>
          </a:bodyPr>
          <a:lstStyle/>
          <a:p>
            <a:pPr algn="dist" defTabSz="913765">
              <a:defRPr/>
            </a:pPr>
            <a:r>
              <a:rPr lang="en-US" altLang="zh-CN" sz="1600" dirty="0" err="1">
                <a:solidFill>
                  <a:srgbClr val="000000">
                    <a:lumMod val="65000"/>
                    <a:lumOff val="35000"/>
                  </a:srgbClr>
                </a:solidFill>
                <a:latin typeface="+mn-ea"/>
              </a:rPr>
              <a:t>PaaS</a:t>
            </a:r>
            <a:r>
              <a:rPr lang="zh-CN" altLang="en-US" sz="1600" dirty="0">
                <a:solidFill>
                  <a:srgbClr val="000000">
                    <a:lumMod val="65000"/>
                    <a:lumOff val="35000"/>
                  </a:srgbClr>
                </a:solidFill>
                <a:latin typeface="+mn-ea"/>
              </a:rPr>
              <a:t>平台的种类</a:t>
            </a:r>
            <a:endParaRPr lang="zh-CN" altLang="en-US" sz="1600" dirty="0">
              <a:solidFill>
                <a:srgbClr val="000000">
                  <a:lumMod val="65000"/>
                  <a:lumOff val="35000"/>
                </a:srgbClr>
              </a:solidFill>
              <a:latin typeface="+mn-ea"/>
            </a:endParaRPr>
          </a:p>
        </p:txBody>
      </p:sp>
      <p:sp>
        <p:nvSpPr>
          <p:cNvPr id="73" name="文本框 135"/>
          <p:cNvSpPr txBox="1"/>
          <p:nvPr/>
        </p:nvSpPr>
        <p:spPr>
          <a:xfrm>
            <a:off x="6146479" y="1876385"/>
            <a:ext cx="5509226" cy="4245106"/>
          </a:xfrm>
          <a:prstGeom prst="rect">
            <a:avLst/>
          </a:prstGeom>
          <a:noFill/>
        </p:spPr>
        <p:txBody>
          <a:bodyPr wrap="square" rtlCol="0">
            <a:spAutoFit/>
          </a:bodyPr>
          <a:lstStyle/>
          <a:p>
            <a:pPr algn="just" defTabSz="913765">
              <a:lnSpc>
                <a:spcPct val="150000"/>
              </a:lnSpc>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rPr>
              <a:t>PaaS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是一种</a:t>
            </a:r>
            <a:r>
              <a:rPr lang="zh-CN" altLang="en-US" sz="2000" dirty="0">
                <a:solidFill>
                  <a:srgbClr val="FF0000"/>
                </a:solidFill>
                <a:latin typeface="微软雅黑" panose="020B0503020204020204" pitchFamily="34" charset="-122"/>
                <a:ea typeface="微软雅黑" panose="020B0503020204020204" pitchFamily="34" charset="-122"/>
              </a:rPr>
              <a:t>分布式平台服务</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，为用户提供一个包括应用设计、应用开发、应用测试及应用托管的完整的计算机平台。</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algn="just" defTabSz="913765">
              <a:lnSpc>
                <a:spcPct val="150000"/>
              </a:lnSpc>
              <a:defRPr/>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rPr>
              <a:t>PaaS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的主要用户是开发人员，</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rPr>
              <a:t>PaaS</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rPr>
              <a:t>平台的种类目前较少，比较著名的有</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Force.com</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Google App Engine</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Windows Azure</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Cloud Foundry</a:t>
            </a:r>
            <a:r>
              <a:rPr lang="zh-CN"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3" name="任意多边形 82"/>
          <p:cNvSpPr/>
          <p:nvPr/>
        </p:nvSpPr>
        <p:spPr>
          <a:xfrm>
            <a:off x="2556217" y="3465775"/>
            <a:ext cx="898071" cy="658244"/>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4" name="TextBox 83"/>
          <p:cNvSpPr txBox="1"/>
          <p:nvPr/>
        </p:nvSpPr>
        <p:spPr>
          <a:xfrm>
            <a:off x="832488" y="1677541"/>
            <a:ext cx="2028185" cy="399902"/>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Force.com</a:t>
            </a:r>
            <a:endParaRPr lang="zh-CN" altLang="en-US" sz="2000" dirty="0">
              <a:solidFill>
                <a:schemeClr val="tx1">
                  <a:lumMod val="75000"/>
                  <a:lumOff val="25000"/>
                </a:schemeClr>
              </a:solidFill>
            </a:endParaRPr>
          </a:p>
        </p:txBody>
      </p:sp>
      <p:sp>
        <p:nvSpPr>
          <p:cNvPr id="85" name="TextBox 84"/>
          <p:cNvSpPr txBox="1"/>
          <p:nvPr/>
        </p:nvSpPr>
        <p:spPr>
          <a:xfrm>
            <a:off x="3157124" y="1686441"/>
            <a:ext cx="2808638" cy="399902"/>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Google App Engine</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6" name="TextBox 85"/>
          <p:cNvSpPr txBox="1"/>
          <p:nvPr/>
        </p:nvSpPr>
        <p:spPr>
          <a:xfrm>
            <a:off x="712416" y="6104655"/>
            <a:ext cx="2741871" cy="399902"/>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Windows Azure</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7" name="TextBox 86"/>
          <p:cNvSpPr txBox="1"/>
          <p:nvPr/>
        </p:nvSpPr>
        <p:spPr>
          <a:xfrm>
            <a:off x="3439683" y="6104655"/>
            <a:ext cx="3037119" cy="399902"/>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Cloud Foundry</a:t>
            </a:r>
            <a:endParaRPr lang="zh-CN" altLang="en-US" sz="2000" dirty="0">
              <a:solidFill>
                <a:schemeClr val="tx1">
                  <a:lumMod val="75000"/>
                  <a:lumOff val="25000"/>
                </a:schemeClr>
              </a:solidFill>
            </a:endParaRPr>
          </a:p>
        </p:txBody>
      </p:sp>
      <p:grpSp>
        <p:nvGrpSpPr>
          <p:cNvPr id="65" name="组合 64"/>
          <p:cNvGrpSpPr/>
          <p:nvPr/>
        </p:nvGrpSpPr>
        <p:grpSpPr>
          <a:xfrm>
            <a:off x="131974" y="-1"/>
            <a:ext cx="11520000" cy="1016152"/>
            <a:chOff x="131974" y="-1"/>
            <a:chExt cx="11520000" cy="1016152"/>
          </a:xfrm>
        </p:grpSpPr>
        <p:pic>
          <p:nvPicPr>
            <p:cNvPr id="66" name="图片 6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7" name="矩形 66"/>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8"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71" name="标题 1"/>
          <p:cNvSpPr txBox="1"/>
          <p:nvPr/>
        </p:nvSpPr>
        <p:spPr>
          <a:xfrm>
            <a:off x="256470" y="1131481"/>
            <a:ext cx="10515600"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PaaS</a:t>
            </a:r>
            <a:r>
              <a:rPr lang="zh-CN" altLang="en-US" sz="2800" b="1" dirty="0">
                <a:solidFill>
                  <a:prstClr val="black"/>
                </a:solidFill>
                <a:latin typeface="黑体" panose="02010609060101010101" pitchFamily="2" charset="-122"/>
                <a:ea typeface="黑体" panose="02010609060101010101" pitchFamily="2" charset="-122"/>
                <a:cs typeface="+mn-cs"/>
              </a:rPr>
              <a:t>：平台即服务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云计算及其应用</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授课纲要</a:t>
            </a:r>
            <a:endParaRPr lang="zh-CN" altLang="en-US" sz="2800" b="1" dirty="0">
              <a:latin typeface="黑体" panose="02010609060101010101" pitchFamily="2" charset="-122"/>
              <a:ea typeface="黑体" panose="02010609060101010101" pitchFamily="2" charset="-122"/>
            </a:endParaRPr>
          </a:p>
        </p:txBody>
      </p:sp>
      <p:sp>
        <p:nvSpPr>
          <p:cNvPr id="4" name="矩形 3"/>
          <p:cNvSpPr/>
          <p:nvPr/>
        </p:nvSpPr>
        <p:spPr>
          <a:xfrm>
            <a:off x="777030" y="1707895"/>
            <a:ext cx="3254417"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章：云计算基本概念</a:t>
            </a:r>
            <a:endParaRPr lang="zh-CN" altLang="en-US" sz="2000" b="1" dirty="0">
              <a:latin typeface="微软雅黑" panose="020B0503020204020204" pitchFamily="34" charset="-122"/>
              <a:ea typeface="微软雅黑" panose="020B0503020204020204" pitchFamily="34" charset="-122"/>
            </a:endParaRPr>
          </a:p>
        </p:txBody>
      </p:sp>
      <p:sp>
        <p:nvSpPr>
          <p:cNvPr id="8" name="矩形 7"/>
          <p:cNvSpPr/>
          <p:nvPr/>
        </p:nvSpPr>
        <p:spPr>
          <a:xfrm>
            <a:off x="799473" y="3138081"/>
            <a:ext cx="2484976"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章：服务模式</a:t>
            </a:r>
            <a:endParaRPr lang="zh-CN" altLang="en-US" sz="2000" b="1" dirty="0">
              <a:latin typeface="微软雅黑" panose="020B0503020204020204" pitchFamily="34" charset="-122"/>
              <a:ea typeface="微软雅黑" panose="020B0503020204020204" pitchFamily="34" charset="-122"/>
            </a:endParaRPr>
          </a:p>
        </p:txBody>
      </p:sp>
      <p:sp>
        <p:nvSpPr>
          <p:cNvPr id="10" name="矩形 9"/>
          <p:cNvSpPr/>
          <p:nvPr/>
        </p:nvSpPr>
        <p:spPr>
          <a:xfrm>
            <a:off x="753409" y="4240315"/>
            <a:ext cx="3510898"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章：虚拟化技术和平台</a:t>
            </a:r>
            <a:endParaRPr lang="zh-CN" altLang="en-US" sz="2000" b="1" dirty="0">
              <a:latin typeface="微软雅黑" panose="020B0503020204020204" pitchFamily="34" charset="-122"/>
              <a:ea typeface="微软雅黑" panose="020B0503020204020204" pitchFamily="34" charset="-122"/>
            </a:endParaRPr>
          </a:p>
        </p:txBody>
      </p:sp>
      <p:sp>
        <p:nvSpPr>
          <p:cNvPr id="11" name="矩形 10"/>
          <p:cNvSpPr/>
          <p:nvPr/>
        </p:nvSpPr>
        <p:spPr>
          <a:xfrm>
            <a:off x="799473" y="5342549"/>
            <a:ext cx="2741456"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章：云平台计算</a:t>
            </a:r>
            <a:endParaRPr lang="zh-CN" altLang="en-US" sz="2000" b="1" dirty="0">
              <a:latin typeface="微软雅黑" panose="020B0503020204020204" pitchFamily="34" charset="-122"/>
              <a:ea typeface="微软雅黑" panose="020B0503020204020204" pitchFamily="34" charset="-122"/>
            </a:endParaRPr>
          </a:p>
        </p:txBody>
      </p:sp>
      <p:sp>
        <p:nvSpPr>
          <p:cNvPr id="13" name="矩形 12"/>
          <p:cNvSpPr/>
          <p:nvPr/>
        </p:nvSpPr>
        <p:spPr>
          <a:xfrm>
            <a:off x="777029" y="2067828"/>
            <a:ext cx="9156111" cy="1089529"/>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本章的主要内容为：云计算机思想的起源、基本概念及云计算的特点；云计算的服务类型、部署模式以及云计算的应用场景，最后对云计算所带来的社会变革和产业链结构做简单的介绍。</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724398" y="3480368"/>
            <a:ext cx="9208742" cy="757130"/>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本章的主要内容为：云计算的三种服务模式</a:t>
            </a:r>
            <a:r>
              <a:rPr lang="en-US" altLang="zh-CN" dirty="0">
                <a:latin typeface="微软雅黑" panose="020B0503020204020204" pitchFamily="34" charset="-122"/>
                <a:ea typeface="微软雅黑" panose="020B0503020204020204" pitchFamily="34" charset="-122"/>
              </a:rPr>
              <a:t>(IaaS, PaaS</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SaaS)</a:t>
            </a:r>
            <a:r>
              <a:rPr lang="zh-CN" altLang="en-US" dirty="0">
                <a:latin typeface="微软雅黑" panose="020B0503020204020204" pitchFamily="34" charset="-122"/>
                <a:ea typeface="微软雅黑" panose="020B0503020204020204" pitchFamily="34" charset="-122"/>
              </a:rPr>
              <a:t>的基本功能、整体架构及三种服务模式的体验。</a:t>
            </a:r>
            <a:endParaRPr lang="zh-CN" altLang="en-US" dirty="0">
              <a:latin typeface="微软雅黑" panose="020B0503020204020204" pitchFamily="34" charset="-122"/>
              <a:ea typeface="微软雅黑" panose="020B0503020204020204" pitchFamily="34" charset="-122"/>
            </a:endParaRPr>
          </a:p>
        </p:txBody>
      </p:sp>
      <p:sp>
        <p:nvSpPr>
          <p:cNvPr id="19" name="矩形 18"/>
          <p:cNvSpPr/>
          <p:nvPr/>
        </p:nvSpPr>
        <p:spPr>
          <a:xfrm>
            <a:off x="777029" y="4611052"/>
            <a:ext cx="9156111" cy="757130"/>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本章的主要内容为：首先介绍虚拟化技术的发展、优劣势和分类，然后对流行的虚拟化软件如</a:t>
            </a:r>
            <a:r>
              <a:rPr lang="en-US" altLang="zh-CN" dirty="0" err="1">
                <a:latin typeface="微软雅黑" panose="020B0503020204020204" pitchFamily="34" charset="-122"/>
                <a:ea typeface="微软雅黑" panose="020B0503020204020204" pitchFamily="34" charset="-122"/>
              </a:rPr>
              <a:t>VirtaulBox</a:t>
            </a:r>
            <a:r>
              <a:rPr lang="zh-CN" altLang="en-US" dirty="0">
                <a:latin typeface="微软雅黑" panose="020B0503020204020204" pitchFamily="34" charset="-122"/>
                <a:ea typeface="微软雅黑" panose="020B0503020204020204" pitchFamily="34" charset="-122"/>
              </a:rPr>
              <a:t>等做简单介绍，最后对虚拟化平台的部署的一些细节问题进行说明。</a:t>
            </a: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9473" y="5722072"/>
            <a:ext cx="9156111" cy="757130"/>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本章的主要内容为：对现阶段流行的云平台如</a:t>
            </a:r>
            <a:r>
              <a:rPr lang="en-US" altLang="zh-CN" dirty="0">
                <a:latin typeface="微软雅黑" panose="020B0503020204020204" pitchFamily="34" charset="-122"/>
                <a:ea typeface="微软雅黑" panose="020B0503020204020204" pitchFamily="34" charset="-122"/>
              </a:rPr>
              <a:t>Amazon</a:t>
            </a:r>
            <a:r>
              <a:rPr lang="zh-CN" altLang="en-US" dirty="0">
                <a:latin typeface="微软雅黑" panose="020B0503020204020204" pitchFamily="34" charset="-122"/>
                <a:ea typeface="微软雅黑" panose="020B0503020204020204" pitchFamily="34" charset="-122"/>
              </a:rPr>
              <a:t>云计算平台，</a:t>
            </a:r>
            <a:r>
              <a:rPr lang="en-US" altLang="zh-CN" dirty="0">
                <a:latin typeface="微软雅黑" panose="020B0503020204020204" pitchFamily="34" charset="-122"/>
                <a:ea typeface="微软雅黑" panose="020B0503020204020204" pitchFamily="34" charset="-122"/>
              </a:rPr>
              <a:t>Google</a:t>
            </a:r>
            <a:r>
              <a:rPr lang="zh-CN" altLang="en-US" dirty="0">
                <a:latin typeface="微软雅黑" panose="020B0503020204020204" pitchFamily="34" charset="-122"/>
                <a:ea typeface="微软雅黑" panose="020B0503020204020204" pitchFamily="34" charset="-122"/>
              </a:rPr>
              <a:t>云计算平台等所提供的云计算服务进行简单介绍，并对某些底层核心服务做进一步的详细介绍。</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1" y="1655396"/>
            <a:ext cx="12192000" cy="52016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内容占位符 5"/>
          <p:cNvSpPr>
            <a:spLocks noGrp="1"/>
          </p:cNvSpPr>
          <p:nvPr>
            <p:ph idx="13"/>
          </p:nvPr>
        </p:nvSpPr>
        <p:spPr>
          <a:xfrm>
            <a:off x="494804" y="1576595"/>
            <a:ext cx="10741463" cy="516817"/>
          </a:xfrm>
        </p:spPr>
        <p:txBody>
          <a:bodyPr>
            <a:noAutofit/>
          </a:bodyPr>
          <a:lstStyle/>
          <a:p>
            <a:pPr marL="285750" indent="-285750">
              <a:lnSpc>
                <a:spcPct val="180000"/>
              </a:lnSpc>
              <a:buClr>
                <a:srgbClr val="0070C0"/>
              </a:buClr>
              <a:buFont typeface="Wingdings" panose="05000000000000000000" pitchFamily="2" charset="2"/>
              <a:buChar char="Ø"/>
            </a:pPr>
            <a:r>
              <a:rPr lang="en-US" altLang="zh-CN" sz="1800" dirty="0" err="1">
                <a:latin typeface="微软雅黑" panose="020B0503020204020204" pitchFamily="34" charset="-122"/>
                <a:ea typeface="微软雅黑" panose="020B0503020204020204" pitchFamily="34" charset="-122"/>
              </a:rPr>
              <a:t>PaaS</a:t>
            </a:r>
            <a:r>
              <a:rPr lang="zh-CN" altLang="zh-CN" sz="1800" dirty="0">
                <a:latin typeface="微软雅黑" panose="020B0503020204020204" pitchFamily="34" charset="-122"/>
                <a:ea typeface="微软雅黑" panose="020B0503020204020204" pitchFamily="34" charset="-122"/>
              </a:rPr>
              <a:t>层的核心技术</a:t>
            </a:r>
            <a:endParaRPr lang="zh-CN" altLang="en-US" sz="18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6409426" y="5157478"/>
            <a:ext cx="1394822" cy="1394096"/>
            <a:chOff x="6599117" y="4521620"/>
            <a:chExt cx="1394822" cy="1394822"/>
          </a:xfrm>
        </p:grpSpPr>
        <p:sp>
          <p:nvSpPr>
            <p:cNvPr id="8" name="椭圆 7"/>
            <p:cNvSpPr/>
            <p:nvPr/>
          </p:nvSpPr>
          <p:spPr>
            <a:xfrm>
              <a:off x="6599117" y="4521620"/>
              <a:ext cx="1394822" cy="1394822"/>
            </a:xfrm>
            <a:prstGeom prst="ellipse">
              <a:avLst/>
            </a:prstGeom>
            <a:solidFill>
              <a:srgbClr val="FBFBFB"/>
            </a:solidFill>
            <a:ln>
              <a:noFill/>
            </a:ln>
            <a:effectLst>
              <a:outerShdw blurRad="177800" dist="139700" dir="2700000" sx="96000" sy="96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9" name="椭圆 8"/>
            <p:cNvSpPr/>
            <p:nvPr/>
          </p:nvSpPr>
          <p:spPr>
            <a:xfrm>
              <a:off x="6847043" y="4769546"/>
              <a:ext cx="898969" cy="898969"/>
            </a:xfrm>
            <a:prstGeom prst="ellipse">
              <a:avLst/>
            </a:prstGeom>
            <a:solidFill>
              <a:srgbClr val="FBFBFB"/>
            </a:solidFill>
            <a:ln>
              <a:noFill/>
            </a:ln>
            <a:effectLst>
              <a:innerShdw blurRad="165100" dist="63500" dir="2700000">
                <a:schemeClr val="bg1">
                  <a:lumMod val="50000"/>
                  <a:alpha val="1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0" name="等腰三角形 9"/>
            <p:cNvSpPr/>
            <p:nvPr/>
          </p:nvSpPr>
          <p:spPr>
            <a:xfrm rot="27180000">
              <a:off x="7787429" y="5193760"/>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1" name="等腰三角形 10"/>
            <p:cNvSpPr/>
            <p:nvPr/>
          </p:nvSpPr>
          <p:spPr>
            <a:xfrm rot="28620000">
              <a:off x="7730023" y="5408003"/>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2" name="等腰三角形 11"/>
            <p:cNvSpPr/>
            <p:nvPr/>
          </p:nvSpPr>
          <p:spPr>
            <a:xfrm rot="30060000">
              <a:off x="7590440" y="5580374"/>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3" name="等腰三角形 12"/>
            <p:cNvSpPr/>
            <p:nvPr/>
          </p:nvSpPr>
          <p:spPr>
            <a:xfrm rot="31500000">
              <a:off x="7392814" y="5681070"/>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4" name="等腰三角形 13"/>
            <p:cNvSpPr/>
            <p:nvPr/>
          </p:nvSpPr>
          <p:spPr>
            <a:xfrm rot="32940000">
              <a:off x="7171318" y="5692677"/>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5" name="等腰三角形 14"/>
            <p:cNvSpPr/>
            <p:nvPr/>
          </p:nvSpPr>
          <p:spPr>
            <a:xfrm rot="34380000">
              <a:off x="6964249" y="5613191"/>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6" name="等腰三角形 15"/>
            <p:cNvSpPr/>
            <p:nvPr/>
          </p:nvSpPr>
          <p:spPr>
            <a:xfrm rot="35820000">
              <a:off x="6807413" y="5456355"/>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7" name="等腰三角形 16"/>
            <p:cNvSpPr/>
            <p:nvPr/>
          </p:nvSpPr>
          <p:spPr>
            <a:xfrm rot="37260000">
              <a:off x="6727927" y="5249287"/>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8" name="等腰三角形 17"/>
            <p:cNvSpPr/>
            <p:nvPr/>
          </p:nvSpPr>
          <p:spPr>
            <a:xfrm rot="38700000">
              <a:off x="6739535" y="5027790"/>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9" name="等腰三角形 18"/>
            <p:cNvSpPr/>
            <p:nvPr/>
          </p:nvSpPr>
          <p:spPr>
            <a:xfrm rot="40140000">
              <a:off x="6840231" y="4830165"/>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20" name="等腰三角形 19"/>
            <p:cNvSpPr/>
            <p:nvPr/>
          </p:nvSpPr>
          <p:spPr>
            <a:xfrm rot="41580000">
              <a:off x="7012601" y="4690582"/>
              <a:ext cx="95480" cy="82311"/>
            </a:xfrm>
            <a:prstGeom prst="triangle">
              <a:avLst/>
            </a:prstGeom>
            <a:solidFill>
              <a:schemeClr val="bg1">
                <a:lumMod val="7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nvGrpSpPr>
            <p:cNvPr id="21" name="组合 20"/>
            <p:cNvGrpSpPr/>
            <p:nvPr/>
          </p:nvGrpSpPr>
          <p:grpSpPr>
            <a:xfrm>
              <a:off x="7018115" y="4943986"/>
              <a:ext cx="540186" cy="540186"/>
              <a:chOff x="7791318" y="938131"/>
              <a:chExt cx="800202" cy="800201"/>
            </a:xfrm>
          </p:grpSpPr>
          <p:sp>
            <p:nvSpPr>
              <p:cNvPr id="23" name="Freeform 169"/>
              <p:cNvSpPr>
                <a:spLocks noEditPoints="1"/>
              </p:cNvSpPr>
              <p:nvPr/>
            </p:nvSpPr>
            <p:spPr bwMode="auto">
              <a:xfrm>
                <a:off x="8206599" y="1094268"/>
                <a:ext cx="384921" cy="582261"/>
              </a:xfrm>
              <a:custGeom>
                <a:avLst/>
                <a:gdLst>
                  <a:gd name="T0" fmla="*/ 118 w 150"/>
                  <a:gd name="T1" fmla="*/ 0 h 227"/>
                  <a:gd name="T2" fmla="*/ 0 w 150"/>
                  <a:gd name="T3" fmla="*/ 96 h 227"/>
                  <a:gd name="T4" fmla="*/ 76 w 150"/>
                  <a:gd name="T5" fmla="*/ 227 h 227"/>
                  <a:gd name="T6" fmla="*/ 150 w 150"/>
                  <a:gd name="T7" fmla="*/ 95 h 227"/>
                  <a:gd name="T8" fmla="*/ 118 w 150"/>
                  <a:gd name="T9" fmla="*/ 0 h 227"/>
                  <a:gd name="T10" fmla="*/ 80 w 150"/>
                  <a:gd name="T11" fmla="*/ 211 h 227"/>
                  <a:gd name="T12" fmla="*/ 15 w 150"/>
                  <a:gd name="T13" fmla="*/ 99 h 227"/>
                  <a:gd name="T14" fmla="*/ 115 w 150"/>
                  <a:gd name="T15" fmla="*/ 17 h 227"/>
                  <a:gd name="T16" fmla="*/ 138 w 150"/>
                  <a:gd name="T17" fmla="*/ 95 h 227"/>
                  <a:gd name="T18" fmla="*/ 80 w 150"/>
                  <a:gd name="T19" fmla="*/ 2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227">
                    <a:moveTo>
                      <a:pt x="118" y="0"/>
                    </a:moveTo>
                    <a:cubicBezTo>
                      <a:pt x="0" y="96"/>
                      <a:pt x="0" y="96"/>
                      <a:pt x="0" y="96"/>
                    </a:cubicBezTo>
                    <a:cubicBezTo>
                      <a:pt x="76" y="227"/>
                      <a:pt x="76" y="227"/>
                      <a:pt x="76" y="227"/>
                    </a:cubicBezTo>
                    <a:cubicBezTo>
                      <a:pt x="120" y="200"/>
                      <a:pt x="150" y="151"/>
                      <a:pt x="150" y="95"/>
                    </a:cubicBezTo>
                    <a:cubicBezTo>
                      <a:pt x="150" y="59"/>
                      <a:pt x="138" y="26"/>
                      <a:pt x="118" y="0"/>
                    </a:cubicBezTo>
                    <a:close/>
                    <a:moveTo>
                      <a:pt x="80" y="211"/>
                    </a:moveTo>
                    <a:cubicBezTo>
                      <a:pt x="15" y="99"/>
                      <a:pt x="15" y="99"/>
                      <a:pt x="15" y="99"/>
                    </a:cubicBezTo>
                    <a:cubicBezTo>
                      <a:pt x="115" y="17"/>
                      <a:pt x="115" y="17"/>
                      <a:pt x="115" y="17"/>
                    </a:cubicBezTo>
                    <a:cubicBezTo>
                      <a:pt x="130" y="40"/>
                      <a:pt x="138" y="67"/>
                      <a:pt x="138" y="95"/>
                    </a:cubicBezTo>
                    <a:cubicBezTo>
                      <a:pt x="138" y="141"/>
                      <a:pt x="117" y="184"/>
                      <a:pt x="80" y="211"/>
                    </a:cubicBez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24" name="Freeform 170"/>
              <p:cNvSpPr/>
              <p:nvPr/>
            </p:nvSpPr>
            <p:spPr bwMode="auto">
              <a:xfrm>
                <a:off x="7791318" y="938131"/>
                <a:ext cx="584429" cy="800201"/>
              </a:xfrm>
              <a:custGeom>
                <a:avLst/>
                <a:gdLst>
                  <a:gd name="T0" fmla="*/ 150 w 228"/>
                  <a:gd name="T1" fmla="*/ 158 h 312"/>
                  <a:gd name="T2" fmla="*/ 149 w 228"/>
                  <a:gd name="T3" fmla="*/ 157 h 312"/>
                  <a:gd name="T4" fmla="*/ 149 w 228"/>
                  <a:gd name="T5" fmla="*/ 156 h 312"/>
                  <a:gd name="T6" fmla="*/ 149 w 228"/>
                  <a:gd name="T7" fmla="*/ 0 h 312"/>
                  <a:gd name="T8" fmla="*/ 0 w 228"/>
                  <a:gd name="T9" fmla="*/ 156 h 312"/>
                  <a:gd name="T10" fmla="*/ 156 w 228"/>
                  <a:gd name="T11" fmla="*/ 312 h 312"/>
                  <a:gd name="T12" fmla="*/ 228 w 228"/>
                  <a:gd name="T13" fmla="*/ 294 h 312"/>
                  <a:gd name="T14" fmla="*/ 150 w 228"/>
                  <a:gd name="T15" fmla="*/ 159 h 312"/>
                  <a:gd name="T16" fmla="*/ 150 w 228"/>
                  <a:gd name="T17" fmla="*/ 15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 h="312">
                    <a:moveTo>
                      <a:pt x="150" y="158"/>
                    </a:moveTo>
                    <a:cubicBezTo>
                      <a:pt x="150" y="158"/>
                      <a:pt x="150" y="157"/>
                      <a:pt x="149" y="157"/>
                    </a:cubicBezTo>
                    <a:cubicBezTo>
                      <a:pt x="149" y="157"/>
                      <a:pt x="149" y="156"/>
                      <a:pt x="149" y="156"/>
                    </a:cubicBezTo>
                    <a:cubicBezTo>
                      <a:pt x="149" y="0"/>
                      <a:pt x="149" y="0"/>
                      <a:pt x="149" y="0"/>
                    </a:cubicBezTo>
                    <a:cubicBezTo>
                      <a:pt x="66" y="3"/>
                      <a:pt x="0" y="72"/>
                      <a:pt x="0" y="156"/>
                    </a:cubicBezTo>
                    <a:cubicBezTo>
                      <a:pt x="0" y="242"/>
                      <a:pt x="69" y="312"/>
                      <a:pt x="156" y="312"/>
                    </a:cubicBezTo>
                    <a:cubicBezTo>
                      <a:pt x="182" y="312"/>
                      <a:pt x="207" y="305"/>
                      <a:pt x="228" y="294"/>
                    </a:cubicBezTo>
                    <a:cubicBezTo>
                      <a:pt x="150" y="159"/>
                      <a:pt x="150" y="159"/>
                      <a:pt x="150" y="159"/>
                    </a:cubicBezTo>
                    <a:cubicBezTo>
                      <a:pt x="150" y="158"/>
                      <a:pt x="150" y="158"/>
                      <a:pt x="150" y="158"/>
                    </a:cubicBezTo>
                    <a:close/>
                  </a:path>
                </a:pathLst>
              </a:custGeom>
              <a:solidFill>
                <a:srgbClr val="96009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25" name="Freeform 171"/>
              <p:cNvSpPr/>
              <p:nvPr/>
            </p:nvSpPr>
            <p:spPr bwMode="auto">
              <a:xfrm>
                <a:off x="8201178" y="938131"/>
                <a:ext cx="13011" cy="9759"/>
              </a:xfrm>
              <a:custGeom>
                <a:avLst/>
                <a:gdLst>
                  <a:gd name="T0" fmla="*/ 0 w 5"/>
                  <a:gd name="T1" fmla="*/ 0 h 4"/>
                  <a:gd name="T2" fmla="*/ 0 w 5"/>
                  <a:gd name="T3" fmla="*/ 4 h 4"/>
                  <a:gd name="T4" fmla="*/ 5 w 5"/>
                  <a:gd name="T5" fmla="*/ 0 h 4"/>
                  <a:gd name="T6" fmla="*/ 0 w 5"/>
                  <a:gd name="T7" fmla="*/ 0 h 4"/>
                </a:gdLst>
                <a:ahLst/>
                <a:cxnLst>
                  <a:cxn ang="0">
                    <a:pos x="T0" y="T1"/>
                  </a:cxn>
                  <a:cxn ang="0">
                    <a:pos x="T2" y="T3"/>
                  </a:cxn>
                  <a:cxn ang="0">
                    <a:pos x="T4" y="T5"/>
                  </a:cxn>
                  <a:cxn ang="0">
                    <a:pos x="T6" y="T7"/>
                  </a:cxn>
                </a:cxnLst>
                <a:rect l="0" t="0" r="r" b="b"/>
                <a:pathLst>
                  <a:path w="5" h="4">
                    <a:moveTo>
                      <a:pt x="0" y="0"/>
                    </a:moveTo>
                    <a:cubicBezTo>
                      <a:pt x="0" y="4"/>
                      <a:pt x="0" y="4"/>
                      <a:pt x="0" y="4"/>
                    </a:cubicBezTo>
                    <a:cubicBezTo>
                      <a:pt x="5" y="0"/>
                      <a:pt x="5" y="0"/>
                      <a:pt x="5" y="0"/>
                    </a:cubicBezTo>
                    <a:cubicBezTo>
                      <a:pt x="3" y="0"/>
                      <a:pt x="2" y="0"/>
                      <a:pt x="0" y="0"/>
                    </a:cubicBez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26" name="Freeform 172"/>
              <p:cNvSpPr/>
              <p:nvPr/>
            </p:nvSpPr>
            <p:spPr bwMode="auto">
              <a:xfrm>
                <a:off x="8201178" y="940300"/>
                <a:ext cx="67226" cy="59636"/>
              </a:xfrm>
              <a:custGeom>
                <a:avLst/>
                <a:gdLst>
                  <a:gd name="T0" fmla="*/ 14 w 26"/>
                  <a:gd name="T1" fmla="*/ 0 h 23"/>
                  <a:gd name="T2" fmla="*/ 0 w 26"/>
                  <a:gd name="T3" fmla="*/ 11 h 23"/>
                  <a:gd name="T4" fmla="*/ 0 w 26"/>
                  <a:gd name="T5" fmla="*/ 23 h 23"/>
                  <a:gd name="T6" fmla="*/ 26 w 26"/>
                  <a:gd name="T7" fmla="*/ 2 h 23"/>
                  <a:gd name="T8" fmla="*/ 14 w 26"/>
                  <a:gd name="T9" fmla="*/ 0 h 23"/>
                </a:gdLst>
                <a:ahLst/>
                <a:cxnLst>
                  <a:cxn ang="0">
                    <a:pos x="T0" y="T1"/>
                  </a:cxn>
                  <a:cxn ang="0">
                    <a:pos x="T2" y="T3"/>
                  </a:cxn>
                  <a:cxn ang="0">
                    <a:pos x="T4" y="T5"/>
                  </a:cxn>
                  <a:cxn ang="0">
                    <a:pos x="T6" y="T7"/>
                  </a:cxn>
                  <a:cxn ang="0">
                    <a:pos x="T8" y="T9"/>
                  </a:cxn>
                </a:cxnLst>
                <a:rect l="0" t="0" r="r" b="b"/>
                <a:pathLst>
                  <a:path w="26" h="23">
                    <a:moveTo>
                      <a:pt x="14" y="0"/>
                    </a:moveTo>
                    <a:cubicBezTo>
                      <a:pt x="0" y="11"/>
                      <a:pt x="0" y="11"/>
                      <a:pt x="0" y="11"/>
                    </a:cubicBezTo>
                    <a:cubicBezTo>
                      <a:pt x="0" y="23"/>
                      <a:pt x="0" y="23"/>
                      <a:pt x="0" y="23"/>
                    </a:cubicBezTo>
                    <a:cubicBezTo>
                      <a:pt x="26" y="2"/>
                      <a:pt x="26" y="2"/>
                      <a:pt x="26" y="2"/>
                    </a:cubicBezTo>
                    <a:cubicBezTo>
                      <a:pt x="22" y="1"/>
                      <a:pt x="18" y="0"/>
                      <a:pt x="14" y="0"/>
                    </a:cubicBez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27" name="Freeform 173"/>
              <p:cNvSpPr/>
              <p:nvPr/>
            </p:nvSpPr>
            <p:spPr bwMode="auto">
              <a:xfrm>
                <a:off x="8201178" y="951142"/>
                <a:ext cx="114934" cy="99754"/>
              </a:xfrm>
              <a:custGeom>
                <a:avLst/>
                <a:gdLst>
                  <a:gd name="T0" fmla="*/ 35 w 45"/>
                  <a:gd name="T1" fmla="*/ 0 h 39"/>
                  <a:gd name="T2" fmla="*/ 0 w 45"/>
                  <a:gd name="T3" fmla="*/ 27 h 39"/>
                  <a:gd name="T4" fmla="*/ 0 w 45"/>
                  <a:gd name="T5" fmla="*/ 39 h 39"/>
                  <a:gd name="T6" fmla="*/ 45 w 45"/>
                  <a:gd name="T7" fmla="*/ 3 h 39"/>
                  <a:gd name="T8" fmla="*/ 35 w 45"/>
                  <a:gd name="T9" fmla="*/ 0 h 39"/>
                </a:gdLst>
                <a:ahLst/>
                <a:cxnLst>
                  <a:cxn ang="0">
                    <a:pos x="T0" y="T1"/>
                  </a:cxn>
                  <a:cxn ang="0">
                    <a:pos x="T2" y="T3"/>
                  </a:cxn>
                  <a:cxn ang="0">
                    <a:pos x="T4" y="T5"/>
                  </a:cxn>
                  <a:cxn ang="0">
                    <a:pos x="T6" y="T7"/>
                  </a:cxn>
                  <a:cxn ang="0">
                    <a:pos x="T8" y="T9"/>
                  </a:cxn>
                </a:cxnLst>
                <a:rect l="0" t="0" r="r" b="b"/>
                <a:pathLst>
                  <a:path w="45" h="39">
                    <a:moveTo>
                      <a:pt x="35" y="0"/>
                    </a:moveTo>
                    <a:cubicBezTo>
                      <a:pt x="0" y="27"/>
                      <a:pt x="0" y="27"/>
                      <a:pt x="0" y="27"/>
                    </a:cubicBezTo>
                    <a:cubicBezTo>
                      <a:pt x="0" y="39"/>
                      <a:pt x="0" y="39"/>
                      <a:pt x="0" y="39"/>
                    </a:cubicBezTo>
                    <a:cubicBezTo>
                      <a:pt x="45" y="3"/>
                      <a:pt x="45" y="3"/>
                      <a:pt x="45" y="3"/>
                    </a:cubicBezTo>
                    <a:cubicBezTo>
                      <a:pt x="42" y="2"/>
                      <a:pt x="38" y="1"/>
                      <a:pt x="35" y="0"/>
                    </a:cubicBez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28" name="Freeform 174"/>
              <p:cNvSpPr/>
              <p:nvPr/>
            </p:nvSpPr>
            <p:spPr bwMode="auto">
              <a:xfrm>
                <a:off x="8201178" y="964154"/>
                <a:ext cx="159390" cy="137704"/>
              </a:xfrm>
              <a:custGeom>
                <a:avLst/>
                <a:gdLst>
                  <a:gd name="T0" fmla="*/ 53 w 62"/>
                  <a:gd name="T1" fmla="*/ 0 h 54"/>
                  <a:gd name="T2" fmla="*/ 0 w 62"/>
                  <a:gd name="T3" fmla="*/ 43 h 54"/>
                  <a:gd name="T4" fmla="*/ 0 w 62"/>
                  <a:gd name="T5" fmla="*/ 54 h 54"/>
                  <a:gd name="T6" fmla="*/ 62 w 62"/>
                  <a:gd name="T7" fmla="*/ 4 h 54"/>
                  <a:gd name="T8" fmla="*/ 53 w 62"/>
                  <a:gd name="T9" fmla="*/ 0 h 54"/>
                </a:gdLst>
                <a:ahLst/>
                <a:cxnLst>
                  <a:cxn ang="0">
                    <a:pos x="T0" y="T1"/>
                  </a:cxn>
                  <a:cxn ang="0">
                    <a:pos x="T2" y="T3"/>
                  </a:cxn>
                  <a:cxn ang="0">
                    <a:pos x="T4" y="T5"/>
                  </a:cxn>
                  <a:cxn ang="0">
                    <a:pos x="T6" y="T7"/>
                  </a:cxn>
                  <a:cxn ang="0">
                    <a:pos x="T8" y="T9"/>
                  </a:cxn>
                </a:cxnLst>
                <a:rect l="0" t="0" r="r" b="b"/>
                <a:pathLst>
                  <a:path w="62" h="54">
                    <a:moveTo>
                      <a:pt x="53" y="0"/>
                    </a:moveTo>
                    <a:cubicBezTo>
                      <a:pt x="0" y="43"/>
                      <a:pt x="0" y="43"/>
                      <a:pt x="0" y="43"/>
                    </a:cubicBezTo>
                    <a:cubicBezTo>
                      <a:pt x="0" y="54"/>
                      <a:pt x="0" y="54"/>
                      <a:pt x="0" y="54"/>
                    </a:cubicBezTo>
                    <a:cubicBezTo>
                      <a:pt x="62" y="4"/>
                      <a:pt x="62" y="4"/>
                      <a:pt x="62" y="4"/>
                    </a:cubicBezTo>
                    <a:cubicBezTo>
                      <a:pt x="59" y="3"/>
                      <a:pt x="56" y="2"/>
                      <a:pt x="53" y="0"/>
                    </a:cubicBez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29" name="Freeform 175"/>
              <p:cNvSpPr/>
              <p:nvPr/>
            </p:nvSpPr>
            <p:spPr bwMode="auto">
              <a:xfrm>
                <a:off x="8201178" y="984756"/>
                <a:ext cx="197340" cy="169148"/>
              </a:xfrm>
              <a:custGeom>
                <a:avLst/>
                <a:gdLst>
                  <a:gd name="T0" fmla="*/ 68 w 77"/>
                  <a:gd name="T1" fmla="*/ 0 h 66"/>
                  <a:gd name="T2" fmla="*/ 0 w 77"/>
                  <a:gd name="T3" fmla="*/ 55 h 66"/>
                  <a:gd name="T4" fmla="*/ 0 w 77"/>
                  <a:gd name="T5" fmla="*/ 66 h 66"/>
                  <a:gd name="T6" fmla="*/ 77 w 77"/>
                  <a:gd name="T7" fmla="*/ 4 h 66"/>
                  <a:gd name="T8" fmla="*/ 68 w 77"/>
                  <a:gd name="T9" fmla="*/ 0 h 66"/>
                </a:gdLst>
                <a:ahLst/>
                <a:cxnLst>
                  <a:cxn ang="0">
                    <a:pos x="T0" y="T1"/>
                  </a:cxn>
                  <a:cxn ang="0">
                    <a:pos x="T2" y="T3"/>
                  </a:cxn>
                  <a:cxn ang="0">
                    <a:pos x="T4" y="T5"/>
                  </a:cxn>
                  <a:cxn ang="0">
                    <a:pos x="T6" y="T7"/>
                  </a:cxn>
                  <a:cxn ang="0">
                    <a:pos x="T8" y="T9"/>
                  </a:cxn>
                </a:cxnLst>
                <a:rect l="0" t="0" r="r" b="b"/>
                <a:pathLst>
                  <a:path w="77" h="66">
                    <a:moveTo>
                      <a:pt x="68" y="0"/>
                    </a:moveTo>
                    <a:cubicBezTo>
                      <a:pt x="0" y="55"/>
                      <a:pt x="0" y="55"/>
                      <a:pt x="0" y="55"/>
                    </a:cubicBezTo>
                    <a:cubicBezTo>
                      <a:pt x="0" y="66"/>
                      <a:pt x="0" y="66"/>
                      <a:pt x="0" y="66"/>
                    </a:cubicBezTo>
                    <a:cubicBezTo>
                      <a:pt x="77" y="4"/>
                      <a:pt x="77" y="4"/>
                      <a:pt x="77" y="4"/>
                    </a:cubicBezTo>
                    <a:cubicBezTo>
                      <a:pt x="74" y="3"/>
                      <a:pt x="71" y="1"/>
                      <a:pt x="68" y="0"/>
                    </a:cubicBez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0" name="Freeform 176"/>
              <p:cNvSpPr/>
              <p:nvPr/>
            </p:nvSpPr>
            <p:spPr bwMode="auto">
              <a:xfrm>
                <a:off x="8201178" y="1005357"/>
                <a:ext cx="230953" cy="199508"/>
              </a:xfrm>
              <a:custGeom>
                <a:avLst/>
                <a:gdLst>
                  <a:gd name="T0" fmla="*/ 83 w 90"/>
                  <a:gd name="T1" fmla="*/ 0 h 78"/>
                  <a:gd name="T2" fmla="*/ 0 w 90"/>
                  <a:gd name="T3" fmla="*/ 67 h 78"/>
                  <a:gd name="T4" fmla="*/ 0 w 90"/>
                  <a:gd name="T5" fmla="*/ 78 h 78"/>
                  <a:gd name="T6" fmla="*/ 90 w 90"/>
                  <a:gd name="T7" fmla="*/ 6 h 78"/>
                  <a:gd name="T8" fmla="*/ 83 w 90"/>
                  <a:gd name="T9" fmla="*/ 0 h 78"/>
                </a:gdLst>
                <a:ahLst/>
                <a:cxnLst>
                  <a:cxn ang="0">
                    <a:pos x="T0" y="T1"/>
                  </a:cxn>
                  <a:cxn ang="0">
                    <a:pos x="T2" y="T3"/>
                  </a:cxn>
                  <a:cxn ang="0">
                    <a:pos x="T4" y="T5"/>
                  </a:cxn>
                  <a:cxn ang="0">
                    <a:pos x="T6" y="T7"/>
                  </a:cxn>
                  <a:cxn ang="0">
                    <a:pos x="T8" y="T9"/>
                  </a:cxn>
                </a:cxnLst>
                <a:rect l="0" t="0" r="r" b="b"/>
                <a:pathLst>
                  <a:path w="90" h="78">
                    <a:moveTo>
                      <a:pt x="83" y="0"/>
                    </a:moveTo>
                    <a:cubicBezTo>
                      <a:pt x="0" y="67"/>
                      <a:pt x="0" y="67"/>
                      <a:pt x="0" y="67"/>
                    </a:cubicBezTo>
                    <a:cubicBezTo>
                      <a:pt x="0" y="78"/>
                      <a:pt x="0" y="78"/>
                      <a:pt x="0" y="78"/>
                    </a:cubicBezTo>
                    <a:cubicBezTo>
                      <a:pt x="90" y="6"/>
                      <a:pt x="90" y="6"/>
                      <a:pt x="90" y="6"/>
                    </a:cubicBezTo>
                    <a:cubicBezTo>
                      <a:pt x="88" y="4"/>
                      <a:pt x="85" y="2"/>
                      <a:pt x="83" y="0"/>
                    </a:cubicBez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1" name="Freeform 177"/>
              <p:cNvSpPr/>
              <p:nvPr/>
            </p:nvSpPr>
            <p:spPr bwMode="auto">
              <a:xfrm>
                <a:off x="8201178" y="1030295"/>
                <a:ext cx="261313" cy="228784"/>
              </a:xfrm>
              <a:custGeom>
                <a:avLst/>
                <a:gdLst>
                  <a:gd name="T0" fmla="*/ 96 w 102"/>
                  <a:gd name="T1" fmla="*/ 0 h 89"/>
                  <a:gd name="T2" fmla="*/ 0 w 102"/>
                  <a:gd name="T3" fmla="*/ 77 h 89"/>
                  <a:gd name="T4" fmla="*/ 0 w 102"/>
                  <a:gd name="T5" fmla="*/ 89 h 89"/>
                  <a:gd name="T6" fmla="*/ 102 w 102"/>
                  <a:gd name="T7" fmla="*/ 6 h 89"/>
                  <a:gd name="T8" fmla="*/ 96 w 102"/>
                  <a:gd name="T9" fmla="*/ 0 h 89"/>
                </a:gdLst>
                <a:ahLst/>
                <a:cxnLst>
                  <a:cxn ang="0">
                    <a:pos x="T0" y="T1"/>
                  </a:cxn>
                  <a:cxn ang="0">
                    <a:pos x="T2" y="T3"/>
                  </a:cxn>
                  <a:cxn ang="0">
                    <a:pos x="T4" y="T5"/>
                  </a:cxn>
                  <a:cxn ang="0">
                    <a:pos x="T6" y="T7"/>
                  </a:cxn>
                  <a:cxn ang="0">
                    <a:pos x="T8" y="T9"/>
                  </a:cxn>
                </a:cxnLst>
                <a:rect l="0" t="0" r="r" b="b"/>
                <a:pathLst>
                  <a:path w="102" h="89">
                    <a:moveTo>
                      <a:pt x="96" y="0"/>
                    </a:moveTo>
                    <a:cubicBezTo>
                      <a:pt x="0" y="77"/>
                      <a:pt x="0" y="77"/>
                      <a:pt x="0" y="77"/>
                    </a:cubicBezTo>
                    <a:cubicBezTo>
                      <a:pt x="0" y="89"/>
                      <a:pt x="0" y="89"/>
                      <a:pt x="0" y="89"/>
                    </a:cubicBezTo>
                    <a:cubicBezTo>
                      <a:pt x="102" y="6"/>
                      <a:pt x="102" y="6"/>
                      <a:pt x="102" y="6"/>
                    </a:cubicBezTo>
                    <a:cubicBezTo>
                      <a:pt x="100" y="4"/>
                      <a:pt x="98" y="2"/>
                      <a:pt x="96" y="0"/>
                    </a:cubicBez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2" name="Freeform 178"/>
              <p:cNvSpPr/>
              <p:nvPr/>
            </p:nvSpPr>
            <p:spPr bwMode="auto">
              <a:xfrm>
                <a:off x="8201178" y="1058487"/>
                <a:ext cx="289504" cy="249385"/>
              </a:xfrm>
              <a:custGeom>
                <a:avLst/>
                <a:gdLst>
                  <a:gd name="T0" fmla="*/ 107 w 113"/>
                  <a:gd name="T1" fmla="*/ 0 h 97"/>
                  <a:gd name="T2" fmla="*/ 0 w 113"/>
                  <a:gd name="T3" fmla="*/ 86 h 97"/>
                  <a:gd name="T4" fmla="*/ 0 w 113"/>
                  <a:gd name="T5" fmla="*/ 97 h 97"/>
                  <a:gd name="T6" fmla="*/ 113 w 113"/>
                  <a:gd name="T7" fmla="*/ 5 h 97"/>
                  <a:gd name="T8" fmla="*/ 107 w 113"/>
                  <a:gd name="T9" fmla="*/ 0 h 97"/>
                </a:gdLst>
                <a:ahLst/>
                <a:cxnLst>
                  <a:cxn ang="0">
                    <a:pos x="T0" y="T1"/>
                  </a:cxn>
                  <a:cxn ang="0">
                    <a:pos x="T2" y="T3"/>
                  </a:cxn>
                  <a:cxn ang="0">
                    <a:pos x="T4" y="T5"/>
                  </a:cxn>
                  <a:cxn ang="0">
                    <a:pos x="T6" y="T7"/>
                  </a:cxn>
                  <a:cxn ang="0">
                    <a:pos x="T8" y="T9"/>
                  </a:cxn>
                </a:cxnLst>
                <a:rect l="0" t="0" r="r" b="b"/>
                <a:pathLst>
                  <a:path w="113" h="97">
                    <a:moveTo>
                      <a:pt x="107" y="0"/>
                    </a:moveTo>
                    <a:cubicBezTo>
                      <a:pt x="0" y="86"/>
                      <a:pt x="0" y="86"/>
                      <a:pt x="0" y="86"/>
                    </a:cubicBezTo>
                    <a:cubicBezTo>
                      <a:pt x="0" y="97"/>
                      <a:pt x="0" y="97"/>
                      <a:pt x="0" y="97"/>
                    </a:cubicBezTo>
                    <a:cubicBezTo>
                      <a:pt x="113" y="5"/>
                      <a:pt x="113" y="5"/>
                      <a:pt x="113" y="5"/>
                    </a:cubicBezTo>
                    <a:cubicBezTo>
                      <a:pt x="111" y="4"/>
                      <a:pt x="109" y="2"/>
                      <a:pt x="107" y="0"/>
                    </a:cubicBez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grpSp>
        <p:sp>
          <p:nvSpPr>
            <p:cNvPr id="22" name="文本框 178"/>
            <p:cNvSpPr txBox="1"/>
            <p:nvPr/>
          </p:nvSpPr>
          <p:spPr bwMode="auto">
            <a:xfrm rot="1968977">
              <a:off x="6867602" y="4713254"/>
              <a:ext cx="1068892" cy="700845"/>
            </a:xfrm>
            <a:prstGeom prst="rect">
              <a:avLst/>
            </a:prstGeom>
            <a:noFill/>
          </p:spPr>
          <p:txBody>
            <a:bodyPr>
              <a:prstTxWarp prst="textArchUp">
                <a:avLst>
                  <a:gd name="adj" fmla="val 7695470"/>
                </a:avLst>
              </a:prstTxWarp>
              <a:spAutoFit/>
            </a:bodyPr>
            <a:lstStyle/>
            <a:p>
              <a:pPr algn="ctr" defTabSz="913765">
                <a:defRPr/>
              </a:pPr>
              <a:r>
                <a:rPr lang="en-US" altLang="zh-CN" sz="1100" dirty="0">
                  <a:solidFill>
                    <a:srgbClr val="FFFFFF">
                      <a:lumMod val="65000"/>
                    </a:srgbClr>
                  </a:solidFill>
                  <a:latin typeface="ITC Avant Garde Std Md" panose="020B0602020202020204" pitchFamily="34" charset="0"/>
                  <a:ea typeface="方正正黑简体" panose="02000000000000000000" pitchFamily="2" charset="-122"/>
                </a:rPr>
                <a:t>OPTION</a:t>
              </a:r>
              <a:r>
                <a:rPr lang="en-US" altLang="zh-CN" sz="1100" dirty="0">
                  <a:solidFill>
                    <a:srgbClr val="FFBF53"/>
                  </a:solidFill>
                  <a:latin typeface="ITC Avant Garde Std Md" panose="020B0602020202020204" pitchFamily="34" charset="0"/>
                  <a:ea typeface="方正正黑简体" panose="02000000000000000000" pitchFamily="2" charset="-122"/>
                </a:rPr>
                <a:t> </a:t>
              </a:r>
              <a:r>
                <a:rPr lang="en-US" altLang="zh-CN" sz="1100" dirty="0">
                  <a:solidFill>
                    <a:srgbClr val="960096"/>
                  </a:solidFill>
                  <a:latin typeface="ITC Avant Garde Std Md" panose="020B0602020202020204" pitchFamily="34" charset="0"/>
                  <a:ea typeface="方正正黑简体" panose="02000000000000000000" pitchFamily="2" charset="-122"/>
                </a:rPr>
                <a:t>E</a:t>
              </a:r>
              <a:endParaRPr lang="zh-CN" altLang="en-US" sz="1100" dirty="0">
                <a:solidFill>
                  <a:srgbClr val="960096"/>
                </a:solidFill>
                <a:latin typeface="ITC Avant Garde Std Md" panose="020B0602020202020204" pitchFamily="34" charset="0"/>
                <a:ea typeface="方正正黑简体" panose="02000000000000000000" pitchFamily="2" charset="-122"/>
              </a:endParaRPr>
            </a:p>
          </p:txBody>
        </p:sp>
      </p:grpSp>
      <p:grpSp>
        <p:nvGrpSpPr>
          <p:cNvPr id="33" name="组合 32"/>
          <p:cNvGrpSpPr/>
          <p:nvPr/>
        </p:nvGrpSpPr>
        <p:grpSpPr>
          <a:xfrm>
            <a:off x="4821625" y="5157478"/>
            <a:ext cx="1394822" cy="1394096"/>
            <a:chOff x="5011316" y="4521620"/>
            <a:chExt cx="1394822" cy="1394822"/>
          </a:xfrm>
        </p:grpSpPr>
        <p:sp>
          <p:nvSpPr>
            <p:cNvPr id="34" name="椭圆 33"/>
            <p:cNvSpPr/>
            <p:nvPr/>
          </p:nvSpPr>
          <p:spPr>
            <a:xfrm>
              <a:off x="5011316" y="4521620"/>
              <a:ext cx="1394822" cy="1394822"/>
            </a:xfrm>
            <a:prstGeom prst="ellipse">
              <a:avLst/>
            </a:prstGeom>
            <a:solidFill>
              <a:srgbClr val="FBFBFB"/>
            </a:solidFill>
            <a:ln>
              <a:noFill/>
            </a:ln>
            <a:effectLst>
              <a:outerShdw blurRad="177800" dist="139700" dir="2700000" sx="96000" sy="96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nvGrpSpPr>
            <p:cNvPr id="35" name="组合 34"/>
            <p:cNvGrpSpPr/>
            <p:nvPr/>
          </p:nvGrpSpPr>
          <p:grpSpPr>
            <a:xfrm>
              <a:off x="5390989" y="4909982"/>
              <a:ext cx="620762" cy="589518"/>
              <a:chOff x="10744063" y="2114592"/>
              <a:chExt cx="818635" cy="777432"/>
            </a:xfrm>
          </p:grpSpPr>
          <p:sp>
            <p:nvSpPr>
              <p:cNvPr id="37" name="Freeform 179"/>
              <p:cNvSpPr/>
              <p:nvPr/>
            </p:nvSpPr>
            <p:spPr bwMode="auto">
              <a:xfrm>
                <a:off x="10944655" y="2460478"/>
                <a:ext cx="71563" cy="33613"/>
              </a:xfrm>
              <a:custGeom>
                <a:avLst/>
                <a:gdLst>
                  <a:gd name="T0" fmla="*/ 27 w 28"/>
                  <a:gd name="T1" fmla="*/ 10 h 13"/>
                  <a:gd name="T2" fmla="*/ 28 w 28"/>
                  <a:gd name="T3" fmla="*/ 7 h 13"/>
                  <a:gd name="T4" fmla="*/ 1 w 28"/>
                  <a:gd name="T5" fmla="*/ 0 h 13"/>
                  <a:gd name="T6" fmla="*/ 0 w 28"/>
                  <a:gd name="T7" fmla="*/ 5 h 13"/>
                  <a:gd name="T8" fmla="*/ 27 w 28"/>
                  <a:gd name="T9" fmla="*/ 13 h 13"/>
                  <a:gd name="T10" fmla="*/ 27 w 28"/>
                  <a:gd name="T11" fmla="*/ 10 h 13"/>
                </a:gdLst>
                <a:ahLst/>
                <a:cxnLst>
                  <a:cxn ang="0">
                    <a:pos x="T0" y="T1"/>
                  </a:cxn>
                  <a:cxn ang="0">
                    <a:pos x="T2" y="T3"/>
                  </a:cxn>
                  <a:cxn ang="0">
                    <a:pos x="T4" y="T5"/>
                  </a:cxn>
                  <a:cxn ang="0">
                    <a:pos x="T6" y="T7"/>
                  </a:cxn>
                  <a:cxn ang="0">
                    <a:pos x="T8" y="T9"/>
                  </a:cxn>
                  <a:cxn ang="0">
                    <a:pos x="T10" y="T11"/>
                  </a:cxn>
                </a:cxnLst>
                <a:rect l="0" t="0" r="r" b="b"/>
                <a:pathLst>
                  <a:path w="28" h="13">
                    <a:moveTo>
                      <a:pt x="27" y="10"/>
                    </a:moveTo>
                    <a:cubicBezTo>
                      <a:pt x="27" y="9"/>
                      <a:pt x="28" y="8"/>
                      <a:pt x="28" y="7"/>
                    </a:cubicBezTo>
                    <a:cubicBezTo>
                      <a:pt x="1" y="0"/>
                      <a:pt x="1" y="0"/>
                      <a:pt x="1" y="0"/>
                    </a:cubicBezTo>
                    <a:cubicBezTo>
                      <a:pt x="1" y="2"/>
                      <a:pt x="1" y="4"/>
                      <a:pt x="0" y="5"/>
                    </a:cubicBezTo>
                    <a:cubicBezTo>
                      <a:pt x="27" y="13"/>
                      <a:pt x="27" y="13"/>
                      <a:pt x="27" y="13"/>
                    </a:cubicBezTo>
                    <a:lnTo>
                      <a:pt x="27" y="10"/>
                    </a:ln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8" name="Freeform 180"/>
              <p:cNvSpPr/>
              <p:nvPr/>
            </p:nvSpPr>
            <p:spPr bwMode="auto">
              <a:xfrm>
                <a:off x="11072601" y="2417107"/>
                <a:ext cx="150716" cy="217941"/>
              </a:xfrm>
              <a:custGeom>
                <a:avLst/>
                <a:gdLst>
                  <a:gd name="T0" fmla="*/ 34 w 59"/>
                  <a:gd name="T1" fmla="*/ 0 h 85"/>
                  <a:gd name="T2" fmla="*/ 30 w 59"/>
                  <a:gd name="T3" fmla="*/ 0 h 85"/>
                  <a:gd name="T4" fmla="*/ 29 w 59"/>
                  <a:gd name="T5" fmla="*/ 0 h 85"/>
                  <a:gd name="T6" fmla="*/ 29 w 59"/>
                  <a:gd name="T7" fmla="*/ 38 h 85"/>
                  <a:gd name="T8" fmla="*/ 7 w 59"/>
                  <a:gd name="T9" fmla="*/ 32 h 85"/>
                  <a:gd name="T10" fmla="*/ 7 w 59"/>
                  <a:gd name="T11" fmla="*/ 37 h 85"/>
                  <a:gd name="T12" fmla="*/ 7 w 59"/>
                  <a:gd name="T13" fmla="*/ 38 h 85"/>
                  <a:gd name="T14" fmla="*/ 27 w 59"/>
                  <a:gd name="T15" fmla="*/ 44 h 85"/>
                  <a:gd name="T16" fmla="*/ 0 w 59"/>
                  <a:gd name="T17" fmla="*/ 83 h 85"/>
                  <a:gd name="T18" fmla="*/ 4 w 59"/>
                  <a:gd name="T19" fmla="*/ 85 h 85"/>
                  <a:gd name="T20" fmla="*/ 6 w 59"/>
                  <a:gd name="T21" fmla="*/ 84 h 85"/>
                  <a:gd name="T22" fmla="*/ 32 w 59"/>
                  <a:gd name="T23" fmla="*/ 47 h 85"/>
                  <a:gd name="T24" fmla="*/ 38 w 59"/>
                  <a:gd name="T25" fmla="*/ 56 h 85"/>
                  <a:gd name="T26" fmla="*/ 43 w 59"/>
                  <a:gd name="T27" fmla="*/ 53 h 85"/>
                  <a:gd name="T28" fmla="*/ 36 w 59"/>
                  <a:gd name="T29" fmla="*/ 44 h 85"/>
                  <a:gd name="T30" fmla="*/ 59 w 59"/>
                  <a:gd name="T31" fmla="*/ 37 h 85"/>
                  <a:gd name="T32" fmla="*/ 59 w 59"/>
                  <a:gd name="T33" fmla="*/ 32 h 85"/>
                  <a:gd name="T34" fmla="*/ 34 w 59"/>
                  <a:gd name="T35" fmla="*/ 38 h 85"/>
                  <a:gd name="T36" fmla="*/ 34 w 59"/>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85">
                    <a:moveTo>
                      <a:pt x="34" y="0"/>
                    </a:moveTo>
                    <a:cubicBezTo>
                      <a:pt x="32" y="0"/>
                      <a:pt x="30" y="0"/>
                      <a:pt x="30" y="0"/>
                    </a:cubicBezTo>
                    <a:cubicBezTo>
                      <a:pt x="29" y="0"/>
                      <a:pt x="29" y="0"/>
                      <a:pt x="29" y="0"/>
                    </a:cubicBezTo>
                    <a:cubicBezTo>
                      <a:pt x="29" y="38"/>
                      <a:pt x="29" y="38"/>
                      <a:pt x="29" y="38"/>
                    </a:cubicBezTo>
                    <a:cubicBezTo>
                      <a:pt x="7" y="32"/>
                      <a:pt x="7" y="32"/>
                      <a:pt x="7" y="32"/>
                    </a:cubicBezTo>
                    <a:cubicBezTo>
                      <a:pt x="7" y="37"/>
                      <a:pt x="7" y="37"/>
                      <a:pt x="7" y="37"/>
                    </a:cubicBezTo>
                    <a:cubicBezTo>
                      <a:pt x="7" y="38"/>
                      <a:pt x="7" y="38"/>
                      <a:pt x="7" y="38"/>
                    </a:cubicBezTo>
                    <a:cubicBezTo>
                      <a:pt x="27" y="44"/>
                      <a:pt x="27" y="44"/>
                      <a:pt x="27" y="44"/>
                    </a:cubicBezTo>
                    <a:cubicBezTo>
                      <a:pt x="0" y="83"/>
                      <a:pt x="0" y="83"/>
                      <a:pt x="0" y="83"/>
                    </a:cubicBezTo>
                    <a:cubicBezTo>
                      <a:pt x="1" y="84"/>
                      <a:pt x="3" y="84"/>
                      <a:pt x="4" y="85"/>
                    </a:cubicBezTo>
                    <a:cubicBezTo>
                      <a:pt x="6" y="84"/>
                      <a:pt x="6" y="84"/>
                      <a:pt x="6" y="84"/>
                    </a:cubicBezTo>
                    <a:cubicBezTo>
                      <a:pt x="32" y="47"/>
                      <a:pt x="32" y="47"/>
                      <a:pt x="32" y="47"/>
                    </a:cubicBezTo>
                    <a:cubicBezTo>
                      <a:pt x="38" y="56"/>
                      <a:pt x="38" y="56"/>
                      <a:pt x="38" y="56"/>
                    </a:cubicBezTo>
                    <a:cubicBezTo>
                      <a:pt x="39" y="55"/>
                      <a:pt x="41" y="54"/>
                      <a:pt x="43" y="53"/>
                    </a:cubicBezTo>
                    <a:cubicBezTo>
                      <a:pt x="36" y="44"/>
                      <a:pt x="36" y="44"/>
                      <a:pt x="36" y="44"/>
                    </a:cubicBezTo>
                    <a:cubicBezTo>
                      <a:pt x="59" y="37"/>
                      <a:pt x="59" y="37"/>
                      <a:pt x="59" y="37"/>
                    </a:cubicBezTo>
                    <a:cubicBezTo>
                      <a:pt x="59" y="32"/>
                      <a:pt x="59" y="32"/>
                      <a:pt x="59" y="32"/>
                    </a:cubicBezTo>
                    <a:cubicBezTo>
                      <a:pt x="34" y="38"/>
                      <a:pt x="34" y="38"/>
                      <a:pt x="34" y="38"/>
                    </a:cubicBezTo>
                    <a:lnTo>
                      <a:pt x="34" y="0"/>
                    </a:ln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39" name="Freeform 181"/>
              <p:cNvSpPr/>
              <p:nvPr/>
            </p:nvSpPr>
            <p:spPr bwMode="auto">
              <a:xfrm>
                <a:off x="11008628" y="2702274"/>
                <a:ext cx="28191" cy="28191"/>
              </a:xfrm>
              <a:custGeom>
                <a:avLst/>
                <a:gdLst>
                  <a:gd name="T0" fmla="*/ 0 w 11"/>
                  <a:gd name="T1" fmla="*/ 9 h 11"/>
                  <a:gd name="T2" fmla="*/ 5 w 11"/>
                  <a:gd name="T3" fmla="*/ 11 h 11"/>
                  <a:gd name="T4" fmla="*/ 11 w 11"/>
                  <a:gd name="T5" fmla="*/ 2 h 11"/>
                  <a:gd name="T6" fmla="*/ 6 w 11"/>
                  <a:gd name="T7" fmla="*/ 0 h 11"/>
                  <a:gd name="T8" fmla="*/ 0 w 11"/>
                  <a:gd name="T9" fmla="*/ 9 h 11"/>
                </a:gdLst>
                <a:ahLst/>
                <a:cxnLst>
                  <a:cxn ang="0">
                    <a:pos x="T0" y="T1"/>
                  </a:cxn>
                  <a:cxn ang="0">
                    <a:pos x="T2" y="T3"/>
                  </a:cxn>
                  <a:cxn ang="0">
                    <a:pos x="T4" y="T5"/>
                  </a:cxn>
                  <a:cxn ang="0">
                    <a:pos x="T6" y="T7"/>
                  </a:cxn>
                  <a:cxn ang="0">
                    <a:pos x="T8" y="T9"/>
                  </a:cxn>
                </a:cxnLst>
                <a:rect l="0" t="0" r="r" b="b"/>
                <a:pathLst>
                  <a:path w="11" h="11">
                    <a:moveTo>
                      <a:pt x="0" y="9"/>
                    </a:moveTo>
                    <a:cubicBezTo>
                      <a:pt x="2" y="9"/>
                      <a:pt x="3" y="10"/>
                      <a:pt x="5" y="11"/>
                    </a:cubicBezTo>
                    <a:cubicBezTo>
                      <a:pt x="11" y="2"/>
                      <a:pt x="11" y="2"/>
                      <a:pt x="11" y="2"/>
                    </a:cubicBezTo>
                    <a:cubicBezTo>
                      <a:pt x="9" y="2"/>
                      <a:pt x="7" y="1"/>
                      <a:pt x="6" y="0"/>
                    </a:cubicBezTo>
                    <a:lnTo>
                      <a:pt x="0" y="9"/>
                    </a:ln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40" name="Freeform 182"/>
              <p:cNvSpPr/>
              <p:nvPr/>
            </p:nvSpPr>
            <p:spPr bwMode="auto">
              <a:xfrm>
                <a:off x="11146332" y="2319521"/>
                <a:ext cx="13011" cy="20602"/>
              </a:xfrm>
              <a:custGeom>
                <a:avLst/>
                <a:gdLst>
                  <a:gd name="T0" fmla="*/ 5 w 5"/>
                  <a:gd name="T1" fmla="*/ 0 h 8"/>
                  <a:gd name="T2" fmla="*/ 2 w 5"/>
                  <a:gd name="T3" fmla="*/ 0 h 8"/>
                  <a:gd name="T4" fmla="*/ 0 w 5"/>
                  <a:gd name="T5" fmla="*/ 0 h 8"/>
                  <a:gd name="T6" fmla="*/ 0 w 5"/>
                  <a:gd name="T7" fmla="*/ 8 h 8"/>
                  <a:gd name="T8" fmla="*/ 5 w 5"/>
                  <a:gd name="T9" fmla="*/ 8 h 8"/>
                  <a:gd name="T10" fmla="*/ 5 w 5"/>
                  <a:gd name="T11" fmla="*/ 0 h 8"/>
                </a:gdLst>
                <a:ahLst/>
                <a:cxnLst>
                  <a:cxn ang="0">
                    <a:pos x="T0" y="T1"/>
                  </a:cxn>
                  <a:cxn ang="0">
                    <a:pos x="T2" y="T3"/>
                  </a:cxn>
                  <a:cxn ang="0">
                    <a:pos x="T4" y="T5"/>
                  </a:cxn>
                  <a:cxn ang="0">
                    <a:pos x="T6" y="T7"/>
                  </a:cxn>
                  <a:cxn ang="0">
                    <a:pos x="T8" y="T9"/>
                  </a:cxn>
                  <a:cxn ang="0">
                    <a:pos x="T10" y="T11"/>
                  </a:cxn>
                </a:cxnLst>
                <a:rect l="0" t="0" r="r" b="b"/>
                <a:pathLst>
                  <a:path w="5" h="8">
                    <a:moveTo>
                      <a:pt x="5" y="0"/>
                    </a:moveTo>
                    <a:cubicBezTo>
                      <a:pt x="4" y="0"/>
                      <a:pt x="3" y="0"/>
                      <a:pt x="2" y="0"/>
                    </a:cubicBezTo>
                    <a:cubicBezTo>
                      <a:pt x="2" y="0"/>
                      <a:pt x="1" y="0"/>
                      <a:pt x="0" y="0"/>
                    </a:cubicBezTo>
                    <a:cubicBezTo>
                      <a:pt x="0" y="8"/>
                      <a:pt x="0" y="8"/>
                      <a:pt x="0" y="8"/>
                    </a:cubicBezTo>
                    <a:cubicBezTo>
                      <a:pt x="5" y="8"/>
                      <a:pt x="5" y="8"/>
                      <a:pt x="5" y="8"/>
                    </a:cubicBezTo>
                    <a:lnTo>
                      <a:pt x="5" y="0"/>
                    </a:ln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41" name="Freeform 183"/>
              <p:cNvSpPr/>
              <p:nvPr/>
            </p:nvSpPr>
            <p:spPr bwMode="auto">
              <a:xfrm>
                <a:off x="11298132" y="2458310"/>
                <a:ext cx="74816" cy="33613"/>
              </a:xfrm>
              <a:custGeom>
                <a:avLst/>
                <a:gdLst>
                  <a:gd name="T0" fmla="*/ 0 w 29"/>
                  <a:gd name="T1" fmla="*/ 7 h 13"/>
                  <a:gd name="T2" fmla="*/ 1 w 29"/>
                  <a:gd name="T3" fmla="*/ 11 h 13"/>
                  <a:gd name="T4" fmla="*/ 1 w 29"/>
                  <a:gd name="T5" fmla="*/ 13 h 13"/>
                  <a:gd name="T6" fmla="*/ 29 w 29"/>
                  <a:gd name="T7" fmla="*/ 5 h 13"/>
                  <a:gd name="T8" fmla="*/ 28 w 29"/>
                  <a:gd name="T9" fmla="*/ 0 h 13"/>
                  <a:gd name="T10" fmla="*/ 0 w 29"/>
                  <a:gd name="T11" fmla="*/ 7 h 13"/>
                </a:gdLst>
                <a:ahLst/>
                <a:cxnLst>
                  <a:cxn ang="0">
                    <a:pos x="T0" y="T1"/>
                  </a:cxn>
                  <a:cxn ang="0">
                    <a:pos x="T2" y="T3"/>
                  </a:cxn>
                  <a:cxn ang="0">
                    <a:pos x="T4" y="T5"/>
                  </a:cxn>
                  <a:cxn ang="0">
                    <a:pos x="T6" y="T7"/>
                  </a:cxn>
                  <a:cxn ang="0">
                    <a:pos x="T8" y="T9"/>
                  </a:cxn>
                  <a:cxn ang="0">
                    <a:pos x="T10" y="T11"/>
                  </a:cxn>
                </a:cxnLst>
                <a:rect l="0" t="0" r="r" b="b"/>
                <a:pathLst>
                  <a:path w="29" h="13">
                    <a:moveTo>
                      <a:pt x="0" y="7"/>
                    </a:moveTo>
                    <a:cubicBezTo>
                      <a:pt x="1" y="9"/>
                      <a:pt x="1" y="10"/>
                      <a:pt x="1" y="11"/>
                    </a:cubicBezTo>
                    <a:cubicBezTo>
                      <a:pt x="1" y="13"/>
                      <a:pt x="1" y="13"/>
                      <a:pt x="1" y="13"/>
                    </a:cubicBezTo>
                    <a:cubicBezTo>
                      <a:pt x="29" y="5"/>
                      <a:pt x="29" y="5"/>
                      <a:pt x="29" y="5"/>
                    </a:cubicBezTo>
                    <a:cubicBezTo>
                      <a:pt x="28" y="4"/>
                      <a:pt x="28" y="2"/>
                      <a:pt x="28" y="0"/>
                    </a:cubicBezTo>
                    <a:lnTo>
                      <a:pt x="0" y="7"/>
                    </a:ln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42" name="Freeform 184"/>
              <p:cNvSpPr/>
              <p:nvPr/>
            </p:nvSpPr>
            <p:spPr bwMode="auto">
              <a:xfrm>
                <a:off x="11215726" y="2625289"/>
                <a:ext cx="52046" cy="60720"/>
              </a:xfrm>
              <a:custGeom>
                <a:avLst/>
                <a:gdLst>
                  <a:gd name="T0" fmla="*/ 0 w 20"/>
                  <a:gd name="T1" fmla="*/ 2 h 24"/>
                  <a:gd name="T2" fmla="*/ 16 w 20"/>
                  <a:gd name="T3" fmla="*/ 24 h 24"/>
                  <a:gd name="T4" fmla="*/ 20 w 20"/>
                  <a:gd name="T5" fmla="*/ 21 h 24"/>
                  <a:gd name="T6" fmla="*/ 6 w 20"/>
                  <a:gd name="T7" fmla="*/ 0 h 24"/>
                  <a:gd name="T8" fmla="*/ 0 w 20"/>
                  <a:gd name="T9" fmla="*/ 2 h 24"/>
                </a:gdLst>
                <a:ahLst/>
                <a:cxnLst>
                  <a:cxn ang="0">
                    <a:pos x="T0" y="T1"/>
                  </a:cxn>
                  <a:cxn ang="0">
                    <a:pos x="T2" y="T3"/>
                  </a:cxn>
                  <a:cxn ang="0">
                    <a:pos x="T4" y="T5"/>
                  </a:cxn>
                  <a:cxn ang="0">
                    <a:pos x="T6" y="T7"/>
                  </a:cxn>
                  <a:cxn ang="0">
                    <a:pos x="T8" y="T9"/>
                  </a:cxn>
                </a:cxnLst>
                <a:rect l="0" t="0" r="r" b="b"/>
                <a:pathLst>
                  <a:path w="20" h="24">
                    <a:moveTo>
                      <a:pt x="0" y="2"/>
                    </a:moveTo>
                    <a:cubicBezTo>
                      <a:pt x="16" y="24"/>
                      <a:pt x="16" y="24"/>
                      <a:pt x="16" y="24"/>
                    </a:cubicBezTo>
                    <a:cubicBezTo>
                      <a:pt x="17" y="23"/>
                      <a:pt x="19" y="22"/>
                      <a:pt x="20" y="21"/>
                    </a:cubicBezTo>
                    <a:cubicBezTo>
                      <a:pt x="6" y="0"/>
                      <a:pt x="6" y="0"/>
                      <a:pt x="6" y="0"/>
                    </a:cubicBezTo>
                    <a:cubicBezTo>
                      <a:pt x="4" y="1"/>
                      <a:pt x="2" y="2"/>
                      <a:pt x="0" y="2"/>
                    </a:cubicBez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43" name="Freeform 185"/>
              <p:cNvSpPr>
                <a:spLocks noEditPoints="1"/>
              </p:cNvSpPr>
              <p:nvPr/>
            </p:nvSpPr>
            <p:spPr bwMode="auto">
              <a:xfrm>
                <a:off x="10744063" y="2114592"/>
                <a:ext cx="818635" cy="777432"/>
              </a:xfrm>
              <a:custGeom>
                <a:avLst/>
                <a:gdLst>
                  <a:gd name="T0" fmla="*/ 160 w 319"/>
                  <a:gd name="T1" fmla="*/ 0 h 303"/>
                  <a:gd name="T2" fmla="*/ 0 w 319"/>
                  <a:gd name="T3" fmla="*/ 116 h 303"/>
                  <a:gd name="T4" fmla="*/ 61 w 319"/>
                  <a:gd name="T5" fmla="*/ 303 h 303"/>
                  <a:gd name="T6" fmla="*/ 65 w 319"/>
                  <a:gd name="T7" fmla="*/ 303 h 303"/>
                  <a:gd name="T8" fmla="*/ 258 w 319"/>
                  <a:gd name="T9" fmla="*/ 303 h 303"/>
                  <a:gd name="T10" fmla="*/ 319 w 319"/>
                  <a:gd name="T11" fmla="*/ 116 h 303"/>
                  <a:gd name="T12" fmla="*/ 160 w 319"/>
                  <a:gd name="T13" fmla="*/ 0 h 303"/>
                  <a:gd name="T14" fmla="*/ 251 w 319"/>
                  <a:gd name="T15" fmla="*/ 288 h 303"/>
                  <a:gd name="T16" fmla="*/ 225 w 319"/>
                  <a:gd name="T17" fmla="*/ 250 h 303"/>
                  <a:gd name="T18" fmla="*/ 220 w 319"/>
                  <a:gd name="T19" fmla="*/ 253 h 303"/>
                  <a:gd name="T20" fmla="*/ 247 w 319"/>
                  <a:gd name="T21" fmla="*/ 292 h 303"/>
                  <a:gd name="T22" fmla="*/ 72 w 319"/>
                  <a:gd name="T23" fmla="*/ 292 h 303"/>
                  <a:gd name="T24" fmla="*/ 87 w 319"/>
                  <a:gd name="T25" fmla="*/ 271 h 303"/>
                  <a:gd name="T26" fmla="*/ 83 w 319"/>
                  <a:gd name="T27" fmla="*/ 267 h 303"/>
                  <a:gd name="T28" fmla="*/ 68 w 319"/>
                  <a:gd name="T29" fmla="*/ 288 h 303"/>
                  <a:gd name="T30" fmla="*/ 14 w 319"/>
                  <a:gd name="T31" fmla="*/ 123 h 303"/>
                  <a:gd name="T32" fmla="*/ 43 w 319"/>
                  <a:gd name="T33" fmla="*/ 131 h 303"/>
                  <a:gd name="T34" fmla="*/ 44 w 319"/>
                  <a:gd name="T35" fmla="*/ 125 h 303"/>
                  <a:gd name="T36" fmla="*/ 17 w 319"/>
                  <a:gd name="T37" fmla="*/ 118 h 303"/>
                  <a:gd name="T38" fmla="*/ 157 w 319"/>
                  <a:gd name="T39" fmla="*/ 16 h 303"/>
                  <a:gd name="T40" fmla="*/ 157 w 319"/>
                  <a:gd name="T41" fmla="*/ 43 h 303"/>
                  <a:gd name="T42" fmla="*/ 159 w 319"/>
                  <a:gd name="T43" fmla="*/ 43 h 303"/>
                  <a:gd name="T44" fmla="*/ 162 w 319"/>
                  <a:gd name="T45" fmla="*/ 43 h 303"/>
                  <a:gd name="T46" fmla="*/ 162 w 319"/>
                  <a:gd name="T47" fmla="*/ 16 h 303"/>
                  <a:gd name="T48" fmla="*/ 303 w 319"/>
                  <a:gd name="T49" fmla="*/ 118 h 303"/>
                  <a:gd name="T50" fmla="*/ 279 w 319"/>
                  <a:gd name="T51" fmla="*/ 124 h 303"/>
                  <a:gd name="T52" fmla="*/ 280 w 319"/>
                  <a:gd name="T53" fmla="*/ 130 h 303"/>
                  <a:gd name="T54" fmla="*/ 305 w 319"/>
                  <a:gd name="T55" fmla="*/ 123 h 303"/>
                  <a:gd name="T56" fmla="*/ 251 w 319"/>
                  <a:gd name="T57" fmla="*/ 28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9" h="303">
                    <a:moveTo>
                      <a:pt x="160" y="0"/>
                    </a:moveTo>
                    <a:cubicBezTo>
                      <a:pt x="0" y="116"/>
                      <a:pt x="0" y="116"/>
                      <a:pt x="0" y="116"/>
                    </a:cubicBezTo>
                    <a:cubicBezTo>
                      <a:pt x="61" y="303"/>
                      <a:pt x="61" y="303"/>
                      <a:pt x="61" y="303"/>
                    </a:cubicBezTo>
                    <a:cubicBezTo>
                      <a:pt x="65" y="303"/>
                      <a:pt x="65" y="303"/>
                      <a:pt x="65" y="303"/>
                    </a:cubicBezTo>
                    <a:cubicBezTo>
                      <a:pt x="258" y="303"/>
                      <a:pt x="258" y="303"/>
                      <a:pt x="258" y="303"/>
                    </a:cubicBezTo>
                    <a:cubicBezTo>
                      <a:pt x="319" y="116"/>
                      <a:pt x="319" y="116"/>
                      <a:pt x="319" y="116"/>
                    </a:cubicBezTo>
                    <a:lnTo>
                      <a:pt x="160" y="0"/>
                    </a:lnTo>
                    <a:close/>
                    <a:moveTo>
                      <a:pt x="251" y="288"/>
                    </a:moveTo>
                    <a:cubicBezTo>
                      <a:pt x="225" y="250"/>
                      <a:pt x="225" y="250"/>
                      <a:pt x="225" y="250"/>
                    </a:cubicBezTo>
                    <a:cubicBezTo>
                      <a:pt x="224" y="251"/>
                      <a:pt x="222" y="252"/>
                      <a:pt x="220" y="253"/>
                    </a:cubicBezTo>
                    <a:cubicBezTo>
                      <a:pt x="247" y="292"/>
                      <a:pt x="247" y="292"/>
                      <a:pt x="247" y="292"/>
                    </a:cubicBezTo>
                    <a:cubicBezTo>
                      <a:pt x="72" y="292"/>
                      <a:pt x="72" y="292"/>
                      <a:pt x="72" y="292"/>
                    </a:cubicBezTo>
                    <a:cubicBezTo>
                      <a:pt x="87" y="271"/>
                      <a:pt x="87" y="271"/>
                      <a:pt x="87" y="271"/>
                    </a:cubicBezTo>
                    <a:cubicBezTo>
                      <a:pt x="85" y="270"/>
                      <a:pt x="84" y="268"/>
                      <a:pt x="83" y="267"/>
                    </a:cubicBezTo>
                    <a:cubicBezTo>
                      <a:pt x="68" y="288"/>
                      <a:pt x="68" y="288"/>
                      <a:pt x="68" y="288"/>
                    </a:cubicBezTo>
                    <a:cubicBezTo>
                      <a:pt x="14" y="123"/>
                      <a:pt x="14" y="123"/>
                      <a:pt x="14" y="123"/>
                    </a:cubicBezTo>
                    <a:cubicBezTo>
                      <a:pt x="43" y="131"/>
                      <a:pt x="43" y="131"/>
                      <a:pt x="43" y="131"/>
                    </a:cubicBezTo>
                    <a:cubicBezTo>
                      <a:pt x="43" y="129"/>
                      <a:pt x="43" y="127"/>
                      <a:pt x="44" y="125"/>
                    </a:cubicBezTo>
                    <a:cubicBezTo>
                      <a:pt x="17" y="118"/>
                      <a:pt x="17" y="118"/>
                      <a:pt x="17" y="118"/>
                    </a:cubicBezTo>
                    <a:cubicBezTo>
                      <a:pt x="157" y="16"/>
                      <a:pt x="157" y="16"/>
                      <a:pt x="157" y="16"/>
                    </a:cubicBezTo>
                    <a:cubicBezTo>
                      <a:pt x="157" y="43"/>
                      <a:pt x="157" y="43"/>
                      <a:pt x="157" y="43"/>
                    </a:cubicBezTo>
                    <a:cubicBezTo>
                      <a:pt x="158" y="43"/>
                      <a:pt x="158" y="43"/>
                      <a:pt x="159" y="43"/>
                    </a:cubicBezTo>
                    <a:cubicBezTo>
                      <a:pt x="160" y="43"/>
                      <a:pt x="161" y="43"/>
                      <a:pt x="162" y="43"/>
                    </a:cubicBezTo>
                    <a:cubicBezTo>
                      <a:pt x="162" y="16"/>
                      <a:pt x="162" y="16"/>
                      <a:pt x="162" y="16"/>
                    </a:cubicBezTo>
                    <a:cubicBezTo>
                      <a:pt x="303" y="118"/>
                      <a:pt x="303" y="118"/>
                      <a:pt x="303" y="118"/>
                    </a:cubicBezTo>
                    <a:cubicBezTo>
                      <a:pt x="279" y="124"/>
                      <a:pt x="279" y="124"/>
                      <a:pt x="279" y="124"/>
                    </a:cubicBezTo>
                    <a:cubicBezTo>
                      <a:pt x="279" y="126"/>
                      <a:pt x="280" y="128"/>
                      <a:pt x="280" y="130"/>
                    </a:cubicBezTo>
                    <a:cubicBezTo>
                      <a:pt x="305" y="123"/>
                      <a:pt x="305" y="123"/>
                      <a:pt x="305" y="123"/>
                    </a:cubicBezTo>
                    <a:lnTo>
                      <a:pt x="251" y="288"/>
                    </a:lnTo>
                    <a:close/>
                  </a:path>
                </a:pathLst>
              </a:custGeom>
              <a:solidFill>
                <a:srgbClr val="A6A6A6"/>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44" name="Freeform 186"/>
              <p:cNvSpPr>
                <a:spLocks noEditPoints="1"/>
              </p:cNvSpPr>
              <p:nvPr/>
            </p:nvSpPr>
            <p:spPr bwMode="auto">
              <a:xfrm>
                <a:off x="10864418" y="2234947"/>
                <a:ext cx="587682" cy="569249"/>
              </a:xfrm>
              <a:custGeom>
                <a:avLst/>
                <a:gdLst>
                  <a:gd name="T0" fmla="*/ 215 w 229"/>
                  <a:gd name="T1" fmla="*/ 70 h 222"/>
                  <a:gd name="T2" fmla="*/ 207 w 229"/>
                  <a:gd name="T3" fmla="*/ 73 h 222"/>
                  <a:gd name="T4" fmla="*/ 126 w 229"/>
                  <a:gd name="T5" fmla="*/ 17 h 222"/>
                  <a:gd name="T6" fmla="*/ 127 w 229"/>
                  <a:gd name="T7" fmla="*/ 15 h 222"/>
                  <a:gd name="T8" fmla="*/ 112 w 229"/>
                  <a:gd name="T9" fmla="*/ 0 h 222"/>
                  <a:gd name="T10" fmla="*/ 98 w 229"/>
                  <a:gd name="T11" fmla="*/ 15 h 222"/>
                  <a:gd name="T12" fmla="*/ 99 w 229"/>
                  <a:gd name="T13" fmla="*/ 18 h 222"/>
                  <a:gd name="T14" fmla="*/ 23 w 229"/>
                  <a:gd name="T15" fmla="*/ 74 h 222"/>
                  <a:gd name="T16" fmla="*/ 14 w 229"/>
                  <a:gd name="T17" fmla="*/ 71 h 222"/>
                  <a:gd name="T18" fmla="*/ 0 w 229"/>
                  <a:gd name="T19" fmla="*/ 85 h 222"/>
                  <a:gd name="T20" fmla="*/ 13 w 229"/>
                  <a:gd name="T21" fmla="*/ 100 h 222"/>
                  <a:gd name="T22" fmla="*/ 42 w 229"/>
                  <a:gd name="T23" fmla="*/ 196 h 222"/>
                  <a:gd name="T24" fmla="*/ 35 w 229"/>
                  <a:gd name="T25" fmla="*/ 208 h 222"/>
                  <a:gd name="T26" fmla="*/ 49 w 229"/>
                  <a:gd name="T27" fmla="*/ 222 h 222"/>
                  <a:gd name="T28" fmla="*/ 63 w 229"/>
                  <a:gd name="T29" fmla="*/ 209 h 222"/>
                  <a:gd name="T30" fmla="*/ 153 w 229"/>
                  <a:gd name="T31" fmla="*/ 196 h 222"/>
                  <a:gd name="T32" fmla="*/ 165 w 229"/>
                  <a:gd name="T33" fmla="*/ 204 h 222"/>
                  <a:gd name="T34" fmla="*/ 179 w 229"/>
                  <a:gd name="T35" fmla="*/ 190 h 222"/>
                  <a:gd name="T36" fmla="*/ 175 w 229"/>
                  <a:gd name="T37" fmla="*/ 180 h 222"/>
                  <a:gd name="T38" fmla="*/ 215 w 229"/>
                  <a:gd name="T39" fmla="*/ 99 h 222"/>
                  <a:gd name="T40" fmla="*/ 215 w 229"/>
                  <a:gd name="T41" fmla="*/ 99 h 222"/>
                  <a:gd name="T42" fmla="*/ 229 w 229"/>
                  <a:gd name="T43" fmla="*/ 85 h 222"/>
                  <a:gd name="T44" fmla="*/ 215 w 229"/>
                  <a:gd name="T45" fmla="*/ 70 h 222"/>
                  <a:gd name="T46" fmla="*/ 169 w 229"/>
                  <a:gd name="T47" fmla="*/ 176 h 222"/>
                  <a:gd name="T48" fmla="*/ 165 w 229"/>
                  <a:gd name="T49" fmla="*/ 176 h 222"/>
                  <a:gd name="T50" fmla="*/ 151 w 229"/>
                  <a:gd name="T51" fmla="*/ 189 h 222"/>
                  <a:gd name="T52" fmla="*/ 62 w 229"/>
                  <a:gd name="T53" fmla="*/ 202 h 222"/>
                  <a:gd name="T54" fmla="*/ 49 w 229"/>
                  <a:gd name="T55" fmla="*/ 193 h 222"/>
                  <a:gd name="T56" fmla="*/ 49 w 229"/>
                  <a:gd name="T57" fmla="*/ 194 h 222"/>
                  <a:gd name="T58" fmla="*/ 20 w 229"/>
                  <a:gd name="T59" fmla="*/ 98 h 222"/>
                  <a:gd name="T60" fmla="*/ 28 w 229"/>
                  <a:gd name="T61" fmla="*/ 85 h 222"/>
                  <a:gd name="T62" fmla="*/ 27 w 229"/>
                  <a:gd name="T63" fmla="*/ 80 h 222"/>
                  <a:gd name="T64" fmla="*/ 102 w 229"/>
                  <a:gd name="T65" fmla="*/ 25 h 222"/>
                  <a:gd name="T66" fmla="*/ 112 w 229"/>
                  <a:gd name="T67" fmla="*/ 29 h 222"/>
                  <a:gd name="T68" fmla="*/ 123 w 229"/>
                  <a:gd name="T69" fmla="*/ 24 h 222"/>
                  <a:gd name="T70" fmla="*/ 202 w 229"/>
                  <a:gd name="T71" fmla="*/ 79 h 222"/>
                  <a:gd name="T72" fmla="*/ 201 w 229"/>
                  <a:gd name="T73" fmla="*/ 85 h 222"/>
                  <a:gd name="T74" fmla="*/ 207 w 229"/>
                  <a:gd name="T75" fmla="*/ 97 h 222"/>
                  <a:gd name="T76" fmla="*/ 169 w 229"/>
                  <a:gd name="T77" fmla="*/ 17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 h="222">
                    <a:moveTo>
                      <a:pt x="215" y="70"/>
                    </a:moveTo>
                    <a:cubicBezTo>
                      <a:pt x="212" y="70"/>
                      <a:pt x="209" y="71"/>
                      <a:pt x="207" y="73"/>
                    </a:cubicBezTo>
                    <a:cubicBezTo>
                      <a:pt x="126" y="17"/>
                      <a:pt x="126" y="17"/>
                      <a:pt x="126" y="17"/>
                    </a:cubicBezTo>
                    <a:cubicBezTo>
                      <a:pt x="126" y="16"/>
                      <a:pt x="127" y="16"/>
                      <a:pt x="127" y="15"/>
                    </a:cubicBezTo>
                    <a:cubicBezTo>
                      <a:pt x="127" y="7"/>
                      <a:pt x="120" y="0"/>
                      <a:pt x="112" y="0"/>
                    </a:cubicBezTo>
                    <a:cubicBezTo>
                      <a:pt x="104" y="0"/>
                      <a:pt x="98" y="7"/>
                      <a:pt x="98" y="15"/>
                    </a:cubicBezTo>
                    <a:cubicBezTo>
                      <a:pt x="98" y="16"/>
                      <a:pt x="98" y="17"/>
                      <a:pt x="99" y="18"/>
                    </a:cubicBezTo>
                    <a:cubicBezTo>
                      <a:pt x="23" y="74"/>
                      <a:pt x="23" y="74"/>
                      <a:pt x="23" y="74"/>
                    </a:cubicBezTo>
                    <a:cubicBezTo>
                      <a:pt x="21" y="72"/>
                      <a:pt x="17" y="71"/>
                      <a:pt x="14" y="71"/>
                    </a:cubicBezTo>
                    <a:cubicBezTo>
                      <a:pt x="6" y="71"/>
                      <a:pt x="0" y="78"/>
                      <a:pt x="0" y="85"/>
                    </a:cubicBezTo>
                    <a:cubicBezTo>
                      <a:pt x="0" y="93"/>
                      <a:pt x="6" y="99"/>
                      <a:pt x="13" y="100"/>
                    </a:cubicBezTo>
                    <a:cubicBezTo>
                      <a:pt x="42" y="196"/>
                      <a:pt x="42" y="196"/>
                      <a:pt x="42" y="196"/>
                    </a:cubicBezTo>
                    <a:cubicBezTo>
                      <a:pt x="38" y="198"/>
                      <a:pt x="35" y="203"/>
                      <a:pt x="35" y="208"/>
                    </a:cubicBezTo>
                    <a:cubicBezTo>
                      <a:pt x="35" y="216"/>
                      <a:pt x="41" y="222"/>
                      <a:pt x="49" y="222"/>
                    </a:cubicBezTo>
                    <a:cubicBezTo>
                      <a:pt x="56" y="222"/>
                      <a:pt x="62" y="216"/>
                      <a:pt x="63" y="209"/>
                    </a:cubicBezTo>
                    <a:cubicBezTo>
                      <a:pt x="153" y="196"/>
                      <a:pt x="153" y="196"/>
                      <a:pt x="153" y="196"/>
                    </a:cubicBezTo>
                    <a:cubicBezTo>
                      <a:pt x="155" y="201"/>
                      <a:pt x="160" y="204"/>
                      <a:pt x="165" y="204"/>
                    </a:cubicBezTo>
                    <a:cubicBezTo>
                      <a:pt x="173" y="204"/>
                      <a:pt x="179" y="198"/>
                      <a:pt x="179" y="190"/>
                    </a:cubicBezTo>
                    <a:cubicBezTo>
                      <a:pt x="179" y="186"/>
                      <a:pt x="178" y="183"/>
                      <a:pt x="175" y="180"/>
                    </a:cubicBezTo>
                    <a:cubicBezTo>
                      <a:pt x="215" y="99"/>
                      <a:pt x="215" y="99"/>
                      <a:pt x="215" y="99"/>
                    </a:cubicBezTo>
                    <a:cubicBezTo>
                      <a:pt x="215" y="99"/>
                      <a:pt x="215" y="99"/>
                      <a:pt x="215" y="99"/>
                    </a:cubicBezTo>
                    <a:cubicBezTo>
                      <a:pt x="223" y="99"/>
                      <a:pt x="229" y="93"/>
                      <a:pt x="229" y="85"/>
                    </a:cubicBezTo>
                    <a:cubicBezTo>
                      <a:pt x="229" y="77"/>
                      <a:pt x="223" y="70"/>
                      <a:pt x="215" y="70"/>
                    </a:cubicBezTo>
                    <a:close/>
                    <a:moveTo>
                      <a:pt x="169" y="176"/>
                    </a:moveTo>
                    <a:cubicBezTo>
                      <a:pt x="168" y="176"/>
                      <a:pt x="167" y="176"/>
                      <a:pt x="165" y="176"/>
                    </a:cubicBezTo>
                    <a:cubicBezTo>
                      <a:pt x="158" y="176"/>
                      <a:pt x="151" y="182"/>
                      <a:pt x="151" y="189"/>
                    </a:cubicBezTo>
                    <a:cubicBezTo>
                      <a:pt x="62" y="202"/>
                      <a:pt x="62" y="202"/>
                      <a:pt x="62" y="202"/>
                    </a:cubicBezTo>
                    <a:cubicBezTo>
                      <a:pt x="60" y="197"/>
                      <a:pt x="55" y="193"/>
                      <a:pt x="49" y="193"/>
                    </a:cubicBezTo>
                    <a:cubicBezTo>
                      <a:pt x="49" y="193"/>
                      <a:pt x="49" y="194"/>
                      <a:pt x="49" y="194"/>
                    </a:cubicBezTo>
                    <a:cubicBezTo>
                      <a:pt x="20" y="98"/>
                      <a:pt x="20" y="98"/>
                      <a:pt x="20" y="98"/>
                    </a:cubicBezTo>
                    <a:cubicBezTo>
                      <a:pt x="25" y="96"/>
                      <a:pt x="28" y="91"/>
                      <a:pt x="28" y="85"/>
                    </a:cubicBezTo>
                    <a:cubicBezTo>
                      <a:pt x="28" y="84"/>
                      <a:pt x="28" y="82"/>
                      <a:pt x="27" y="80"/>
                    </a:cubicBezTo>
                    <a:cubicBezTo>
                      <a:pt x="102" y="25"/>
                      <a:pt x="102" y="25"/>
                      <a:pt x="102" y="25"/>
                    </a:cubicBezTo>
                    <a:cubicBezTo>
                      <a:pt x="105" y="27"/>
                      <a:pt x="108" y="29"/>
                      <a:pt x="112" y="29"/>
                    </a:cubicBezTo>
                    <a:cubicBezTo>
                      <a:pt x="117" y="29"/>
                      <a:pt x="120" y="27"/>
                      <a:pt x="123" y="24"/>
                    </a:cubicBezTo>
                    <a:cubicBezTo>
                      <a:pt x="202" y="79"/>
                      <a:pt x="202" y="79"/>
                      <a:pt x="202" y="79"/>
                    </a:cubicBezTo>
                    <a:cubicBezTo>
                      <a:pt x="201" y="80"/>
                      <a:pt x="201" y="82"/>
                      <a:pt x="201" y="85"/>
                    </a:cubicBezTo>
                    <a:cubicBezTo>
                      <a:pt x="201" y="90"/>
                      <a:pt x="203" y="94"/>
                      <a:pt x="207" y="97"/>
                    </a:cubicBezTo>
                    <a:lnTo>
                      <a:pt x="169" y="176"/>
                    </a:lnTo>
                    <a:close/>
                  </a:path>
                </a:pathLst>
              </a:custGeom>
              <a:solidFill>
                <a:srgbClr val="FFC000"/>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45" name="Freeform 187"/>
              <p:cNvSpPr>
                <a:spLocks noEditPoints="1"/>
              </p:cNvSpPr>
              <p:nvPr/>
            </p:nvSpPr>
            <p:spPr bwMode="auto">
              <a:xfrm>
                <a:off x="11023808" y="2349881"/>
                <a:ext cx="266734" cy="346971"/>
              </a:xfrm>
              <a:custGeom>
                <a:avLst/>
                <a:gdLst>
                  <a:gd name="T0" fmla="*/ 98 w 104"/>
                  <a:gd name="T1" fmla="*/ 48 h 135"/>
                  <a:gd name="T2" fmla="*/ 88 w 104"/>
                  <a:gd name="T3" fmla="*/ 48 h 135"/>
                  <a:gd name="T4" fmla="*/ 86 w 104"/>
                  <a:gd name="T5" fmla="*/ 48 h 135"/>
                  <a:gd name="T6" fmla="*/ 60 w 104"/>
                  <a:gd name="T7" fmla="*/ 19 h 135"/>
                  <a:gd name="T8" fmla="*/ 60 w 104"/>
                  <a:gd name="T9" fmla="*/ 16 h 135"/>
                  <a:gd name="T10" fmla="*/ 60 w 104"/>
                  <a:gd name="T11" fmla="*/ 5 h 135"/>
                  <a:gd name="T12" fmla="*/ 55 w 104"/>
                  <a:gd name="T13" fmla="*/ 0 h 135"/>
                  <a:gd name="T14" fmla="*/ 44 w 104"/>
                  <a:gd name="T15" fmla="*/ 0 h 135"/>
                  <a:gd name="T16" fmla="*/ 39 w 104"/>
                  <a:gd name="T17" fmla="*/ 5 h 135"/>
                  <a:gd name="T18" fmla="*/ 39 w 104"/>
                  <a:gd name="T19" fmla="*/ 16 h 135"/>
                  <a:gd name="T20" fmla="*/ 42 w 104"/>
                  <a:gd name="T21" fmla="*/ 21 h 135"/>
                  <a:gd name="T22" fmla="*/ 19 w 104"/>
                  <a:gd name="T23" fmla="*/ 48 h 135"/>
                  <a:gd name="T24" fmla="*/ 17 w 104"/>
                  <a:gd name="T25" fmla="*/ 47 h 135"/>
                  <a:gd name="T26" fmla="*/ 6 w 104"/>
                  <a:gd name="T27" fmla="*/ 47 h 135"/>
                  <a:gd name="T28" fmla="*/ 1 w 104"/>
                  <a:gd name="T29" fmla="*/ 53 h 135"/>
                  <a:gd name="T30" fmla="*/ 1 w 104"/>
                  <a:gd name="T31" fmla="*/ 63 h 135"/>
                  <a:gd name="T32" fmla="*/ 6 w 104"/>
                  <a:gd name="T33" fmla="*/ 69 h 135"/>
                  <a:gd name="T34" fmla="*/ 10 w 104"/>
                  <a:gd name="T35" fmla="*/ 69 h 135"/>
                  <a:gd name="T36" fmla="*/ 10 w 104"/>
                  <a:gd name="T37" fmla="*/ 113 h 135"/>
                  <a:gd name="T38" fmla="*/ 6 w 104"/>
                  <a:gd name="T39" fmla="*/ 113 h 135"/>
                  <a:gd name="T40" fmla="*/ 0 w 104"/>
                  <a:gd name="T41" fmla="*/ 119 h 135"/>
                  <a:gd name="T42" fmla="*/ 0 w 104"/>
                  <a:gd name="T43" fmla="*/ 129 h 135"/>
                  <a:gd name="T44" fmla="*/ 6 w 104"/>
                  <a:gd name="T45" fmla="*/ 135 h 135"/>
                  <a:gd name="T46" fmla="*/ 17 w 104"/>
                  <a:gd name="T47" fmla="*/ 135 h 135"/>
                  <a:gd name="T48" fmla="*/ 22 w 104"/>
                  <a:gd name="T49" fmla="*/ 129 h 135"/>
                  <a:gd name="T50" fmla="*/ 22 w 104"/>
                  <a:gd name="T51" fmla="*/ 121 h 135"/>
                  <a:gd name="T52" fmla="*/ 60 w 104"/>
                  <a:gd name="T53" fmla="*/ 102 h 135"/>
                  <a:gd name="T54" fmla="*/ 65 w 104"/>
                  <a:gd name="T55" fmla="*/ 105 h 135"/>
                  <a:gd name="T56" fmla="*/ 75 w 104"/>
                  <a:gd name="T57" fmla="*/ 105 h 135"/>
                  <a:gd name="T58" fmla="*/ 81 w 104"/>
                  <a:gd name="T59" fmla="*/ 99 h 135"/>
                  <a:gd name="T60" fmla="*/ 81 w 104"/>
                  <a:gd name="T61" fmla="*/ 89 h 135"/>
                  <a:gd name="T62" fmla="*/ 79 w 104"/>
                  <a:gd name="T63" fmla="*/ 84 h 135"/>
                  <a:gd name="T64" fmla="*/ 88 w 104"/>
                  <a:gd name="T65" fmla="*/ 69 h 135"/>
                  <a:gd name="T66" fmla="*/ 98 w 104"/>
                  <a:gd name="T67" fmla="*/ 69 h 135"/>
                  <a:gd name="T68" fmla="*/ 104 w 104"/>
                  <a:gd name="T69" fmla="*/ 64 h 135"/>
                  <a:gd name="T70" fmla="*/ 104 w 104"/>
                  <a:gd name="T71" fmla="*/ 53 h 135"/>
                  <a:gd name="T72" fmla="*/ 98 w 104"/>
                  <a:gd name="T73" fmla="*/ 48 h 135"/>
                  <a:gd name="T74" fmla="*/ 75 w 104"/>
                  <a:gd name="T75" fmla="*/ 83 h 135"/>
                  <a:gd name="T76" fmla="*/ 65 w 104"/>
                  <a:gd name="T77" fmla="*/ 83 h 135"/>
                  <a:gd name="T78" fmla="*/ 59 w 104"/>
                  <a:gd name="T79" fmla="*/ 89 h 135"/>
                  <a:gd name="T80" fmla="*/ 59 w 104"/>
                  <a:gd name="T81" fmla="*/ 98 h 135"/>
                  <a:gd name="T82" fmla="*/ 22 w 104"/>
                  <a:gd name="T83" fmla="*/ 117 h 135"/>
                  <a:gd name="T84" fmla="*/ 17 w 104"/>
                  <a:gd name="T85" fmla="*/ 113 h 135"/>
                  <a:gd name="T86" fmla="*/ 13 w 104"/>
                  <a:gd name="T87" fmla="*/ 113 h 135"/>
                  <a:gd name="T88" fmla="*/ 14 w 104"/>
                  <a:gd name="T89" fmla="*/ 69 h 135"/>
                  <a:gd name="T90" fmla="*/ 17 w 104"/>
                  <a:gd name="T91" fmla="*/ 69 h 135"/>
                  <a:gd name="T92" fmla="*/ 22 w 104"/>
                  <a:gd name="T93" fmla="*/ 63 h 135"/>
                  <a:gd name="T94" fmla="*/ 22 w 104"/>
                  <a:gd name="T95" fmla="*/ 53 h 135"/>
                  <a:gd name="T96" fmla="*/ 22 w 104"/>
                  <a:gd name="T97" fmla="*/ 50 h 135"/>
                  <a:gd name="T98" fmla="*/ 47 w 104"/>
                  <a:gd name="T99" fmla="*/ 21 h 135"/>
                  <a:gd name="T100" fmla="*/ 55 w 104"/>
                  <a:gd name="T101" fmla="*/ 21 h 135"/>
                  <a:gd name="T102" fmla="*/ 57 w 104"/>
                  <a:gd name="T103" fmla="*/ 21 h 135"/>
                  <a:gd name="T104" fmla="*/ 83 w 104"/>
                  <a:gd name="T105" fmla="*/ 50 h 135"/>
                  <a:gd name="T106" fmla="*/ 82 w 104"/>
                  <a:gd name="T107" fmla="*/ 53 h 135"/>
                  <a:gd name="T108" fmla="*/ 82 w 104"/>
                  <a:gd name="T109" fmla="*/ 64 h 135"/>
                  <a:gd name="T110" fmla="*/ 84 w 104"/>
                  <a:gd name="T111" fmla="*/ 68 h 135"/>
                  <a:gd name="T112" fmla="*/ 75 w 104"/>
                  <a:gd name="T113"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 h="135">
                    <a:moveTo>
                      <a:pt x="98" y="48"/>
                    </a:moveTo>
                    <a:cubicBezTo>
                      <a:pt x="88" y="48"/>
                      <a:pt x="88" y="48"/>
                      <a:pt x="88" y="48"/>
                    </a:cubicBezTo>
                    <a:cubicBezTo>
                      <a:pt x="87" y="48"/>
                      <a:pt x="86" y="48"/>
                      <a:pt x="86" y="48"/>
                    </a:cubicBezTo>
                    <a:cubicBezTo>
                      <a:pt x="60" y="19"/>
                      <a:pt x="60" y="19"/>
                      <a:pt x="60" y="19"/>
                    </a:cubicBezTo>
                    <a:cubicBezTo>
                      <a:pt x="60" y="18"/>
                      <a:pt x="60" y="17"/>
                      <a:pt x="60" y="16"/>
                    </a:cubicBezTo>
                    <a:cubicBezTo>
                      <a:pt x="60" y="5"/>
                      <a:pt x="60" y="5"/>
                      <a:pt x="60" y="5"/>
                    </a:cubicBezTo>
                    <a:cubicBezTo>
                      <a:pt x="60" y="2"/>
                      <a:pt x="58" y="0"/>
                      <a:pt x="55" y="0"/>
                    </a:cubicBezTo>
                    <a:cubicBezTo>
                      <a:pt x="44" y="0"/>
                      <a:pt x="44" y="0"/>
                      <a:pt x="44" y="0"/>
                    </a:cubicBezTo>
                    <a:cubicBezTo>
                      <a:pt x="41" y="0"/>
                      <a:pt x="39" y="2"/>
                      <a:pt x="39" y="5"/>
                    </a:cubicBezTo>
                    <a:cubicBezTo>
                      <a:pt x="39" y="16"/>
                      <a:pt x="39" y="16"/>
                      <a:pt x="39" y="16"/>
                    </a:cubicBezTo>
                    <a:cubicBezTo>
                      <a:pt x="39" y="18"/>
                      <a:pt x="40" y="20"/>
                      <a:pt x="42" y="21"/>
                    </a:cubicBezTo>
                    <a:cubicBezTo>
                      <a:pt x="19" y="48"/>
                      <a:pt x="19" y="48"/>
                      <a:pt x="19" y="48"/>
                    </a:cubicBezTo>
                    <a:cubicBezTo>
                      <a:pt x="18" y="47"/>
                      <a:pt x="18" y="47"/>
                      <a:pt x="17" y="47"/>
                    </a:cubicBezTo>
                    <a:cubicBezTo>
                      <a:pt x="6" y="47"/>
                      <a:pt x="6" y="47"/>
                      <a:pt x="6" y="47"/>
                    </a:cubicBezTo>
                    <a:cubicBezTo>
                      <a:pt x="3" y="47"/>
                      <a:pt x="1" y="50"/>
                      <a:pt x="1" y="53"/>
                    </a:cubicBezTo>
                    <a:cubicBezTo>
                      <a:pt x="1" y="63"/>
                      <a:pt x="1" y="63"/>
                      <a:pt x="1" y="63"/>
                    </a:cubicBezTo>
                    <a:cubicBezTo>
                      <a:pt x="1" y="66"/>
                      <a:pt x="3" y="69"/>
                      <a:pt x="6" y="69"/>
                    </a:cubicBezTo>
                    <a:cubicBezTo>
                      <a:pt x="10" y="69"/>
                      <a:pt x="10" y="69"/>
                      <a:pt x="10" y="69"/>
                    </a:cubicBezTo>
                    <a:cubicBezTo>
                      <a:pt x="10" y="113"/>
                      <a:pt x="10" y="113"/>
                      <a:pt x="10" y="113"/>
                    </a:cubicBezTo>
                    <a:cubicBezTo>
                      <a:pt x="6" y="113"/>
                      <a:pt x="6" y="113"/>
                      <a:pt x="6" y="113"/>
                    </a:cubicBezTo>
                    <a:cubicBezTo>
                      <a:pt x="3" y="113"/>
                      <a:pt x="0" y="116"/>
                      <a:pt x="0" y="119"/>
                    </a:cubicBezTo>
                    <a:cubicBezTo>
                      <a:pt x="0" y="129"/>
                      <a:pt x="0" y="129"/>
                      <a:pt x="0" y="129"/>
                    </a:cubicBezTo>
                    <a:cubicBezTo>
                      <a:pt x="0" y="132"/>
                      <a:pt x="3" y="135"/>
                      <a:pt x="6" y="135"/>
                    </a:cubicBezTo>
                    <a:cubicBezTo>
                      <a:pt x="17" y="135"/>
                      <a:pt x="17" y="135"/>
                      <a:pt x="17" y="135"/>
                    </a:cubicBezTo>
                    <a:cubicBezTo>
                      <a:pt x="20" y="135"/>
                      <a:pt x="22" y="132"/>
                      <a:pt x="22" y="129"/>
                    </a:cubicBezTo>
                    <a:cubicBezTo>
                      <a:pt x="22" y="121"/>
                      <a:pt x="22" y="121"/>
                      <a:pt x="22" y="121"/>
                    </a:cubicBezTo>
                    <a:cubicBezTo>
                      <a:pt x="60" y="102"/>
                      <a:pt x="60" y="102"/>
                      <a:pt x="60" y="102"/>
                    </a:cubicBezTo>
                    <a:cubicBezTo>
                      <a:pt x="60" y="103"/>
                      <a:pt x="62" y="105"/>
                      <a:pt x="65" y="105"/>
                    </a:cubicBezTo>
                    <a:cubicBezTo>
                      <a:pt x="75" y="105"/>
                      <a:pt x="75" y="105"/>
                      <a:pt x="75" y="105"/>
                    </a:cubicBezTo>
                    <a:cubicBezTo>
                      <a:pt x="78" y="105"/>
                      <a:pt x="81" y="102"/>
                      <a:pt x="81" y="99"/>
                    </a:cubicBezTo>
                    <a:cubicBezTo>
                      <a:pt x="81" y="89"/>
                      <a:pt x="81" y="89"/>
                      <a:pt x="81" y="89"/>
                    </a:cubicBezTo>
                    <a:cubicBezTo>
                      <a:pt x="81" y="87"/>
                      <a:pt x="80" y="85"/>
                      <a:pt x="79" y="84"/>
                    </a:cubicBezTo>
                    <a:cubicBezTo>
                      <a:pt x="88" y="69"/>
                      <a:pt x="88" y="69"/>
                      <a:pt x="88" y="69"/>
                    </a:cubicBezTo>
                    <a:cubicBezTo>
                      <a:pt x="98" y="69"/>
                      <a:pt x="98" y="69"/>
                      <a:pt x="98" y="69"/>
                    </a:cubicBezTo>
                    <a:cubicBezTo>
                      <a:pt x="101" y="69"/>
                      <a:pt x="104" y="67"/>
                      <a:pt x="104" y="64"/>
                    </a:cubicBezTo>
                    <a:cubicBezTo>
                      <a:pt x="104" y="53"/>
                      <a:pt x="104" y="53"/>
                      <a:pt x="104" y="53"/>
                    </a:cubicBezTo>
                    <a:cubicBezTo>
                      <a:pt x="104" y="50"/>
                      <a:pt x="101" y="48"/>
                      <a:pt x="98" y="48"/>
                    </a:cubicBezTo>
                    <a:close/>
                    <a:moveTo>
                      <a:pt x="75" y="83"/>
                    </a:moveTo>
                    <a:cubicBezTo>
                      <a:pt x="65" y="83"/>
                      <a:pt x="65" y="83"/>
                      <a:pt x="65" y="83"/>
                    </a:cubicBezTo>
                    <a:cubicBezTo>
                      <a:pt x="61" y="83"/>
                      <a:pt x="59" y="85"/>
                      <a:pt x="59" y="89"/>
                    </a:cubicBezTo>
                    <a:cubicBezTo>
                      <a:pt x="59" y="98"/>
                      <a:pt x="59" y="98"/>
                      <a:pt x="59" y="98"/>
                    </a:cubicBezTo>
                    <a:cubicBezTo>
                      <a:pt x="22" y="117"/>
                      <a:pt x="22" y="117"/>
                      <a:pt x="22" y="117"/>
                    </a:cubicBezTo>
                    <a:cubicBezTo>
                      <a:pt x="21" y="115"/>
                      <a:pt x="19" y="113"/>
                      <a:pt x="17" y="113"/>
                    </a:cubicBezTo>
                    <a:cubicBezTo>
                      <a:pt x="13" y="113"/>
                      <a:pt x="13" y="113"/>
                      <a:pt x="13" y="113"/>
                    </a:cubicBezTo>
                    <a:cubicBezTo>
                      <a:pt x="14" y="69"/>
                      <a:pt x="14" y="69"/>
                      <a:pt x="14" y="69"/>
                    </a:cubicBezTo>
                    <a:cubicBezTo>
                      <a:pt x="17" y="69"/>
                      <a:pt x="17" y="69"/>
                      <a:pt x="17" y="69"/>
                    </a:cubicBezTo>
                    <a:cubicBezTo>
                      <a:pt x="20" y="69"/>
                      <a:pt x="22" y="66"/>
                      <a:pt x="22" y="63"/>
                    </a:cubicBezTo>
                    <a:cubicBezTo>
                      <a:pt x="22" y="53"/>
                      <a:pt x="22" y="53"/>
                      <a:pt x="22" y="53"/>
                    </a:cubicBezTo>
                    <a:cubicBezTo>
                      <a:pt x="22" y="52"/>
                      <a:pt x="22" y="51"/>
                      <a:pt x="22" y="50"/>
                    </a:cubicBezTo>
                    <a:cubicBezTo>
                      <a:pt x="47" y="21"/>
                      <a:pt x="47" y="21"/>
                      <a:pt x="47" y="21"/>
                    </a:cubicBezTo>
                    <a:cubicBezTo>
                      <a:pt x="55" y="21"/>
                      <a:pt x="55" y="21"/>
                      <a:pt x="55" y="21"/>
                    </a:cubicBezTo>
                    <a:cubicBezTo>
                      <a:pt x="56" y="21"/>
                      <a:pt x="56" y="21"/>
                      <a:pt x="57" y="21"/>
                    </a:cubicBezTo>
                    <a:cubicBezTo>
                      <a:pt x="83" y="50"/>
                      <a:pt x="83" y="50"/>
                      <a:pt x="83" y="50"/>
                    </a:cubicBezTo>
                    <a:cubicBezTo>
                      <a:pt x="82" y="51"/>
                      <a:pt x="82" y="52"/>
                      <a:pt x="82" y="53"/>
                    </a:cubicBezTo>
                    <a:cubicBezTo>
                      <a:pt x="82" y="64"/>
                      <a:pt x="82" y="64"/>
                      <a:pt x="82" y="64"/>
                    </a:cubicBezTo>
                    <a:cubicBezTo>
                      <a:pt x="82" y="66"/>
                      <a:pt x="83" y="67"/>
                      <a:pt x="84" y="68"/>
                    </a:cubicBezTo>
                    <a:lnTo>
                      <a:pt x="75" y="83"/>
                    </a:lnTo>
                    <a:close/>
                  </a:path>
                </a:pathLst>
              </a:custGeom>
              <a:solidFill>
                <a:srgbClr val="FFC000"/>
              </a:solidFill>
              <a:ln>
                <a:noFill/>
              </a:ln>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grpSp>
        <p:sp>
          <p:nvSpPr>
            <p:cNvPr id="36" name="文本框 176"/>
            <p:cNvSpPr txBox="1"/>
            <p:nvPr/>
          </p:nvSpPr>
          <p:spPr bwMode="auto">
            <a:xfrm rot="18520640">
              <a:off x="5113775" y="4731592"/>
              <a:ext cx="1068892" cy="815379"/>
            </a:xfrm>
            <a:prstGeom prst="rect">
              <a:avLst/>
            </a:prstGeom>
            <a:noFill/>
          </p:spPr>
          <p:txBody>
            <a:bodyPr>
              <a:prstTxWarp prst="textArchUp">
                <a:avLst>
                  <a:gd name="adj" fmla="val 7695470"/>
                </a:avLst>
              </a:prstTxWarp>
              <a:spAutoFit/>
            </a:bodyPr>
            <a:lstStyle/>
            <a:p>
              <a:pPr algn="ctr" defTabSz="913765">
                <a:defRPr/>
              </a:pPr>
              <a:r>
                <a:rPr lang="en-US" altLang="zh-CN" sz="1100" dirty="0">
                  <a:solidFill>
                    <a:srgbClr val="FFFFFF">
                      <a:lumMod val="65000"/>
                    </a:srgbClr>
                  </a:solidFill>
                  <a:latin typeface="ITC Avant Garde Std Md" panose="020B0602020202020204" pitchFamily="34" charset="0"/>
                  <a:ea typeface="方正正黑简体" panose="02000000000000000000" pitchFamily="2" charset="-122"/>
                </a:rPr>
                <a:t>OPTION</a:t>
              </a:r>
              <a:r>
                <a:rPr lang="en-US" altLang="zh-CN" sz="1100" dirty="0">
                  <a:solidFill>
                    <a:srgbClr val="FFBF53"/>
                  </a:solidFill>
                  <a:latin typeface="ITC Avant Garde Std Md" panose="020B0602020202020204" pitchFamily="34" charset="0"/>
                  <a:ea typeface="方正正黑简体" panose="02000000000000000000" pitchFamily="2" charset="-122"/>
                </a:rPr>
                <a:t> </a:t>
              </a:r>
              <a:r>
                <a:rPr lang="en-US" altLang="zh-CN" sz="1100" dirty="0">
                  <a:solidFill>
                    <a:srgbClr val="FFC000"/>
                  </a:solidFill>
                  <a:latin typeface="ITC Avant Garde Std Md" panose="020B0602020202020204" pitchFamily="34" charset="0"/>
                  <a:ea typeface="方正正黑简体" panose="02000000000000000000" pitchFamily="2" charset="-122"/>
                </a:rPr>
                <a:t>D</a:t>
              </a:r>
              <a:endParaRPr lang="zh-CN" altLang="en-US" sz="1100" dirty="0">
                <a:solidFill>
                  <a:srgbClr val="FFC000"/>
                </a:solidFill>
                <a:latin typeface="ITC Avant Garde Std Md" panose="020B0602020202020204" pitchFamily="34" charset="0"/>
                <a:ea typeface="方正正黑简体" panose="02000000000000000000" pitchFamily="2" charset="-122"/>
              </a:endParaRPr>
            </a:p>
          </p:txBody>
        </p:sp>
      </p:grpSp>
      <p:grpSp>
        <p:nvGrpSpPr>
          <p:cNvPr id="46" name="组合 45"/>
          <p:cNvGrpSpPr/>
          <p:nvPr/>
        </p:nvGrpSpPr>
        <p:grpSpPr>
          <a:xfrm>
            <a:off x="5552681" y="3958520"/>
            <a:ext cx="1534305" cy="1533506"/>
            <a:chOff x="5742372" y="3322036"/>
            <a:chExt cx="1534305" cy="1534305"/>
          </a:xfrm>
        </p:grpSpPr>
        <p:sp>
          <p:nvSpPr>
            <p:cNvPr id="47" name="椭圆 46"/>
            <p:cNvSpPr/>
            <p:nvPr/>
          </p:nvSpPr>
          <p:spPr>
            <a:xfrm>
              <a:off x="5742372" y="3322036"/>
              <a:ext cx="1534305" cy="1534305"/>
            </a:xfrm>
            <a:prstGeom prst="ellipse">
              <a:avLst/>
            </a:prstGeom>
            <a:solidFill>
              <a:srgbClr val="FBFBFB"/>
            </a:solidFill>
            <a:ln>
              <a:noFill/>
            </a:ln>
            <a:effectLst>
              <a:outerShdw blurRad="177800" dist="139700" dir="2700000" sx="96000" sy="96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48" name="椭圆 47"/>
            <p:cNvSpPr/>
            <p:nvPr/>
          </p:nvSpPr>
          <p:spPr>
            <a:xfrm>
              <a:off x="6015091" y="3594755"/>
              <a:ext cx="988867" cy="988867"/>
            </a:xfrm>
            <a:prstGeom prst="ellipse">
              <a:avLst/>
            </a:prstGeom>
            <a:solidFill>
              <a:srgbClr val="FBFBFB"/>
            </a:solidFill>
            <a:ln>
              <a:noFill/>
            </a:ln>
            <a:effectLst>
              <a:innerShdw blurRad="165100" dist="63500" dir="2700000">
                <a:schemeClr val="bg1">
                  <a:lumMod val="50000"/>
                  <a:alpha val="1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49" name="椭圆 48"/>
            <p:cNvSpPr/>
            <p:nvPr/>
          </p:nvSpPr>
          <p:spPr>
            <a:xfrm rot="14400000">
              <a:off x="5964476" y="4376257"/>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0" name="椭圆 49"/>
            <p:cNvSpPr/>
            <p:nvPr/>
          </p:nvSpPr>
          <p:spPr>
            <a:xfrm rot="15840000">
              <a:off x="5887777" y="4140200"/>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1" name="椭圆 50"/>
            <p:cNvSpPr/>
            <p:nvPr/>
          </p:nvSpPr>
          <p:spPr>
            <a:xfrm rot="17280000">
              <a:off x="5913721" y="3893355"/>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2" name="椭圆 51"/>
            <p:cNvSpPr/>
            <p:nvPr/>
          </p:nvSpPr>
          <p:spPr>
            <a:xfrm rot="18720000">
              <a:off x="6037824" y="3678403"/>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3" name="椭圆 52"/>
            <p:cNvSpPr/>
            <p:nvPr/>
          </p:nvSpPr>
          <p:spPr>
            <a:xfrm rot="20160000">
              <a:off x="6238626" y="3532512"/>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4" name="椭圆 53"/>
            <p:cNvSpPr/>
            <p:nvPr/>
          </p:nvSpPr>
          <p:spPr>
            <a:xfrm rot="21600000">
              <a:off x="6481407" y="3480907"/>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5" name="椭圆 54"/>
            <p:cNvSpPr/>
            <p:nvPr/>
          </p:nvSpPr>
          <p:spPr>
            <a:xfrm rot="23040000">
              <a:off x="6724188" y="3532512"/>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6" name="椭圆 55"/>
            <p:cNvSpPr/>
            <p:nvPr/>
          </p:nvSpPr>
          <p:spPr>
            <a:xfrm rot="24480000">
              <a:off x="6924990" y="3678403"/>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7" name="椭圆 56"/>
            <p:cNvSpPr/>
            <p:nvPr/>
          </p:nvSpPr>
          <p:spPr>
            <a:xfrm rot="25920000">
              <a:off x="7049093" y="3893355"/>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8" name="椭圆 57"/>
            <p:cNvSpPr/>
            <p:nvPr/>
          </p:nvSpPr>
          <p:spPr>
            <a:xfrm rot="27360000">
              <a:off x="7075037" y="4140200"/>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59" name="椭圆 58"/>
            <p:cNvSpPr/>
            <p:nvPr/>
          </p:nvSpPr>
          <p:spPr>
            <a:xfrm rot="28800000">
              <a:off x="6998338" y="4376257"/>
              <a:ext cx="41986" cy="4223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nvGrpSpPr>
            <p:cNvPr id="60" name="组合 59"/>
            <p:cNvGrpSpPr/>
            <p:nvPr/>
          </p:nvGrpSpPr>
          <p:grpSpPr>
            <a:xfrm>
              <a:off x="6223201" y="3805681"/>
              <a:ext cx="572009" cy="561429"/>
              <a:chOff x="7948778" y="2086401"/>
              <a:chExt cx="820804" cy="805623"/>
            </a:xfrm>
            <a:solidFill>
              <a:srgbClr val="A6A6A6"/>
            </a:solidFill>
          </p:grpSpPr>
          <p:sp>
            <p:nvSpPr>
              <p:cNvPr id="62" name="Freeform 146"/>
              <p:cNvSpPr/>
              <p:nvPr/>
            </p:nvSpPr>
            <p:spPr bwMode="auto">
              <a:xfrm>
                <a:off x="8328278" y="2706611"/>
                <a:ext cx="13011" cy="20602"/>
              </a:xfrm>
              <a:custGeom>
                <a:avLst/>
                <a:gdLst>
                  <a:gd name="T0" fmla="*/ 5 w 5"/>
                  <a:gd name="T1" fmla="*/ 4 h 8"/>
                  <a:gd name="T2" fmla="*/ 5 w 5"/>
                  <a:gd name="T3" fmla="*/ 0 h 8"/>
                  <a:gd name="T4" fmla="*/ 2 w 5"/>
                  <a:gd name="T5" fmla="*/ 0 h 8"/>
                  <a:gd name="T6" fmla="*/ 2 w 5"/>
                  <a:gd name="T7" fmla="*/ 0 h 8"/>
                  <a:gd name="T8" fmla="*/ 0 w 5"/>
                  <a:gd name="T9" fmla="*/ 0 h 8"/>
                  <a:gd name="T10" fmla="*/ 0 w 5"/>
                  <a:gd name="T11" fmla="*/ 8 h 8"/>
                  <a:gd name="T12" fmla="*/ 5 w 5"/>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5" y="4"/>
                    </a:moveTo>
                    <a:cubicBezTo>
                      <a:pt x="5" y="0"/>
                      <a:pt x="5" y="0"/>
                      <a:pt x="5" y="0"/>
                    </a:cubicBezTo>
                    <a:cubicBezTo>
                      <a:pt x="4" y="0"/>
                      <a:pt x="3" y="0"/>
                      <a:pt x="2" y="0"/>
                    </a:cubicBezTo>
                    <a:cubicBezTo>
                      <a:pt x="2" y="0"/>
                      <a:pt x="2" y="0"/>
                      <a:pt x="2" y="0"/>
                    </a:cubicBezTo>
                    <a:cubicBezTo>
                      <a:pt x="1" y="0"/>
                      <a:pt x="1" y="0"/>
                      <a:pt x="0" y="0"/>
                    </a:cubicBezTo>
                    <a:cubicBezTo>
                      <a:pt x="0" y="8"/>
                      <a:pt x="0" y="8"/>
                      <a:pt x="0" y="8"/>
                    </a:cubicBezTo>
                    <a:lnTo>
                      <a:pt x="5"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63" name="Freeform 147"/>
              <p:cNvSpPr/>
              <p:nvPr/>
            </p:nvSpPr>
            <p:spPr bwMode="auto">
              <a:xfrm>
                <a:off x="8502848" y="2601435"/>
                <a:ext cx="20602" cy="18433"/>
              </a:xfrm>
              <a:custGeom>
                <a:avLst/>
                <a:gdLst>
                  <a:gd name="T0" fmla="*/ 0 w 8"/>
                  <a:gd name="T1" fmla="*/ 4 h 7"/>
                  <a:gd name="T2" fmla="*/ 6 w 8"/>
                  <a:gd name="T3" fmla="*/ 7 h 7"/>
                  <a:gd name="T4" fmla="*/ 8 w 8"/>
                  <a:gd name="T5" fmla="*/ 3 h 7"/>
                  <a:gd name="T6" fmla="*/ 2 w 8"/>
                  <a:gd name="T7" fmla="*/ 0 h 7"/>
                  <a:gd name="T8" fmla="*/ 0 w 8"/>
                  <a:gd name="T9" fmla="*/ 4 h 7"/>
                </a:gdLst>
                <a:ahLst/>
                <a:cxnLst>
                  <a:cxn ang="0">
                    <a:pos x="T0" y="T1"/>
                  </a:cxn>
                  <a:cxn ang="0">
                    <a:pos x="T2" y="T3"/>
                  </a:cxn>
                  <a:cxn ang="0">
                    <a:pos x="T4" y="T5"/>
                  </a:cxn>
                  <a:cxn ang="0">
                    <a:pos x="T6" y="T7"/>
                  </a:cxn>
                  <a:cxn ang="0">
                    <a:pos x="T8" y="T9"/>
                  </a:cxn>
                </a:cxnLst>
                <a:rect l="0" t="0" r="r" b="b"/>
                <a:pathLst>
                  <a:path w="8" h="7">
                    <a:moveTo>
                      <a:pt x="0" y="4"/>
                    </a:moveTo>
                    <a:cubicBezTo>
                      <a:pt x="6" y="7"/>
                      <a:pt x="6" y="7"/>
                      <a:pt x="6" y="7"/>
                    </a:cubicBezTo>
                    <a:cubicBezTo>
                      <a:pt x="6" y="6"/>
                      <a:pt x="7" y="5"/>
                      <a:pt x="8" y="3"/>
                    </a:cubicBezTo>
                    <a:cubicBezTo>
                      <a:pt x="2" y="0"/>
                      <a:pt x="2" y="0"/>
                      <a:pt x="2" y="0"/>
                    </a:cubicBezTo>
                    <a:cubicBezTo>
                      <a:pt x="1" y="1"/>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64" name="Freeform 148"/>
              <p:cNvSpPr/>
              <p:nvPr/>
            </p:nvSpPr>
            <p:spPr bwMode="auto">
              <a:xfrm>
                <a:off x="8497426" y="2391084"/>
                <a:ext cx="22770" cy="18433"/>
              </a:xfrm>
              <a:custGeom>
                <a:avLst/>
                <a:gdLst>
                  <a:gd name="T0" fmla="*/ 2 w 9"/>
                  <a:gd name="T1" fmla="*/ 7 h 7"/>
                  <a:gd name="T2" fmla="*/ 9 w 9"/>
                  <a:gd name="T3" fmla="*/ 4 h 7"/>
                  <a:gd name="T4" fmla="*/ 6 w 9"/>
                  <a:gd name="T5" fmla="*/ 0 h 7"/>
                  <a:gd name="T6" fmla="*/ 0 w 9"/>
                  <a:gd name="T7" fmla="*/ 3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9" y="4"/>
                      <a:pt x="9" y="4"/>
                      <a:pt x="9" y="4"/>
                    </a:cubicBezTo>
                    <a:cubicBezTo>
                      <a:pt x="8" y="2"/>
                      <a:pt x="7" y="1"/>
                      <a:pt x="6" y="0"/>
                    </a:cubicBezTo>
                    <a:cubicBezTo>
                      <a:pt x="0" y="3"/>
                      <a:pt x="0" y="3"/>
                      <a:pt x="0" y="3"/>
                    </a:cubicBezTo>
                    <a:cubicBezTo>
                      <a:pt x="1" y="5"/>
                      <a:pt x="2" y="6"/>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65" name="Freeform 149"/>
              <p:cNvSpPr/>
              <p:nvPr/>
            </p:nvSpPr>
            <p:spPr bwMode="auto">
              <a:xfrm>
                <a:off x="8597180" y="2330364"/>
                <a:ext cx="22770" cy="19517"/>
              </a:xfrm>
              <a:custGeom>
                <a:avLst/>
                <a:gdLst>
                  <a:gd name="T0" fmla="*/ 7 w 9"/>
                  <a:gd name="T1" fmla="*/ 0 h 8"/>
                  <a:gd name="T2" fmla="*/ 0 w 9"/>
                  <a:gd name="T3" fmla="*/ 4 h 8"/>
                  <a:gd name="T4" fmla="*/ 2 w 9"/>
                  <a:gd name="T5" fmla="*/ 8 h 8"/>
                  <a:gd name="T6" fmla="*/ 9 w 9"/>
                  <a:gd name="T7" fmla="*/ 4 h 8"/>
                  <a:gd name="T8" fmla="*/ 7 w 9"/>
                  <a:gd name="T9" fmla="*/ 0 h 8"/>
                </a:gdLst>
                <a:ahLst/>
                <a:cxnLst>
                  <a:cxn ang="0">
                    <a:pos x="T0" y="T1"/>
                  </a:cxn>
                  <a:cxn ang="0">
                    <a:pos x="T2" y="T3"/>
                  </a:cxn>
                  <a:cxn ang="0">
                    <a:pos x="T4" y="T5"/>
                  </a:cxn>
                  <a:cxn ang="0">
                    <a:pos x="T6" y="T7"/>
                  </a:cxn>
                  <a:cxn ang="0">
                    <a:pos x="T8" y="T9"/>
                  </a:cxn>
                </a:cxnLst>
                <a:rect l="0" t="0" r="r" b="b"/>
                <a:pathLst>
                  <a:path w="9" h="8">
                    <a:moveTo>
                      <a:pt x="7" y="0"/>
                    </a:moveTo>
                    <a:cubicBezTo>
                      <a:pt x="0" y="4"/>
                      <a:pt x="0" y="4"/>
                      <a:pt x="0" y="4"/>
                    </a:cubicBezTo>
                    <a:cubicBezTo>
                      <a:pt x="0" y="5"/>
                      <a:pt x="1" y="7"/>
                      <a:pt x="2" y="8"/>
                    </a:cubicBezTo>
                    <a:cubicBezTo>
                      <a:pt x="9" y="4"/>
                      <a:pt x="9" y="4"/>
                      <a:pt x="9" y="4"/>
                    </a:cubicBezTo>
                    <a:cubicBezTo>
                      <a:pt x="9" y="2"/>
                      <a:pt x="8"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66" name="Freeform 150"/>
              <p:cNvSpPr>
                <a:spLocks noEditPoints="1"/>
              </p:cNvSpPr>
              <p:nvPr/>
            </p:nvSpPr>
            <p:spPr bwMode="auto">
              <a:xfrm>
                <a:off x="7948778" y="2116761"/>
                <a:ext cx="725386" cy="775263"/>
              </a:xfrm>
              <a:custGeom>
                <a:avLst/>
                <a:gdLst>
                  <a:gd name="T0" fmla="*/ 271 w 283"/>
                  <a:gd name="T1" fmla="*/ 221 h 302"/>
                  <a:gd name="T2" fmla="*/ 254 w 283"/>
                  <a:gd name="T3" fmla="*/ 216 h 302"/>
                  <a:gd name="T4" fmla="*/ 249 w 283"/>
                  <a:gd name="T5" fmla="*/ 250 h 302"/>
                  <a:gd name="T6" fmla="*/ 153 w 283"/>
                  <a:gd name="T7" fmla="*/ 273 h 302"/>
                  <a:gd name="T8" fmla="*/ 148 w 283"/>
                  <a:gd name="T9" fmla="*/ 291 h 302"/>
                  <a:gd name="T10" fmla="*/ 32 w 283"/>
                  <a:gd name="T11" fmla="*/ 225 h 302"/>
                  <a:gd name="T12" fmla="*/ 128 w 283"/>
                  <a:gd name="T13" fmla="*/ 253 h 302"/>
                  <a:gd name="T14" fmla="*/ 81 w 283"/>
                  <a:gd name="T15" fmla="*/ 221 h 302"/>
                  <a:gd name="T16" fmla="*/ 71 w 283"/>
                  <a:gd name="T17" fmla="*/ 201 h 302"/>
                  <a:gd name="T18" fmla="*/ 65 w 283"/>
                  <a:gd name="T19" fmla="*/ 200 h 302"/>
                  <a:gd name="T20" fmla="*/ 65 w 283"/>
                  <a:gd name="T21" fmla="*/ 102 h 302"/>
                  <a:gd name="T22" fmla="*/ 91 w 283"/>
                  <a:gd name="T23" fmla="*/ 146 h 302"/>
                  <a:gd name="T24" fmla="*/ 103 w 283"/>
                  <a:gd name="T25" fmla="*/ 125 h 302"/>
                  <a:gd name="T26" fmla="*/ 122 w 283"/>
                  <a:gd name="T27" fmla="*/ 165 h 302"/>
                  <a:gd name="T28" fmla="*/ 148 w 283"/>
                  <a:gd name="T29" fmla="*/ 155 h 302"/>
                  <a:gd name="T30" fmla="*/ 150 w 283"/>
                  <a:gd name="T31" fmla="*/ 192 h 302"/>
                  <a:gd name="T32" fmla="*/ 153 w 283"/>
                  <a:gd name="T33" fmla="*/ 155 h 302"/>
                  <a:gd name="T34" fmla="*/ 186 w 283"/>
                  <a:gd name="T35" fmla="*/ 169 h 302"/>
                  <a:gd name="T36" fmla="*/ 184 w 283"/>
                  <a:gd name="T37" fmla="*/ 133 h 302"/>
                  <a:gd name="T38" fmla="*/ 153 w 283"/>
                  <a:gd name="T39" fmla="*/ 147 h 302"/>
                  <a:gd name="T40" fmla="*/ 153 w 283"/>
                  <a:gd name="T41" fmla="*/ 113 h 302"/>
                  <a:gd name="T42" fmla="*/ 153 w 283"/>
                  <a:gd name="T43" fmla="*/ 76 h 302"/>
                  <a:gd name="T44" fmla="*/ 153 w 283"/>
                  <a:gd name="T45" fmla="*/ 69 h 302"/>
                  <a:gd name="T46" fmla="*/ 153 w 283"/>
                  <a:gd name="T47" fmla="*/ 31 h 302"/>
                  <a:gd name="T48" fmla="*/ 153 w 283"/>
                  <a:gd name="T49" fmla="*/ 22 h 302"/>
                  <a:gd name="T50" fmla="*/ 151 w 283"/>
                  <a:gd name="T51" fmla="*/ 0 h 302"/>
                  <a:gd name="T52" fmla="*/ 151 w 283"/>
                  <a:gd name="T53" fmla="*/ 302 h 302"/>
                  <a:gd name="T54" fmla="*/ 277 w 283"/>
                  <a:gd name="T55" fmla="*/ 209 h 302"/>
                  <a:gd name="T56" fmla="*/ 105 w 283"/>
                  <a:gd name="T57" fmla="*/ 121 h 302"/>
                  <a:gd name="T58" fmla="*/ 148 w 283"/>
                  <a:gd name="T59" fmla="*/ 97 h 302"/>
                  <a:gd name="T60" fmla="*/ 148 w 283"/>
                  <a:gd name="T61" fmla="*/ 91 h 302"/>
                  <a:gd name="T62" fmla="*/ 67 w 283"/>
                  <a:gd name="T63" fmla="*/ 98 h 302"/>
                  <a:gd name="T64" fmla="*/ 148 w 283"/>
                  <a:gd name="T65" fmla="*/ 52 h 302"/>
                  <a:gd name="T66" fmla="*/ 52 w 283"/>
                  <a:gd name="T67" fmla="*/ 52 h 302"/>
                  <a:gd name="T68" fmla="*/ 148 w 283"/>
                  <a:gd name="T69" fmla="*/ 47 h 302"/>
                  <a:gd name="T70" fmla="*/ 32 w 283"/>
                  <a:gd name="T71" fmla="*/ 77 h 302"/>
                  <a:gd name="T72" fmla="*/ 11 w 283"/>
                  <a:gd name="T73" fmla="*/ 151 h 302"/>
                  <a:gd name="T74" fmla="*/ 60 w 283"/>
                  <a:gd name="T75" fmla="*/ 99 h 302"/>
                  <a:gd name="T76" fmla="*/ 60 w 283"/>
                  <a:gd name="T77" fmla="*/ 203 h 302"/>
                  <a:gd name="T78" fmla="*/ 11 w 283"/>
                  <a:gd name="T79" fmla="*/ 151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3" h="302">
                    <a:moveTo>
                      <a:pt x="277" y="209"/>
                    </a:moveTo>
                    <a:cubicBezTo>
                      <a:pt x="276" y="213"/>
                      <a:pt x="274" y="217"/>
                      <a:pt x="271" y="221"/>
                    </a:cubicBezTo>
                    <a:cubicBezTo>
                      <a:pt x="256" y="212"/>
                      <a:pt x="256" y="212"/>
                      <a:pt x="256" y="212"/>
                    </a:cubicBezTo>
                    <a:cubicBezTo>
                      <a:pt x="256" y="213"/>
                      <a:pt x="255" y="214"/>
                      <a:pt x="254" y="216"/>
                    </a:cubicBezTo>
                    <a:cubicBezTo>
                      <a:pt x="269" y="225"/>
                      <a:pt x="269" y="225"/>
                      <a:pt x="269" y="225"/>
                    </a:cubicBezTo>
                    <a:cubicBezTo>
                      <a:pt x="264" y="234"/>
                      <a:pt x="257" y="242"/>
                      <a:pt x="249" y="250"/>
                    </a:cubicBezTo>
                    <a:cubicBezTo>
                      <a:pt x="225" y="275"/>
                      <a:pt x="190" y="290"/>
                      <a:pt x="153" y="291"/>
                    </a:cubicBezTo>
                    <a:cubicBezTo>
                      <a:pt x="153" y="273"/>
                      <a:pt x="153" y="273"/>
                      <a:pt x="153" y="273"/>
                    </a:cubicBezTo>
                    <a:cubicBezTo>
                      <a:pt x="148" y="270"/>
                      <a:pt x="148" y="270"/>
                      <a:pt x="148" y="270"/>
                    </a:cubicBezTo>
                    <a:cubicBezTo>
                      <a:pt x="148" y="291"/>
                      <a:pt x="148" y="291"/>
                      <a:pt x="148" y="291"/>
                    </a:cubicBezTo>
                    <a:cubicBezTo>
                      <a:pt x="111" y="290"/>
                      <a:pt x="77" y="275"/>
                      <a:pt x="52" y="250"/>
                    </a:cubicBezTo>
                    <a:cubicBezTo>
                      <a:pt x="44" y="242"/>
                      <a:pt x="38" y="234"/>
                      <a:pt x="32" y="225"/>
                    </a:cubicBezTo>
                    <a:cubicBezTo>
                      <a:pt x="62" y="206"/>
                      <a:pt x="62" y="206"/>
                      <a:pt x="62" y="206"/>
                    </a:cubicBezTo>
                    <a:cubicBezTo>
                      <a:pt x="77" y="230"/>
                      <a:pt x="101" y="247"/>
                      <a:pt x="128" y="253"/>
                    </a:cubicBezTo>
                    <a:cubicBezTo>
                      <a:pt x="134" y="249"/>
                      <a:pt x="134" y="249"/>
                      <a:pt x="134" y="249"/>
                    </a:cubicBezTo>
                    <a:cubicBezTo>
                      <a:pt x="113" y="245"/>
                      <a:pt x="95" y="235"/>
                      <a:pt x="81" y="221"/>
                    </a:cubicBezTo>
                    <a:cubicBezTo>
                      <a:pt x="75" y="216"/>
                      <a:pt x="71" y="210"/>
                      <a:pt x="67" y="204"/>
                    </a:cubicBezTo>
                    <a:cubicBezTo>
                      <a:pt x="71" y="201"/>
                      <a:pt x="71" y="201"/>
                      <a:pt x="71" y="201"/>
                    </a:cubicBezTo>
                    <a:cubicBezTo>
                      <a:pt x="73" y="195"/>
                      <a:pt x="73" y="195"/>
                      <a:pt x="73" y="195"/>
                    </a:cubicBezTo>
                    <a:cubicBezTo>
                      <a:pt x="65" y="200"/>
                      <a:pt x="65" y="200"/>
                      <a:pt x="65" y="200"/>
                    </a:cubicBezTo>
                    <a:cubicBezTo>
                      <a:pt x="56" y="186"/>
                      <a:pt x="52" y="169"/>
                      <a:pt x="52" y="151"/>
                    </a:cubicBezTo>
                    <a:cubicBezTo>
                      <a:pt x="52" y="133"/>
                      <a:pt x="56" y="117"/>
                      <a:pt x="65" y="102"/>
                    </a:cubicBezTo>
                    <a:cubicBezTo>
                      <a:pt x="98" y="122"/>
                      <a:pt x="98" y="122"/>
                      <a:pt x="98" y="122"/>
                    </a:cubicBezTo>
                    <a:cubicBezTo>
                      <a:pt x="94" y="129"/>
                      <a:pt x="92" y="137"/>
                      <a:pt x="91" y="146"/>
                    </a:cubicBezTo>
                    <a:cubicBezTo>
                      <a:pt x="96" y="149"/>
                      <a:pt x="96" y="149"/>
                      <a:pt x="96" y="149"/>
                    </a:cubicBezTo>
                    <a:cubicBezTo>
                      <a:pt x="97" y="140"/>
                      <a:pt x="99" y="132"/>
                      <a:pt x="103" y="125"/>
                    </a:cubicBezTo>
                    <a:cubicBezTo>
                      <a:pt x="146" y="151"/>
                      <a:pt x="146" y="151"/>
                      <a:pt x="146" y="151"/>
                    </a:cubicBezTo>
                    <a:cubicBezTo>
                      <a:pt x="122" y="165"/>
                      <a:pt x="122" y="165"/>
                      <a:pt x="122" y="165"/>
                    </a:cubicBezTo>
                    <a:cubicBezTo>
                      <a:pt x="126" y="168"/>
                      <a:pt x="126" y="168"/>
                      <a:pt x="126" y="168"/>
                    </a:cubicBezTo>
                    <a:cubicBezTo>
                      <a:pt x="148" y="155"/>
                      <a:pt x="148" y="155"/>
                      <a:pt x="148" y="155"/>
                    </a:cubicBezTo>
                    <a:cubicBezTo>
                      <a:pt x="148" y="192"/>
                      <a:pt x="148" y="192"/>
                      <a:pt x="148" y="192"/>
                    </a:cubicBezTo>
                    <a:cubicBezTo>
                      <a:pt x="149" y="192"/>
                      <a:pt x="149" y="192"/>
                      <a:pt x="150" y="192"/>
                    </a:cubicBezTo>
                    <a:cubicBezTo>
                      <a:pt x="151" y="192"/>
                      <a:pt x="152" y="192"/>
                      <a:pt x="153" y="192"/>
                    </a:cubicBezTo>
                    <a:cubicBezTo>
                      <a:pt x="153" y="155"/>
                      <a:pt x="153" y="155"/>
                      <a:pt x="153" y="155"/>
                    </a:cubicBezTo>
                    <a:cubicBezTo>
                      <a:pt x="183" y="173"/>
                      <a:pt x="183" y="173"/>
                      <a:pt x="183" y="173"/>
                    </a:cubicBezTo>
                    <a:cubicBezTo>
                      <a:pt x="184" y="172"/>
                      <a:pt x="185" y="171"/>
                      <a:pt x="186" y="169"/>
                    </a:cubicBezTo>
                    <a:cubicBezTo>
                      <a:pt x="155" y="151"/>
                      <a:pt x="155" y="151"/>
                      <a:pt x="155" y="151"/>
                    </a:cubicBezTo>
                    <a:cubicBezTo>
                      <a:pt x="184" y="133"/>
                      <a:pt x="184" y="133"/>
                      <a:pt x="184" y="133"/>
                    </a:cubicBezTo>
                    <a:cubicBezTo>
                      <a:pt x="184" y="132"/>
                      <a:pt x="183" y="131"/>
                      <a:pt x="182" y="130"/>
                    </a:cubicBezTo>
                    <a:cubicBezTo>
                      <a:pt x="153" y="147"/>
                      <a:pt x="153" y="147"/>
                      <a:pt x="153" y="147"/>
                    </a:cubicBezTo>
                    <a:cubicBezTo>
                      <a:pt x="153" y="113"/>
                      <a:pt x="153" y="113"/>
                      <a:pt x="153" y="113"/>
                    </a:cubicBezTo>
                    <a:cubicBezTo>
                      <a:pt x="153" y="113"/>
                      <a:pt x="153" y="113"/>
                      <a:pt x="153" y="113"/>
                    </a:cubicBezTo>
                    <a:cubicBezTo>
                      <a:pt x="153" y="76"/>
                      <a:pt x="153" y="76"/>
                      <a:pt x="153" y="76"/>
                    </a:cubicBezTo>
                    <a:cubicBezTo>
                      <a:pt x="153" y="76"/>
                      <a:pt x="153" y="76"/>
                      <a:pt x="153" y="76"/>
                    </a:cubicBezTo>
                    <a:cubicBezTo>
                      <a:pt x="153" y="69"/>
                      <a:pt x="153" y="69"/>
                      <a:pt x="153" y="69"/>
                    </a:cubicBezTo>
                    <a:cubicBezTo>
                      <a:pt x="153" y="69"/>
                      <a:pt x="153" y="69"/>
                      <a:pt x="153" y="69"/>
                    </a:cubicBezTo>
                    <a:cubicBezTo>
                      <a:pt x="153" y="31"/>
                      <a:pt x="153" y="31"/>
                      <a:pt x="153" y="31"/>
                    </a:cubicBezTo>
                    <a:cubicBezTo>
                      <a:pt x="153" y="31"/>
                      <a:pt x="153" y="31"/>
                      <a:pt x="153" y="31"/>
                    </a:cubicBezTo>
                    <a:cubicBezTo>
                      <a:pt x="153" y="22"/>
                      <a:pt x="153" y="22"/>
                      <a:pt x="153" y="22"/>
                    </a:cubicBezTo>
                    <a:cubicBezTo>
                      <a:pt x="153" y="22"/>
                      <a:pt x="153" y="22"/>
                      <a:pt x="153" y="22"/>
                    </a:cubicBezTo>
                    <a:cubicBezTo>
                      <a:pt x="153" y="0"/>
                      <a:pt x="153" y="0"/>
                      <a:pt x="153" y="0"/>
                    </a:cubicBezTo>
                    <a:cubicBezTo>
                      <a:pt x="152" y="0"/>
                      <a:pt x="151" y="0"/>
                      <a:pt x="151" y="0"/>
                    </a:cubicBezTo>
                    <a:cubicBezTo>
                      <a:pt x="67" y="0"/>
                      <a:pt x="0" y="68"/>
                      <a:pt x="0" y="151"/>
                    </a:cubicBezTo>
                    <a:cubicBezTo>
                      <a:pt x="0" y="234"/>
                      <a:pt x="67" y="302"/>
                      <a:pt x="151" y="302"/>
                    </a:cubicBezTo>
                    <a:cubicBezTo>
                      <a:pt x="208" y="302"/>
                      <a:pt x="257" y="270"/>
                      <a:pt x="283" y="223"/>
                    </a:cubicBezTo>
                    <a:lnTo>
                      <a:pt x="277" y="209"/>
                    </a:lnTo>
                    <a:close/>
                    <a:moveTo>
                      <a:pt x="148" y="147"/>
                    </a:moveTo>
                    <a:cubicBezTo>
                      <a:pt x="105" y="121"/>
                      <a:pt x="105" y="121"/>
                      <a:pt x="105" y="121"/>
                    </a:cubicBezTo>
                    <a:cubicBezTo>
                      <a:pt x="107" y="118"/>
                      <a:pt x="109" y="115"/>
                      <a:pt x="112" y="113"/>
                    </a:cubicBezTo>
                    <a:cubicBezTo>
                      <a:pt x="121" y="103"/>
                      <a:pt x="134" y="97"/>
                      <a:pt x="148" y="97"/>
                    </a:cubicBezTo>
                    <a:lnTo>
                      <a:pt x="148" y="147"/>
                    </a:lnTo>
                    <a:close/>
                    <a:moveTo>
                      <a:pt x="148" y="91"/>
                    </a:moveTo>
                    <a:cubicBezTo>
                      <a:pt x="128" y="92"/>
                      <a:pt x="111" y="103"/>
                      <a:pt x="101" y="119"/>
                    </a:cubicBezTo>
                    <a:cubicBezTo>
                      <a:pt x="67" y="98"/>
                      <a:pt x="67" y="98"/>
                      <a:pt x="67" y="98"/>
                    </a:cubicBezTo>
                    <a:cubicBezTo>
                      <a:pt x="71" y="92"/>
                      <a:pt x="75" y="86"/>
                      <a:pt x="81" y="81"/>
                    </a:cubicBezTo>
                    <a:cubicBezTo>
                      <a:pt x="98" y="64"/>
                      <a:pt x="122" y="53"/>
                      <a:pt x="148" y="52"/>
                    </a:cubicBezTo>
                    <a:lnTo>
                      <a:pt x="148" y="91"/>
                    </a:lnTo>
                    <a:close/>
                    <a:moveTo>
                      <a:pt x="52" y="52"/>
                    </a:moveTo>
                    <a:cubicBezTo>
                      <a:pt x="77" y="27"/>
                      <a:pt x="111" y="12"/>
                      <a:pt x="148" y="11"/>
                    </a:cubicBezTo>
                    <a:cubicBezTo>
                      <a:pt x="148" y="47"/>
                      <a:pt x="148" y="47"/>
                      <a:pt x="148" y="47"/>
                    </a:cubicBezTo>
                    <a:cubicBezTo>
                      <a:pt x="112" y="48"/>
                      <a:pt x="80" y="67"/>
                      <a:pt x="62" y="96"/>
                    </a:cubicBezTo>
                    <a:cubicBezTo>
                      <a:pt x="32" y="77"/>
                      <a:pt x="32" y="77"/>
                      <a:pt x="32" y="77"/>
                    </a:cubicBezTo>
                    <a:cubicBezTo>
                      <a:pt x="38" y="68"/>
                      <a:pt x="44" y="60"/>
                      <a:pt x="52" y="52"/>
                    </a:cubicBezTo>
                    <a:close/>
                    <a:moveTo>
                      <a:pt x="11" y="151"/>
                    </a:moveTo>
                    <a:cubicBezTo>
                      <a:pt x="11" y="126"/>
                      <a:pt x="18" y="102"/>
                      <a:pt x="30" y="81"/>
                    </a:cubicBezTo>
                    <a:cubicBezTo>
                      <a:pt x="60" y="99"/>
                      <a:pt x="60" y="99"/>
                      <a:pt x="60" y="99"/>
                    </a:cubicBezTo>
                    <a:cubicBezTo>
                      <a:pt x="51" y="115"/>
                      <a:pt x="46" y="132"/>
                      <a:pt x="46" y="151"/>
                    </a:cubicBezTo>
                    <a:cubicBezTo>
                      <a:pt x="46" y="170"/>
                      <a:pt x="51" y="187"/>
                      <a:pt x="60" y="203"/>
                    </a:cubicBezTo>
                    <a:cubicBezTo>
                      <a:pt x="30" y="221"/>
                      <a:pt x="30" y="221"/>
                      <a:pt x="30" y="221"/>
                    </a:cubicBezTo>
                    <a:cubicBezTo>
                      <a:pt x="18" y="200"/>
                      <a:pt x="11" y="177"/>
                      <a:pt x="11"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67" name="Freeform 151"/>
              <p:cNvSpPr/>
              <p:nvPr/>
            </p:nvSpPr>
            <p:spPr bwMode="auto">
              <a:xfrm>
                <a:off x="8142865" y="2321690"/>
                <a:ext cx="377331" cy="375162"/>
              </a:xfrm>
              <a:custGeom>
                <a:avLst/>
                <a:gdLst>
                  <a:gd name="T0" fmla="*/ 74 w 147"/>
                  <a:gd name="T1" fmla="*/ 146 h 146"/>
                  <a:gd name="T2" fmla="*/ 125 w 147"/>
                  <a:gd name="T3" fmla="*/ 124 h 146"/>
                  <a:gd name="T4" fmla="*/ 147 w 147"/>
                  <a:gd name="T5" fmla="*/ 73 h 146"/>
                  <a:gd name="T6" fmla="*/ 125 w 147"/>
                  <a:gd name="T7" fmla="*/ 21 h 146"/>
                  <a:gd name="T8" fmla="*/ 74 w 147"/>
                  <a:gd name="T9" fmla="*/ 0 h 146"/>
                  <a:gd name="T10" fmla="*/ 74 w 147"/>
                  <a:gd name="T11" fmla="*/ 29 h 146"/>
                  <a:gd name="T12" fmla="*/ 105 w 147"/>
                  <a:gd name="T13" fmla="*/ 42 h 146"/>
                  <a:gd name="T14" fmla="*/ 117 w 147"/>
                  <a:gd name="T15" fmla="*/ 73 h 146"/>
                  <a:gd name="T16" fmla="*/ 105 w 147"/>
                  <a:gd name="T17" fmla="*/ 104 h 146"/>
                  <a:gd name="T18" fmla="*/ 74 w 147"/>
                  <a:gd name="T19" fmla="*/ 116 h 146"/>
                  <a:gd name="T20" fmla="*/ 43 w 147"/>
                  <a:gd name="T21" fmla="*/ 104 h 146"/>
                  <a:gd name="T22" fmla="*/ 41 w 147"/>
                  <a:gd name="T23" fmla="*/ 102 h 146"/>
                  <a:gd name="T24" fmla="*/ 56 w 147"/>
                  <a:gd name="T25" fmla="*/ 96 h 146"/>
                  <a:gd name="T26" fmla="*/ 12 w 147"/>
                  <a:gd name="T27" fmla="*/ 68 h 146"/>
                  <a:gd name="T28" fmla="*/ 0 w 147"/>
                  <a:gd name="T29" fmla="*/ 119 h 146"/>
                  <a:gd name="T30" fmla="*/ 13 w 147"/>
                  <a:gd name="T31" fmla="*/ 114 h 146"/>
                  <a:gd name="T32" fmla="*/ 22 w 147"/>
                  <a:gd name="T33" fmla="*/ 124 h 146"/>
                  <a:gd name="T34" fmla="*/ 74 w 147"/>
                  <a:gd name="T3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146">
                    <a:moveTo>
                      <a:pt x="74" y="146"/>
                    </a:moveTo>
                    <a:cubicBezTo>
                      <a:pt x="94" y="146"/>
                      <a:pt x="112" y="137"/>
                      <a:pt x="125" y="124"/>
                    </a:cubicBezTo>
                    <a:cubicBezTo>
                      <a:pt x="138" y="111"/>
                      <a:pt x="147" y="93"/>
                      <a:pt x="147" y="73"/>
                    </a:cubicBezTo>
                    <a:cubicBezTo>
                      <a:pt x="147" y="53"/>
                      <a:pt x="138" y="34"/>
                      <a:pt x="125" y="21"/>
                    </a:cubicBezTo>
                    <a:cubicBezTo>
                      <a:pt x="112" y="8"/>
                      <a:pt x="94" y="0"/>
                      <a:pt x="74" y="0"/>
                    </a:cubicBezTo>
                    <a:cubicBezTo>
                      <a:pt x="74" y="29"/>
                      <a:pt x="74" y="29"/>
                      <a:pt x="74" y="29"/>
                    </a:cubicBezTo>
                    <a:cubicBezTo>
                      <a:pt x="86" y="29"/>
                      <a:pt x="97" y="34"/>
                      <a:pt x="105" y="42"/>
                    </a:cubicBezTo>
                    <a:cubicBezTo>
                      <a:pt x="113" y="50"/>
                      <a:pt x="117" y="60"/>
                      <a:pt x="117" y="73"/>
                    </a:cubicBezTo>
                    <a:cubicBezTo>
                      <a:pt x="117" y="85"/>
                      <a:pt x="113" y="96"/>
                      <a:pt x="105" y="104"/>
                    </a:cubicBezTo>
                    <a:cubicBezTo>
                      <a:pt x="97" y="112"/>
                      <a:pt x="86" y="116"/>
                      <a:pt x="74" y="116"/>
                    </a:cubicBezTo>
                    <a:cubicBezTo>
                      <a:pt x="61" y="116"/>
                      <a:pt x="51" y="112"/>
                      <a:pt x="43" y="104"/>
                    </a:cubicBezTo>
                    <a:cubicBezTo>
                      <a:pt x="42" y="103"/>
                      <a:pt x="42" y="103"/>
                      <a:pt x="41" y="102"/>
                    </a:cubicBezTo>
                    <a:cubicBezTo>
                      <a:pt x="56" y="96"/>
                      <a:pt x="56" y="96"/>
                      <a:pt x="56" y="96"/>
                    </a:cubicBezTo>
                    <a:cubicBezTo>
                      <a:pt x="12" y="68"/>
                      <a:pt x="12" y="68"/>
                      <a:pt x="12" y="68"/>
                    </a:cubicBezTo>
                    <a:cubicBezTo>
                      <a:pt x="0" y="119"/>
                      <a:pt x="0" y="119"/>
                      <a:pt x="0" y="119"/>
                    </a:cubicBezTo>
                    <a:cubicBezTo>
                      <a:pt x="13" y="114"/>
                      <a:pt x="13" y="114"/>
                      <a:pt x="13" y="114"/>
                    </a:cubicBezTo>
                    <a:cubicBezTo>
                      <a:pt x="16" y="117"/>
                      <a:pt x="19" y="121"/>
                      <a:pt x="22" y="124"/>
                    </a:cubicBezTo>
                    <a:cubicBezTo>
                      <a:pt x="35" y="137"/>
                      <a:pt x="54" y="146"/>
                      <a:pt x="74" y="146"/>
                    </a:cubicBezTo>
                    <a:close/>
                  </a:path>
                </a:pathLst>
              </a:custGeom>
              <a:solidFill>
                <a:srgbClr val="3333FF"/>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68" name="Freeform 152"/>
              <p:cNvSpPr/>
              <p:nvPr/>
            </p:nvSpPr>
            <p:spPr bwMode="auto">
              <a:xfrm>
                <a:off x="8281654" y="2206756"/>
                <a:ext cx="354561" cy="625632"/>
              </a:xfrm>
              <a:custGeom>
                <a:avLst/>
                <a:gdLst>
                  <a:gd name="T0" fmla="*/ 20 w 138"/>
                  <a:gd name="T1" fmla="*/ 0 h 244"/>
                  <a:gd name="T2" fmla="*/ 20 w 138"/>
                  <a:gd name="T3" fmla="*/ 29 h 244"/>
                  <a:gd name="T4" fmla="*/ 82 w 138"/>
                  <a:gd name="T5" fmla="*/ 55 h 244"/>
                  <a:gd name="T6" fmla="*/ 108 w 138"/>
                  <a:gd name="T7" fmla="*/ 118 h 244"/>
                  <a:gd name="T8" fmla="*/ 82 w 138"/>
                  <a:gd name="T9" fmla="*/ 180 h 244"/>
                  <a:gd name="T10" fmla="*/ 41 w 138"/>
                  <a:gd name="T11" fmla="*/ 203 h 244"/>
                  <a:gd name="T12" fmla="*/ 40 w 138"/>
                  <a:gd name="T13" fmla="*/ 191 h 244"/>
                  <a:gd name="T14" fmla="*/ 0 w 138"/>
                  <a:gd name="T15" fmla="*/ 222 h 244"/>
                  <a:gd name="T16" fmla="*/ 45 w 138"/>
                  <a:gd name="T17" fmla="*/ 244 h 244"/>
                  <a:gd name="T18" fmla="*/ 44 w 138"/>
                  <a:gd name="T19" fmla="*/ 233 h 244"/>
                  <a:gd name="T20" fmla="*/ 103 w 138"/>
                  <a:gd name="T21" fmla="*/ 201 h 244"/>
                  <a:gd name="T22" fmla="*/ 138 w 138"/>
                  <a:gd name="T23" fmla="*/ 118 h 244"/>
                  <a:gd name="T24" fmla="*/ 103 w 138"/>
                  <a:gd name="T25" fmla="*/ 34 h 244"/>
                  <a:gd name="T26" fmla="*/ 20 w 13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244">
                    <a:moveTo>
                      <a:pt x="20" y="0"/>
                    </a:moveTo>
                    <a:cubicBezTo>
                      <a:pt x="20" y="29"/>
                      <a:pt x="20" y="29"/>
                      <a:pt x="20" y="29"/>
                    </a:cubicBezTo>
                    <a:cubicBezTo>
                      <a:pt x="44" y="29"/>
                      <a:pt x="66" y="39"/>
                      <a:pt x="82" y="55"/>
                    </a:cubicBezTo>
                    <a:cubicBezTo>
                      <a:pt x="98" y="71"/>
                      <a:pt x="108" y="93"/>
                      <a:pt x="108" y="118"/>
                    </a:cubicBezTo>
                    <a:cubicBezTo>
                      <a:pt x="108" y="142"/>
                      <a:pt x="98" y="164"/>
                      <a:pt x="82" y="180"/>
                    </a:cubicBezTo>
                    <a:cubicBezTo>
                      <a:pt x="71" y="191"/>
                      <a:pt x="57" y="199"/>
                      <a:pt x="41" y="203"/>
                    </a:cubicBezTo>
                    <a:cubicBezTo>
                      <a:pt x="40" y="191"/>
                      <a:pt x="40" y="191"/>
                      <a:pt x="40" y="191"/>
                    </a:cubicBezTo>
                    <a:cubicBezTo>
                      <a:pt x="0" y="222"/>
                      <a:pt x="0" y="222"/>
                      <a:pt x="0" y="222"/>
                    </a:cubicBezTo>
                    <a:cubicBezTo>
                      <a:pt x="45" y="244"/>
                      <a:pt x="45" y="244"/>
                      <a:pt x="45" y="244"/>
                    </a:cubicBezTo>
                    <a:cubicBezTo>
                      <a:pt x="44" y="233"/>
                      <a:pt x="44" y="233"/>
                      <a:pt x="44" y="233"/>
                    </a:cubicBezTo>
                    <a:cubicBezTo>
                      <a:pt x="67" y="228"/>
                      <a:pt x="87" y="217"/>
                      <a:pt x="103" y="201"/>
                    </a:cubicBezTo>
                    <a:cubicBezTo>
                      <a:pt x="124" y="180"/>
                      <a:pt x="138" y="150"/>
                      <a:pt x="138" y="118"/>
                    </a:cubicBezTo>
                    <a:cubicBezTo>
                      <a:pt x="138" y="85"/>
                      <a:pt x="124" y="56"/>
                      <a:pt x="103" y="34"/>
                    </a:cubicBezTo>
                    <a:cubicBezTo>
                      <a:pt x="82" y="13"/>
                      <a:pt x="52" y="0"/>
                      <a:pt x="20" y="0"/>
                    </a:cubicBezTo>
                    <a:close/>
                  </a:path>
                </a:pathLst>
              </a:custGeom>
              <a:solidFill>
                <a:srgbClr val="3333FF"/>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69" name="Freeform 153"/>
              <p:cNvSpPr/>
              <p:nvPr/>
            </p:nvSpPr>
            <p:spPr bwMode="auto">
              <a:xfrm>
                <a:off x="8332615" y="2086401"/>
                <a:ext cx="436967" cy="589850"/>
              </a:xfrm>
              <a:custGeom>
                <a:avLst/>
                <a:gdLst>
                  <a:gd name="T0" fmla="*/ 161 w 170"/>
                  <a:gd name="T1" fmla="*/ 199 h 230"/>
                  <a:gd name="T2" fmla="*/ 164 w 170"/>
                  <a:gd name="T3" fmla="*/ 165 h 230"/>
                  <a:gd name="T4" fmla="*/ 116 w 170"/>
                  <a:gd name="T5" fmla="*/ 48 h 230"/>
                  <a:gd name="T6" fmla="*/ 0 w 170"/>
                  <a:gd name="T7" fmla="*/ 0 h 230"/>
                  <a:gd name="T8" fmla="*/ 0 w 170"/>
                  <a:gd name="T9" fmla="*/ 30 h 230"/>
                  <a:gd name="T10" fmla="*/ 95 w 170"/>
                  <a:gd name="T11" fmla="*/ 69 h 230"/>
                  <a:gd name="T12" fmla="*/ 134 w 170"/>
                  <a:gd name="T13" fmla="*/ 165 h 230"/>
                  <a:gd name="T14" fmla="*/ 132 w 170"/>
                  <a:gd name="T15" fmla="*/ 192 h 230"/>
                  <a:gd name="T16" fmla="*/ 119 w 170"/>
                  <a:gd name="T17" fmla="*/ 188 h 230"/>
                  <a:gd name="T18" fmla="*/ 135 w 170"/>
                  <a:gd name="T19" fmla="*/ 230 h 230"/>
                  <a:gd name="T20" fmla="*/ 170 w 170"/>
                  <a:gd name="T21" fmla="*/ 201 h 230"/>
                  <a:gd name="T22" fmla="*/ 161 w 170"/>
                  <a:gd name="T23" fmla="*/ 19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230">
                    <a:moveTo>
                      <a:pt x="161" y="199"/>
                    </a:moveTo>
                    <a:cubicBezTo>
                      <a:pt x="163" y="188"/>
                      <a:pt x="164" y="176"/>
                      <a:pt x="164" y="165"/>
                    </a:cubicBezTo>
                    <a:cubicBezTo>
                      <a:pt x="164" y="119"/>
                      <a:pt x="146" y="78"/>
                      <a:pt x="116" y="48"/>
                    </a:cubicBezTo>
                    <a:cubicBezTo>
                      <a:pt x="86" y="19"/>
                      <a:pt x="45" y="0"/>
                      <a:pt x="0" y="0"/>
                    </a:cubicBezTo>
                    <a:cubicBezTo>
                      <a:pt x="0" y="30"/>
                      <a:pt x="0" y="30"/>
                      <a:pt x="0" y="30"/>
                    </a:cubicBezTo>
                    <a:cubicBezTo>
                      <a:pt x="37" y="30"/>
                      <a:pt x="70" y="45"/>
                      <a:pt x="95" y="69"/>
                    </a:cubicBezTo>
                    <a:cubicBezTo>
                      <a:pt x="119" y="94"/>
                      <a:pt x="134" y="127"/>
                      <a:pt x="134" y="165"/>
                    </a:cubicBezTo>
                    <a:cubicBezTo>
                      <a:pt x="134" y="174"/>
                      <a:pt x="133" y="183"/>
                      <a:pt x="132" y="192"/>
                    </a:cubicBezTo>
                    <a:cubicBezTo>
                      <a:pt x="119" y="188"/>
                      <a:pt x="119" y="188"/>
                      <a:pt x="119" y="188"/>
                    </a:cubicBezTo>
                    <a:cubicBezTo>
                      <a:pt x="135" y="230"/>
                      <a:pt x="135" y="230"/>
                      <a:pt x="135" y="230"/>
                    </a:cubicBezTo>
                    <a:cubicBezTo>
                      <a:pt x="170" y="201"/>
                      <a:pt x="170" y="201"/>
                      <a:pt x="170" y="201"/>
                    </a:cubicBezTo>
                    <a:lnTo>
                      <a:pt x="161" y="199"/>
                    </a:lnTo>
                    <a:close/>
                  </a:path>
                </a:pathLst>
              </a:custGeom>
              <a:solidFill>
                <a:srgbClr val="3333FF"/>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grpSp>
        <p:sp>
          <p:nvSpPr>
            <p:cNvPr id="61" name="文本框 177"/>
            <p:cNvSpPr txBox="1"/>
            <p:nvPr/>
          </p:nvSpPr>
          <p:spPr bwMode="auto">
            <a:xfrm rot="10800000">
              <a:off x="5945651" y="3975696"/>
              <a:ext cx="1068892" cy="697815"/>
            </a:xfrm>
            <a:prstGeom prst="rect">
              <a:avLst/>
            </a:prstGeom>
            <a:noFill/>
          </p:spPr>
          <p:txBody>
            <a:bodyPr>
              <a:prstTxWarp prst="textArchUp">
                <a:avLst>
                  <a:gd name="adj" fmla="val 7695470"/>
                </a:avLst>
              </a:prstTxWarp>
              <a:spAutoFit/>
            </a:bodyPr>
            <a:lstStyle/>
            <a:p>
              <a:pPr algn="ctr" defTabSz="913765">
                <a:defRPr/>
              </a:pPr>
              <a:r>
                <a:rPr lang="en-US" altLang="zh-CN" sz="1100" dirty="0">
                  <a:solidFill>
                    <a:srgbClr val="FFFFFF">
                      <a:lumMod val="65000"/>
                    </a:srgbClr>
                  </a:solidFill>
                  <a:latin typeface="ITC Avant Garde Std Md" panose="020B0602020202020204" pitchFamily="34" charset="0"/>
                  <a:ea typeface="方正正黑简体" panose="02000000000000000000" pitchFamily="2" charset="-122"/>
                </a:rPr>
                <a:t>OPTION</a:t>
              </a:r>
              <a:r>
                <a:rPr lang="en-US" altLang="zh-CN" sz="1100" dirty="0">
                  <a:solidFill>
                    <a:srgbClr val="FFBF53"/>
                  </a:solidFill>
                  <a:latin typeface="ITC Avant Garde Std Md" panose="020B0602020202020204" pitchFamily="34" charset="0"/>
                  <a:ea typeface="方正正黑简体" panose="02000000000000000000" pitchFamily="2" charset="-122"/>
                </a:rPr>
                <a:t> </a:t>
              </a:r>
              <a:r>
                <a:rPr lang="en-US" altLang="zh-CN" sz="1100" dirty="0">
                  <a:solidFill>
                    <a:srgbClr val="3333FF"/>
                  </a:solidFill>
                  <a:latin typeface="ITC Avant Garde Std Md" panose="020B0602020202020204" pitchFamily="34" charset="0"/>
                  <a:ea typeface="方正正黑简体" panose="02000000000000000000" pitchFamily="2" charset="-122"/>
                </a:rPr>
                <a:t>C</a:t>
              </a:r>
              <a:endParaRPr lang="zh-CN" altLang="en-US" sz="1100" dirty="0">
                <a:solidFill>
                  <a:srgbClr val="3333FF"/>
                </a:solidFill>
                <a:latin typeface="ITC Avant Garde Std Md" panose="020B0602020202020204" pitchFamily="34" charset="0"/>
                <a:ea typeface="方正正黑简体" panose="02000000000000000000" pitchFamily="2" charset="-122"/>
              </a:endParaRPr>
            </a:p>
          </p:txBody>
        </p:sp>
      </p:grpSp>
      <p:grpSp>
        <p:nvGrpSpPr>
          <p:cNvPr id="70" name="组合 69"/>
          <p:cNvGrpSpPr/>
          <p:nvPr/>
        </p:nvGrpSpPr>
        <p:grpSpPr>
          <a:xfrm>
            <a:off x="4882069" y="2709985"/>
            <a:ext cx="1687735" cy="1686857"/>
            <a:chOff x="5071760" y="2072852"/>
            <a:chExt cx="1687735" cy="1687736"/>
          </a:xfrm>
        </p:grpSpPr>
        <p:sp>
          <p:nvSpPr>
            <p:cNvPr id="71" name="椭圆 70"/>
            <p:cNvSpPr/>
            <p:nvPr/>
          </p:nvSpPr>
          <p:spPr>
            <a:xfrm>
              <a:off x="5071760" y="2072852"/>
              <a:ext cx="1687735" cy="1687736"/>
            </a:xfrm>
            <a:prstGeom prst="ellipse">
              <a:avLst/>
            </a:prstGeom>
            <a:solidFill>
              <a:srgbClr val="FBFBFB"/>
            </a:solidFill>
            <a:ln>
              <a:noFill/>
            </a:ln>
            <a:effectLst>
              <a:outerShdw blurRad="177800" dist="165100" dir="2700000" sx="96000" sy="96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nvGrpSpPr>
            <p:cNvPr id="72" name="组合 71"/>
            <p:cNvGrpSpPr/>
            <p:nvPr/>
          </p:nvGrpSpPr>
          <p:grpSpPr>
            <a:xfrm>
              <a:off x="5595635" y="2618660"/>
              <a:ext cx="674521" cy="581652"/>
              <a:chOff x="9303045" y="747310"/>
              <a:chExt cx="897787" cy="774179"/>
            </a:xfrm>
          </p:grpSpPr>
          <p:sp>
            <p:nvSpPr>
              <p:cNvPr id="74" name="Freeform 117"/>
              <p:cNvSpPr/>
              <p:nvPr/>
            </p:nvSpPr>
            <p:spPr bwMode="auto">
              <a:xfrm>
                <a:off x="9303045" y="747310"/>
                <a:ext cx="897787" cy="774179"/>
              </a:xfrm>
              <a:custGeom>
                <a:avLst/>
                <a:gdLst>
                  <a:gd name="T0" fmla="*/ 28 w 828"/>
                  <a:gd name="T1" fmla="*/ 686 h 714"/>
                  <a:gd name="T2" fmla="*/ 28 w 828"/>
                  <a:gd name="T3" fmla="*/ 605 h 714"/>
                  <a:gd name="T4" fmla="*/ 68 w 828"/>
                  <a:gd name="T5" fmla="*/ 605 h 714"/>
                  <a:gd name="T6" fmla="*/ 68 w 828"/>
                  <a:gd name="T7" fmla="*/ 577 h 714"/>
                  <a:gd name="T8" fmla="*/ 28 w 828"/>
                  <a:gd name="T9" fmla="*/ 577 h 714"/>
                  <a:gd name="T10" fmla="*/ 28 w 828"/>
                  <a:gd name="T11" fmla="*/ 435 h 714"/>
                  <a:gd name="T12" fmla="*/ 68 w 828"/>
                  <a:gd name="T13" fmla="*/ 435 h 714"/>
                  <a:gd name="T14" fmla="*/ 68 w 828"/>
                  <a:gd name="T15" fmla="*/ 407 h 714"/>
                  <a:gd name="T16" fmla="*/ 28 w 828"/>
                  <a:gd name="T17" fmla="*/ 407 h 714"/>
                  <a:gd name="T18" fmla="*/ 28 w 828"/>
                  <a:gd name="T19" fmla="*/ 265 h 714"/>
                  <a:gd name="T20" fmla="*/ 68 w 828"/>
                  <a:gd name="T21" fmla="*/ 265 h 714"/>
                  <a:gd name="T22" fmla="*/ 68 w 828"/>
                  <a:gd name="T23" fmla="*/ 236 h 714"/>
                  <a:gd name="T24" fmla="*/ 28 w 828"/>
                  <a:gd name="T25" fmla="*/ 236 h 714"/>
                  <a:gd name="T26" fmla="*/ 28 w 828"/>
                  <a:gd name="T27" fmla="*/ 94 h 714"/>
                  <a:gd name="T28" fmla="*/ 68 w 828"/>
                  <a:gd name="T29" fmla="*/ 94 h 714"/>
                  <a:gd name="T30" fmla="*/ 68 w 828"/>
                  <a:gd name="T31" fmla="*/ 66 h 714"/>
                  <a:gd name="T32" fmla="*/ 28 w 828"/>
                  <a:gd name="T33" fmla="*/ 6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28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28" y="686"/>
                    </a:moveTo>
                    <a:lnTo>
                      <a:pt x="28" y="605"/>
                    </a:lnTo>
                    <a:lnTo>
                      <a:pt x="68" y="605"/>
                    </a:lnTo>
                    <a:lnTo>
                      <a:pt x="68" y="577"/>
                    </a:lnTo>
                    <a:lnTo>
                      <a:pt x="28" y="577"/>
                    </a:lnTo>
                    <a:lnTo>
                      <a:pt x="28" y="435"/>
                    </a:lnTo>
                    <a:lnTo>
                      <a:pt x="68" y="435"/>
                    </a:lnTo>
                    <a:lnTo>
                      <a:pt x="68" y="407"/>
                    </a:lnTo>
                    <a:lnTo>
                      <a:pt x="28" y="407"/>
                    </a:lnTo>
                    <a:lnTo>
                      <a:pt x="28" y="265"/>
                    </a:lnTo>
                    <a:lnTo>
                      <a:pt x="68" y="265"/>
                    </a:lnTo>
                    <a:lnTo>
                      <a:pt x="68" y="236"/>
                    </a:lnTo>
                    <a:lnTo>
                      <a:pt x="28" y="236"/>
                    </a:lnTo>
                    <a:lnTo>
                      <a:pt x="28" y="94"/>
                    </a:lnTo>
                    <a:lnTo>
                      <a:pt x="68" y="94"/>
                    </a:lnTo>
                    <a:lnTo>
                      <a:pt x="68" y="66"/>
                    </a:lnTo>
                    <a:lnTo>
                      <a:pt x="28" y="66"/>
                    </a:lnTo>
                    <a:lnTo>
                      <a:pt x="28" y="0"/>
                    </a:lnTo>
                    <a:lnTo>
                      <a:pt x="0" y="0"/>
                    </a:lnTo>
                    <a:lnTo>
                      <a:pt x="0" y="714"/>
                    </a:lnTo>
                    <a:lnTo>
                      <a:pt x="828" y="714"/>
                    </a:lnTo>
                    <a:lnTo>
                      <a:pt x="828" y="686"/>
                    </a:lnTo>
                    <a:lnTo>
                      <a:pt x="28" y="686"/>
                    </a:lnTo>
                    <a:close/>
                  </a:path>
                </a:pathLst>
              </a:cu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75" name="Freeform 118"/>
              <p:cNvSpPr>
                <a:spLocks noEditPoints="1"/>
              </p:cNvSpPr>
              <p:nvPr/>
            </p:nvSpPr>
            <p:spPr bwMode="auto">
              <a:xfrm>
                <a:off x="9438586" y="939228"/>
                <a:ext cx="123608" cy="529131"/>
              </a:xfrm>
              <a:custGeom>
                <a:avLst/>
                <a:gdLst>
                  <a:gd name="T0" fmla="*/ 43 w 48"/>
                  <a:gd name="T1" fmla="*/ 206 h 206"/>
                  <a:gd name="T2" fmla="*/ 48 w 48"/>
                  <a:gd name="T3" fmla="*/ 124 h 206"/>
                  <a:gd name="T4" fmla="*/ 48 w 48"/>
                  <a:gd name="T5" fmla="*/ 108 h 206"/>
                  <a:gd name="T6" fmla="*/ 48 w 48"/>
                  <a:gd name="T7" fmla="*/ 91 h 206"/>
                  <a:gd name="T8" fmla="*/ 48 w 48"/>
                  <a:gd name="T9" fmla="*/ 79 h 206"/>
                  <a:gd name="T10" fmla="*/ 48 w 48"/>
                  <a:gd name="T11" fmla="*/ 62 h 206"/>
                  <a:gd name="T12" fmla="*/ 48 w 48"/>
                  <a:gd name="T13" fmla="*/ 45 h 206"/>
                  <a:gd name="T14" fmla="*/ 48 w 48"/>
                  <a:gd name="T15" fmla="*/ 27 h 206"/>
                  <a:gd name="T16" fmla="*/ 48 w 48"/>
                  <a:gd name="T17" fmla="*/ 10 h 206"/>
                  <a:gd name="T18" fmla="*/ 48 w 48"/>
                  <a:gd name="T19" fmla="*/ 6 h 206"/>
                  <a:gd name="T20" fmla="*/ 5 w 48"/>
                  <a:gd name="T21" fmla="*/ 0 h 206"/>
                  <a:gd name="T22" fmla="*/ 0 w 48"/>
                  <a:gd name="T23" fmla="*/ 6 h 206"/>
                  <a:gd name="T24" fmla="*/ 0 w 48"/>
                  <a:gd name="T25" fmla="*/ 19 h 206"/>
                  <a:gd name="T26" fmla="*/ 0 w 48"/>
                  <a:gd name="T27" fmla="*/ 36 h 206"/>
                  <a:gd name="T28" fmla="*/ 0 w 48"/>
                  <a:gd name="T29" fmla="*/ 53 h 206"/>
                  <a:gd name="T30" fmla="*/ 0 w 48"/>
                  <a:gd name="T31" fmla="*/ 71 h 206"/>
                  <a:gd name="T32" fmla="*/ 0 w 48"/>
                  <a:gd name="T33" fmla="*/ 82 h 206"/>
                  <a:gd name="T34" fmla="*/ 0 w 48"/>
                  <a:gd name="T35" fmla="*/ 93 h 206"/>
                  <a:gd name="T36" fmla="*/ 0 w 48"/>
                  <a:gd name="T37" fmla="*/ 111 h 206"/>
                  <a:gd name="T38" fmla="*/ 0 w 48"/>
                  <a:gd name="T39" fmla="*/ 200 h 206"/>
                  <a:gd name="T40" fmla="*/ 45 w 48"/>
                  <a:gd name="T41" fmla="*/ 77 h 206"/>
                  <a:gd name="T42" fmla="*/ 34 w 48"/>
                  <a:gd name="T43" fmla="*/ 76 h 206"/>
                  <a:gd name="T44" fmla="*/ 45 w 48"/>
                  <a:gd name="T45" fmla="*/ 77 h 206"/>
                  <a:gd name="T46" fmla="*/ 29 w 48"/>
                  <a:gd name="T47" fmla="*/ 76 h 206"/>
                  <a:gd name="T48" fmla="*/ 45 w 48"/>
                  <a:gd name="T49" fmla="*/ 48 h 206"/>
                  <a:gd name="T50" fmla="*/ 3 w 48"/>
                  <a:gd name="T51" fmla="*/ 6 h 206"/>
                  <a:gd name="T52" fmla="*/ 15 w 48"/>
                  <a:gd name="T53" fmla="*/ 3 h 206"/>
                  <a:gd name="T54" fmla="*/ 3 w 48"/>
                  <a:gd name="T55" fmla="*/ 6 h 206"/>
                  <a:gd name="T56" fmla="*/ 21 w 48"/>
                  <a:gd name="T57" fmla="*/ 3 h 206"/>
                  <a:gd name="T58" fmla="*/ 3 w 48"/>
                  <a:gd name="T59" fmla="*/ 33 h 206"/>
                  <a:gd name="T60" fmla="*/ 3 w 48"/>
                  <a:gd name="T61" fmla="*/ 38 h 206"/>
                  <a:gd name="T62" fmla="*/ 43 w 48"/>
                  <a:gd name="T63" fmla="*/ 3 h 206"/>
                  <a:gd name="T64" fmla="*/ 45 w 48"/>
                  <a:gd name="T65" fmla="*/ 8 h 206"/>
                  <a:gd name="T66" fmla="*/ 3 w 48"/>
                  <a:gd name="T67" fmla="*/ 38 h 206"/>
                  <a:gd name="T68" fmla="*/ 45 w 48"/>
                  <a:gd name="T69" fmla="*/ 14 h 206"/>
                  <a:gd name="T70" fmla="*/ 3 w 48"/>
                  <a:gd name="T71" fmla="*/ 67 h 206"/>
                  <a:gd name="T72" fmla="*/ 45 w 48"/>
                  <a:gd name="T73" fmla="*/ 31 h 206"/>
                  <a:gd name="T74" fmla="*/ 11 w 48"/>
                  <a:gd name="T75" fmla="*/ 76 h 206"/>
                  <a:gd name="T76" fmla="*/ 3 w 48"/>
                  <a:gd name="T77" fmla="*/ 77 h 206"/>
                  <a:gd name="T78" fmla="*/ 45 w 48"/>
                  <a:gd name="T79" fmla="*/ 3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 h="206">
                    <a:moveTo>
                      <a:pt x="5" y="206"/>
                    </a:moveTo>
                    <a:cubicBezTo>
                      <a:pt x="43" y="206"/>
                      <a:pt x="43" y="206"/>
                      <a:pt x="43" y="206"/>
                    </a:cubicBezTo>
                    <a:cubicBezTo>
                      <a:pt x="46" y="206"/>
                      <a:pt x="48" y="203"/>
                      <a:pt x="48" y="200"/>
                    </a:cubicBezTo>
                    <a:cubicBezTo>
                      <a:pt x="48" y="124"/>
                      <a:pt x="48" y="124"/>
                      <a:pt x="48" y="124"/>
                    </a:cubicBezTo>
                    <a:cubicBezTo>
                      <a:pt x="48" y="114"/>
                      <a:pt x="48" y="114"/>
                      <a:pt x="48" y="114"/>
                    </a:cubicBezTo>
                    <a:cubicBezTo>
                      <a:pt x="48" y="108"/>
                      <a:pt x="48" y="108"/>
                      <a:pt x="48" y="108"/>
                    </a:cubicBezTo>
                    <a:cubicBezTo>
                      <a:pt x="48" y="97"/>
                      <a:pt x="48" y="97"/>
                      <a:pt x="48" y="97"/>
                    </a:cubicBezTo>
                    <a:cubicBezTo>
                      <a:pt x="48" y="91"/>
                      <a:pt x="48" y="91"/>
                      <a:pt x="48" y="91"/>
                    </a:cubicBezTo>
                    <a:cubicBezTo>
                      <a:pt x="48" y="82"/>
                      <a:pt x="48" y="82"/>
                      <a:pt x="48" y="82"/>
                    </a:cubicBezTo>
                    <a:cubicBezTo>
                      <a:pt x="48" y="79"/>
                      <a:pt x="48" y="79"/>
                      <a:pt x="48" y="79"/>
                    </a:cubicBezTo>
                    <a:cubicBezTo>
                      <a:pt x="48" y="74"/>
                      <a:pt x="48" y="74"/>
                      <a:pt x="48" y="74"/>
                    </a:cubicBezTo>
                    <a:cubicBezTo>
                      <a:pt x="48" y="62"/>
                      <a:pt x="48" y="62"/>
                      <a:pt x="48" y="62"/>
                    </a:cubicBezTo>
                    <a:cubicBezTo>
                      <a:pt x="48" y="56"/>
                      <a:pt x="48" y="56"/>
                      <a:pt x="48" y="56"/>
                    </a:cubicBezTo>
                    <a:cubicBezTo>
                      <a:pt x="48" y="45"/>
                      <a:pt x="48" y="45"/>
                      <a:pt x="48" y="45"/>
                    </a:cubicBezTo>
                    <a:cubicBezTo>
                      <a:pt x="48" y="39"/>
                      <a:pt x="48" y="39"/>
                      <a:pt x="48" y="39"/>
                    </a:cubicBezTo>
                    <a:cubicBezTo>
                      <a:pt x="48" y="27"/>
                      <a:pt x="48" y="27"/>
                      <a:pt x="48" y="27"/>
                    </a:cubicBezTo>
                    <a:cubicBezTo>
                      <a:pt x="48" y="22"/>
                      <a:pt x="48" y="22"/>
                      <a:pt x="48" y="22"/>
                    </a:cubicBezTo>
                    <a:cubicBezTo>
                      <a:pt x="48" y="10"/>
                      <a:pt x="48" y="10"/>
                      <a:pt x="48" y="10"/>
                    </a:cubicBezTo>
                    <a:cubicBezTo>
                      <a:pt x="48" y="6"/>
                      <a:pt x="48" y="6"/>
                      <a:pt x="48" y="6"/>
                    </a:cubicBezTo>
                    <a:cubicBezTo>
                      <a:pt x="48" y="6"/>
                      <a:pt x="48" y="6"/>
                      <a:pt x="48" y="6"/>
                    </a:cubicBezTo>
                    <a:cubicBezTo>
                      <a:pt x="48" y="3"/>
                      <a:pt x="46" y="0"/>
                      <a:pt x="43" y="0"/>
                    </a:cubicBezTo>
                    <a:cubicBezTo>
                      <a:pt x="5" y="0"/>
                      <a:pt x="5" y="0"/>
                      <a:pt x="5" y="0"/>
                    </a:cubicBezTo>
                    <a:cubicBezTo>
                      <a:pt x="2" y="0"/>
                      <a:pt x="0" y="3"/>
                      <a:pt x="0" y="6"/>
                    </a:cubicBezTo>
                    <a:cubicBezTo>
                      <a:pt x="0" y="6"/>
                      <a:pt x="0" y="6"/>
                      <a:pt x="0" y="6"/>
                    </a:cubicBezTo>
                    <a:cubicBezTo>
                      <a:pt x="0" y="7"/>
                      <a:pt x="0" y="7"/>
                      <a:pt x="0" y="7"/>
                    </a:cubicBezTo>
                    <a:cubicBezTo>
                      <a:pt x="0" y="19"/>
                      <a:pt x="0" y="19"/>
                      <a:pt x="0" y="19"/>
                    </a:cubicBezTo>
                    <a:cubicBezTo>
                      <a:pt x="0" y="24"/>
                      <a:pt x="0" y="24"/>
                      <a:pt x="0" y="24"/>
                    </a:cubicBezTo>
                    <a:cubicBezTo>
                      <a:pt x="0" y="36"/>
                      <a:pt x="0" y="36"/>
                      <a:pt x="0" y="36"/>
                    </a:cubicBezTo>
                    <a:cubicBezTo>
                      <a:pt x="0" y="42"/>
                      <a:pt x="0" y="42"/>
                      <a:pt x="0" y="42"/>
                    </a:cubicBezTo>
                    <a:cubicBezTo>
                      <a:pt x="0" y="53"/>
                      <a:pt x="0" y="53"/>
                      <a:pt x="0" y="53"/>
                    </a:cubicBezTo>
                    <a:cubicBezTo>
                      <a:pt x="0" y="59"/>
                      <a:pt x="0" y="59"/>
                      <a:pt x="0" y="59"/>
                    </a:cubicBezTo>
                    <a:cubicBezTo>
                      <a:pt x="0" y="71"/>
                      <a:pt x="0" y="71"/>
                      <a:pt x="0" y="71"/>
                    </a:cubicBezTo>
                    <a:cubicBezTo>
                      <a:pt x="0" y="76"/>
                      <a:pt x="0" y="76"/>
                      <a:pt x="0" y="76"/>
                    </a:cubicBezTo>
                    <a:cubicBezTo>
                      <a:pt x="0" y="82"/>
                      <a:pt x="0" y="82"/>
                      <a:pt x="0" y="82"/>
                    </a:cubicBezTo>
                    <a:cubicBezTo>
                      <a:pt x="0" y="88"/>
                      <a:pt x="0" y="88"/>
                      <a:pt x="0" y="88"/>
                    </a:cubicBezTo>
                    <a:cubicBezTo>
                      <a:pt x="0" y="93"/>
                      <a:pt x="0" y="93"/>
                      <a:pt x="0" y="93"/>
                    </a:cubicBezTo>
                    <a:cubicBezTo>
                      <a:pt x="0" y="105"/>
                      <a:pt x="0" y="105"/>
                      <a:pt x="0" y="105"/>
                    </a:cubicBezTo>
                    <a:cubicBezTo>
                      <a:pt x="0" y="111"/>
                      <a:pt x="0" y="111"/>
                      <a:pt x="0" y="111"/>
                    </a:cubicBezTo>
                    <a:cubicBezTo>
                      <a:pt x="0" y="124"/>
                      <a:pt x="0" y="124"/>
                      <a:pt x="0" y="124"/>
                    </a:cubicBezTo>
                    <a:cubicBezTo>
                      <a:pt x="0" y="200"/>
                      <a:pt x="0" y="200"/>
                      <a:pt x="0" y="200"/>
                    </a:cubicBezTo>
                    <a:cubicBezTo>
                      <a:pt x="0" y="203"/>
                      <a:pt x="2" y="206"/>
                      <a:pt x="5" y="206"/>
                    </a:cubicBezTo>
                    <a:close/>
                    <a:moveTo>
                      <a:pt x="45" y="77"/>
                    </a:moveTo>
                    <a:cubicBezTo>
                      <a:pt x="44" y="76"/>
                      <a:pt x="43" y="76"/>
                      <a:pt x="43" y="76"/>
                    </a:cubicBezTo>
                    <a:cubicBezTo>
                      <a:pt x="34" y="76"/>
                      <a:pt x="34" y="76"/>
                      <a:pt x="34" y="76"/>
                    </a:cubicBezTo>
                    <a:cubicBezTo>
                      <a:pt x="45" y="65"/>
                      <a:pt x="45" y="65"/>
                      <a:pt x="45" y="65"/>
                    </a:cubicBezTo>
                    <a:lnTo>
                      <a:pt x="45" y="77"/>
                    </a:lnTo>
                    <a:close/>
                    <a:moveTo>
                      <a:pt x="45" y="60"/>
                    </a:moveTo>
                    <a:cubicBezTo>
                      <a:pt x="29" y="76"/>
                      <a:pt x="29" y="76"/>
                      <a:pt x="29" y="76"/>
                    </a:cubicBezTo>
                    <a:cubicBezTo>
                      <a:pt x="17" y="76"/>
                      <a:pt x="17" y="76"/>
                      <a:pt x="17" y="76"/>
                    </a:cubicBezTo>
                    <a:cubicBezTo>
                      <a:pt x="45" y="48"/>
                      <a:pt x="45" y="48"/>
                      <a:pt x="45" y="48"/>
                    </a:cubicBezTo>
                    <a:lnTo>
                      <a:pt x="45" y="60"/>
                    </a:lnTo>
                    <a:close/>
                    <a:moveTo>
                      <a:pt x="3" y="6"/>
                    </a:moveTo>
                    <a:cubicBezTo>
                      <a:pt x="3" y="4"/>
                      <a:pt x="4" y="3"/>
                      <a:pt x="5" y="3"/>
                    </a:cubicBezTo>
                    <a:cubicBezTo>
                      <a:pt x="15" y="3"/>
                      <a:pt x="15" y="3"/>
                      <a:pt x="15" y="3"/>
                    </a:cubicBezTo>
                    <a:cubicBezTo>
                      <a:pt x="3" y="15"/>
                      <a:pt x="3" y="15"/>
                      <a:pt x="3" y="15"/>
                    </a:cubicBezTo>
                    <a:lnTo>
                      <a:pt x="3" y="6"/>
                    </a:lnTo>
                    <a:close/>
                    <a:moveTo>
                      <a:pt x="3" y="21"/>
                    </a:moveTo>
                    <a:cubicBezTo>
                      <a:pt x="21" y="3"/>
                      <a:pt x="21" y="3"/>
                      <a:pt x="21" y="3"/>
                    </a:cubicBezTo>
                    <a:cubicBezTo>
                      <a:pt x="32" y="3"/>
                      <a:pt x="32" y="3"/>
                      <a:pt x="32" y="3"/>
                    </a:cubicBezTo>
                    <a:cubicBezTo>
                      <a:pt x="3" y="33"/>
                      <a:pt x="3" y="33"/>
                      <a:pt x="3" y="33"/>
                    </a:cubicBezTo>
                    <a:lnTo>
                      <a:pt x="3" y="21"/>
                    </a:lnTo>
                    <a:close/>
                    <a:moveTo>
                      <a:pt x="3" y="38"/>
                    </a:moveTo>
                    <a:cubicBezTo>
                      <a:pt x="38" y="3"/>
                      <a:pt x="38" y="3"/>
                      <a:pt x="38" y="3"/>
                    </a:cubicBezTo>
                    <a:cubicBezTo>
                      <a:pt x="43" y="3"/>
                      <a:pt x="43" y="3"/>
                      <a:pt x="43" y="3"/>
                    </a:cubicBezTo>
                    <a:cubicBezTo>
                      <a:pt x="44" y="3"/>
                      <a:pt x="45" y="4"/>
                      <a:pt x="45" y="6"/>
                    </a:cubicBezTo>
                    <a:cubicBezTo>
                      <a:pt x="45" y="8"/>
                      <a:pt x="45" y="8"/>
                      <a:pt x="45" y="8"/>
                    </a:cubicBezTo>
                    <a:cubicBezTo>
                      <a:pt x="3" y="50"/>
                      <a:pt x="3" y="50"/>
                      <a:pt x="3" y="50"/>
                    </a:cubicBezTo>
                    <a:lnTo>
                      <a:pt x="3" y="38"/>
                    </a:lnTo>
                    <a:close/>
                    <a:moveTo>
                      <a:pt x="3" y="55"/>
                    </a:moveTo>
                    <a:cubicBezTo>
                      <a:pt x="45" y="14"/>
                      <a:pt x="45" y="14"/>
                      <a:pt x="45" y="14"/>
                    </a:cubicBezTo>
                    <a:cubicBezTo>
                      <a:pt x="45" y="25"/>
                      <a:pt x="45" y="25"/>
                      <a:pt x="45" y="25"/>
                    </a:cubicBezTo>
                    <a:cubicBezTo>
                      <a:pt x="3" y="67"/>
                      <a:pt x="3" y="67"/>
                      <a:pt x="3" y="67"/>
                    </a:cubicBezTo>
                    <a:lnTo>
                      <a:pt x="3" y="55"/>
                    </a:lnTo>
                    <a:close/>
                    <a:moveTo>
                      <a:pt x="45" y="31"/>
                    </a:moveTo>
                    <a:cubicBezTo>
                      <a:pt x="45" y="43"/>
                      <a:pt x="45" y="43"/>
                      <a:pt x="45" y="43"/>
                    </a:cubicBezTo>
                    <a:cubicBezTo>
                      <a:pt x="11" y="76"/>
                      <a:pt x="11" y="76"/>
                      <a:pt x="11" y="76"/>
                    </a:cubicBezTo>
                    <a:cubicBezTo>
                      <a:pt x="5" y="76"/>
                      <a:pt x="5" y="76"/>
                      <a:pt x="5" y="76"/>
                    </a:cubicBezTo>
                    <a:cubicBezTo>
                      <a:pt x="5" y="76"/>
                      <a:pt x="4" y="76"/>
                      <a:pt x="3" y="77"/>
                    </a:cubicBezTo>
                    <a:cubicBezTo>
                      <a:pt x="3" y="73"/>
                      <a:pt x="3" y="73"/>
                      <a:pt x="3" y="73"/>
                    </a:cubicBezTo>
                    <a:lnTo>
                      <a:pt x="45" y="31"/>
                    </a:lnTo>
                    <a:close/>
                  </a:path>
                </a:pathLst>
              </a:custGeom>
              <a:solidFill>
                <a:srgbClr val="A1C921"/>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76" name="Freeform 119"/>
              <p:cNvSpPr>
                <a:spLocks noEditPoints="1"/>
              </p:cNvSpPr>
              <p:nvPr/>
            </p:nvSpPr>
            <p:spPr bwMode="auto">
              <a:xfrm>
                <a:off x="9633756" y="1036814"/>
                <a:ext cx="125777" cy="431545"/>
              </a:xfrm>
              <a:custGeom>
                <a:avLst/>
                <a:gdLst>
                  <a:gd name="T0" fmla="*/ 43 w 49"/>
                  <a:gd name="T1" fmla="*/ 168 h 168"/>
                  <a:gd name="T2" fmla="*/ 49 w 49"/>
                  <a:gd name="T3" fmla="*/ 124 h 168"/>
                  <a:gd name="T4" fmla="*/ 49 w 49"/>
                  <a:gd name="T5" fmla="*/ 82 h 168"/>
                  <a:gd name="T6" fmla="*/ 49 w 49"/>
                  <a:gd name="T7" fmla="*/ 68 h 168"/>
                  <a:gd name="T8" fmla="*/ 49 w 49"/>
                  <a:gd name="T9" fmla="*/ 51 h 168"/>
                  <a:gd name="T10" fmla="*/ 49 w 49"/>
                  <a:gd name="T11" fmla="*/ 34 h 168"/>
                  <a:gd name="T12" fmla="*/ 49 w 49"/>
                  <a:gd name="T13" fmla="*/ 16 h 168"/>
                  <a:gd name="T14" fmla="*/ 49 w 49"/>
                  <a:gd name="T15" fmla="*/ 6 h 168"/>
                  <a:gd name="T16" fmla="*/ 47 w 49"/>
                  <a:gd name="T17" fmla="*/ 1 h 168"/>
                  <a:gd name="T18" fmla="*/ 45 w 49"/>
                  <a:gd name="T19" fmla="*/ 0 h 168"/>
                  <a:gd name="T20" fmla="*/ 43 w 49"/>
                  <a:gd name="T21" fmla="*/ 0 h 168"/>
                  <a:gd name="T22" fmla="*/ 31 w 49"/>
                  <a:gd name="T23" fmla="*/ 0 h 168"/>
                  <a:gd name="T24" fmla="*/ 14 w 49"/>
                  <a:gd name="T25" fmla="*/ 0 h 168"/>
                  <a:gd name="T26" fmla="*/ 6 w 49"/>
                  <a:gd name="T27" fmla="*/ 0 h 168"/>
                  <a:gd name="T28" fmla="*/ 0 w 49"/>
                  <a:gd name="T29" fmla="*/ 8 h 168"/>
                  <a:gd name="T30" fmla="*/ 0 w 49"/>
                  <a:gd name="T31" fmla="*/ 13 h 168"/>
                  <a:gd name="T32" fmla="*/ 0 w 49"/>
                  <a:gd name="T33" fmla="*/ 25 h 168"/>
                  <a:gd name="T34" fmla="*/ 0 w 49"/>
                  <a:gd name="T35" fmla="*/ 31 h 168"/>
                  <a:gd name="T36" fmla="*/ 0 w 49"/>
                  <a:gd name="T37" fmla="*/ 42 h 168"/>
                  <a:gd name="T38" fmla="*/ 0 w 49"/>
                  <a:gd name="T39" fmla="*/ 48 h 168"/>
                  <a:gd name="T40" fmla="*/ 0 w 49"/>
                  <a:gd name="T41" fmla="*/ 59 h 168"/>
                  <a:gd name="T42" fmla="*/ 0 w 49"/>
                  <a:gd name="T43" fmla="*/ 65 h 168"/>
                  <a:gd name="T44" fmla="*/ 0 w 49"/>
                  <a:gd name="T45" fmla="*/ 77 h 168"/>
                  <a:gd name="T46" fmla="*/ 0 w 49"/>
                  <a:gd name="T47" fmla="*/ 82 h 168"/>
                  <a:gd name="T48" fmla="*/ 0 w 49"/>
                  <a:gd name="T49" fmla="*/ 162 h 168"/>
                  <a:gd name="T50" fmla="*/ 46 w 49"/>
                  <a:gd name="T51" fmla="*/ 76 h 168"/>
                  <a:gd name="T52" fmla="*/ 41 w 49"/>
                  <a:gd name="T53" fmla="*/ 76 h 168"/>
                  <a:gd name="T54" fmla="*/ 46 w 49"/>
                  <a:gd name="T55" fmla="*/ 76 h 168"/>
                  <a:gd name="T56" fmla="*/ 36 w 49"/>
                  <a:gd name="T57" fmla="*/ 76 h 168"/>
                  <a:gd name="T58" fmla="*/ 46 w 49"/>
                  <a:gd name="T59" fmla="*/ 54 h 168"/>
                  <a:gd name="T60" fmla="*/ 46 w 49"/>
                  <a:gd name="T61" fmla="*/ 49 h 168"/>
                  <a:gd name="T62" fmla="*/ 7 w 49"/>
                  <a:gd name="T63" fmla="*/ 76 h 168"/>
                  <a:gd name="T64" fmla="*/ 46 w 49"/>
                  <a:gd name="T65" fmla="*/ 49 h 168"/>
                  <a:gd name="T66" fmla="*/ 10 w 49"/>
                  <a:gd name="T67" fmla="*/ 3 h 168"/>
                  <a:gd name="T68" fmla="*/ 4 w 49"/>
                  <a:gd name="T69" fmla="*/ 22 h 168"/>
                  <a:gd name="T70" fmla="*/ 4 w 49"/>
                  <a:gd name="T71" fmla="*/ 27 h 168"/>
                  <a:gd name="T72" fmla="*/ 39 w 49"/>
                  <a:gd name="T73" fmla="*/ 3 h 168"/>
                  <a:gd name="T74" fmla="*/ 4 w 49"/>
                  <a:gd name="T75" fmla="*/ 27 h 168"/>
                  <a:gd name="T76" fmla="*/ 45 w 49"/>
                  <a:gd name="T77" fmla="*/ 4 h 168"/>
                  <a:gd name="T78" fmla="*/ 46 w 49"/>
                  <a:gd name="T79" fmla="*/ 14 h 168"/>
                  <a:gd name="T80" fmla="*/ 4 w 49"/>
                  <a:gd name="T81" fmla="*/ 44 h 168"/>
                  <a:gd name="T82" fmla="*/ 46 w 49"/>
                  <a:gd name="T83" fmla="*/ 20 h 168"/>
                  <a:gd name="T84" fmla="*/ 4 w 49"/>
                  <a:gd name="T85" fmla="*/ 7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 h="168">
                    <a:moveTo>
                      <a:pt x="6" y="168"/>
                    </a:moveTo>
                    <a:cubicBezTo>
                      <a:pt x="43" y="168"/>
                      <a:pt x="43" y="168"/>
                      <a:pt x="43" y="168"/>
                    </a:cubicBezTo>
                    <a:cubicBezTo>
                      <a:pt x="46" y="168"/>
                      <a:pt x="49" y="165"/>
                      <a:pt x="49" y="162"/>
                    </a:cubicBezTo>
                    <a:cubicBezTo>
                      <a:pt x="49" y="124"/>
                      <a:pt x="49" y="124"/>
                      <a:pt x="49" y="124"/>
                    </a:cubicBezTo>
                    <a:cubicBezTo>
                      <a:pt x="49" y="82"/>
                      <a:pt x="49" y="82"/>
                      <a:pt x="49" y="82"/>
                    </a:cubicBezTo>
                    <a:cubicBezTo>
                      <a:pt x="49" y="82"/>
                      <a:pt x="49" y="82"/>
                      <a:pt x="49" y="82"/>
                    </a:cubicBezTo>
                    <a:cubicBezTo>
                      <a:pt x="49" y="80"/>
                      <a:pt x="49" y="80"/>
                      <a:pt x="49" y="80"/>
                    </a:cubicBezTo>
                    <a:cubicBezTo>
                      <a:pt x="49" y="68"/>
                      <a:pt x="49" y="68"/>
                      <a:pt x="49" y="68"/>
                    </a:cubicBezTo>
                    <a:cubicBezTo>
                      <a:pt x="49" y="63"/>
                      <a:pt x="49" y="63"/>
                      <a:pt x="49" y="63"/>
                    </a:cubicBezTo>
                    <a:cubicBezTo>
                      <a:pt x="49" y="51"/>
                      <a:pt x="49" y="51"/>
                      <a:pt x="49" y="51"/>
                    </a:cubicBezTo>
                    <a:cubicBezTo>
                      <a:pt x="49" y="45"/>
                      <a:pt x="49" y="45"/>
                      <a:pt x="49" y="45"/>
                    </a:cubicBezTo>
                    <a:cubicBezTo>
                      <a:pt x="49" y="34"/>
                      <a:pt x="49" y="34"/>
                      <a:pt x="49" y="34"/>
                    </a:cubicBezTo>
                    <a:cubicBezTo>
                      <a:pt x="49" y="28"/>
                      <a:pt x="49" y="28"/>
                      <a:pt x="49" y="28"/>
                    </a:cubicBezTo>
                    <a:cubicBezTo>
                      <a:pt x="49" y="16"/>
                      <a:pt x="49" y="16"/>
                      <a:pt x="49" y="16"/>
                    </a:cubicBezTo>
                    <a:cubicBezTo>
                      <a:pt x="49" y="11"/>
                      <a:pt x="49" y="11"/>
                      <a:pt x="49" y="11"/>
                    </a:cubicBezTo>
                    <a:cubicBezTo>
                      <a:pt x="49" y="6"/>
                      <a:pt x="49" y="6"/>
                      <a:pt x="49" y="6"/>
                    </a:cubicBezTo>
                    <a:cubicBezTo>
                      <a:pt x="49" y="4"/>
                      <a:pt x="48" y="2"/>
                      <a:pt x="47" y="1"/>
                    </a:cubicBezTo>
                    <a:cubicBezTo>
                      <a:pt x="47" y="1"/>
                      <a:pt x="47" y="1"/>
                      <a:pt x="47" y="1"/>
                    </a:cubicBezTo>
                    <a:cubicBezTo>
                      <a:pt x="47" y="1"/>
                      <a:pt x="47" y="1"/>
                      <a:pt x="47" y="1"/>
                    </a:cubicBezTo>
                    <a:cubicBezTo>
                      <a:pt x="46" y="1"/>
                      <a:pt x="46" y="1"/>
                      <a:pt x="45" y="0"/>
                    </a:cubicBezTo>
                    <a:cubicBezTo>
                      <a:pt x="45" y="0"/>
                      <a:pt x="45" y="0"/>
                      <a:pt x="45" y="0"/>
                    </a:cubicBezTo>
                    <a:cubicBezTo>
                      <a:pt x="45" y="0"/>
                      <a:pt x="44" y="0"/>
                      <a:pt x="43" y="0"/>
                    </a:cubicBezTo>
                    <a:cubicBezTo>
                      <a:pt x="43" y="0"/>
                      <a:pt x="43" y="0"/>
                      <a:pt x="43" y="0"/>
                    </a:cubicBezTo>
                    <a:cubicBezTo>
                      <a:pt x="31" y="0"/>
                      <a:pt x="31" y="0"/>
                      <a:pt x="31" y="0"/>
                    </a:cubicBezTo>
                    <a:cubicBezTo>
                      <a:pt x="25" y="0"/>
                      <a:pt x="25" y="0"/>
                      <a:pt x="25" y="0"/>
                    </a:cubicBezTo>
                    <a:cubicBezTo>
                      <a:pt x="14" y="0"/>
                      <a:pt x="14" y="0"/>
                      <a:pt x="14" y="0"/>
                    </a:cubicBezTo>
                    <a:cubicBezTo>
                      <a:pt x="8" y="0"/>
                      <a:pt x="8" y="0"/>
                      <a:pt x="8" y="0"/>
                    </a:cubicBezTo>
                    <a:cubicBezTo>
                      <a:pt x="6" y="0"/>
                      <a:pt x="6" y="0"/>
                      <a:pt x="6" y="0"/>
                    </a:cubicBezTo>
                    <a:cubicBezTo>
                      <a:pt x="3" y="0"/>
                      <a:pt x="0" y="2"/>
                      <a:pt x="0" y="6"/>
                    </a:cubicBezTo>
                    <a:cubicBezTo>
                      <a:pt x="0" y="8"/>
                      <a:pt x="0" y="8"/>
                      <a:pt x="0" y="8"/>
                    </a:cubicBezTo>
                    <a:cubicBezTo>
                      <a:pt x="0" y="8"/>
                      <a:pt x="0" y="8"/>
                      <a:pt x="0" y="8"/>
                    </a:cubicBezTo>
                    <a:cubicBezTo>
                      <a:pt x="0" y="13"/>
                      <a:pt x="0" y="13"/>
                      <a:pt x="0" y="13"/>
                    </a:cubicBezTo>
                    <a:cubicBezTo>
                      <a:pt x="0" y="13"/>
                      <a:pt x="0" y="13"/>
                      <a:pt x="0" y="13"/>
                    </a:cubicBezTo>
                    <a:cubicBezTo>
                      <a:pt x="0" y="25"/>
                      <a:pt x="0" y="25"/>
                      <a:pt x="0" y="25"/>
                    </a:cubicBezTo>
                    <a:cubicBezTo>
                      <a:pt x="0" y="25"/>
                      <a:pt x="0" y="25"/>
                      <a:pt x="0" y="25"/>
                    </a:cubicBezTo>
                    <a:cubicBezTo>
                      <a:pt x="0" y="31"/>
                      <a:pt x="0" y="31"/>
                      <a:pt x="0" y="31"/>
                    </a:cubicBezTo>
                    <a:cubicBezTo>
                      <a:pt x="0" y="31"/>
                      <a:pt x="0" y="31"/>
                      <a:pt x="0" y="31"/>
                    </a:cubicBezTo>
                    <a:cubicBezTo>
                      <a:pt x="0" y="42"/>
                      <a:pt x="0" y="42"/>
                      <a:pt x="0" y="42"/>
                    </a:cubicBezTo>
                    <a:cubicBezTo>
                      <a:pt x="0" y="42"/>
                      <a:pt x="0" y="42"/>
                      <a:pt x="0" y="42"/>
                    </a:cubicBezTo>
                    <a:cubicBezTo>
                      <a:pt x="0" y="48"/>
                      <a:pt x="0" y="48"/>
                      <a:pt x="0" y="48"/>
                    </a:cubicBezTo>
                    <a:cubicBezTo>
                      <a:pt x="0" y="48"/>
                      <a:pt x="0" y="48"/>
                      <a:pt x="0" y="48"/>
                    </a:cubicBezTo>
                    <a:cubicBezTo>
                      <a:pt x="0" y="59"/>
                      <a:pt x="0" y="59"/>
                      <a:pt x="0" y="59"/>
                    </a:cubicBezTo>
                    <a:cubicBezTo>
                      <a:pt x="0" y="59"/>
                      <a:pt x="0" y="59"/>
                      <a:pt x="0" y="59"/>
                    </a:cubicBezTo>
                    <a:cubicBezTo>
                      <a:pt x="0" y="65"/>
                      <a:pt x="0" y="65"/>
                      <a:pt x="0" y="65"/>
                    </a:cubicBezTo>
                    <a:cubicBezTo>
                      <a:pt x="0" y="65"/>
                      <a:pt x="0" y="65"/>
                      <a:pt x="0" y="65"/>
                    </a:cubicBezTo>
                    <a:cubicBezTo>
                      <a:pt x="0" y="77"/>
                      <a:pt x="0" y="77"/>
                      <a:pt x="0" y="77"/>
                    </a:cubicBezTo>
                    <a:cubicBezTo>
                      <a:pt x="0" y="77"/>
                      <a:pt x="0" y="77"/>
                      <a:pt x="0" y="77"/>
                    </a:cubicBezTo>
                    <a:cubicBezTo>
                      <a:pt x="0" y="82"/>
                      <a:pt x="0" y="82"/>
                      <a:pt x="0" y="82"/>
                    </a:cubicBezTo>
                    <a:cubicBezTo>
                      <a:pt x="0" y="82"/>
                      <a:pt x="0" y="82"/>
                      <a:pt x="0" y="82"/>
                    </a:cubicBezTo>
                    <a:cubicBezTo>
                      <a:pt x="0" y="162"/>
                      <a:pt x="0" y="162"/>
                      <a:pt x="0" y="162"/>
                    </a:cubicBezTo>
                    <a:cubicBezTo>
                      <a:pt x="0" y="165"/>
                      <a:pt x="3" y="168"/>
                      <a:pt x="6" y="168"/>
                    </a:cubicBezTo>
                    <a:close/>
                    <a:moveTo>
                      <a:pt x="46" y="76"/>
                    </a:moveTo>
                    <a:cubicBezTo>
                      <a:pt x="45" y="76"/>
                      <a:pt x="44" y="76"/>
                      <a:pt x="43" y="76"/>
                    </a:cubicBezTo>
                    <a:cubicBezTo>
                      <a:pt x="41" y="76"/>
                      <a:pt x="41" y="76"/>
                      <a:pt x="41" y="76"/>
                    </a:cubicBezTo>
                    <a:cubicBezTo>
                      <a:pt x="46" y="72"/>
                      <a:pt x="46" y="72"/>
                      <a:pt x="46" y="72"/>
                    </a:cubicBezTo>
                    <a:lnTo>
                      <a:pt x="46" y="76"/>
                    </a:lnTo>
                    <a:close/>
                    <a:moveTo>
                      <a:pt x="46" y="66"/>
                    </a:moveTo>
                    <a:cubicBezTo>
                      <a:pt x="36" y="76"/>
                      <a:pt x="36" y="76"/>
                      <a:pt x="36" y="76"/>
                    </a:cubicBezTo>
                    <a:cubicBezTo>
                      <a:pt x="24" y="76"/>
                      <a:pt x="24" y="76"/>
                      <a:pt x="24" y="76"/>
                    </a:cubicBezTo>
                    <a:cubicBezTo>
                      <a:pt x="46" y="54"/>
                      <a:pt x="46" y="54"/>
                      <a:pt x="46" y="54"/>
                    </a:cubicBezTo>
                    <a:lnTo>
                      <a:pt x="46" y="66"/>
                    </a:lnTo>
                    <a:close/>
                    <a:moveTo>
                      <a:pt x="46" y="49"/>
                    </a:moveTo>
                    <a:cubicBezTo>
                      <a:pt x="18" y="76"/>
                      <a:pt x="18" y="76"/>
                      <a:pt x="18" y="76"/>
                    </a:cubicBezTo>
                    <a:cubicBezTo>
                      <a:pt x="7" y="76"/>
                      <a:pt x="7" y="76"/>
                      <a:pt x="7" y="76"/>
                    </a:cubicBezTo>
                    <a:cubicBezTo>
                      <a:pt x="46" y="37"/>
                      <a:pt x="46" y="37"/>
                      <a:pt x="46" y="37"/>
                    </a:cubicBezTo>
                    <a:lnTo>
                      <a:pt x="46" y="49"/>
                    </a:lnTo>
                    <a:close/>
                    <a:moveTo>
                      <a:pt x="4" y="10"/>
                    </a:moveTo>
                    <a:cubicBezTo>
                      <a:pt x="10" y="3"/>
                      <a:pt x="10" y="3"/>
                      <a:pt x="10" y="3"/>
                    </a:cubicBezTo>
                    <a:cubicBezTo>
                      <a:pt x="22" y="3"/>
                      <a:pt x="22" y="3"/>
                      <a:pt x="22" y="3"/>
                    </a:cubicBezTo>
                    <a:cubicBezTo>
                      <a:pt x="4" y="22"/>
                      <a:pt x="4" y="22"/>
                      <a:pt x="4" y="22"/>
                    </a:cubicBezTo>
                    <a:lnTo>
                      <a:pt x="4" y="10"/>
                    </a:lnTo>
                    <a:close/>
                    <a:moveTo>
                      <a:pt x="4" y="27"/>
                    </a:moveTo>
                    <a:cubicBezTo>
                      <a:pt x="28" y="3"/>
                      <a:pt x="28" y="3"/>
                      <a:pt x="28" y="3"/>
                    </a:cubicBezTo>
                    <a:cubicBezTo>
                      <a:pt x="39" y="3"/>
                      <a:pt x="39" y="3"/>
                      <a:pt x="39" y="3"/>
                    </a:cubicBezTo>
                    <a:cubicBezTo>
                      <a:pt x="4" y="39"/>
                      <a:pt x="4" y="39"/>
                      <a:pt x="4" y="39"/>
                    </a:cubicBezTo>
                    <a:lnTo>
                      <a:pt x="4" y="27"/>
                    </a:lnTo>
                    <a:close/>
                    <a:moveTo>
                      <a:pt x="4" y="44"/>
                    </a:moveTo>
                    <a:cubicBezTo>
                      <a:pt x="45" y="4"/>
                      <a:pt x="45" y="4"/>
                      <a:pt x="45" y="4"/>
                    </a:cubicBezTo>
                    <a:cubicBezTo>
                      <a:pt x="45" y="4"/>
                      <a:pt x="46" y="5"/>
                      <a:pt x="46" y="6"/>
                    </a:cubicBezTo>
                    <a:cubicBezTo>
                      <a:pt x="46" y="14"/>
                      <a:pt x="46" y="14"/>
                      <a:pt x="46" y="14"/>
                    </a:cubicBezTo>
                    <a:cubicBezTo>
                      <a:pt x="4" y="56"/>
                      <a:pt x="4" y="56"/>
                      <a:pt x="4" y="56"/>
                    </a:cubicBezTo>
                    <a:lnTo>
                      <a:pt x="4" y="44"/>
                    </a:lnTo>
                    <a:close/>
                    <a:moveTo>
                      <a:pt x="4" y="62"/>
                    </a:moveTo>
                    <a:cubicBezTo>
                      <a:pt x="46" y="20"/>
                      <a:pt x="46" y="20"/>
                      <a:pt x="46" y="20"/>
                    </a:cubicBezTo>
                    <a:cubicBezTo>
                      <a:pt x="46" y="31"/>
                      <a:pt x="46" y="31"/>
                      <a:pt x="46" y="31"/>
                    </a:cubicBezTo>
                    <a:cubicBezTo>
                      <a:pt x="4" y="73"/>
                      <a:pt x="4" y="73"/>
                      <a:pt x="4" y="73"/>
                    </a:cubicBezTo>
                    <a:lnTo>
                      <a:pt x="4" y="62"/>
                    </a:lnTo>
                    <a:close/>
                  </a:path>
                </a:pathLst>
              </a:custGeom>
              <a:solidFill>
                <a:srgbClr val="A1C921"/>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000000"/>
                  </a:solidFill>
                  <a:latin typeface="Calibri" panose="020F0502020204030204"/>
                  <a:ea typeface="宋体" panose="02010600030101010101" pitchFamily="2" charset="-122"/>
                </a:endParaRPr>
              </a:p>
            </p:txBody>
          </p:sp>
          <p:sp>
            <p:nvSpPr>
              <p:cNvPr id="77" name="Freeform 120"/>
              <p:cNvSpPr>
                <a:spLocks noEditPoints="1"/>
              </p:cNvSpPr>
              <p:nvPr/>
            </p:nvSpPr>
            <p:spPr bwMode="auto">
              <a:xfrm>
                <a:off x="9831095" y="826463"/>
                <a:ext cx="125777" cy="641896"/>
              </a:xfrm>
              <a:custGeom>
                <a:avLst/>
                <a:gdLst>
                  <a:gd name="T0" fmla="*/ 0 w 49"/>
                  <a:gd name="T1" fmla="*/ 140 h 250"/>
                  <a:gd name="T2" fmla="*/ 0 w 49"/>
                  <a:gd name="T3" fmla="*/ 157 h 250"/>
                  <a:gd name="T4" fmla="*/ 6 w 49"/>
                  <a:gd name="T5" fmla="*/ 250 h 250"/>
                  <a:gd name="T6" fmla="*/ 49 w 49"/>
                  <a:gd name="T7" fmla="*/ 244 h 250"/>
                  <a:gd name="T8" fmla="*/ 49 w 49"/>
                  <a:gd name="T9" fmla="*/ 154 h 250"/>
                  <a:gd name="T10" fmla="*/ 49 w 49"/>
                  <a:gd name="T11" fmla="*/ 137 h 250"/>
                  <a:gd name="T12" fmla="*/ 49 w 49"/>
                  <a:gd name="T13" fmla="*/ 120 h 250"/>
                  <a:gd name="T14" fmla="*/ 49 w 49"/>
                  <a:gd name="T15" fmla="*/ 103 h 250"/>
                  <a:gd name="T16" fmla="*/ 49 w 49"/>
                  <a:gd name="T17" fmla="*/ 85 h 250"/>
                  <a:gd name="T18" fmla="*/ 49 w 49"/>
                  <a:gd name="T19" fmla="*/ 81 h 250"/>
                  <a:gd name="T20" fmla="*/ 49 w 49"/>
                  <a:gd name="T21" fmla="*/ 74 h 250"/>
                  <a:gd name="T22" fmla="*/ 49 w 49"/>
                  <a:gd name="T23" fmla="*/ 68 h 250"/>
                  <a:gd name="T24" fmla="*/ 49 w 49"/>
                  <a:gd name="T25" fmla="*/ 56 h 250"/>
                  <a:gd name="T26" fmla="*/ 49 w 49"/>
                  <a:gd name="T27" fmla="*/ 51 h 250"/>
                  <a:gd name="T28" fmla="*/ 49 w 49"/>
                  <a:gd name="T29" fmla="*/ 39 h 250"/>
                  <a:gd name="T30" fmla="*/ 49 w 49"/>
                  <a:gd name="T31" fmla="*/ 33 h 250"/>
                  <a:gd name="T32" fmla="*/ 49 w 49"/>
                  <a:gd name="T33" fmla="*/ 22 h 250"/>
                  <a:gd name="T34" fmla="*/ 49 w 49"/>
                  <a:gd name="T35" fmla="*/ 16 h 250"/>
                  <a:gd name="T36" fmla="*/ 49 w 49"/>
                  <a:gd name="T37" fmla="*/ 5 h 250"/>
                  <a:gd name="T38" fmla="*/ 48 w 49"/>
                  <a:gd name="T39" fmla="*/ 4 h 250"/>
                  <a:gd name="T40" fmla="*/ 47 w 49"/>
                  <a:gd name="T41" fmla="*/ 1 h 250"/>
                  <a:gd name="T42" fmla="*/ 43 w 49"/>
                  <a:gd name="T43" fmla="*/ 0 h 250"/>
                  <a:gd name="T44" fmla="*/ 36 w 49"/>
                  <a:gd name="T45" fmla="*/ 0 h 250"/>
                  <a:gd name="T46" fmla="*/ 30 w 49"/>
                  <a:gd name="T47" fmla="*/ 0 h 250"/>
                  <a:gd name="T48" fmla="*/ 19 w 49"/>
                  <a:gd name="T49" fmla="*/ 0 h 250"/>
                  <a:gd name="T50" fmla="*/ 13 w 49"/>
                  <a:gd name="T51" fmla="*/ 0 h 250"/>
                  <a:gd name="T52" fmla="*/ 0 w 49"/>
                  <a:gd name="T53" fmla="*/ 6 h 250"/>
                  <a:gd name="T54" fmla="*/ 0 w 49"/>
                  <a:gd name="T55" fmla="*/ 124 h 250"/>
                  <a:gd name="T56" fmla="*/ 45 w 49"/>
                  <a:gd name="T57" fmla="*/ 71 h 250"/>
                  <a:gd name="T58" fmla="*/ 29 w 49"/>
                  <a:gd name="T59" fmla="*/ 76 h 250"/>
                  <a:gd name="T60" fmla="*/ 45 w 49"/>
                  <a:gd name="T61" fmla="*/ 71 h 250"/>
                  <a:gd name="T62" fmla="*/ 24 w 49"/>
                  <a:gd name="T63" fmla="*/ 76 h 250"/>
                  <a:gd name="T64" fmla="*/ 45 w 49"/>
                  <a:gd name="T65" fmla="*/ 43 h 250"/>
                  <a:gd name="T66" fmla="*/ 45 w 49"/>
                  <a:gd name="T67" fmla="*/ 37 h 250"/>
                  <a:gd name="T68" fmla="*/ 6 w 49"/>
                  <a:gd name="T69" fmla="*/ 76 h 250"/>
                  <a:gd name="T70" fmla="*/ 3 w 49"/>
                  <a:gd name="T71" fmla="*/ 67 h 250"/>
                  <a:gd name="T72" fmla="*/ 45 w 49"/>
                  <a:gd name="T73" fmla="*/ 37 h 250"/>
                  <a:gd name="T74" fmla="*/ 3 w 49"/>
                  <a:gd name="T75" fmla="*/ 61 h 250"/>
                  <a:gd name="T76" fmla="*/ 45 w 49"/>
                  <a:gd name="T77" fmla="*/ 8 h 250"/>
                  <a:gd name="T78" fmla="*/ 43 w 49"/>
                  <a:gd name="T79" fmla="*/ 3 h 250"/>
                  <a:gd name="T80" fmla="*/ 3 w 49"/>
                  <a:gd name="T81" fmla="*/ 44 h 250"/>
                  <a:gd name="T82" fmla="*/ 33 w 49"/>
                  <a:gd name="T83" fmla="*/ 3 h 250"/>
                  <a:gd name="T84" fmla="*/ 27 w 49"/>
                  <a:gd name="T85" fmla="*/ 3 h 250"/>
                  <a:gd name="T86" fmla="*/ 3 w 49"/>
                  <a:gd name="T87" fmla="*/ 15 h 250"/>
                  <a:gd name="T88" fmla="*/ 27 w 49"/>
                  <a:gd name="T89" fmla="*/ 3 h 250"/>
                  <a:gd name="T90" fmla="*/ 10 w 49"/>
                  <a:gd name="T91" fmla="*/ 3 h 250"/>
                  <a:gd name="T92" fmla="*/ 3 w 49"/>
                  <a:gd name="T93" fmla="*/ 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 h="250">
                    <a:moveTo>
                      <a:pt x="0" y="134"/>
                    </a:moveTo>
                    <a:cubicBezTo>
                      <a:pt x="0" y="140"/>
                      <a:pt x="0" y="140"/>
                      <a:pt x="0" y="140"/>
                    </a:cubicBezTo>
                    <a:cubicBezTo>
                      <a:pt x="0" y="151"/>
                      <a:pt x="0" y="151"/>
                      <a:pt x="0" y="151"/>
                    </a:cubicBezTo>
                    <a:cubicBezTo>
                      <a:pt x="0" y="157"/>
                      <a:pt x="0" y="157"/>
                      <a:pt x="0" y="157"/>
                    </a:cubicBezTo>
                    <a:cubicBezTo>
                      <a:pt x="0" y="244"/>
                      <a:pt x="0" y="244"/>
                      <a:pt x="0" y="244"/>
                    </a:cubicBezTo>
                    <a:cubicBezTo>
                      <a:pt x="0" y="247"/>
                      <a:pt x="3" y="250"/>
                      <a:pt x="6" y="250"/>
                    </a:cubicBezTo>
                    <a:cubicBezTo>
                      <a:pt x="43" y="250"/>
                      <a:pt x="43" y="250"/>
                      <a:pt x="43" y="250"/>
                    </a:cubicBezTo>
                    <a:cubicBezTo>
                      <a:pt x="46" y="250"/>
                      <a:pt x="49" y="247"/>
                      <a:pt x="49" y="244"/>
                    </a:cubicBezTo>
                    <a:cubicBezTo>
                      <a:pt x="49" y="160"/>
                      <a:pt x="49" y="160"/>
                      <a:pt x="49" y="160"/>
                    </a:cubicBezTo>
                    <a:cubicBezTo>
                      <a:pt x="49" y="154"/>
                      <a:pt x="49" y="154"/>
                      <a:pt x="49" y="154"/>
                    </a:cubicBezTo>
                    <a:cubicBezTo>
                      <a:pt x="49" y="143"/>
                      <a:pt x="49" y="143"/>
                      <a:pt x="49" y="143"/>
                    </a:cubicBezTo>
                    <a:cubicBezTo>
                      <a:pt x="49" y="137"/>
                      <a:pt x="49" y="137"/>
                      <a:pt x="49" y="137"/>
                    </a:cubicBezTo>
                    <a:cubicBezTo>
                      <a:pt x="49" y="125"/>
                      <a:pt x="49" y="125"/>
                      <a:pt x="49" y="125"/>
                    </a:cubicBezTo>
                    <a:cubicBezTo>
                      <a:pt x="49" y="120"/>
                      <a:pt x="49" y="120"/>
                      <a:pt x="49" y="120"/>
                    </a:cubicBezTo>
                    <a:cubicBezTo>
                      <a:pt x="49" y="108"/>
                      <a:pt x="49" y="108"/>
                      <a:pt x="49" y="108"/>
                    </a:cubicBezTo>
                    <a:cubicBezTo>
                      <a:pt x="49" y="103"/>
                      <a:pt x="49" y="103"/>
                      <a:pt x="49" y="103"/>
                    </a:cubicBezTo>
                    <a:cubicBezTo>
                      <a:pt x="49" y="91"/>
                      <a:pt x="49" y="91"/>
                      <a:pt x="49" y="91"/>
                    </a:cubicBezTo>
                    <a:cubicBezTo>
                      <a:pt x="49" y="85"/>
                      <a:pt x="49" y="85"/>
                      <a:pt x="49" y="85"/>
                    </a:cubicBezTo>
                    <a:cubicBezTo>
                      <a:pt x="49" y="81"/>
                      <a:pt x="49" y="81"/>
                      <a:pt x="49" y="81"/>
                    </a:cubicBezTo>
                    <a:cubicBezTo>
                      <a:pt x="49" y="81"/>
                      <a:pt x="49" y="81"/>
                      <a:pt x="49" y="81"/>
                    </a:cubicBezTo>
                    <a:cubicBezTo>
                      <a:pt x="49" y="74"/>
                      <a:pt x="49" y="74"/>
                      <a:pt x="49" y="74"/>
                    </a:cubicBezTo>
                    <a:cubicBezTo>
                      <a:pt x="49" y="74"/>
                      <a:pt x="49" y="74"/>
                      <a:pt x="49" y="74"/>
                    </a:cubicBezTo>
                    <a:cubicBezTo>
                      <a:pt x="49" y="68"/>
                      <a:pt x="49" y="68"/>
                      <a:pt x="49" y="68"/>
                    </a:cubicBezTo>
                    <a:cubicBezTo>
                      <a:pt x="49" y="68"/>
                      <a:pt x="49" y="68"/>
                      <a:pt x="49" y="68"/>
                    </a:cubicBezTo>
                    <a:cubicBezTo>
                      <a:pt x="49" y="56"/>
                      <a:pt x="49" y="56"/>
                      <a:pt x="49" y="56"/>
                    </a:cubicBezTo>
                    <a:cubicBezTo>
                      <a:pt x="49" y="56"/>
                      <a:pt x="49" y="56"/>
                      <a:pt x="49" y="56"/>
                    </a:cubicBezTo>
                    <a:cubicBezTo>
                      <a:pt x="49" y="51"/>
                      <a:pt x="49" y="51"/>
                      <a:pt x="49" y="51"/>
                    </a:cubicBezTo>
                    <a:cubicBezTo>
                      <a:pt x="49" y="51"/>
                      <a:pt x="49" y="51"/>
                      <a:pt x="49" y="51"/>
                    </a:cubicBezTo>
                    <a:cubicBezTo>
                      <a:pt x="49" y="39"/>
                      <a:pt x="49" y="39"/>
                      <a:pt x="49" y="39"/>
                    </a:cubicBezTo>
                    <a:cubicBezTo>
                      <a:pt x="49" y="39"/>
                      <a:pt x="49" y="39"/>
                      <a:pt x="49" y="39"/>
                    </a:cubicBezTo>
                    <a:cubicBezTo>
                      <a:pt x="49" y="33"/>
                      <a:pt x="49" y="33"/>
                      <a:pt x="49" y="33"/>
                    </a:cubicBezTo>
                    <a:cubicBezTo>
                      <a:pt x="49" y="33"/>
                      <a:pt x="49" y="33"/>
                      <a:pt x="49" y="33"/>
                    </a:cubicBezTo>
                    <a:cubicBezTo>
                      <a:pt x="49" y="22"/>
                      <a:pt x="49" y="22"/>
                      <a:pt x="49" y="22"/>
                    </a:cubicBezTo>
                    <a:cubicBezTo>
                      <a:pt x="49" y="22"/>
                      <a:pt x="49" y="22"/>
                      <a:pt x="49" y="22"/>
                    </a:cubicBezTo>
                    <a:cubicBezTo>
                      <a:pt x="49" y="16"/>
                      <a:pt x="49" y="16"/>
                      <a:pt x="49" y="16"/>
                    </a:cubicBezTo>
                    <a:cubicBezTo>
                      <a:pt x="49" y="16"/>
                      <a:pt x="49" y="16"/>
                      <a:pt x="49" y="16"/>
                    </a:cubicBezTo>
                    <a:cubicBezTo>
                      <a:pt x="49" y="6"/>
                      <a:pt x="49" y="6"/>
                      <a:pt x="49" y="6"/>
                    </a:cubicBezTo>
                    <a:cubicBezTo>
                      <a:pt x="49" y="5"/>
                      <a:pt x="49" y="5"/>
                      <a:pt x="49" y="5"/>
                    </a:cubicBezTo>
                    <a:cubicBezTo>
                      <a:pt x="49" y="5"/>
                      <a:pt x="49" y="5"/>
                      <a:pt x="49" y="5"/>
                    </a:cubicBezTo>
                    <a:cubicBezTo>
                      <a:pt x="49" y="4"/>
                      <a:pt x="48" y="4"/>
                      <a:pt x="48" y="4"/>
                    </a:cubicBezTo>
                    <a:cubicBezTo>
                      <a:pt x="48" y="4"/>
                      <a:pt x="48" y="3"/>
                      <a:pt x="48" y="3"/>
                    </a:cubicBezTo>
                    <a:cubicBezTo>
                      <a:pt x="48" y="3"/>
                      <a:pt x="47" y="2"/>
                      <a:pt x="47" y="1"/>
                    </a:cubicBezTo>
                    <a:cubicBezTo>
                      <a:pt x="46" y="1"/>
                      <a:pt x="46" y="1"/>
                      <a:pt x="46" y="1"/>
                    </a:cubicBezTo>
                    <a:cubicBezTo>
                      <a:pt x="45" y="0"/>
                      <a:pt x="44" y="0"/>
                      <a:pt x="43" y="0"/>
                    </a:cubicBezTo>
                    <a:cubicBezTo>
                      <a:pt x="36" y="0"/>
                      <a:pt x="36" y="0"/>
                      <a:pt x="36" y="0"/>
                    </a:cubicBezTo>
                    <a:cubicBezTo>
                      <a:pt x="36" y="0"/>
                      <a:pt x="36" y="0"/>
                      <a:pt x="36" y="0"/>
                    </a:cubicBezTo>
                    <a:cubicBezTo>
                      <a:pt x="30" y="0"/>
                      <a:pt x="30" y="0"/>
                      <a:pt x="30" y="0"/>
                    </a:cubicBezTo>
                    <a:cubicBezTo>
                      <a:pt x="30" y="0"/>
                      <a:pt x="30" y="0"/>
                      <a:pt x="30" y="0"/>
                    </a:cubicBezTo>
                    <a:cubicBezTo>
                      <a:pt x="19" y="0"/>
                      <a:pt x="19" y="0"/>
                      <a:pt x="19" y="0"/>
                    </a:cubicBezTo>
                    <a:cubicBezTo>
                      <a:pt x="19" y="0"/>
                      <a:pt x="19" y="0"/>
                      <a:pt x="19" y="0"/>
                    </a:cubicBezTo>
                    <a:cubicBezTo>
                      <a:pt x="13" y="0"/>
                      <a:pt x="13" y="0"/>
                      <a:pt x="13" y="0"/>
                    </a:cubicBezTo>
                    <a:cubicBezTo>
                      <a:pt x="13" y="0"/>
                      <a:pt x="13" y="0"/>
                      <a:pt x="13" y="0"/>
                    </a:cubicBezTo>
                    <a:cubicBezTo>
                      <a:pt x="6" y="0"/>
                      <a:pt x="6" y="0"/>
                      <a:pt x="6" y="0"/>
                    </a:cubicBezTo>
                    <a:cubicBezTo>
                      <a:pt x="2" y="0"/>
                      <a:pt x="0" y="3"/>
                      <a:pt x="0" y="6"/>
                    </a:cubicBezTo>
                    <a:cubicBezTo>
                      <a:pt x="0" y="124"/>
                      <a:pt x="0" y="124"/>
                      <a:pt x="0" y="124"/>
                    </a:cubicBezTo>
                    <a:cubicBezTo>
                      <a:pt x="0" y="124"/>
                      <a:pt x="0" y="124"/>
                      <a:pt x="0" y="124"/>
                    </a:cubicBezTo>
                    <a:lnTo>
                      <a:pt x="0" y="134"/>
                    </a:lnTo>
                    <a:close/>
                    <a:moveTo>
                      <a:pt x="45" y="71"/>
                    </a:moveTo>
                    <a:cubicBezTo>
                      <a:pt x="41" y="76"/>
                      <a:pt x="41" y="76"/>
                      <a:pt x="41" y="76"/>
                    </a:cubicBezTo>
                    <a:cubicBezTo>
                      <a:pt x="29" y="76"/>
                      <a:pt x="29" y="76"/>
                      <a:pt x="29" y="76"/>
                    </a:cubicBezTo>
                    <a:cubicBezTo>
                      <a:pt x="45" y="60"/>
                      <a:pt x="45" y="60"/>
                      <a:pt x="45" y="60"/>
                    </a:cubicBezTo>
                    <a:lnTo>
                      <a:pt x="45" y="71"/>
                    </a:lnTo>
                    <a:close/>
                    <a:moveTo>
                      <a:pt x="45" y="54"/>
                    </a:moveTo>
                    <a:cubicBezTo>
                      <a:pt x="24" y="76"/>
                      <a:pt x="24" y="76"/>
                      <a:pt x="24" y="76"/>
                    </a:cubicBezTo>
                    <a:cubicBezTo>
                      <a:pt x="12" y="76"/>
                      <a:pt x="12" y="76"/>
                      <a:pt x="12" y="76"/>
                    </a:cubicBezTo>
                    <a:cubicBezTo>
                      <a:pt x="45" y="43"/>
                      <a:pt x="45" y="43"/>
                      <a:pt x="45" y="43"/>
                    </a:cubicBezTo>
                    <a:lnTo>
                      <a:pt x="45" y="54"/>
                    </a:lnTo>
                    <a:close/>
                    <a:moveTo>
                      <a:pt x="45" y="37"/>
                    </a:moveTo>
                    <a:cubicBezTo>
                      <a:pt x="6" y="76"/>
                      <a:pt x="6" y="76"/>
                      <a:pt x="6" y="76"/>
                    </a:cubicBezTo>
                    <a:cubicBezTo>
                      <a:pt x="6" y="76"/>
                      <a:pt x="6" y="76"/>
                      <a:pt x="6" y="76"/>
                    </a:cubicBezTo>
                    <a:cubicBezTo>
                      <a:pt x="5" y="76"/>
                      <a:pt x="4" y="76"/>
                      <a:pt x="3" y="76"/>
                    </a:cubicBezTo>
                    <a:cubicBezTo>
                      <a:pt x="3" y="67"/>
                      <a:pt x="3" y="67"/>
                      <a:pt x="3" y="67"/>
                    </a:cubicBezTo>
                    <a:cubicBezTo>
                      <a:pt x="45" y="25"/>
                      <a:pt x="45" y="25"/>
                      <a:pt x="45" y="25"/>
                    </a:cubicBezTo>
                    <a:lnTo>
                      <a:pt x="45" y="37"/>
                    </a:lnTo>
                    <a:close/>
                    <a:moveTo>
                      <a:pt x="45" y="20"/>
                    </a:moveTo>
                    <a:cubicBezTo>
                      <a:pt x="3" y="61"/>
                      <a:pt x="3" y="61"/>
                      <a:pt x="3" y="61"/>
                    </a:cubicBezTo>
                    <a:cubicBezTo>
                      <a:pt x="3" y="50"/>
                      <a:pt x="3" y="50"/>
                      <a:pt x="3" y="50"/>
                    </a:cubicBezTo>
                    <a:cubicBezTo>
                      <a:pt x="45" y="8"/>
                      <a:pt x="45" y="8"/>
                      <a:pt x="45" y="8"/>
                    </a:cubicBezTo>
                    <a:lnTo>
                      <a:pt x="45" y="20"/>
                    </a:lnTo>
                    <a:close/>
                    <a:moveTo>
                      <a:pt x="43" y="3"/>
                    </a:moveTo>
                    <a:cubicBezTo>
                      <a:pt x="43" y="3"/>
                      <a:pt x="44" y="3"/>
                      <a:pt x="44" y="4"/>
                    </a:cubicBezTo>
                    <a:cubicBezTo>
                      <a:pt x="3" y="44"/>
                      <a:pt x="3" y="44"/>
                      <a:pt x="3" y="44"/>
                    </a:cubicBezTo>
                    <a:cubicBezTo>
                      <a:pt x="3" y="33"/>
                      <a:pt x="3" y="33"/>
                      <a:pt x="3" y="33"/>
                    </a:cubicBezTo>
                    <a:cubicBezTo>
                      <a:pt x="33" y="3"/>
                      <a:pt x="33" y="3"/>
                      <a:pt x="33" y="3"/>
                    </a:cubicBezTo>
                    <a:lnTo>
                      <a:pt x="43" y="3"/>
                    </a:lnTo>
                    <a:close/>
                    <a:moveTo>
                      <a:pt x="27" y="3"/>
                    </a:moveTo>
                    <a:cubicBezTo>
                      <a:pt x="3" y="27"/>
                      <a:pt x="3" y="27"/>
                      <a:pt x="3" y="27"/>
                    </a:cubicBezTo>
                    <a:cubicBezTo>
                      <a:pt x="3" y="15"/>
                      <a:pt x="3" y="15"/>
                      <a:pt x="3" y="15"/>
                    </a:cubicBezTo>
                    <a:cubicBezTo>
                      <a:pt x="15" y="3"/>
                      <a:pt x="15" y="3"/>
                      <a:pt x="15" y="3"/>
                    </a:cubicBezTo>
                    <a:lnTo>
                      <a:pt x="27" y="3"/>
                    </a:lnTo>
                    <a:close/>
                    <a:moveTo>
                      <a:pt x="6" y="3"/>
                    </a:moveTo>
                    <a:cubicBezTo>
                      <a:pt x="10" y="3"/>
                      <a:pt x="10" y="3"/>
                      <a:pt x="10" y="3"/>
                    </a:cubicBezTo>
                    <a:cubicBezTo>
                      <a:pt x="3" y="10"/>
                      <a:pt x="3" y="10"/>
                      <a:pt x="3" y="10"/>
                    </a:cubicBezTo>
                    <a:cubicBezTo>
                      <a:pt x="3" y="6"/>
                      <a:pt x="3" y="6"/>
                      <a:pt x="3" y="6"/>
                    </a:cubicBezTo>
                    <a:cubicBezTo>
                      <a:pt x="3" y="4"/>
                      <a:pt x="4" y="3"/>
                      <a:pt x="6" y="3"/>
                    </a:cubicBezTo>
                    <a:close/>
                  </a:path>
                </a:pathLst>
              </a:custGeom>
              <a:solidFill>
                <a:srgbClr val="A1C921"/>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A1C921"/>
                  </a:solidFill>
                  <a:latin typeface="Calibri" panose="020F0502020204030204"/>
                  <a:ea typeface="宋体" panose="02010600030101010101" pitchFamily="2" charset="-122"/>
                </a:endParaRPr>
              </a:p>
            </p:txBody>
          </p:sp>
          <p:sp>
            <p:nvSpPr>
              <p:cNvPr id="78" name="Freeform 121"/>
              <p:cNvSpPr>
                <a:spLocks noEditPoints="1"/>
              </p:cNvSpPr>
              <p:nvPr/>
            </p:nvSpPr>
            <p:spPr bwMode="auto">
              <a:xfrm>
                <a:off x="10028435" y="924048"/>
                <a:ext cx="123608" cy="544310"/>
              </a:xfrm>
              <a:custGeom>
                <a:avLst/>
                <a:gdLst>
                  <a:gd name="T0" fmla="*/ 43 w 48"/>
                  <a:gd name="T1" fmla="*/ 212 h 212"/>
                  <a:gd name="T2" fmla="*/ 48 w 48"/>
                  <a:gd name="T3" fmla="*/ 81 h 212"/>
                  <a:gd name="T4" fmla="*/ 48 w 48"/>
                  <a:gd name="T5" fmla="*/ 80 h 212"/>
                  <a:gd name="T6" fmla="*/ 48 w 48"/>
                  <a:gd name="T7" fmla="*/ 74 h 212"/>
                  <a:gd name="T8" fmla="*/ 48 w 48"/>
                  <a:gd name="T9" fmla="*/ 63 h 212"/>
                  <a:gd name="T10" fmla="*/ 48 w 48"/>
                  <a:gd name="T11" fmla="*/ 57 h 212"/>
                  <a:gd name="T12" fmla="*/ 48 w 48"/>
                  <a:gd name="T13" fmla="*/ 45 h 212"/>
                  <a:gd name="T14" fmla="*/ 48 w 48"/>
                  <a:gd name="T15" fmla="*/ 40 h 212"/>
                  <a:gd name="T16" fmla="*/ 48 w 48"/>
                  <a:gd name="T17" fmla="*/ 28 h 212"/>
                  <a:gd name="T18" fmla="*/ 48 w 48"/>
                  <a:gd name="T19" fmla="*/ 22 h 212"/>
                  <a:gd name="T20" fmla="*/ 48 w 48"/>
                  <a:gd name="T21" fmla="*/ 11 h 212"/>
                  <a:gd name="T22" fmla="*/ 48 w 48"/>
                  <a:gd name="T23" fmla="*/ 5 h 212"/>
                  <a:gd name="T24" fmla="*/ 48 w 48"/>
                  <a:gd name="T25" fmla="*/ 5 h 212"/>
                  <a:gd name="T26" fmla="*/ 42 w 48"/>
                  <a:gd name="T27" fmla="*/ 0 h 212"/>
                  <a:gd name="T28" fmla="*/ 37 w 48"/>
                  <a:gd name="T29" fmla="*/ 0 h 212"/>
                  <a:gd name="T30" fmla="*/ 25 w 48"/>
                  <a:gd name="T31" fmla="*/ 0 h 212"/>
                  <a:gd name="T32" fmla="*/ 19 w 48"/>
                  <a:gd name="T33" fmla="*/ 0 h 212"/>
                  <a:gd name="T34" fmla="*/ 8 w 48"/>
                  <a:gd name="T35" fmla="*/ 0 h 212"/>
                  <a:gd name="T36" fmla="*/ 5 w 48"/>
                  <a:gd name="T37" fmla="*/ 0 h 212"/>
                  <a:gd name="T38" fmla="*/ 0 w 48"/>
                  <a:gd name="T39" fmla="*/ 5 h 212"/>
                  <a:gd name="T40" fmla="*/ 0 w 48"/>
                  <a:gd name="T41" fmla="*/ 19 h 212"/>
                  <a:gd name="T42" fmla="*/ 0 w 48"/>
                  <a:gd name="T43" fmla="*/ 37 h 212"/>
                  <a:gd name="T44" fmla="*/ 0 w 48"/>
                  <a:gd name="T45" fmla="*/ 54 h 212"/>
                  <a:gd name="T46" fmla="*/ 0 w 48"/>
                  <a:gd name="T47" fmla="*/ 71 h 212"/>
                  <a:gd name="T48" fmla="*/ 0 w 48"/>
                  <a:gd name="T49" fmla="*/ 81 h 212"/>
                  <a:gd name="T50" fmla="*/ 0 w 48"/>
                  <a:gd name="T51" fmla="*/ 94 h 212"/>
                  <a:gd name="T52" fmla="*/ 0 w 48"/>
                  <a:gd name="T53" fmla="*/ 111 h 212"/>
                  <a:gd name="T54" fmla="*/ 0 w 48"/>
                  <a:gd name="T55" fmla="*/ 124 h 212"/>
                  <a:gd name="T56" fmla="*/ 0 w 48"/>
                  <a:gd name="T57" fmla="*/ 206 h 212"/>
                  <a:gd name="T58" fmla="*/ 45 w 48"/>
                  <a:gd name="T59" fmla="*/ 76 h 212"/>
                  <a:gd name="T60" fmla="*/ 35 w 48"/>
                  <a:gd name="T61" fmla="*/ 76 h 212"/>
                  <a:gd name="T62" fmla="*/ 45 w 48"/>
                  <a:gd name="T63" fmla="*/ 76 h 212"/>
                  <a:gd name="T64" fmla="*/ 30 w 48"/>
                  <a:gd name="T65" fmla="*/ 76 h 212"/>
                  <a:gd name="T66" fmla="*/ 45 w 48"/>
                  <a:gd name="T67" fmla="*/ 49 h 212"/>
                  <a:gd name="T68" fmla="*/ 3 w 48"/>
                  <a:gd name="T69" fmla="*/ 5 h 212"/>
                  <a:gd name="T70" fmla="*/ 16 w 48"/>
                  <a:gd name="T71" fmla="*/ 3 h 212"/>
                  <a:gd name="T72" fmla="*/ 3 w 48"/>
                  <a:gd name="T73" fmla="*/ 5 h 212"/>
                  <a:gd name="T74" fmla="*/ 21 w 48"/>
                  <a:gd name="T75" fmla="*/ 3 h 212"/>
                  <a:gd name="T76" fmla="*/ 3 w 48"/>
                  <a:gd name="T77" fmla="*/ 33 h 212"/>
                  <a:gd name="T78" fmla="*/ 3 w 48"/>
                  <a:gd name="T79" fmla="*/ 39 h 212"/>
                  <a:gd name="T80" fmla="*/ 43 w 48"/>
                  <a:gd name="T81" fmla="*/ 3 h 212"/>
                  <a:gd name="T82" fmla="*/ 45 w 48"/>
                  <a:gd name="T83" fmla="*/ 9 h 212"/>
                  <a:gd name="T84" fmla="*/ 3 w 48"/>
                  <a:gd name="T85" fmla="*/ 39 h 212"/>
                  <a:gd name="T86" fmla="*/ 45 w 48"/>
                  <a:gd name="T87" fmla="*/ 14 h 212"/>
                  <a:gd name="T88" fmla="*/ 3 w 48"/>
                  <a:gd name="T89" fmla="*/ 68 h 212"/>
                  <a:gd name="T90" fmla="*/ 45 w 48"/>
                  <a:gd name="T91" fmla="*/ 31 h 212"/>
                  <a:gd name="T92" fmla="*/ 12 w 48"/>
                  <a:gd name="T93" fmla="*/ 76 h 212"/>
                  <a:gd name="T94" fmla="*/ 3 w 48"/>
                  <a:gd name="T95" fmla="*/ 76 h 212"/>
                  <a:gd name="T96" fmla="*/ 45 w 48"/>
                  <a:gd name="T97" fmla="*/ 3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212">
                    <a:moveTo>
                      <a:pt x="5" y="212"/>
                    </a:moveTo>
                    <a:cubicBezTo>
                      <a:pt x="43" y="212"/>
                      <a:pt x="43" y="212"/>
                      <a:pt x="43" y="212"/>
                    </a:cubicBezTo>
                    <a:cubicBezTo>
                      <a:pt x="46" y="212"/>
                      <a:pt x="48" y="209"/>
                      <a:pt x="48" y="206"/>
                    </a:cubicBezTo>
                    <a:cubicBezTo>
                      <a:pt x="48" y="81"/>
                      <a:pt x="48" y="81"/>
                      <a:pt x="48" y="81"/>
                    </a:cubicBezTo>
                    <a:cubicBezTo>
                      <a:pt x="48" y="81"/>
                      <a:pt x="48" y="81"/>
                      <a:pt x="48" y="81"/>
                    </a:cubicBezTo>
                    <a:cubicBezTo>
                      <a:pt x="48" y="80"/>
                      <a:pt x="48" y="80"/>
                      <a:pt x="48" y="80"/>
                    </a:cubicBezTo>
                    <a:cubicBezTo>
                      <a:pt x="48" y="80"/>
                      <a:pt x="48" y="80"/>
                      <a:pt x="48" y="80"/>
                    </a:cubicBezTo>
                    <a:cubicBezTo>
                      <a:pt x="48" y="74"/>
                      <a:pt x="48" y="74"/>
                      <a:pt x="48" y="74"/>
                    </a:cubicBezTo>
                    <a:cubicBezTo>
                      <a:pt x="48" y="74"/>
                      <a:pt x="48" y="74"/>
                      <a:pt x="48" y="74"/>
                    </a:cubicBezTo>
                    <a:cubicBezTo>
                      <a:pt x="48" y="63"/>
                      <a:pt x="48" y="63"/>
                      <a:pt x="48" y="63"/>
                    </a:cubicBezTo>
                    <a:cubicBezTo>
                      <a:pt x="48" y="63"/>
                      <a:pt x="48" y="63"/>
                      <a:pt x="48" y="63"/>
                    </a:cubicBezTo>
                    <a:cubicBezTo>
                      <a:pt x="48" y="57"/>
                      <a:pt x="48" y="57"/>
                      <a:pt x="48" y="57"/>
                    </a:cubicBezTo>
                    <a:cubicBezTo>
                      <a:pt x="48" y="57"/>
                      <a:pt x="48" y="57"/>
                      <a:pt x="48" y="57"/>
                    </a:cubicBezTo>
                    <a:cubicBezTo>
                      <a:pt x="48" y="45"/>
                      <a:pt x="48" y="45"/>
                      <a:pt x="48" y="45"/>
                    </a:cubicBezTo>
                    <a:cubicBezTo>
                      <a:pt x="48" y="45"/>
                      <a:pt x="48" y="45"/>
                      <a:pt x="48" y="45"/>
                    </a:cubicBezTo>
                    <a:cubicBezTo>
                      <a:pt x="48" y="40"/>
                      <a:pt x="48" y="40"/>
                      <a:pt x="48" y="40"/>
                    </a:cubicBezTo>
                    <a:cubicBezTo>
                      <a:pt x="48" y="40"/>
                      <a:pt x="48" y="40"/>
                      <a:pt x="48" y="40"/>
                    </a:cubicBezTo>
                    <a:cubicBezTo>
                      <a:pt x="48" y="28"/>
                      <a:pt x="48" y="28"/>
                      <a:pt x="48" y="28"/>
                    </a:cubicBezTo>
                    <a:cubicBezTo>
                      <a:pt x="48" y="28"/>
                      <a:pt x="48" y="28"/>
                      <a:pt x="48" y="28"/>
                    </a:cubicBezTo>
                    <a:cubicBezTo>
                      <a:pt x="48" y="22"/>
                      <a:pt x="48" y="22"/>
                      <a:pt x="48" y="22"/>
                    </a:cubicBezTo>
                    <a:cubicBezTo>
                      <a:pt x="48" y="22"/>
                      <a:pt x="48" y="22"/>
                      <a:pt x="48" y="22"/>
                    </a:cubicBezTo>
                    <a:cubicBezTo>
                      <a:pt x="48" y="11"/>
                      <a:pt x="48" y="11"/>
                      <a:pt x="48" y="11"/>
                    </a:cubicBezTo>
                    <a:cubicBezTo>
                      <a:pt x="48" y="11"/>
                      <a:pt x="48" y="11"/>
                      <a:pt x="48" y="11"/>
                    </a:cubicBezTo>
                    <a:cubicBezTo>
                      <a:pt x="48" y="5"/>
                      <a:pt x="48" y="5"/>
                      <a:pt x="48" y="5"/>
                    </a:cubicBezTo>
                    <a:cubicBezTo>
                      <a:pt x="48" y="5"/>
                      <a:pt x="48" y="5"/>
                      <a:pt x="48" y="5"/>
                    </a:cubicBezTo>
                    <a:cubicBezTo>
                      <a:pt x="48" y="5"/>
                      <a:pt x="48" y="5"/>
                      <a:pt x="48" y="5"/>
                    </a:cubicBezTo>
                    <a:cubicBezTo>
                      <a:pt x="48" y="2"/>
                      <a:pt x="46" y="0"/>
                      <a:pt x="43" y="0"/>
                    </a:cubicBezTo>
                    <a:cubicBezTo>
                      <a:pt x="42" y="0"/>
                      <a:pt x="42" y="0"/>
                      <a:pt x="42" y="0"/>
                    </a:cubicBezTo>
                    <a:cubicBezTo>
                      <a:pt x="42" y="0"/>
                      <a:pt x="42" y="0"/>
                      <a:pt x="42" y="0"/>
                    </a:cubicBezTo>
                    <a:cubicBezTo>
                      <a:pt x="37" y="0"/>
                      <a:pt x="37" y="0"/>
                      <a:pt x="37" y="0"/>
                    </a:cubicBezTo>
                    <a:cubicBezTo>
                      <a:pt x="36" y="0"/>
                      <a:pt x="36" y="0"/>
                      <a:pt x="36" y="0"/>
                    </a:cubicBezTo>
                    <a:cubicBezTo>
                      <a:pt x="25" y="0"/>
                      <a:pt x="25" y="0"/>
                      <a:pt x="25" y="0"/>
                    </a:cubicBezTo>
                    <a:cubicBezTo>
                      <a:pt x="25" y="0"/>
                      <a:pt x="25" y="0"/>
                      <a:pt x="25" y="0"/>
                    </a:cubicBezTo>
                    <a:cubicBezTo>
                      <a:pt x="19" y="0"/>
                      <a:pt x="19" y="0"/>
                      <a:pt x="19" y="0"/>
                    </a:cubicBezTo>
                    <a:cubicBezTo>
                      <a:pt x="19" y="0"/>
                      <a:pt x="19" y="0"/>
                      <a:pt x="19" y="0"/>
                    </a:cubicBezTo>
                    <a:cubicBezTo>
                      <a:pt x="8" y="0"/>
                      <a:pt x="8" y="0"/>
                      <a:pt x="8" y="0"/>
                    </a:cubicBezTo>
                    <a:cubicBezTo>
                      <a:pt x="8" y="0"/>
                      <a:pt x="8" y="0"/>
                      <a:pt x="8" y="0"/>
                    </a:cubicBezTo>
                    <a:cubicBezTo>
                      <a:pt x="5" y="0"/>
                      <a:pt x="5" y="0"/>
                      <a:pt x="5" y="0"/>
                    </a:cubicBezTo>
                    <a:cubicBezTo>
                      <a:pt x="2" y="0"/>
                      <a:pt x="0" y="2"/>
                      <a:pt x="0" y="5"/>
                    </a:cubicBezTo>
                    <a:cubicBezTo>
                      <a:pt x="0" y="5"/>
                      <a:pt x="0" y="5"/>
                      <a:pt x="0" y="5"/>
                    </a:cubicBezTo>
                    <a:cubicBezTo>
                      <a:pt x="0" y="8"/>
                      <a:pt x="0" y="8"/>
                      <a:pt x="0" y="8"/>
                    </a:cubicBezTo>
                    <a:cubicBezTo>
                      <a:pt x="0" y="19"/>
                      <a:pt x="0" y="19"/>
                      <a:pt x="0" y="19"/>
                    </a:cubicBezTo>
                    <a:cubicBezTo>
                      <a:pt x="0" y="25"/>
                      <a:pt x="0" y="25"/>
                      <a:pt x="0" y="25"/>
                    </a:cubicBezTo>
                    <a:cubicBezTo>
                      <a:pt x="0" y="37"/>
                      <a:pt x="0" y="37"/>
                      <a:pt x="0" y="37"/>
                    </a:cubicBezTo>
                    <a:cubicBezTo>
                      <a:pt x="0" y="42"/>
                      <a:pt x="0" y="42"/>
                      <a:pt x="0" y="42"/>
                    </a:cubicBezTo>
                    <a:cubicBezTo>
                      <a:pt x="0" y="54"/>
                      <a:pt x="0" y="54"/>
                      <a:pt x="0" y="54"/>
                    </a:cubicBezTo>
                    <a:cubicBezTo>
                      <a:pt x="0" y="59"/>
                      <a:pt x="0" y="59"/>
                      <a:pt x="0" y="59"/>
                    </a:cubicBezTo>
                    <a:cubicBezTo>
                      <a:pt x="0" y="71"/>
                      <a:pt x="0" y="71"/>
                      <a:pt x="0" y="71"/>
                    </a:cubicBezTo>
                    <a:cubicBezTo>
                      <a:pt x="0" y="77"/>
                      <a:pt x="0" y="77"/>
                      <a:pt x="0" y="77"/>
                    </a:cubicBezTo>
                    <a:cubicBezTo>
                      <a:pt x="0" y="81"/>
                      <a:pt x="0" y="81"/>
                      <a:pt x="0" y="81"/>
                    </a:cubicBezTo>
                    <a:cubicBezTo>
                      <a:pt x="0" y="88"/>
                      <a:pt x="0" y="88"/>
                      <a:pt x="0" y="88"/>
                    </a:cubicBezTo>
                    <a:cubicBezTo>
                      <a:pt x="0" y="94"/>
                      <a:pt x="0" y="94"/>
                      <a:pt x="0" y="94"/>
                    </a:cubicBezTo>
                    <a:cubicBezTo>
                      <a:pt x="0" y="106"/>
                      <a:pt x="0" y="106"/>
                      <a:pt x="0" y="106"/>
                    </a:cubicBezTo>
                    <a:cubicBezTo>
                      <a:pt x="0" y="111"/>
                      <a:pt x="0" y="111"/>
                      <a:pt x="0" y="111"/>
                    </a:cubicBezTo>
                    <a:cubicBezTo>
                      <a:pt x="0" y="123"/>
                      <a:pt x="0" y="123"/>
                      <a:pt x="0" y="123"/>
                    </a:cubicBezTo>
                    <a:cubicBezTo>
                      <a:pt x="0" y="124"/>
                      <a:pt x="0" y="124"/>
                      <a:pt x="0" y="124"/>
                    </a:cubicBezTo>
                    <a:cubicBezTo>
                      <a:pt x="0" y="126"/>
                      <a:pt x="0" y="126"/>
                      <a:pt x="0" y="126"/>
                    </a:cubicBezTo>
                    <a:cubicBezTo>
                      <a:pt x="0" y="206"/>
                      <a:pt x="0" y="206"/>
                      <a:pt x="0" y="206"/>
                    </a:cubicBezTo>
                    <a:cubicBezTo>
                      <a:pt x="0" y="209"/>
                      <a:pt x="2" y="212"/>
                      <a:pt x="5" y="212"/>
                    </a:cubicBezTo>
                    <a:close/>
                    <a:moveTo>
                      <a:pt x="45" y="76"/>
                    </a:moveTo>
                    <a:cubicBezTo>
                      <a:pt x="44" y="76"/>
                      <a:pt x="43" y="76"/>
                      <a:pt x="43" y="76"/>
                    </a:cubicBezTo>
                    <a:cubicBezTo>
                      <a:pt x="35" y="76"/>
                      <a:pt x="35" y="76"/>
                      <a:pt x="35" y="76"/>
                    </a:cubicBezTo>
                    <a:cubicBezTo>
                      <a:pt x="45" y="66"/>
                      <a:pt x="45" y="66"/>
                      <a:pt x="45" y="66"/>
                    </a:cubicBezTo>
                    <a:lnTo>
                      <a:pt x="45" y="76"/>
                    </a:lnTo>
                    <a:close/>
                    <a:moveTo>
                      <a:pt x="45" y="60"/>
                    </a:moveTo>
                    <a:cubicBezTo>
                      <a:pt x="30" y="76"/>
                      <a:pt x="30" y="76"/>
                      <a:pt x="30" y="76"/>
                    </a:cubicBezTo>
                    <a:cubicBezTo>
                      <a:pt x="18" y="76"/>
                      <a:pt x="18" y="76"/>
                      <a:pt x="18" y="76"/>
                    </a:cubicBezTo>
                    <a:cubicBezTo>
                      <a:pt x="45" y="49"/>
                      <a:pt x="45" y="49"/>
                      <a:pt x="45" y="49"/>
                    </a:cubicBezTo>
                    <a:lnTo>
                      <a:pt x="45" y="60"/>
                    </a:lnTo>
                    <a:close/>
                    <a:moveTo>
                      <a:pt x="3" y="5"/>
                    </a:moveTo>
                    <a:cubicBezTo>
                      <a:pt x="3" y="4"/>
                      <a:pt x="4" y="3"/>
                      <a:pt x="5" y="3"/>
                    </a:cubicBezTo>
                    <a:cubicBezTo>
                      <a:pt x="16" y="3"/>
                      <a:pt x="16" y="3"/>
                      <a:pt x="16" y="3"/>
                    </a:cubicBezTo>
                    <a:cubicBezTo>
                      <a:pt x="3" y="16"/>
                      <a:pt x="3" y="16"/>
                      <a:pt x="3" y="16"/>
                    </a:cubicBezTo>
                    <a:lnTo>
                      <a:pt x="3" y="5"/>
                    </a:lnTo>
                    <a:close/>
                    <a:moveTo>
                      <a:pt x="3" y="22"/>
                    </a:moveTo>
                    <a:cubicBezTo>
                      <a:pt x="21" y="3"/>
                      <a:pt x="21" y="3"/>
                      <a:pt x="21" y="3"/>
                    </a:cubicBezTo>
                    <a:cubicBezTo>
                      <a:pt x="33" y="3"/>
                      <a:pt x="33" y="3"/>
                      <a:pt x="33" y="3"/>
                    </a:cubicBezTo>
                    <a:cubicBezTo>
                      <a:pt x="3" y="33"/>
                      <a:pt x="3" y="33"/>
                      <a:pt x="3" y="33"/>
                    </a:cubicBezTo>
                    <a:lnTo>
                      <a:pt x="3" y="22"/>
                    </a:lnTo>
                    <a:close/>
                    <a:moveTo>
                      <a:pt x="3" y="39"/>
                    </a:moveTo>
                    <a:cubicBezTo>
                      <a:pt x="39" y="3"/>
                      <a:pt x="39" y="3"/>
                      <a:pt x="39" y="3"/>
                    </a:cubicBezTo>
                    <a:cubicBezTo>
                      <a:pt x="43" y="3"/>
                      <a:pt x="43" y="3"/>
                      <a:pt x="43" y="3"/>
                    </a:cubicBezTo>
                    <a:cubicBezTo>
                      <a:pt x="44" y="3"/>
                      <a:pt x="45" y="4"/>
                      <a:pt x="45" y="5"/>
                    </a:cubicBezTo>
                    <a:cubicBezTo>
                      <a:pt x="45" y="9"/>
                      <a:pt x="45" y="9"/>
                      <a:pt x="45" y="9"/>
                    </a:cubicBezTo>
                    <a:cubicBezTo>
                      <a:pt x="3" y="50"/>
                      <a:pt x="3" y="50"/>
                      <a:pt x="3" y="50"/>
                    </a:cubicBezTo>
                    <a:lnTo>
                      <a:pt x="3" y="39"/>
                    </a:lnTo>
                    <a:close/>
                    <a:moveTo>
                      <a:pt x="3" y="56"/>
                    </a:moveTo>
                    <a:cubicBezTo>
                      <a:pt x="45" y="14"/>
                      <a:pt x="45" y="14"/>
                      <a:pt x="45" y="14"/>
                    </a:cubicBezTo>
                    <a:cubicBezTo>
                      <a:pt x="45" y="26"/>
                      <a:pt x="45" y="26"/>
                      <a:pt x="45" y="26"/>
                    </a:cubicBezTo>
                    <a:cubicBezTo>
                      <a:pt x="3" y="68"/>
                      <a:pt x="3" y="68"/>
                      <a:pt x="3" y="68"/>
                    </a:cubicBezTo>
                    <a:lnTo>
                      <a:pt x="3" y="56"/>
                    </a:lnTo>
                    <a:close/>
                    <a:moveTo>
                      <a:pt x="45" y="31"/>
                    </a:moveTo>
                    <a:cubicBezTo>
                      <a:pt x="45" y="43"/>
                      <a:pt x="45" y="43"/>
                      <a:pt x="45" y="43"/>
                    </a:cubicBezTo>
                    <a:cubicBezTo>
                      <a:pt x="12" y="76"/>
                      <a:pt x="12" y="76"/>
                      <a:pt x="12" y="76"/>
                    </a:cubicBezTo>
                    <a:cubicBezTo>
                      <a:pt x="5" y="76"/>
                      <a:pt x="5" y="76"/>
                      <a:pt x="5" y="76"/>
                    </a:cubicBezTo>
                    <a:cubicBezTo>
                      <a:pt x="5" y="76"/>
                      <a:pt x="4" y="76"/>
                      <a:pt x="3" y="76"/>
                    </a:cubicBezTo>
                    <a:cubicBezTo>
                      <a:pt x="3" y="73"/>
                      <a:pt x="3" y="73"/>
                      <a:pt x="3" y="73"/>
                    </a:cubicBezTo>
                    <a:lnTo>
                      <a:pt x="45" y="31"/>
                    </a:lnTo>
                    <a:close/>
                  </a:path>
                </a:pathLst>
              </a:custGeom>
              <a:solidFill>
                <a:srgbClr val="A1C921"/>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A1C921"/>
                  </a:solidFill>
                  <a:latin typeface="Calibri" panose="020F0502020204030204"/>
                  <a:ea typeface="宋体" panose="02010600030101010101" pitchFamily="2" charset="-122"/>
                </a:endParaRPr>
              </a:p>
            </p:txBody>
          </p:sp>
        </p:grpSp>
        <p:sp>
          <p:nvSpPr>
            <p:cNvPr id="73" name="文本框 175"/>
            <p:cNvSpPr txBox="1"/>
            <p:nvPr/>
          </p:nvSpPr>
          <p:spPr bwMode="auto">
            <a:xfrm rot="2545952">
              <a:off x="5591442" y="2362947"/>
              <a:ext cx="1068892" cy="685076"/>
            </a:xfrm>
            <a:prstGeom prst="rect">
              <a:avLst/>
            </a:prstGeom>
            <a:noFill/>
          </p:spPr>
          <p:txBody>
            <a:bodyPr>
              <a:prstTxWarp prst="textArchUp">
                <a:avLst>
                  <a:gd name="adj" fmla="val 7695470"/>
                </a:avLst>
              </a:prstTxWarp>
              <a:spAutoFit/>
            </a:bodyPr>
            <a:lstStyle/>
            <a:p>
              <a:pPr algn="ctr" defTabSz="913765">
                <a:defRPr/>
              </a:pPr>
              <a:r>
                <a:rPr lang="en-US" altLang="zh-CN" sz="1200" dirty="0">
                  <a:solidFill>
                    <a:srgbClr val="FFFFFF">
                      <a:lumMod val="65000"/>
                    </a:srgbClr>
                  </a:solidFill>
                  <a:latin typeface="ITC Avant Garde Std Md" panose="020B0602020202020204" pitchFamily="34" charset="0"/>
                  <a:ea typeface="方正正黑简体" panose="02000000000000000000" pitchFamily="2" charset="-122"/>
                </a:rPr>
                <a:t>OPTION</a:t>
              </a:r>
              <a:r>
                <a:rPr lang="en-US" altLang="zh-CN" sz="1200" dirty="0">
                  <a:solidFill>
                    <a:srgbClr val="FFBF53"/>
                  </a:solidFill>
                  <a:latin typeface="ITC Avant Garde Std Md" panose="020B0602020202020204" pitchFamily="34" charset="0"/>
                  <a:ea typeface="方正正黑简体" panose="02000000000000000000" pitchFamily="2" charset="-122"/>
                </a:rPr>
                <a:t> </a:t>
              </a:r>
              <a:r>
                <a:rPr lang="en-US" altLang="zh-CN" sz="1200" dirty="0">
                  <a:solidFill>
                    <a:srgbClr val="A1C921"/>
                  </a:solidFill>
                  <a:latin typeface="ITC Avant Garde Std Md" panose="020B0602020202020204" pitchFamily="34" charset="0"/>
                  <a:ea typeface="方正正黑简体" panose="02000000000000000000" pitchFamily="2" charset="-122"/>
                </a:rPr>
                <a:t>B</a:t>
              </a:r>
              <a:endParaRPr lang="zh-CN" altLang="en-US" sz="1200" dirty="0">
                <a:solidFill>
                  <a:srgbClr val="A1C921"/>
                </a:solidFill>
                <a:latin typeface="ITC Avant Garde Std Md" panose="020B0602020202020204" pitchFamily="34" charset="0"/>
                <a:ea typeface="方正正黑简体" panose="02000000000000000000" pitchFamily="2" charset="-122"/>
              </a:endParaRPr>
            </a:p>
          </p:txBody>
        </p:sp>
      </p:grpSp>
      <p:grpSp>
        <p:nvGrpSpPr>
          <p:cNvPr id="79" name="组合 78"/>
          <p:cNvGrpSpPr/>
          <p:nvPr/>
        </p:nvGrpSpPr>
        <p:grpSpPr>
          <a:xfrm>
            <a:off x="3684383" y="1655396"/>
            <a:ext cx="1643253" cy="1642398"/>
            <a:chOff x="3874073" y="804457"/>
            <a:chExt cx="1856509" cy="1856509"/>
          </a:xfrm>
        </p:grpSpPr>
        <p:grpSp>
          <p:nvGrpSpPr>
            <p:cNvPr id="80" name="组合 79"/>
            <p:cNvGrpSpPr/>
            <p:nvPr/>
          </p:nvGrpSpPr>
          <p:grpSpPr>
            <a:xfrm>
              <a:off x="3874073" y="804457"/>
              <a:ext cx="1856509" cy="1856509"/>
              <a:chOff x="2896362" y="804672"/>
              <a:chExt cx="2246376" cy="2246376"/>
            </a:xfrm>
          </p:grpSpPr>
          <p:sp>
            <p:nvSpPr>
              <p:cNvPr id="90" name="椭圆 89"/>
              <p:cNvSpPr/>
              <p:nvPr/>
            </p:nvSpPr>
            <p:spPr>
              <a:xfrm>
                <a:off x="2896362" y="804672"/>
                <a:ext cx="2246376" cy="2246376"/>
              </a:xfrm>
              <a:prstGeom prst="ellipse">
                <a:avLst/>
              </a:prstGeom>
              <a:solidFill>
                <a:srgbClr val="FBFBFB"/>
              </a:solidFill>
              <a:ln>
                <a:noFill/>
              </a:ln>
              <a:effectLst>
                <a:outerShdw blurRad="203200" dist="177800" dir="2700000" sx="96000" sy="96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91" name="椭圆 90"/>
              <p:cNvSpPr/>
              <p:nvPr/>
            </p:nvSpPr>
            <p:spPr>
              <a:xfrm>
                <a:off x="3295650" y="1203960"/>
                <a:ext cx="1447800" cy="1447800"/>
              </a:xfrm>
              <a:prstGeom prst="ellipse">
                <a:avLst/>
              </a:prstGeom>
              <a:solidFill>
                <a:srgbClr val="FBFBFB"/>
              </a:solidFill>
              <a:ln>
                <a:noFill/>
              </a:ln>
              <a:effectLst>
                <a:innerShdw blurRad="165100" dist="63500" dir="2700000">
                  <a:schemeClr val="bg1">
                    <a:lumMod val="50000"/>
                    <a:alpha val="1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92" name="等腰三角形 91"/>
              <p:cNvSpPr/>
              <p:nvPr/>
            </p:nvSpPr>
            <p:spPr>
              <a:xfrm rot="25200000">
                <a:off x="4695213" y="1413269"/>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93" name="等腰三角形 92"/>
              <p:cNvSpPr/>
              <p:nvPr/>
            </p:nvSpPr>
            <p:spPr>
              <a:xfrm rot="26640000">
                <a:off x="4807814" y="1759821"/>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94" name="等腰三角形 93"/>
              <p:cNvSpPr/>
              <p:nvPr/>
            </p:nvSpPr>
            <p:spPr>
              <a:xfrm rot="28080000">
                <a:off x="4769725" y="2122211"/>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95" name="等腰三角形 94"/>
              <p:cNvSpPr/>
              <p:nvPr/>
            </p:nvSpPr>
            <p:spPr>
              <a:xfrm rot="29520000">
                <a:off x="4587532" y="2437778"/>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96" name="等腰三角形 95"/>
              <p:cNvSpPr/>
              <p:nvPr/>
            </p:nvSpPr>
            <p:spPr>
              <a:xfrm rot="30960000">
                <a:off x="4292738" y="2651959"/>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97" name="等腰三角形 96"/>
              <p:cNvSpPr/>
              <p:nvPr/>
            </p:nvSpPr>
            <p:spPr>
              <a:xfrm rot="32400000">
                <a:off x="3936314" y="2727719"/>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98" name="等腰三角形 97"/>
              <p:cNvSpPr/>
              <p:nvPr/>
            </p:nvSpPr>
            <p:spPr>
              <a:xfrm rot="33840000">
                <a:off x="3579891" y="2651959"/>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99" name="等腰三角形 98"/>
              <p:cNvSpPr/>
              <p:nvPr/>
            </p:nvSpPr>
            <p:spPr>
              <a:xfrm rot="35280000">
                <a:off x="3285097" y="2437778"/>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00" name="等腰三角形 99"/>
              <p:cNvSpPr/>
              <p:nvPr/>
            </p:nvSpPr>
            <p:spPr>
              <a:xfrm rot="36720000">
                <a:off x="3102904" y="2122211"/>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01" name="等腰三角形 100"/>
              <p:cNvSpPr/>
              <p:nvPr/>
            </p:nvSpPr>
            <p:spPr>
              <a:xfrm rot="38160000">
                <a:off x="3064815" y="1759821"/>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02" name="等腰三角形 101"/>
              <p:cNvSpPr/>
              <p:nvPr/>
            </p:nvSpPr>
            <p:spPr>
              <a:xfrm rot="39600000">
                <a:off x="3177416" y="1413269"/>
                <a:ext cx="153771" cy="13256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grpSp>
          <p:nvGrpSpPr>
            <p:cNvPr id="81" name="组合 80"/>
            <p:cNvGrpSpPr/>
            <p:nvPr/>
          </p:nvGrpSpPr>
          <p:grpSpPr>
            <a:xfrm>
              <a:off x="4500811" y="1473392"/>
              <a:ext cx="613201" cy="525812"/>
              <a:chOff x="3546346" y="2339026"/>
              <a:chExt cx="897787" cy="769842"/>
            </a:xfrm>
            <a:solidFill>
              <a:schemeClr val="accent2"/>
            </a:solidFill>
          </p:grpSpPr>
          <p:sp>
            <p:nvSpPr>
              <p:cNvPr id="83" name="Rectangle 227"/>
              <p:cNvSpPr>
                <a:spLocks noChangeArrowheads="1"/>
              </p:cNvSpPr>
              <p:nvPr/>
            </p:nvSpPr>
            <p:spPr bwMode="auto">
              <a:xfrm>
                <a:off x="3561526" y="3077423"/>
                <a:ext cx="882607" cy="3144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392" tIns="45696" rIns="91392" bIns="45696" numCol="1" anchor="t" anchorCtr="0" compatLnSpc="1"/>
              <a:lstStyle/>
              <a:p>
                <a:pPr defTabSz="913765">
                  <a:defRPr/>
                </a:pPr>
                <a:endParaRPr lang="zh-CN" altLang="en-US" sz="1800">
                  <a:solidFill>
                    <a:srgbClr val="FFFFFF"/>
                  </a:solidFill>
                  <a:latin typeface="Calibri" panose="020F0502020204030204"/>
                  <a:ea typeface="宋体" panose="02010600030101010101" pitchFamily="2" charset="-122"/>
                </a:endParaRPr>
              </a:p>
            </p:txBody>
          </p:sp>
          <p:sp>
            <p:nvSpPr>
              <p:cNvPr id="84" name="Freeform 228"/>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FFFFFF"/>
                  </a:solidFill>
                  <a:latin typeface="Calibri" panose="020F0502020204030204"/>
                  <a:ea typeface="宋体" panose="02010600030101010101" pitchFamily="2" charset="-122"/>
                </a:endParaRPr>
              </a:p>
            </p:txBody>
          </p:sp>
          <p:sp>
            <p:nvSpPr>
              <p:cNvPr id="85" name="Freeform 229"/>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FFFFFF"/>
                  </a:solidFill>
                  <a:latin typeface="Calibri" panose="020F0502020204030204"/>
                  <a:ea typeface="宋体" panose="02010600030101010101" pitchFamily="2" charset="-122"/>
                </a:endParaRPr>
              </a:p>
            </p:txBody>
          </p:sp>
          <p:sp>
            <p:nvSpPr>
              <p:cNvPr id="86" name="Freeform 230"/>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FFFFFF"/>
                  </a:solidFill>
                  <a:latin typeface="Calibri" panose="020F0502020204030204"/>
                  <a:ea typeface="宋体" panose="02010600030101010101" pitchFamily="2" charset="-122"/>
                </a:endParaRPr>
              </a:p>
            </p:txBody>
          </p:sp>
          <p:sp>
            <p:nvSpPr>
              <p:cNvPr id="87" name="Freeform 231"/>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FFFFFF"/>
                  </a:solidFill>
                  <a:latin typeface="Calibri" panose="020F0502020204030204"/>
                  <a:ea typeface="宋体" panose="02010600030101010101" pitchFamily="2" charset="-122"/>
                </a:endParaRPr>
              </a:p>
            </p:txBody>
          </p:sp>
          <p:sp>
            <p:nvSpPr>
              <p:cNvPr id="88" name="Freeform 232"/>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FFFFFF"/>
                  </a:solidFill>
                  <a:latin typeface="Calibri" panose="020F0502020204030204"/>
                  <a:ea typeface="宋体" panose="02010600030101010101" pitchFamily="2" charset="-122"/>
                </a:endParaRPr>
              </a:p>
            </p:txBody>
          </p:sp>
          <p:sp>
            <p:nvSpPr>
              <p:cNvPr id="89" name="Freeform 233"/>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392" tIns="45696" rIns="91392" bIns="45696" numCol="1" anchor="t" anchorCtr="0" compatLnSpc="1"/>
              <a:lstStyle/>
              <a:p>
                <a:pPr defTabSz="913765">
                  <a:defRPr/>
                </a:pPr>
                <a:endParaRPr lang="zh-CN" altLang="en-US" sz="1800">
                  <a:solidFill>
                    <a:srgbClr val="FFFFFF"/>
                  </a:solidFill>
                  <a:latin typeface="Calibri" panose="020F0502020204030204"/>
                  <a:ea typeface="宋体" panose="02010600030101010101" pitchFamily="2" charset="-122"/>
                </a:endParaRPr>
              </a:p>
            </p:txBody>
          </p:sp>
        </p:grpSp>
        <p:sp>
          <p:nvSpPr>
            <p:cNvPr id="82" name="文本框 174"/>
            <p:cNvSpPr txBox="1"/>
            <p:nvPr/>
          </p:nvSpPr>
          <p:spPr bwMode="auto">
            <a:xfrm>
              <a:off x="4272776" y="1018311"/>
              <a:ext cx="1068892" cy="700845"/>
            </a:xfrm>
            <a:prstGeom prst="rect">
              <a:avLst/>
            </a:prstGeom>
            <a:noFill/>
          </p:spPr>
          <p:txBody>
            <a:bodyPr>
              <a:prstTxWarp prst="textArchUp">
                <a:avLst>
                  <a:gd name="adj" fmla="val 7695470"/>
                </a:avLst>
              </a:prstTxWarp>
              <a:spAutoFit/>
            </a:bodyPr>
            <a:lstStyle/>
            <a:p>
              <a:pPr algn="ctr" defTabSz="913765">
                <a:defRPr/>
              </a:pPr>
              <a:r>
                <a:rPr lang="en-US" altLang="zh-CN" sz="1200" dirty="0">
                  <a:solidFill>
                    <a:srgbClr val="FFFFFF">
                      <a:lumMod val="65000"/>
                    </a:srgbClr>
                  </a:solidFill>
                  <a:latin typeface="ITC Avant Garde Std Md" panose="020B0602020202020204" pitchFamily="34" charset="0"/>
                  <a:ea typeface="方正正黑简体" panose="02000000000000000000" pitchFamily="2" charset="-122"/>
                </a:rPr>
                <a:t>OPTION</a:t>
              </a:r>
              <a:r>
                <a:rPr lang="en-US" altLang="zh-CN" sz="1200" dirty="0">
                  <a:solidFill>
                    <a:srgbClr val="FFBF53"/>
                  </a:solidFill>
                  <a:latin typeface="ITC Avant Garde Std Md" panose="020B0602020202020204" pitchFamily="34" charset="0"/>
                  <a:ea typeface="方正正黑简体" panose="02000000000000000000" pitchFamily="2" charset="-122"/>
                </a:rPr>
                <a:t> </a:t>
              </a:r>
              <a:r>
                <a:rPr lang="en-US" altLang="zh-CN" sz="1200" dirty="0">
                  <a:solidFill>
                    <a:srgbClr val="C00000"/>
                  </a:solidFill>
                  <a:latin typeface="ITC Avant Garde Std Md" panose="020B0602020202020204" pitchFamily="34" charset="0"/>
                  <a:ea typeface="方正正黑简体" panose="02000000000000000000" pitchFamily="2" charset="-122"/>
                </a:rPr>
                <a:t>A</a:t>
              </a:r>
              <a:endParaRPr lang="zh-CN" altLang="en-US" sz="1200" dirty="0">
                <a:solidFill>
                  <a:srgbClr val="C00000"/>
                </a:solidFill>
                <a:latin typeface="ITC Avant Garde Std Md" panose="020B0602020202020204" pitchFamily="34" charset="0"/>
                <a:ea typeface="方正正黑简体" panose="02000000000000000000" pitchFamily="2" charset="-122"/>
              </a:endParaRPr>
            </a:p>
          </p:txBody>
        </p:sp>
      </p:grpSp>
      <p:grpSp>
        <p:nvGrpSpPr>
          <p:cNvPr id="103" name="组合 102"/>
          <p:cNvGrpSpPr/>
          <p:nvPr/>
        </p:nvGrpSpPr>
        <p:grpSpPr>
          <a:xfrm>
            <a:off x="6021385" y="2157075"/>
            <a:ext cx="609212" cy="142068"/>
            <a:chOff x="6256359" y="1503729"/>
            <a:chExt cx="609212" cy="142142"/>
          </a:xfrm>
        </p:grpSpPr>
        <p:sp>
          <p:nvSpPr>
            <p:cNvPr id="104" name="椭圆 103"/>
            <p:cNvSpPr/>
            <p:nvPr/>
          </p:nvSpPr>
          <p:spPr>
            <a:xfrm>
              <a:off x="6256359" y="1544659"/>
              <a:ext cx="60282" cy="6028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05" name="椭圆 104"/>
            <p:cNvSpPr/>
            <p:nvPr/>
          </p:nvSpPr>
          <p:spPr>
            <a:xfrm>
              <a:off x="6487103" y="1521403"/>
              <a:ext cx="106794" cy="10679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06" name="椭圆 105"/>
            <p:cNvSpPr/>
            <p:nvPr/>
          </p:nvSpPr>
          <p:spPr>
            <a:xfrm>
              <a:off x="6723429" y="1503729"/>
              <a:ext cx="142142" cy="14214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07" name="椭圆 106"/>
            <p:cNvSpPr/>
            <p:nvPr/>
          </p:nvSpPr>
          <p:spPr>
            <a:xfrm>
              <a:off x="6766740" y="1545584"/>
              <a:ext cx="60282" cy="602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grpSp>
        <p:nvGrpSpPr>
          <p:cNvPr id="108" name="组合 107"/>
          <p:cNvGrpSpPr/>
          <p:nvPr/>
        </p:nvGrpSpPr>
        <p:grpSpPr>
          <a:xfrm flipH="1">
            <a:off x="4237549" y="3603578"/>
            <a:ext cx="609212" cy="142068"/>
            <a:chOff x="6256359" y="1503729"/>
            <a:chExt cx="609212" cy="142142"/>
          </a:xfrm>
        </p:grpSpPr>
        <p:sp>
          <p:nvSpPr>
            <p:cNvPr id="109" name="椭圆 108"/>
            <p:cNvSpPr/>
            <p:nvPr/>
          </p:nvSpPr>
          <p:spPr>
            <a:xfrm>
              <a:off x="6256359" y="1544659"/>
              <a:ext cx="60282" cy="6028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10" name="椭圆 109"/>
            <p:cNvSpPr/>
            <p:nvPr/>
          </p:nvSpPr>
          <p:spPr>
            <a:xfrm>
              <a:off x="6487103" y="1521403"/>
              <a:ext cx="106794" cy="10679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11" name="椭圆 110"/>
            <p:cNvSpPr/>
            <p:nvPr/>
          </p:nvSpPr>
          <p:spPr>
            <a:xfrm>
              <a:off x="6723429" y="1503729"/>
              <a:ext cx="142142" cy="14214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12" name="椭圆 111"/>
            <p:cNvSpPr/>
            <p:nvPr/>
          </p:nvSpPr>
          <p:spPr>
            <a:xfrm>
              <a:off x="6766740" y="1545584"/>
              <a:ext cx="60282" cy="602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grpSp>
        <p:nvGrpSpPr>
          <p:cNvPr id="113" name="组合 112"/>
          <p:cNvGrpSpPr/>
          <p:nvPr/>
        </p:nvGrpSpPr>
        <p:grpSpPr>
          <a:xfrm>
            <a:off x="7003017" y="4078122"/>
            <a:ext cx="609212" cy="142068"/>
            <a:chOff x="6256359" y="1503729"/>
            <a:chExt cx="609212" cy="142142"/>
          </a:xfrm>
        </p:grpSpPr>
        <p:sp>
          <p:nvSpPr>
            <p:cNvPr id="114" name="椭圆 113"/>
            <p:cNvSpPr/>
            <p:nvPr/>
          </p:nvSpPr>
          <p:spPr>
            <a:xfrm>
              <a:off x="6256359" y="1544659"/>
              <a:ext cx="60282" cy="6028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15" name="椭圆 114"/>
            <p:cNvSpPr/>
            <p:nvPr/>
          </p:nvSpPr>
          <p:spPr>
            <a:xfrm>
              <a:off x="6487103" y="1521403"/>
              <a:ext cx="106794" cy="10679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16" name="椭圆 115"/>
            <p:cNvSpPr/>
            <p:nvPr/>
          </p:nvSpPr>
          <p:spPr>
            <a:xfrm>
              <a:off x="6723429" y="1503729"/>
              <a:ext cx="142142" cy="14214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17" name="椭圆 116"/>
            <p:cNvSpPr/>
            <p:nvPr/>
          </p:nvSpPr>
          <p:spPr>
            <a:xfrm>
              <a:off x="6766740" y="1545584"/>
              <a:ext cx="60282" cy="6028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grpSp>
        <p:nvGrpSpPr>
          <p:cNvPr id="118" name="组合 117"/>
          <p:cNvGrpSpPr/>
          <p:nvPr/>
        </p:nvGrpSpPr>
        <p:grpSpPr>
          <a:xfrm flipH="1">
            <a:off x="4043022" y="5459138"/>
            <a:ext cx="609212" cy="142068"/>
            <a:chOff x="6256359" y="1503729"/>
            <a:chExt cx="609212" cy="142142"/>
          </a:xfrm>
        </p:grpSpPr>
        <p:sp>
          <p:nvSpPr>
            <p:cNvPr id="119" name="椭圆 118"/>
            <p:cNvSpPr/>
            <p:nvPr/>
          </p:nvSpPr>
          <p:spPr>
            <a:xfrm>
              <a:off x="6256359" y="1544659"/>
              <a:ext cx="60282" cy="6028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20" name="椭圆 119"/>
            <p:cNvSpPr/>
            <p:nvPr/>
          </p:nvSpPr>
          <p:spPr>
            <a:xfrm>
              <a:off x="6487103" y="1521403"/>
              <a:ext cx="106794" cy="10679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21" name="椭圆 120"/>
            <p:cNvSpPr/>
            <p:nvPr/>
          </p:nvSpPr>
          <p:spPr>
            <a:xfrm>
              <a:off x="6723429" y="1503729"/>
              <a:ext cx="142142" cy="14214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22" name="椭圆 121"/>
            <p:cNvSpPr/>
            <p:nvPr/>
          </p:nvSpPr>
          <p:spPr>
            <a:xfrm>
              <a:off x="6766740" y="1545584"/>
              <a:ext cx="60282" cy="602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grpSp>
        <p:nvGrpSpPr>
          <p:cNvPr id="123" name="组合 122"/>
          <p:cNvGrpSpPr/>
          <p:nvPr/>
        </p:nvGrpSpPr>
        <p:grpSpPr>
          <a:xfrm rot="10800000" flipH="1">
            <a:off x="7814712" y="5464799"/>
            <a:ext cx="608895" cy="142142"/>
            <a:chOff x="6256359" y="1503729"/>
            <a:chExt cx="609212" cy="142142"/>
          </a:xfrm>
        </p:grpSpPr>
        <p:sp>
          <p:nvSpPr>
            <p:cNvPr id="124" name="椭圆 123"/>
            <p:cNvSpPr/>
            <p:nvPr/>
          </p:nvSpPr>
          <p:spPr>
            <a:xfrm>
              <a:off x="6256359" y="1544659"/>
              <a:ext cx="60282" cy="6028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25" name="椭圆 124"/>
            <p:cNvSpPr/>
            <p:nvPr/>
          </p:nvSpPr>
          <p:spPr>
            <a:xfrm>
              <a:off x="6487103" y="1521403"/>
              <a:ext cx="106794" cy="10679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26" name="椭圆 125"/>
            <p:cNvSpPr/>
            <p:nvPr/>
          </p:nvSpPr>
          <p:spPr>
            <a:xfrm>
              <a:off x="6723429" y="1503729"/>
              <a:ext cx="142142" cy="14214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sp>
          <p:nvSpPr>
            <p:cNvPr id="127" name="椭圆 126"/>
            <p:cNvSpPr/>
            <p:nvPr/>
          </p:nvSpPr>
          <p:spPr>
            <a:xfrm>
              <a:off x="6766740" y="1545584"/>
              <a:ext cx="60282" cy="602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FFFFFF"/>
                </a:solidFill>
                <a:latin typeface="Calibri" panose="020F0502020204030204"/>
                <a:ea typeface="宋体" panose="02010600030101010101" pitchFamily="2" charset="-122"/>
              </a:endParaRPr>
            </a:p>
          </p:txBody>
        </p:sp>
      </p:grpSp>
      <p:sp>
        <p:nvSpPr>
          <p:cNvPr id="130" name="文本框 212"/>
          <p:cNvSpPr txBox="1"/>
          <p:nvPr/>
        </p:nvSpPr>
        <p:spPr bwMode="auto">
          <a:xfrm flipH="1">
            <a:off x="6861953" y="1813057"/>
            <a:ext cx="2974159" cy="369012"/>
          </a:xfrm>
          <a:prstGeom prst="rect">
            <a:avLst/>
          </a:prstGeom>
          <a:noFill/>
        </p:spPr>
        <p:txBody>
          <a:bodyPr wrap="square">
            <a:spAutoFit/>
          </a:bodyPr>
          <a:lstStyle/>
          <a:p>
            <a:pPr defTabSz="913765">
              <a:defRPr/>
            </a:pPr>
            <a:r>
              <a:rPr lang="zh-CN" altLang="en-US" sz="1800" dirty="0">
                <a:solidFill>
                  <a:srgbClr val="F17475"/>
                </a:solidFill>
                <a:latin typeface="微软雅黑" panose="020B0503020204020204" pitchFamily="34" charset="-122"/>
                <a:ea typeface="微软雅黑" panose="020B0503020204020204" pitchFamily="34" charset="-122"/>
              </a:rPr>
              <a:t>（</a:t>
            </a:r>
            <a:r>
              <a:rPr lang="en-US" altLang="zh-CN" sz="1800" dirty="0">
                <a:solidFill>
                  <a:srgbClr val="F17475"/>
                </a:solidFill>
                <a:latin typeface="微软雅黑" panose="020B0503020204020204" pitchFamily="34" charset="-122"/>
                <a:ea typeface="微软雅黑" panose="020B0503020204020204" pitchFamily="34" charset="-122"/>
              </a:rPr>
              <a:t>1</a:t>
            </a:r>
            <a:r>
              <a:rPr lang="zh-CN" altLang="en-US" sz="1800" dirty="0">
                <a:solidFill>
                  <a:srgbClr val="F17475"/>
                </a:solidFill>
                <a:latin typeface="微软雅黑" panose="020B0503020204020204" pitchFamily="34" charset="-122"/>
                <a:ea typeface="微软雅黑" panose="020B0503020204020204" pitchFamily="34" charset="-122"/>
              </a:rPr>
              <a:t>）</a:t>
            </a:r>
            <a:r>
              <a:rPr lang="en-US" altLang="zh-CN" sz="1800" dirty="0">
                <a:solidFill>
                  <a:srgbClr val="F17475"/>
                </a:solidFill>
                <a:latin typeface="微软雅黑" panose="020B0503020204020204" pitchFamily="34" charset="-122"/>
                <a:ea typeface="微软雅黑" panose="020B0503020204020204" pitchFamily="34" charset="-122"/>
              </a:rPr>
              <a:t>REST</a:t>
            </a:r>
            <a:r>
              <a:rPr lang="zh-CN" altLang="en-US" sz="1800" dirty="0">
                <a:solidFill>
                  <a:srgbClr val="F17475"/>
                </a:solidFill>
                <a:latin typeface="微软雅黑" panose="020B0503020204020204" pitchFamily="34" charset="-122"/>
                <a:ea typeface="微软雅黑" panose="020B0503020204020204" pitchFamily="34" charset="-122"/>
              </a:rPr>
              <a:t>技术</a:t>
            </a:r>
            <a:endParaRPr lang="zh-CN" altLang="en-US" sz="1800" dirty="0">
              <a:solidFill>
                <a:srgbClr val="F17475"/>
              </a:solidFill>
              <a:latin typeface="微软雅黑" panose="020B0503020204020204" pitchFamily="34" charset="-122"/>
              <a:ea typeface="微软雅黑" panose="020B0503020204020204" pitchFamily="34" charset="-122"/>
            </a:endParaRPr>
          </a:p>
        </p:txBody>
      </p:sp>
      <p:sp>
        <p:nvSpPr>
          <p:cNvPr id="133" name="文本框 215"/>
          <p:cNvSpPr txBox="1"/>
          <p:nvPr/>
        </p:nvSpPr>
        <p:spPr bwMode="auto">
          <a:xfrm flipH="1">
            <a:off x="8507232" y="5367485"/>
            <a:ext cx="2919991" cy="369012"/>
          </a:xfrm>
          <a:prstGeom prst="rect">
            <a:avLst/>
          </a:prstGeom>
          <a:noFill/>
        </p:spPr>
        <p:txBody>
          <a:bodyPr wrap="square">
            <a:spAutoFit/>
          </a:bodyPr>
          <a:lstStyle/>
          <a:p>
            <a:pPr defTabSz="913765">
              <a:defRPr/>
            </a:pPr>
            <a:r>
              <a:rPr lang="zh-CN" altLang="en-US" sz="1800" dirty="0">
                <a:solidFill>
                  <a:srgbClr val="960096"/>
                </a:solidFill>
                <a:latin typeface="微软雅黑" panose="020B0503020204020204" pitchFamily="34" charset="-122"/>
                <a:ea typeface="微软雅黑" panose="020B0503020204020204" pitchFamily="34" charset="-122"/>
              </a:rPr>
              <a:t>（</a:t>
            </a:r>
            <a:r>
              <a:rPr lang="en-US" altLang="zh-CN" sz="1800" dirty="0">
                <a:solidFill>
                  <a:srgbClr val="960096"/>
                </a:solidFill>
                <a:latin typeface="微软雅黑" panose="020B0503020204020204" pitchFamily="34" charset="-122"/>
                <a:ea typeface="微软雅黑" panose="020B0503020204020204" pitchFamily="34" charset="-122"/>
              </a:rPr>
              <a:t>5</a:t>
            </a:r>
            <a:r>
              <a:rPr lang="zh-CN" altLang="en-US" sz="1800" dirty="0">
                <a:solidFill>
                  <a:srgbClr val="960096"/>
                </a:solidFill>
                <a:latin typeface="微软雅黑" panose="020B0503020204020204" pitchFamily="34" charset="-122"/>
                <a:ea typeface="微软雅黑" panose="020B0503020204020204" pitchFamily="34" charset="-122"/>
              </a:rPr>
              <a:t>）分布式缓存</a:t>
            </a:r>
            <a:endParaRPr lang="zh-CN" altLang="en-US" sz="1800" dirty="0">
              <a:solidFill>
                <a:srgbClr val="960096"/>
              </a:solidFill>
              <a:latin typeface="微软雅黑" panose="020B0503020204020204" pitchFamily="34" charset="-122"/>
              <a:ea typeface="微软雅黑" panose="020B0503020204020204" pitchFamily="34" charset="-122"/>
            </a:endParaRPr>
          </a:p>
        </p:txBody>
      </p:sp>
      <p:sp>
        <p:nvSpPr>
          <p:cNvPr id="136" name="文本框 221"/>
          <p:cNvSpPr txBox="1"/>
          <p:nvPr/>
        </p:nvSpPr>
        <p:spPr bwMode="auto">
          <a:xfrm>
            <a:off x="764777" y="5314827"/>
            <a:ext cx="3162102" cy="369012"/>
          </a:xfrm>
          <a:prstGeom prst="rect">
            <a:avLst/>
          </a:prstGeom>
          <a:noFill/>
        </p:spPr>
        <p:txBody>
          <a:bodyPr wrap="square">
            <a:spAutoFit/>
          </a:bodyPr>
          <a:lstStyle/>
          <a:p>
            <a:pPr algn="r" defTabSz="913765">
              <a:defRPr/>
            </a:pPr>
            <a:r>
              <a:rPr lang="zh-CN" altLang="en-US" sz="1800" dirty="0">
                <a:solidFill>
                  <a:srgbClr val="FF0000"/>
                </a:solidFill>
                <a:latin typeface="微软雅黑" panose="020B0503020204020204" pitchFamily="34" charset="-122"/>
                <a:ea typeface="微软雅黑" panose="020B0503020204020204" pitchFamily="34" charset="-122"/>
              </a:rPr>
              <a:t>（</a:t>
            </a:r>
            <a:r>
              <a:rPr lang="en-US" altLang="zh-CN" sz="1800" dirty="0">
                <a:solidFill>
                  <a:srgbClr val="FF0000"/>
                </a:solidFill>
                <a:latin typeface="微软雅黑" panose="020B0503020204020204" pitchFamily="34" charset="-122"/>
                <a:ea typeface="微软雅黑" panose="020B0503020204020204" pitchFamily="34" charset="-122"/>
              </a:rPr>
              <a:t>4</a:t>
            </a:r>
            <a:r>
              <a:rPr lang="zh-CN" altLang="en-US" sz="1800" dirty="0">
                <a:solidFill>
                  <a:srgbClr val="FF0000"/>
                </a:solidFill>
                <a:latin typeface="微软雅黑" panose="020B0503020204020204" pitchFamily="34" charset="-122"/>
                <a:ea typeface="微软雅黑" panose="020B0503020204020204" pitchFamily="34" charset="-122"/>
              </a:rPr>
              <a:t>）应用服务器</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39" name="文本框 224"/>
          <p:cNvSpPr txBox="1"/>
          <p:nvPr/>
        </p:nvSpPr>
        <p:spPr bwMode="auto">
          <a:xfrm>
            <a:off x="1221739" y="3424537"/>
            <a:ext cx="2866435" cy="369012"/>
          </a:xfrm>
          <a:prstGeom prst="rect">
            <a:avLst/>
          </a:prstGeom>
          <a:noFill/>
        </p:spPr>
        <p:txBody>
          <a:bodyPr wrap="square">
            <a:spAutoFit/>
          </a:bodyPr>
          <a:lstStyle/>
          <a:p>
            <a:pPr algn="r" defTabSz="913765">
              <a:defRPr/>
            </a:pPr>
            <a:r>
              <a:rPr lang="zh-CN" altLang="en-US" sz="1800" dirty="0">
                <a:solidFill>
                  <a:srgbClr val="00B050"/>
                </a:solidFill>
                <a:latin typeface="微软雅黑" panose="020B0503020204020204" pitchFamily="34" charset="-122"/>
                <a:ea typeface="微软雅黑" panose="020B0503020204020204" pitchFamily="34" charset="-122"/>
              </a:rPr>
              <a:t>（</a:t>
            </a:r>
            <a:r>
              <a:rPr lang="en-US" altLang="zh-CN" sz="1800" dirty="0">
                <a:solidFill>
                  <a:srgbClr val="00B050"/>
                </a:solidFill>
                <a:latin typeface="微软雅黑" panose="020B0503020204020204" pitchFamily="34" charset="-122"/>
                <a:ea typeface="微软雅黑" panose="020B0503020204020204" pitchFamily="34" charset="-122"/>
              </a:rPr>
              <a:t>2</a:t>
            </a:r>
            <a:r>
              <a:rPr lang="zh-CN" altLang="en-US" sz="1800" dirty="0">
                <a:solidFill>
                  <a:srgbClr val="00B050"/>
                </a:solidFill>
                <a:latin typeface="微软雅黑" panose="020B0503020204020204" pitchFamily="34" charset="-122"/>
                <a:ea typeface="微软雅黑" panose="020B0503020204020204" pitchFamily="34" charset="-122"/>
              </a:rPr>
              <a:t>）多租户技术</a:t>
            </a:r>
            <a:endParaRPr lang="zh-CN" altLang="en-US" sz="1800" dirty="0">
              <a:solidFill>
                <a:srgbClr val="00B050"/>
              </a:solidFill>
              <a:latin typeface="微软雅黑" panose="020B0503020204020204" pitchFamily="34" charset="-122"/>
              <a:ea typeface="微软雅黑" panose="020B0503020204020204" pitchFamily="34" charset="-122"/>
            </a:endParaRPr>
          </a:p>
        </p:txBody>
      </p:sp>
      <p:sp>
        <p:nvSpPr>
          <p:cNvPr id="142" name="文本框 227"/>
          <p:cNvSpPr txBox="1"/>
          <p:nvPr/>
        </p:nvSpPr>
        <p:spPr bwMode="auto">
          <a:xfrm>
            <a:off x="7794148" y="3930854"/>
            <a:ext cx="3023793" cy="369012"/>
          </a:xfrm>
          <a:prstGeom prst="rect">
            <a:avLst/>
          </a:prstGeom>
          <a:noFill/>
        </p:spPr>
        <p:txBody>
          <a:bodyPr wrap="square">
            <a:spAutoFit/>
          </a:bodyPr>
          <a:lstStyle/>
          <a:p>
            <a:pPr defTabSz="913765">
              <a:defRPr/>
            </a:pPr>
            <a:r>
              <a:rPr lang="zh-CN" altLang="en-US" sz="1800" dirty="0">
                <a:solidFill>
                  <a:srgbClr val="3333FF"/>
                </a:solidFill>
                <a:latin typeface="微软雅黑" panose="020B0503020204020204" pitchFamily="34" charset="-122"/>
                <a:ea typeface="微软雅黑" panose="020B0503020204020204" pitchFamily="34" charset="-122"/>
              </a:rPr>
              <a:t>（</a:t>
            </a:r>
            <a:r>
              <a:rPr lang="en-US" altLang="zh-CN" sz="1800" dirty="0">
                <a:solidFill>
                  <a:srgbClr val="3333FF"/>
                </a:solidFill>
                <a:latin typeface="微软雅黑" panose="020B0503020204020204" pitchFamily="34" charset="-122"/>
                <a:ea typeface="微软雅黑" panose="020B0503020204020204" pitchFamily="34" charset="-122"/>
              </a:rPr>
              <a:t>3</a:t>
            </a:r>
            <a:r>
              <a:rPr lang="zh-CN" altLang="en-US" sz="1800" dirty="0">
                <a:solidFill>
                  <a:srgbClr val="3333FF"/>
                </a:solidFill>
                <a:latin typeface="微软雅黑" panose="020B0503020204020204" pitchFamily="34" charset="-122"/>
                <a:ea typeface="微软雅黑" panose="020B0503020204020204" pitchFamily="34" charset="-122"/>
              </a:rPr>
              <a:t>）并行计算技术　</a:t>
            </a:r>
            <a:endParaRPr lang="zh-CN" altLang="en-US" sz="1800" dirty="0">
              <a:solidFill>
                <a:srgbClr val="3333FF"/>
              </a:solidFill>
              <a:latin typeface="微软雅黑" panose="020B0503020204020204" pitchFamily="34" charset="-122"/>
              <a:ea typeface="微软雅黑" panose="020B0503020204020204" pitchFamily="34" charset="-122"/>
            </a:endParaRPr>
          </a:p>
        </p:txBody>
      </p:sp>
      <p:grpSp>
        <p:nvGrpSpPr>
          <p:cNvPr id="131" name="组合 130"/>
          <p:cNvGrpSpPr/>
          <p:nvPr/>
        </p:nvGrpSpPr>
        <p:grpSpPr>
          <a:xfrm>
            <a:off x="131974" y="-1"/>
            <a:ext cx="11520000" cy="1016152"/>
            <a:chOff x="131974" y="-1"/>
            <a:chExt cx="11520000" cy="1016152"/>
          </a:xfrm>
        </p:grpSpPr>
        <p:pic>
          <p:nvPicPr>
            <p:cNvPr id="132" name="图片 1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34" name="矩形 133"/>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5"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137" name="标题 1"/>
          <p:cNvSpPr txBox="1"/>
          <p:nvPr/>
        </p:nvSpPr>
        <p:spPr>
          <a:xfrm>
            <a:off x="256470" y="1131481"/>
            <a:ext cx="3427913"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PaaS</a:t>
            </a:r>
            <a:r>
              <a:rPr lang="zh-CN" altLang="en-US" sz="2800" b="1" dirty="0">
                <a:solidFill>
                  <a:prstClr val="black"/>
                </a:solidFill>
                <a:latin typeface="黑体" panose="02010609060101010101" pitchFamily="2" charset="-122"/>
                <a:ea typeface="黑体" panose="02010609060101010101" pitchFamily="2" charset="-122"/>
                <a:cs typeface="+mn-cs"/>
              </a:rPr>
              <a:t>：平台即服务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Snap1"/>
          <p:cNvPicPr>
            <a:picLocks noChangeAspect="1" noChangeArrowheads="1"/>
          </p:cNvPicPr>
          <p:nvPr/>
        </p:nvPicPr>
        <p:blipFill>
          <a:blip r:embed="rId1">
            <a:duotone>
              <a:schemeClr val="accent1">
                <a:shade val="45000"/>
                <a:satMod val="135000"/>
              </a:schemeClr>
              <a:prstClr val="white"/>
            </a:duotone>
            <a:extLst>
              <a:ext uri="{28A0092B-C50C-407E-A947-70E740481C1C}">
                <a14:useLocalDpi xmlns:a14="http://schemas.microsoft.com/office/drawing/2010/main" val="0"/>
              </a:ext>
            </a:extLst>
          </a:blip>
          <a:srcRect l="3899" r="3667"/>
          <a:stretch>
            <a:fillRect/>
          </a:stretch>
        </p:blipFill>
        <p:spPr bwMode="auto">
          <a:xfrm>
            <a:off x="2915897" y="1685379"/>
            <a:ext cx="7463713" cy="497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31974" y="-1"/>
            <a:ext cx="11520000" cy="1016152"/>
            <a:chOff x="131974" y="-1"/>
            <a:chExt cx="11520000" cy="1016152"/>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9" name="矩形 8"/>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4" name="内容占位符 3"/>
          <p:cNvSpPr>
            <a:spLocks noGrp="1"/>
          </p:cNvSpPr>
          <p:nvPr>
            <p:ph idx="13"/>
          </p:nvPr>
        </p:nvSpPr>
        <p:spPr>
          <a:xfrm>
            <a:off x="391686" y="1814821"/>
            <a:ext cx="2388996" cy="562783"/>
          </a:xfrm>
        </p:spPr>
        <p:txBody>
          <a:bodyPr anchor="ctr" anchorCtr="0">
            <a:spAutoFit/>
          </a:bodyPr>
          <a:lstStyle/>
          <a:p>
            <a:pPr marL="285750" indent="-285750">
              <a:lnSpc>
                <a:spcPct val="200000"/>
              </a:lnSpc>
              <a:buClr>
                <a:srgbClr val="0070C0"/>
              </a:buClr>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PaaS</a:t>
            </a:r>
            <a:r>
              <a:rPr lang="zh-CN" altLang="zh-CN" sz="1800" dirty="0">
                <a:latin typeface="微软雅黑" panose="020B0503020204020204" pitchFamily="34" charset="-122"/>
                <a:ea typeface="微软雅黑" panose="020B0503020204020204" pitchFamily="34" charset="-122"/>
              </a:rPr>
              <a:t>服务示意图</a:t>
            </a:r>
            <a:endParaRPr lang="zh-CN" altLang="en-US" sz="1800" dirty="0">
              <a:latin typeface="微软雅黑" panose="020B0503020204020204" pitchFamily="34" charset="-122"/>
              <a:ea typeface="微软雅黑" panose="020B0503020204020204" pitchFamily="34" charset="-122"/>
            </a:endParaRPr>
          </a:p>
        </p:txBody>
      </p:sp>
      <p:sp>
        <p:nvSpPr>
          <p:cNvPr id="11" name="标题 1"/>
          <p:cNvSpPr txBox="1"/>
          <p:nvPr/>
        </p:nvSpPr>
        <p:spPr>
          <a:xfrm>
            <a:off x="256470" y="1131481"/>
            <a:ext cx="3427913"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PaaS</a:t>
            </a:r>
            <a:r>
              <a:rPr lang="zh-CN" altLang="en-US" sz="2800" b="1" dirty="0">
                <a:solidFill>
                  <a:prstClr val="black"/>
                </a:solidFill>
                <a:latin typeface="黑体" panose="02010609060101010101" pitchFamily="2" charset="-122"/>
                <a:ea typeface="黑体" panose="02010609060101010101" pitchFamily="2" charset="-122"/>
                <a:cs typeface="+mn-cs"/>
              </a:rPr>
              <a:t>：平台即服务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p:cNvSpPr/>
          <p:nvPr/>
        </p:nvSpPr>
        <p:spPr>
          <a:xfrm>
            <a:off x="1221739" y="4529631"/>
            <a:ext cx="2444621" cy="5663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8" name="矩形 87"/>
          <p:cNvSpPr/>
          <p:nvPr/>
        </p:nvSpPr>
        <p:spPr>
          <a:xfrm>
            <a:off x="8304649" y="1844979"/>
            <a:ext cx="3128511" cy="5663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7" name="矩形 86"/>
          <p:cNvSpPr/>
          <p:nvPr/>
        </p:nvSpPr>
        <p:spPr>
          <a:xfrm>
            <a:off x="8130525" y="4158350"/>
            <a:ext cx="2687416" cy="5663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4" name="矩形 83"/>
          <p:cNvSpPr/>
          <p:nvPr/>
        </p:nvSpPr>
        <p:spPr>
          <a:xfrm>
            <a:off x="530046" y="3515747"/>
            <a:ext cx="2444621" cy="5663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3" name="矩形 82"/>
          <p:cNvSpPr/>
          <p:nvPr/>
        </p:nvSpPr>
        <p:spPr>
          <a:xfrm>
            <a:off x="2837381" y="1944940"/>
            <a:ext cx="2444621" cy="5663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内容占位符 3"/>
          <p:cNvSpPr>
            <a:spLocks noGrp="1"/>
          </p:cNvSpPr>
          <p:nvPr>
            <p:ph idx="13"/>
          </p:nvPr>
        </p:nvSpPr>
        <p:spPr>
          <a:xfrm>
            <a:off x="307765" y="1756765"/>
            <a:ext cx="2995687" cy="464216"/>
          </a:xfrm>
        </p:spPr>
        <p:txBody>
          <a:bodyPr>
            <a:normAutofit fontScale="25000" lnSpcReduction="20000"/>
          </a:bodyPr>
          <a:lstStyle/>
          <a:p>
            <a:pPr marL="285750" indent="-285750">
              <a:lnSpc>
                <a:spcPct val="220000"/>
              </a:lnSpc>
              <a:buClr>
                <a:srgbClr val="0070C0"/>
              </a:buClr>
              <a:buFont typeface="Wingdings" panose="05000000000000000000" pitchFamily="2" charset="2"/>
              <a:buChar char="Ø"/>
            </a:pPr>
            <a:r>
              <a:rPr lang="en-GB" altLang="zh-CN" sz="7200" dirty="0" err="1">
                <a:latin typeface="微软雅黑" panose="020B0503020204020204" pitchFamily="34" charset="-122"/>
                <a:ea typeface="微软雅黑" panose="020B0503020204020204" pitchFamily="34" charset="-122"/>
              </a:rPr>
              <a:t>PaaS</a:t>
            </a:r>
            <a:r>
              <a:rPr lang="zh-CN" altLang="zh-CN" sz="7200" dirty="0">
                <a:latin typeface="微软雅黑" panose="020B0503020204020204" pitchFamily="34" charset="-122"/>
                <a:ea typeface="微软雅黑" panose="020B0503020204020204" pitchFamily="34" charset="-122"/>
              </a:rPr>
              <a:t>平台</a:t>
            </a:r>
            <a:r>
              <a:rPr lang="zh-CN" altLang="en-US" sz="7200" dirty="0">
                <a:latin typeface="微软雅黑" panose="020B0503020204020204" pitchFamily="34" charset="-122"/>
                <a:ea typeface="微软雅黑" panose="020B0503020204020204" pitchFamily="34" charset="-122"/>
              </a:rPr>
              <a:t>的</a:t>
            </a:r>
            <a:r>
              <a:rPr lang="zh-CN" altLang="zh-CN" sz="7200" dirty="0">
                <a:latin typeface="微软雅黑" panose="020B0503020204020204" pitchFamily="34" charset="-122"/>
                <a:ea typeface="微软雅黑" panose="020B0503020204020204" pitchFamily="34" charset="-122"/>
              </a:rPr>
              <a:t>优势</a:t>
            </a:r>
            <a:endParaRPr lang="zh-CN" altLang="zh-CN" sz="7200" dirty="0">
              <a:latin typeface="微软雅黑" panose="020B0503020204020204" pitchFamily="34" charset="-122"/>
              <a:ea typeface="微软雅黑" panose="020B0503020204020204" pitchFamily="34" charset="-122"/>
            </a:endParaRPr>
          </a:p>
          <a:p>
            <a:endParaRPr lang="zh-CN" altLang="en-US" sz="7200" dirty="0">
              <a:latin typeface="微软雅黑" panose="020B0503020204020204" pitchFamily="34" charset="-122"/>
              <a:ea typeface="微软雅黑" panose="020B0503020204020204" pitchFamily="34" charset="-122"/>
            </a:endParaRPr>
          </a:p>
        </p:txBody>
      </p:sp>
      <p:sp>
        <p:nvSpPr>
          <p:cNvPr id="57" name="Freeform 50"/>
          <p:cNvSpPr/>
          <p:nvPr/>
        </p:nvSpPr>
        <p:spPr bwMode="auto">
          <a:xfrm>
            <a:off x="7619207" y="2100115"/>
            <a:ext cx="578520" cy="871805"/>
          </a:xfrm>
          <a:custGeom>
            <a:avLst/>
            <a:gdLst>
              <a:gd name="T0" fmla="*/ 387 w 387"/>
              <a:gd name="T1" fmla="*/ 494 h 494"/>
              <a:gd name="T2" fmla="*/ 0 w 387"/>
              <a:gd name="T3" fmla="*/ 494 h 494"/>
              <a:gd name="T4" fmla="*/ 0 w 387"/>
              <a:gd name="T5" fmla="*/ 485 h 494"/>
              <a:gd name="T6" fmla="*/ 378 w 387"/>
              <a:gd name="T7" fmla="*/ 485 h 494"/>
              <a:gd name="T8" fmla="*/ 378 w 387"/>
              <a:gd name="T9" fmla="*/ 0 h 494"/>
              <a:gd name="T10" fmla="*/ 387 w 387"/>
              <a:gd name="T11" fmla="*/ 0 h 494"/>
              <a:gd name="T12" fmla="*/ 387 w 387"/>
              <a:gd name="T13" fmla="*/ 494 h 494"/>
            </a:gdLst>
            <a:ahLst/>
            <a:cxnLst>
              <a:cxn ang="0">
                <a:pos x="T0" y="T1"/>
              </a:cxn>
              <a:cxn ang="0">
                <a:pos x="T2" y="T3"/>
              </a:cxn>
              <a:cxn ang="0">
                <a:pos x="T4" y="T5"/>
              </a:cxn>
              <a:cxn ang="0">
                <a:pos x="T6" y="T7"/>
              </a:cxn>
              <a:cxn ang="0">
                <a:pos x="T8" y="T9"/>
              </a:cxn>
              <a:cxn ang="0">
                <a:pos x="T10" y="T11"/>
              </a:cxn>
              <a:cxn ang="0">
                <a:pos x="T12" y="T13"/>
              </a:cxn>
            </a:cxnLst>
            <a:rect l="0" t="0" r="r" b="b"/>
            <a:pathLst>
              <a:path w="387" h="494">
                <a:moveTo>
                  <a:pt x="387" y="494"/>
                </a:moveTo>
                <a:lnTo>
                  <a:pt x="0" y="494"/>
                </a:lnTo>
                <a:lnTo>
                  <a:pt x="0" y="485"/>
                </a:lnTo>
                <a:lnTo>
                  <a:pt x="378" y="485"/>
                </a:lnTo>
                <a:lnTo>
                  <a:pt x="378" y="0"/>
                </a:lnTo>
                <a:lnTo>
                  <a:pt x="387" y="0"/>
                </a:lnTo>
                <a:lnTo>
                  <a:pt x="387" y="494"/>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91" tIns="60945" rIns="121891" bIns="60945"/>
          <a:lstStyle/>
          <a:p>
            <a:endParaRPr lang="zh-CN" altLang="en-US" sz="2100"/>
          </a:p>
        </p:txBody>
      </p:sp>
      <p:sp>
        <p:nvSpPr>
          <p:cNvPr id="58" name="Freeform 51"/>
          <p:cNvSpPr/>
          <p:nvPr/>
        </p:nvSpPr>
        <p:spPr bwMode="auto">
          <a:xfrm>
            <a:off x="6781443" y="4480815"/>
            <a:ext cx="1202447" cy="797685"/>
          </a:xfrm>
          <a:custGeom>
            <a:avLst/>
            <a:gdLst>
              <a:gd name="T0" fmla="*/ 681 w 681"/>
              <a:gd name="T1" fmla="*/ 452 h 452"/>
              <a:gd name="T2" fmla="*/ 0 w 681"/>
              <a:gd name="T3" fmla="*/ 452 h 452"/>
              <a:gd name="T4" fmla="*/ 0 w 681"/>
              <a:gd name="T5" fmla="*/ 442 h 452"/>
              <a:gd name="T6" fmla="*/ 671 w 681"/>
              <a:gd name="T7" fmla="*/ 442 h 452"/>
              <a:gd name="T8" fmla="*/ 671 w 681"/>
              <a:gd name="T9" fmla="*/ 0 h 452"/>
              <a:gd name="T10" fmla="*/ 681 w 681"/>
              <a:gd name="T11" fmla="*/ 0 h 452"/>
              <a:gd name="T12" fmla="*/ 681 w 681"/>
              <a:gd name="T13" fmla="*/ 452 h 452"/>
            </a:gdLst>
            <a:ahLst/>
            <a:cxnLst>
              <a:cxn ang="0">
                <a:pos x="T0" y="T1"/>
              </a:cxn>
              <a:cxn ang="0">
                <a:pos x="T2" y="T3"/>
              </a:cxn>
              <a:cxn ang="0">
                <a:pos x="T4" y="T5"/>
              </a:cxn>
              <a:cxn ang="0">
                <a:pos x="T6" y="T7"/>
              </a:cxn>
              <a:cxn ang="0">
                <a:pos x="T8" y="T9"/>
              </a:cxn>
              <a:cxn ang="0">
                <a:pos x="T10" y="T11"/>
              </a:cxn>
              <a:cxn ang="0">
                <a:pos x="T12" y="T13"/>
              </a:cxn>
            </a:cxnLst>
            <a:rect l="0" t="0" r="r" b="b"/>
            <a:pathLst>
              <a:path w="681" h="452">
                <a:moveTo>
                  <a:pt x="681" y="452"/>
                </a:moveTo>
                <a:lnTo>
                  <a:pt x="0" y="452"/>
                </a:lnTo>
                <a:lnTo>
                  <a:pt x="0" y="442"/>
                </a:lnTo>
                <a:lnTo>
                  <a:pt x="671" y="442"/>
                </a:lnTo>
                <a:lnTo>
                  <a:pt x="671" y="0"/>
                </a:lnTo>
                <a:lnTo>
                  <a:pt x="681" y="0"/>
                </a:lnTo>
                <a:lnTo>
                  <a:pt x="681" y="452"/>
                </a:lnTo>
                <a:close/>
              </a:path>
            </a:pathLst>
          </a:custGeom>
          <a:solidFill>
            <a:srgbClr val="A2B932"/>
          </a:solidFill>
          <a:ln>
            <a:noFill/>
          </a:ln>
        </p:spPr>
        <p:txBody>
          <a:bodyPr lIns="121891" tIns="60945" rIns="121891" bIns="60945"/>
          <a:lstStyle/>
          <a:p>
            <a:endParaRPr lang="zh-CN" altLang="en-US" sz="2100"/>
          </a:p>
        </p:txBody>
      </p:sp>
      <p:sp>
        <p:nvSpPr>
          <p:cNvPr id="59" name="Freeform 52"/>
          <p:cNvSpPr/>
          <p:nvPr/>
        </p:nvSpPr>
        <p:spPr bwMode="auto">
          <a:xfrm>
            <a:off x="5369405" y="2271301"/>
            <a:ext cx="646249" cy="467668"/>
          </a:xfrm>
          <a:custGeom>
            <a:avLst/>
            <a:gdLst>
              <a:gd name="T0" fmla="*/ 366 w 366"/>
              <a:gd name="T1" fmla="*/ 265 h 265"/>
              <a:gd name="T2" fmla="*/ 357 w 366"/>
              <a:gd name="T3" fmla="*/ 265 h 265"/>
              <a:gd name="T4" fmla="*/ 357 w 366"/>
              <a:gd name="T5" fmla="*/ 10 h 265"/>
              <a:gd name="T6" fmla="*/ 0 w 366"/>
              <a:gd name="T7" fmla="*/ 10 h 265"/>
              <a:gd name="T8" fmla="*/ 0 w 366"/>
              <a:gd name="T9" fmla="*/ 0 h 265"/>
              <a:gd name="T10" fmla="*/ 366 w 366"/>
              <a:gd name="T11" fmla="*/ 0 h 265"/>
              <a:gd name="T12" fmla="*/ 366 w 366"/>
              <a:gd name="T13" fmla="*/ 265 h 265"/>
            </a:gdLst>
            <a:ahLst/>
            <a:cxnLst>
              <a:cxn ang="0">
                <a:pos x="T0" y="T1"/>
              </a:cxn>
              <a:cxn ang="0">
                <a:pos x="T2" y="T3"/>
              </a:cxn>
              <a:cxn ang="0">
                <a:pos x="T4" y="T5"/>
              </a:cxn>
              <a:cxn ang="0">
                <a:pos x="T6" y="T7"/>
              </a:cxn>
              <a:cxn ang="0">
                <a:pos x="T8" y="T9"/>
              </a:cxn>
              <a:cxn ang="0">
                <a:pos x="T10" y="T11"/>
              </a:cxn>
              <a:cxn ang="0">
                <a:pos x="T12" y="T13"/>
              </a:cxn>
            </a:cxnLst>
            <a:rect l="0" t="0" r="r" b="b"/>
            <a:pathLst>
              <a:path w="366" h="265">
                <a:moveTo>
                  <a:pt x="366" y="265"/>
                </a:moveTo>
                <a:lnTo>
                  <a:pt x="357" y="265"/>
                </a:lnTo>
                <a:lnTo>
                  <a:pt x="357" y="10"/>
                </a:lnTo>
                <a:lnTo>
                  <a:pt x="0" y="10"/>
                </a:lnTo>
                <a:lnTo>
                  <a:pt x="0" y="0"/>
                </a:lnTo>
                <a:lnTo>
                  <a:pt x="366" y="0"/>
                </a:lnTo>
                <a:lnTo>
                  <a:pt x="366" y="265"/>
                </a:lnTo>
                <a:close/>
              </a:path>
            </a:pathLst>
          </a:custGeom>
          <a:solidFill>
            <a:srgbClr val="EBAC07"/>
          </a:solidFill>
          <a:ln>
            <a:noFill/>
          </a:ln>
        </p:spPr>
        <p:txBody>
          <a:bodyPr lIns="121891" tIns="60945" rIns="121891" bIns="60945"/>
          <a:lstStyle/>
          <a:p>
            <a:endParaRPr lang="zh-CN" altLang="en-US" sz="2100"/>
          </a:p>
        </p:txBody>
      </p:sp>
      <p:sp>
        <p:nvSpPr>
          <p:cNvPr id="60" name="Rectangle 53"/>
          <p:cNvSpPr>
            <a:spLocks noChangeArrowheads="1"/>
          </p:cNvSpPr>
          <p:nvPr/>
        </p:nvSpPr>
        <p:spPr bwMode="auto">
          <a:xfrm>
            <a:off x="3030513" y="3748427"/>
            <a:ext cx="704517" cy="15883"/>
          </a:xfrm>
          <a:prstGeom prst="rect">
            <a:avLst/>
          </a:prstGeom>
          <a:solidFill>
            <a:srgbClr val="A2B932"/>
          </a:solidFill>
          <a:ln>
            <a:noFill/>
          </a:ln>
        </p:spPr>
        <p:txBody>
          <a:bodyPr lIns="121891" tIns="60945" rIns="121891" bIns="60945"/>
          <a:lstStyle/>
          <a:p>
            <a:endParaRPr lang="zh-CN" altLang="en-US" sz="2100"/>
          </a:p>
        </p:txBody>
      </p:sp>
      <p:sp>
        <p:nvSpPr>
          <p:cNvPr id="61" name="Freeform 54"/>
          <p:cNvSpPr/>
          <p:nvPr/>
        </p:nvSpPr>
        <p:spPr bwMode="auto">
          <a:xfrm>
            <a:off x="3832491" y="4794947"/>
            <a:ext cx="587982" cy="529436"/>
          </a:xfrm>
          <a:custGeom>
            <a:avLst/>
            <a:gdLst>
              <a:gd name="T0" fmla="*/ 333 w 333"/>
              <a:gd name="T1" fmla="*/ 300 h 300"/>
              <a:gd name="T2" fmla="*/ 0 w 333"/>
              <a:gd name="T3" fmla="*/ 300 h 300"/>
              <a:gd name="T4" fmla="*/ 0 w 333"/>
              <a:gd name="T5" fmla="*/ 0 h 300"/>
              <a:gd name="T6" fmla="*/ 9 w 333"/>
              <a:gd name="T7" fmla="*/ 0 h 300"/>
              <a:gd name="T8" fmla="*/ 9 w 333"/>
              <a:gd name="T9" fmla="*/ 290 h 300"/>
              <a:gd name="T10" fmla="*/ 333 w 333"/>
              <a:gd name="T11" fmla="*/ 290 h 300"/>
              <a:gd name="T12" fmla="*/ 333 w 333"/>
              <a:gd name="T13" fmla="*/ 300 h 300"/>
            </a:gdLst>
            <a:ahLst/>
            <a:cxnLst>
              <a:cxn ang="0">
                <a:pos x="T0" y="T1"/>
              </a:cxn>
              <a:cxn ang="0">
                <a:pos x="T2" y="T3"/>
              </a:cxn>
              <a:cxn ang="0">
                <a:pos x="T4" y="T5"/>
              </a:cxn>
              <a:cxn ang="0">
                <a:pos x="T6" y="T7"/>
              </a:cxn>
              <a:cxn ang="0">
                <a:pos x="T8" y="T9"/>
              </a:cxn>
              <a:cxn ang="0">
                <a:pos x="T10" y="T11"/>
              </a:cxn>
              <a:cxn ang="0">
                <a:pos x="T12" y="T13"/>
              </a:cxn>
            </a:cxnLst>
            <a:rect l="0" t="0" r="r" b="b"/>
            <a:pathLst>
              <a:path w="333" h="300">
                <a:moveTo>
                  <a:pt x="333" y="300"/>
                </a:moveTo>
                <a:lnTo>
                  <a:pt x="0" y="300"/>
                </a:lnTo>
                <a:lnTo>
                  <a:pt x="0" y="0"/>
                </a:lnTo>
                <a:lnTo>
                  <a:pt x="9" y="0"/>
                </a:lnTo>
                <a:lnTo>
                  <a:pt x="9" y="290"/>
                </a:lnTo>
                <a:lnTo>
                  <a:pt x="333" y="290"/>
                </a:lnTo>
                <a:lnTo>
                  <a:pt x="333" y="300"/>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91" tIns="60945" rIns="121891" bIns="60945"/>
          <a:lstStyle/>
          <a:p>
            <a:endParaRPr lang="zh-CN" altLang="en-US" sz="2100"/>
          </a:p>
        </p:txBody>
      </p:sp>
      <p:sp>
        <p:nvSpPr>
          <p:cNvPr id="63" name="Oval 56"/>
          <p:cNvSpPr>
            <a:spLocks noChangeArrowheads="1"/>
          </p:cNvSpPr>
          <p:nvPr/>
        </p:nvSpPr>
        <p:spPr bwMode="auto">
          <a:xfrm>
            <a:off x="5332325" y="2243065"/>
            <a:ext cx="70628" cy="70591"/>
          </a:xfrm>
          <a:prstGeom prst="ellipse">
            <a:avLst/>
          </a:prstGeom>
          <a:solidFill>
            <a:srgbClr val="EBAC07"/>
          </a:solidFill>
          <a:ln>
            <a:noFill/>
          </a:ln>
        </p:spPr>
        <p:txBody>
          <a:bodyPr lIns="121891" tIns="60945" rIns="121891" bIns="60945"/>
          <a:lstStyle/>
          <a:p>
            <a:endParaRPr lang="zh-CN" altLang="en-US" sz="2100"/>
          </a:p>
        </p:txBody>
      </p:sp>
      <p:sp>
        <p:nvSpPr>
          <p:cNvPr id="64" name="Oval 57"/>
          <p:cNvSpPr>
            <a:spLocks noChangeArrowheads="1"/>
          </p:cNvSpPr>
          <p:nvPr/>
        </p:nvSpPr>
        <p:spPr bwMode="auto">
          <a:xfrm>
            <a:off x="8144522" y="2071880"/>
            <a:ext cx="67097" cy="67062"/>
          </a:xfrm>
          <a:prstGeom prst="ellipse">
            <a:avLst/>
          </a:pr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91" tIns="60945" rIns="121891" bIns="60945"/>
          <a:lstStyle/>
          <a:p>
            <a:endParaRPr lang="zh-CN" altLang="en-US" sz="2100"/>
          </a:p>
        </p:txBody>
      </p:sp>
      <p:sp>
        <p:nvSpPr>
          <p:cNvPr id="65" name="Oval 58"/>
          <p:cNvSpPr>
            <a:spLocks noChangeArrowheads="1"/>
          </p:cNvSpPr>
          <p:nvPr/>
        </p:nvSpPr>
        <p:spPr bwMode="auto">
          <a:xfrm>
            <a:off x="7941512" y="4452579"/>
            <a:ext cx="67097" cy="67062"/>
          </a:xfrm>
          <a:prstGeom prst="ellipse">
            <a:avLst/>
          </a:prstGeom>
          <a:solidFill>
            <a:srgbClr val="A2B932"/>
          </a:solidFill>
          <a:ln>
            <a:noFill/>
          </a:ln>
        </p:spPr>
        <p:txBody>
          <a:bodyPr lIns="121891" tIns="60945" rIns="121891" bIns="60945"/>
          <a:lstStyle/>
          <a:p>
            <a:endParaRPr lang="zh-CN" altLang="en-US" sz="2100"/>
          </a:p>
        </p:txBody>
      </p:sp>
      <p:sp>
        <p:nvSpPr>
          <p:cNvPr id="66" name="Oval 59"/>
          <p:cNvSpPr>
            <a:spLocks noChangeArrowheads="1"/>
          </p:cNvSpPr>
          <p:nvPr/>
        </p:nvSpPr>
        <p:spPr bwMode="auto">
          <a:xfrm>
            <a:off x="3000497" y="3723720"/>
            <a:ext cx="70628" cy="65297"/>
          </a:xfrm>
          <a:prstGeom prst="ellipse">
            <a:avLst/>
          </a:prstGeom>
          <a:solidFill>
            <a:srgbClr val="A2B932"/>
          </a:solidFill>
          <a:ln>
            <a:noFill/>
          </a:ln>
        </p:spPr>
        <p:txBody>
          <a:bodyPr lIns="121891" tIns="60945" rIns="121891" bIns="60945"/>
          <a:lstStyle/>
          <a:p>
            <a:endParaRPr lang="zh-CN" altLang="en-US" sz="2100"/>
          </a:p>
        </p:txBody>
      </p:sp>
      <p:sp>
        <p:nvSpPr>
          <p:cNvPr id="67" name="Oval 60"/>
          <p:cNvSpPr>
            <a:spLocks noChangeArrowheads="1"/>
          </p:cNvSpPr>
          <p:nvPr/>
        </p:nvSpPr>
        <p:spPr bwMode="auto">
          <a:xfrm>
            <a:off x="3807772" y="4764945"/>
            <a:ext cx="70628" cy="70591"/>
          </a:xfrm>
          <a:prstGeom prst="ellipse">
            <a:avLst/>
          </a:pr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91" tIns="60945" rIns="121891" bIns="60945"/>
          <a:lstStyle/>
          <a:p>
            <a:endParaRPr lang="zh-CN" altLang="en-US" sz="2100"/>
          </a:p>
        </p:txBody>
      </p:sp>
      <p:sp>
        <p:nvSpPr>
          <p:cNvPr id="68" name="Oval 60"/>
          <p:cNvSpPr>
            <a:spLocks noChangeArrowheads="1"/>
          </p:cNvSpPr>
          <p:nvPr/>
        </p:nvSpPr>
        <p:spPr bwMode="auto">
          <a:xfrm>
            <a:off x="5774678" y="6212233"/>
            <a:ext cx="70628" cy="70591"/>
          </a:xfrm>
          <a:prstGeom prst="ellipse">
            <a:avLst/>
          </a:prstGeom>
          <a:solidFill>
            <a:srgbClr val="EBAC07"/>
          </a:solidFill>
          <a:ln>
            <a:noFill/>
          </a:ln>
        </p:spPr>
        <p:txBody>
          <a:bodyPr lIns="121891" tIns="60945" rIns="121891" bIns="60945"/>
          <a:lstStyle/>
          <a:p>
            <a:endParaRPr lang="zh-CN" altLang="en-US" sz="2100"/>
          </a:p>
        </p:txBody>
      </p:sp>
      <p:grpSp>
        <p:nvGrpSpPr>
          <p:cNvPr id="90" name="组合 89"/>
          <p:cNvGrpSpPr/>
          <p:nvPr/>
        </p:nvGrpSpPr>
        <p:grpSpPr>
          <a:xfrm>
            <a:off x="3541898" y="2179532"/>
            <a:ext cx="4295967" cy="3770063"/>
            <a:chOff x="3543743" y="1911907"/>
            <a:chExt cx="4649762" cy="4080548"/>
          </a:xfrm>
        </p:grpSpPr>
        <p:sp>
          <p:nvSpPr>
            <p:cNvPr id="14" name="Freeform 6"/>
            <p:cNvSpPr/>
            <p:nvPr/>
          </p:nvSpPr>
          <p:spPr bwMode="auto">
            <a:xfrm>
              <a:off x="3543743" y="2658802"/>
              <a:ext cx="1895591" cy="1744519"/>
            </a:xfrm>
            <a:custGeom>
              <a:avLst/>
              <a:gdLst>
                <a:gd name="T0" fmla="*/ 289 w 454"/>
                <a:gd name="T1" fmla="*/ 374 h 418"/>
                <a:gd name="T2" fmla="*/ 44 w 454"/>
                <a:gd name="T3" fmla="*/ 288 h 418"/>
                <a:gd name="T4" fmla="*/ 130 w 454"/>
                <a:gd name="T5" fmla="*/ 43 h 418"/>
                <a:gd name="T6" fmla="*/ 374 w 454"/>
                <a:gd name="T7" fmla="*/ 130 h 418"/>
                <a:gd name="T8" fmla="*/ 454 w 454"/>
                <a:gd name="T9" fmla="*/ 295 h 418"/>
                <a:gd name="T10" fmla="*/ 289 w 454"/>
                <a:gd name="T11" fmla="*/ 374 h 418"/>
              </a:gdLst>
              <a:ahLst/>
              <a:cxnLst>
                <a:cxn ang="0">
                  <a:pos x="T0" y="T1"/>
                </a:cxn>
                <a:cxn ang="0">
                  <a:pos x="T2" y="T3"/>
                </a:cxn>
                <a:cxn ang="0">
                  <a:pos x="T4" y="T5"/>
                </a:cxn>
                <a:cxn ang="0">
                  <a:pos x="T6" y="T7"/>
                </a:cxn>
                <a:cxn ang="0">
                  <a:pos x="T8" y="T9"/>
                </a:cxn>
                <a:cxn ang="0">
                  <a:pos x="T10" y="T11"/>
                </a:cxn>
              </a:cxnLst>
              <a:rect l="0" t="0" r="r" b="b"/>
              <a:pathLst>
                <a:path w="454" h="418">
                  <a:moveTo>
                    <a:pt x="289" y="374"/>
                  </a:moveTo>
                  <a:cubicBezTo>
                    <a:pt x="197" y="418"/>
                    <a:pt x="88" y="380"/>
                    <a:pt x="44" y="288"/>
                  </a:cubicBezTo>
                  <a:cubicBezTo>
                    <a:pt x="0" y="197"/>
                    <a:pt x="39" y="87"/>
                    <a:pt x="130" y="43"/>
                  </a:cubicBezTo>
                  <a:cubicBezTo>
                    <a:pt x="221" y="0"/>
                    <a:pt x="331" y="38"/>
                    <a:pt x="374" y="130"/>
                  </a:cubicBezTo>
                  <a:cubicBezTo>
                    <a:pt x="397" y="176"/>
                    <a:pt x="454" y="295"/>
                    <a:pt x="454" y="295"/>
                  </a:cubicBezTo>
                  <a:cubicBezTo>
                    <a:pt x="454" y="295"/>
                    <a:pt x="334" y="353"/>
                    <a:pt x="289" y="374"/>
                  </a:cubicBezTo>
                  <a:close/>
                </a:path>
              </a:pathLst>
            </a:custGeom>
            <a:solidFill>
              <a:schemeClr val="bg1">
                <a:lumMod val="85000"/>
              </a:schemeClr>
            </a:solidFill>
            <a:ln w="12" cap="flat">
              <a:noFill/>
              <a:prstDash val="solid"/>
              <a:miter lim="800000"/>
            </a:ln>
          </p:spPr>
          <p:txBody>
            <a:bodyPr vert="horz" wrap="square" lIns="121891" tIns="60945" rIns="121891" bIns="60945" numCol="1" anchor="t" anchorCtr="0" compatLnSpc="1"/>
            <a:lstStyle/>
            <a:p>
              <a:endParaRPr lang="zh-CN" altLang="en-US" sz="1800"/>
            </a:p>
          </p:txBody>
        </p:sp>
        <p:grpSp>
          <p:nvGrpSpPr>
            <p:cNvPr id="89" name="组合 88"/>
            <p:cNvGrpSpPr/>
            <p:nvPr/>
          </p:nvGrpSpPr>
          <p:grpSpPr>
            <a:xfrm>
              <a:off x="3681539" y="1911907"/>
              <a:ext cx="4511966" cy="4080548"/>
              <a:chOff x="3681539" y="1911907"/>
              <a:chExt cx="4511966" cy="4080548"/>
            </a:xfrm>
          </p:grpSpPr>
          <p:sp>
            <p:nvSpPr>
              <p:cNvPr id="13" name="Freeform 5"/>
              <p:cNvSpPr/>
              <p:nvPr/>
            </p:nvSpPr>
            <p:spPr bwMode="auto">
              <a:xfrm>
                <a:off x="6423345" y="1911907"/>
                <a:ext cx="1770160" cy="1786895"/>
              </a:xfrm>
              <a:custGeom>
                <a:avLst/>
                <a:gdLst>
                  <a:gd name="T0" fmla="*/ 4 w 424"/>
                  <a:gd name="T1" fmla="*/ 221 h 428"/>
                  <a:gd name="T2" fmla="*/ 203 w 424"/>
                  <a:gd name="T3" fmla="*/ 5 h 428"/>
                  <a:gd name="T4" fmla="*/ 419 w 424"/>
                  <a:gd name="T5" fmla="*/ 204 h 428"/>
                  <a:gd name="T6" fmla="*/ 220 w 424"/>
                  <a:gd name="T7" fmla="*/ 419 h 428"/>
                  <a:gd name="T8" fmla="*/ 13 w 424"/>
                  <a:gd name="T9" fmla="*/ 428 h 428"/>
                  <a:gd name="T10" fmla="*/ 4 w 424"/>
                  <a:gd name="T11" fmla="*/ 221 h 428"/>
                </a:gdLst>
                <a:ahLst/>
                <a:cxnLst>
                  <a:cxn ang="0">
                    <a:pos x="T0" y="T1"/>
                  </a:cxn>
                  <a:cxn ang="0">
                    <a:pos x="T2" y="T3"/>
                  </a:cxn>
                  <a:cxn ang="0">
                    <a:pos x="T4" y="T5"/>
                  </a:cxn>
                  <a:cxn ang="0">
                    <a:pos x="T6" y="T7"/>
                  </a:cxn>
                  <a:cxn ang="0">
                    <a:pos x="T8" y="T9"/>
                  </a:cxn>
                  <a:cxn ang="0">
                    <a:pos x="T10" y="T11"/>
                  </a:cxn>
                </a:cxnLst>
                <a:rect l="0" t="0" r="r" b="b"/>
                <a:pathLst>
                  <a:path w="424" h="428">
                    <a:moveTo>
                      <a:pt x="4" y="221"/>
                    </a:moveTo>
                    <a:cubicBezTo>
                      <a:pt x="0" y="106"/>
                      <a:pt x="89" y="10"/>
                      <a:pt x="203" y="5"/>
                    </a:cubicBezTo>
                    <a:cubicBezTo>
                      <a:pt x="318" y="0"/>
                      <a:pt x="415" y="89"/>
                      <a:pt x="419" y="204"/>
                    </a:cubicBezTo>
                    <a:cubicBezTo>
                      <a:pt x="424" y="318"/>
                      <a:pt x="335" y="415"/>
                      <a:pt x="220" y="419"/>
                    </a:cubicBezTo>
                    <a:cubicBezTo>
                      <a:pt x="163" y="422"/>
                      <a:pt x="13" y="428"/>
                      <a:pt x="13" y="428"/>
                    </a:cubicBezTo>
                    <a:cubicBezTo>
                      <a:pt x="13" y="428"/>
                      <a:pt x="7" y="278"/>
                      <a:pt x="4" y="221"/>
                    </a:cubicBezTo>
                    <a:close/>
                  </a:path>
                </a:pathLst>
              </a:custGeom>
              <a:solidFill>
                <a:schemeClr val="bg1">
                  <a:lumMod val="85000"/>
                </a:schemeClr>
              </a:solidFill>
              <a:ln w="12" cap="flat">
                <a:noFill/>
                <a:prstDash val="solid"/>
                <a:miter lim="800000"/>
              </a:ln>
            </p:spPr>
            <p:txBody>
              <a:bodyPr vert="horz" wrap="square" lIns="121891" tIns="60945" rIns="121891" bIns="60945" numCol="1" anchor="t" anchorCtr="0" compatLnSpc="1"/>
              <a:lstStyle/>
              <a:p>
                <a:endParaRPr lang="zh-CN" altLang="en-US" sz="1800"/>
              </a:p>
            </p:txBody>
          </p:sp>
          <p:sp>
            <p:nvSpPr>
              <p:cNvPr id="15" name="Freeform 7"/>
              <p:cNvSpPr/>
              <p:nvPr/>
            </p:nvSpPr>
            <p:spPr bwMode="auto">
              <a:xfrm>
                <a:off x="4232727" y="4277955"/>
                <a:ext cx="1314371" cy="1267777"/>
              </a:xfrm>
              <a:custGeom>
                <a:avLst/>
                <a:gdLst>
                  <a:gd name="T0" fmla="*/ 293 w 315"/>
                  <a:gd name="T1" fmla="*/ 173 h 304"/>
                  <a:gd name="T2" fmla="*/ 131 w 315"/>
                  <a:gd name="T3" fmla="*/ 292 h 304"/>
                  <a:gd name="T4" fmla="*/ 12 w 315"/>
                  <a:gd name="T5" fmla="*/ 130 h 304"/>
                  <a:gd name="T6" fmla="*/ 174 w 315"/>
                  <a:gd name="T7" fmla="*/ 12 h 304"/>
                  <a:gd name="T8" fmla="*/ 315 w 315"/>
                  <a:gd name="T9" fmla="*/ 33 h 304"/>
                  <a:gd name="T10" fmla="*/ 293 w 315"/>
                  <a:gd name="T11" fmla="*/ 173 h 304"/>
                </a:gdLst>
                <a:ahLst/>
                <a:cxnLst>
                  <a:cxn ang="0">
                    <a:pos x="T0" y="T1"/>
                  </a:cxn>
                  <a:cxn ang="0">
                    <a:pos x="T2" y="T3"/>
                  </a:cxn>
                  <a:cxn ang="0">
                    <a:pos x="T4" y="T5"/>
                  </a:cxn>
                  <a:cxn ang="0">
                    <a:pos x="T6" y="T7"/>
                  </a:cxn>
                  <a:cxn ang="0">
                    <a:pos x="T8" y="T9"/>
                  </a:cxn>
                  <a:cxn ang="0">
                    <a:pos x="T10" y="T11"/>
                  </a:cxn>
                </a:cxnLst>
                <a:rect l="0" t="0" r="r" b="b"/>
                <a:pathLst>
                  <a:path w="315" h="304">
                    <a:moveTo>
                      <a:pt x="293" y="173"/>
                    </a:moveTo>
                    <a:cubicBezTo>
                      <a:pt x="281" y="251"/>
                      <a:pt x="209" y="304"/>
                      <a:pt x="131" y="292"/>
                    </a:cubicBezTo>
                    <a:cubicBezTo>
                      <a:pt x="54" y="280"/>
                      <a:pt x="0" y="208"/>
                      <a:pt x="12" y="130"/>
                    </a:cubicBezTo>
                    <a:cubicBezTo>
                      <a:pt x="24" y="53"/>
                      <a:pt x="97" y="0"/>
                      <a:pt x="174" y="12"/>
                    </a:cubicBezTo>
                    <a:cubicBezTo>
                      <a:pt x="213" y="18"/>
                      <a:pt x="315" y="33"/>
                      <a:pt x="315" y="33"/>
                    </a:cubicBezTo>
                    <a:cubicBezTo>
                      <a:pt x="315" y="33"/>
                      <a:pt x="299" y="135"/>
                      <a:pt x="293" y="173"/>
                    </a:cubicBezTo>
                    <a:close/>
                  </a:path>
                </a:pathLst>
              </a:custGeom>
              <a:solidFill>
                <a:schemeClr val="bg1">
                  <a:lumMod val="85000"/>
                </a:schemeClr>
              </a:solidFill>
              <a:ln w="12" cap="flat">
                <a:noFill/>
                <a:prstDash val="solid"/>
                <a:miter lim="800000"/>
              </a:ln>
            </p:spPr>
            <p:txBody>
              <a:bodyPr vert="horz" wrap="square" lIns="121891" tIns="60945" rIns="121891" bIns="60945" numCol="1" anchor="t" anchorCtr="0" compatLnSpc="1"/>
              <a:lstStyle/>
              <a:p>
                <a:endParaRPr lang="zh-CN" altLang="en-US" sz="1800"/>
              </a:p>
            </p:txBody>
          </p:sp>
          <p:sp>
            <p:nvSpPr>
              <p:cNvPr id="16" name="Oval 8"/>
              <p:cNvSpPr>
                <a:spLocks noChangeArrowheads="1"/>
              </p:cNvSpPr>
              <p:nvPr/>
            </p:nvSpPr>
            <p:spPr bwMode="auto">
              <a:xfrm>
                <a:off x="4158530" y="2312722"/>
                <a:ext cx="3683417" cy="3679733"/>
              </a:xfrm>
              <a:prstGeom prst="ellipse">
                <a:avLst/>
              </a:prstGeom>
              <a:solidFill>
                <a:schemeClr val="bg1">
                  <a:lumMod val="85000"/>
                </a:schemeClr>
              </a:solidFill>
              <a:ln w="12" cap="flat">
                <a:noFill/>
                <a:prstDash val="solid"/>
                <a:miter lim="800000"/>
              </a:ln>
            </p:spPr>
            <p:txBody>
              <a:bodyPr vert="horz" wrap="square" lIns="121891" tIns="60945" rIns="121891" bIns="60945" numCol="1" anchor="t" anchorCtr="0" compatLnSpc="1"/>
              <a:lstStyle/>
              <a:p>
                <a:endParaRPr lang="zh-CN" altLang="en-US" sz="1800"/>
              </a:p>
            </p:txBody>
          </p:sp>
          <p:sp>
            <p:nvSpPr>
              <p:cNvPr id="17" name="Freeform 10"/>
              <p:cNvSpPr/>
              <p:nvPr/>
            </p:nvSpPr>
            <p:spPr bwMode="auto">
              <a:xfrm>
                <a:off x="4328125" y="4348583"/>
                <a:ext cx="1157141" cy="1105332"/>
              </a:xfrm>
              <a:custGeom>
                <a:avLst/>
                <a:gdLst>
                  <a:gd name="T0" fmla="*/ 249 w 277"/>
                  <a:gd name="T1" fmla="*/ 161 h 265"/>
                  <a:gd name="T2" fmla="*/ 103 w 277"/>
                  <a:gd name="T3" fmla="*/ 249 h 265"/>
                  <a:gd name="T4" fmla="*/ 15 w 277"/>
                  <a:gd name="T5" fmla="*/ 104 h 265"/>
                  <a:gd name="T6" fmla="*/ 161 w 277"/>
                  <a:gd name="T7" fmla="*/ 16 h 265"/>
                  <a:gd name="T8" fmla="*/ 277 w 277"/>
                  <a:gd name="T9" fmla="*/ 45 h 265"/>
                  <a:gd name="T10" fmla="*/ 249 w 277"/>
                  <a:gd name="T11" fmla="*/ 161 h 265"/>
                </a:gdLst>
                <a:ahLst/>
                <a:cxnLst>
                  <a:cxn ang="0">
                    <a:pos x="T0" y="T1"/>
                  </a:cxn>
                  <a:cxn ang="0">
                    <a:pos x="T2" y="T3"/>
                  </a:cxn>
                  <a:cxn ang="0">
                    <a:pos x="T4" y="T5"/>
                  </a:cxn>
                  <a:cxn ang="0">
                    <a:pos x="T6" y="T7"/>
                  </a:cxn>
                  <a:cxn ang="0">
                    <a:pos x="T8" y="T9"/>
                  </a:cxn>
                  <a:cxn ang="0">
                    <a:pos x="T10" y="T11"/>
                  </a:cxn>
                </a:cxnLst>
                <a:rect l="0" t="0" r="r" b="b"/>
                <a:pathLst>
                  <a:path w="277" h="265">
                    <a:moveTo>
                      <a:pt x="249" y="161"/>
                    </a:moveTo>
                    <a:cubicBezTo>
                      <a:pt x="233" y="226"/>
                      <a:pt x="168" y="265"/>
                      <a:pt x="103" y="249"/>
                    </a:cubicBezTo>
                    <a:cubicBezTo>
                      <a:pt x="39" y="233"/>
                      <a:pt x="0" y="168"/>
                      <a:pt x="15" y="104"/>
                    </a:cubicBezTo>
                    <a:cubicBezTo>
                      <a:pt x="31" y="39"/>
                      <a:pt x="96" y="0"/>
                      <a:pt x="161" y="16"/>
                    </a:cubicBezTo>
                    <a:cubicBezTo>
                      <a:pt x="193" y="24"/>
                      <a:pt x="277" y="45"/>
                      <a:pt x="277" y="45"/>
                    </a:cubicBezTo>
                    <a:cubicBezTo>
                      <a:pt x="277" y="45"/>
                      <a:pt x="257" y="129"/>
                      <a:pt x="249" y="161"/>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91" tIns="60945" rIns="121891" bIns="60945"/>
              <a:lstStyle/>
              <a:p>
                <a:endParaRPr lang="zh-CN" altLang="en-US" sz="2100"/>
              </a:p>
            </p:txBody>
          </p:sp>
          <p:sp>
            <p:nvSpPr>
              <p:cNvPr id="18" name="Freeform 11"/>
              <p:cNvSpPr/>
              <p:nvPr/>
            </p:nvSpPr>
            <p:spPr bwMode="auto">
              <a:xfrm>
                <a:off x="3681539" y="2759446"/>
                <a:ext cx="1724228" cy="1589136"/>
              </a:xfrm>
              <a:custGeom>
                <a:avLst/>
                <a:gdLst>
                  <a:gd name="T0" fmla="*/ 264 w 413"/>
                  <a:gd name="T1" fmla="*/ 340 h 381"/>
                  <a:gd name="T2" fmla="*/ 41 w 413"/>
                  <a:gd name="T3" fmla="*/ 264 h 381"/>
                  <a:gd name="T4" fmla="*/ 117 w 413"/>
                  <a:gd name="T5" fmla="*/ 41 h 381"/>
                  <a:gd name="T6" fmla="*/ 340 w 413"/>
                  <a:gd name="T7" fmla="*/ 117 h 381"/>
                  <a:gd name="T8" fmla="*/ 413 w 413"/>
                  <a:gd name="T9" fmla="*/ 267 h 381"/>
                  <a:gd name="T10" fmla="*/ 264 w 413"/>
                  <a:gd name="T11" fmla="*/ 340 h 381"/>
                </a:gdLst>
                <a:ahLst/>
                <a:cxnLst>
                  <a:cxn ang="0">
                    <a:pos x="T0" y="T1"/>
                  </a:cxn>
                  <a:cxn ang="0">
                    <a:pos x="T2" y="T3"/>
                  </a:cxn>
                  <a:cxn ang="0">
                    <a:pos x="T4" y="T5"/>
                  </a:cxn>
                  <a:cxn ang="0">
                    <a:pos x="T6" y="T7"/>
                  </a:cxn>
                  <a:cxn ang="0">
                    <a:pos x="T8" y="T9"/>
                  </a:cxn>
                  <a:cxn ang="0">
                    <a:pos x="T10" y="T11"/>
                  </a:cxn>
                </a:cxnLst>
                <a:rect l="0" t="0" r="r" b="b"/>
                <a:pathLst>
                  <a:path w="413" h="381">
                    <a:moveTo>
                      <a:pt x="264" y="340"/>
                    </a:moveTo>
                    <a:cubicBezTo>
                      <a:pt x="181" y="381"/>
                      <a:pt x="81" y="347"/>
                      <a:pt x="41" y="264"/>
                    </a:cubicBezTo>
                    <a:cubicBezTo>
                      <a:pt x="0" y="181"/>
                      <a:pt x="34" y="81"/>
                      <a:pt x="117" y="41"/>
                    </a:cubicBezTo>
                    <a:cubicBezTo>
                      <a:pt x="200" y="0"/>
                      <a:pt x="299" y="34"/>
                      <a:pt x="340" y="117"/>
                    </a:cubicBezTo>
                    <a:cubicBezTo>
                      <a:pt x="360" y="159"/>
                      <a:pt x="413" y="267"/>
                      <a:pt x="413" y="267"/>
                    </a:cubicBezTo>
                    <a:cubicBezTo>
                      <a:pt x="413" y="267"/>
                      <a:pt x="305" y="320"/>
                      <a:pt x="264" y="340"/>
                    </a:cubicBezTo>
                    <a:close/>
                  </a:path>
                </a:pathLst>
              </a:custGeom>
              <a:solidFill>
                <a:srgbClr val="A2B932"/>
              </a:solidFill>
              <a:ln>
                <a:noFill/>
              </a:ln>
            </p:spPr>
            <p:txBody>
              <a:bodyPr lIns="121891" tIns="60945" rIns="121891" bIns="60945"/>
              <a:lstStyle/>
              <a:p>
                <a:endParaRPr lang="zh-CN" altLang="en-US" sz="2100"/>
              </a:p>
            </p:txBody>
          </p:sp>
          <p:sp>
            <p:nvSpPr>
              <p:cNvPr id="19" name="Freeform 12"/>
              <p:cNvSpPr/>
              <p:nvPr/>
            </p:nvSpPr>
            <p:spPr bwMode="auto">
              <a:xfrm>
                <a:off x="6423344" y="2028444"/>
                <a:ext cx="1648263" cy="1665061"/>
              </a:xfrm>
              <a:custGeom>
                <a:avLst/>
                <a:gdLst>
                  <a:gd name="T0" fmla="*/ 5 w 395"/>
                  <a:gd name="T1" fmla="*/ 206 h 399"/>
                  <a:gd name="T2" fmla="*/ 190 w 395"/>
                  <a:gd name="T3" fmla="*/ 5 h 399"/>
                  <a:gd name="T4" fmla="*/ 391 w 395"/>
                  <a:gd name="T5" fmla="*/ 190 h 399"/>
                  <a:gd name="T6" fmla="*/ 206 w 395"/>
                  <a:gd name="T7" fmla="*/ 391 h 399"/>
                  <a:gd name="T8" fmla="*/ 13 w 395"/>
                  <a:gd name="T9" fmla="*/ 399 h 399"/>
                  <a:gd name="T10" fmla="*/ 5 w 395"/>
                  <a:gd name="T11" fmla="*/ 206 h 399"/>
                </a:gdLst>
                <a:ahLst/>
                <a:cxnLst>
                  <a:cxn ang="0">
                    <a:pos x="T0" y="T1"/>
                  </a:cxn>
                  <a:cxn ang="0">
                    <a:pos x="T2" y="T3"/>
                  </a:cxn>
                  <a:cxn ang="0">
                    <a:pos x="T4" y="T5"/>
                  </a:cxn>
                  <a:cxn ang="0">
                    <a:pos x="T6" y="T7"/>
                  </a:cxn>
                  <a:cxn ang="0">
                    <a:pos x="T8" y="T9"/>
                  </a:cxn>
                  <a:cxn ang="0">
                    <a:pos x="T10" y="T11"/>
                  </a:cxn>
                </a:cxnLst>
                <a:rect l="0" t="0" r="r" b="b"/>
                <a:pathLst>
                  <a:path w="395" h="399">
                    <a:moveTo>
                      <a:pt x="5" y="206"/>
                    </a:moveTo>
                    <a:cubicBezTo>
                      <a:pt x="0" y="99"/>
                      <a:pt x="83" y="9"/>
                      <a:pt x="190" y="5"/>
                    </a:cubicBezTo>
                    <a:cubicBezTo>
                      <a:pt x="297" y="0"/>
                      <a:pt x="387" y="83"/>
                      <a:pt x="391" y="190"/>
                    </a:cubicBezTo>
                    <a:cubicBezTo>
                      <a:pt x="395" y="297"/>
                      <a:pt x="313" y="386"/>
                      <a:pt x="206" y="391"/>
                    </a:cubicBezTo>
                    <a:cubicBezTo>
                      <a:pt x="152" y="393"/>
                      <a:pt x="13" y="399"/>
                      <a:pt x="13" y="399"/>
                    </a:cubicBezTo>
                    <a:cubicBezTo>
                      <a:pt x="13" y="399"/>
                      <a:pt x="7" y="259"/>
                      <a:pt x="5" y="206"/>
                    </a:cubicBezTo>
                    <a:close/>
                  </a:path>
                </a:pathLst>
              </a:cu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91" tIns="60945" rIns="121891" bIns="60945"/>
              <a:lstStyle/>
              <a:p>
                <a:endParaRPr lang="zh-CN" altLang="en-US" sz="2100"/>
              </a:p>
            </p:txBody>
          </p:sp>
          <p:sp>
            <p:nvSpPr>
              <p:cNvPr id="20" name="Freeform 13"/>
              <p:cNvSpPr/>
              <p:nvPr/>
            </p:nvSpPr>
            <p:spPr bwMode="auto">
              <a:xfrm>
                <a:off x="6478110" y="4565765"/>
                <a:ext cx="775550" cy="762785"/>
              </a:xfrm>
              <a:custGeom>
                <a:avLst/>
                <a:gdLst>
                  <a:gd name="T0" fmla="*/ 90 w 186"/>
                  <a:gd name="T1" fmla="*/ 2 h 183"/>
                  <a:gd name="T2" fmla="*/ 184 w 186"/>
                  <a:gd name="T3" fmla="*/ 88 h 183"/>
                  <a:gd name="T4" fmla="*/ 97 w 186"/>
                  <a:gd name="T5" fmla="*/ 181 h 183"/>
                  <a:gd name="T6" fmla="*/ 4 w 186"/>
                  <a:gd name="T7" fmla="*/ 95 h 183"/>
                  <a:gd name="T8" fmla="*/ 0 w 186"/>
                  <a:gd name="T9" fmla="*/ 5 h 183"/>
                  <a:gd name="T10" fmla="*/ 90 w 186"/>
                  <a:gd name="T11" fmla="*/ 2 h 183"/>
                </a:gdLst>
                <a:ahLst/>
                <a:cxnLst>
                  <a:cxn ang="0">
                    <a:pos x="T0" y="T1"/>
                  </a:cxn>
                  <a:cxn ang="0">
                    <a:pos x="T2" y="T3"/>
                  </a:cxn>
                  <a:cxn ang="0">
                    <a:pos x="T4" y="T5"/>
                  </a:cxn>
                  <a:cxn ang="0">
                    <a:pos x="T6" y="T7"/>
                  </a:cxn>
                  <a:cxn ang="0">
                    <a:pos x="T8" y="T9"/>
                  </a:cxn>
                  <a:cxn ang="0">
                    <a:pos x="T10" y="T11"/>
                  </a:cxn>
                </a:cxnLst>
                <a:rect l="0" t="0" r="r" b="b"/>
                <a:pathLst>
                  <a:path w="186" h="183">
                    <a:moveTo>
                      <a:pt x="90" y="2"/>
                    </a:moveTo>
                    <a:cubicBezTo>
                      <a:pt x="140" y="0"/>
                      <a:pt x="182" y="38"/>
                      <a:pt x="184" y="88"/>
                    </a:cubicBezTo>
                    <a:cubicBezTo>
                      <a:pt x="186" y="137"/>
                      <a:pt x="147" y="179"/>
                      <a:pt x="97" y="181"/>
                    </a:cubicBezTo>
                    <a:cubicBezTo>
                      <a:pt x="48" y="183"/>
                      <a:pt x="6" y="145"/>
                      <a:pt x="4" y="95"/>
                    </a:cubicBezTo>
                    <a:cubicBezTo>
                      <a:pt x="3" y="70"/>
                      <a:pt x="0" y="5"/>
                      <a:pt x="0" y="5"/>
                    </a:cubicBezTo>
                    <a:cubicBezTo>
                      <a:pt x="0" y="5"/>
                      <a:pt x="65" y="3"/>
                      <a:pt x="90" y="2"/>
                    </a:cubicBezTo>
                    <a:close/>
                  </a:path>
                </a:pathLst>
              </a:custGeom>
              <a:solidFill>
                <a:srgbClr val="A2B932"/>
              </a:solidFill>
              <a:ln>
                <a:noFill/>
              </a:ln>
            </p:spPr>
            <p:txBody>
              <a:bodyPr lIns="121891" tIns="60945" rIns="121891" bIns="60945"/>
              <a:lstStyle/>
              <a:p>
                <a:endParaRPr lang="zh-CN" altLang="en-US" sz="2100"/>
              </a:p>
            </p:txBody>
          </p:sp>
          <p:sp>
            <p:nvSpPr>
              <p:cNvPr id="21" name="Freeform 14"/>
              <p:cNvSpPr/>
              <p:nvPr/>
            </p:nvSpPr>
            <p:spPr bwMode="auto">
              <a:xfrm>
                <a:off x="5773226" y="5125493"/>
                <a:ext cx="484056" cy="545603"/>
              </a:xfrm>
              <a:custGeom>
                <a:avLst/>
                <a:gdLst>
                  <a:gd name="T0" fmla="*/ 93 w 116"/>
                  <a:gd name="T1" fmla="*/ 35 h 131"/>
                  <a:gd name="T2" fmla="*/ 96 w 116"/>
                  <a:gd name="T3" fmla="*/ 109 h 131"/>
                  <a:gd name="T4" fmla="*/ 23 w 116"/>
                  <a:gd name="T5" fmla="*/ 112 h 131"/>
                  <a:gd name="T6" fmla="*/ 20 w 116"/>
                  <a:gd name="T7" fmla="*/ 38 h 131"/>
                  <a:gd name="T8" fmla="*/ 55 w 116"/>
                  <a:gd name="T9" fmla="*/ 0 h 131"/>
                  <a:gd name="T10" fmla="*/ 93 w 116"/>
                  <a:gd name="T11" fmla="*/ 35 h 131"/>
                </a:gdLst>
                <a:ahLst/>
                <a:cxnLst>
                  <a:cxn ang="0">
                    <a:pos x="T0" y="T1"/>
                  </a:cxn>
                  <a:cxn ang="0">
                    <a:pos x="T2" y="T3"/>
                  </a:cxn>
                  <a:cxn ang="0">
                    <a:pos x="T4" y="T5"/>
                  </a:cxn>
                  <a:cxn ang="0">
                    <a:pos x="T6" y="T7"/>
                  </a:cxn>
                  <a:cxn ang="0">
                    <a:pos x="T8" y="T9"/>
                  </a:cxn>
                  <a:cxn ang="0">
                    <a:pos x="T10" y="T11"/>
                  </a:cxn>
                </a:cxnLst>
                <a:rect l="0" t="0" r="r" b="b"/>
                <a:pathLst>
                  <a:path w="116" h="131">
                    <a:moveTo>
                      <a:pt x="93" y="35"/>
                    </a:moveTo>
                    <a:cubicBezTo>
                      <a:pt x="115" y="54"/>
                      <a:pt x="116" y="87"/>
                      <a:pt x="96" y="109"/>
                    </a:cubicBezTo>
                    <a:cubicBezTo>
                      <a:pt x="77" y="130"/>
                      <a:pt x="44" y="131"/>
                      <a:pt x="23" y="112"/>
                    </a:cubicBezTo>
                    <a:cubicBezTo>
                      <a:pt x="2" y="92"/>
                      <a:pt x="0" y="59"/>
                      <a:pt x="20" y="38"/>
                    </a:cubicBezTo>
                    <a:cubicBezTo>
                      <a:pt x="30" y="27"/>
                      <a:pt x="55" y="0"/>
                      <a:pt x="55" y="0"/>
                    </a:cubicBezTo>
                    <a:cubicBezTo>
                      <a:pt x="55" y="0"/>
                      <a:pt x="83" y="25"/>
                      <a:pt x="93" y="35"/>
                    </a:cubicBezTo>
                    <a:close/>
                  </a:path>
                </a:pathLst>
              </a:custGeom>
              <a:solidFill>
                <a:srgbClr val="EBAC07"/>
              </a:solidFill>
              <a:ln>
                <a:noFill/>
              </a:ln>
            </p:spPr>
            <p:txBody>
              <a:bodyPr lIns="121891" tIns="60945" rIns="121891" bIns="60945"/>
              <a:lstStyle/>
              <a:p>
                <a:endParaRPr lang="zh-CN" altLang="en-US" sz="2100"/>
              </a:p>
            </p:txBody>
          </p:sp>
          <p:sp>
            <p:nvSpPr>
              <p:cNvPr id="22" name="Freeform 15"/>
              <p:cNvSpPr/>
              <p:nvPr/>
            </p:nvSpPr>
            <p:spPr bwMode="auto">
              <a:xfrm>
                <a:off x="5748493" y="2634082"/>
                <a:ext cx="484056" cy="547369"/>
              </a:xfrm>
              <a:custGeom>
                <a:avLst/>
                <a:gdLst>
                  <a:gd name="T0" fmla="*/ 23 w 116"/>
                  <a:gd name="T1" fmla="*/ 96 h 131"/>
                  <a:gd name="T2" fmla="*/ 20 w 116"/>
                  <a:gd name="T3" fmla="*/ 22 h 131"/>
                  <a:gd name="T4" fmla="*/ 94 w 116"/>
                  <a:gd name="T5" fmla="*/ 19 h 131"/>
                  <a:gd name="T6" fmla="*/ 97 w 116"/>
                  <a:gd name="T7" fmla="*/ 93 h 131"/>
                  <a:gd name="T8" fmla="*/ 61 w 116"/>
                  <a:gd name="T9" fmla="*/ 131 h 131"/>
                  <a:gd name="T10" fmla="*/ 23 w 116"/>
                  <a:gd name="T11" fmla="*/ 96 h 131"/>
                </a:gdLst>
                <a:ahLst/>
                <a:cxnLst>
                  <a:cxn ang="0">
                    <a:pos x="T0" y="T1"/>
                  </a:cxn>
                  <a:cxn ang="0">
                    <a:pos x="T2" y="T3"/>
                  </a:cxn>
                  <a:cxn ang="0">
                    <a:pos x="T4" y="T5"/>
                  </a:cxn>
                  <a:cxn ang="0">
                    <a:pos x="T6" y="T7"/>
                  </a:cxn>
                  <a:cxn ang="0">
                    <a:pos x="T8" y="T9"/>
                  </a:cxn>
                  <a:cxn ang="0">
                    <a:pos x="T10" y="T11"/>
                  </a:cxn>
                </a:cxnLst>
                <a:rect l="0" t="0" r="r" b="b"/>
                <a:pathLst>
                  <a:path w="116" h="131">
                    <a:moveTo>
                      <a:pt x="23" y="96"/>
                    </a:moveTo>
                    <a:cubicBezTo>
                      <a:pt x="2" y="76"/>
                      <a:pt x="0" y="43"/>
                      <a:pt x="20" y="22"/>
                    </a:cubicBezTo>
                    <a:cubicBezTo>
                      <a:pt x="39" y="1"/>
                      <a:pt x="72" y="0"/>
                      <a:pt x="94" y="19"/>
                    </a:cubicBezTo>
                    <a:cubicBezTo>
                      <a:pt x="115" y="39"/>
                      <a:pt x="116" y="72"/>
                      <a:pt x="97" y="93"/>
                    </a:cubicBezTo>
                    <a:cubicBezTo>
                      <a:pt x="87" y="103"/>
                      <a:pt x="61" y="131"/>
                      <a:pt x="61" y="131"/>
                    </a:cubicBezTo>
                    <a:cubicBezTo>
                      <a:pt x="61" y="131"/>
                      <a:pt x="33" y="106"/>
                      <a:pt x="23" y="96"/>
                    </a:cubicBezTo>
                    <a:close/>
                  </a:path>
                </a:pathLst>
              </a:custGeom>
              <a:solidFill>
                <a:srgbClr val="EBAC07"/>
              </a:solidFill>
              <a:ln>
                <a:noFill/>
              </a:ln>
            </p:spPr>
            <p:txBody>
              <a:bodyPr lIns="121891" tIns="60945" rIns="121891" bIns="60945"/>
              <a:lstStyle/>
              <a:p>
                <a:endParaRPr lang="zh-CN" altLang="en-US" sz="2100"/>
              </a:p>
            </p:txBody>
          </p:sp>
          <p:sp>
            <p:nvSpPr>
              <p:cNvPr id="23" name="Oval 16"/>
              <p:cNvSpPr>
                <a:spLocks noChangeArrowheads="1"/>
              </p:cNvSpPr>
              <p:nvPr/>
            </p:nvSpPr>
            <p:spPr bwMode="auto">
              <a:xfrm>
                <a:off x="5025942" y="3176154"/>
                <a:ext cx="1948590" cy="1949340"/>
              </a:xfrm>
              <a:prstGeom prst="ellipse">
                <a:avLst/>
              </a:prstGeom>
              <a:solidFill>
                <a:schemeClr val="bg1">
                  <a:lumMod val="85000"/>
                </a:schemeClr>
              </a:solidFill>
              <a:ln w="12" cap="flat">
                <a:noFill/>
                <a:prstDash val="solid"/>
                <a:miter lim="800000"/>
              </a:ln>
            </p:spPr>
            <p:txBody>
              <a:bodyPr vert="horz" wrap="square" lIns="121891" tIns="60945" rIns="121891" bIns="60945" numCol="1" anchor="t" anchorCtr="0" compatLnSpc="1"/>
              <a:lstStyle/>
              <a:p>
                <a:endParaRPr lang="zh-CN" altLang="en-US" sz="1800"/>
              </a:p>
            </p:txBody>
          </p:sp>
          <p:sp>
            <p:nvSpPr>
              <p:cNvPr id="24" name="Freeform 17"/>
              <p:cNvSpPr/>
              <p:nvPr/>
            </p:nvSpPr>
            <p:spPr bwMode="auto">
              <a:xfrm>
                <a:off x="5188472" y="4553406"/>
                <a:ext cx="192563" cy="174804"/>
              </a:xfrm>
              <a:custGeom>
                <a:avLst/>
                <a:gdLst>
                  <a:gd name="T0" fmla="*/ 0 w 109"/>
                  <a:gd name="T1" fmla="*/ 12 h 99"/>
                  <a:gd name="T2" fmla="*/ 109 w 109"/>
                  <a:gd name="T3" fmla="*/ 0 h 99"/>
                  <a:gd name="T4" fmla="*/ 64 w 109"/>
                  <a:gd name="T5" fmla="*/ 99 h 99"/>
                  <a:gd name="T6" fmla="*/ 59 w 109"/>
                  <a:gd name="T7" fmla="*/ 35 h 99"/>
                  <a:gd name="T8" fmla="*/ 0 w 109"/>
                  <a:gd name="T9" fmla="*/ 12 h 99"/>
                </a:gdLst>
                <a:ahLst/>
                <a:cxnLst>
                  <a:cxn ang="0">
                    <a:pos x="T0" y="T1"/>
                  </a:cxn>
                  <a:cxn ang="0">
                    <a:pos x="T2" y="T3"/>
                  </a:cxn>
                  <a:cxn ang="0">
                    <a:pos x="T4" y="T5"/>
                  </a:cxn>
                  <a:cxn ang="0">
                    <a:pos x="T6" y="T7"/>
                  </a:cxn>
                  <a:cxn ang="0">
                    <a:pos x="T8" y="T9"/>
                  </a:cxn>
                </a:cxnLst>
                <a:rect l="0" t="0" r="r" b="b"/>
                <a:pathLst>
                  <a:path w="109" h="99">
                    <a:moveTo>
                      <a:pt x="0" y="12"/>
                    </a:moveTo>
                    <a:lnTo>
                      <a:pt x="109" y="0"/>
                    </a:lnTo>
                    <a:lnTo>
                      <a:pt x="64" y="99"/>
                    </a:lnTo>
                    <a:lnTo>
                      <a:pt x="59" y="35"/>
                    </a:lnTo>
                    <a:lnTo>
                      <a:pt x="0" y="12"/>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91" tIns="60945" rIns="121891" bIns="60945"/>
              <a:lstStyle/>
              <a:p>
                <a:endParaRPr lang="zh-CN" altLang="en-US" sz="2100"/>
              </a:p>
            </p:txBody>
          </p:sp>
          <p:sp>
            <p:nvSpPr>
              <p:cNvPr id="25" name="Freeform 18"/>
              <p:cNvSpPr/>
              <p:nvPr/>
            </p:nvSpPr>
            <p:spPr bwMode="auto">
              <a:xfrm>
                <a:off x="5151372" y="3714694"/>
                <a:ext cx="187263" cy="171273"/>
              </a:xfrm>
              <a:custGeom>
                <a:avLst/>
                <a:gdLst>
                  <a:gd name="T0" fmla="*/ 42 w 106"/>
                  <a:gd name="T1" fmla="*/ 0 h 97"/>
                  <a:gd name="T2" fmla="*/ 106 w 106"/>
                  <a:gd name="T3" fmla="*/ 85 h 97"/>
                  <a:gd name="T4" fmla="*/ 0 w 106"/>
                  <a:gd name="T5" fmla="*/ 97 h 97"/>
                  <a:gd name="T6" fmla="*/ 52 w 106"/>
                  <a:gd name="T7" fmla="*/ 61 h 97"/>
                  <a:gd name="T8" fmla="*/ 42 w 106"/>
                  <a:gd name="T9" fmla="*/ 0 h 97"/>
                </a:gdLst>
                <a:ahLst/>
                <a:cxnLst>
                  <a:cxn ang="0">
                    <a:pos x="T0" y="T1"/>
                  </a:cxn>
                  <a:cxn ang="0">
                    <a:pos x="T2" y="T3"/>
                  </a:cxn>
                  <a:cxn ang="0">
                    <a:pos x="T4" y="T5"/>
                  </a:cxn>
                  <a:cxn ang="0">
                    <a:pos x="T6" y="T7"/>
                  </a:cxn>
                  <a:cxn ang="0">
                    <a:pos x="T8" y="T9"/>
                  </a:cxn>
                </a:cxnLst>
                <a:rect l="0" t="0" r="r" b="b"/>
                <a:pathLst>
                  <a:path w="106" h="97">
                    <a:moveTo>
                      <a:pt x="42" y="0"/>
                    </a:moveTo>
                    <a:lnTo>
                      <a:pt x="106" y="85"/>
                    </a:lnTo>
                    <a:lnTo>
                      <a:pt x="0" y="97"/>
                    </a:lnTo>
                    <a:lnTo>
                      <a:pt x="52" y="61"/>
                    </a:lnTo>
                    <a:lnTo>
                      <a:pt x="42" y="0"/>
                    </a:lnTo>
                    <a:close/>
                  </a:path>
                </a:pathLst>
              </a:custGeom>
              <a:solidFill>
                <a:srgbClr val="A2B932"/>
              </a:solidFill>
              <a:ln>
                <a:noFill/>
              </a:ln>
            </p:spPr>
            <p:txBody>
              <a:bodyPr lIns="121891" tIns="60945" rIns="121891" bIns="60945"/>
              <a:lstStyle/>
              <a:p>
                <a:endParaRPr lang="zh-CN" altLang="en-US" sz="2100"/>
              </a:p>
            </p:txBody>
          </p:sp>
          <p:sp>
            <p:nvSpPr>
              <p:cNvPr id="26" name="Freeform 19"/>
              <p:cNvSpPr/>
              <p:nvPr/>
            </p:nvSpPr>
            <p:spPr bwMode="auto">
              <a:xfrm>
                <a:off x="5914557" y="3243251"/>
                <a:ext cx="192563" cy="162445"/>
              </a:xfrm>
              <a:custGeom>
                <a:avLst/>
                <a:gdLst>
                  <a:gd name="T0" fmla="*/ 109 w 109"/>
                  <a:gd name="T1" fmla="*/ 0 h 92"/>
                  <a:gd name="T2" fmla="*/ 54 w 109"/>
                  <a:gd name="T3" fmla="*/ 92 h 92"/>
                  <a:gd name="T4" fmla="*/ 0 w 109"/>
                  <a:gd name="T5" fmla="*/ 0 h 92"/>
                  <a:gd name="T6" fmla="*/ 54 w 109"/>
                  <a:gd name="T7" fmla="*/ 33 h 92"/>
                  <a:gd name="T8" fmla="*/ 109 w 109"/>
                  <a:gd name="T9" fmla="*/ 0 h 92"/>
                </a:gdLst>
                <a:ahLst/>
                <a:cxnLst>
                  <a:cxn ang="0">
                    <a:pos x="T0" y="T1"/>
                  </a:cxn>
                  <a:cxn ang="0">
                    <a:pos x="T2" y="T3"/>
                  </a:cxn>
                  <a:cxn ang="0">
                    <a:pos x="T4" y="T5"/>
                  </a:cxn>
                  <a:cxn ang="0">
                    <a:pos x="T6" y="T7"/>
                  </a:cxn>
                  <a:cxn ang="0">
                    <a:pos x="T8" y="T9"/>
                  </a:cxn>
                </a:cxnLst>
                <a:rect l="0" t="0" r="r" b="b"/>
                <a:pathLst>
                  <a:path w="109" h="92">
                    <a:moveTo>
                      <a:pt x="109" y="0"/>
                    </a:moveTo>
                    <a:lnTo>
                      <a:pt x="54" y="92"/>
                    </a:lnTo>
                    <a:lnTo>
                      <a:pt x="0" y="0"/>
                    </a:lnTo>
                    <a:lnTo>
                      <a:pt x="54" y="33"/>
                    </a:lnTo>
                    <a:lnTo>
                      <a:pt x="109" y="0"/>
                    </a:lnTo>
                    <a:close/>
                  </a:path>
                </a:pathLst>
              </a:custGeom>
              <a:solidFill>
                <a:srgbClr val="EBAC07"/>
              </a:solidFill>
              <a:ln>
                <a:noFill/>
              </a:ln>
            </p:spPr>
            <p:txBody>
              <a:bodyPr lIns="121891" tIns="60945" rIns="121891" bIns="60945"/>
              <a:lstStyle/>
              <a:p>
                <a:endParaRPr lang="zh-CN" altLang="en-US" sz="2100"/>
              </a:p>
            </p:txBody>
          </p:sp>
          <p:sp>
            <p:nvSpPr>
              <p:cNvPr id="27" name="Freeform 20"/>
              <p:cNvSpPr/>
              <p:nvPr/>
            </p:nvSpPr>
            <p:spPr bwMode="auto">
              <a:xfrm>
                <a:off x="6515210" y="3460432"/>
                <a:ext cx="180196" cy="187165"/>
              </a:xfrm>
              <a:custGeom>
                <a:avLst/>
                <a:gdLst>
                  <a:gd name="T0" fmla="*/ 102 w 102"/>
                  <a:gd name="T1" fmla="*/ 71 h 106"/>
                  <a:gd name="T2" fmla="*/ 0 w 102"/>
                  <a:gd name="T3" fmla="*/ 106 h 106"/>
                  <a:gd name="T4" fmla="*/ 22 w 102"/>
                  <a:gd name="T5" fmla="*/ 0 h 106"/>
                  <a:gd name="T6" fmla="*/ 40 w 102"/>
                  <a:gd name="T7" fmla="*/ 59 h 106"/>
                  <a:gd name="T8" fmla="*/ 102 w 102"/>
                  <a:gd name="T9" fmla="*/ 71 h 106"/>
                </a:gdLst>
                <a:ahLst/>
                <a:cxnLst>
                  <a:cxn ang="0">
                    <a:pos x="T0" y="T1"/>
                  </a:cxn>
                  <a:cxn ang="0">
                    <a:pos x="T2" y="T3"/>
                  </a:cxn>
                  <a:cxn ang="0">
                    <a:pos x="T4" y="T5"/>
                  </a:cxn>
                  <a:cxn ang="0">
                    <a:pos x="T6" y="T7"/>
                  </a:cxn>
                  <a:cxn ang="0">
                    <a:pos x="T8" y="T9"/>
                  </a:cxn>
                </a:cxnLst>
                <a:rect l="0" t="0" r="r" b="b"/>
                <a:pathLst>
                  <a:path w="102" h="106">
                    <a:moveTo>
                      <a:pt x="102" y="71"/>
                    </a:moveTo>
                    <a:lnTo>
                      <a:pt x="0" y="106"/>
                    </a:lnTo>
                    <a:lnTo>
                      <a:pt x="22" y="0"/>
                    </a:lnTo>
                    <a:lnTo>
                      <a:pt x="40" y="59"/>
                    </a:lnTo>
                    <a:lnTo>
                      <a:pt x="102" y="71"/>
                    </a:lnTo>
                    <a:close/>
                  </a:path>
                </a:pathLst>
              </a:custGeom>
              <a:solidFill>
                <a:srgbClr val="F8300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891" tIns="60945" rIns="121891" bIns="60945"/>
              <a:lstStyle/>
              <a:p>
                <a:endParaRPr lang="zh-CN" altLang="en-US" sz="2100"/>
              </a:p>
            </p:txBody>
          </p:sp>
          <p:sp>
            <p:nvSpPr>
              <p:cNvPr id="28" name="Freeform 21"/>
              <p:cNvSpPr/>
              <p:nvPr/>
            </p:nvSpPr>
            <p:spPr bwMode="auto">
              <a:xfrm>
                <a:off x="6554075" y="4654049"/>
                <a:ext cx="181963" cy="178336"/>
              </a:xfrm>
              <a:custGeom>
                <a:avLst/>
                <a:gdLst>
                  <a:gd name="T0" fmla="*/ 28 w 103"/>
                  <a:gd name="T1" fmla="*/ 101 h 101"/>
                  <a:gd name="T2" fmla="*/ 0 w 103"/>
                  <a:gd name="T3" fmla="*/ 0 h 101"/>
                  <a:gd name="T4" fmla="*/ 103 w 103"/>
                  <a:gd name="T5" fmla="*/ 26 h 101"/>
                  <a:gd name="T6" fmla="*/ 42 w 103"/>
                  <a:gd name="T7" fmla="*/ 42 h 101"/>
                  <a:gd name="T8" fmla="*/ 28 w 103"/>
                  <a:gd name="T9" fmla="*/ 101 h 101"/>
                </a:gdLst>
                <a:ahLst/>
                <a:cxnLst>
                  <a:cxn ang="0">
                    <a:pos x="T0" y="T1"/>
                  </a:cxn>
                  <a:cxn ang="0">
                    <a:pos x="T2" y="T3"/>
                  </a:cxn>
                  <a:cxn ang="0">
                    <a:pos x="T4" y="T5"/>
                  </a:cxn>
                  <a:cxn ang="0">
                    <a:pos x="T6" y="T7"/>
                  </a:cxn>
                  <a:cxn ang="0">
                    <a:pos x="T8" y="T9"/>
                  </a:cxn>
                </a:cxnLst>
                <a:rect l="0" t="0" r="r" b="b"/>
                <a:pathLst>
                  <a:path w="103" h="101">
                    <a:moveTo>
                      <a:pt x="28" y="101"/>
                    </a:moveTo>
                    <a:lnTo>
                      <a:pt x="0" y="0"/>
                    </a:lnTo>
                    <a:lnTo>
                      <a:pt x="103" y="26"/>
                    </a:lnTo>
                    <a:lnTo>
                      <a:pt x="42" y="42"/>
                    </a:lnTo>
                    <a:lnTo>
                      <a:pt x="28" y="101"/>
                    </a:lnTo>
                    <a:close/>
                  </a:path>
                </a:pathLst>
              </a:custGeom>
              <a:solidFill>
                <a:srgbClr val="A2B932"/>
              </a:solidFill>
              <a:ln>
                <a:noFill/>
              </a:ln>
            </p:spPr>
            <p:txBody>
              <a:bodyPr lIns="121891" tIns="60945" rIns="121891" bIns="60945"/>
              <a:lstStyle/>
              <a:p>
                <a:endParaRPr lang="zh-CN" altLang="en-US" sz="2100"/>
              </a:p>
            </p:txBody>
          </p:sp>
          <p:sp>
            <p:nvSpPr>
              <p:cNvPr id="29" name="Freeform 22"/>
              <p:cNvSpPr/>
              <p:nvPr/>
            </p:nvSpPr>
            <p:spPr bwMode="auto">
              <a:xfrm>
                <a:off x="5914556" y="4887122"/>
                <a:ext cx="187263" cy="165976"/>
              </a:xfrm>
              <a:custGeom>
                <a:avLst/>
                <a:gdLst>
                  <a:gd name="T0" fmla="*/ 0 w 106"/>
                  <a:gd name="T1" fmla="*/ 94 h 94"/>
                  <a:gd name="T2" fmla="*/ 50 w 106"/>
                  <a:gd name="T3" fmla="*/ 0 h 94"/>
                  <a:gd name="T4" fmla="*/ 106 w 106"/>
                  <a:gd name="T5" fmla="*/ 92 h 94"/>
                  <a:gd name="T6" fmla="*/ 52 w 106"/>
                  <a:gd name="T7" fmla="*/ 61 h 94"/>
                  <a:gd name="T8" fmla="*/ 0 w 106"/>
                  <a:gd name="T9" fmla="*/ 94 h 94"/>
                </a:gdLst>
                <a:ahLst/>
                <a:cxnLst>
                  <a:cxn ang="0">
                    <a:pos x="T0" y="T1"/>
                  </a:cxn>
                  <a:cxn ang="0">
                    <a:pos x="T2" y="T3"/>
                  </a:cxn>
                  <a:cxn ang="0">
                    <a:pos x="T4" y="T5"/>
                  </a:cxn>
                  <a:cxn ang="0">
                    <a:pos x="T6" y="T7"/>
                  </a:cxn>
                  <a:cxn ang="0">
                    <a:pos x="T8" y="T9"/>
                  </a:cxn>
                </a:cxnLst>
                <a:rect l="0" t="0" r="r" b="b"/>
                <a:pathLst>
                  <a:path w="106" h="94">
                    <a:moveTo>
                      <a:pt x="0" y="94"/>
                    </a:moveTo>
                    <a:lnTo>
                      <a:pt x="50" y="0"/>
                    </a:lnTo>
                    <a:lnTo>
                      <a:pt x="106" y="92"/>
                    </a:lnTo>
                    <a:lnTo>
                      <a:pt x="52" y="61"/>
                    </a:lnTo>
                    <a:lnTo>
                      <a:pt x="0" y="94"/>
                    </a:lnTo>
                    <a:close/>
                  </a:path>
                </a:pathLst>
              </a:custGeom>
              <a:solidFill>
                <a:srgbClr val="EBAC07"/>
              </a:solidFill>
              <a:ln>
                <a:noFill/>
              </a:ln>
            </p:spPr>
            <p:txBody>
              <a:bodyPr lIns="121891" tIns="60945" rIns="121891" bIns="60945"/>
              <a:lstStyle/>
              <a:p>
                <a:endParaRPr lang="zh-CN" altLang="en-US" sz="2100"/>
              </a:p>
            </p:txBody>
          </p:sp>
          <p:sp>
            <p:nvSpPr>
              <p:cNvPr id="30" name="Freeform 23"/>
              <p:cNvSpPr/>
              <p:nvPr/>
            </p:nvSpPr>
            <p:spPr bwMode="auto">
              <a:xfrm>
                <a:off x="5610696" y="4002504"/>
                <a:ext cx="104232" cy="141256"/>
              </a:xfrm>
              <a:custGeom>
                <a:avLst/>
                <a:gdLst>
                  <a:gd name="T0" fmla="*/ 1 w 25"/>
                  <a:gd name="T1" fmla="*/ 10 h 34"/>
                  <a:gd name="T2" fmla="*/ 2 w 25"/>
                  <a:gd name="T3" fmla="*/ 6 h 34"/>
                  <a:gd name="T4" fmla="*/ 4 w 25"/>
                  <a:gd name="T5" fmla="*/ 3 h 34"/>
                  <a:gd name="T6" fmla="*/ 8 w 25"/>
                  <a:gd name="T7" fmla="*/ 1 h 34"/>
                  <a:gd name="T8" fmla="*/ 13 w 25"/>
                  <a:gd name="T9" fmla="*/ 0 h 34"/>
                  <a:gd name="T10" fmla="*/ 15 w 25"/>
                  <a:gd name="T11" fmla="*/ 0 h 34"/>
                  <a:gd name="T12" fmla="*/ 18 w 25"/>
                  <a:gd name="T13" fmla="*/ 0 h 34"/>
                  <a:gd name="T14" fmla="*/ 21 w 25"/>
                  <a:gd name="T15" fmla="*/ 1 h 34"/>
                  <a:gd name="T16" fmla="*/ 23 w 25"/>
                  <a:gd name="T17" fmla="*/ 2 h 34"/>
                  <a:gd name="T18" fmla="*/ 24 w 25"/>
                  <a:gd name="T19" fmla="*/ 3 h 34"/>
                  <a:gd name="T20" fmla="*/ 24 w 25"/>
                  <a:gd name="T21" fmla="*/ 4 h 34"/>
                  <a:gd name="T22" fmla="*/ 23 w 25"/>
                  <a:gd name="T23" fmla="*/ 7 h 34"/>
                  <a:gd name="T24" fmla="*/ 22 w 25"/>
                  <a:gd name="T25" fmla="*/ 8 h 34"/>
                  <a:gd name="T26" fmla="*/ 21 w 25"/>
                  <a:gd name="T27" fmla="*/ 8 h 34"/>
                  <a:gd name="T28" fmla="*/ 17 w 25"/>
                  <a:gd name="T29" fmla="*/ 7 h 34"/>
                  <a:gd name="T30" fmla="*/ 13 w 25"/>
                  <a:gd name="T31" fmla="*/ 6 h 34"/>
                  <a:gd name="T32" fmla="*/ 10 w 25"/>
                  <a:gd name="T33" fmla="*/ 7 h 34"/>
                  <a:gd name="T34" fmla="*/ 9 w 25"/>
                  <a:gd name="T35" fmla="*/ 9 h 34"/>
                  <a:gd name="T36" fmla="*/ 9 w 25"/>
                  <a:gd name="T37" fmla="*/ 10 h 34"/>
                  <a:gd name="T38" fmla="*/ 10 w 25"/>
                  <a:gd name="T39" fmla="*/ 11 h 34"/>
                  <a:gd name="T40" fmla="*/ 12 w 25"/>
                  <a:gd name="T41" fmla="*/ 12 h 34"/>
                  <a:gd name="T42" fmla="*/ 14 w 25"/>
                  <a:gd name="T43" fmla="*/ 13 h 34"/>
                  <a:gd name="T44" fmla="*/ 19 w 25"/>
                  <a:gd name="T45" fmla="*/ 15 h 34"/>
                  <a:gd name="T46" fmla="*/ 22 w 25"/>
                  <a:gd name="T47" fmla="*/ 17 h 34"/>
                  <a:gd name="T48" fmla="*/ 25 w 25"/>
                  <a:gd name="T49" fmla="*/ 20 h 34"/>
                  <a:gd name="T50" fmla="*/ 25 w 25"/>
                  <a:gd name="T51" fmla="*/ 24 h 34"/>
                  <a:gd name="T52" fmla="*/ 25 w 25"/>
                  <a:gd name="T53" fmla="*/ 29 h 34"/>
                  <a:gd name="T54" fmla="*/ 22 w 25"/>
                  <a:gd name="T55" fmla="*/ 32 h 34"/>
                  <a:gd name="T56" fmla="*/ 18 w 25"/>
                  <a:gd name="T57" fmla="*/ 34 h 34"/>
                  <a:gd name="T58" fmla="*/ 13 w 25"/>
                  <a:gd name="T59" fmla="*/ 34 h 34"/>
                  <a:gd name="T60" fmla="*/ 10 w 25"/>
                  <a:gd name="T61" fmla="*/ 34 h 34"/>
                  <a:gd name="T62" fmla="*/ 7 w 25"/>
                  <a:gd name="T63" fmla="*/ 34 h 34"/>
                  <a:gd name="T64" fmla="*/ 3 w 25"/>
                  <a:gd name="T65" fmla="*/ 33 h 34"/>
                  <a:gd name="T66" fmla="*/ 0 w 25"/>
                  <a:gd name="T67" fmla="*/ 31 h 34"/>
                  <a:gd name="T68" fmla="*/ 0 w 25"/>
                  <a:gd name="T69" fmla="*/ 31 h 34"/>
                  <a:gd name="T70" fmla="*/ 0 w 25"/>
                  <a:gd name="T71" fmla="*/ 30 h 34"/>
                  <a:gd name="T72" fmla="*/ 2 w 25"/>
                  <a:gd name="T73" fmla="*/ 26 h 34"/>
                  <a:gd name="T74" fmla="*/ 2 w 25"/>
                  <a:gd name="T75" fmla="*/ 25 h 34"/>
                  <a:gd name="T76" fmla="*/ 3 w 25"/>
                  <a:gd name="T77" fmla="*/ 26 h 34"/>
                  <a:gd name="T78" fmla="*/ 5 w 25"/>
                  <a:gd name="T79" fmla="*/ 26 h 34"/>
                  <a:gd name="T80" fmla="*/ 8 w 25"/>
                  <a:gd name="T81" fmla="*/ 27 h 34"/>
                  <a:gd name="T82" fmla="*/ 10 w 25"/>
                  <a:gd name="T83" fmla="*/ 28 h 34"/>
                  <a:gd name="T84" fmla="*/ 13 w 25"/>
                  <a:gd name="T85" fmla="*/ 28 h 34"/>
                  <a:gd name="T86" fmla="*/ 15 w 25"/>
                  <a:gd name="T87" fmla="*/ 27 h 34"/>
                  <a:gd name="T88" fmla="*/ 17 w 25"/>
                  <a:gd name="T89" fmla="*/ 27 h 34"/>
                  <a:gd name="T90" fmla="*/ 17 w 25"/>
                  <a:gd name="T91" fmla="*/ 26 h 34"/>
                  <a:gd name="T92" fmla="*/ 18 w 25"/>
                  <a:gd name="T93" fmla="*/ 24 h 34"/>
                  <a:gd name="T94" fmla="*/ 17 w 25"/>
                  <a:gd name="T95" fmla="*/ 23 h 34"/>
                  <a:gd name="T96" fmla="*/ 17 w 25"/>
                  <a:gd name="T97" fmla="*/ 22 h 34"/>
                  <a:gd name="T98" fmla="*/ 15 w 25"/>
                  <a:gd name="T99" fmla="*/ 21 h 34"/>
                  <a:gd name="T100" fmla="*/ 12 w 25"/>
                  <a:gd name="T101" fmla="*/ 20 h 34"/>
                  <a:gd name="T102" fmla="*/ 8 w 25"/>
                  <a:gd name="T103" fmla="*/ 18 h 34"/>
                  <a:gd name="T104" fmla="*/ 4 w 25"/>
                  <a:gd name="T105" fmla="*/ 16 h 34"/>
                  <a:gd name="T106" fmla="*/ 2 w 25"/>
                  <a:gd name="T107" fmla="*/ 13 h 34"/>
                  <a:gd name="T108" fmla="*/ 1 w 25"/>
                  <a:gd name="T10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34">
                    <a:moveTo>
                      <a:pt x="1" y="10"/>
                    </a:moveTo>
                    <a:cubicBezTo>
                      <a:pt x="1" y="8"/>
                      <a:pt x="2" y="7"/>
                      <a:pt x="2" y="6"/>
                    </a:cubicBezTo>
                    <a:cubicBezTo>
                      <a:pt x="2" y="5"/>
                      <a:pt x="3" y="4"/>
                      <a:pt x="4" y="3"/>
                    </a:cubicBezTo>
                    <a:cubicBezTo>
                      <a:pt x="5" y="2"/>
                      <a:pt x="6" y="1"/>
                      <a:pt x="8" y="1"/>
                    </a:cubicBezTo>
                    <a:cubicBezTo>
                      <a:pt x="9" y="0"/>
                      <a:pt x="11" y="0"/>
                      <a:pt x="13" y="0"/>
                    </a:cubicBezTo>
                    <a:cubicBezTo>
                      <a:pt x="14" y="0"/>
                      <a:pt x="14" y="0"/>
                      <a:pt x="15" y="0"/>
                    </a:cubicBezTo>
                    <a:cubicBezTo>
                      <a:pt x="16" y="0"/>
                      <a:pt x="17" y="0"/>
                      <a:pt x="18" y="0"/>
                    </a:cubicBezTo>
                    <a:cubicBezTo>
                      <a:pt x="19" y="1"/>
                      <a:pt x="20" y="1"/>
                      <a:pt x="21" y="1"/>
                    </a:cubicBezTo>
                    <a:cubicBezTo>
                      <a:pt x="22" y="1"/>
                      <a:pt x="23" y="2"/>
                      <a:pt x="23" y="2"/>
                    </a:cubicBezTo>
                    <a:cubicBezTo>
                      <a:pt x="24" y="2"/>
                      <a:pt x="24" y="2"/>
                      <a:pt x="24" y="3"/>
                    </a:cubicBezTo>
                    <a:cubicBezTo>
                      <a:pt x="24" y="3"/>
                      <a:pt x="24" y="3"/>
                      <a:pt x="24" y="4"/>
                    </a:cubicBezTo>
                    <a:cubicBezTo>
                      <a:pt x="23" y="7"/>
                      <a:pt x="23" y="7"/>
                      <a:pt x="23" y="7"/>
                    </a:cubicBezTo>
                    <a:cubicBezTo>
                      <a:pt x="22" y="8"/>
                      <a:pt x="22" y="8"/>
                      <a:pt x="22" y="8"/>
                    </a:cubicBezTo>
                    <a:cubicBezTo>
                      <a:pt x="22" y="8"/>
                      <a:pt x="22" y="8"/>
                      <a:pt x="21" y="8"/>
                    </a:cubicBezTo>
                    <a:cubicBezTo>
                      <a:pt x="20" y="7"/>
                      <a:pt x="18" y="7"/>
                      <a:pt x="17" y="7"/>
                    </a:cubicBezTo>
                    <a:cubicBezTo>
                      <a:pt x="15" y="6"/>
                      <a:pt x="14" y="6"/>
                      <a:pt x="13" y="6"/>
                    </a:cubicBezTo>
                    <a:cubicBezTo>
                      <a:pt x="11" y="6"/>
                      <a:pt x="10" y="7"/>
                      <a:pt x="10" y="7"/>
                    </a:cubicBezTo>
                    <a:cubicBezTo>
                      <a:pt x="9" y="8"/>
                      <a:pt x="9" y="8"/>
                      <a:pt x="9" y="9"/>
                    </a:cubicBezTo>
                    <a:cubicBezTo>
                      <a:pt x="9" y="9"/>
                      <a:pt x="9" y="10"/>
                      <a:pt x="9" y="10"/>
                    </a:cubicBezTo>
                    <a:cubicBezTo>
                      <a:pt x="9" y="10"/>
                      <a:pt x="10" y="11"/>
                      <a:pt x="10" y="11"/>
                    </a:cubicBezTo>
                    <a:cubicBezTo>
                      <a:pt x="10" y="11"/>
                      <a:pt x="11" y="12"/>
                      <a:pt x="12" y="12"/>
                    </a:cubicBezTo>
                    <a:cubicBezTo>
                      <a:pt x="12" y="12"/>
                      <a:pt x="13" y="13"/>
                      <a:pt x="14" y="13"/>
                    </a:cubicBezTo>
                    <a:cubicBezTo>
                      <a:pt x="16" y="14"/>
                      <a:pt x="17" y="15"/>
                      <a:pt x="19" y="15"/>
                    </a:cubicBezTo>
                    <a:cubicBezTo>
                      <a:pt x="20" y="16"/>
                      <a:pt x="21" y="17"/>
                      <a:pt x="22" y="17"/>
                    </a:cubicBezTo>
                    <a:cubicBezTo>
                      <a:pt x="23" y="18"/>
                      <a:pt x="24" y="19"/>
                      <a:pt x="25" y="20"/>
                    </a:cubicBezTo>
                    <a:cubicBezTo>
                      <a:pt x="25" y="21"/>
                      <a:pt x="25" y="23"/>
                      <a:pt x="25" y="24"/>
                    </a:cubicBezTo>
                    <a:cubicBezTo>
                      <a:pt x="25" y="26"/>
                      <a:pt x="25" y="27"/>
                      <a:pt x="25" y="29"/>
                    </a:cubicBezTo>
                    <a:cubicBezTo>
                      <a:pt x="24" y="30"/>
                      <a:pt x="23" y="31"/>
                      <a:pt x="22" y="32"/>
                    </a:cubicBezTo>
                    <a:cubicBezTo>
                      <a:pt x="21" y="33"/>
                      <a:pt x="20" y="33"/>
                      <a:pt x="18" y="34"/>
                    </a:cubicBezTo>
                    <a:cubicBezTo>
                      <a:pt x="17" y="34"/>
                      <a:pt x="15" y="34"/>
                      <a:pt x="13" y="34"/>
                    </a:cubicBezTo>
                    <a:cubicBezTo>
                      <a:pt x="12" y="34"/>
                      <a:pt x="11" y="34"/>
                      <a:pt x="10" y="34"/>
                    </a:cubicBezTo>
                    <a:cubicBezTo>
                      <a:pt x="9" y="34"/>
                      <a:pt x="8" y="34"/>
                      <a:pt x="7" y="34"/>
                    </a:cubicBezTo>
                    <a:cubicBezTo>
                      <a:pt x="5" y="33"/>
                      <a:pt x="4" y="33"/>
                      <a:pt x="3" y="33"/>
                    </a:cubicBezTo>
                    <a:cubicBezTo>
                      <a:pt x="2" y="32"/>
                      <a:pt x="1" y="32"/>
                      <a:pt x="0" y="31"/>
                    </a:cubicBezTo>
                    <a:cubicBezTo>
                      <a:pt x="0" y="31"/>
                      <a:pt x="0" y="31"/>
                      <a:pt x="0" y="31"/>
                    </a:cubicBezTo>
                    <a:cubicBezTo>
                      <a:pt x="0" y="31"/>
                      <a:pt x="0" y="30"/>
                      <a:pt x="0" y="30"/>
                    </a:cubicBezTo>
                    <a:cubicBezTo>
                      <a:pt x="2" y="26"/>
                      <a:pt x="2" y="26"/>
                      <a:pt x="2" y="26"/>
                    </a:cubicBezTo>
                    <a:cubicBezTo>
                      <a:pt x="2" y="26"/>
                      <a:pt x="2" y="25"/>
                      <a:pt x="2" y="25"/>
                    </a:cubicBezTo>
                    <a:cubicBezTo>
                      <a:pt x="2" y="25"/>
                      <a:pt x="3" y="25"/>
                      <a:pt x="3" y="26"/>
                    </a:cubicBezTo>
                    <a:cubicBezTo>
                      <a:pt x="4" y="26"/>
                      <a:pt x="4" y="26"/>
                      <a:pt x="5" y="26"/>
                    </a:cubicBezTo>
                    <a:cubicBezTo>
                      <a:pt x="6" y="27"/>
                      <a:pt x="7" y="27"/>
                      <a:pt x="8" y="27"/>
                    </a:cubicBezTo>
                    <a:cubicBezTo>
                      <a:pt x="8" y="27"/>
                      <a:pt x="9" y="27"/>
                      <a:pt x="10" y="28"/>
                    </a:cubicBezTo>
                    <a:cubicBezTo>
                      <a:pt x="11" y="28"/>
                      <a:pt x="12" y="28"/>
                      <a:pt x="13" y="28"/>
                    </a:cubicBezTo>
                    <a:cubicBezTo>
                      <a:pt x="14" y="28"/>
                      <a:pt x="14" y="28"/>
                      <a:pt x="15" y="27"/>
                    </a:cubicBezTo>
                    <a:cubicBezTo>
                      <a:pt x="16" y="27"/>
                      <a:pt x="16" y="27"/>
                      <a:pt x="17" y="27"/>
                    </a:cubicBezTo>
                    <a:cubicBezTo>
                      <a:pt x="17" y="26"/>
                      <a:pt x="17" y="26"/>
                      <a:pt x="17" y="26"/>
                    </a:cubicBezTo>
                    <a:cubicBezTo>
                      <a:pt x="18" y="25"/>
                      <a:pt x="18" y="25"/>
                      <a:pt x="18" y="24"/>
                    </a:cubicBezTo>
                    <a:cubicBezTo>
                      <a:pt x="18" y="24"/>
                      <a:pt x="18" y="24"/>
                      <a:pt x="17" y="23"/>
                    </a:cubicBezTo>
                    <a:cubicBezTo>
                      <a:pt x="17" y="23"/>
                      <a:pt x="17" y="22"/>
                      <a:pt x="17" y="22"/>
                    </a:cubicBezTo>
                    <a:cubicBezTo>
                      <a:pt x="16" y="22"/>
                      <a:pt x="16" y="21"/>
                      <a:pt x="15" y="21"/>
                    </a:cubicBezTo>
                    <a:cubicBezTo>
                      <a:pt x="14" y="21"/>
                      <a:pt x="13" y="20"/>
                      <a:pt x="12" y="20"/>
                    </a:cubicBezTo>
                    <a:cubicBezTo>
                      <a:pt x="11" y="19"/>
                      <a:pt x="9" y="19"/>
                      <a:pt x="8" y="18"/>
                    </a:cubicBezTo>
                    <a:cubicBezTo>
                      <a:pt x="7" y="17"/>
                      <a:pt x="5" y="17"/>
                      <a:pt x="4" y="16"/>
                    </a:cubicBezTo>
                    <a:cubicBezTo>
                      <a:pt x="3" y="15"/>
                      <a:pt x="3" y="14"/>
                      <a:pt x="2" y="13"/>
                    </a:cubicBezTo>
                    <a:cubicBezTo>
                      <a:pt x="2" y="12"/>
                      <a:pt x="1" y="11"/>
                      <a:pt x="1" y="10"/>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891" tIns="60945" rIns="121891" bIns="60945" numCol="1" anchor="t" anchorCtr="0" compatLnSpc="1"/>
              <a:lstStyle/>
              <a:p>
                <a:endParaRPr lang="zh-CN" altLang="en-US" sz="1800"/>
              </a:p>
            </p:txBody>
          </p:sp>
          <p:sp>
            <p:nvSpPr>
              <p:cNvPr id="31" name="Freeform 24"/>
              <p:cNvSpPr>
                <a:spLocks noEditPoints="1"/>
              </p:cNvSpPr>
              <p:nvPr/>
            </p:nvSpPr>
            <p:spPr bwMode="auto">
              <a:xfrm>
                <a:off x="5727294" y="4002504"/>
                <a:ext cx="120131" cy="141256"/>
              </a:xfrm>
              <a:custGeom>
                <a:avLst/>
                <a:gdLst>
                  <a:gd name="T0" fmla="*/ 20 w 29"/>
                  <a:gd name="T1" fmla="*/ 27 h 34"/>
                  <a:gd name="T2" fmla="*/ 9 w 29"/>
                  <a:gd name="T3" fmla="*/ 27 h 34"/>
                  <a:gd name="T4" fmla="*/ 7 w 29"/>
                  <a:gd name="T5" fmla="*/ 33 h 34"/>
                  <a:gd name="T6" fmla="*/ 7 w 29"/>
                  <a:gd name="T7" fmla="*/ 34 h 34"/>
                  <a:gd name="T8" fmla="*/ 6 w 29"/>
                  <a:gd name="T9" fmla="*/ 34 h 34"/>
                  <a:gd name="T10" fmla="*/ 0 w 29"/>
                  <a:gd name="T11" fmla="*/ 34 h 34"/>
                  <a:gd name="T12" fmla="*/ 0 w 29"/>
                  <a:gd name="T13" fmla="*/ 33 h 34"/>
                  <a:gd name="T14" fmla="*/ 0 w 29"/>
                  <a:gd name="T15" fmla="*/ 33 h 34"/>
                  <a:gd name="T16" fmla="*/ 9 w 29"/>
                  <a:gd name="T17" fmla="*/ 3 h 34"/>
                  <a:gd name="T18" fmla="*/ 10 w 29"/>
                  <a:gd name="T19" fmla="*/ 2 h 34"/>
                  <a:gd name="T20" fmla="*/ 11 w 29"/>
                  <a:gd name="T21" fmla="*/ 1 h 34"/>
                  <a:gd name="T22" fmla="*/ 12 w 29"/>
                  <a:gd name="T23" fmla="*/ 0 h 34"/>
                  <a:gd name="T24" fmla="*/ 13 w 29"/>
                  <a:gd name="T25" fmla="*/ 0 h 34"/>
                  <a:gd name="T26" fmla="*/ 16 w 29"/>
                  <a:gd name="T27" fmla="*/ 0 h 34"/>
                  <a:gd name="T28" fmla="*/ 17 w 29"/>
                  <a:gd name="T29" fmla="*/ 0 h 34"/>
                  <a:gd name="T30" fmla="*/ 18 w 29"/>
                  <a:gd name="T31" fmla="*/ 1 h 34"/>
                  <a:gd name="T32" fmla="*/ 19 w 29"/>
                  <a:gd name="T33" fmla="*/ 2 h 34"/>
                  <a:gd name="T34" fmla="*/ 20 w 29"/>
                  <a:gd name="T35" fmla="*/ 3 h 34"/>
                  <a:gd name="T36" fmla="*/ 29 w 29"/>
                  <a:gd name="T37" fmla="*/ 33 h 34"/>
                  <a:gd name="T38" fmla="*/ 29 w 29"/>
                  <a:gd name="T39" fmla="*/ 33 h 34"/>
                  <a:gd name="T40" fmla="*/ 29 w 29"/>
                  <a:gd name="T41" fmla="*/ 34 h 34"/>
                  <a:gd name="T42" fmla="*/ 23 w 29"/>
                  <a:gd name="T43" fmla="*/ 34 h 34"/>
                  <a:gd name="T44" fmla="*/ 22 w 29"/>
                  <a:gd name="T45" fmla="*/ 34 h 34"/>
                  <a:gd name="T46" fmla="*/ 22 w 29"/>
                  <a:gd name="T47" fmla="*/ 33 h 34"/>
                  <a:gd name="T48" fmla="*/ 20 w 29"/>
                  <a:gd name="T49" fmla="*/ 27 h 34"/>
                  <a:gd name="T50" fmla="*/ 11 w 29"/>
                  <a:gd name="T51" fmla="*/ 21 h 34"/>
                  <a:gd name="T52" fmla="*/ 18 w 29"/>
                  <a:gd name="T53" fmla="*/ 21 h 34"/>
                  <a:gd name="T54" fmla="*/ 16 w 29"/>
                  <a:gd name="T55" fmla="*/ 15 h 34"/>
                  <a:gd name="T56" fmla="*/ 15 w 29"/>
                  <a:gd name="T57" fmla="*/ 8 h 34"/>
                  <a:gd name="T58" fmla="*/ 14 w 29"/>
                  <a:gd name="T59" fmla="*/ 8 h 34"/>
                  <a:gd name="T60" fmla="*/ 13 w 29"/>
                  <a:gd name="T61" fmla="*/ 15 h 34"/>
                  <a:gd name="T62" fmla="*/ 11 w 29"/>
                  <a:gd name="T63" fmla="*/ 2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 h="34">
                    <a:moveTo>
                      <a:pt x="20" y="27"/>
                    </a:moveTo>
                    <a:cubicBezTo>
                      <a:pt x="9" y="27"/>
                      <a:pt x="9" y="27"/>
                      <a:pt x="9" y="27"/>
                    </a:cubicBezTo>
                    <a:cubicBezTo>
                      <a:pt x="7" y="33"/>
                      <a:pt x="7" y="33"/>
                      <a:pt x="7" y="33"/>
                    </a:cubicBezTo>
                    <a:cubicBezTo>
                      <a:pt x="7" y="33"/>
                      <a:pt x="7" y="33"/>
                      <a:pt x="7" y="34"/>
                    </a:cubicBezTo>
                    <a:cubicBezTo>
                      <a:pt x="7" y="34"/>
                      <a:pt x="6" y="34"/>
                      <a:pt x="6" y="34"/>
                    </a:cubicBezTo>
                    <a:cubicBezTo>
                      <a:pt x="0" y="34"/>
                      <a:pt x="0" y="34"/>
                      <a:pt x="0" y="34"/>
                    </a:cubicBezTo>
                    <a:cubicBezTo>
                      <a:pt x="0" y="34"/>
                      <a:pt x="0" y="34"/>
                      <a:pt x="0" y="33"/>
                    </a:cubicBezTo>
                    <a:cubicBezTo>
                      <a:pt x="0" y="33"/>
                      <a:pt x="0" y="33"/>
                      <a:pt x="0" y="33"/>
                    </a:cubicBezTo>
                    <a:cubicBezTo>
                      <a:pt x="9" y="3"/>
                      <a:pt x="9" y="3"/>
                      <a:pt x="9" y="3"/>
                    </a:cubicBezTo>
                    <a:cubicBezTo>
                      <a:pt x="10" y="2"/>
                      <a:pt x="10" y="2"/>
                      <a:pt x="10" y="2"/>
                    </a:cubicBezTo>
                    <a:cubicBezTo>
                      <a:pt x="10" y="1"/>
                      <a:pt x="10" y="1"/>
                      <a:pt x="11" y="1"/>
                    </a:cubicBezTo>
                    <a:cubicBezTo>
                      <a:pt x="11" y="1"/>
                      <a:pt x="11" y="1"/>
                      <a:pt x="12" y="0"/>
                    </a:cubicBezTo>
                    <a:cubicBezTo>
                      <a:pt x="12" y="0"/>
                      <a:pt x="12" y="0"/>
                      <a:pt x="13" y="0"/>
                    </a:cubicBezTo>
                    <a:cubicBezTo>
                      <a:pt x="16" y="0"/>
                      <a:pt x="16" y="0"/>
                      <a:pt x="16" y="0"/>
                    </a:cubicBezTo>
                    <a:cubicBezTo>
                      <a:pt x="16" y="0"/>
                      <a:pt x="17" y="0"/>
                      <a:pt x="17" y="0"/>
                    </a:cubicBezTo>
                    <a:cubicBezTo>
                      <a:pt x="18" y="0"/>
                      <a:pt x="18" y="1"/>
                      <a:pt x="18" y="1"/>
                    </a:cubicBezTo>
                    <a:cubicBezTo>
                      <a:pt x="18" y="1"/>
                      <a:pt x="19" y="1"/>
                      <a:pt x="19" y="2"/>
                    </a:cubicBezTo>
                    <a:cubicBezTo>
                      <a:pt x="19" y="2"/>
                      <a:pt x="19" y="2"/>
                      <a:pt x="20" y="3"/>
                    </a:cubicBezTo>
                    <a:cubicBezTo>
                      <a:pt x="29" y="33"/>
                      <a:pt x="29" y="33"/>
                      <a:pt x="29" y="33"/>
                    </a:cubicBezTo>
                    <a:cubicBezTo>
                      <a:pt x="29" y="33"/>
                      <a:pt x="29" y="33"/>
                      <a:pt x="29" y="33"/>
                    </a:cubicBezTo>
                    <a:cubicBezTo>
                      <a:pt x="29" y="34"/>
                      <a:pt x="29" y="34"/>
                      <a:pt x="29" y="34"/>
                    </a:cubicBezTo>
                    <a:cubicBezTo>
                      <a:pt x="23" y="34"/>
                      <a:pt x="23" y="34"/>
                      <a:pt x="23" y="34"/>
                    </a:cubicBezTo>
                    <a:cubicBezTo>
                      <a:pt x="23" y="34"/>
                      <a:pt x="22" y="34"/>
                      <a:pt x="22" y="34"/>
                    </a:cubicBezTo>
                    <a:cubicBezTo>
                      <a:pt x="22" y="34"/>
                      <a:pt x="22" y="33"/>
                      <a:pt x="22" y="33"/>
                    </a:cubicBezTo>
                    <a:lnTo>
                      <a:pt x="20" y="27"/>
                    </a:lnTo>
                    <a:close/>
                    <a:moveTo>
                      <a:pt x="11" y="21"/>
                    </a:moveTo>
                    <a:cubicBezTo>
                      <a:pt x="18" y="21"/>
                      <a:pt x="18" y="21"/>
                      <a:pt x="18" y="21"/>
                    </a:cubicBezTo>
                    <a:cubicBezTo>
                      <a:pt x="16" y="15"/>
                      <a:pt x="16" y="15"/>
                      <a:pt x="16" y="15"/>
                    </a:cubicBezTo>
                    <a:cubicBezTo>
                      <a:pt x="15" y="8"/>
                      <a:pt x="15" y="8"/>
                      <a:pt x="15" y="8"/>
                    </a:cubicBezTo>
                    <a:cubicBezTo>
                      <a:pt x="14" y="8"/>
                      <a:pt x="14" y="8"/>
                      <a:pt x="14" y="8"/>
                    </a:cubicBezTo>
                    <a:cubicBezTo>
                      <a:pt x="13" y="15"/>
                      <a:pt x="13" y="15"/>
                      <a:pt x="13" y="15"/>
                    </a:cubicBezTo>
                    <a:lnTo>
                      <a:pt x="11" y="21"/>
                    </a:ln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891" tIns="60945" rIns="121891" bIns="60945" numCol="1" anchor="t" anchorCtr="0" compatLnSpc="1"/>
              <a:lstStyle/>
              <a:p>
                <a:endParaRPr lang="zh-CN" altLang="en-US" sz="1800"/>
              </a:p>
            </p:txBody>
          </p:sp>
          <p:sp>
            <p:nvSpPr>
              <p:cNvPr id="32" name="Freeform 25"/>
              <p:cNvSpPr/>
              <p:nvPr/>
            </p:nvSpPr>
            <p:spPr bwMode="auto">
              <a:xfrm>
                <a:off x="5868623" y="4002504"/>
                <a:ext cx="141330" cy="141256"/>
              </a:xfrm>
              <a:custGeom>
                <a:avLst/>
                <a:gdLst>
                  <a:gd name="T0" fmla="*/ 27 w 34"/>
                  <a:gd name="T1" fmla="*/ 15 h 34"/>
                  <a:gd name="T2" fmla="*/ 27 w 34"/>
                  <a:gd name="T3" fmla="*/ 15 h 34"/>
                  <a:gd name="T4" fmla="*/ 25 w 34"/>
                  <a:gd name="T5" fmla="*/ 19 h 34"/>
                  <a:gd name="T6" fmla="*/ 21 w 34"/>
                  <a:gd name="T7" fmla="*/ 28 h 34"/>
                  <a:gd name="T8" fmla="*/ 20 w 34"/>
                  <a:gd name="T9" fmla="*/ 29 h 34"/>
                  <a:gd name="T10" fmla="*/ 18 w 34"/>
                  <a:gd name="T11" fmla="*/ 30 h 34"/>
                  <a:gd name="T12" fmla="*/ 16 w 34"/>
                  <a:gd name="T13" fmla="*/ 30 h 34"/>
                  <a:gd name="T14" fmla="*/ 14 w 34"/>
                  <a:gd name="T15" fmla="*/ 29 h 34"/>
                  <a:gd name="T16" fmla="*/ 13 w 34"/>
                  <a:gd name="T17" fmla="*/ 28 h 34"/>
                  <a:gd name="T18" fmla="*/ 10 w 34"/>
                  <a:gd name="T19" fmla="*/ 22 h 34"/>
                  <a:gd name="T20" fmla="*/ 7 w 34"/>
                  <a:gd name="T21" fmla="*/ 15 h 34"/>
                  <a:gd name="T22" fmla="*/ 7 w 34"/>
                  <a:gd name="T23" fmla="*/ 15 h 34"/>
                  <a:gd name="T24" fmla="*/ 7 w 34"/>
                  <a:gd name="T25" fmla="*/ 33 h 34"/>
                  <a:gd name="T26" fmla="*/ 6 w 34"/>
                  <a:gd name="T27" fmla="*/ 34 h 34"/>
                  <a:gd name="T28" fmla="*/ 6 w 34"/>
                  <a:gd name="T29" fmla="*/ 34 h 34"/>
                  <a:gd name="T30" fmla="*/ 1 w 34"/>
                  <a:gd name="T31" fmla="*/ 34 h 34"/>
                  <a:gd name="T32" fmla="*/ 0 w 34"/>
                  <a:gd name="T33" fmla="*/ 34 h 34"/>
                  <a:gd name="T34" fmla="*/ 0 w 34"/>
                  <a:gd name="T35" fmla="*/ 33 h 34"/>
                  <a:gd name="T36" fmla="*/ 0 w 34"/>
                  <a:gd name="T37" fmla="*/ 4 h 34"/>
                  <a:gd name="T38" fmla="*/ 0 w 34"/>
                  <a:gd name="T39" fmla="*/ 1 h 34"/>
                  <a:gd name="T40" fmla="*/ 3 w 34"/>
                  <a:gd name="T41" fmla="*/ 0 h 34"/>
                  <a:gd name="T42" fmla="*/ 5 w 34"/>
                  <a:gd name="T43" fmla="*/ 0 h 34"/>
                  <a:gd name="T44" fmla="*/ 7 w 34"/>
                  <a:gd name="T45" fmla="*/ 1 h 34"/>
                  <a:gd name="T46" fmla="*/ 9 w 34"/>
                  <a:gd name="T47" fmla="*/ 3 h 34"/>
                  <a:gd name="T48" fmla="*/ 14 w 34"/>
                  <a:gd name="T49" fmla="*/ 14 h 34"/>
                  <a:gd name="T50" fmla="*/ 17 w 34"/>
                  <a:gd name="T51" fmla="*/ 21 h 34"/>
                  <a:gd name="T52" fmla="*/ 17 w 34"/>
                  <a:gd name="T53" fmla="*/ 21 h 34"/>
                  <a:gd name="T54" fmla="*/ 20 w 34"/>
                  <a:gd name="T55" fmla="*/ 14 h 34"/>
                  <a:gd name="T56" fmla="*/ 25 w 34"/>
                  <a:gd name="T57" fmla="*/ 3 h 34"/>
                  <a:gd name="T58" fmla="*/ 26 w 34"/>
                  <a:gd name="T59" fmla="*/ 1 h 34"/>
                  <a:gd name="T60" fmla="*/ 29 w 34"/>
                  <a:gd name="T61" fmla="*/ 0 h 34"/>
                  <a:gd name="T62" fmla="*/ 31 w 34"/>
                  <a:gd name="T63" fmla="*/ 0 h 34"/>
                  <a:gd name="T64" fmla="*/ 33 w 34"/>
                  <a:gd name="T65" fmla="*/ 1 h 34"/>
                  <a:gd name="T66" fmla="*/ 34 w 34"/>
                  <a:gd name="T67" fmla="*/ 3 h 34"/>
                  <a:gd name="T68" fmla="*/ 34 w 34"/>
                  <a:gd name="T69" fmla="*/ 33 h 34"/>
                  <a:gd name="T70" fmla="*/ 34 w 34"/>
                  <a:gd name="T71" fmla="*/ 34 h 34"/>
                  <a:gd name="T72" fmla="*/ 33 w 34"/>
                  <a:gd name="T73" fmla="*/ 34 h 34"/>
                  <a:gd name="T74" fmla="*/ 28 w 34"/>
                  <a:gd name="T75" fmla="*/ 34 h 34"/>
                  <a:gd name="T76" fmla="*/ 27 w 34"/>
                  <a:gd name="T77" fmla="*/ 34 h 34"/>
                  <a:gd name="T78" fmla="*/ 27 w 34"/>
                  <a:gd name="T79" fmla="*/ 33 h 34"/>
                  <a:gd name="T80" fmla="*/ 27 w 34"/>
                  <a:gd name="T81"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4">
                    <a:moveTo>
                      <a:pt x="27" y="15"/>
                    </a:moveTo>
                    <a:cubicBezTo>
                      <a:pt x="27" y="15"/>
                      <a:pt x="27" y="15"/>
                      <a:pt x="27" y="15"/>
                    </a:cubicBezTo>
                    <a:cubicBezTo>
                      <a:pt x="25" y="19"/>
                      <a:pt x="25" y="19"/>
                      <a:pt x="25" y="19"/>
                    </a:cubicBezTo>
                    <a:cubicBezTo>
                      <a:pt x="21" y="28"/>
                      <a:pt x="21" y="28"/>
                      <a:pt x="21" y="28"/>
                    </a:cubicBezTo>
                    <a:cubicBezTo>
                      <a:pt x="21" y="29"/>
                      <a:pt x="20" y="29"/>
                      <a:pt x="20" y="29"/>
                    </a:cubicBezTo>
                    <a:cubicBezTo>
                      <a:pt x="19" y="30"/>
                      <a:pt x="19" y="30"/>
                      <a:pt x="18" y="30"/>
                    </a:cubicBezTo>
                    <a:cubicBezTo>
                      <a:pt x="16" y="30"/>
                      <a:pt x="16" y="30"/>
                      <a:pt x="16" y="30"/>
                    </a:cubicBezTo>
                    <a:cubicBezTo>
                      <a:pt x="15" y="30"/>
                      <a:pt x="14" y="30"/>
                      <a:pt x="14" y="29"/>
                    </a:cubicBezTo>
                    <a:cubicBezTo>
                      <a:pt x="14" y="29"/>
                      <a:pt x="13" y="29"/>
                      <a:pt x="13" y="28"/>
                    </a:cubicBezTo>
                    <a:cubicBezTo>
                      <a:pt x="10" y="22"/>
                      <a:pt x="10" y="22"/>
                      <a:pt x="10" y="22"/>
                    </a:cubicBezTo>
                    <a:cubicBezTo>
                      <a:pt x="7" y="15"/>
                      <a:pt x="7" y="15"/>
                      <a:pt x="7" y="15"/>
                    </a:cubicBezTo>
                    <a:cubicBezTo>
                      <a:pt x="7" y="15"/>
                      <a:pt x="7" y="15"/>
                      <a:pt x="7" y="15"/>
                    </a:cubicBezTo>
                    <a:cubicBezTo>
                      <a:pt x="7" y="33"/>
                      <a:pt x="7" y="33"/>
                      <a:pt x="7" y="33"/>
                    </a:cubicBezTo>
                    <a:cubicBezTo>
                      <a:pt x="7" y="33"/>
                      <a:pt x="7" y="34"/>
                      <a:pt x="6" y="34"/>
                    </a:cubicBezTo>
                    <a:cubicBezTo>
                      <a:pt x="6" y="34"/>
                      <a:pt x="6" y="34"/>
                      <a:pt x="6" y="34"/>
                    </a:cubicBezTo>
                    <a:cubicBezTo>
                      <a:pt x="1" y="34"/>
                      <a:pt x="1" y="34"/>
                      <a:pt x="1" y="34"/>
                    </a:cubicBezTo>
                    <a:cubicBezTo>
                      <a:pt x="0" y="34"/>
                      <a:pt x="0" y="34"/>
                      <a:pt x="0" y="34"/>
                    </a:cubicBezTo>
                    <a:cubicBezTo>
                      <a:pt x="0" y="34"/>
                      <a:pt x="0" y="33"/>
                      <a:pt x="0" y="33"/>
                    </a:cubicBezTo>
                    <a:cubicBezTo>
                      <a:pt x="0" y="4"/>
                      <a:pt x="0" y="4"/>
                      <a:pt x="0" y="4"/>
                    </a:cubicBezTo>
                    <a:cubicBezTo>
                      <a:pt x="0" y="3"/>
                      <a:pt x="0" y="2"/>
                      <a:pt x="0" y="1"/>
                    </a:cubicBezTo>
                    <a:cubicBezTo>
                      <a:pt x="1" y="1"/>
                      <a:pt x="2" y="0"/>
                      <a:pt x="3" y="0"/>
                    </a:cubicBezTo>
                    <a:cubicBezTo>
                      <a:pt x="5" y="0"/>
                      <a:pt x="5" y="0"/>
                      <a:pt x="5" y="0"/>
                    </a:cubicBezTo>
                    <a:cubicBezTo>
                      <a:pt x="6" y="0"/>
                      <a:pt x="7" y="1"/>
                      <a:pt x="7" y="1"/>
                    </a:cubicBezTo>
                    <a:cubicBezTo>
                      <a:pt x="8" y="1"/>
                      <a:pt x="8" y="2"/>
                      <a:pt x="9" y="3"/>
                    </a:cubicBezTo>
                    <a:cubicBezTo>
                      <a:pt x="14" y="14"/>
                      <a:pt x="14" y="14"/>
                      <a:pt x="14" y="14"/>
                    </a:cubicBezTo>
                    <a:cubicBezTo>
                      <a:pt x="17" y="21"/>
                      <a:pt x="17" y="21"/>
                      <a:pt x="17" y="21"/>
                    </a:cubicBezTo>
                    <a:cubicBezTo>
                      <a:pt x="17" y="21"/>
                      <a:pt x="17" y="21"/>
                      <a:pt x="17" y="21"/>
                    </a:cubicBezTo>
                    <a:cubicBezTo>
                      <a:pt x="20" y="14"/>
                      <a:pt x="20" y="14"/>
                      <a:pt x="20" y="14"/>
                    </a:cubicBezTo>
                    <a:cubicBezTo>
                      <a:pt x="25" y="3"/>
                      <a:pt x="25" y="3"/>
                      <a:pt x="25" y="3"/>
                    </a:cubicBezTo>
                    <a:cubicBezTo>
                      <a:pt x="25" y="2"/>
                      <a:pt x="26" y="1"/>
                      <a:pt x="26" y="1"/>
                    </a:cubicBezTo>
                    <a:cubicBezTo>
                      <a:pt x="27" y="1"/>
                      <a:pt x="28" y="0"/>
                      <a:pt x="29" y="0"/>
                    </a:cubicBezTo>
                    <a:cubicBezTo>
                      <a:pt x="31" y="0"/>
                      <a:pt x="31" y="0"/>
                      <a:pt x="31" y="0"/>
                    </a:cubicBezTo>
                    <a:cubicBezTo>
                      <a:pt x="32" y="0"/>
                      <a:pt x="33" y="1"/>
                      <a:pt x="33" y="1"/>
                    </a:cubicBezTo>
                    <a:cubicBezTo>
                      <a:pt x="34" y="1"/>
                      <a:pt x="34" y="2"/>
                      <a:pt x="34" y="3"/>
                    </a:cubicBezTo>
                    <a:cubicBezTo>
                      <a:pt x="34" y="33"/>
                      <a:pt x="34" y="33"/>
                      <a:pt x="34" y="33"/>
                    </a:cubicBezTo>
                    <a:cubicBezTo>
                      <a:pt x="34" y="33"/>
                      <a:pt x="34" y="34"/>
                      <a:pt x="34" y="34"/>
                    </a:cubicBezTo>
                    <a:cubicBezTo>
                      <a:pt x="34" y="34"/>
                      <a:pt x="33" y="34"/>
                      <a:pt x="33" y="34"/>
                    </a:cubicBezTo>
                    <a:cubicBezTo>
                      <a:pt x="28" y="34"/>
                      <a:pt x="28" y="34"/>
                      <a:pt x="28" y="34"/>
                    </a:cubicBezTo>
                    <a:cubicBezTo>
                      <a:pt x="28" y="34"/>
                      <a:pt x="28" y="34"/>
                      <a:pt x="27" y="34"/>
                    </a:cubicBezTo>
                    <a:cubicBezTo>
                      <a:pt x="27" y="34"/>
                      <a:pt x="27" y="33"/>
                      <a:pt x="27" y="33"/>
                    </a:cubicBezTo>
                    <a:lnTo>
                      <a:pt x="27" y="15"/>
                    </a:ln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891" tIns="60945" rIns="121891" bIns="60945" numCol="1" anchor="t" anchorCtr="0" compatLnSpc="1"/>
              <a:lstStyle/>
              <a:p>
                <a:endParaRPr lang="zh-CN" altLang="en-US" sz="1800"/>
              </a:p>
            </p:txBody>
          </p:sp>
          <p:sp>
            <p:nvSpPr>
              <p:cNvPr id="33" name="Freeform 26"/>
              <p:cNvSpPr>
                <a:spLocks noEditPoints="1"/>
              </p:cNvSpPr>
              <p:nvPr/>
            </p:nvSpPr>
            <p:spPr bwMode="auto">
              <a:xfrm>
                <a:off x="6039986" y="4002504"/>
                <a:ext cx="107765" cy="141256"/>
              </a:xfrm>
              <a:custGeom>
                <a:avLst/>
                <a:gdLst>
                  <a:gd name="T0" fmla="*/ 7 w 26"/>
                  <a:gd name="T1" fmla="*/ 33 h 34"/>
                  <a:gd name="T2" fmla="*/ 7 w 26"/>
                  <a:gd name="T3" fmla="*/ 34 h 34"/>
                  <a:gd name="T4" fmla="*/ 6 w 26"/>
                  <a:gd name="T5" fmla="*/ 34 h 34"/>
                  <a:gd name="T6" fmla="*/ 1 w 26"/>
                  <a:gd name="T7" fmla="*/ 34 h 34"/>
                  <a:gd name="T8" fmla="*/ 0 w 26"/>
                  <a:gd name="T9" fmla="*/ 34 h 34"/>
                  <a:gd name="T10" fmla="*/ 0 w 26"/>
                  <a:gd name="T11" fmla="*/ 33 h 34"/>
                  <a:gd name="T12" fmla="*/ 0 w 26"/>
                  <a:gd name="T13" fmla="*/ 3 h 34"/>
                  <a:gd name="T14" fmla="*/ 1 w 26"/>
                  <a:gd name="T15" fmla="*/ 1 h 34"/>
                  <a:gd name="T16" fmla="*/ 3 w 26"/>
                  <a:gd name="T17" fmla="*/ 0 h 34"/>
                  <a:gd name="T18" fmla="*/ 15 w 26"/>
                  <a:gd name="T19" fmla="*/ 0 h 34"/>
                  <a:gd name="T20" fmla="*/ 19 w 26"/>
                  <a:gd name="T21" fmla="*/ 1 h 34"/>
                  <a:gd name="T22" fmla="*/ 23 w 26"/>
                  <a:gd name="T23" fmla="*/ 3 h 34"/>
                  <a:gd name="T24" fmla="*/ 25 w 26"/>
                  <a:gd name="T25" fmla="*/ 7 h 34"/>
                  <a:gd name="T26" fmla="*/ 26 w 26"/>
                  <a:gd name="T27" fmla="*/ 11 h 34"/>
                  <a:gd name="T28" fmla="*/ 25 w 26"/>
                  <a:gd name="T29" fmla="*/ 14 h 34"/>
                  <a:gd name="T30" fmla="*/ 24 w 26"/>
                  <a:gd name="T31" fmla="*/ 17 h 34"/>
                  <a:gd name="T32" fmla="*/ 20 w 26"/>
                  <a:gd name="T33" fmla="*/ 20 h 34"/>
                  <a:gd name="T34" fmla="*/ 14 w 26"/>
                  <a:gd name="T35" fmla="*/ 22 h 34"/>
                  <a:gd name="T36" fmla="*/ 7 w 26"/>
                  <a:gd name="T37" fmla="*/ 22 h 34"/>
                  <a:gd name="T38" fmla="*/ 7 w 26"/>
                  <a:gd name="T39" fmla="*/ 33 h 34"/>
                  <a:gd name="T40" fmla="*/ 18 w 26"/>
                  <a:gd name="T41" fmla="*/ 11 h 34"/>
                  <a:gd name="T42" fmla="*/ 18 w 26"/>
                  <a:gd name="T43" fmla="*/ 10 h 34"/>
                  <a:gd name="T44" fmla="*/ 17 w 26"/>
                  <a:gd name="T45" fmla="*/ 8 h 34"/>
                  <a:gd name="T46" fmla="*/ 16 w 26"/>
                  <a:gd name="T47" fmla="*/ 7 h 34"/>
                  <a:gd name="T48" fmla="*/ 13 w 26"/>
                  <a:gd name="T49" fmla="*/ 7 h 34"/>
                  <a:gd name="T50" fmla="*/ 7 w 26"/>
                  <a:gd name="T51" fmla="*/ 7 h 34"/>
                  <a:gd name="T52" fmla="*/ 7 w 26"/>
                  <a:gd name="T53" fmla="*/ 16 h 34"/>
                  <a:gd name="T54" fmla="*/ 14 w 26"/>
                  <a:gd name="T55" fmla="*/ 16 h 34"/>
                  <a:gd name="T56" fmla="*/ 17 w 26"/>
                  <a:gd name="T57" fmla="*/ 15 h 34"/>
                  <a:gd name="T58" fmla="*/ 18 w 26"/>
                  <a:gd name="T5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34">
                    <a:moveTo>
                      <a:pt x="7" y="33"/>
                    </a:moveTo>
                    <a:cubicBezTo>
                      <a:pt x="7" y="33"/>
                      <a:pt x="7" y="33"/>
                      <a:pt x="7" y="34"/>
                    </a:cubicBezTo>
                    <a:cubicBezTo>
                      <a:pt x="7" y="34"/>
                      <a:pt x="7" y="34"/>
                      <a:pt x="6" y="34"/>
                    </a:cubicBezTo>
                    <a:cubicBezTo>
                      <a:pt x="1" y="34"/>
                      <a:pt x="1" y="34"/>
                      <a:pt x="1" y="34"/>
                    </a:cubicBezTo>
                    <a:cubicBezTo>
                      <a:pt x="1" y="34"/>
                      <a:pt x="0" y="34"/>
                      <a:pt x="0" y="34"/>
                    </a:cubicBezTo>
                    <a:cubicBezTo>
                      <a:pt x="0" y="33"/>
                      <a:pt x="0" y="33"/>
                      <a:pt x="0" y="33"/>
                    </a:cubicBezTo>
                    <a:cubicBezTo>
                      <a:pt x="0" y="3"/>
                      <a:pt x="0" y="3"/>
                      <a:pt x="0" y="3"/>
                    </a:cubicBezTo>
                    <a:cubicBezTo>
                      <a:pt x="0" y="2"/>
                      <a:pt x="0" y="2"/>
                      <a:pt x="1" y="1"/>
                    </a:cubicBezTo>
                    <a:cubicBezTo>
                      <a:pt x="1" y="1"/>
                      <a:pt x="2" y="0"/>
                      <a:pt x="3" y="0"/>
                    </a:cubicBezTo>
                    <a:cubicBezTo>
                      <a:pt x="15" y="0"/>
                      <a:pt x="15" y="0"/>
                      <a:pt x="15" y="0"/>
                    </a:cubicBezTo>
                    <a:cubicBezTo>
                      <a:pt x="16" y="0"/>
                      <a:pt x="18" y="1"/>
                      <a:pt x="19" y="1"/>
                    </a:cubicBezTo>
                    <a:cubicBezTo>
                      <a:pt x="21" y="2"/>
                      <a:pt x="22" y="2"/>
                      <a:pt x="23" y="3"/>
                    </a:cubicBezTo>
                    <a:cubicBezTo>
                      <a:pt x="24" y="4"/>
                      <a:pt x="24" y="5"/>
                      <a:pt x="25" y="7"/>
                    </a:cubicBezTo>
                    <a:cubicBezTo>
                      <a:pt x="25" y="8"/>
                      <a:pt x="26" y="9"/>
                      <a:pt x="26" y="11"/>
                    </a:cubicBezTo>
                    <a:cubicBezTo>
                      <a:pt x="26" y="12"/>
                      <a:pt x="26" y="13"/>
                      <a:pt x="25" y="14"/>
                    </a:cubicBezTo>
                    <a:cubicBezTo>
                      <a:pt x="25" y="15"/>
                      <a:pt x="25" y="16"/>
                      <a:pt x="24" y="17"/>
                    </a:cubicBezTo>
                    <a:cubicBezTo>
                      <a:pt x="23" y="19"/>
                      <a:pt x="22" y="20"/>
                      <a:pt x="20" y="20"/>
                    </a:cubicBezTo>
                    <a:cubicBezTo>
                      <a:pt x="18" y="21"/>
                      <a:pt x="16" y="22"/>
                      <a:pt x="14" y="22"/>
                    </a:cubicBezTo>
                    <a:cubicBezTo>
                      <a:pt x="7" y="22"/>
                      <a:pt x="7" y="22"/>
                      <a:pt x="7" y="22"/>
                    </a:cubicBezTo>
                    <a:lnTo>
                      <a:pt x="7" y="33"/>
                    </a:lnTo>
                    <a:close/>
                    <a:moveTo>
                      <a:pt x="18" y="11"/>
                    </a:moveTo>
                    <a:cubicBezTo>
                      <a:pt x="18" y="11"/>
                      <a:pt x="18" y="10"/>
                      <a:pt x="18" y="10"/>
                    </a:cubicBezTo>
                    <a:cubicBezTo>
                      <a:pt x="18" y="9"/>
                      <a:pt x="18" y="9"/>
                      <a:pt x="17" y="8"/>
                    </a:cubicBezTo>
                    <a:cubicBezTo>
                      <a:pt x="17" y="8"/>
                      <a:pt x="16" y="8"/>
                      <a:pt x="16" y="7"/>
                    </a:cubicBezTo>
                    <a:cubicBezTo>
                      <a:pt x="15" y="7"/>
                      <a:pt x="14" y="7"/>
                      <a:pt x="13" y="7"/>
                    </a:cubicBezTo>
                    <a:cubicBezTo>
                      <a:pt x="7" y="7"/>
                      <a:pt x="7" y="7"/>
                      <a:pt x="7" y="7"/>
                    </a:cubicBezTo>
                    <a:cubicBezTo>
                      <a:pt x="7" y="16"/>
                      <a:pt x="7" y="16"/>
                      <a:pt x="7" y="16"/>
                    </a:cubicBezTo>
                    <a:cubicBezTo>
                      <a:pt x="14" y="16"/>
                      <a:pt x="14" y="16"/>
                      <a:pt x="14" y="16"/>
                    </a:cubicBezTo>
                    <a:cubicBezTo>
                      <a:pt x="15" y="16"/>
                      <a:pt x="16" y="15"/>
                      <a:pt x="17" y="15"/>
                    </a:cubicBezTo>
                    <a:cubicBezTo>
                      <a:pt x="18" y="14"/>
                      <a:pt x="18" y="13"/>
                      <a:pt x="18" y="11"/>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891" tIns="60945" rIns="121891" bIns="60945" numCol="1" anchor="t" anchorCtr="0" compatLnSpc="1"/>
              <a:lstStyle/>
              <a:p>
                <a:endParaRPr lang="zh-CN" altLang="en-US" sz="1800"/>
              </a:p>
            </p:txBody>
          </p:sp>
          <p:sp>
            <p:nvSpPr>
              <p:cNvPr id="34" name="Freeform 27"/>
              <p:cNvSpPr/>
              <p:nvPr/>
            </p:nvSpPr>
            <p:spPr bwMode="auto">
              <a:xfrm>
                <a:off x="6168950" y="4002504"/>
                <a:ext cx="97165" cy="141256"/>
              </a:xfrm>
              <a:custGeom>
                <a:avLst/>
                <a:gdLst>
                  <a:gd name="T0" fmla="*/ 4 w 23"/>
                  <a:gd name="T1" fmla="*/ 33 h 34"/>
                  <a:gd name="T2" fmla="*/ 1 w 23"/>
                  <a:gd name="T3" fmla="*/ 31 h 34"/>
                  <a:gd name="T4" fmla="*/ 0 w 23"/>
                  <a:gd name="T5" fmla="*/ 28 h 34"/>
                  <a:gd name="T6" fmla="*/ 0 w 23"/>
                  <a:gd name="T7" fmla="*/ 25 h 34"/>
                  <a:gd name="T8" fmla="*/ 0 w 23"/>
                  <a:gd name="T9" fmla="*/ 1 h 34"/>
                  <a:gd name="T10" fmla="*/ 0 w 23"/>
                  <a:gd name="T11" fmla="*/ 1 h 34"/>
                  <a:gd name="T12" fmla="*/ 1 w 23"/>
                  <a:gd name="T13" fmla="*/ 0 h 34"/>
                  <a:gd name="T14" fmla="*/ 6 w 23"/>
                  <a:gd name="T15" fmla="*/ 0 h 34"/>
                  <a:gd name="T16" fmla="*/ 7 w 23"/>
                  <a:gd name="T17" fmla="*/ 1 h 34"/>
                  <a:gd name="T18" fmla="*/ 7 w 23"/>
                  <a:gd name="T19" fmla="*/ 1 h 34"/>
                  <a:gd name="T20" fmla="*/ 7 w 23"/>
                  <a:gd name="T21" fmla="*/ 24 h 34"/>
                  <a:gd name="T22" fmla="*/ 8 w 23"/>
                  <a:gd name="T23" fmla="*/ 27 h 34"/>
                  <a:gd name="T24" fmla="*/ 10 w 23"/>
                  <a:gd name="T25" fmla="*/ 28 h 34"/>
                  <a:gd name="T26" fmla="*/ 22 w 23"/>
                  <a:gd name="T27" fmla="*/ 28 h 34"/>
                  <a:gd name="T28" fmla="*/ 23 w 23"/>
                  <a:gd name="T29" fmla="*/ 28 h 34"/>
                  <a:gd name="T30" fmla="*/ 23 w 23"/>
                  <a:gd name="T31" fmla="*/ 29 h 34"/>
                  <a:gd name="T32" fmla="*/ 23 w 23"/>
                  <a:gd name="T33" fmla="*/ 33 h 34"/>
                  <a:gd name="T34" fmla="*/ 22 w 23"/>
                  <a:gd name="T35" fmla="*/ 34 h 34"/>
                  <a:gd name="T36" fmla="*/ 9 w 23"/>
                  <a:gd name="T37" fmla="*/ 34 h 34"/>
                  <a:gd name="T38" fmla="*/ 4 w 23"/>
                  <a:gd name="T39"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 h="34">
                    <a:moveTo>
                      <a:pt x="4" y="33"/>
                    </a:moveTo>
                    <a:cubicBezTo>
                      <a:pt x="3" y="32"/>
                      <a:pt x="2" y="32"/>
                      <a:pt x="1" y="31"/>
                    </a:cubicBezTo>
                    <a:cubicBezTo>
                      <a:pt x="1" y="30"/>
                      <a:pt x="0" y="29"/>
                      <a:pt x="0" y="28"/>
                    </a:cubicBezTo>
                    <a:cubicBezTo>
                      <a:pt x="0" y="27"/>
                      <a:pt x="0" y="26"/>
                      <a:pt x="0" y="25"/>
                    </a:cubicBezTo>
                    <a:cubicBezTo>
                      <a:pt x="0" y="1"/>
                      <a:pt x="0" y="1"/>
                      <a:pt x="0" y="1"/>
                    </a:cubicBezTo>
                    <a:cubicBezTo>
                      <a:pt x="0" y="1"/>
                      <a:pt x="0" y="1"/>
                      <a:pt x="0" y="1"/>
                    </a:cubicBezTo>
                    <a:cubicBezTo>
                      <a:pt x="0" y="0"/>
                      <a:pt x="0" y="0"/>
                      <a:pt x="1" y="0"/>
                    </a:cubicBezTo>
                    <a:cubicBezTo>
                      <a:pt x="6" y="0"/>
                      <a:pt x="6" y="0"/>
                      <a:pt x="6" y="0"/>
                    </a:cubicBezTo>
                    <a:cubicBezTo>
                      <a:pt x="6" y="0"/>
                      <a:pt x="7" y="0"/>
                      <a:pt x="7" y="1"/>
                    </a:cubicBezTo>
                    <a:cubicBezTo>
                      <a:pt x="7" y="1"/>
                      <a:pt x="7" y="1"/>
                      <a:pt x="7" y="1"/>
                    </a:cubicBezTo>
                    <a:cubicBezTo>
                      <a:pt x="7" y="24"/>
                      <a:pt x="7" y="24"/>
                      <a:pt x="7" y="24"/>
                    </a:cubicBezTo>
                    <a:cubicBezTo>
                      <a:pt x="7" y="26"/>
                      <a:pt x="7" y="26"/>
                      <a:pt x="8" y="27"/>
                    </a:cubicBezTo>
                    <a:cubicBezTo>
                      <a:pt x="8" y="27"/>
                      <a:pt x="9" y="28"/>
                      <a:pt x="10" y="28"/>
                    </a:cubicBezTo>
                    <a:cubicBezTo>
                      <a:pt x="22" y="28"/>
                      <a:pt x="22" y="28"/>
                      <a:pt x="22" y="28"/>
                    </a:cubicBezTo>
                    <a:cubicBezTo>
                      <a:pt x="23" y="28"/>
                      <a:pt x="23" y="28"/>
                      <a:pt x="23" y="28"/>
                    </a:cubicBezTo>
                    <a:cubicBezTo>
                      <a:pt x="23" y="28"/>
                      <a:pt x="23" y="28"/>
                      <a:pt x="23" y="29"/>
                    </a:cubicBezTo>
                    <a:cubicBezTo>
                      <a:pt x="23" y="33"/>
                      <a:pt x="23" y="33"/>
                      <a:pt x="23" y="33"/>
                    </a:cubicBezTo>
                    <a:cubicBezTo>
                      <a:pt x="23" y="33"/>
                      <a:pt x="23" y="34"/>
                      <a:pt x="22" y="34"/>
                    </a:cubicBezTo>
                    <a:cubicBezTo>
                      <a:pt x="9" y="34"/>
                      <a:pt x="9" y="34"/>
                      <a:pt x="9" y="34"/>
                    </a:cubicBezTo>
                    <a:cubicBezTo>
                      <a:pt x="7" y="34"/>
                      <a:pt x="5" y="34"/>
                      <a:pt x="4" y="33"/>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891" tIns="60945" rIns="121891" bIns="60945" numCol="1" anchor="t" anchorCtr="0" compatLnSpc="1"/>
              <a:lstStyle/>
              <a:p>
                <a:endParaRPr lang="zh-CN" altLang="en-US" sz="1800"/>
              </a:p>
            </p:txBody>
          </p:sp>
          <p:sp>
            <p:nvSpPr>
              <p:cNvPr id="35" name="Freeform 28"/>
              <p:cNvSpPr/>
              <p:nvPr/>
            </p:nvSpPr>
            <p:spPr bwMode="auto">
              <a:xfrm>
                <a:off x="6282014" y="4002504"/>
                <a:ext cx="100698" cy="141256"/>
              </a:xfrm>
              <a:custGeom>
                <a:avLst/>
                <a:gdLst>
                  <a:gd name="T0" fmla="*/ 24 w 24"/>
                  <a:gd name="T1" fmla="*/ 33 h 34"/>
                  <a:gd name="T2" fmla="*/ 23 w 24"/>
                  <a:gd name="T3" fmla="*/ 34 h 34"/>
                  <a:gd name="T4" fmla="*/ 9 w 24"/>
                  <a:gd name="T5" fmla="*/ 34 h 34"/>
                  <a:gd name="T6" fmla="*/ 5 w 24"/>
                  <a:gd name="T7" fmla="*/ 33 h 34"/>
                  <a:gd name="T8" fmla="*/ 2 w 24"/>
                  <a:gd name="T9" fmla="*/ 31 h 34"/>
                  <a:gd name="T10" fmla="*/ 1 w 24"/>
                  <a:gd name="T11" fmla="*/ 28 h 34"/>
                  <a:gd name="T12" fmla="*/ 0 w 24"/>
                  <a:gd name="T13" fmla="*/ 25 h 34"/>
                  <a:gd name="T14" fmla="*/ 0 w 24"/>
                  <a:gd name="T15" fmla="*/ 9 h 34"/>
                  <a:gd name="T16" fmla="*/ 1 w 24"/>
                  <a:gd name="T17" fmla="*/ 6 h 34"/>
                  <a:gd name="T18" fmla="*/ 2 w 24"/>
                  <a:gd name="T19" fmla="*/ 3 h 34"/>
                  <a:gd name="T20" fmla="*/ 5 w 24"/>
                  <a:gd name="T21" fmla="*/ 1 h 34"/>
                  <a:gd name="T22" fmla="*/ 9 w 24"/>
                  <a:gd name="T23" fmla="*/ 0 h 34"/>
                  <a:gd name="T24" fmla="*/ 23 w 24"/>
                  <a:gd name="T25" fmla="*/ 0 h 34"/>
                  <a:gd name="T26" fmla="*/ 23 w 24"/>
                  <a:gd name="T27" fmla="*/ 1 h 34"/>
                  <a:gd name="T28" fmla="*/ 24 w 24"/>
                  <a:gd name="T29" fmla="*/ 2 h 34"/>
                  <a:gd name="T30" fmla="*/ 24 w 24"/>
                  <a:gd name="T31" fmla="*/ 6 h 34"/>
                  <a:gd name="T32" fmla="*/ 23 w 24"/>
                  <a:gd name="T33" fmla="*/ 6 h 34"/>
                  <a:gd name="T34" fmla="*/ 23 w 24"/>
                  <a:gd name="T35" fmla="*/ 7 h 34"/>
                  <a:gd name="T36" fmla="*/ 11 w 24"/>
                  <a:gd name="T37" fmla="*/ 7 h 34"/>
                  <a:gd name="T38" fmla="*/ 8 w 24"/>
                  <a:gd name="T39" fmla="*/ 7 h 34"/>
                  <a:gd name="T40" fmla="*/ 7 w 24"/>
                  <a:gd name="T41" fmla="*/ 10 h 34"/>
                  <a:gd name="T42" fmla="*/ 7 w 24"/>
                  <a:gd name="T43" fmla="*/ 13 h 34"/>
                  <a:gd name="T44" fmla="*/ 21 w 24"/>
                  <a:gd name="T45" fmla="*/ 13 h 34"/>
                  <a:gd name="T46" fmla="*/ 22 w 24"/>
                  <a:gd name="T47" fmla="*/ 13 h 34"/>
                  <a:gd name="T48" fmla="*/ 22 w 24"/>
                  <a:gd name="T49" fmla="*/ 14 h 34"/>
                  <a:gd name="T50" fmla="*/ 22 w 24"/>
                  <a:gd name="T51" fmla="*/ 18 h 34"/>
                  <a:gd name="T52" fmla="*/ 22 w 24"/>
                  <a:gd name="T53" fmla="*/ 19 h 34"/>
                  <a:gd name="T54" fmla="*/ 21 w 24"/>
                  <a:gd name="T55" fmla="*/ 19 h 34"/>
                  <a:gd name="T56" fmla="*/ 7 w 24"/>
                  <a:gd name="T57" fmla="*/ 19 h 34"/>
                  <a:gd name="T58" fmla="*/ 7 w 24"/>
                  <a:gd name="T59" fmla="*/ 25 h 34"/>
                  <a:gd name="T60" fmla="*/ 8 w 24"/>
                  <a:gd name="T61" fmla="*/ 27 h 34"/>
                  <a:gd name="T62" fmla="*/ 11 w 24"/>
                  <a:gd name="T63" fmla="*/ 27 h 34"/>
                  <a:gd name="T64" fmla="*/ 23 w 24"/>
                  <a:gd name="T65" fmla="*/ 27 h 34"/>
                  <a:gd name="T66" fmla="*/ 24 w 24"/>
                  <a:gd name="T67" fmla="*/ 28 h 34"/>
                  <a:gd name="T68" fmla="*/ 24 w 24"/>
                  <a:gd name="T69" fmla="*/ 29 h 34"/>
                  <a:gd name="T70" fmla="*/ 24 w 24"/>
                  <a:gd name="T71" fmla="*/ 33 h 34"/>
                  <a:gd name="T72" fmla="*/ 24 w 24"/>
                  <a:gd name="T7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34">
                    <a:moveTo>
                      <a:pt x="24" y="33"/>
                    </a:moveTo>
                    <a:cubicBezTo>
                      <a:pt x="24" y="34"/>
                      <a:pt x="24" y="34"/>
                      <a:pt x="23" y="34"/>
                    </a:cubicBezTo>
                    <a:cubicBezTo>
                      <a:pt x="9" y="34"/>
                      <a:pt x="9" y="34"/>
                      <a:pt x="9" y="34"/>
                    </a:cubicBezTo>
                    <a:cubicBezTo>
                      <a:pt x="7" y="34"/>
                      <a:pt x="6" y="34"/>
                      <a:pt x="5" y="33"/>
                    </a:cubicBezTo>
                    <a:cubicBezTo>
                      <a:pt x="4" y="32"/>
                      <a:pt x="3" y="32"/>
                      <a:pt x="2" y="31"/>
                    </a:cubicBezTo>
                    <a:cubicBezTo>
                      <a:pt x="1" y="30"/>
                      <a:pt x="1" y="29"/>
                      <a:pt x="1" y="28"/>
                    </a:cubicBezTo>
                    <a:cubicBezTo>
                      <a:pt x="0" y="27"/>
                      <a:pt x="0" y="26"/>
                      <a:pt x="0" y="25"/>
                    </a:cubicBezTo>
                    <a:cubicBezTo>
                      <a:pt x="0" y="9"/>
                      <a:pt x="0" y="9"/>
                      <a:pt x="0" y="9"/>
                    </a:cubicBezTo>
                    <a:cubicBezTo>
                      <a:pt x="0" y="8"/>
                      <a:pt x="0" y="7"/>
                      <a:pt x="1" y="6"/>
                    </a:cubicBezTo>
                    <a:cubicBezTo>
                      <a:pt x="1" y="5"/>
                      <a:pt x="2" y="4"/>
                      <a:pt x="2" y="3"/>
                    </a:cubicBezTo>
                    <a:cubicBezTo>
                      <a:pt x="3" y="2"/>
                      <a:pt x="4" y="2"/>
                      <a:pt x="5" y="1"/>
                    </a:cubicBezTo>
                    <a:cubicBezTo>
                      <a:pt x="6" y="1"/>
                      <a:pt x="7" y="0"/>
                      <a:pt x="9" y="0"/>
                    </a:cubicBezTo>
                    <a:cubicBezTo>
                      <a:pt x="23" y="0"/>
                      <a:pt x="23" y="0"/>
                      <a:pt x="23" y="0"/>
                    </a:cubicBezTo>
                    <a:cubicBezTo>
                      <a:pt x="23" y="0"/>
                      <a:pt x="23" y="0"/>
                      <a:pt x="23" y="1"/>
                    </a:cubicBezTo>
                    <a:cubicBezTo>
                      <a:pt x="23" y="1"/>
                      <a:pt x="24" y="1"/>
                      <a:pt x="24" y="2"/>
                    </a:cubicBezTo>
                    <a:cubicBezTo>
                      <a:pt x="24" y="6"/>
                      <a:pt x="24" y="6"/>
                      <a:pt x="24" y="6"/>
                    </a:cubicBezTo>
                    <a:cubicBezTo>
                      <a:pt x="24" y="6"/>
                      <a:pt x="23" y="6"/>
                      <a:pt x="23" y="6"/>
                    </a:cubicBezTo>
                    <a:cubicBezTo>
                      <a:pt x="23" y="7"/>
                      <a:pt x="23" y="7"/>
                      <a:pt x="23" y="7"/>
                    </a:cubicBezTo>
                    <a:cubicBezTo>
                      <a:pt x="11" y="7"/>
                      <a:pt x="11" y="7"/>
                      <a:pt x="11" y="7"/>
                    </a:cubicBezTo>
                    <a:cubicBezTo>
                      <a:pt x="9" y="7"/>
                      <a:pt x="8" y="7"/>
                      <a:pt x="8" y="7"/>
                    </a:cubicBezTo>
                    <a:cubicBezTo>
                      <a:pt x="8" y="8"/>
                      <a:pt x="7" y="9"/>
                      <a:pt x="7" y="10"/>
                    </a:cubicBezTo>
                    <a:cubicBezTo>
                      <a:pt x="7" y="13"/>
                      <a:pt x="7" y="13"/>
                      <a:pt x="7" y="13"/>
                    </a:cubicBezTo>
                    <a:cubicBezTo>
                      <a:pt x="21" y="13"/>
                      <a:pt x="21" y="13"/>
                      <a:pt x="21" y="13"/>
                    </a:cubicBezTo>
                    <a:cubicBezTo>
                      <a:pt x="21" y="13"/>
                      <a:pt x="22" y="13"/>
                      <a:pt x="22" y="13"/>
                    </a:cubicBezTo>
                    <a:cubicBezTo>
                      <a:pt x="22" y="14"/>
                      <a:pt x="22" y="14"/>
                      <a:pt x="22" y="14"/>
                    </a:cubicBezTo>
                    <a:cubicBezTo>
                      <a:pt x="22" y="18"/>
                      <a:pt x="22" y="18"/>
                      <a:pt x="22" y="18"/>
                    </a:cubicBezTo>
                    <a:cubicBezTo>
                      <a:pt x="22" y="18"/>
                      <a:pt x="22" y="19"/>
                      <a:pt x="22" y="19"/>
                    </a:cubicBezTo>
                    <a:cubicBezTo>
                      <a:pt x="22" y="19"/>
                      <a:pt x="21" y="19"/>
                      <a:pt x="21" y="19"/>
                    </a:cubicBezTo>
                    <a:cubicBezTo>
                      <a:pt x="7" y="19"/>
                      <a:pt x="7" y="19"/>
                      <a:pt x="7" y="19"/>
                    </a:cubicBezTo>
                    <a:cubicBezTo>
                      <a:pt x="7" y="25"/>
                      <a:pt x="7" y="25"/>
                      <a:pt x="7" y="25"/>
                    </a:cubicBezTo>
                    <a:cubicBezTo>
                      <a:pt x="7" y="26"/>
                      <a:pt x="8" y="26"/>
                      <a:pt x="8" y="27"/>
                    </a:cubicBezTo>
                    <a:cubicBezTo>
                      <a:pt x="9" y="27"/>
                      <a:pt x="10" y="27"/>
                      <a:pt x="11" y="27"/>
                    </a:cubicBezTo>
                    <a:cubicBezTo>
                      <a:pt x="23" y="27"/>
                      <a:pt x="23" y="27"/>
                      <a:pt x="23" y="27"/>
                    </a:cubicBezTo>
                    <a:cubicBezTo>
                      <a:pt x="24" y="27"/>
                      <a:pt x="24" y="28"/>
                      <a:pt x="24" y="28"/>
                    </a:cubicBezTo>
                    <a:cubicBezTo>
                      <a:pt x="24" y="28"/>
                      <a:pt x="24" y="28"/>
                      <a:pt x="24" y="29"/>
                    </a:cubicBezTo>
                    <a:cubicBezTo>
                      <a:pt x="24" y="33"/>
                      <a:pt x="24" y="33"/>
                      <a:pt x="24" y="33"/>
                    </a:cubicBezTo>
                    <a:cubicBezTo>
                      <a:pt x="24" y="33"/>
                      <a:pt x="24" y="33"/>
                      <a:pt x="24" y="33"/>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891" tIns="60945" rIns="121891" bIns="60945" numCol="1" anchor="t" anchorCtr="0" compatLnSpc="1"/>
              <a:lstStyle/>
              <a:p>
                <a:endParaRPr lang="zh-CN" altLang="en-US" sz="1800"/>
              </a:p>
            </p:txBody>
          </p:sp>
          <p:sp>
            <p:nvSpPr>
              <p:cNvPr id="36" name="Freeform 29"/>
              <p:cNvSpPr/>
              <p:nvPr/>
            </p:nvSpPr>
            <p:spPr bwMode="auto">
              <a:xfrm>
                <a:off x="5764392" y="4186137"/>
                <a:ext cx="107765" cy="137725"/>
              </a:xfrm>
              <a:custGeom>
                <a:avLst/>
                <a:gdLst>
                  <a:gd name="T0" fmla="*/ 25 w 26"/>
                  <a:gd name="T1" fmla="*/ 6 h 33"/>
                  <a:gd name="T2" fmla="*/ 16 w 26"/>
                  <a:gd name="T3" fmla="*/ 6 h 33"/>
                  <a:gd name="T4" fmla="*/ 16 w 26"/>
                  <a:gd name="T5" fmla="*/ 32 h 33"/>
                  <a:gd name="T6" fmla="*/ 16 w 26"/>
                  <a:gd name="T7" fmla="*/ 33 h 33"/>
                  <a:gd name="T8" fmla="*/ 15 w 26"/>
                  <a:gd name="T9" fmla="*/ 33 h 33"/>
                  <a:gd name="T10" fmla="*/ 10 w 26"/>
                  <a:gd name="T11" fmla="*/ 33 h 33"/>
                  <a:gd name="T12" fmla="*/ 9 w 26"/>
                  <a:gd name="T13" fmla="*/ 33 h 33"/>
                  <a:gd name="T14" fmla="*/ 9 w 26"/>
                  <a:gd name="T15" fmla="*/ 32 h 33"/>
                  <a:gd name="T16" fmla="*/ 9 w 26"/>
                  <a:gd name="T17" fmla="*/ 6 h 33"/>
                  <a:gd name="T18" fmla="*/ 0 w 26"/>
                  <a:gd name="T19" fmla="*/ 6 h 33"/>
                  <a:gd name="T20" fmla="*/ 0 w 26"/>
                  <a:gd name="T21" fmla="*/ 5 h 33"/>
                  <a:gd name="T22" fmla="*/ 0 w 26"/>
                  <a:gd name="T23" fmla="*/ 1 h 33"/>
                  <a:gd name="T24" fmla="*/ 0 w 26"/>
                  <a:gd name="T25" fmla="*/ 0 h 33"/>
                  <a:gd name="T26" fmla="*/ 0 w 26"/>
                  <a:gd name="T27" fmla="*/ 0 h 33"/>
                  <a:gd name="T28" fmla="*/ 25 w 26"/>
                  <a:gd name="T29" fmla="*/ 0 h 33"/>
                  <a:gd name="T30" fmla="*/ 26 w 26"/>
                  <a:gd name="T31" fmla="*/ 0 h 33"/>
                  <a:gd name="T32" fmla="*/ 26 w 26"/>
                  <a:gd name="T33" fmla="*/ 1 h 33"/>
                  <a:gd name="T34" fmla="*/ 26 w 26"/>
                  <a:gd name="T35" fmla="*/ 5 h 33"/>
                  <a:gd name="T36" fmla="*/ 25 w 26"/>
                  <a:gd name="T3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33">
                    <a:moveTo>
                      <a:pt x="25" y="6"/>
                    </a:moveTo>
                    <a:cubicBezTo>
                      <a:pt x="16" y="6"/>
                      <a:pt x="16" y="6"/>
                      <a:pt x="16" y="6"/>
                    </a:cubicBezTo>
                    <a:cubicBezTo>
                      <a:pt x="16" y="32"/>
                      <a:pt x="16" y="32"/>
                      <a:pt x="16" y="32"/>
                    </a:cubicBezTo>
                    <a:cubicBezTo>
                      <a:pt x="16" y="33"/>
                      <a:pt x="16" y="33"/>
                      <a:pt x="16" y="33"/>
                    </a:cubicBezTo>
                    <a:cubicBezTo>
                      <a:pt x="16" y="33"/>
                      <a:pt x="16" y="33"/>
                      <a:pt x="15" y="33"/>
                    </a:cubicBezTo>
                    <a:cubicBezTo>
                      <a:pt x="10" y="33"/>
                      <a:pt x="10" y="33"/>
                      <a:pt x="10" y="33"/>
                    </a:cubicBezTo>
                    <a:cubicBezTo>
                      <a:pt x="10" y="33"/>
                      <a:pt x="9" y="33"/>
                      <a:pt x="9" y="33"/>
                    </a:cubicBezTo>
                    <a:cubicBezTo>
                      <a:pt x="9" y="33"/>
                      <a:pt x="9" y="33"/>
                      <a:pt x="9" y="32"/>
                    </a:cubicBezTo>
                    <a:cubicBezTo>
                      <a:pt x="9" y="6"/>
                      <a:pt x="9" y="6"/>
                      <a:pt x="9" y="6"/>
                    </a:cubicBezTo>
                    <a:cubicBezTo>
                      <a:pt x="0" y="6"/>
                      <a:pt x="0" y="6"/>
                      <a:pt x="0" y="6"/>
                    </a:cubicBezTo>
                    <a:cubicBezTo>
                      <a:pt x="0" y="6"/>
                      <a:pt x="0" y="6"/>
                      <a:pt x="0" y="5"/>
                    </a:cubicBezTo>
                    <a:cubicBezTo>
                      <a:pt x="0" y="1"/>
                      <a:pt x="0" y="1"/>
                      <a:pt x="0" y="1"/>
                    </a:cubicBezTo>
                    <a:cubicBezTo>
                      <a:pt x="0" y="1"/>
                      <a:pt x="0" y="0"/>
                      <a:pt x="0" y="0"/>
                    </a:cubicBezTo>
                    <a:cubicBezTo>
                      <a:pt x="0" y="0"/>
                      <a:pt x="0" y="0"/>
                      <a:pt x="0" y="0"/>
                    </a:cubicBezTo>
                    <a:cubicBezTo>
                      <a:pt x="25" y="0"/>
                      <a:pt x="25" y="0"/>
                      <a:pt x="25" y="0"/>
                    </a:cubicBezTo>
                    <a:cubicBezTo>
                      <a:pt x="25" y="0"/>
                      <a:pt x="25" y="0"/>
                      <a:pt x="26" y="0"/>
                    </a:cubicBezTo>
                    <a:cubicBezTo>
                      <a:pt x="26" y="0"/>
                      <a:pt x="26" y="1"/>
                      <a:pt x="26" y="1"/>
                    </a:cubicBezTo>
                    <a:cubicBezTo>
                      <a:pt x="26" y="5"/>
                      <a:pt x="26" y="5"/>
                      <a:pt x="26" y="5"/>
                    </a:cubicBezTo>
                    <a:cubicBezTo>
                      <a:pt x="26" y="6"/>
                      <a:pt x="25" y="6"/>
                      <a:pt x="25" y="6"/>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891" tIns="60945" rIns="121891" bIns="60945" numCol="1" anchor="t" anchorCtr="0" compatLnSpc="1"/>
              <a:lstStyle/>
              <a:p>
                <a:endParaRPr lang="zh-CN" altLang="en-US" sz="1800"/>
              </a:p>
            </p:txBody>
          </p:sp>
          <p:sp>
            <p:nvSpPr>
              <p:cNvPr id="37" name="Freeform 30"/>
              <p:cNvSpPr/>
              <p:nvPr/>
            </p:nvSpPr>
            <p:spPr bwMode="auto">
              <a:xfrm>
                <a:off x="5889823" y="4186137"/>
                <a:ext cx="100698" cy="137725"/>
              </a:xfrm>
              <a:custGeom>
                <a:avLst/>
                <a:gdLst>
                  <a:gd name="T0" fmla="*/ 24 w 24"/>
                  <a:gd name="T1" fmla="*/ 33 h 33"/>
                  <a:gd name="T2" fmla="*/ 23 w 24"/>
                  <a:gd name="T3" fmla="*/ 33 h 33"/>
                  <a:gd name="T4" fmla="*/ 9 w 24"/>
                  <a:gd name="T5" fmla="*/ 33 h 33"/>
                  <a:gd name="T6" fmla="*/ 4 w 24"/>
                  <a:gd name="T7" fmla="*/ 33 h 33"/>
                  <a:gd name="T8" fmla="*/ 2 w 24"/>
                  <a:gd name="T9" fmla="*/ 31 h 33"/>
                  <a:gd name="T10" fmla="*/ 0 w 24"/>
                  <a:gd name="T11" fmla="*/ 28 h 33"/>
                  <a:gd name="T12" fmla="*/ 0 w 24"/>
                  <a:gd name="T13" fmla="*/ 25 h 33"/>
                  <a:gd name="T14" fmla="*/ 0 w 24"/>
                  <a:gd name="T15" fmla="*/ 9 h 33"/>
                  <a:gd name="T16" fmla="*/ 0 w 24"/>
                  <a:gd name="T17" fmla="*/ 6 h 33"/>
                  <a:gd name="T18" fmla="*/ 2 w 24"/>
                  <a:gd name="T19" fmla="*/ 3 h 33"/>
                  <a:gd name="T20" fmla="*/ 5 w 24"/>
                  <a:gd name="T21" fmla="*/ 1 h 33"/>
                  <a:gd name="T22" fmla="*/ 9 w 24"/>
                  <a:gd name="T23" fmla="*/ 0 h 33"/>
                  <a:gd name="T24" fmla="*/ 22 w 24"/>
                  <a:gd name="T25" fmla="*/ 0 h 33"/>
                  <a:gd name="T26" fmla="*/ 23 w 24"/>
                  <a:gd name="T27" fmla="*/ 0 h 33"/>
                  <a:gd name="T28" fmla="*/ 23 w 24"/>
                  <a:gd name="T29" fmla="*/ 1 h 33"/>
                  <a:gd name="T30" fmla="*/ 23 w 24"/>
                  <a:gd name="T31" fmla="*/ 5 h 33"/>
                  <a:gd name="T32" fmla="*/ 23 w 24"/>
                  <a:gd name="T33" fmla="*/ 6 h 33"/>
                  <a:gd name="T34" fmla="*/ 22 w 24"/>
                  <a:gd name="T35" fmla="*/ 6 h 33"/>
                  <a:gd name="T36" fmla="*/ 10 w 24"/>
                  <a:gd name="T37" fmla="*/ 6 h 33"/>
                  <a:gd name="T38" fmla="*/ 8 w 24"/>
                  <a:gd name="T39" fmla="*/ 7 h 33"/>
                  <a:gd name="T40" fmla="*/ 7 w 24"/>
                  <a:gd name="T41" fmla="*/ 9 h 33"/>
                  <a:gd name="T42" fmla="*/ 7 w 24"/>
                  <a:gd name="T43" fmla="*/ 13 h 33"/>
                  <a:gd name="T44" fmla="*/ 21 w 24"/>
                  <a:gd name="T45" fmla="*/ 13 h 33"/>
                  <a:gd name="T46" fmla="*/ 21 w 24"/>
                  <a:gd name="T47" fmla="*/ 13 h 33"/>
                  <a:gd name="T48" fmla="*/ 22 w 24"/>
                  <a:gd name="T49" fmla="*/ 14 h 33"/>
                  <a:gd name="T50" fmla="*/ 22 w 24"/>
                  <a:gd name="T51" fmla="*/ 18 h 33"/>
                  <a:gd name="T52" fmla="*/ 21 w 24"/>
                  <a:gd name="T53" fmla="*/ 19 h 33"/>
                  <a:gd name="T54" fmla="*/ 21 w 24"/>
                  <a:gd name="T55" fmla="*/ 19 h 33"/>
                  <a:gd name="T56" fmla="*/ 7 w 24"/>
                  <a:gd name="T57" fmla="*/ 19 h 33"/>
                  <a:gd name="T58" fmla="*/ 7 w 24"/>
                  <a:gd name="T59" fmla="*/ 24 h 33"/>
                  <a:gd name="T60" fmla="*/ 8 w 24"/>
                  <a:gd name="T61" fmla="*/ 27 h 33"/>
                  <a:gd name="T62" fmla="*/ 10 w 24"/>
                  <a:gd name="T63" fmla="*/ 27 h 33"/>
                  <a:gd name="T64" fmla="*/ 23 w 24"/>
                  <a:gd name="T65" fmla="*/ 27 h 33"/>
                  <a:gd name="T66" fmla="*/ 24 w 24"/>
                  <a:gd name="T67" fmla="*/ 27 h 33"/>
                  <a:gd name="T68" fmla="*/ 24 w 24"/>
                  <a:gd name="T69" fmla="*/ 28 h 33"/>
                  <a:gd name="T70" fmla="*/ 24 w 24"/>
                  <a:gd name="T71" fmla="*/ 32 h 33"/>
                  <a:gd name="T72" fmla="*/ 24 w 24"/>
                  <a:gd name="T7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33">
                    <a:moveTo>
                      <a:pt x="24" y="33"/>
                    </a:moveTo>
                    <a:cubicBezTo>
                      <a:pt x="23" y="33"/>
                      <a:pt x="23" y="33"/>
                      <a:pt x="23" y="33"/>
                    </a:cubicBezTo>
                    <a:cubicBezTo>
                      <a:pt x="9" y="33"/>
                      <a:pt x="9" y="33"/>
                      <a:pt x="9" y="33"/>
                    </a:cubicBezTo>
                    <a:cubicBezTo>
                      <a:pt x="7" y="33"/>
                      <a:pt x="5" y="33"/>
                      <a:pt x="4" y="33"/>
                    </a:cubicBezTo>
                    <a:cubicBezTo>
                      <a:pt x="3" y="32"/>
                      <a:pt x="2" y="31"/>
                      <a:pt x="2" y="31"/>
                    </a:cubicBezTo>
                    <a:cubicBezTo>
                      <a:pt x="1" y="30"/>
                      <a:pt x="0" y="29"/>
                      <a:pt x="0" y="28"/>
                    </a:cubicBezTo>
                    <a:cubicBezTo>
                      <a:pt x="0" y="27"/>
                      <a:pt x="0" y="26"/>
                      <a:pt x="0" y="25"/>
                    </a:cubicBezTo>
                    <a:cubicBezTo>
                      <a:pt x="0" y="9"/>
                      <a:pt x="0" y="9"/>
                      <a:pt x="0" y="9"/>
                    </a:cubicBezTo>
                    <a:cubicBezTo>
                      <a:pt x="0" y="8"/>
                      <a:pt x="0" y="7"/>
                      <a:pt x="0" y="6"/>
                    </a:cubicBezTo>
                    <a:cubicBezTo>
                      <a:pt x="1" y="5"/>
                      <a:pt x="1" y="4"/>
                      <a:pt x="2" y="3"/>
                    </a:cubicBezTo>
                    <a:cubicBezTo>
                      <a:pt x="3" y="2"/>
                      <a:pt x="3" y="1"/>
                      <a:pt x="5" y="1"/>
                    </a:cubicBezTo>
                    <a:cubicBezTo>
                      <a:pt x="6" y="0"/>
                      <a:pt x="7" y="0"/>
                      <a:pt x="9" y="0"/>
                    </a:cubicBezTo>
                    <a:cubicBezTo>
                      <a:pt x="22" y="0"/>
                      <a:pt x="22" y="0"/>
                      <a:pt x="22" y="0"/>
                    </a:cubicBezTo>
                    <a:cubicBezTo>
                      <a:pt x="23" y="0"/>
                      <a:pt x="23" y="0"/>
                      <a:pt x="23" y="0"/>
                    </a:cubicBezTo>
                    <a:cubicBezTo>
                      <a:pt x="23" y="0"/>
                      <a:pt x="23" y="1"/>
                      <a:pt x="23" y="1"/>
                    </a:cubicBezTo>
                    <a:cubicBezTo>
                      <a:pt x="23" y="5"/>
                      <a:pt x="23" y="5"/>
                      <a:pt x="23" y="5"/>
                    </a:cubicBezTo>
                    <a:cubicBezTo>
                      <a:pt x="23" y="6"/>
                      <a:pt x="23" y="6"/>
                      <a:pt x="23" y="6"/>
                    </a:cubicBezTo>
                    <a:cubicBezTo>
                      <a:pt x="23" y="6"/>
                      <a:pt x="23" y="6"/>
                      <a:pt x="22" y="6"/>
                    </a:cubicBezTo>
                    <a:cubicBezTo>
                      <a:pt x="10" y="6"/>
                      <a:pt x="10" y="6"/>
                      <a:pt x="10" y="6"/>
                    </a:cubicBezTo>
                    <a:cubicBezTo>
                      <a:pt x="9" y="6"/>
                      <a:pt x="8" y="7"/>
                      <a:pt x="8" y="7"/>
                    </a:cubicBezTo>
                    <a:cubicBezTo>
                      <a:pt x="7" y="8"/>
                      <a:pt x="7" y="8"/>
                      <a:pt x="7" y="9"/>
                    </a:cubicBezTo>
                    <a:cubicBezTo>
                      <a:pt x="7" y="13"/>
                      <a:pt x="7" y="13"/>
                      <a:pt x="7" y="13"/>
                    </a:cubicBezTo>
                    <a:cubicBezTo>
                      <a:pt x="21" y="13"/>
                      <a:pt x="21" y="13"/>
                      <a:pt x="21" y="13"/>
                    </a:cubicBezTo>
                    <a:cubicBezTo>
                      <a:pt x="21" y="13"/>
                      <a:pt x="21" y="13"/>
                      <a:pt x="21" y="13"/>
                    </a:cubicBezTo>
                    <a:cubicBezTo>
                      <a:pt x="22" y="13"/>
                      <a:pt x="22" y="14"/>
                      <a:pt x="22" y="14"/>
                    </a:cubicBezTo>
                    <a:cubicBezTo>
                      <a:pt x="22" y="18"/>
                      <a:pt x="22" y="18"/>
                      <a:pt x="22" y="18"/>
                    </a:cubicBezTo>
                    <a:cubicBezTo>
                      <a:pt x="22" y="18"/>
                      <a:pt x="22" y="18"/>
                      <a:pt x="21" y="19"/>
                    </a:cubicBezTo>
                    <a:cubicBezTo>
                      <a:pt x="21" y="19"/>
                      <a:pt x="21" y="19"/>
                      <a:pt x="21" y="19"/>
                    </a:cubicBezTo>
                    <a:cubicBezTo>
                      <a:pt x="7" y="19"/>
                      <a:pt x="7" y="19"/>
                      <a:pt x="7" y="19"/>
                    </a:cubicBezTo>
                    <a:cubicBezTo>
                      <a:pt x="7" y="24"/>
                      <a:pt x="7" y="24"/>
                      <a:pt x="7" y="24"/>
                    </a:cubicBezTo>
                    <a:cubicBezTo>
                      <a:pt x="7" y="25"/>
                      <a:pt x="7" y="26"/>
                      <a:pt x="8" y="27"/>
                    </a:cubicBezTo>
                    <a:cubicBezTo>
                      <a:pt x="8" y="27"/>
                      <a:pt x="9" y="27"/>
                      <a:pt x="10" y="27"/>
                    </a:cubicBezTo>
                    <a:cubicBezTo>
                      <a:pt x="23" y="27"/>
                      <a:pt x="23" y="27"/>
                      <a:pt x="23" y="27"/>
                    </a:cubicBezTo>
                    <a:cubicBezTo>
                      <a:pt x="23" y="27"/>
                      <a:pt x="23" y="27"/>
                      <a:pt x="24" y="27"/>
                    </a:cubicBezTo>
                    <a:cubicBezTo>
                      <a:pt x="24" y="27"/>
                      <a:pt x="24" y="28"/>
                      <a:pt x="24" y="28"/>
                    </a:cubicBezTo>
                    <a:cubicBezTo>
                      <a:pt x="24" y="32"/>
                      <a:pt x="24" y="32"/>
                      <a:pt x="24" y="32"/>
                    </a:cubicBezTo>
                    <a:cubicBezTo>
                      <a:pt x="24" y="33"/>
                      <a:pt x="24" y="33"/>
                      <a:pt x="24" y="33"/>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891" tIns="60945" rIns="121891" bIns="60945" numCol="1" anchor="t" anchorCtr="0" compatLnSpc="1"/>
              <a:lstStyle/>
              <a:p>
                <a:endParaRPr lang="zh-CN" altLang="en-US" sz="1800"/>
              </a:p>
            </p:txBody>
          </p:sp>
          <p:sp>
            <p:nvSpPr>
              <p:cNvPr id="38" name="Freeform 31"/>
              <p:cNvSpPr/>
              <p:nvPr/>
            </p:nvSpPr>
            <p:spPr bwMode="auto">
              <a:xfrm>
                <a:off x="5997586" y="4186137"/>
                <a:ext cx="121898" cy="137725"/>
              </a:xfrm>
              <a:custGeom>
                <a:avLst/>
                <a:gdLst>
                  <a:gd name="T0" fmla="*/ 14 w 29"/>
                  <a:gd name="T1" fmla="*/ 22 h 33"/>
                  <a:gd name="T2" fmla="*/ 8 w 29"/>
                  <a:gd name="T3" fmla="*/ 32 h 33"/>
                  <a:gd name="T4" fmla="*/ 8 w 29"/>
                  <a:gd name="T5" fmla="*/ 33 h 33"/>
                  <a:gd name="T6" fmla="*/ 6 w 29"/>
                  <a:gd name="T7" fmla="*/ 33 h 33"/>
                  <a:gd name="T8" fmla="*/ 0 w 29"/>
                  <a:gd name="T9" fmla="*/ 33 h 33"/>
                  <a:gd name="T10" fmla="*/ 0 w 29"/>
                  <a:gd name="T11" fmla="*/ 33 h 33"/>
                  <a:gd name="T12" fmla="*/ 0 w 29"/>
                  <a:gd name="T13" fmla="*/ 32 h 33"/>
                  <a:gd name="T14" fmla="*/ 10 w 29"/>
                  <a:gd name="T15" fmla="*/ 16 h 33"/>
                  <a:gd name="T16" fmla="*/ 1 w 29"/>
                  <a:gd name="T17" fmla="*/ 1 h 33"/>
                  <a:gd name="T18" fmla="*/ 1 w 29"/>
                  <a:gd name="T19" fmla="*/ 0 h 33"/>
                  <a:gd name="T20" fmla="*/ 1 w 29"/>
                  <a:gd name="T21" fmla="*/ 0 h 33"/>
                  <a:gd name="T22" fmla="*/ 7 w 29"/>
                  <a:gd name="T23" fmla="*/ 0 h 33"/>
                  <a:gd name="T24" fmla="*/ 8 w 29"/>
                  <a:gd name="T25" fmla="*/ 0 h 33"/>
                  <a:gd name="T26" fmla="*/ 9 w 29"/>
                  <a:gd name="T27" fmla="*/ 1 h 33"/>
                  <a:gd name="T28" fmla="*/ 14 w 29"/>
                  <a:gd name="T29" fmla="*/ 10 h 33"/>
                  <a:gd name="T30" fmla="*/ 19 w 29"/>
                  <a:gd name="T31" fmla="*/ 1 h 33"/>
                  <a:gd name="T32" fmla="*/ 20 w 29"/>
                  <a:gd name="T33" fmla="*/ 0 h 33"/>
                  <a:gd name="T34" fmla="*/ 21 w 29"/>
                  <a:gd name="T35" fmla="*/ 0 h 33"/>
                  <a:gd name="T36" fmla="*/ 27 w 29"/>
                  <a:gd name="T37" fmla="*/ 0 h 33"/>
                  <a:gd name="T38" fmla="*/ 28 w 29"/>
                  <a:gd name="T39" fmla="*/ 0 h 33"/>
                  <a:gd name="T40" fmla="*/ 27 w 29"/>
                  <a:gd name="T41" fmla="*/ 1 h 33"/>
                  <a:gd name="T42" fmla="*/ 18 w 29"/>
                  <a:gd name="T43" fmla="*/ 16 h 33"/>
                  <a:gd name="T44" fmla="*/ 28 w 29"/>
                  <a:gd name="T45" fmla="*/ 32 h 33"/>
                  <a:gd name="T46" fmla="*/ 28 w 29"/>
                  <a:gd name="T47" fmla="*/ 33 h 33"/>
                  <a:gd name="T48" fmla="*/ 28 w 29"/>
                  <a:gd name="T49" fmla="*/ 33 h 33"/>
                  <a:gd name="T50" fmla="*/ 22 w 29"/>
                  <a:gd name="T51" fmla="*/ 33 h 33"/>
                  <a:gd name="T52" fmla="*/ 21 w 29"/>
                  <a:gd name="T53" fmla="*/ 33 h 33"/>
                  <a:gd name="T54" fmla="*/ 20 w 29"/>
                  <a:gd name="T55" fmla="*/ 32 h 33"/>
                  <a:gd name="T56" fmla="*/ 14 w 29"/>
                  <a:gd name="T57"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 h="33">
                    <a:moveTo>
                      <a:pt x="14" y="22"/>
                    </a:moveTo>
                    <a:cubicBezTo>
                      <a:pt x="8" y="32"/>
                      <a:pt x="8" y="32"/>
                      <a:pt x="8" y="32"/>
                    </a:cubicBezTo>
                    <a:cubicBezTo>
                      <a:pt x="8" y="33"/>
                      <a:pt x="8" y="33"/>
                      <a:pt x="8" y="33"/>
                    </a:cubicBezTo>
                    <a:cubicBezTo>
                      <a:pt x="7" y="33"/>
                      <a:pt x="7" y="33"/>
                      <a:pt x="6" y="33"/>
                    </a:cubicBezTo>
                    <a:cubicBezTo>
                      <a:pt x="0" y="33"/>
                      <a:pt x="0" y="33"/>
                      <a:pt x="0" y="33"/>
                    </a:cubicBezTo>
                    <a:cubicBezTo>
                      <a:pt x="0" y="33"/>
                      <a:pt x="0" y="33"/>
                      <a:pt x="0" y="33"/>
                    </a:cubicBezTo>
                    <a:cubicBezTo>
                      <a:pt x="0" y="33"/>
                      <a:pt x="0" y="33"/>
                      <a:pt x="0" y="32"/>
                    </a:cubicBezTo>
                    <a:cubicBezTo>
                      <a:pt x="10" y="16"/>
                      <a:pt x="10" y="16"/>
                      <a:pt x="10" y="16"/>
                    </a:cubicBezTo>
                    <a:cubicBezTo>
                      <a:pt x="1" y="1"/>
                      <a:pt x="1" y="1"/>
                      <a:pt x="1" y="1"/>
                    </a:cubicBezTo>
                    <a:cubicBezTo>
                      <a:pt x="1" y="1"/>
                      <a:pt x="1" y="1"/>
                      <a:pt x="1" y="0"/>
                    </a:cubicBezTo>
                    <a:cubicBezTo>
                      <a:pt x="1" y="0"/>
                      <a:pt x="1" y="0"/>
                      <a:pt x="1" y="0"/>
                    </a:cubicBezTo>
                    <a:cubicBezTo>
                      <a:pt x="7" y="0"/>
                      <a:pt x="7" y="0"/>
                      <a:pt x="7" y="0"/>
                    </a:cubicBezTo>
                    <a:cubicBezTo>
                      <a:pt x="8" y="0"/>
                      <a:pt x="8" y="0"/>
                      <a:pt x="8" y="0"/>
                    </a:cubicBezTo>
                    <a:cubicBezTo>
                      <a:pt x="8" y="0"/>
                      <a:pt x="9" y="1"/>
                      <a:pt x="9" y="1"/>
                    </a:cubicBezTo>
                    <a:cubicBezTo>
                      <a:pt x="14" y="10"/>
                      <a:pt x="14" y="10"/>
                      <a:pt x="14" y="10"/>
                    </a:cubicBezTo>
                    <a:cubicBezTo>
                      <a:pt x="19" y="1"/>
                      <a:pt x="19" y="1"/>
                      <a:pt x="19" y="1"/>
                    </a:cubicBezTo>
                    <a:cubicBezTo>
                      <a:pt x="20" y="1"/>
                      <a:pt x="20" y="0"/>
                      <a:pt x="20" y="0"/>
                    </a:cubicBezTo>
                    <a:cubicBezTo>
                      <a:pt x="20" y="0"/>
                      <a:pt x="21" y="0"/>
                      <a:pt x="21" y="0"/>
                    </a:cubicBezTo>
                    <a:cubicBezTo>
                      <a:pt x="27" y="0"/>
                      <a:pt x="27" y="0"/>
                      <a:pt x="27" y="0"/>
                    </a:cubicBezTo>
                    <a:cubicBezTo>
                      <a:pt x="27" y="0"/>
                      <a:pt x="27" y="0"/>
                      <a:pt x="28" y="0"/>
                    </a:cubicBezTo>
                    <a:cubicBezTo>
                      <a:pt x="28" y="1"/>
                      <a:pt x="28" y="1"/>
                      <a:pt x="27" y="1"/>
                    </a:cubicBezTo>
                    <a:cubicBezTo>
                      <a:pt x="18" y="16"/>
                      <a:pt x="18" y="16"/>
                      <a:pt x="18" y="16"/>
                    </a:cubicBezTo>
                    <a:cubicBezTo>
                      <a:pt x="28" y="32"/>
                      <a:pt x="28" y="32"/>
                      <a:pt x="28" y="32"/>
                    </a:cubicBezTo>
                    <a:cubicBezTo>
                      <a:pt x="29" y="33"/>
                      <a:pt x="29" y="33"/>
                      <a:pt x="28" y="33"/>
                    </a:cubicBezTo>
                    <a:cubicBezTo>
                      <a:pt x="28" y="33"/>
                      <a:pt x="28" y="33"/>
                      <a:pt x="28" y="33"/>
                    </a:cubicBezTo>
                    <a:cubicBezTo>
                      <a:pt x="22" y="33"/>
                      <a:pt x="22" y="33"/>
                      <a:pt x="22" y="33"/>
                    </a:cubicBezTo>
                    <a:cubicBezTo>
                      <a:pt x="21" y="33"/>
                      <a:pt x="21" y="33"/>
                      <a:pt x="21" y="33"/>
                    </a:cubicBezTo>
                    <a:cubicBezTo>
                      <a:pt x="20" y="33"/>
                      <a:pt x="20" y="33"/>
                      <a:pt x="20" y="32"/>
                    </a:cubicBezTo>
                    <a:lnTo>
                      <a:pt x="14" y="22"/>
                    </a:ln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891" tIns="60945" rIns="121891" bIns="60945" numCol="1" anchor="t" anchorCtr="0" compatLnSpc="1"/>
              <a:lstStyle/>
              <a:p>
                <a:endParaRPr lang="zh-CN" altLang="en-US" sz="1800"/>
              </a:p>
            </p:txBody>
          </p:sp>
          <p:sp>
            <p:nvSpPr>
              <p:cNvPr id="39" name="Freeform 32"/>
              <p:cNvSpPr/>
              <p:nvPr/>
            </p:nvSpPr>
            <p:spPr bwMode="auto">
              <a:xfrm>
                <a:off x="6119485" y="4186137"/>
                <a:ext cx="113064" cy="137725"/>
              </a:xfrm>
              <a:custGeom>
                <a:avLst/>
                <a:gdLst>
                  <a:gd name="T0" fmla="*/ 26 w 27"/>
                  <a:gd name="T1" fmla="*/ 6 h 33"/>
                  <a:gd name="T2" fmla="*/ 17 w 27"/>
                  <a:gd name="T3" fmla="*/ 6 h 33"/>
                  <a:gd name="T4" fmla="*/ 17 w 27"/>
                  <a:gd name="T5" fmla="*/ 32 h 33"/>
                  <a:gd name="T6" fmla="*/ 17 w 27"/>
                  <a:gd name="T7" fmla="*/ 33 h 33"/>
                  <a:gd name="T8" fmla="*/ 16 w 27"/>
                  <a:gd name="T9" fmla="*/ 33 h 33"/>
                  <a:gd name="T10" fmla="*/ 11 w 27"/>
                  <a:gd name="T11" fmla="*/ 33 h 33"/>
                  <a:gd name="T12" fmla="*/ 10 w 27"/>
                  <a:gd name="T13" fmla="*/ 33 h 33"/>
                  <a:gd name="T14" fmla="*/ 10 w 27"/>
                  <a:gd name="T15" fmla="*/ 32 h 33"/>
                  <a:gd name="T16" fmla="*/ 10 w 27"/>
                  <a:gd name="T17" fmla="*/ 6 h 33"/>
                  <a:gd name="T18" fmla="*/ 1 w 27"/>
                  <a:gd name="T19" fmla="*/ 6 h 33"/>
                  <a:gd name="T20" fmla="*/ 0 w 27"/>
                  <a:gd name="T21" fmla="*/ 5 h 33"/>
                  <a:gd name="T22" fmla="*/ 0 w 27"/>
                  <a:gd name="T23" fmla="*/ 1 h 33"/>
                  <a:gd name="T24" fmla="*/ 1 w 27"/>
                  <a:gd name="T25" fmla="*/ 0 h 33"/>
                  <a:gd name="T26" fmla="*/ 1 w 27"/>
                  <a:gd name="T27" fmla="*/ 0 h 33"/>
                  <a:gd name="T28" fmla="*/ 26 w 27"/>
                  <a:gd name="T29" fmla="*/ 0 h 33"/>
                  <a:gd name="T30" fmla="*/ 26 w 27"/>
                  <a:gd name="T31" fmla="*/ 0 h 33"/>
                  <a:gd name="T32" fmla="*/ 27 w 27"/>
                  <a:gd name="T33" fmla="*/ 1 h 33"/>
                  <a:gd name="T34" fmla="*/ 27 w 27"/>
                  <a:gd name="T35" fmla="*/ 5 h 33"/>
                  <a:gd name="T36" fmla="*/ 26 w 27"/>
                  <a:gd name="T37"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3">
                    <a:moveTo>
                      <a:pt x="26" y="6"/>
                    </a:moveTo>
                    <a:cubicBezTo>
                      <a:pt x="17" y="6"/>
                      <a:pt x="17" y="6"/>
                      <a:pt x="17" y="6"/>
                    </a:cubicBezTo>
                    <a:cubicBezTo>
                      <a:pt x="17" y="32"/>
                      <a:pt x="17" y="32"/>
                      <a:pt x="17" y="32"/>
                    </a:cubicBezTo>
                    <a:cubicBezTo>
                      <a:pt x="17" y="33"/>
                      <a:pt x="17" y="33"/>
                      <a:pt x="17" y="33"/>
                    </a:cubicBezTo>
                    <a:cubicBezTo>
                      <a:pt x="17" y="33"/>
                      <a:pt x="16" y="33"/>
                      <a:pt x="16" y="33"/>
                    </a:cubicBezTo>
                    <a:cubicBezTo>
                      <a:pt x="11" y="33"/>
                      <a:pt x="11" y="33"/>
                      <a:pt x="11" y="33"/>
                    </a:cubicBezTo>
                    <a:cubicBezTo>
                      <a:pt x="11" y="33"/>
                      <a:pt x="10" y="33"/>
                      <a:pt x="10" y="33"/>
                    </a:cubicBezTo>
                    <a:cubicBezTo>
                      <a:pt x="10" y="33"/>
                      <a:pt x="10" y="33"/>
                      <a:pt x="10" y="32"/>
                    </a:cubicBezTo>
                    <a:cubicBezTo>
                      <a:pt x="10" y="6"/>
                      <a:pt x="10" y="6"/>
                      <a:pt x="10" y="6"/>
                    </a:cubicBezTo>
                    <a:cubicBezTo>
                      <a:pt x="1" y="6"/>
                      <a:pt x="1" y="6"/>
                      <a:pt x="1" y="6"/>
                    </a:cubicBezTo>
                    <a:cubicBezTo>
                      <a:pt x="1" y="6"/>
                      <a:pt x="0" y="6"/>
                      <a:pt x="0" y="5"/>
                    </a:cubicBezTo>
                    <a:cubicBezTo>
                      <a:pt x="0" y="1"/>
                      <a:pt x="0" y="1"/>
                      <a:pt x="0" y="1"/>
                    </a:cubicBezTo>
                    <a:cubicBezTo>
                      <a:pt x="0" y="1"/>
                      <a:pt x="1" y="0"/>
                      <a:pt x="1" y="0"/>
                    </a:cubicBezTo>
                    <a:cubicBezTo>
                      <a:pt x="1" y="0"/>
                      <a:pt x="1" y="0"/>
                      <a:pt x="1" y="0"/>
                    </a:cubicBezTo>
                    <a:cubicBezTo>
                      <a:pt x="26" y="0"/>
                      <a:pt x="26" y="0"/>
                      <a:pt x="26" y="0"/>
                    </a:cubicBezTo>
                    <a:cubicBezTo>
                      <a:pt x="26" y="0"/>
                      <a:pt x="26" y="0"/>
                      <a:pt x="26" y="0"/>
                    </a:cubicBezTo>
                    <a:cubicBezTo>
                      <a:pt x="27" y="0"/>
                      <a:pt x="27" y="1"/>
                      <a:pt x="27" y="1"/>
                    </a:cubicBezTo>
                    <a:cubicBezTo>
                      <a:pt x="27" y="5"/>
                      <a:pt x="27" y="5"/>
                      <a:pt x="27" y="5"/>
                    </a:cubicBezTo>
                    <a:cubicBezTo>
                      <a:pt x="27" y="6"/>
                      <a:pt x="26" y="6"/>
                      <a:pt x="26" y="6"/>
                    </a:cubicBezTo>
                    <a:close/>
                  </a:path>
                </a:pathLst>
              </a:custGeom>
              <a:solidFill>
                <a:srgbClr val="E3D7C7"/>
              </a:solidFill>
              <a:ln>
                <a:noFill/>
              </a:ln>
              <a:extLst>
                <a:ext uri="{91240B29-F687-4F45-9708-019B960494DF}">
                  <a14:hiddenLine xmlns:a14="http://schemas.microsoft.com/office/drawing/2010/main" w="9525">
                    <a:solidFill>
                      <a:srgbClr val="000000"/>
                    </a:solidFill>
                    <a:round/>
                  </a14:hiddenLine>
                </a:ext>
              </a:extLst>
            </p:spPr>
            <p:txBody>
              <a:bodyPr vert="horz" wrap="square" lIns="121891" tIns="60945" rIns="121891" bIns="60945" numCol="1" anchor="t" anchorCtr="0" compatLnSpc="1"/>
              <a:lstStyle/>
              <a:p>
                <a:endParaRPr lang="zh-CN" altLang="en-US" sz="1800"/>
              </a:p>
            </p:txBody>
          </p:sp>
          <p:sp>
            <p:nvSpPr>
              <p:cNvPr id="56" name="Oval 49"/>
              <p:cNvSpPr>
                <a:spLocks noChangeArrowheads="1"/>
              </p:cNvSpPr>
              <p:nvPr/>
            </p:nvSpPr>
            <p:spPr bwMode="auto">
              <a:xfrm>
                <a:off x="5381035" y="3531060"/>
                <a:ext cx="1243706" cy="1243057"/>
              </a:xfrm>
              <a:prstGeom prst="ellipse">
                <a:avLst/>
              </a:prstGeom>
              <a:noFill/>
              <a:ln w="10" cap="flat">
                <a:solidFill>
                  <a:srgbClr val="4C606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121891" tIns="60945" rIns="121891" bIns="60945" numCol="1" anchor="t" anchorCtr="0" compatLnSpc="1"/>
              <a:lstStyle/>
              <a:p>
                <a:endParaRPr lang="zh-CN" altLang="en-US" sz="1800"/>
              </a:p>
            </p:txBody>
          </p:sp>
          <p:sp>
            <p:nvSpPr>
              <p:cNvPr id="69" name="TextBox 68"/>
              <p:cNvSpPr txBox="1"/>
              <p:nvPr/>
            </p:nvSpPr>
            <p:spPr bwMode="auto">
              <a:xfrm>
                <a:off x="5567115" y="3994535"/>
                <a:ext cx="904589" cy="466168"/>
              </a:xfrm>
              <a:prstGeom prst="rect">
                <a:avLst/>
              </a:prstGeom>
              <a:noFill/>
            </p:spPr>
            <p:txBody>
              <a:bodyPr wrap="none" lIns="121891" tIns="60945" rIns="121891" bIns="60945">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000" dirty="0"/>
                  <a:t>优势</a:t>
                </a:r>
                <a:endParaRPr lang="zh-CN" altLang="en-US" sz="2000" dirty="0"/>
              </a:p>
            </p:txBody>
          </p:sp>
        </p:grpSp>
      </p:grpSp>
      <p:sp>
        <p:nvSpPr>
          <p:cNvPr id="70" name="TextBox 69"/>
          <p:cNvSpPr txBox="1"/>
          <p:nvPr/>
        </p:nvSpPr>
        <p:spPr bwMode="auto">
          <a:xfrm>
            <a:off x="8298713" y="1923592"/>
            <a:ext cx="3088409" cy="430698"/>
          </a:xfrm>
          <a:prstGeom prst="rect">
            <a:avLst/>
          </a:prstGeom>
          <a:noFill/>
        </p:spPr>
        <p:txBody>
          <a:bodyPr wrap="none" lIns="121891" tIns="60945" rIns="121891" bIns="60945">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000" dirty="0">
                <a:solidFill>
                  <a:schemeClr val="bg1"/>
                </a:solidFill>
              </a:rPr>
              <a:t>（</a:t>
            </a:r>
            <a:r>
              <a:rPr lang="en-US" altLang="zh-CN" sz="2000" dirty="0">
                <a:solidFill>
                  <a:schemeClr val="bg1"/>
                </a:solidFill>
              </a:rPr>
              <a:t>1</a:t>
            </a:r>
            <a:r>
              <a:rPr lang="zh-CN" altLang="en-US" sz="2000" dirty="0">
                <a:solidFill>
                  <a:schemeClr val="bg1"/>
                </a:solidFill>
              </a:rPr>
              <a:t>）友好的开发环境</a:t>
            </a:r>
            <a:endParaRPr lang="zh-CN" altLang="en-US" sz="2000" dirty="0">
              <a:solidFill>
                <a:schemeClr val="bg1"/>
              </a:solidFill>
            </a:endParaRPr>
          </a:p>
        </p:txBody>
      </p:sp>
      <p:sp>
        <p:nvSpPr>
          <p:cNvPr id="72" name="TextBox 71"/>
          <p:cNvSpPr txBox="1"/>
          <p:nvPr/>
        </p:nvSpPr>
        <p:spPr bwMode="auto">
          <a:xfrm>
            <a:off x="3004339" y="2013774"/>
            <a:ext cx="2204013" cy="430698"/>
          </a:xfrm>
          <a:prstGeom prst="rect">
            <a:avLst/>
          </a:prstGeom>
          <a:noFill/>
        </p:spPr>
        <p:txBody>
          <a:bodyPr wrap="none" lIns="121891" tIns="60945" rIns="121891" bIns="60945">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000" dirty="0">
                <a:solidFill>
                  <a:schemeClr val="bg1"/>
                </a:solidFill>
              </a:rPr>
              <a:t>（</a:t>
            </a:r>
            <a:r>
              <a:rPr lang="en-US" altLang="zh-CN" sz="2000" dirty="0">
                <a:solidFill>
                  <a:schemeClr val="bg1"/>
                </a:solidFill>
              </a:rPr>
              <a:t>6</a:t>
            </a:r>
            <a:r>
              <a:rPr lang="zh-CN" altLang="en-US" sz="2000" dirty="0">
                <a:solidFill>
                  <a:schemeClr val="bg1"/>
                </a:solidFill>
              </a:rPr>
              <a:t>）整合率高</a:t>
            </a:r>
            <a:endParaRPr lang="zh-CN" altLang="en-US" sz="2000" dirty="0">
              <a:solidFill>
                <a:schemeClr val="bg1"/>
              </a:solidFill>
            </a:endParaRPr>
          </a:p>
        </p:txBody>
      </p:sp>
      <p:sp>
        <p:nvSpPr>
          <p:cNvPr id="74" name="TextBox 73"/>
          <p:cNvSpPr txBox="1"/>
          <p:nvPr/>
        </p:nvSpPr>
        <p:spPr bwMode="auto">
          <a:xfrm>
            <a:off x="1452984" y="4610552"/>
            <a:ext cx="1909214" cy="430698"/>
          </a:xfrm>
          <a:prstGeom prst="rect">
            <a:avLst/>
          </a:prstGeom>
          <a:noFill/>
        </p:spPr>
        <p:txBody>
          <a:bodyPr wrap="none" lIns="121891" tIns="60945" rIns="121891" bIns="60945">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000" dirty="0">
                <a:solidFill>
                  <a:schemeClr val="bg1"/>
                </a:solidFill>
              </a:rPr>
              <a:t>（</a:t>
            </a:r>
            <a:r>
              <a:rPr lang="en-US" altLang="zh-CN" sz="2000" dirty="0">
                <a:solidFill>
                  <a:schemeClr val="bg1"/>
                </a:solidFill>
              </a:rPr>
              <a:t>4</a:t>
            </a:r>
            <a:r>
              <a:rPr lang="zh-CN" altLang="en-US" sz="2000" dirty="0">
                <a:solidFill>
                  <a:schemeClr val="bg1"/>
                </a:solidFill>
              </a:rPr>
              <a:t>）弹性强</a:t>
            </a:r>
            <a:endParaRPr lang="zh-CN" altLang="en-US" sz="2000" dirty="0">
              <a:solidFill>
                <a:schemeClr val="bg1"/>
              </a:solidFill>
            </a:endParaRPr>
          </a:p>
        </p:txBody>
      </p:sp>
      <p:sp>
        <p:nvSpPr>
          <p:cNvPr id="78" name="TextBox 77"/>
          <p:cNvSpPr txBox="1"/>
          <p:nvPr/>
        </p:nvSpPr>
        <p:spPr bwMode="auto">
          <a:xfrm>
            <a:off x="505094" y="3560979"/>
            <a:ext cx="2498812" cy="430698"/>
          </a:xfrm>
          <a:prstGeom prst="rect">
            <a:avLst/>
          </a:prstGeom>
          <a:noFill/>
        </p:spPr>
        <p:txBody>
          <a:bodyPr wrap="none" lIns="121891" tIns="60945" rIns="121891" bIns="60945">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000" dirty="0">
                <a:solidFill>
                  <a:schemeClr val="bg1"/>
                </a:solidFill>
              </a:rPr>
              <a:t>（</a:t>
            </a:r>
            <a:r>
              <a:rPr lang="en-US" altLang="zh-CN" sz="2000" dirty="0">
                <a:solidFill>
                  <a:schemeClr val="bg1"/>
                </a:solidFill>
              </a:rPr>
              <a:t>5</a:t>
            </a:r>
            <a:r>
              <a:rPr lang="zh-CN" altLang="en-US" sz="2000" dirty="0">
                <a:solidFill>
                  <a:schemeClr val="bg1"/>
                </a:solidFill>
              </a:rPr>
              <a:t>）多租户机制</a:t>
            </a:r>
            <a:endParaRPr lang="zh-CN" altLang="en-US" sz="2000" dirty="0">
              <a:solidFill>
                <a:schemeClr val="bg1"/>
              </a:solidFill>
            </a:endParaRPr>
          </a:p>
        </p:txBody>
      </p:sp>
      <p:sp>
        <p:nvSpPr>
          <p:cNvPr id="80" name="TextBox 79"/>
          <p:cNvSpPr txBox="1"/>
          <p:nvPr/>
        </p:nvSpPr>
        <p:spPr bwMode="auto">
          <a:xfrm>
            <a:off x="8090648" y="4244109"/>
            <a:ext cx="2498812" cy="430698"/>
          </a:xfrm>
          <a:prstGeom prst="rect">
            <a:avLst/>
          </a:prstGeom>
          <a:noFill/>
        </p:spPr>
        <p:txBody>
          <a:bodyPr wrap="none" lIns="121891" tIns="60945" rIns="121891" bIns="60945">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000" dirty="0">
                <a:solidFill>
                  <a:schemeClr val="bg1"/>
                </a:solidFill>
              </a:rPr>
              <a:t>（</a:t>
            </a:r>
            <a:r>
              <a:rPr lang="en-US" altLang="zh-CN" sz="2000" dirty="0">
                <a:solidFill>
                  <a:schemeClr val="bg1"/>
                </a:solidFill>
              </a:rPr>
              <a:t>2</a:t>
            </a:r>
            <a:r>
              <a:rPr lang="zh-CN" altLang="en-US" sz="2000" dirty="0">
                <a:solidFill>
                  <a:schemeClr val="bg1"/>
                </a:solidFill>
              </a:rPr>
              <a:t>）丰富的服务</a:t>
            </a:r>
            <a:endParaRPr lang="zh-CN" altLang="en-US" sz="2000" dirty="0">
              <a:solidFill>
                <a:schemeClr val="bg1"/>
              </a:solidFill>
            </a:endParaRPr>
          </a:p>
        </p:txBody>
      </p:sp>
      <p:cxnSp>
        <p:nvCxnSpPr>
          <p:cNvPr id="94" name="直接连接符 93"/>
          <p:cNvCxnSpPr>
            <a:stCxn id="16" idx="4"/>
          </p:cNvCxnSpPr>
          <p:nvPr/>
        </p:nvCxnSpPr>
        <p:spPr>
          <a:xfrm>
            <a:off x="5811482" y="5949595"/>
            <a:ext cx="0" cy="262638"/>
          </a:xfrm>
          <a:prstGeom prst="line">
            <a:avLst/>
          </a:prstGeom>
          <a:ln w="19050">
            <a:solidFill>
              <a:srgbClr val="D6A300"/>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4196610" y="6133759"/>
            <a:ext cx="3337467" cy="5663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6" name="TextBox 75"/>
          <p:cNvSpPr txBox="1"/>
          <p:nvPr/>
        </p:nvSpPr>
        <p:spPr bwMode="auto">
          <a:xfrm>
            <a:off x="4115832" y="6201591"/>
            <a:ext cx="3383209" cy="430698"/>
          </a:xfrm>
          <a:prstGeom prst="rect">
            <a:avLst/>
          </a:prstGeom>
          <a:noFill/>
        </p:spPr>
        <p:txBody>
          <a:bodyPr wrap="none" lIns="121891" tIns="60945" rIns="121891" bIns="60945">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000" dirty="0">
                <a:solidFill>
                  <a:schemeClr val="bg1"/>
                </a:solidFill>
              </a:rPr>
              <a:t>（</a:t>
            </a:r>
            <a:r>
              <a:rPr lang="en-US" altLang="zh-CN" sz="2000" dirty="0">
                <a:solidFill>
                  <a:schemeClr val="bg1"/>
                </a:solidFill>
              </a:rPr>
              <a:t>3</a:t>
            </a:r>
            <a:r>
              <a:rPr lang="zh-CN" altLang="en-US" sz="2000" dirty="0">
                <a:solidFill>
                  <a:schemeClr val="bg1"/>
                </a:solidFill>
              </a:rPr>
              <a:t>）精细的管理和控制</a:t>
            </a:r>
            <a:endParaRPr lang="zh-CN" altLang="en-US" sz="2000" dirty="0">
              <a:solidFill>
                <a:schemeClr val="bg1"/>
              </a:solidFill>
            </a:endParaRPr>
          </a:p>
        </p:txBody>
      </p:sp>
      <p:grpSp>
        <p:nvGrpSpPr>
          <p:cNvPr id="62" name="组合 61"/>
          <p:cNvGrpSpPr/>
          <p:nvPr/>
        </p:nvGrpSpPr>
        <p:grpSpPr>
          <a:xfrm>
            <a:off x="131974" y="-1"/>
            <a:ext cx="11520000" cy="1016152"/>
            <a:chOff x="131974" y="-1"/>
            <a:chExt cx="11520000" cy="1016152"/>
          </a:xfrm>
        </p:grpSpPr>
        <p:pic>
          <p:nvPicPr>
            <p:cNvPr id="71" name="图片 7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73" name="矩形 72"/>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5"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77" name="标题 1"/>
          <p:cNvSpPr txBox="1"/>
          <p:nvPr/>
        </p:nvSpPr>
        <p:spPr>
          <a:xfrm>
            <a:off x="256470" y="1131481"/>
            <a:ext cx="3427913"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PaaS</a:t>
            </a:r>
            <a:r>
              <a:rPr lang="zh-CN" altLang="en-US" sz="2800" b="1" dirty="0">
                <a:solidFill>
                  <a:prstClr val="black"/>
                </a:solidFill>
                <a:latin typeface="黑体" panose="02010609060101010101" pitchFamily="2" charset="-122"/>
                <a:ea typeface="黑体" panose="02010609060101010101" pitchFamily="2" charset="-122"/>
                <a:cs typeface="+mn-cs"/>
              </a:rPr>
              <a:t>：平台即服务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812725"/>
            <a:ext cx="5791360" cy="5044282"/>
          </a:xfrm>
          <a:prstGeom prst="rect">
            <a:avLst/>
          </a:prstGeom>
          <a:solidFill>
            <a:schemeClr val="tx2">
              <a:lumMod val="60000"/>
              <a:lumOff val="4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内容占位符 2"/>
          <p:cNvSpPr>
            <a:spLocks noGrp="1"/>
          </p:cNvSpPr>
          <p:nvPr>
            <p:ph idx="1"/>
          </p:nvPr>
        </p:nvSpPr>
        <p:spPr>
          <a:xfrm>
            <a:off x="606712" y="1812725"/>
            <a:ext cx="4343995" cy="3567862"/>
          </a:xfrm>
        </p:spPr>
        <p:txBody>
          <a:bodyPr>
            <a:noAutofit/>
          </a:bodyPr>
          <a:lstStyle/>
          <a:p>
            <a:pPr marL="0" indent="0" algn="just">
              <a:lnSpc>
                <a:spcPct val="150000"/>
              </a:lnSpc>
              <a:buNone/>
            </a:pPr>
            <a:r>
              <a:rPr lang="en-US" altLang="zh-CN" sz="1800" dirty="0">
                <a:solidFill>
                  <a:schemeClr val="tx1"/>
                </a:solidFill>
                <a:latin typeface="微软雅黑" panose="020B0503020204020204" pitchFamily="34" charset="-122"/>
                <a:ea typeface="微软雅黑" panose="020B0503020204020204" pitchFamily="34" charset="-122"/>
              </a:rPr>
              <a:t>       SaaS</a:t>
            </a:r>
            <a:r>
              <a:rPr lang="zh-CN" altLang="en-US" sz="1800" dirty="0">
                <a:solidFill>
                  <a:schemeClr val="tx1"/>
                </a:solidFill>
                <a:latin typeface="微软雅黑" panose="020B0503020204020204" pitchFamily="34" charset="-122"/>
                <a:ea typeface="微软雅黑" panose="020B0503020204020204" pitchFamily="34" charset="-122"/>
              </a:rPr>
              <a:t>就是软件服务提供商为了满足用户的需求提供的软件的计算能力。</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云服务提供商负责维护和管理云中的软件以及支撑软件运行的硬件设施，同时免费为用户提供服务或者以按需使用的方式向用户收费。所以，用户无需进行安装、升级和防病毒等，并且免去了初期的软硬件支出。</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rPr>
              <a:t>服务的示意图如图所示。</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050" name="Picture 2" descr="1"/>
          <p:cNvPicPr>
            <a:picLocks noChangeAspect="1" noChangeArrowheads="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72160" y="1372671"/>
            <a:ext cx="5672102" cy="426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2"/>
          <p:cNvSpPr txBox="1"/>
          <p:nvPr/>
        </p:nvSpPr>
        <p:spPr>
          <a:xfrm>
            <a:off x="1717849" y="5466285"/>
            <a:ext cx="3624553" cy="1305023"/>
          </a:xfrm>
          <a:prstGeom prst="rect">
            <a:avLst/>
          </a:prstGeom>
        </p:spPr>
        <p:txBody>
          <a:bodyPr vert="horz" lIns="121854" tIns="60926" rIns="121854" bIns="60926" rtlCol="0">
            <a:noAutofit/>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en-US" altLang="zh-CN"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SaaS</a:t>
            </a: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是出现最早的云计算服务，其前身是</a:t>
            </a:r>
            <a:r>
              <a:rPr lang="en-US" altLang="zh-CN"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ASP</a:t>
            </a: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，最早的</a:t>
            </a:r>
            <a:r>
              <a:rPr lang="en-US" altLang="zh-CN"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ASP</a:t>
            </a: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厂商有</a:t>
            </a:r>
            <a:r>
              <a:rPr lang="en-US" altLang="zh-CN"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Citrix</a:t>
            </a: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a:t>
            </a:r>
            <a:r>
              <a:rPr lang="en-US" altLang="zh-CN"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Salesforce.com</a:t>
            </a: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和</a:t>
            </a:r>
            <a:r>
              <a:rPr lang="en-US" altLang="zh-CN" sz="1800" dirty="0" err="1">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Netsuite</a:t>
            </a: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等。</a:t>
            </a:r>
            <a:endPar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850009" y="5466285"/>
            <a:ext cx="837764" cy="575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组合 7"/>
          <p:cNvGrpSpPr/>
          <p:nvPr/>
        </p:nvGrpSpPr>
        <p:grpSpPr>
          <a:xfrm>
            <a:off x="131974" y="-1"/>
            <a:ext cx="11520000" cy="1016152"/>
            <a:chOff x="131974" y="-1"/>
            <a:chExt cx="11520000" cy="1016152"/>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0" name="矩形 9"/>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12" name="标题 1"/>
          <p:cNvSpPr txBox="1"/>
          <p:nvPr/>
        </p:nvSpPr>
        <p:spPr>
          <a:xfrm>
            <a:off x="256470" y="1131481"/>
            <a:ext cx="3427913"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SaaS</a:t>
            </a:r>
            <a:r>
              <a:rPr lang="zh-CN" altLang="en-US" sz="2800" b="1" dirty="0">
                <a:solidFill>
                  <a:prstClr val="black"/>
                </a:solidFill>
                <a:latin typeface="黑体" panose="02010609060101010101" pitchFamily="2" charset="-122"/>
                <a:ea typeface="黑体" panose="02010609060101010101" pitchFamily="2" charset="-122"/>
                <a:cs typeface="+mn-cs"/>
              </a:rPr>
              <a:t>：软件即服务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5"/>
          <p:cNvSpPr>
            <a:spLocks noChangeArrowheads="1"/>
          </p:cNvSpPr>
          <p:nvPr/>
        </p:nvSpPr>
        <p:spPr bwMode="gray">
          <a:xfrm>
            <a:off x="3613157" y="5650908"/>
            <a:ext cx="2518688" cy="618803"/>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392" tIns="45696" rIns="91392" bIns="45696"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rPr>
              <a:t>）支持公开协议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5" name="Rectangle 5"/>
          <p:cNvSpPr>
            <a:spLocks noChangeArrowheads="1"/>
          </p:cNvSpPr>
          <p:nvPr/>
        </p:nvSpPr>
        <p:spPr bwMode="gray">
          <a:xfrm>
            <a:off x="1166160" y="5650908"/>
            <a:ext cx="2518688" cy="618803"/>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392" tIns="45696" rIns="91392" bIns="45696"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1</a:t>
            </a:r>
            <a:r>
              <a:rPr lang="zh-CN" altLang="en-US" sz="2000" b="1" dirty="0">
                <a:solidFill>
                  <a:schemeClr val="bg1"/>
                </a:solidFill>
                <a:latin typeface="微软雅黑" panose="020B0503020204020204" pitchFamily="34" charset="-122"/>
                <a:ea typeface="微软雅黑" panose="020B0503020204020204" pitchFamily="34" charset="-122"/>
              </a:rPr>
              <a:t>）使用简单</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6" name="Rectangle 5"/>
          <p:cNvSpPr>
            <a:spLocks noChangeArrowheads="1"/>
          </p:cNvSpPr>
          <p:nvPr/>
        </p:nvSpPr>
        <p:spPr bwMode="gray">
          <a:xfrm>
            <a:off x="6060155" y="5650908"/>
            <a:ext cx="2518688" cy="618803"/>
          </a:xfrm>
          <a:custGeom>
            <a:avLst/>
            <a:gdLst/>
            <a:ahLst/>
            <a:cxnLst/>
            <a:rect l="l" t="t" r="r" b="b"/>
            <a:pathLst>
              <a:path w="2053431" h="619125">
                <a:moveTo>
                  <a:pt x="0" y="0"/>
                </a:moveTo>
                <a:lnTo>
                  <a:pt x="1912938" y="0"/>
                </a:lnTo>
                <a:lnTo>
                  <a:pt x="1912938" y="207229"/>
                </a:lnTo>
                <a:lnTo>
                  <a:pt x="2053431" y="313718"/>
                </a:lnTo>
                <a:lnTo>
                  <a:pt x="1912938" y="420207"/>
                </a:lnTo>
                <a:lnTo>
                  <a:pt x="1912938" y="619125"/>
                </a:lnTo>
                <a:lnTo>
                  <a:pt x="0" y="619125"/>
                </a:lnTo>
                <a:lnTo>
                  <a:pt x="0" y="438859"/>
                </a:lnTo>
                <a:lnTo>
                  <a:pt x="165100" y="313718"/>
                </a:lnTo>
                <a:lnTo>
                  <a:pt x="0" y="188578"/>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392" tIns="45696" rIns="91392" bIns="45696"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3</a:t>
            </a:r>
            <a:r>
              <a:rPr lang="zh-CN" altLang="en-US" sz="2000" b="1" dirty="0">
                <a:solidFill>
                  <a:schemeClr val="bg1"/>
                </a:solidFill>
                <a:latin typeface="微软雅黑" panose="020B0503020204020204" pitchFamily="34" charset="-122"/>
                <a:ea typeface="微软雅黑" panose="020B0503020204020204" pitchFamily="34" charset="-122"/>
              </a:rPr>
              <a:t>）成本低</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27" name="Rectangle 5"/>
          <p:cNvSpPr>
            <a:spLocks noChangeArrowheads="1"/>
          </p:cNvSpPr>
          <p:nvPr/>
        </p:nvSpPr>
        <p:spPr bwMode="gray">
          <a:xfrm>
            <a:off x="8507152" y="5650908"/>
            <a:ext cx="2518688" cy="618803"/>
          </a:xfrm>
          <a:custGeom>
            <a:avLst/>
            <a:gdLst/>
            <a:ahLst/>
            <a:cxnLst/>
            <a:rect l="l" t="t" r="r" b="b"/>
            <a:pathLst>
              <a:path w="1912938" h="619125">
                <a:moveTo>
                  <a:pt x="0" y="0"/>
                </a:moveTo>
                <a:lnTo>
                  <a:pt x="1912938" y="0"/>
                </a:lnTo>
                <a:lnTo>
                  <a:pt x="1912938" y="619125"/>
                </a:lnTo>
                <a:lnTo>
                  <a:pt x="0" y="619125"/>
                </a:lnTo>
                <a:lnTo>
                  <a:pt x="0" y="438859"/>
                </a:lnTo>
                <a:lnTo>
                  <a:pt x="165100" y="313718"/>
                </a:lnTo>
                <a:lnTo>
                  <a:pt x="0" y="188578"/>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392" tIns="45696" rIns="91392" bIns="45696"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4</a:t>
            </a:r>
            <a:r>
              <a:rPr lang="zh-CN" altLang="en-US" sz="2000" b="1" dirty="0">
                <a:solidFill>
                  <a:schemeClr val="bg1"/>
                </a:solidFill>
                <a:latin typeface="微软雅黑" panose="020B0503020204020204" pitchFamily="34" charset="-122"/>
                <a:ea typeface="微软雅黑" panose="020B0503020204020204" pitchFamily="34" charset="-122"/>
              </a:rPr>
              <a:t>）安全保障</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cxnSp>
        <p:nvCxnSpPr>
          <p:cNvPr id="228" name="直接连接符 227"/>
          <p:cNvCxnSpPr/>
          <p:nvPr/>
        </p:nvCxnSpPr>
        <p:spPr>
          <a:xfrm>
            <a:off x="3685128" y="3031037"/>
            <a:ext cx="0" cy="2723807"/>
          </a:xfrm>
          <a:prstGeom prst="line">
            <a:avLst/>
          </a:prstGeom>
          <a:noFill/>
          <a:ln w="9525" cap="flat" cmpd="sng" algn="ctr">
            <a:solidFill>
              <a:srgbClr val="C5C5C5"/>
            </a:solidFill>
            <a:prstDash val="solid"/>
            <a:headEnd type="oval" w="med" len="med"/>
            <a:tailEnd type="oval" w="med" len="med"/>
          </a:ln>
          <a:effectLst/>
        </p:spPr>
      </p:cxnSp>
      <p:sp>
        <p:nvSpPr>
          <p:cNvPr id="229" name="TextBox 228"/>
          <p:cNvSpPr txBox="1"/>
          <p:nvPr/>
        </p:nvSpPr>
        <p:spPr>
          <a:xfrm>
            <a:off x="3758705" y="3031038"/>
            <a:ext cx="2179401" cy="20118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现有的</a:t>
            </a:r>
            <a:r>
              <a:rPr lang="en-US" altLang="zh-CN" sz="1600" dirty="0">
                <a:solidFill>
                  <a:srgbClr val="5F5E5C"/>
                </a:solidFill>
                <a:latin typeface="微软雅黑" panose="020B0503020204020204" pitchFamily="34" charset="-122"/>
                <a:ea typeface="微软雅黑" panose="020B0503020204020204" pitchFamily="34" charset="-122"/>
              </a:rPr>
              <a:t>SaaS</a:t>
            </a:r>
            <a:r>
              <a:rPr lang="zh-CN" altLang="en-US" sz="1600" dirty="0">
                <a:solidFill>
                  <a:srgbClr val="5F5E5C"/>
                </a:solidFill>
                <a:latin typeface="微软雅黑" panose="020B0503020204020204" pitchFamily="34" charset="-122"/>
                <a:ea typeface="微软雅黑" panose="020B0503020204020204" pitchFamily="34" charset="-122"/>
              </a:rPr>
              <a:t>服务都是基于公开协议的，如</a:t>
            </a:r>
            <a:r>
              <a:rPr lang="en-US" altLang="zh-CN" sz="1600" dirty="0">
                <a:solidFill>
                  <a:srgbClr val="5F5E5C"/>
                </a:solidFill>
                <a:latin typeface="微软雅黑" panose="020B0503020204020204" pitchFamily="34" charset="-122"/>
                <a:ea typeface="微软雅黑" panose="020B0503020204020204" pitchFamily="34" charset="-122"/>
              </a:rPr>
              <a:t>HTTM4</a:t>
            </a:r>
            <a:r>
              <a:rPr lang="zh-CN" altLang="en-US" sz="1600" dirty="0">
                <a:solidFill>
                  <a:srgbClr val="5F5E5C"/>
                </a:solidFill>
                <a:latin typeface="微软雅黑" panose="020B0503020204020204" pitchFamily="34" charset="-122"/>
                <a:ea typeface="微软雅黑" panose="020B0503020204020204" pitchFamily="34" charset="-122"/>
              </a:rPr>
              <a:t>和</a:t>
            </a:r>
            <a:r>
              <a:rPr lang="en-US" altLang="zh-CN" sz="1600" dirty="0">
                <a:solidFill>
                  <a:srgbClr val="5F5E5C"/>
                </a:solidFill>
                <a:latin typeface="微软雅黑" panose="020B0503020204020204" pitchFamily="34" charset="-122"/>
                <a:ea typeface="微软雅黑" panose="020B0503020204020204" pitchFamily="34" charset="-122"/>
              </a:rPr>
              <a:t>HTTM5</a:t>
            </a:r>
            <a:r>
              <a:rPr lang="zh-CN" altLang="en-US" sz="1600" dirty="0">
                <a:solidFill>
                  <a:srgbClr val="5F5E5C"/>
                </a:solidFill>
                <a:latin typeface="微软雅黑" panose="020B0503020204020204" pitchFamily="34" charset="-122"/>
                <a:ea typeface="微软雅黑" panose="020B0503020204020204" pitchFamily="34" charset="-122"/>
              </a:rPr>
              <a:t>等。用户只需要使用常用的浏览器就可以使用</a:t>
            </a:r>
            <a:r>
              <a:rPr lang="en-US" altLang="zh-CN" sz="1600" dirty="0">
                <a:solidFill>
                  <a:srgbClr val="5F5E5C"/>
                </a:solidFill>
                <a:latin typeface="微软雅黑" panose="020B0503020204020204" pitchFamily="34" charset="-122"/>
                <a:ea typeface="微软雅黑" panose="020B0503020204020204" pitchFamily="34" charset="-122"/>
              </a:rPr>
              <a:t>SaaS</a:t>
            </a:r>
            <a:r>
              <a:rPr lang="zh-CN" altLang="en-US" sz="1600" dirty="0">
                <a:solidFill>
                  <a:srgbClr val="5F5E5C"/>
                </a:solidFill>
                <a:latin typeface="微软雅黑" panose="020B0503020204020204" pitchFamily="34" charset="-122"/>
                <a:ea typeface="微软雅黑" panose="020B0503020204020204" pitchFamily="34" charset="-122"/>
              </a:rPr>
              <a:t>服务。</a:t>
            </a:r>
            <a:endParaRPr lang="zh-CN" altLang="en-US" sz="1600" dirty="0">
              <a:solidFill>
                <a:srgbClr val="5F5E5C"/>
              </a:solidFill>
              <a:latin typeface="微软雅黑" panose="020B0503020204020204" pitchFamily="34" charset="-122"/>
              <a:ea typeface="微软雅黑" panose="020B0503020204020204" pitchFamily="34" charset="-122"/>
            </a:endParaRPr>
          </a:p>
        </p:txBody>
      </p:sp>
      <p:cxnSp>
        <p:nvCxnSpPr>
          <p:cNvPr id="230" name="直接连接符 229"/>
          <p:cNvCxnSpPr/>
          <p:nvPr/>
        </p:nvCxnSpPr>
        <p:spPr>
          <a:xfrm>
            <a:off x="1238130" y="3031037"/>
            <a:ext cx="0" cy="2723807"/>
          </a:xfrm>
          <a:prstGeom prst="line">
            <a:avLst/>
          </a:prstGeom>
          <a:noFill/>
          <a:ln w="9525" cap="flat" cmpd="sng" algn="ctr">
            <a:solidFill>
              <a:srgbClr val="C5C5C5"/>
            </a:solidFill>
            <a:prstDash val="solid"/>
            <a:headEnd type="oval" w="med" len="med"/>
            <a:tailEnd type="oval" w="med" len="med"/>
          </a:ln>
          <a:effectLst/>
        </p:spPr>
      </p:cxnSp>
      <p:sp>
        <p:nvSpPr>
          <p:cNvPr id="231" name="TextBox 6"/>
          <p:cNvSpPr txBox="1"/>
          <p:nvPr/>
        </p:nvSpPr>
        <p:spPr>
          <a:xfrm>
            <a:off x="1311708" y="3031037"/>
            <a:ext cx="2179401" cy="13712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通过浏览器访问，只要有网络，就可以随时随地通过多种设备使用</a:t>
            </a:r>
            <a:r>
              <a:rPr lang="en-US" altLang="zh-CN" sz="1600" dirty="0">
                <a:solidFill>
                  <a:srgbClr val="5F5E5C"/>
                </a:solidFill>
                <a:latin typeface="微软雅黑" panose="020B0503020204020204" pitchFamily="34" charset="-122"/>
                <a:ea typeface="微软雅黑" panose="020B0503020204020204" pitchFamily="34" charset="-122"/>
              </a:rPr>
              <a:t>SaaS</a:t>
            </a:r>
            <a:r>
              <a:rPr lang="zh-CN" altLang="en-US" sz="1600" dirty="0">
                <a:solidFill>
                  <a:srgbClr val="5F5E5C"/>
                </a:solidFill>
                <a:latin typeface="微软雅黑" panose="020B0503020204020204" pitchFamily="34" charset="-122"/>
                <a:ea typeface="微软雅黑" panose="020B0503020204020204" pitchFamily="34" charset="-122"/>
              </a:rPr>
              <a:t>服务。</a:t>
            </a:r>
            <a:endParaRPr lang="zh-CN" altLang="en-US" sz="1600" dirty="0">
              <a:solidFill>
                <a:srgbClr val="5F5E5C"/>
              </a:solidFill>
              <a:latin typeface="微软雅黑" panose="020B0503020204020204" pitchFamily="34" charset="-122"/>
              <a:ea typeface="微软雅黑" panose="020B0503020204020204" pitchFamily="34" charset="-122"/>
            </a:endParaRPr>
          </a:p>
        </p:txBody>
      </p:sp>
      <p:cxnSp>
        <p:nvCxnSpPr>
          <p:cNvPr id="232" name="直接连接符 231"/>
          <p:cNvCxnSpPr/>
          <p:nvPr/>
        </p:nvCxnSpPr>
        <p:spPr>
          <a:xfrm>
            <a:off x="6132125" y="3031037"/>
            <a:ext cx="0" cy="2723807"/>
          </a:xfrm>
          <a:prstGeom prst="line">
            <a:avLst/>
          </a:prstGeom>
          <a:noFill/>
          <a:ln w="9525" cap="flat" cmpd="sng" algn="ctr">
            <a:solidFill>
              <a:srgbClr val="C5C5C5"/>
            </a:solidFill>
            <a:prstDash val="solid"/>
            <a:headEnd type="oval" w="med" len="med"/>
            <a:tailEnd type="oval" w="med" len="med"/>
          </a:ln>
          <a:effectLst/>
        </p:spPr>
      </p:cxnSp>
      <p:sp>
        <p:nvSpPr>
          <p:cNvPr id="233" name="TextBox 6"/>
          <p:cNvSpPr txBox="1"/>
          <p:nvPr/>
        </p:nvSpPr>
        <p:spPr>
          <a:xfrm>
            <a:off x="6205703" y="3031037"/>
            <a:ext cx="2179401" cy="23303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rgbClr val="5F5E5C"/>
                </a:solidFill>
                <a:latin typeface="微软雅黑" panose="020B0503020204020204" pitchFamily="34" charset="-122"/>
                <a:ea typeface="微软雅黑" panose="020B0503020204020204" pitchFamily="34" charset="-122"/>
              </a:rPr>
              <a:t>使用</a:t>
            </a:r>
            <a:r>
              <a:rPr lang="en-US" altLang="zh-CN" sz="1600" dirty="0">
                <a:solidFill>
                  <a:srgbClr val="5F5E5C"/>
                </a:solidFill>
                <a:latin typeface="微软雅黑" panose="020B0503020204020204" pitchFamily="34" charset="-122"/>
                <a:ea typeface="微软雅黑" panose="020B0503020204020204" pitchFamily="34" charset="-122"/>
              </a:rPr>
              <a:t>SaaS</a:t>
            </a:r>
            <a:r>
              <a:rPr lang="zh-CN" altLang="en-US" sz="1600" dirty="0">
                <a:solidFill>
                  <a:srgbClr val="5F5E5C"/>
                </a:solidFill>
                <a:latin typeface="微软雅黑" panose="020B0503020204020204" pitchFamily="34" charset="-122"/>
                <a:ea typeface="微软雅黑" panose="020B0503020204020204" pitchFamily="34" charset="-122"/>
              </a:rPr>
              <a:t>服务后，用户无需在使用前购买昂贵的许可证，省去了先期投入，只需要在使用过程中按照实际使用付费，成本远远低于桌面版。</a:t>
            </a:r>
            <a:endParaRPr lang="zh-CN" altLang="en-US" sz="1600" dirty="0">
              <a:solidFill>
                <a:srgbClr val="8BAB00"/>
              </a:solidFill>
              <a:latin typeface="微软雅黑" panose="020B0503020204020204" pitchFamily="34" charset="-122"/>
              <a:ea typeface="微软雅黑" panose="020B0503020204020204" pitchFamily="34" charset="-122"/>
            </a:endParaRPr>
          </a:p>
        </p:txBody>
      </p:sp>
      <p:cxnSp>
        <p:nvCxnSpPr>
          <p:cNvPr id="234" name="直接连接符 233"/>
          <p:cNvCxnSpPr/>
          <p:nvPr/>
        </p:nvCxnSpPr>
        <p:spPr>
          <a:xfrm>
            <a:off x="8579123" y="3031037"/>
            <a:ext cx="0" cy="2723807"/>
          </a:xfrm>
          <a:prstGeom prst="line">
            <a:avLst/>
          </a:prstGeom>
          <a:noFill/>
          <a:ln w="9525" cap="flat" cmpd="sng" algn="ctr">
            <a:solidFill>
              <a:srgbClr val="C5C5C5"/>
            </a:solidFill>
            <a:prstDash val="solid"/>
            <a:headEnd type="oval" w="med" len="med"/>
            <a:tailEnd type="oval" w="med" len="med"/>
          </a:ln>
          <a:effectLst/>
        </p:spPr>
      </p:cxnSp>
      <p:sp>
        <p:nvSpPr>
          <p:cNvPr id="235" name="TextBox 6"/>
          <p:cNvSpPr txBox="1"/>
          <p:nvPr/>
        </p:nvSpPr>
        <p:spPr>
          <a:xfrm>
            <a:off x="8652700" y="3031037"/>
            <a:ext cx="2179401" cy="23303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600" dirty="0">
                <a:solidFill>
                  <a:srgbClr val="5F5E5C"/>
                </a:solidFill>
                <a:latin typeface="微软雅黑" panose="020B0503020204020204" pitchFamily="34" charset="-122"/>
                <a:ea typeface="微软雅黑" panose="020B0503020204020204" pitchFamily="34" charset="-122"/>
              </a:rPr>
              <a:t>SaaS</a:t>
            </a:r>
            <a:r>
              <a:rPr lang="zh-CN" altLang="en-US" sz="1600" dirty="0">
                <a:solidFill>
                  <a:srgbClr val="5F5E5C"/>
                </a:solidFill>
                <a:latin typeface="微软雅黑" panose="020B0503020204020204" pitchFamily="34" charset="-122"/>
                <a:ea typeface="微软雅黑" panose="020B0503020204020204" pitchFamily="34" charset="-122"/>
              </a:rPr>
              <a:t>服务提供商都提供了比较高级的安全机制，不仅为存储在云端的数据提供加密措施，还通过</a:t>
            </a:r>
            <a:r>
              <a:rPr lang="en-US" altLang="zh-CN" sz="1600" dirty="0">
                <a:solidFill>
                  <a:srgbClr val="5F5E5C"/>
                </a:solidFill>
                <a:latin typeface="微软雅黑" panose="020B0503020204020204" pitchFamily="34" charset="-122"/>
                <a:ea typeface="微软雅黑" panose="020B0503020204020204" pitchFamily="34" charset="-122"/>
              </a:rPr>
              <a:t>HTTPS</a:t>
            </a:r>
            <a:r>
              <a:rPr lang="zh-CN" altLang="en-US" sz="1600" dirty="0">
                <a:solidFill>
                  <a:srgbClr val="5F5E5C"/>
                </a:solidFill>
                <a:latin typeface="微软雅黑" panose="020B0503020204020204" pitchFamily="34" charset="-122"/>
                <a:ea typeface="微软雅黑" panose="020B0503020204020204" pitchFamily="34" charset="-122"/>
              </a:rPr>
              <a:t>协议确保用户和云平台之间的通信安全。</a:t>
            </a:r>
            <a:endParaRPr lang="zh-CN" altLang="en-US" sz="1600" dirty="0">
              <a:solidFill>
                <a:srgbClr val="5F5E5C"/>
              </a:solidFill>
              <a:latin typeface="微软雅黑" panose="020B0503020204020204" pitchFamily="34" charset="-122"/>
              <a:ea typeface="微软雅黑" panose="020B0503020204020204" pitchFamily="34" charset="-122"/>
            </a:endParaRPr>
          </a:p>
        </p:txBody>
      </p:sp>
      <p:sp>
        <p:nvSpPr>
          <p:cNvPr id="15" name="内容占位符 3"/>
          <p:cNvSpPr>
            <a:spLocks noGrp="1"/>
          </p:cNvSpPr>
          <p:nvPr>
            <p:ph idx="13"/>
          </p:nvPr>
        </p:nvSpPr>
        <p:spPr>
          <a:xfrm>
            <a:off x="689423" y="1966039"/>
            <a:ext cx="10741463" cy="464216"/>
          </a:xfrm>
        </p:spPr>
        <p:txBody>
          <a:bodyPr>
            <a:normAutofit/>
          </a:bodyPr>
          <a:lstStyle/>
          <a:p>
            <a:pPr marL="285750" indent="-285750">
              <a:buClr>
                <a:srgbClr val="0070C0"/>
              </a:buClr>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SaaS</a:t>
            </a:r>
            <a:r>
              <a:rPr lang="zh-CN" altLang="en-US" sz="1800" dirty="0">
                <a:latin typeface="微软雅黑" panose="020B0503020204020204" pitchFamily="34" charset="-122"/>
                <a:ea typeface="微软雅黑" panose="020B0503020204020204" pitchFamily="34" charset="-122"/>
              </a:rPr>
              <a:t>的优势</a:t>
            </a:r>
            <a:endParaRPr lang="zh-CN" altLang="en-US" sz="1800"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31974" y="-1"/>
            <a:ext cx="11520000" cy="1016152"/>
            <a:chOff x="131974" y="-1"/>
            <a:chExt cx="11520000" cy="1016152"/>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8" name="矩形 17"/>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21" name="标题 1"/>
          <p:cNvSpPr txBox="1"/>
          <p:nvPr/>
        </p:nvSpPr>
        <p:spPr>
          <a:xfrm>
            <a:off x="256470" y="1131481"/>
            <a:ext cx="3427913"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SaaS</a:t>
            </a:r>
            <a:r>
              <a:rPr lang="zh-CN" altLang="en-US" sz="2800" b="1" dirty="0">
                <a:solidFill>
                  <a:prstClr val="black"/>
                </a:solidFill>
                <a:latin typeface="黑体" panose="02010609060101010101" pitchFamily="2" charset="-122"/>
                <a:ea typeface="黑体" panose="02010609060101010101" pitchFamily="2" charset="-122"/>
                <a:cs typeface="+mn-cs"/>
              </a:rPr>
              <a:t>：软件即服务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7009924" y="5961389"/>
            <a:ext cx="2108851" cy="714903"/>
          </a:xfrm>
          <a:prstGeom prst="rect">
            <a:avLst/>
          </a:prstGeom>
          <a:solidFill>
            <a:srgbClr val="EBAC07"/>
          </a:solidFill>
          <a:ln>
            <a:noFill/>
          </a:ln>
        </p:spPr>
        <p:txBody>
          <a:bodyPr vert="horz" wrap="square" lIns="91392" tIns="45696" rIns="91392" bIns="45696" numCol="1" anchor="t" anchorCtr="0" compatLnSpc="1"/>
          <a:lstStyle/>
          <a:p>
            <a:endParaRPr lang="zh-CN" altLang="en-US" sz="1800"/>
          </a:p>
        </p:txBody>
      </p:sp>
      <p:sp>
        <p:nvSpPr>
          <p:cNvPr id="38" name="矩形 37"/>
          <p:cNvSpPr/>
          <p:nvPr/>
        </p:nvSpPr>
        <p:spPr>
          <a:xfrm>
            <a:off x="9457934" y="5990057"/>
            <a:ext cx="2273931" cy="686234"/>
          </a:xfrm>
          <a:prstGeom prst="rect">
            <a:avLst/>
          </a:prstGeom>
          <a:solidFill>
            <a:srgbClr val="F83003"/>
          </a:solidFill>
          <a:ln>
            <a:noFill/>
          </a:ln>
        </p:spPr>
        <p:txBody>
          <a:bodyPr vert="eaVert" wrap="square" lIns="91392" tIns="45696" rIns="91392" bIns="45696" numCol="1" anchor="t" anchorCtr="0" compatLnSpc="1"/>
          <a:lstStyle/>
          <a:p>
            <a:pPr algn="ctr"/>
            <a:endParaRPr lang="zh-CN" altLang="en-US" sz="1800"/>
          </a:p>
        </p:txBody>
      </p:sp>
      <p:sp>
        <p:nvSpPr>
          <p:cNvPr id="36" name="矩形 35"/>
          <p:cNvSpPr/>
          <p:nvPr/>
        </p:nvSpPr>
        <p:spPr>
          <a:xfrm>
            <a:off x="4979436" y="5986379"/>
            <a:ext cx="1682780" cy="689914"/>
          </a:xfrm>
          <a:prstGeom prst="rect">
            <a:avLst/>
          </a:prstGeom>
          <a:solidFill>
            <a:srgbClr val="A2B932"/>
          </a:solidFill>
          <a:ln>
            <a:noFill/>
          </a:ln>
        </p:spPr>
        <p:txBody>
          <a:bodyPr vert="horz" wrap="square" lIns="91392" tIns="45696" rIns="91392" bIns="45696" numCol="1" anchor="t" anchorCtr="0" compatLnSpc="1"/>
          <a:lstStyle/>
          <a:p>
            <a:endParaRPr lang="zh-CN" altLang="en-US" sz="1800"/>
          </a:p>
        </p:txBody>
      </p:sp>
      <p:sp>
        <p:nvSpPr>
          <p:cNvPr id="34" name="矩形 33"/>
          <p:cNvSpPr/>
          <p:nvPr/>
        </p:nvSpPr>
        <p:spPr>
          <a:xfrm>
            <a:off x="3216213" y="5977538"/>
            <a:ext cx="1421659" cy="698755"/>
          </a:xfrm>
          <a:prstGeom prst="rect">
            <a:avLst/>
          </a:prstGeom>
          <a:solidFill>
            <a:srgbClr val="4C6062"/>
          </a:solidFill>
          <a:ln>
            <a:noFill/>
          </a:ln>
        </p:spPr>
        <p:txBody>
          <a:bodyPr vert="horz" wrap="square" lIns="91392" tIns="45696" rIns="91392" bIns="45696" numCol="1" anchor="t" anchorCtr="0" compatLnSpc="1"/>
          <a:lstStyle/>
          <a:p>
            <a:endParaRPr lang="zh-CN" altLang="en-US" sz="1800"/>
          </a:p>
        </p:txBody>
      </p:sp>
      <p:sp>
        <p:nvSpPr>
          <p:cNvPr id="33" name="矩形 32"/>
          <p:cNvSpPr/>
          <p:nvPr/>
        </p:nvSpPr>
        <p:spPr>
          <a:xfrm>
            <a:off x="840938" y="5990057"/>
            <a:ext cx="1980168" cy="686237"/>
          </a:xfrm>
          <a:prstGeom prst="rect">
            <a:avLst/>
          </a:prstGeom>
          <a:solidFill>
            <a:srgbClr val="2D886E"/>
          </a:solidFill>
          <a:ln>
            <a:noFill/>
          </a:ln>
        </p:spPr>
        <p:txBody>
          <a:bodyPr vert="horz" wrap="square" lIns="91392" tIns="45696" rIns="91392" bIns="45696" numCol="1" anchor="t" anchorCtr="0" compatLnSpc="1"/>
          <a:lstStyle/>
          <a:p>
            <a:endParaRPr lang="zh-CN" altLang="en-US" sz="1800"/>
          </a:p>
        </p:txBody>
      </p:sp>
      <p:sp>
        <p:nvSpPr>
          <p:cNvPr id="4" name="内容占位符 3"/>
          <p:cNvSpPr>
            <a:spLocks noGrp="1"/>
          </p:cNvSpPr>
          <p:nvPr>
            <p:ph idx="1"/>
          </p:nvPr>
        </p:nvSpPr>
        <p:spPr>
          <a:xfrm>
            <a:off x="855525" y="5914691"/>
            <a:ext cx="1813260" cy="884911"/>
          </a:xfrm>
        </p:spPr>
        <p:txBody>
          <a:bodyPr>
            <a:noAutofit/>
          </a:bodyPr>
          <a:lstStyle/>
          <a:p>
            <a:pPr marL="0" indent="0">
              <a:buNone/>
            </a:pPr>
            <a:r>
              <a:rPr lang="zh-CN" altLang="zh-CN" sz="1800" dirty="0">
                <a:solidFill>
                  <a:schemeClr val="bg1"/>
                </a:solidFill>
              </a:rPr>
              <a:t>（</a:t>
            </a:r>
            <a:r>
              <a:rPr lang="en-US" altLang="zh-CN" sz="1800" dirty="0">
                <a:solidFill>
                  <a:schemeClr val="bg1"/>
                </a:solidFill>
              </a:rPr>
              <a:t>1</a:t>
            </a:r>
            <a:r>
              <a:rPr lang="zh-CN" altLang="zh-CN" sz="1800" dirty="0">
                <a:solidFill>
                  <a:schemeClr val="bg1"/>
                </a:solidFill>
              </a:rPr>
              <a:t>）</a:t>
            </a:r>
            <a:r>
              <a:rPr lang="zh-CN" altLang="en-US" sz="1800" dirty="0">
                <a:solidFill>
                  <a:schemeClr val="bg1"/>
                </a:solidFill>
              </a:rPr>
              <a:t>大规模多</a:t>
            </a:r>
            <a:br>
              <a:rPr lang="en-US" altLang="zh-CN" sz="1800" dirty="0">
                <a:solidFill>
                  <a:schemeClr val="bg1"/>
                </a:solidFill>
              </a:rPr>
            </a:br>
            <a:r>
              <a:rPr lang="en-US" altLang="zh-CN" sz="1800" dirty="0">
                <a:solidFill>
                  <a:schemeClr val="bg1"/>
                </a:solidFill>
              </a:rPr>
              <a:t>         </a:t>
            </a:r>
            <a:r>
              <a:rPr lang="zh-CN" altLang="en-US" sz="1800" dirty="0">
                <a:solidFill>
                  <a:schemeClr val="bg1"/>
                </a:solidFill>
              </a:rPr>
              <a:t>租户支持</a:t>
            </a:r>
            <a:endParaRPr lang="zh-CN" altLang="zh-CN" sz="1800" dirty="0">
              <a:solidFill>
                <a:schemeClr val="bg1"/>
              </a:solidFill>
            </a:endParaRPr>
          </a:p>
        </p:txBody>
      </p:sp>
      <p:sp>
        <p:nvSpPr>
          <p:cNvPr id="5" name="内容占位符 4"/>
          <p:cNvSpPr>
            <a:spLocks noGrp="1"/>
          </p:cNvSpPr>
          <p:nvPr>
            <p:ph idx="13"/>
          </p:nvPr>
        </p:nvSpPr>
        <p:spPr>
          <a:xfrm>
            <a:off x="381119" y="1765501"/>
            <a:ext cx="10741463" cy="464350"/>
          </a:xfrm>
        </p:spPr>
        <p:txBody>
          <a:bodyPr>
            <a:normAutofit/>
          </a:bodyPr>
          <a:lstStyle/>
          <a:p>
            <a:pPr marL="285750" indent="-285750">
              <a:buClr>
                <a:srgbClr val="0070C0"/>
              </a:buCl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实现</a:t>
            </a:r>
            <a:r>
              <a:rPr lang="en-US" altLang="zh-CN" sz="1800" dirty="0">
                <a:latin typeface="微软雅黑" panose="020B0503020204020204" pitchFamily="34" charset="-122"/>
                <a:ea typeface="微软雅黑" panose="020B0503020204020204" pitchFamily="34" charset="-122"/>
              </a:rPr>
              <a:t>SaaS</a:t>
            </a:r>
            <a:r>
              <a:rPr lang="zh-CN" altLang="en-US" sz="1800" dirty="0">
                <a:latin typeface="微软雅黑" panose="020B0503020204020204" pitchFamily="34" charset="-122"/>
                <a:ea typeface="微软雅黑" panose="020B0503020204020204" pitchFamily="34" charset="-122"/>
              </a:rPr>
              <a:t>的关键技术</a:t>
            </a:r>
            <a:endParaRPr lang="zh-CN" altLang="en-US" sz="1800" dirty="0">
              <a:latin typeface="微软雅黑" panose="020B0503020204020204" pitchFamily="34" charset="-122"/>
              <a:ea typeface="微软雅黑" panose="020B0503020204020204" pitchFamily="34" charset="-122"/>
            </a:endParaRPr>
          </a:p>
        </p:txBody>
      </p:sp>
      <p:sp>
        <p:nvSpPr>
          <p:cNvPr id="6" name="Freeform 5"/>
          <p:cNvSpPr/>
          <p:nvPr/>
        </p:nvSpPr>
        <p:spPr bwMode="auto">
          <a:xfrm flipV="1">
            <a:off x="10049619" y="2123359"/>
            <a:ext cx="1072963" cy="1220827"/>
          </a:xfrm>
          <a:custGeom>
            <a:avLst/>
            <a:gdLst>
              <a:gd name="T0" fmla="*/ 844 w 849"/>
              <a:gd name="T1" fmla="*/ 464 h 966"/>
              <a:gd name="T2" fmla="*/ 849 w 849"/>
              <a:gd name="T3" fmla="*/ 0 h 966"/>
              <a:gd name="T4" fmla="*/ 408 w 849"/>
              <a:gd name="T5" fmla="*/ 507 h 966"/>
              <a:gd name="T6" fmla="*/ 5 w 849"/>
              <a:gd name="T7" fmla="*/ 24 h 966"/>
              <a:gd name="T8" fmla="*/ 0 w 849"/>
              <a:gd name="T9" fmla="*/ 483 h 966"/>
              <a:gd name="T10" fmla="*/ 403 w 849"/>
              <a:gd name="T11" fmla="*/ 966 h 966"/>
              <a:gd name="T12" fmla="*/ 844 w 849"/>
              <a:gd name="T13" fmla="*/ 464 h 966"/>
            </a:gdLst>
            <a:ahLst/>
            <a:cxnLst>
              <a:cxn ang="0">
                <a:pos x="T0" y="T1"/>
              </a:cxn>
              <a:cxn ang="0">
                <a:pos x="T2" y="T3"/>
              </a:cxn>
              <a:cxn ang="0">
                <a:pos x="T4" y="T5"/>
              </a:cxn>
              <a:cxn ang="0">
                <a:pos x="T6" y="T7"/>
              </a:cxn>
              <a:cxn ang="0">
                <a:pos x="T8" y="T9"/>
              </a:cxn>
              <a:cxn ang="0">
                <a:pos x="T10" y="T11"/>
              </a:cxn>
              <a:cxn ang="0">
                <a:pos x="T12" y="T13"/>
              </a:cxn>
            </a:cxnLst>
            <a:rect l="0" t="0" r="r" b="b"/>
            <a:pathLst>
              <a:path w="849" h="966">
                <a:moveTo>
                  <a:pt x="844" y="464"/>
                </a:moveTo>
                <a:lnTo>
                  <a:pt x="849" y="0"/>
                </a:lnTo>
                <a:lnTo>
                  <a:pt x="408" y="507"/>
                </a:lnTo>
                <a:lnTo>
                  <a:pt x="5" y="24"/>
                </a:lnTo>
                <a:lnTo>
                  <a:pt x="0" y="483"/>
                </a:lnTo>
                <a:lnTo>
                  <a:pt x="403" y="966"/>
                </a:lnTo>
                <a:lnTo>
                  <a:pt x="844" y="464"/>
                </a:lnTo>
                <a:close/>
              </a:path>
            </a:pathLst>
          </a:custGeom>
          <a:solidFill>
            <a:srgbClr val="F83003"/>
          </a:solidFill>
          <a:ln>
            <a:noFill/>
          </a:ln>
        </p:spPr>
        <p:txBody>
          <a:bodyPr vert="eaVert" wrap="square" lIns="91392" tIns="45696" rIns="91392" bIns="45696" numCol="1" anchor="t" anchorCtr="0" compatLnSpc="1"/>
          <a:lstStyle/>
          <a:p>
            <a:pPr algn="ctr"/>
            <a:endParaRPr lang="zh-CN" altLang="en-US" sz="1800" dirty="0"/>
          </a:p>
        </p:txBody>
      </p:sp>
      <p:sp>
        <p:nvSpPr>
          <p:cNvPr id="7" name="Freeform 6"/>
          <p:cNvSpPr/>
          <p:nvPr/>
        </p:nvSpPr>
        <p:spPr bwMode="auto">
          <a:xfrm flipV="1">
            <a:off x="7546919" y="2126518"/>
            <a:ext cx="1079282" cy="1220827"/>
          </a:xfrm>
          <a:custGeom>
            <a:avLst/>
            <a:gdLst>
              <a:gd name="T0" fmla="*/ 849 w 854"/>
              <a:gd name="T1" fmla="*/ 464 h 966"/>
              <a:gd name="T2" fmla="*/ 854 w 854"/>
              <a:gd name="T3" fmla="*/ 0 h 966"/>
              <a:gd name="T4" fmla="*/ 408 w 854"/>
              <a:gd name="T5" fmla="*/ 507 h 966"/>
              <a:gd name="T6" fmla="*/ 5 w 854"/>
              <a:gd name="T7" fmla="*/ 24 h 966"/>
              <a:gd name="T8" fmla="*/ 0 w 854"/>
              <a:gd name="T9" fmla="*/ 483 h 966"/>
              <a:gd name="T10" fmla="*/ 403 w 854"/>
              <a:gd name="T11" fmla="*/ 966 h 966"/>
              <a:gd name="T12" fmla="*/ 849 w 854"/>
              <a:gd name="T13" fmla="*/ 464 h 966"/>
            </a:gdLst>
            <a:ahLst/>
            <a:cxnLst>
              <a:cxn ang="0">
                <a:pos x="T0" y="T1"/>
              </a:cxn>
              <a:cxn ang="0">
                <a:pos x="T2" y="T3"/>
              </a:cxn>
              <a:cxn ang="0">
                <a:pos x="T4" y="T5"/>
              </a:cxn>
              <a:cxn ang="0">
                <a:pos x="T6" y="T7"/>
              </a:cxn>
              <a:cxn ang="0">
                <a:pos x="T8" y="T9"/>
              </a:cxn>
              <a:cxn ang="0">
                <a:pos x="T10" y="T11"/>
              </a:cxn>
              <a:cxn ang="0">
                <a:pos x="T12" y="T13"/>
              </a:cxn>
            </a:cxnLst>
            <a:rect l="0" t="0" r="r" b="b"/>
            <a:pathLst>
              <a:path w="854" h="966">
                <a:moveTo>
                  <a:pt x="849" y="464"/>
                </a:moveTo>
                <a:lnTo>
                  <a:pt x="854" y="0"/>
                </a:lnTo>
                <a:lnTo>
                  <a:pt x="408" y="507"/>
                </a:lnTo>
                <a:lnTo>
                  <a:pt x="5" y="24"/>
                </a:lnTo>
                <a:lnTo>
                  <a:pt x="0" y="483"/>
                </a:lnTo>
                <a:lnTo>
                  <a:pt x="403" y="966"/>
                </a:lnTo>
                <a:lnTo>
                  <a:pt x="849" y="464"/>
                </a:lnTo>
                <a:close/>
              </a:path>
            </a:pathLst>
          </a:custGeom>
          <a:solidFill>
            <a:srgbClr val="EBAC07"/>
          </a:solidFill>
          <a:ln>
            <a:noFill/>
          </a:ln>
        </p:spPr>
        <p:txBody>
          <a:bodyPr vert="horz" wrap="square" lIns="91392" tIns="45696" rIns="91392" bIns="45696" numCol="1" anchor="t" anchorCtr="0" compatLnSpc="1"/>
          <a:lstStyle/>
          <a:p>
            <a:endParaRPr lang="zh-CN" altLang="en-US" sz="1800" dirty="0"/>
          </a:p>
        </p:txBody>
      </p:sp>
      <p:sp>
        <p:nvSpPr>
          <p:cNvPr id="8" name="Freeform 7"/>
          <p:cNvSpPr/>
          <p:nvPr/>
        </p:nvSpPr>
        <p:spPr bwMode="auto">
          <a:xfrm flipV="1">
            <a:off x="5277107" y="2136472"/>
            <a:ext cx="1078019" cy="1220827"/>
          </a:xfrm>
          <a:custGeom>
            <a:avLst/>
            <a:gdLst>
              <a:gd name="T0" fmla="*/ 848 w 853"/>
              <a:gd name="T1" fmla="*/ 459 h 966"/>
              <a:gd name="T2" fmla="*/ 853 w 853"/>
              <a:gd name="T3" fmla="*/ 0 h 966"/>
              <a:gd name="T4" fmla="*/ 412 w 853"/>
              <a:gd name="T5" fmla="*/ 507 h 966"/>
              <a:gd name="T6" fmla="*/ 9 w 853"/>
              <a:gd name="T7" fmla="*/ 24 h 966"/>
              <a:gd name="T8" fmla="*/ 0 w 853"/>
              <a:gd name="T9" fmla="*/ 483 h 966"/>
              <a:gd name="T10" fmla="*/ 402 w 853"/>
              <a:gd name="T11" fmla="*/ 966 h 966"/>
              <a:gd name="T12" fmla="*/ 848 w 853"/>
              <a:gd name="T13" fmla="*/ 459 h 966"/>
            </a:gdLst>
            <a:ahLst/>
            <a:cxnLst>
              <a:cxn ang="0">
                <a:pos x="T0" y="T1"/>
              </a:cxn>
              <a:cxn ang="0">
                <a:pos x="T2" y="T3"/>
              </a:cxn>
              <a:cxn ang="0">
                <a:pos x="T4" y="T5"/>
              </a:cxn>
              <a:cxn ang="0">
                <a:pos x="T6" y="T7"/>
              </a:cxn>
              <a:cxn ang="0">
                <a:pos x="T8" y="T9"/>
              </a:cxn>
              <a:cxn ang="0">
                <a:pos x="T10" y="T11"/>
              </a:cxn>
              <a:cxn ang="0">
                <a:pos x="T12" y="T13"/>
              </a:cxn>
            </a:cxnLst>
            <a:rect l="0" t="0" r="r" b="b"/>
            <a:pathLst>
              <a:path w="853" h="966">
                <a:moveTo>
                  <a:pt x="848" y="459"/>
                </a:moveTo>
                <a:lnTo>
                  <a:pt x="853" y="0"/>
                </a:lnTo>
                <a:lnTo>
                  <a:pt x="412" y="507"/>
                </a:lnTo>
                <a:lnTo>
                  <a:pt x="9" y="24"/>
                </a:lnTo>
                <a:lnTo>
                  <a:pt x="0" y="483"/>
                </a:lnTo>
                <a:lnTo>
                  <a:pt x="402" y="966"/>
                </a:lnTo>
                <a:lnTo>
                  <a:pt x="848" y="459"/>
                </a:lnTo>
                <a:close/>
              </a:path>
            </a:pathLst>
          </a:custGeom>
          <a:solidFill>
            <a:srgbClr val="A2B932"/>
          </a:solidFill>
          <a:ln>
            <a:noFill/>
          </a:ln>
        </p:spPr>
        <p:txBody>
          <a:bodyPr vert="horz" wrap="square" lIns="91392" tIns="45696" rIns="91392" bIns="45696" numCol="1" anchor="t" anchorCtr="0" compatLnSpc="1"/>
          <a:lstStyle/>
          <a:p>
            <a:endParaRPr lang="zh-CN" altLang="en-US" sz="1800"/>
          </a:p>
        </p:txBody>
      </p:sp>
      <p:sp>
        <p:nvSpPr>
          <p:cNvPr id="9" name="Freeform 8"/>
          <p:cNvSpPr/>
          <p:nvPr/>
        </p:nvSpPr>
        <p:spPr bwMode="auto">
          <a:xfrm flipV="1">
            <a:off x="3393179" y="2133311"/>
            <a:ext cx="1072963" cy="1222091"/>
          </a:xfrm>
          <a:custGeom>
            <a:avLst/>
            <a:gdLst>
              <a:gd name="T0" fmla="*/ 844 w 849"/>
              <a:gd name="T1" fmla="*/ 465 h 967"/>
              <a:gd name="T2" fmla="*/ 849 w 849"/>
              <a:gd name="T3" fmla="*/ 0 h 967"/>
              <a:gd name="T4" fmla="*/ 407 w 849"/>
              <a:gd name="T5" fmla="*/ 507 h 967"/>
              <a:gd name="T6" fmla="*/ 5 w 849"/>
              <a:gd name="T7" fmla="*/ 24 h 967"/>
              <a:gd name="T8" fmla="*/ 0 w 849"/>
              <a:gd name="T9" fmla="*/ 483 h 967"/>
              <a:gd name="T10" fmla="*/ 403 w 849"/>
              <a:gd name="T11" fmla="*/ 967 h 967"/>
              <a:gd name="T12" fmla="*/ 844 w 849"/>
              <a:gd name="T13" fmla="*/ 465 h 967"/>
            </a:gdLst>
            <a:ahLst/>
            <a:cxnLst>
              <a:cxn ang="0">
                <a:pos x="T0" y="T1"/>
              </a:cxn>
              <a:cxn ang="0">
                <a:pos x="T2" y="T3"/>
              </a:cxn>
              <a:cxn ang="0">
                <a:pos x="T4" y="T5"/>
              </a:cxn>
              <a:cxn ang="0">
                <a:pos x="T6" y="T7"/>
              </a:cxn>
              <a:cxn ang="0">
                <a:pos x="T8" y="T9"/>
              </a:cxn>
              <a:cxn ang="0">
                <a:pos x="T10" y="T11"/>
              </a:cxn>
              <a:cxn ang="0">
                <a:pos x="T12" y="T13"/>
              </a:cxn>
            </a:cxnLst>
            <a:rect l="0" t="0" r="r" b="b"/>
            <a:pathLst>
              <a:path w="849" h="967">
                <a:moveTo>
                  <a:pt x="844" y="465"/>
                </a:moveTo>
                <a:lnTo>
                  <a:pt x="849" y="0"/>
                </a:lnTo>
                <a:lnTo>
                  <a:pt x="407" y="507"/>
                </a:lnTo>
                <a:lnTo>
                  <a:pt x="5" y="24"/>
                </a:lnTo>
                <a:lnTo>
                  <a:pt x="0" y="483"/>
                </a:lnTo>
                <a:lnTo>
                  <a:pt x="403" y="967"/>
                </a:lnTo>
                <a:lnTo>
                  <a:pt x="844" y="465"/>
                </a:lnTo>
                <a:close/>
              </a:path>
            </a:pathLst>
          </a:custGeom>
          <a:solidFill>
            <a:srgbClr val="4C6062"/>
          </a:solidFill>
          <a:ln>
            <a:noFill/>
          </a:ln>
        </p:spPr>
        <p:txBody>
          <a:bodyPr vert="horz" wrap="square" lIns="91392" tIns="45696" rIns="91392" bIns="45696" numCol="1" anchor="t" anchorCtr="0" compatLnSpc="1"/>
          <a:lstStyle/>
          <a:p>
            <a:endParaRPr lang="zh-CN" altLang="en-US" sz="1800"/>
          </a:p>
        </p:txBody>
      </p:sp>
      <p:sp>
        <p:nvSpPr>
          <p:cNvPr id="10" name="Freeform 9"/>
          <p:cNvSpPr/>
          <p:nvPr/>
        </p:nvSpPr>
        <p:spPr bwMode="auto">
          <a:xfrm flipV="1">
            <a:off x="1145578" y="2133945"/>
            <a:ext cx="1072963" cy="1220827"/>
          </a:xfrm>
          <a:custGeom>
            <a:avLst/>
            <a:gdLst>
              <a:gd name="T0" fmla="*/ 844 w 849"/>
              <a:gd name="T1" fmla="*/ 459 h 966"/>
              <a:gd name="T2" fmla="*/ 849 w 849"/>
              <a:gd name="T3" fmla="*/ 0 h 966"/>
              <a:gd name="T4" fmla="*/ 408 w 849"/>
              <a:gd name="T5" fmla="*/ 506 h 966"/>
              <a:gd name="T6" fmla="*/ 5 w 849"/>
              <a:gd name="T7" fmla="*/ 23 h 966"/>
              <a:gd name="T8" fmla="*/ 0 w 849"/>
              <a:gd name="T9" fmla="*/ 483 h 966"/>
              <a:gd name="T10" fmla="*/ 403 w 849"/>
              <a:gd name="T11" fmla="*/ 966 h 966"/>
              <a:gd name="T12" fmla="*/ 844 w 849"/>
              <a:gd name="T13" fmla="*/ 459 h 966"/>
            </a:gdLst>
            <a:ahLst/>
            <a:cxnLst>
              <a:cxn ang="0">
                <a:pos x="T0" y="T1"/>
              </a:cxn>
              <a:cxn ang="0">
                <a:pos x="T2" y="T3"/>
              </a:cxn>
              <a:cxn ang="0">
                <a:pos x="T4" y="T5"/>
              </a:cxn>
              <a:cxn ang="0">
                <a:pos x="T6" y="T7"/>
              </a:cxn>
              <a:cxn ang="0">
                <a:pos x="T8" y="T9"/>
              </a:cxn>
              <a:cxn ang="0">
                <a:pos x="T10" y="T11"/>
              </a:cxn>
              <a:cxn ang="0">
                <a:pos x="T12" y="T13"/>
              </a:cxn>
            </a:cxnLst>
            <a:rect l="0" t="0" r="r" b="b"/>
            <a:pathLst>
              <a:path w="849" h="966">
                <a:moveTo>
                  <a:pt x="844" y="459"/>
                </a:moveTo>
                <a:lnTo>
                  <a:pt x="849" y="0"/>
                </a:lnTo>
                <a:lnTo>
                  <a:pt x="408" y="506"/>
                </a:lnTo>
                <a:lnTo>
                  <a:pt x="5" y="23"/>
                </a:lnTo>
                <a:lnTo>
                  <a:pt x="0" y="483"/>
                </a:lnTo>
                <a:lnTo>
                  <a:pt x="403" y="966"/>
                </a:lnTo>
                <a:lnTo>
                  <a:pt x="844" y="459"/>
                </a:lnTo>
                <a:close/>
              </a:path>
            </a:pathLst>
          </a:custGeom>
          <a:solidFill>
            <a:srgbClr val="2D886E"/>
          </a:solidFill>
          <a:ln>
            <a:noFill/>
          </a:ln>
        </p:spPr>
        <p:txBody>
          <a:bodyPr vert="horz" wrap="square" lIns="91392" tIns="45696" rIns="91392" bIns="45696" numCol="1" anchor="t" anchorCtr="0" compatLnSpc="1"/>
          <a:lstStyle/>
          <a:p>
            <a:endParaRPr lang="zh-CN" altLang="en-US" sz="1800"/>
          </a:p>
        </p:txBody>
      </p:sp>
      <p:cxnSp>
        <p:nvCxnSpPr>
          <p:cNvPr id="11" name="直接连接符 10"/>
          <p:cNvCxnSpPr/>
          <p:nvPr/>
        </p:nvCxnSpPr>
        <p:spPr>
          <a:xfrm flipH="1">
            <a:off x="3261948" y="5862641"/>
            <a:ext cx="1375924" cy="0"/>
          </a:xfrm>
          <a:prstGeom prst="line">
            <a:avLst/>
          </a:prstGeom>
          <a:ln w="57150">
            <a:solidFill>
              <a:srgbClr val="4C606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986690" y="5870606"/>
            <a:ext cx="1675526" cy="0"/>
          </a:xfrm>
          <a:prstGeom prst="line">
            <a:avLst/>
          </a:prstGeom>
          <a:ln w="57150">
            <a:solidFill>
              <a:srgbClr val="A2B93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009924" y="5878032"/>
            <a:ext cx="2108851" cy="0"/>
          </a:xfrm>
          <a:prstGeom prst="line">
            <a:avLst/>
          </a:prstGeom>
          <a:ln w="57150">
            <a:solidFill>
              <a:srgbClr val="EBAC07"/>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9437923" y="5855215"/>
            <a:ext cx="2293942" cy="0"/>
          </a:xfrm>
          <a:prstGeom prst="line">
            <a:avLst/>
          </a:prstGeom>
          <a:ln w="57150">
            <a:solidFill>
              <a:srgbClr val="F83003"/>
            </a:solidFill>
          </a:ln>
        </p:spPr>
        <p:style>
          <a:lnRef idx="1">
            <a:schemeClr val="accent1"/>
          </a:lnRef>
          <a:fillRef idx="0">
            <a:schemeClr val="accent1"/>
          </a:fillRef>
          <a:effectRef idx="0">
            <a:schemeClr val="accent1"/>
          </a:effectRef>
          <a:fontRef idx="minor">
            <a:schemeClr val="tx1"/>
          </a:fontRef>
        </p:style>
      </p:cxnSp>
      <p:sp>
        <p:nvSpPr>
          <p:cNvPr id="15" name="文本框 20"/>
          <p:cNvSpPr txBox="1"/>
          <p:nvPr/>
        </p:nvSpPr>
        <p:spPr>
          <a:xfrm>
            <a:off x="688616" y="3402780"/>
            <a:ext cx="2284810" cy="2061030"/>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它是</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模式成为可能的核心技术，运行在应用提供商</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上的应用能够同时为多个组织和用户使用，能够保证用户之间的相互隔离。没有多租户技术的支持，</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就不可能实现。</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20"/>
          <p:cNvSpPr txBox="1"/>
          <p:nvPr/>
        </p:nvSpPr>
        <p:spPr>
          <a:xfrm>
            <a:off x="3125747" y="3402780"/>
            <a:ext cx="1664445" cy="2061030"/>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认证和安全是多租户的必要条件。当接收到用户发出的操作请求时，其发出请求的用户身份需要被认证，且操作的安全性需要被监控。</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文本框 20"/>
          <p:cNvSpPr txBox="1"/>
          <p:nvPr/>
        </p:nvSpPr>
        <p:spPr>
          <a:xfrm>
            <a:off x="4910529" y="3402780"/>
            <a:ext cx="1904008" cy="1814937"/>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定价和计费是</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模式的客观要求。提供合理、灵活、具体而便于用户选择的定价策略是</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成功的关键之一。</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文本框 20"/>
          <p:cNvSpPr txBox="1"/>
          <p:nvPr/>
        </p:nvSpPr>
        <p:spPr>
          <a:xfrm>
            <a:off x="7295447" y="3402780"/>
            <a:ext cx="1705979" cy="1814937"/>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它是</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长期发展的动力。</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应用提供商需要通过与其他产品的整合来提供整套产品的解决方案。</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文本框 20"/>
          <p:cNvSpPr txBox="1"/>
          <p:nvPr/>
        </p:nvSpPr>
        <p:spPr>
          <a:xfrm>
            <a:off x="9361763" y="3402780"/>
            <a:ext cx="2446262" cy="2307122"/>
          </a:xfrm>
          <a:prstGeom prst="rect">
            <a:avLst/>
          </a:prstGeom>
          <a:noFill/>
        </p:spPr>
        <p:txBody>
          <a:bodyPr wrap="square" rtlCol="0">
            <a:spAutoFit/>
          </a:bodyPr>
          <a:lstStyle/>
          <a:p>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开发和定制是服务整合的内在需要。一般来讲，每个</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应用都提供了完备的软件功能，但是为了能够与其他软件产品进行整合，</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SaaS</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应用最好具有一定的二次开发功能，包括公开</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API</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，提供沙盒以及脚本运行环境等。</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H="1">
            <a:off x="840938" y="5855215"/>
            <a:ext cx="1980168" cy="0"/>
          </a:xfrm>
          <a:prstGeom prst="line">
            <a:avLst/>
          </a:prstGeom>
          <a:ln w="57150">
            <a:solidFill>
              <a:srgbClr val="2D8862"/>
            </a:solidFill>
          </a:ln>
        </p:spPr>
        <p:style>
          <a:lnRef idx="1">
            <a:schemeClr val="accent1"/>
          </a:lnRef>
          <a:fillRef idx="0">
            <a:schemeClr val="accent1"/>
          </a:fillRef>
          <a:effectRef idx="0">
            <a:schemeClr val="accent1"/>
          </a:effectRef>
          <a:fontRef idx="minor">
            <a:schemeClr val="tx1"/>
          </a:fontRef>
        </p:style>
      </p:cxnSp>
      <p:sp>
        <p:nvSpPr>
          <p:cNvPr id="21" name="内容占位符 3"/>
          <p:cNvSpPr txBox="1"/>
          <p:nvPr/>
        </p:nvSpPr>
        <p:spPr>
          <a:xfrm>
            <a:off x="3107614" y="5914691"/>
            <a:ext cx="1769821" cy="698755"/>
          </a:xfrm>
          <a:prstGeom prst="rect">
            <a:avLst/>
          </a:prstGeom>
        </p:spPr>
        <p:txBody>
          <a:bodyPr vert="horz" lIns="121854" tIns="60926" rIns="121854" bIns="60926"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zh-CN" sz="1800" dirty="0">
                <a:solidFill>
                  <a:schemeClr val="bg1"/>
                </a:solidFill>
              </a:rPr>
              <a:t>（</a:t>
            </a:r>
            <a:r>
              <a:rPr lang="en-US" altLang="zh-CN" sz="1800" dirty="0">
                <a:solidFill>
                  <a:schemeClr val="bg1"/>
                </a:solidFill>
              </a:rPr>
              <a:t>2</a:t>
            </a:r>
            <a:r>
              <a:rPr lang="zh-CN" altLang="zh-CN" sz="1800" dirty="0">
                <a:solidFill>
                  <a:schemeClr val="bg1"/>
                </a:solidFill>
              </a:rPr>
              <a:t>）</a:t>
            </a:r>
            <a:r>
              <a:rPr lang="zh-CN" altLang="en-US" sz="1800" dirty="0">
                <a:solidFill>
                  <a:schemeClr val="bg1"/>
                </a:solidFill>
              </a:rPr>
              <a:t>认证和</a:t>
            </a:r>
            <a:br>
              <a:rPr lang="en-US" altLang="zh-CN" sz="1800" dirty="0">
                <a:solidFill>
                  <a:schemeClr val="bg1"/>
                </a:solidFill>
              </a:rPr>
            </a:br>
            <a:r>
              <a:rPr lang="en-US" altLang="zh-CN" sz="1800" dirty="0">
                <a:solidFill>
                  <a:schemeClr val="bg1"/>
                </a:solidFill>
              </a:rPr>
              <a:t>          </a:t>
            </a:r>
            <a:r>
              <a:rPr lang="zh-CN" altLang="en-US" sz="1800" dirty="0">
                <a:solidFill>
                  <a:schemeClr val="bg1"/>
                </a:solidFill>
              </a:rPr>
              <a:t>安全</a:t>
            </a:r>
            <a:endParaRPr lang="zh-CN" altLang="zh-CN" sz="1800" dirty="0">
              <a:solidFill>
                <a:schemeClr val="bg1"/>
              </a:solidFill>
            </a:endParaRPr>
          </a:p>
        </p:txBody>
      </p:sp>
      <p:sp>
        <p:nvSpPr>
          <p:cNvPr id="22" name="内容占位符 3"/>
          <p:cNvSpPr txBox="1"/>
          <p:nvPr/>
        </p:nvSpPr>
        <p:spPr>
          <a:xfrm>
            <a:off x="4898018" y="5914690"/>
            <a:ext cx="1959586" cy="686233"/>
          </a:xfrm>
          <a:prstGeom prst="rect">
            <a:avLst/>
          </a:prstGeom>
        </p:spPr>
        <p:txBody>
          <a:bodyPr vert="horz" lIns="121854" tIns="60926" rIns="121854" bIns="60926"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zh-CN" sz="1800" dirty="0">
                <a:solidFill>
                  <a:schemeClr val="bg1"/>
                </a:solidFill>
              </a:rPr>
              <a:t>（</a:t>
            </a:r>
            <a:r>
              <a:rPr lang="en-US" altLang="zh-CN" sz="1800" dirty="0">
                <a:solidFill>
                  <a:schemeClr val="bg1"/>
                </a:solidFill>
              </a:rPr>
              <a:t>3</a:t>
            </a:r>
            <a:r>
              <a:rPr lang="zh-CN" altLang="zh-CN" sz="1800" dirty="0">
                <a:solidFill>
                  <a:schemeClr val="bg1"/>
                </a:solidFill>
              </a:rPr>
              <a:t>）</a:t>
            </a:r>
            <a:r>
              <a:rPr lang="zh-CN" altLang="en-US" sz="1800" dirty="0">
                <a:solidFill>
                  <a:schemeClr val="bg1"/>
                </a:solidFill>
              </a:rPr>
              <a:t>定价和</a:t>
            </a:r>
            <a:br>
              <a:rPr lang="en-US" altLang="zh-CN" sz="1800" dirty="0">
                <a:solidFill>
                  <a:schemeClr val="bg1"/>
                </a:solidFill>
              </a:rPr>
            </a:br>
            <a:r>
              <a:rPr lang="en-US" altLang="zh-CN" sz="1800" dirty="0">
                <a:solidFill>
                  <a:schemeClr val="bg1"/>
                </a:solidFill>
              </a:rPr>
              <a:t>         </a:t>
            </a:r>
            <a:r>
              <a:rPr lang="zh-CN" altLang="en-US" sz="1800" dirty="0">
                <a:solidFill>
                  <a:schemeClr val="bg1"/>
                </a:solidFill>
              </a:rPr>
              <a:t>计费</a:t>
            </a:r>
            <a:endParaRPr lang="zh-CN" altLang="zh-CN" sz="1800" dirty="0">
              <a:solidFill>
                <a:schemeClr val="bg1"/>
              </a:solidFill>
            </a:endParaRPr>
          </a:p>
        </p:txBody>
      </p:sp>
      <p:sp>
        <p:nvSpPr>
          <p:cNvPr id="23" name="内容占位符 3"/>
          <p:cNvSpPr txBox="1"/>
          <p:nvPr/>
        </p:nvSpPr>
        <p:spPr>
          <a:xfrm>
            <a:off x="6903312" y="5990851"/>
            <a:ext cx="2391422" cy="918396"/>
          </a:xfrm>
          <a:prstGeom prst="rect">
            <a:avLst/>
          </a:prstGeom>
        </p:spPr>
        <p:txBody>
          <a:bodyPr vert="horz" lIns="121854" tIns="60926" rIns="121854" bIns="60926" rtlCol="0">
            <a:norm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zh-CN" sz="1800" dirty="0">
                <a:solidFill>
                  <a:schemeClr val="bg1"/>
                </a:solidFill>
              </a:rPr>
              <a:t>（</a:t>
            </a:r>
            <a:r>
              <a:rPr lang="en-US" altLang="zh-CN" sz="1800" dirty="0">
                <a:solidFill>
                  <a:schemeClr val="bg1"/>
                </a:solidFill>
              </a:rPr>
              <a:t>4</a:t>
            </a:r>
            <a:r>
              <a:rPr lang="zh-CN" altLang="zh-CN" sz="1800" dirty="0">
                <a:solidFill>
                  <a:schemeClr val="bg1"/>
                </a:solidFill>
              </a:rPr>
              <a:t>）</a:t>
            </a:r>
            <a:r>
              <a:rPr lang="zh-CN" altLang="en-US" sz="1800" dirty="0">
                <a:solidFill>
                  <a:schemeClr val="bg1"/>
                </a:solidFill>
              </a:rPr>
              <a:t>服务整合</a:t>
            </a:r>
            <a:endParaRPr lang="zh-CN" altLang="zh-CN" sz="1800" dirty="0">
              <a:solidFill>
                <a:schemeClr val="bg1"/>
              </a:solidFill>
            </a:endParaRPr>
          </a:p>
        </p:txBody>
      </p:sp>
      <p:sp>
        <p:nvSpPr>
          <p:cNvPr id="24" name="内容占位符 3"/>
          <p:cNvSpPr txBox="1"/>
          <p:nvPr/>
        </p:nvSpPr>
        <p:spPr>
          <a:xfrm>
            <a:off x="9447055" y="5990851"/>
            <a:ext cx="2132489" cy="686237"/>
          </a:xfrm>
          <a:prstGeom prst="rect">
            <a:avLst/>
          </a:prstGeom>
        </p:spPr>
        <p:txBody>
          <a:bodyPr vert="horz" lIns="121854" tIns="60926" rIns="121854" bIns="60926" rtlCol="0">
            <a:noAutofit/>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zh-CN" sz="1800" dirty="0">
                <a:solidFill>
                  <a:schemeClr val="bg1"/>
                </a:solidFill>
              </a:rPr>
              <a:t>（</a:t>
            </a:r>
            <a:r>
              <a:rPr lang="en-US" altLang="zh-CN" sz="1800" dirty="0">
                <a:solidFill>
                  <a:schemeClr val="bg1"/>
                </a:solidFill>
              </a:rPr>
              <a:t>5</a:t>
            </a:r>
            <a:r>
              <a:rPr lang="zh-CN" altLang="zh-CN" sz="1800" dirty="0">
                <a:solidFill>
                  <a:schemeClr val="bg1"/>
                </a:solidFill>
              </a:rPr>
              <a:t>）</a:t>
            </a:r>
            <a:r>
              <a:rPr lang="zh-CN" altLang="en-US" sz="1800" dirty="0">
                <a:solidFill>
                  <a:schemeClr val="bg1"/>
                </a:solidFill>
              </a:rPr>
              <a:t>开发和定制</a:t>
            </a:r>
            <a:endParaRPr lang="zh-CN" altLang="zh-CN" sz="1800" dirty="0">
              <a:solidFill>
                <a:schemeClr val="bg1"/>
              </a:solidFill>
            </a:endParaRPr>
          </a:p>
        </p:txBody>
      </p:sp>
      <p:grpSp>
        <p:nvGrpSpPr>
          <p:cNvPr id="29" name="组合 28"/>
          <p:cNvGrpSpPr/>
          <p:nvPr/>
        </p:nvGrpSpPr>
        <p:grpSpPr>
          <a:xfrm>
            <a:off x="131974" y="-1"/>
            <a:ext cx="11520000" cy="1016152"/>
            <a:chOff x="131974" y="-1"/>
            <a:chExt cx="11520000" cy="1016152"/>
          </a:xfrm>
        </p:grpSpPr>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31" name="矩形 30"/>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2"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云计算服务类型</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35" name="标题 1"/>
          <p:cNvSpPr txBox="1"/>
          <p:nvPr/>
        </p:nvSpPr>
        <p:spPr>
          <a:xfrm>
            <a:off x="256470" y="1131481"/>
            <a:ext cx="3427913"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黑体" panose="02010609060101010101" pitchFamily="2" charset="-122"/>
                <a:ea typeface="黑体" panose="02010609060101010101" pitchFamily="2" charset="-122"/>
                <a:cs typeface="+mn-cs"/>
              </a:rPr>
              <a:t>SaaS</a:t>
            </a:r>
            <a:r>
              <a:rPr lang="zh-CN" altLang="en-US" sz="2800" b="1" dirty="0">
                <a:solidFill>
                  <a:prstClr val="black"/>
                </a:solidFill>
                <a:latin typeface="黑体" panose="02010609060101010101" pitchFamily="2" charset="-122"/>
                <a:ea typeface="黑体" panose="02010609060101010101" pitchFamily="2" charset="-122"/>
                <a:cs typeface="+mn-cs"/>
              </a:rPr>
              <a:t>：软件即服务</a:t>
            </a:r>
            <a:endParaRPr lang="zh-CN" altLang="en-US" sz="2800" b="1" dirty="0">
              <a:solidFill>
                <a:prstClr val="black"/>
              </a:solidFill>
              <a:latin typeface="黑体" panose="02010609060101010101" pitchFamily="2" charset="-122"/>
              <a:ea typeface="黑体" panose="0201060906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58492" y="3908011"/>
            <a:ext cx="5569978" cy="172985"/>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347085"/>
            <a:ext cx="6120000" cy="905587"/>
            <a:chOff x="1066800" y="1117694"/>
            <a:chExt cx="6324600" cy="922338"/>
          </a:xfrm>
        </p:grpSpPr>
        <p:grpSp>
          <p:nvGrpSpPr>
            <p:cNvPr id="13" name="组合 62"/>
            <p:cNvGrpSpPr/>
            <p:nvPr/>
          </p:nvGrpSpPr>
          <p:grpSpPr bwMode="auto">
            <a:xfrm>
              <a:off x="1447800" y="1138099"/>
              <a:ext cx="5943600" cy="658287"/>
              <a:chOff x="1752601" y="2209799"/>
              <a:chExt cx="6934200" cy="657861"/>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657861"/>
              </a:xfrm>
              <a:prstGeom prst="rect">
                <a:avLst/>
              </a:prstGeom>
              <a:noFill/>
              <a:ln w="9525" algn="ctr">
                <a:noFill/>
                <a:miter lim="800000"/>
              </a:ln>
            </p:spPr>
            <p:txBody>
              <a:bodyPr>
                <a:spAutoFit/>
              </a:bodyPr>
              <a:lstStyle/>
              <a:p>
                <a:pPr fontAlgn="base">
                  <a:spcBef>
                    <a:spcPct val="0"/>
                  </a:spcBef>
                  <a:spcAft>
                    <a:spcPct val="0"/>
                  </a:spcAft>
                </a:pPr>
                <a:r>
                  <a:rPr kumimoji="1" lang="zh-CN" altLang="en-US" sz="3600" b="1" dirty="0">
                    <a:solidFill>
                      <a:srgbClr val="000000"/>
                    </a:solidFill>
                    <a:latin typeface="黑体" panose="02010609060101010101" pitchFamily="2" charset="-122"/>
                    <a:ea typeface="黑体" panose="02010609060101010101" pitchFamily="2" charset="-122"/>
                  </a:rPr>
                  <a:t>云计算概述</a:t>
                </a:r>
                <a:endParaRPr kumimoji="1" lang="zh-CN" altLang="en-US" sz="36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88312" y="3126869"/>
            <a:ext cx="6120000" cy="875771"/>
            <a:chOff x="1066800" y="3187702"/>
            <a:chExt cx="6324600" cy="922338"/>
          </a:xfrm>
        </p:grpSpPr>
        <p:grpSp>
          <p:nvGrpSpPr>
            <p:cNvPr id="29" name="组合 63"/>
            <p:cNvGrpSpPr/>
            <p:nvPr/>
          </p:nvGrpSpPr>
          <p:grpSpPr bwMode="auto">
            <a:xfrm>
              <a:off x="1447800" y="3335333"/>
              <a:ext cx="5943600" cy="615869"/>
              <a:chOff x="1752601" y="2205030"/>
              <a:chExt cx="6934200" cy="615470"/>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615470"/>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云计算部署模式</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88312" y="4027215"/>
            <a:ext cx="6120000" cy="848907"/>
            <a:chOff x="1066800" y="4340235"/>
            <a:chExt cx="6234090" cy="922338"/>
          </a:xfrm>
        </p:grpSpPr>
        <p:grpSp>
          <p:nvGrpSpPr>
            <p:cNvPr id="45" name="组合 66"/>
            <p:cNvGrpSpPr/>
            <p:nvPr/>
          </p:nvGrpSpPr>
          <p:grpSpPr bwMode="auto">
            <a:xfrm>
              <a:off x="1357290" y="4483114"/>
              <a:ext cx="5943600" cy="635359"/>
              <a:chOff x="1752601" y="2209798"/>
              <a:chExt cx="6934200" cy="634947"/>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634947"/>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云计算的使用场景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88312" y="2232143"/>
            <a:ext cx="6120000" cy="887547"/>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607304"/>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云计算的服务类型</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88312" y="4904130"/>
            <a:ext cx="6120000" cy="867881"/>
            <a:chOff x="1066800" y="4340235"/>
            <a:chExt cx="6234090" cy="922338"/>
          </a:xfrm>
        </p:grpSpPr>
        <p:grpSp>
          <p:nvGrpSpPr>
            <p:cNvPr id="77" name="组合 66"/>
            <p:cNvGrpSpPr/>
            <p:nvPr/>
          </p:nvGrpSpPr>
          <p:grpSpPr bwMode="auto">
            <a:xfrm>
              <a:off x="1357290" y="4483114"/>
              <a:ext cx="5943600" cy="621468"/>
              <a:chOff x="1752601" y="2209798"/>
              <a:chExt cx="6934200" cy="621065"/>
            </a:xfrm>
          </p:grpSpPr>
          <p:sp>
            <p:nvSpPr>
              <p:cNvPr id="90"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1" name="Text Box 9"/>
              <p:cNvSpPr txBox="1">
                <a:spLocks noChangeArrowheads="1"/>
              </p:cNvSpPr>
              <p:nvPr/>
            </p:nvSpPr>
            <p:spPr bwMode="gray">
              <a:xfrm>
                <a:off x="2513808" y="2209798"/>
                <a:ext cx="5700713" cy="62106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云计算带来的变革</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8" name="Group 65"/>
            <p:cNvGrpSpPr/>
            <p:nvPr/>
          </p:nvGrpSpPr>
          <p:grpSpPr bwMode="auto">
            <a:xfrm>
              <a:off x="1066800" y="4340235"/>
              <a:ext cx="854075" cy="922338"/>
              <a:chOff x="2789" y="1625"/>
              <a:chExt cx="847" cy="915"/>
            </a:xfrm>
          </p:grpSpPr>
          <p:sp>
            <p:nvSpPr>
              <p:cNvPr id="8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5" name="Group 71"/>
              <p:cNvGrpSpPr/>
              <p:nvPr/>
            </p:nvGrpSpPr>
            <p:grpSpPr bwMode="auto">
              <a:xfrm>
                <a:off x="2899" y="1735"/>
                <a:ext cx="687" cy="688"/>
                <a:chOff x="4166" y="1706"/>
                <a:chExt cx="1252" cy="1252"/>
              </a:xfrm>
            </p:grpSpPr>
            <p:sp>
              <p:nvSpPr>
                <p:cNvPr id="8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79" name="矩形 78"/>
            <p:cNvSpPr/>
            <p:nvPr/>
          </p:nvSpPr>
          <p:spPr>
            <a:xfrm>
              <a:off x="1189038" y="4464057"/>
              <a:ext cx="607761" cy="621468"/>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2" name="组合 91"/>
          <p:cNvGrpSpPr/>
          <p:nvPr/>
        </p:nvGrpSpPr>
        <p:grpSpPr>
          <a:xfrm>
            <a:off x="2388312" y="5871919"/>
            <a:ext cx="6120000" cy="840871"/>
            <a:chOff x="1066800" y="4340235"/>
            <a:chExt cx="6234090" cy="922338"/>
          </a:xfrm>
        </p:grpSpPr>
        <p:grpSp>
          <p:nvGrpSpPr>
            <p:cNvPr id="94" name="组合 66"/>
            <p:cNvGrpSpPr/>
            <p:nvPr/>
          </p:nvGrpSpPr>
          <p:grpSpPr bwMode="auto">
            <a:xfrm>
              <a:off x="1357290" y="4483114"/>
              <a:ext cx="5943600" cy="641431"/>
              <a:chOff x="1752601" y="2209798"/>
              <a:chExt cx="6934200" cy="641015"/>
            </a:xfrm>
          </p:grpSpPr>
          <p:sp>
            <p:nvSpPr>
              <p:cNvPr id="10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8" name="Text Box 9"/>
              <p:cNvSpPr txBox="1">
                <a:spLocks noChangeArrowheads="1"/>
              </p:cNvSpPr>
              <p:nvPr/>
            </p:nvSpPr>
            <p:spPr bwMode="gray">
              <a:xfrm>
                <a:off x="2513808" y="2209798"/>
                <a:ext cx="5700713" cy="64101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云计算产业链结构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5" name="Group 65"/>
            <p:cNvGrpSpPr/>
            <p:nvPr/>
          </p:nvGrpSpPr>
          <p:grpSpPr bwMode="auto">
            <a:xfrm>
              <a:off x="1066800" y="4340235"/>
              <a:ext cx="854075" cy="922338"/>
              <a:chOff x="2789" y="1625"/>
              <a:chExt cx="847" cy="915"/>
            </a:xfrm>
          </p:grpSpPr>
          <p:sp>
            <p:nvSpPr>
              <p:cNvPr id="9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1"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102" name="Group 71"/>
              <p:cNvGrpSpPr/>
              <p:nvPr/>
            </p:nvGrpSpPr>
            <p:grpSpPr bwMode="auto">
              <a:xfrm>
                <a:off x="2899" y="1735"/>
                <a:ext cx="687" cy="688"/>
                <a:chOff x="4166" y="1706"/>
                <a:chExt cx="1252" cy="1252"/>
              </a:xfrm>
            </p:grpSpPr>
            <p:sp>
              <p:nvSpPr>
                <p:cNvPr id="103"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4"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6"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96" name="矩形 95"/>
            <p:cNvSpPr/>
            <p:nvPr/>
          </p:nvSpPr>
          <p:spPr>
            <a:xfrm>
              <a:off x="1189038" y="4464057"/>
              <a:ext cx="607761" cy="64143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六</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1489274" y="1254551"/>
            <a:ext cx="8286750" cy="1906766"/>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
        <p:nvSpPr>
          <p:cNvPr id="109" name="Rectangle 35"/>
          <p:cNvSpPr>
            <a:spLocks noChangeArrowheads="1"/>
          </p:cNvSpPr>
          <p:nvPr/>
        </p:nvSpPr>
        <p:spPr bwMode="blackWhite">
          <a:xfrm>
            <a:off x="1447524" y="4002234"/>
            <a:ext cx="8286750" cy="2716543"/>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7816" y="1814821"/>
            <a:ext cx="4112658" cy="4432112"/>
          </a:xfrm>
        </p:spPr>
        <p:txBody>
          <a:bodyPr>
            <a:normAutofit fontScale="25000" lnSpcReduction="20000"/>
          </a:bodyPr>
          <a:lstStyle/>
          <a:p>
            <a:pPr indent="457200">
              <a:buNone/>
            </a:pPr>
            <a:endParaRPr lang="en-US" altLang="zh-CN" sz="2200" dirty="0">
              <a:solidFill>
                <a:srgbClr val="FF0000"/>
              </a:solidFill>
            </a:endParaRPr>
          </a:p>
          <a:p>
            <a:pPr indent="457200" algn="just">
              <a:buNone/>
            </a:pPr>
            <a:r>
              <a:rPr lang="zh-CN" altLang="en-US" sz="6400" b="1" dirty="0">
                <a:solidFill>
                  <a:srgbClr val="FF0000"/>
                </a:solidFill>
                <a:latin typeface="微软雅黑" panose="020B0503020204020204" pitchFamily="34" charset="-122"/>
                <a:ea typeface="微软雅黑" panose="020B0503020204020204" pitchFamily="34" charset="-122"/>
              </a:rPr>
              <a:t>公有云是一种对公众开放的云服务</a:t>
            </a:r>
            <a:r>
              <a:rPr lang="zh-CN" altLang="en-US" sz="6400" dirty="0">
                <a:latin typeface="微软雅黑" panose="020B0503020204020204" pitchFamily="34" charset="-122"/>
                <a:ea typeface="微软雅黑" panose="020B0503020204020204" pitchFamily="34" charset="-122"/>
              </a:rPr>
              <a:t>，由云服务提供商运营，为最终用户提供各种</a:t>
            </a:r>
            <a:r>
              <a:rPr lang="en-US" altLang="zh-CN" sz="6400" dirty="0">
                <a:latin typeface="微软雅黑" panose="020B0503020204020204" pitchFamily="34" charset="-122"/>
                <a:ea typeface="微软雅黑" panose="020B0503020204020204" pitchFamily="34" charset="-122"/>
              </a:rPr>
              <a:t>IT</a:t>
            </a:r>
            <a:r>
              <a:rPr lang="zh-CN" altLang="en-US" sz="6400" dirty="0">
                <a:latin typeface="微软雅黑" panose="020B0503020204020204" pitchFamily="34" charset="-122"/>
                <a:ea typeface="微软雅黑" panose="020B0503020204020204" pitchFamily="34" charset="-122"/>
              </a:rPr>
              <a:t>资源，可以支持大量用户的并发请求。公有云的结构如图所示。</a:t>
            </a:r>
            <a:endParaRPr lang="zh-CN" altLang="en-US" sz="6400" dirty="0">
              <a:latin typeface="微软雅黑" panose="020B0503020204020204" pitchFamily="34" charset="-122"/>
              <a:ea typeface="微软雅黑" panose="020B0503020204020204" pitchFamily="34" charset="-122"/>
            </a:endParaRPr>
          </a:p>
          <a:p>
            <a:pPr marL="800100" indent="-342900" algn="just"/>
            <a:r>
              <a:rPr lang="zh-CN" altLang="en-US" sz="6400" dirty="0">
                <a:solidFill>
                  <a:schemeClr val="tx1">
                    <a:lumMod val="85000"/>
                    <a:lumOff val="15000"/>
                  </a:schemeClr>
                </a:solidFill>
                <a:latin typeface="微软雅黑" panose="020B0503020204020204" pitchFamily="34" charset="-122"/>
                <a:ea typeface="微软雅黑" panose="020B0503020204020204" pitchFamily="34" charset="-122"/>
              </a:rPr>
              <a:t>优点是其所应用的程序及相关数据都存放在公有云的平台上，自己无需前期的大量投资和漫长的建设过程。</a:t>
            </a:r>
            <a:endParaRPr lang="en-US" altLang="zh-CN" sz="6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800100" indent="-342900" algn="just"/>
            <a:r>
              <a:rPr lang="zh-CN" altLang="en-US" sz="6400" dirty="0">
                <a:solidFill>
                  <a:schemeClr val="tx1">
                    <a:lumMod val="85000"/>
                    <a:lumOff val="15000"/>
                  </a:schemeClr>
                </a:solidFill>
                <a:latin typeface="微软雅黑" panose="020B0503020204020204" pitchFamily="34" charset="-122"/>
                <a:ea typeface="微软雅黑" panose="020B0503020204020204" pitchFamily="34" charset="-122"/>
              </a:rPr>
              <a:t>具有规模的优势，其运营成本比较低；只需为其所使用的付费，可节省使用成本。</a:t>
            </a:r>
            <a:endParaRPr lang="en-US" altLang="zh-CN" sz="6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800100" indent="-342900" algn="just"/>
            <a:r>
              <a:rPr lang="zh-CN" altLang="en-US" sz="6400" dirty="0">
                <a:solidFill>
                  <a:schemeClr val="tx1">
                    <a:lumMod val="85000"/>
                    <a:lumOff val="15000"/>
                  </a:schemeClr>
                </a:solidFill>
                <a:latin typeface="微软雅黑" panose="020B0503020204020204" pitchFamily="34" charset="-122"/>
                <a:ea typeface="微软雅黑" panose="020B0503020204020204" pitchFamily="34" charset="-122"/>
              </a:rPr>
              <a:t>数据安全和隐私等问题是使用公有云时较为担心的问题。</a:t>
            </a:r>
            <a:endParaRPr lang="zh-CN" altLang="en-US" sz="64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buNone/>
            </a:pPr>
            <a:endParaRPr lang="zh-CN" altLang="en-US" dirty="0"/>
          </a:p>
        </p:txBody>
      </p:sp>
      <p:cxnSp>
        <p:nvCxnSpPr>
          <p:cNvPr id="16" name="直接连接符 15"/>
          <p:cNvCxnSpPr/>
          <p:nvPr/>
        </p:nvCxnSpPr>
        <p:spPr>
          <a:xfrm>
            <a:off x="4664820" y="1436899"/>
            <a:ext cx="0" cy="4810034"/>
          </a:xfrm>
          <a:prstGeom prst="line">
            <a:avLst/>
          </a:prstGeom>
          <a:ln w="57150">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7" name="内容占位符 2"/>
          <p:cNvSpPr txBox="1"/>
          <p:nvPr/>
        </p:nvSpPr>
        <p:spPr>
          <a:xfrm>
            <a:off x="6248320" y="5397496"/>
            <a:ext cx="5178903" cy="1290307"/>
          </a:xfrm>
          <a:prstGeom prst="rect">
            <a:avLst/>
          </a:prstGeom>
        </p:spPr>
        <p:txBody>
          <a:bodyPr vert="horz" lIns="121854" tIns="60926" rIns="121854" bIns="60926" rtlCol="0">
            <a:normAutofit/>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现在国际上如</a:t>
            </a:r>
            <a:r>
              <a:rPr lang="en-US" altLang="zh-CN"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Amazon AWS</a:t>
            </a:r>
            <a:r>
              <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a:t>
            </a:r>
            <a:r>
              <a:rPr lang="en-US" altLang="zh-CN"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Google App Engine</a:t>
            </a:r>
            <a:r>
              <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和</a:t>
            </a:r>
            <a:r>
              <a:rPr lang="en-US" altLang="zh-CN"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Google Apps</a:t>
            </a:r>
            <a:r>
              <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a:t>
            </a:r>
            <a:r>
              <a:rPr lang="en-US" altLang="zh-CN"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Microsoft Azure</a:t>
            </a:r>
            <a:r>
              <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等公司，及一些传统的</a:t>
            </a:r>
            <a:r>
              <a:rPr lang="en-US" altLang="zh-CN"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IDC</a:t>
            </a:r>
            <a:r>
              <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厂商都提供云计算服务。</a:t>
            </a:r>
            <a:endPar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cxnSp>
        <p:nvCxnSpPr>
          <p:cNvPr id="8" name="直接连接符 7"/>
          <p:cNvCxnSpPr/>
          <p:nvPr/>
        </p:nvCxnSpPr>
        <p:spPr>
          <a:xfrm>
            <a:off x="5334397" y="5256848"/>
            <a:ext cx="6016666"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5410557" y="5607525"/>
            <a:ext cx="837764" cy="575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l="19914" t="3421" r="18124" b="1862"/>
          <a:stretch>
            <a:fillRect/>
          </a:stretch>
        </p:blipFill>
        <p:spPr bwMode="auto">
          <a:xfrm>
            <a:off x="5867520" y="1448832"/>
            <a:ext cx="5292612" cy="343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p:cNvGrpSpPr/>
          <p:nvPr/>
        </p:nvGrpSpPr>
        <p:grpSpPr>
          <a:xfrm>
            <a:off x="131974" y="-1"/>
            <a:ext cx="11520000" cy="1016152"/>
            <a:chOff x="131974" y="-1"/>
            <a:chExt cx="11520000" cy="1016152"/>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2" name="矩形 11"/>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云计算部署模式</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14" name="标题 1"/>
          <p:cNvSpPr txBox="1"/>
          <p:nvPr/>
        </p:nvSpPr>
        <p:spPr>
          <a:xfrm>
            <a:off x="256470" y="1131481"/>
            <a:ext cx="3427913"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1</a:t>
            </a:r>
            <a:r>
              <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a:t>
            </a:r>
            <a:r>
              <a:rPr lang="en-US" altLang="zh-CN"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IDC</a:t>
            </a:r>
            <a:r>
              <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公有云</a:t>
            </a:r>
            <a:endPar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6470" y="1372671"/>
            <a:ext cx="4242063" cy="5178903"/>
          </a:xfrm>
        </p:spPr>
        <p:txBody>
          <a:bodyPr>
            <a:normAutofit/>
          </a:bodyPr>
          <a:lstStyle/>
          <a:p>
            <a:pPr indent="457200">
              <a:buNone/>
            </a:pPr>
            <a:endParaRPr lang="en-US" altLang="zh-CN" sz="2200" dirty="0">
              <a:solidFill>
                <a:srgbClr val="FF0000"/>
              </a:solidFill>
            </a:endParaRPr>
          </a:p>
          <a:p>
            <a:pPr indent="457200" algn="just">
              <a:buNone/>
            </a:pPr>
            <a:r>
              <a:rPr lang="zh-CN" altLang="en-US" sz="1600" b="1" dirty="0">
                <a:solidFill>
                  <a:srgbClr val="FF0000"/>
                </a:solidFill>
                <a:latin typeface="微软雅黑" panose="020B0503020204020204" pitchFamily="34" charset="-122"/>
                <a:ea typeface="微软雅黑" panose="020B0503020204020204" pitchFamily="34" charset="-122"/>
              </a:rPr>
              <a:t>私有云是指组织机构建设的专供自己使用的云平台</a:t>
            </a:r>
            <a:r>
              <a:rPr lang="zh-CN" altLang="en-US" sz="1600" dirty="0">
                <a:latin typeface="微软雅黑" panose="020B0503020204020204" pitchFamily="34" charset="-122"/>
                <a:ea typeface="微软雅黑" panose="020B0503020204020204" pitchFamily="34" charset="-122"/>
              </a:rPr>
              <a:t>。私有云的结构如图所示。</a:t>
            </a:r>
            <a:endParaRPr lang="zh-CN" altLang="en-US" sz="1600" dirty="0">
              <a:latin typeface="微软雅黑" panose="020B0503020204020204" pitchFamily="34" charset="-122"/>
              <a:ea typeface="微软雅黑" panose="020B0503020204020204" pitchFamily="34" charset="-122"/>
            </a:endParaRPr>
          </a:p>
          <a:p>
            <a:pPr marL="800100" indent="-342900"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与公有云不同，私有云部署在企业内部网络，私有云可以支持动态灵活的基础设施，降低</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IT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架构的复杂度，降低企业</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IT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运营成本。</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marL="800100" indent="-342900"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私有云的缺点是企业需要有大量的前期投资，需要采用传统的商业模型。</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marL="800100" indent="-342900" algn="just"/>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私有云的规模相对于公有云来说一般要小得多，无法充分发挥规模效应。</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57200">
              <a:buNone/>
            </a:pPr>
            <a:endParaRPr lang="zh-CN" altLang="en-US" dirty="0"/>
          </a:p>
        </p:txBody>
      </p:sp>
      <p:cxnSp>
        <p:nvCxnSpPr>
          <p:cNvPr id="16" name="直接连接符 15"/>
          <p:cNvCxnSpPr/>
          <p:nvPr/>
        </p:nvCxnSpPr>
        <p:spPr>
          <a:xfrm>
            <a:off x="4664820" y="1372671"/>
            <a:ext cx="0" cy="5026582"/>
          </a:xfrm>
          <a:prstGeom prst="line">
            <a:avLst/>
          </a:prstGeom>
          <a:ln w="57150">
            <a:solidFill>
              <a:schemeClr val="accent5"/>
            </a:solidFill>
            <a:prstDash val="sysDot"/>
          </a:ln>
        </p:spPr>
        <p:style>
          <a:lnRef idx="1">
            <a:schemeClr val="accent1"/>
          </a:lnRef>
          <a:fillRef idx="0">
            <a:schemeClr val="accent1"/>
          </a:fillRef>
          <a:effectRef idx="0">
            <a:schemeClr val="accent1"/>
          </a:effectRef>
          <a:fontRef idx="minor">
            <a:schemeClr val="tx1"/>
          </a:fontRef>
        </p:style>
      </p:cxnSp>
      <p:pic>
        <p:nvPicPr>
          <p:cNvPr id="4098" name="图片 27"/>
          <p:cNvPicPr>
            <a:picLocks noChangeAspect="1" noChangeArrowheads="1"/>
          </p:cNvPicPr>
          <p:nvPr/>
        </p:nvPicPr>
        <p:blipFill>
          <a:blip r:embed="rId1">
            <a:duotone>
              <a:schemeClr val="accent1">
                <a:shade val="45000"/>
                <a:satMod val="135000"/>
              </a:schemeClr>
              <a:prstClr val="white"/>
            </a:duotone>
            <a:extLst>
              <a:ext uri="{28A0092B-C50C-407E-A947-70E740481C1C}">
                <a14:useLocalDpi xmlns:a14="http://schemas.microsoft.com/office/drawing/2010/main" val="0"/>
              </a:ext>
            </a:extLst>
          </a:blip>
          <a:srcRect l="6827" r="10852"/>
          <a:stretch>
            <a:fillRect/>
          </a:stretch>
        </p:blipFill>
        <p:spPr bwMode="auto">
          <a:xfrm>
            <a:off x="5334397" y="2134274"/>
            <a:ext cx="5808537" cy="35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31974" y="-1"/>
            <a:ext cx="11520000" cy="1016152"/>
            <a:chOff x="131974" y="-1"/>
            <a:chExt cx="11520000" cy="1016152"/>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矩形 7"/>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云计算部署模式</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10" name="标题 1"/>
          <p:cNvSpPr txBox="1"/>
          <p:nvPr/>
        </p:nvSpPr>
        <p:spPr>
          <a:xfrm>
            <a:off x="256470" y="1131481"/>
            <a:ext cx="3427913"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2</a:t>
            </a:r>
            <a:r>
              <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．私有云</a:t>
            </a:r>
            <a:endPar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74376" y="1905794"/>
            <a:ext cx="11271729" cy="289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内容占位符 2"/>
          <p:cNvSpPr>
            <a:spLocks noGrp="1"/>
          </p:cNvSpPr>
          <p:nvPr>
            <p:ph idx="1"/>
          </p:nvPr>
        </p:nvSpPr>
        <p:spPr>
          <a:xfrm>
            <a:off x="764777" y="1905794"/>
            <a:ext cx="10814767" cy="2733725"/>
          </a:xfrm>
        </p:spPr>
        <p:txBody>
          <a:bodyPr>
            <a:normAutofit fontScale="70000" lnSpcReduction="20000"/>
          </a:bodyPr>
          <a:lstStyle/>
          <a:p>
            <a:pPr marL="0" indent="457200">
              <a:buNone/>
            </a:pPr>
            <a:r>
              <a:rPr lang="zh-CN" altLang="en-US" b="1" dirty="0">
                <a:solidFill>
                  <a:srgbClr val="FF0000"/>
                </a:solidFill>
              </a:rPr>
              <a:t>混合云是由私有云及外部云提供商构建的混合云计算模式。</a:t>
            </a:r>
            <a:r>
              <a:rPr lang="zh-CN" altLang="en-US" dirty="0">
                <a:solidFill>
                  <a:schemeClr val="tx1"/>
                </a:solidFill>
              </a:rPr>
              <a:t>使用混合云计算模式，机构可以在</a:t>
            </a:r>
            <a:r>
              <a:rPr lang="zh-CN" altLang="en-US" sz="40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公有</a:t>
            </a:r>
            <a:r>
              <a:rPr lang="zh-CN" altLang="en-US" dirty="0">
                <a:solidFill>
                  <a:schemeClr val="tx1"/>
                </a:solidFill>
              </a:rPr>
              <a:t>云上运行非核心应用程序，而在私有云上支持其核心程序以及内部敏感数据。</a:t>
            </a:r>
            <a:endParaRPr lang="en-US" altLang="zh-CN" dirty="0">
              <a:solidFill>
                <a:schemeClr val="tx1"/>
              </a:solidFill>
            </a:endParaRPr>
          </a:p>
          <a:p>
            <a:r>
              <a:rPr lang="zh-CN" altLang="en-US" dirty="0">
                <a:solidFill>
                  <a:schemeClr val="tx1"/>
                </a:solidFill>
              </a:rPr>
              <a:t>相比较而言，混合云的部署方式对提供者的要求较高。</a:t>
            </a:r>
            <a:endParaRPr lang="zh-CN" altLang="en-US" dirty="0">
              <a:solidFill>
                <a:schemeClr val="tx1"/>
              </a:solidFill>
            </a:endParaRPr>
          </a:p>
          <a:p>
            <a:r>
              <a:rPr lang="zh-CN" altLang="en-US" dirty="0">
                <a:solidFill>
                  <a:schemeClr val="tx1"/>
                </a:solidFill>
              </a:rPr>
              <a:t>在混合云部署模式下，公有云和私有云相互独立，但在云的内部又相互结合，可以发挥出所混合的多种云计算模型各自的优势。</a:t>
            </a:r>
            <a:endParaRPr lang="zh-CN" altLang="en-US" dirty="0">
              <a:solidFill>
                <a:schemeClr val="tx1"/>
              </a:solidFill>
            </a:endParaRPr>
          </a:p>
          <a:p>
            <a:r>
              <a:rPr lang="zh-CN" altLang="en-US" dirty="0">
                <a:solidFill>
                  <a:schemeClr val="tx1"/>
                </a:solidFill>
              </a:rPr>
              <a:t>通过使用混合云，企业可以在私有云的私密性和公有云的低廉之间做一定的权衡。</a:t>
            </a:r>
            <a:endParaRPr lang="zh-CN" altLang="en-US" dirty="0">
              <a:solidFill>
                <a:schemeClr val="tx1"/>
              </a:solidFill>
            </a:endParaRPr>
          </a:p>
        </p:txBody>
      </p:sp>
      <p:grpSp>
        <p:nvGrpSpPr>
          <p:cNvPr id="11" name="组合 10"/>
          <p:cNvGrpSpPr/>
          <p:nvPr/>
        </p:nvGrpSpPr>
        <p:grpSpPr>
          <a:xfrm>
            <a:off x="131974" y="-1"/>
            <a:ext cx="11520000" cy="1016152"/>
            <a:chOff x="131974" y="-1"/>
            <a:chExt cx="11520000" cy="1016152"/>
          </a:xfrm>
        </p:grpSpPr>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3" name="矩形 12"/>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云计算部署模式</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17" name="标题 1"/>
          <p:cNvSpPr txBox="1"/>
          <p:nvPr/>
        </p:nvSpPr>
        <p:spPr>
          <a:xfrm>
            <a:off x="256470" y="1131481"/>
            <a:ext cx="3427913"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3</a:t>
            </a:r>
            <a:r>
              <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．混合云</a:t>
            </a:r>
            <a:endPar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云计算及其应用</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授课纲要</a:t>
            </a:r>
            <a:endParaRPr lang="zh-CN" altLang="en-US" sz="2800" b="1" dirty="0">
              <a:latin typeface="黑体" panose="02010609060101010101" pitchFamily="2" charset="-122"/>
              <a:ea typeface="黑体" panose="02010609060101010101" pitchFamily="2" charset="-122"/>
            </a:endParaRPr>
          </a:p>
        </p:txBody>
      </p:sp>
      <p:sp>
        <p:nvSpPr>
          <p:cNvPr id="4" name="矩形 3"/>
          <p:cNvSpPr/>
          <p:nvPr/>
        </p:nvSpPr>
        <p:spPr>
          <a:xfrm>
            <a:off x="777030" y="1707895"/>
            <a:ext cx="3510898"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5</a:t>
            </a:r>
            <a:r>
              <a:rPr lang="zh-CN" altLang="en-US" sz="2000" b="1" dirty="0">
                <a:latin typeface="微软雅黑" panose="020B0503020204020204" pitchFamily="34" charset="-122"/>
                <a:ea typeface="微软雅黑" panose="020B0503020204020204" pitchFamily="34" charset="-122"/>
              </a:rPr>
              <a:t>章：云存储及存储系统</a:t>
            </a:r>
            <a:endParaRPr lang="zh-CN" altLang="en-US" sz="2000" b="1" dirty="0">
              <a:latin typeface="微软雅黑" panose="020B0503020204020204" pitchFamily="34" charset="-122"/>
              <a:ea typeface="微软雅黑" panose="020B0503020204020204" pitchFamily="34" charset="-122"/>
            </a:endParaRPr>
          </a:p>
        </p:txBody>
      </p:sp>
      <p:sp>
        <p:nvSpPr>
          <p:cNvPr id="8" name="矩形 7"/>
          <p:cNvSpPr/>
          <p:nvPr/>
        </p:nvSpPr>
        <p:spPr>
          <a:xfrm>
            <a:off x="799473" y="3138081"/>
            <a:ext cx="2494594"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6</a:t>
            </a:r>
            <a:r>
              <a:rPr lang="zh-CN" altLang="en-US" sz="2000" b="1" dirty="0">
                <a:latin typeface="微软雅黑" panose="020B0503020204020204" pitchFamily="34" charset="-122"/>
                <a:ea typeface="微软雅黑" panose="020B0503020204020204" pitchFamily="34" charset="-122"/>
              </a:rPr>
              <a:t>章：</a:t>
            </a:r>
            <a:r>
              <a:rPr lang="en-US" altLang="zh-CN" sz="2000" b="1" dirty="0">
                <a:latin typeface="微软雅黑" panose="020B0503020204020204" pitchFamily="34" charset="-122"/>
                <a:ea typeface="微软雅黑" panose="020B0503020204020204" pitchFamily="34" charset="-122"/>
              </a:rPr>
              <a:t>Hadoop</a:t>
            </a:r>
            <a:endParaRPr lang="zh-CN" altLang="en-US" sz="2000" b="1" dirty="0">
              <a:latin typeface="微软雅黑" panose="020B0503020204020204" pitchFamily="34" charset="-122"/>
              <a:ea typeface="微软雅黑" panose="020B0503020204020204" pitchFamily="34" charset="-122"/>
            </a:endParaRPr>
          </a:p>
        </p:txBody>
      </p:sp>
      <p:sp>
        <p:nvSpPr>
          <p:cNvPr id="10" name="矩形 9"/>
          <p:cNvSpPr/>
          <p:nvPr/>
        </p:nvSpPr>
        <p:spPr>
          <a:xfrm>
            <a:off x="753409" y="4240315"/>
            <a:ext cx="2190215"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7</a:t>
            </a:r>
            <a:r>
              <a:rPr lang="zh-CN" altLang="en-US" sz="2000" b="1" dirty="0">
                <a:latin typeface="微软雅黑" panose="020B0503020204020204" pitchFamily="34" charset="-122"/>
                <a:ea typeface="微软雅黑" panose="020B0503020204020204" pitchFamily="34" charset="-122"/>
              </a:rPr>
              <a:t>章：</a:t>
            </a:r>
            <a:r>
              <a:rPr lang="en-US" altLang="zh-CN" sz="2000" b="1" dirty="0">
                <a:latin typeface="微软雅黑" panose="020B0503020204020204" pitchFamily="34" charset="-122"/>
                <a:ea typeface="微软雅黑" panose="020B0503020204020204" pitchFamily="34" charset="-122"/>
              </a:rPr>
              <a:t>Spark</a:t>
            </a:r>
            <a:endParaRPr lang="zh-CN" altLang="en-US" sz="2000" b="1" dirty="0">
              <a:latin typeface="微软雅黑" panose="020B0503020204020204" pitchFamily="34" charset="-122"/>
              <a:ea typeface="微软雅黑" panose="020B0503020204020204" pitchFamily="34" charset="-122"/>
            </a:endParaRPr>
          </a:p>
        </p:txBody>
      </p:sp>
      <p:sp>
        <p:nvSpPr>
          <p:cNvPr id="11" name="矩形 10"/>
          <p:cNvSpPr/>
          <p:nvPr/>
        </p:nvSpPr>
        <p:spPr>
          <a:xfrm>
            <a:off x="799473" y="5342549"/>
            <a:ext cx="2484976"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第</a:t>
            </a:r>
            <a:r>
              <a:rPr lang="en-US"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章：图数据库</a:t>
            </a:r>
            <a:endParaRPr lang="zh-CN" altLang="en-US" sz="2000" b="1" dirty="0">
              <a:latin typeface="微软雅黑" panose="020B0503020204020204" pitchFamily="34" charset="-122"/>
              <a:ea typeface="微软雅黑" panose="020B0503020204020204" pitchFamily="34" charset="-122"/>
            </a:endParaRPr>
          </a:p>
        </p:txBody>
      </p:sp>
      <p:sp>
        <p:nvSpPr>
          <p:cNvPr id="13" name="矩形 12"/>
          <p:cNvSpPr/>
          <p:nvPr/>
        </p:nvSpPr>
        <p:spPr>
          <a:xfrm>
            <a:off x="777030" y="2067828"/>
            <a:ext cx="9330532" cy="1089529"/>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本章的主要内容为：首先对云存储做一个简单的概述，而后对云存储的结构模型、存储架构以及其类型和关键技术做出讲解。最后以</a:t>
            </a:r>
            <a:r>
              <a:rPr lang="en-US" altLang="zh-CN" dirty="0">
                <a:latin typeface="微软雅黑" panose="020B0503020204020204" pitchFamily="34" charset="-122"/>
                <a:ea typeface="微软雅黑" panose="020B0503020204020204" pitchFamily="34" charset="-122"/>
              </a:rPr>
              <a:t>Swift</a:t>
            </a:r>
            <a:r>
              <a:rPr lang="zh-CN" altLang="en-US" dirty="0">
                <a:latin typeface="微软雅黑" panose="020B0503020204020204" pitchFamily="34" charset="-122"/>
                <a:ea typeface="微软雅黑" panose="020B0503020204020204" pitchFamily="34" charset="-122"/>
              </a:rPr>
              <a:t>存储系统为例对云存储的实际运行进行讲解。</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724397" y="3480368"/>
            <a:ext cx="9894441" cy="757130"/>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本章的主要内容为：首先对</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的做一个简单的介绍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发展历史，特性，应用以及版本等</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。而后对</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的两大核心</a:t>
            </a:r>
            <a:r>
              <a:rPr lang="en-US" altLang="zh-CN" dirty="0">
                <a:latin typeface="微软雅黑" panose="020B0503020204020204" pitchFamily="34" charset="-122"/>
                <a:ea typeface="微软雅黑" panose="020B0503020204020204" pitchFamily="34" charset="-122"/>
              </a:rPr>
              <a:t>(HDFS</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MapReduce)</a:t>
            </a:r>
            <a:r>
              <a:rPr lang="zh-CN" altLang="en-US" dirty="0">
                <a:latin typeface="微软雅黑" panose="020B0503020204020204" pitchFamily="34" charset="-122"/>
                <a:ea typeface="微软雅黑" panose="020B0503020204020204" pitchFamily="34" charset="-122"/>
              </a:rPr>
              <a:t>做出详细的讲解。</a:t>
            </a:r>
            <a:endParaRPr lang="zh-CN" altLang="en-US" dirty="0">
              <a:latin typeface="微软雅黑" panose="020B0503020204020204" pitchFamily="34" charset="-122"/>
              <a:ea typeface="微软雅黑" panose="020B0503020204020204" pitchFamily="34" charset="-122"/>
            </a:endParaRPr>
          </a:p>
        </p:txBody>
      </p:sp>
      <p:sp>
        <p:nvSpPr>
          <p:cNvPr id="19" name="矩形 18"/>
          <p:cNvSpPr/>
          <p:nvPr/>
        </p:nvSpPr>
        <p:spPr>
          <a:xfrm>
            <a:off x="777029" y="4611052"/>
            <a:ext cx="9841809" cy="757130"/>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本章的主要内容为：</a:t>
            </a:r>
            <a:r>
              <a:rPr lang="en-US" altLang="zh-CN" dirty="0">
                <a:latin typeface="微软雅黑" panose="020B0503020204020204" pitchFamily="34" charset="-122"/>
                <a:ea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rPr>
              <a:t>的产生过程，</a:t>
            </a:r>
            <a:r>
              <a:rPr lang="en-US" altLang="zh-CN" dirty="0">
                <a:latin typeface="微软雅黑" panose="020B0503020204020204" pitchFamily="34" charset="-122"/>
                <a:ea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Hadoop</a:t>
            </a:r>
            <a:r>
              <a:rPr lang="zh-CN" altLang="en-US" dirty="0">
                <a:latin typeface="微软雅黑" panose="020B0503020204020204" pitchFamily="34" charset="-122"/>
                <a:ea typeface="微软雅黑" panose="020B0503020204020204" pitchFamily="34" charset="-122"/>
              </a:rPr>
              <a:t>的关系。</a:t>
            </a:r>
            <a:r>
              <a:rPr lang="en-US" altLang="zh-CN" dirty="0">
                <a:latin typeface="微软雅黑" panose="020B0503020204020204" pitchFamily="34" charset="-122"/>
                <a:ea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rPr>
              <a:t>的运行架构</a:t>
            </a:r>
            <a:r>
              <a:rPr lang="en-US" altLang="zh-CN" dirty="0">
                <a:latin typeface="微软雅黑" panose="020B0503020204020204" pitchFamily="34" charset="-122"/>
                <a:ea typeface="微软雅黑" panose="020B0503020204020204" pitchFamily="34" charset="-122"/>
              </a:rPr>
              <a:t>(RDD</a:t>
            </a:r>
            <a:r>
              <a:rPr lang="zh-CN" altLang="en-US" dirty="0">
                <a:latin typeface="微软雅黑" panose="020B0503020204020204" pitchFamily="34" charset="-122"/>
                <a:ea typeface="微软雅黑" panose="020B0503020204020204" pitchFamily="34" charset="-122"/>
              </a:rPr>
              <a:t>等相关概念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最后对</a:t>
            </a:r>
            <a:r>
              <a:rPr lang="en-US" altLang="zh-CN" dirty="0">
                <a:latin typeface="微软雅黑" panose="020B0503020204020204" pitchFamily="34" charset="-122"/>
                <a:ea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rPr>
              <a:t>的部署应用已经实际操作做出详细的讲解。</a:t>
            </a: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9473" y="5722072"/>
            <a:ext cx="10065172" cy="757130"/>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本章的主要内容为：大图数据研究的背景，分别对集中式和分布式的图数据管理进行介绍，最后对图数据管理系统</a:t>
            </a:r>
            <a:r>
              <a:rPr lang="en-US" altLang="zh-CN" dirty="0">
                <a:latin typeface="微软雅黑" panose="020B0503020204020204" pitchFamily="34" charset="-122"/>
                <a:ea typeface="微软雅黑" panose="020B0503020204020204" pitchFamily="34" charset="-122"/>
              </a:rPr>
              <a:t>Neo4j</a:t>
            </a:r>
            <a:r>
              <a:rPr lang="zh-CN" altLang="en-US" dirty="0">
                <a:latin typeface="微软雅黑" panose="020B0503020204020204" pitchFamily="34" charset="-122"/>
                <a:ea typeface="微软雅黑" panose="020B0503020204020204" pitchFamily="34" charset="-122"/>
              </a:rPr>
              <a:t>的实际操作进行讲解。</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3"/>
          </p:nvPr>
        </p:nvSpPr>
        <p:spPr>
          <a:xfrm>
            <a:off x="540370" y="1445998"/>
            <a:ext cx="2132489" cy="464216"/>
          </a:xfrm>
          <a:solidFill>
            <a:schemeClr val="accent1">
              <a:lumMod val="20000"/>
              <a:lumOff val="80000"/>
            </a:schemeClr>
          </a:solidFill>
        </p:spPr>
        <p:txBody>
          <a:bodyPr>
            <a:normAutofit fontScale="70000" lnSpcReduction="20000"/>
          </a:bodyPr>
          <a:lstStyle/>
          <a:p>
            <a:r>
              <a:rPr lang="zh-CN" altLang="en-US" b="1" dirty="0"/>
              <a:t>混合云的结构图</a:t>
            </a:r>
            <a:endParaRPr lang="zh-CN" altLang="en-US" b="1" dirty="0"/>
          </a:p>
        </p:txBody>
      </p:sp>
      <p:cxnSp>
        <p:nvCxnSpPr>
          <p:cNvPr id="9" name="曲线连接符 8"/>
          <p:cNvCxnSpPr>
            <a:stCxn id="4" idx="3"/>
          </p:cNvCxnSpPr>
          <p:nvPr/>
        </p:nvCxnSpPr>
        <p:spPr>
          <a:xfrm>
            <a:off x="2672859" y="1678106"/>
            <a:ext cx="913924" cy="836970"/>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5122" name="Picture 2" descr="1"/>
          <p:cNvPicPr>
            <a:picLocks noChangeAspect="1" noChangeArrowheads="1"/>
          </p:cNvPicPr>
          <p:nvPr/>
        </p:nvPicPr>
        <p:blipFill rotWithShape="1">
          <a:blip r:embed="rId1" cstate="print">
            <a:duotone>
              <a:schemeClr val="accent1">
                <a:shade val="45000"/>
                <a:satMod val="135000"/>
              </a:schemeClr>
              <a:prstClr val="white"/>
            </a:duotone>
            <a:extLst>
              <a:ext uri="{28A0092B-C50C-407E-A947-70E740481C1C}">
                <a14:useLocalDpi xmlns:a14="http://schemas.microsoft.com/office/drawing/2010/main" val="0"/>
              </a:ext>
            </a:extLst>
          </a:blip>
          <a:srcRect l="2466"/>
          <a:stretch>
            <a:fillRect/>
          </a:stretch>
        </p:blipFill>
        <p:spPr bwMode="auto">
          <a:xfrm>
            <a:off x="3586783" y="2096591"/>
            <a:ext cx="7764280" cy="4417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31974" y="-1"/>
            <a:ext cx="11520000" cy="1016152"/>
            <a:chOff x="131974" y="-1"/>
            <a:chExt cx="11520000" cy="1016152"/>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矩形 7"/>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云计算部署模式</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1656" y="1472439"/>
            <a:ext cx="3960336" cy="3555929"/>
          </a:xfrm>
        </p:spPr>
        <p:txBody>
          <a:bodyPr>
            <a:normAutofit/>
          </a:bodyPr>
          <a:lstStyle/>
          <a:p>
            <a:pPr indent="457200">
              <a:buNone/>
            </a:pPr>
            <a:endParaRPr lang="en-US" altLang="zh-CN" sz="2200" dirty="0">
              <a:solidFill>
                <a:schemeClr val="tx1"/>
              </a:solidFill>
            </a:endParaRPr>
          </a:p>
          <a:p>
            <a:pPr indent="457200">
              <a:buNone/>
            </a:pPr>
            <a:r>
              <a:rPr lang="zh-CN" altLang="en-US" sz="1800" b="1" dirty="0">
                <a:solidFill>
                  <a:srgbClr val="FF0000"/>
                </a:solidFill>
                <a:latin typeface="微软雅黑" panose="020B0503020204020204" pitchFamily="34" charset="-122"/>
                <a:ea typeface="微软雅黑" panose="020B0503020204020204" pitchFamily="34" charset="-122"/>
              </a:rPr>
              <a:t>社区云服务的用户是一个特定范围的群体</a:t>
            </a:r>
            <a:r>
              <a:rPr lang="zh-CN" altLang="en-US" sz="1800" dirty="0">
                <a:solidFill>
                  <a:schemeClr val="tx1"/>
                </a:solidFill>
                <a:latin typeface="微软雅黑" panose="020B0503020204020204" pitchFamily="34" charset="-122"/>
                <a:ea typeface="微软雅黑" panose="020B0503020204020204" pitchFamily="34" charset="-122"/>
              </a:rPr>
              <a:t>，它既不是一个单位内部的，也不是一个完全公开的服务，而是介于两者之间。所产生的成本由他们共同承担，因此，所能实现的成本节约效果也并不很大。社区云的结构如图所示。</a:t>
            </a:r>
            <a:endParaRPr lang="zh-CN" altLang="en-US" sz="1800" dirty="0">
              <a:solidFill>
                <a:schemeClr val="tx1"/>
              </a:solidFill>
              <a:latin typeface="微软雅黑" panose="020B0503020204020204" pitchFamily="34" charset="-122"/>
              <a:ea typeface="微软雅黑" panose="020B0503020204020204" pitchFamily="34" charset="-122"/>
            </a:endParaRPr>
          </a:p>
          <a:p>
            <a:pPr marL="800100" indent="-342900"/>
            <a:endParaRPr lang="zh-CN" altLang="en-US" sz="2200" dirty="0">
              <a:solidFill>
                <a:schemeClr val="tx1">
                  <a:lumMod val="85000"/>
                  <a:lumOff val="15000"/>
                </a:schemeClr>
              </a:solidFill>
            </a:endParaRPr>
          </a:p>
          <a:p>
            <a:pPr indent="457200">
              <a:buNone/>
            </a:pPr>
            <a:endParaRPr lang="zh-CN" altLang="en-US" dirty="0"/>
          </a:p>
        </p:txBody>
      </p:sp>
      <p:cxnSp>
        <p:nvCxnSpPr>
          <p:cNvPr id="16" name="直接连接符 15"/>
          <p:cNvCxnSpPr/>
          <p:nvPr/>
        </p:nvCxnSpPr>
        <p:spPr>
          <a:xfrm>
            <a:off x="4420473" y="1677312"/>
            <a:ext cx="0" cy="4188818"/>
          </a:xfrm>
          <a:prstGeom prst="line">
            <a:avLst/>
          </a:prstGeom>
          <a:ln w="57150">
            <a:solidFill>
              <a:schemeClr val="accent5"/>
            </a:solidFill>
            <a:prstDash val="sysDot"/>
          </a:ln>
        </p:spPr>
        <p:style>
          <a:lnRef idx="1">
            <a:schemeClr val="accent1"/>
          </a:lnRef>
          <a:fillRef idx="0">
            <a:schemeClr val="accent1"/>
          </a:fillRef>
          <a:effectRef idx="0">
            <a:schemeClr val="accent1"/>
          </a:effectRef>
          <a:fontRef idx="minor">
            <a:schemeClr val="tx1"/>
          </a:fontRef>
        </p:style>
      </p:cxnSp>
      <p:pic>
        <p:nvPicPr>
          <p:cNvPr id="6146" name="Picture 2" descr="1"/>
          <p:cNvPicPr>
            <a:picLocks noChangeAspect="1" noChangeArrowheads="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2635" y="1829633"/>
            <a:ext cx="6806909" cy="39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内容占位符 2"/>
          <p:cNvSpPr txBox="1"/>
          <p:nvPr/>
        </p:nvSpPr>
        <p:spPr>
          <a:xfrm>
            <a:off x="1374059" y="5080921"/>
            <a:ext cx="2970253" cy="785210"/>
          </a:xfrm>
          <a:prstGeom prst="rect">
            <a:avLst/>
          </a:prstGeom>
        </p:spPr>
        <p:txBody>
          <a:bodyPr vert="horz" lIns="121854" tIns="60926" rIns="121854" bIns="60926" rtlCol="0">
            <a:normAutofit/>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社区云服务是由几家企业</a:t>
            </a:r>
            <a:r>
              <a:rPr lang="zh-CN" altLang="en-US" sz="1700" b="1" dirty="0">
                <a:solidFill>
                  <a:srgbClr val="FF0000"/>
                </a:solidFill>
                <a:latin typeface="微软雅黑" panose="020B0503020204020204" pitchFamily="34" charset="-122"/>
                <a:ea typeface="微软雅黑" panose="020B0503020204020204" pitchFamily="34" charset="-122"/>
                <a:cs typeface="Microsoft YaHei UI" panose="020B0503020204020204" pitchFamily="18" charset="-122"/>
              </a:rPr>
              <a:t>联合</a:t>
            </a:r>
            <a:r>
              <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管理和提供给自己使用的。</a:t>
            </a:r>
            <a:endPar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7"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36296" y="5150563"/>
            <a:ext cx="837764" cy="575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组合 7"/>
          <p:cNvGrpSpPr/>
          <p:nvPr/>
        </p:nvGrpSpPr>
        <p:grpSpPr>
          <a:xfrm>
            <a:off x="131974" y="-1"/>
            <a:ext cx="11520000" cy="1016152"/>
            <a:chOff x="131974" y="-1"/>
            <a:chExt cx="11520000" cy="1016152"/>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0" name="矩形 9"/>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标题 1"/>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rPr>
                <a:t>云计算部署模式</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12" name="标题 1"/>
          <p:cNvSpPr txBox="1"/>
          <p:nvPr/>
        </p:nvSpPr>
        <p:spPr>
          <a:xfrm>
            <a:off x="256470" y="1131481"/>
            <a:ext cx="3427913"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en-US" altLang="zh-CN"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3</a:t>
            </a:r>
            <a:r>
              <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．社区云</a:t>
            </a:r>
            <a:endPar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58492" y="3908011"/>
            <a:ext cx="5569978" cy="172985"/>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347085"/>
            <a:ext cx="6120000" cy="905587"/>
            <a:chOff x="1066800" y="1117694"/>
            <a:chExt cx="6324600" cy="922338"/>
          </a:xfrm>
        </p:grpSpPr>
        <p:grpSp>
          <p:nvGrpSpPr>
            <p:cNvPr id="13" name="组合 62"/>
            <p:cNvGrpSpPr/>
            <p:nvPr/>
          </p:nvGrpSpPr>
          <p:grpSpPr bwMode="auto">
            <a:xfrm>
              <a:off x="1447800" y="1138099"/>
              <a:ext cx="5943600" cy="658287"/>
              <a:chOff x="1752601" y="2209799"/>
              <a:chExt cx="6934200" cy="657861"/>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657861"/>
              </a:xfrm>
              <a:prstGeom prst="rect">
                <a:avLst/>
              </a:prstGeom>
              <a:noFill/>
              <a:ln w="9525" algn="ctr">
                <a:noFill/>
                <a:miter lim="800000"/>
              </a:ln>
            </p:spPr>
            <p:txBody>
              <a:bodyPr>
                <a:spAutoFit/>
              </a:bodyPr>
              <a:lstStyle/>
              <a:p>
                <a:pPr fontAlgn="base">
                  <a:spcBef>
                    <a:spcPct val="0"/>
                  </a:spcBef>
                  <a:spcAft>
                    <a:spcPct val="0"/>
                  </a:spcAft>
                </a:pPr>
                <a:r>
                  <a:rPr kumimoji="1" lang="zh-CN" altLang="en-US" sz="3600" b="1" dirty="0">
                    <a:solidFill>
                      <a:srgbClr val="000000"/>
                    </a:solidFill>
                    <a:latin typeface="黑体" panose="02010609060101010101" pitchFamily="2" charset="-122"/>
                    <a:ea typeface="黑体" panose="02010609060101010101" pitchFamily="2" charset="-122"/>
                  </a:rPr>
                  <a:t>云计算概述</a:t>
                </a:r>
                <a:endParaRPr kumimoji="1" lang="zh-CN" altLang="en-US" sz="36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88312" y="3126869"/>
            <a:ext cx="6120000" cy="875771"/>
            <a:chOff x="1066800" y="3187702"/>
            <a:chExt cx="6324600" cy="922338"/>
          </a:xfrm>
        </p:grpSpPr>
        <p:grpSp>
          <p:nvGrpSpPr>
            <p:cNvPr id="29" name="组合 63"/>
            <p:cNvGrpSpPr/>
            <p:nvPr/>
          </p:nvGrpSpPr>
          <p:grpSpPr bwMode="auto">
            <a:xfrm>
              <a:off x="1447800" y="3335333"/>
              <a:ext cx="5943600" cy="615869"/>
              <a:chOff x="1752601" y="2205030"/>
              <a:chExt cx="6934200" cy="615470"/>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615470"/>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云计算部署模式</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88312" y="4027215"/>
            <a:ext cx="6120000" cy="848907"/>
            <a:chOff x="1066800" y="4340235"/>
            <a:chExt cx="6234090" cy="922338"/>
          </a:xfrm>
        </p:grpSpPr>
        <p:grpSp>
          <p:nvGrpSpPr>
            <p:cNvPr id="45" name="组合 66"/>
            <p:cNvGrpSpPr/>
            <p:nvPr/>
          </p:nvGrpSpPr>
          <p:grpSpPr bwMode="auto">
            <a:xfrm>
              <a:off x="1357290" y="4483114"/>
              <a:ext cx="5943600" cy="635359"/>
              <a:chOff x="1752601" y="2209798"/>
              <a:chExt cx="6934200" cy="634947"/>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634947"/>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云计算的使用场景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88312" y="2232143"/>
            <a:ext cx="6120000" cy="887547"/>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607304"/>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云计算的服务类型</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88312" y="4904130"/>
            <a:ext cx="6120000" cy="867881"/>
            <a:chOff x="1066800" y="4340235"/>
            <a:chExt cx="6234090" cy="922338"/>
          </a:xfrm>
        </p:grpSpPr>
        <p:grpSp>
          <p:nvGrpSpPr>
            <p:cNvPr id="77" name="组合 66"/>
            <p:cNvGrpSpPr/>
            <p:nvPr/>
          </p:nvGrpSpPr>
          <p:grpSpPr bwMode="auto">
            <a:xfrm>
              <a:off x="1357290" y="4483114"/>
              <a:ext cx="5943600" cy="621468"/>
              <a:chOff x="1752601" y="2209798"/>
              <a:chExt cx="6934200" cy="621065"/>
            </a:xfrm>
          </p:grpSpPr>
          <p:sp>
            <p:nvSpPr>
              <p:cNvPr id="90"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1" name="Text Box 9"/>
              <p:cNvSpPr txBox="1">
                <a:spLocks noChangeArrowheads="1"/>
              </p:cNvSpPr>
              <p:nvPr/>
            </p:nvSpPr>
            <p:spPr bwMode="gray">
              <a:xfrm>
                <a:off x="2513808" y="2209798"/>
                <a:ext cx="5700713" cy="62106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云计算带来的变革</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8" name="Group 65"/>
            <p:cNvGrpSpPr/>
            <p:nvPr/>
          </p:nvGrpSpPr>
          <p:grpSpPr bwMode="auto">
            <a:xfrm>
              <a:off x="1066800" y="4340235"/>
              <a:ext cx="854075" cy="922338"/>
              <a:chOff x="2789" y="1625"/>
              <a:chExt cx="847" cy="915"/>
            </a:xfrm>
          </p:grpSpPr>
          <p:sp>
            <p:nvSpPr>
              <p:cNvPr id="8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5" name="Group 71"/>
              <p:cNvGrpSpPr/>
              <p:nvPr/>
            </p:nvGrpSpPr>
            <p:grpSpPr bwMode="auto">
              <a:xfrm>
                <a:off x="2899" y="1735"/>
                <a:ext cx="687" cy="688"/>
                <a:chOff x="4166" y="1706"/>
                <a:chExt cx="1252" cy="1252"/>
              </a:xfrm>
            </p:grpSpPr>
            <p:sp>
              <p:nvSpPr>
                <p:cNvPr id="8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79" name="矩形 78"/>
            <p:cNvSpPr/>
            <p:nvPr/>
          </p:nvSpPr>
          <p:spPr>
            <a:xfrm>
              <a:off x="1189038" y="4464057"/>
              <a:ext cx="607761" cy="621468"/>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2" name="组合 91"/>
          <p:cNvGrpSpPr/>
          <p:nvPr/>
        </p:nvGrpSpPr>
        <p:grpSpPr>
          <a:xfrm>
            <a:off x="2388312" y="5871919"/>
            <a:ext cx="6120000" cy="840871"/>
            <a:chOff x="1066800" y="4340235"/>
            <a:chExt cx="6234090" cy="922338"/>
          </a:xfrm>
        </p:grpSpPr>
        <p:grpSp>
          <p:nvGrpSpPr>
            <p:cNvPr id="94" name="组合 66"/>
            <p:cNvGrpSpPr/>
            <p:nvPr/>
          </p:nvGrpSpPr>
          <p:grpSpPr bwMode="auto">
            <a:xfrm>
              <a:off x="1357290" y="4483114"/>
              <a:ext cx="5943600" cy="641431"/>
              <a:chOff x="1752601" y="2209798"/>
              <a:chExt cx="6934200" cy="641015"/>
            </a:xfrm>
          </p:grpSpPr>
          <p:sp>
            <p:nvSpPr>
              <p:cNvPr id="10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8" name="Text Box 9"/>
              <p:cNvSpPr txBox="1">
                <a:spLocks noChangeArrowheads="1"/>
              </p:cNvSpPr>
              <p:nvPr/>
            </p:nvSpPr>
            <p:spPr bwMode="gray">
              <a:xfrm>
                <a:off x="2513808" y="2209798"/>
                <a:ext cx="5700713" cy="64101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云计算产业链结构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5" name="Group 65"/>
            <p:cNvGrpSpPr/>
            <p:nvPr/>
          </p:nvGrpSpPr>
          <p:grpSpPr bwMode="auto">
            <a:xfrm>
              <a:off x="1066800" y="4340235"/>
              <a:ext cx="854075" cy="922338"/>
              <a:chOff x="2789" y="1625"/>
              <a:chExt cx="847" cy="915"/>
            </a:xfrm>
          </p:grpSpPr>
          <p:sp>
            <p:nvSpPr>
              <p:cNvPr id="9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1"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102" name="Group 71"/>
              <p:cNvGrpSpPr/>
              <p:nvPr/>
            </p:nvGrpSpPr>
            <p:grpSpPr bwMode="auto">
              <a:xfrm>
                <a:off x="2899" y="1735"/>
                <a:ext cx="687" cy="688"/>
                <a:chOff x="4166" y="1706"/>
                <a:chExt cx="1252" cy="1252"/>
              </a:xfrm>
            </p:grpSpPr>
            <p:sp>
              <p:nvSpPr>
                <p:cNvPr id="103"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4"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6"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96" name="矩形 95"/>
            <p:cNvSpPr/>
            <p:nvPr/>
          </p:nvSpPr>
          <p:spPr>
            <a:xfrm>
              <a:off x="1189038" y="4464057"/>
              <a:ext cx="607761" cy="64143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六</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1489274" y="1254551"/>
            <a:ext cx="8286750" cy="2633936"/>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
        <p:nvSpPr>
          <p:cNvPr id="109" name="Rectangle 35"/>
          <p:cNvSpPr>
            <a:spLocks noChangeArrowheads="1"/>
          </p:cNvSpPr>
          <p:nvPr/>
        </p:nvSpPr>
        <p:spPr bwMode="blackWhite">
          <a:xfrm>
            <a:off x="1081451" y="4925421"/>
            <a:ext cx="8286750" cy="1844714"/>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60135" y="6627734"/>
            <a:ext cx="11493864" cy="0"/>
          </a:xfrm>
          <a:prstGeom prst="line">
            <a:avLst/>
          </a:prstGeom>
          <a:ln w="5715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440149" y="2141527"/>
            <a:ext cx="5178903" cy="31914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p:nvSpPr>
        <p:spPr>
          <a:xfrm>
            <a:off x="499643" y="2141527"/>
            <a:ext cx="5178903" cy="31914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内容占位符 2"/>
          <p:cNvSpPr>
            <a:spLocks noGrp="1"/>
          </p:cNvSpPr>
          <p:nvPr>
            <p:ph idx="1"/>
          </p:nvPr>
        </p:nvSpPr>
        <p:spPr>
          <a:xfrm>
            <a:off x="649108" y="2141527"/>
            <a:ext cx="4800957" cy="3572283"/>
          </a:xfrm>
        </p:spPr>
        <p:txBody>
          <a:bodyPr>
            <a:normAutofit/>
          </a:bodyPr>
          <a:lstStyle/>
          <a:p>
            <a:pPr marL="0" indent="0" algn="just">
              <a:buNone/>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IDC</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Internet Data Center</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，互联网数据中心）公有云在原有</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IDC</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的基础上</a:t>
            </a: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加入了系统虚拟化、自动化管理和能源监控等技术</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IDC</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公有云，用户能够使用虚拟机和存储等资源。原有</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IDC</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可通过引入新的云技术来提供</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服务，现在已成型的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IDC</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公有云有</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Amazon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AWS</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Rackspace Cloud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等，公有云的服务类型包含</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ERP</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CRM</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zh-CN" altLang="en-US" dirty="0"/>
          </a:p>
        </p:txBody>
      </p:sp>
      <p:sp>
        <p:nvSpPr>
          <p:cNvPr id="20" name="内容占位符 3"/>
          <p:cNvSpPr>
            <a:spLocks noGrp="1"/>
          </p:cNvSpPr>
          <p:nvPr>
            <p:ph idx="13"/>
          </p:nvPr>
        </p:nvSpPr>
        <p:spPr>
          <a:xfrm>
            <a:off x="575803" y="1524992"/>
            <a:ext cx="5102742" cy="464215"/>
          </a:xfrm>
          <a:solidFill>
            <a:srgbClr val="92D050"/>
          </a:solidFill>
        </p:spPr>
        <p:txBody>
          <a:bodyPr>
            <a:normAutofit fontScale="85000" lnSpcReduction="20000"/>
          </a:bodyPr>
          <a:lstStyle/>
          <a:p>
            <a:pPr marL="457200" indent="-457200">
              <a:buFont typeface="Wingdings" panose="05000000000000000000" pitchFamily="2" charset="2"/>
              <a:buChar char="Ø"/>
            </a:pPr>
            <a:r>
              <a:rPr lang="en-GB" altLang="zh-CN" dirty="0">
                <a:latin typeface="Times New Roman" panose="02020603050405020304" pitchFamily="18" charset="0"/>
                <a:ea typeface="黑体" panose="02010609060101010101" pitchFamily="2" charset="-122"/>
                <a:cs typeface="Times New Roman" panose="02020603050405020304" pitchFamily="18" charset="0"/>
              </a:rPr>
              <a:t>1</a:t>
            </a:r>
            <a:r>
              <a:rPr lang="zh-CN" altLang="zh-CN" dirty="0">
                <a:latin typeface="Times New Roman" panose="02020603050405020304" pitchFamily="18" charset="0"/>
                <a:ea typeface="黑体" panose="02010609060101010101" pitchFamily="2" charset="-122"/>
                <a:cs typeface="Times New Roman" panose="02020603050405020304" pitchFamily="18" charset="0"/>
              </a:rPr>
              <a:t>．</a:t>
            </a:r>
            <a:r>
              <a:rPr lang="en-US" altLang="zh-CN" dirty="0">
                <a:latin typeface="Times New Roman" panose="02020603050405020304" pitchFamily="18" charset="0"/>
                <a:ea typeface="黑体" panose="02010609060101010101" pitchFamily="2" charset="-122"/>
                <a:cs typeface="Times New Roman" panose="02020603050405020304" pitchFamily="18" charset="0"/>
              </a:rPr>
              <a:t>IDC</a:t>
            </a:r>
            <a:r>
              <a:rPr lang="zh-CN" altLang="en-US" dirty="0">
                <a:latin typeface="Times New Roman" panose="02020603050405020304" pitchFamily="18" charset="0"/>
                <a:ea typeface="黑体" panose="02010609060101010101" pitchFamily="2" charset="-122"/>
                <a:cs typeface="Times New Roman" panose="02020603050405020304" pitchFamily="18" charset="0"/>
              </a:rPr>
              <a:t>公有云</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 name="内容占位符 2"/>
          <p:cNvSpPr txBox="1"/>
          <p:nvPr/>
        </p:nvSpPr>
        <p:spPr>
          <a:xfrm>
            <a:off x="6478229" y="2141528"/>
            <a:ext cx="4985328" cy="2508871"/>
          </a:xfrm>
          <a:prstGeom prst="rect">
            <a:avLst/>
          </a:prstGeom>
        </p:spPr>
        <p:txBody>
          <a:bodyPr vert="horz" lIns="121854" tIns="60926" rIns="121854" bIns="60926" rtlCol="0">
            <a:normAutofit/>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just">
              <a:buNone/>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        企业私有云</a:t>
            </a: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帮助企业提升内部数据中心的运维水平</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，使</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服务更围绕业务展开。企业私有云的优势在于建设灵活性和数据安全性，但企业需要付出更高的维护成本、构建专业的技术队伍。</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RackSpace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的私有云产品、华为的</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FusionSphere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IBM</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SoftLayer</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等是典型的企业私有云。</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内容占位符 3"/>
          <p:cNvSpPr txBox="1"/>
          <p:nvPr/>
        </p:nvSpPr>
        <p:spPr>
          <a:xfrm>
            <a:off x="6478229" y="1524992"/>
            <a:ext cx="5102742" cy="464215"/>
          </a:xfrm>
          <a:prstGeom prst="rect">
            <a:avLst/>
          </a:prstGeom>
          <a:solidFill>
            <a:srgbClr val="92D050"/>
          </a:solidFill>
        </p:spPr>
        <p:txBody>
          <a:bodyPr vert="horz" lIns="121854" tIns="60926" rIns="121854" bIns="60926" rtlCol="0">
            <a:noAutofit/>
          </a:bodyPr>
          <a:lstStyle>
            <a:lvl1pPr marL="0" indent="0" algn="l" defTabSz="1219200"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Ø"/>
            </a:pPr>
            <a:r>
              <a:rPr lang="en-GB" altLang="zh-CN" sz="2400" dirty="0">
                <a:latin typeface="黑体" panose="02010609060101010101" pitchFamily="2" charset="-122"/>
                <a:ea typeface="黑体" panose="02010609060101010101" pitchFamily="2" charset="-122"/>
              </a:rPr>
              <a:t>2</a:t>
            </a:r>
            <a:r>
              <a:rPr lang="zh-CN"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企业私有云</a:t>
            </a:r>
            <a:endParaRPr lang="zh-CN" altLang="en-US" sz="2400" dirty="0">
              <a:latin typeface="黑体" panose="02010609060101010101" pitchFamily="2" charset="-122"/>
              <a:ea typeface="黑体" panose="02010609060101010101" pitchFamily="2" charset="-122"/>
            </a:endParaRPr>
          </a:p>
        </p:txBody>
      </p:sp>
      <p:cxnSp>
        <p:nvCxnSpPr>
          <p:cNvPr id="23" name="直接连接符 22"/>
          <p:cNvCxnSpPr/>
          <p:nvPr/>
        </p:nvCxnSpPr>
        <p:spPr>
          <a:xfrm>
            <a:off x="460135" y="5637650"/>
            <a:ext cx="5178903"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478229" y="5637650"/>
            <a:ext cx="3044986"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685452" y="4647566"/>
            <a:ext cx="2936773" cy="1816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p:cNvGrpSpPr/>
          <p:nvPr/>
        </p:nvGrpSpPr>
        <p:grpSpPr>
          <a:xfrm>
            <a:off x="131974" y="-1"/>
            <a:ext cx="11520000" cy="1016152"/>
            <a:chOff x="131974" y="-1"/>
            <a:chExt cx="11520000" cy="1016152"/>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8" name="矩形 17"/>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标题 1"/>
            <p:cNvSpPr/>
            <p:nvPr/>
          </p:nvSpPr>
          <p:spPr bwMode="auto">
            <a:xfrm>
              <a:off x="5865536" y="312428"/>
              <a:ext cx="5786438" cy="533400"/>
            </a:xfrm>
            <a:prstGeom prst="rect">
              <a:avLst/>
            </a:prstGeom>
            <a:noFill/>
            <a:ln>
              <a:noFill/>
            </a:ln>
          </p:spPr>
          <p:txBody>
            <a:bodyPr anchor="b"/>
            <a:lstStyle/>
            <a:p>
              <a:pPr lvl="0"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云计算的使用场景</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60135" y="6627734"/>
            <a:ext cx="11493864" cy="0"/>
          </a:xfrm>
          <a:prstGeom prst="line">
            <a:avLst/>
          </a:prstGeom>
          <a:ln w="5715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440149" y="2141527"/>
            <a:ext cx="5178903" cy="31914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p:nvSpPr>
        <p:spPr>
          <a:xfrm>
            <a:off x="499643" y="2141527"/>
            <a:ext cx="5178903" cy="31914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内容占位符 2"/>
          <p:cNvSpPr>
            <a:spLocks noGrp="1"/>
          </p:cNvSpPr>
          <p:nvPr>
            <p:ph idx="1"/>
          </p:nvPr>
        </p:nvSpPr>
        <p:spPr>
          <a:xfrm>
            <a:off x="609601" y="2141527"/>
            <a:ext cx="4800957" cy="3572283"/>
          </a:xfrm>
        </p:spPr>
        <p:txBody>
          <a:bodyPr>
            <a:normAutofit/>
          </a:bodyPr>
          <a:lstStyle/>
          <a:p>
            <a:pPr marL="0" indent="0">
              <a:buNone/>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        云存储系统通过</a:t>
            </a: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整合网络中多种存储设备来对外提供云存储服务</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，并能管理数据的存储、备份、复制和存档。云存储系统非常适合互联网企业、电信公司等，还有广大的网民。相关的产品有：中国电信的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云、</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Amazon</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S3</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云存储服务、</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Google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Picasa</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相册和微软的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SkyDrive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网络硬盘等。</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zh-CN" altLang="en-US" dirty="0"/>
          </a:p>
        </p:txBody>
      </p:sp>
      <p:sp>
        <p:nvSpPr>
          <p:cNvPr id="20" name="内容占位符 3"/>
          <p:cNvSpPr>
            <a:spLocks noGrp="1"/>
          </p:cNvSpPr>
          <p:nvPr>
            <p:ph idx="13"/>
          </p:nvPr>
        </p:nvSpPr>
        <p:spPr>
          <a:xfrm>
            <a:off x="575803" y="1524992"/>
            <a:ext cx="5102742" cy="464215"/>
          </a:xfrm>
          <a:solidFill>
            <a:srgbClr val="92D050"/>
          </a:solidFill>
        </p:spPr>
        <p:txBody>
          <a:bodyPr>
            <a:normAutofit fontScale="85000" lnSpcReduction="20000"/>
          </a:bodyPr>
          <a:lstStyle/>
          <a:p>
            <a:pPr marL="457200" indent="-457200">
              <a:buFont typeface="Wingdings" panose="05000000000000000000" pitchFamily="2" charset="2"/>
              <a:buChar char="Ø"/>
            </a:pPr>
            <a:r>
              <a:rPr lang="en-GB" altLang="zh-CN" dirty="0">
                <a:latin typeface="黑体" panose="02010609060101010101" pitchFamily="2" charset="-122"/>
                <a:ea typeface="黑体" panose="02010609060101010101" pitchFamily="2" charset="-122"/>
              </a:rPr>
              <a:t>3</a:t>
            </a:r>
            <a:r>
              <a:rPr lang="zh-CN"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云存储系统</a:t>
            </a:r>
            <a:endParaRPr lang="zh-CN" altLang="en-US" dirty="0">
              <a:latin typeface="黑体" panose="02010609060101010101" pitchFamily="2" charset="-122"/>
              <a:ea typeface="黑体" panose="02010609060101010101" pitchFamily="2" charset="-122"/>
            </a:endParaRPr>
          </a:p>
        </p:txBody>
      </p:sp>
      <p:sp>
        <p:nvSpPr>
          <p:cNvPr id="21" name="内容占位符 2"/>
          <p:cNvSpPr txBox="1"/>
          <p:nvPr/>
        </p:nvSpPr>
        <p:spPr>
          <a:xfrm>
            <a:off x="6478229" y="2141528"/>
            <a:ext cx="4985328" cy="2508871"/>
          </a:xfrm>
          <a:prstGeom prst="rect">
            <a:avLst/>
          </a:prstGeom>
        </p:spPr>
        <p:txBody>
          <a:bodyPr vert="horz" lIns="121854" tIns="60926" rIns="121854" bIns="60926" rtlCol="0">
            <a:normAutofit/>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        虚拟桌面云使用了</a:t>
            </a: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桌面虚拟化技术</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，将用户的桌面环境与其使用的终端解耦，在服务器端以虚拟镜像的形式统一存放和运行每个用户的桌面环境，而用户则可通过小型的终端设备来访问其桌面环境。相关的产品有</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Citrix</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XenDesktop</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VMware</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VMwareView</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内容占位符 3"/>
          <p:cNvSpPr txBox="1"/>
          <p:nvPr/>
        </p:nvSpPr>
        <p:spPr>
          <a:xfrm>
            <a:off x="6478229" y="1524992"/>
            <a:ext cx="5102742" cy="464215"/>
          </a:xfrm>
          <a:prstGeom prst="rect">
            <a:avLst/>
          </a:prstGeom>
          <a:solidFill>
            <a:srgbClr val="92D050"/>
          </a:solidFill>
        </p:spPr>
        <p:txBody>
          <a:bodyPr vert="horz" lIns="121854" tIns="60926" rIns="121854" bIns="60926" rtlCol="0">
            <a:noAutofit/>
          </a:bodyPr>
          <a:lstStyle>
            <a:lvl1pPr marL="0" indent="0" algn="l" defTabSz="1219200"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Ø"/>
            </a:pPr>
            <a:r>
              <a:rPr lang="en-GB" altLang="zh-CN" sz="2400" dirty="0">
                <a:latin typeface="黑体" panose="02010609060101010101" pitchFamily="2" charset="-122"/>
                <a:ea typeface="黑体" panose="02010609060101010101" pitchFamily="2" charset="-122"/>
              </a:rPr>
              <a:t>4</a:t>
            </a:r>
            <a:r>
              <a:rPr lang="zh-CN"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虚拟桌面云</a:t>
            </a:r>
            <a:endParaRPr lang="zh-CN" altLang="en-US" sz="2400" dirty="0">
              <a:latin typeface="黑体" panose="02010609060101010101" pitchFamily="2" charset="-122"/>
              <a:ea typeface="黑体" panose="02010609060101010101" pitchFamily="2" charset="-122"/>
            </a:endParaRPr>
          </a:p>
        </p:txBody>
      </p:sp>
      <p:cxnSp>
        <p:nvCxnSpPr>
          <p:cNvPr id="23" name="直接连接符 22"/>
          <p:cNvCxnSpPr/>
          <p:nvPr/>
        </p:nvCxnSpPr>
        <p:spPr>
          <a:xfrm>
            <a:off x="460135" y="5637650"/>
            <a:ext cx="5178903"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478229" y="5637650"/>
            <a:ext cx="3044986"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29600" y="4273657"/>
            <a:ext cx="2166426" cy="14861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grpSp>
        <p:nvGrpSpPr>
          <p:cNvPr id="16" name="组合 15"/>
          <p:cNvGrpSpPr/>
          <p:nvPr/>
        </p:nvGrpSpPr>
        <p:grpSpPr>
          <a:xfrm>
            <a:off x="131974" y="-1"/>
            <a:ext cx="11520000" cy="1016152"/>
            <a:chOff x="131974" y="-1"/>
            <a:chExt cx="11520000" cy="1016152"/>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8" name="矩形 17"/>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标题 1"/>
            <p:cNvSpPr/>
            <p:nvPr/>
          </p:nvSpPr>
          <p:spPr bwMode="auto">
            <a:xfrm>
              <a:off x="5865536" y="312428"/>
              <a:ext cx="5786438" cy="533400"/>
            </a:xfrm>
            <a:prstGeom prst="rect">
              <a:avLst/>
            </a:prstGeom>
            <a:noFill/>
            <a:ln>
              <a:noFill/>
            </a:ln>
          </p:spPr>
          <p:txBody>
            <a:bodyPr anchor="b"/>
            <a:lstStyle/>
            <a:p>
              <a:pPr lvl="0"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云计算的使用场景</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60135" y="6627734"/>
            <a:ext cx="11493864" cy="0"/>
          </a:xfrm>
          <a:prstGeom prst="line">
            <a:avLst/>
          </a:prstGeom>
          <a:ln w="5715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440149" y="2141527"/>
            <a:ext cx="5178903" cy="31914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p:nvSpPr>
        <p:spPr>
          <a:xfrm>
            <a:off x="499643" y="2141527"/>
            <a:ext cx="5178903" cy="31914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内容占位符 2"/>
          <p:cNvSpPr>
            <a:spLocks noGrp="1"/>
          </p:cNvSpPr>
          <p:nvPr>
            <p:ph idx="1"/>
          </p:nvPr>
        </p:nvSpPr>
        <p:spPr>
          <a:xfrm>
            <a:off x="609601" y="2141527"/>
            <a:ext cx="4953277" cy="3572283"/>
          </a:xfrm>
        </p:spPr>
        <p:txBody>
          <a:bodyPr>
            <a:normAutofit/>
          </a:bodyPr>
          <a:lstStyle/>
          <a:p>
            <a:pPr marL="0" indent="0">
              <a:buNone/>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        开发测试云通过友好的</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界面预约、部署、管理和回收整个开发测试环境，开发测试云适合那些需要开发和测试多种应用的组织和企业使用，比如银行、电信和政府等。相关解决方案有</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IBM Smart Business </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Developmentand</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Test Cloud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buNone/>
            </a:pPr>
            <a:endParaRPr lang="zh-CN" altLang="en-US" dirty="0"/>
          </a:p>
        </p:txBody>
      </p:sp>
      <p:sp>
        <p:nvSpPr>
          <p:cNvPr id="20" name="内容占位符 3"/>
          <p:cNvSpPr>
            <a:spLocks noGrp="1"/>
          </p:cNvSpPr>
          <p:nvPr>
            <p:ph idx="13"/>
          </p:nvPr>
        </p:nvSpPr>
        <p:spPr>
          <a:xfrm>
            <a:off x="575803" y="1524992"/>
            <a:ext cx="5102742" cy="464215"/>
          </a:xfrm>
          <a:solidFill>
            <a:srgbClr val="92D050"/>
          </a:solidFill>
        </p:spPr>
        <p:txBody>
          <a:bodyPr>
            <a:normAutofit fontScale="85000" lnSpcReduction="20000"/>
          </a:bodyPr>
          <a:lstStyle/>
          <a:p>
            <a:pPr marL="457200" indent="-457200">
              <a:buFont typeface="Wingdings" panose="05000000000000000000" pitchFamily="2" charset="2"/>
              <a:buChar char="Ø"/>
            </a:pPr>
            <a:r>
              <a:rPr lang="en-GB" altLang="zh-CN" dirty="0">
                <a:latin typeface="黑体" panose="02010609060101010101" pitchFamily="2" charset="-122"/>
                <a:ea typeface="黑体" panose="02010609060101010101" pitchFamily="2" charset="-122"/>
              </a:rPr>
              <a:t>5</a:t>
            </a:r>
            <a:r>
              <a:rPr lang="zh-CN"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开发测试云</a:t>
            </a:r>
            <a:endParaRPr lang="zh-CN" altLang="en-US" dirty="0">
              <a:latin typeface="黑体" panose="02010609060101010101" pitchFamily="2" charset="-122"/>
              <a:ea typeface="黑体" panose="02010609060101010101" pitchFamily="2" charset="-122"/>
            </a:endParaRPr>
          </a:p>
        </p:txBody>
      </p:sp>
      <p:sp>
        <p:nvSpPr>
          <p:cNvPr id="21" name="内容占位符 2"/>
          <p:cNvSpPr txBox="1"/>
          <p:nvPr/>
        </p:nvSpPr>
        <p:spPr>
          <a:xfrm>
            <a:off x="6478229" y="2141527"/>
            <a:ext cx="4985328" cy="3267641"/>
          </a:xfrm>
          <a:prstGeom prst="rect">
            <a:avLst/>
          </a:prstGeom>
        </p:spPr>
        <p:txBody>
          <a:bodyPr vert="horz" lIns="121854" tIns="60926" rIns="121854" bIns="60926" rtlCol="0">
            <a:normAutofit fontScale="92500" lnSpcReduction="20000"/>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just">
              <a:buNone/>
            </a:pPr>
            <a:r>
              <a:rPr lang="zh-CN" altLang="en-US" sz="2000" dirty="0"/>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协作云是云供应商在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IDC</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云的基础上构建或者直接构建的专属云，在云中搭建整套协作软件，将这些软件共享给用户，适合那些需要一定的协作工具，但不希望维护软硬件和支付高昂的软件许可证费用的企业与个人。</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gn="just">
              <a:buNone/>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最具代表性的产品是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IBM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Lotus Live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，其主要包括会议、办公协作和电子邮件这</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大服务。</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Google Apps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也是主流的协作云产品，其中</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Gmail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Gtalk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都是协作的利器。</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内容占位符 3"/>
          <p:cNvSpPr txBox="1"/>
          <p:nvPr/>
        </p:nvSpPr>
        <p:spPr>
          <a:xfrm>
            <a:off x="6478229" y="1524992"/>
            <a:ext cx="5102742" cy="464215"/>
          </a:xfrm>
          <a:prstGeom prst="rect">
            <a:avLst/>
          </a:prstGeom>
          <a:solidFill>
            <a:srgbClr val="92D050"/>
          </a:solidFill>
        </p:spPr>
        <p:txBody>
          <a:bodyPr vert="horz" lIns="121854" tIns="60926" rIns="121854" bIns="60926" rtlCol="0">
            <a:noAutofit/>
          </a:bodyPr>
          <a:lstStyle>
            <a:lvl1pPr marL="0" indent="0" algn="l" defTabSz="1219200"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Ø"/>
            </a:pPr>
            <a:r>
              <a:rPr lang="en-US" altLang="zh-CN" sz="2400" dirty="0">
                <a:latin typeface="黑体" panose="02010609060101010101" pitchFamily="2" charset="-122"/>
                <a:ea typeface="黑体" panose="02010609060101010101" pitchFamily="2" charset="-122"/>
              </a:rPr>
              <a:t>6</a:t>
            </a:r>
            <a:r>
              <a:rPr lang="zh-CN" altLang="en-US" sz="2400" dirty="0">
                <a:latin typeface="黑体" panose="02010609060101010101" pitchFamily="2" charset="-122"/>
                <a:ea typeface="黑体" panose="02010609060101010101" pitchFamily="2" charset="-122"/>
              </a:rPr>
              <a:t>．协作云</a:t>
            </a:r>
            <a:endParaRPr lang="zh-CN" altLang="en-US" sz="2400" dirty="0">
              <a:latin typeface="黑体" panose="02010609060101010101" pitchFamily="2" charset="-122"/>
              <a:ea typeface="黑体" panose="02010609060101010101" pitchFamily="2" charset="-122"/>
            </a:endParaRPr>
          </a:p>
        </p:txBody>
      </p:sp>
      <p:cxnSp>
        <p:nvCxnSpPr>
          <p:cNvPr id="23" name="直接连接符 22"/>
          <p:cNvCxnSpPr/>
          <p:nvPr/>
        </p:nvCxnSpPr>
        <p:spPr>
          <a:xfrm>
            <a:off x="840937" y="5637650"/>
            <a:ext cx="464578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478229" y="5637650"/>
            <a:ext cx="4796674"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5269" y="4445625"/>
            <a:ext cx="2132489" cy="1268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p:cNvGrpSpPr/>
          <p:nvPr/>
        </p:nvGrpSpPr>
        <p:grpSpPr>
          <a:xfrm>
            <a:off x="131974" y="-1"/>
            <a:ext cx="11520000" cy="1016152"/>
            <a:chOff x="131974" y="-1"/>
            <a:chExt cx="11520000" cy="1016152"/>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8" name="矩形 17"/>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标题 1"/>
            <p:cNvSpPr/>
            <p:nvPr/>
          </p:nvSpPr>
          <p:spPr bwMode="auto">
            <a:xfrm>
              <a:off x="5865536" y="312428"/>
              <a:ext cx="5786438" cy="533400"/>
            </a:xfrm>
            <a:prstGeom prst="rect">
              <a:avLst/>
            </a:prstGeom>
            <a:noFill/>
            <a:ln>
              <a:noFill/>
            </a:ln>
          </p:spPr>
          <p:txBody>
            <a:bodyPr anchor="b"/>
            <a:lstStyle/>
            <a:p>
              <a:pPr lvl="0"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云计算的使用场景</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460135" y="6627734"/>
            <a:ext cx="11493864" cy="0"/>
          </a:xfrm>
          <a:prstGeom prst="line">
            <a:avLst/>
          </a:prstGeom>
          <a:ln w="5715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440149" y="2141527"/>
            <a:ext cx="5178903" cy="31914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p:nvSpPr>
        <p:spPr>
          <a:xfrm>
            <a:off x="499643" y="2141527"/>
            <a:ext cx="5178903" cy="31914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内容占位符 2"/>
          <p:cNvSpPr>
            <a:spLocks noGrp="1"/>
          </p:cNvSpPr>
          <p:nvPr>
            <p:ph idx="1"/>
          </p:nvPr>
        </p:nvSpPr>
        <p:spPr>
          <a:xfrm>
            <a:off x="609601" y="2141527"/>
            <a:ext cx="4800957" cy="3572283"/>
          </a:xfrm>
        </p:spPr>
        <p:txBody>
          <a:bodyPr>
            <a:normAutofit/>
          </a:bodyPr>
          <a:lstStyle/>
          <a:p>
            <a:pPr marL="0" indent="0" algn="just">
              <a:buNone/>
            </a:pP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HPC</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High Performance Computing</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HPC</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）云可为用户</a:t>
            </a:r>
            <a:r>
              <a:rPr lang="zh-CN" altLang="en-US" sz="1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提供可以定制的高性能计算环境</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，用户可以根据自己的需求来设定计算环境的操作系统、软件版本和节点规模，避免与其他用户发生冲突。</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HPC</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云可以成为网格计算的支撑平台，以提升计算的灵活性和便捷性。</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HPC</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云特别适合需要使用高性能计算，但缺乏巨资投入的普通企业和学校。北京工业大学已经和</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IBM</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合作建设国内第一个</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HPC</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云计算中心。</a:t>
            </a:r>
            <a:endParaRPr lang="zh-CN" altLang="en-US" sz="1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endParaRPr lang="zh-CN" altLang="en-US" dirty="0"/>
          </a:p>
        </p:txBody>
      </p:sp>
      <p:sp>
        <p:nvSpPr>
          <p:cNvPr id="20" name="内容占位符 3"/>
          <p:cNvSpPr>
            <a:spLocks noGrp="1"/>
          </p:cNvSpPr>
          <p:nvPr>
            <p:ph idx="13"/>
          </p:nvPr>
        </p:nvSpPr>
        <p:spPr>
          <a:xfrm>
            <a:off x="575803" y="1524992"/>
            <a:ext cx="5102742" cy="464215"/>
          </a:xfrm>
          <a:solidFill>
            <a:srgbClr val="92D050"/>
          </a:solidFill>
        </p:spPr>
        <p:txBody>
          <a:bodyPr>
            <a:normAutofit fontScale="85000" lnSpcReduction="20000"/>
          </a:bodyPr>
          <a:lstStyle/>
          <a:p>
            <a:pPr marL="457200" indent="-457200">
              <a:buFont typeface="Wingdings" panose="05000000000000000000" pitchFamily="2" charset="2"/>
              <a:buChar char="Ø"/>
            </a:pPr>
            <a:r>
              <a:rPr lang="en-GB" altLang="zh-CN" dirty="0">
                <a:latin typeface="Times New Roman" panose="02020603050405020304" pitchFamily="18" charset="0"/>
                <a:ea typeface="黑体" panose="02010609060101010101" pitchFamily="2" charset="-122"/>
                <a:cs typeface="Times New Roman" panose="02020603050405020304" pitchFamily="18" charset="0"/>
              </a:rPr>
              <a:t>7</a:t>
            </a:r>
            <a:r>
              <a:rPr lang="zh-CN" altLang="en-GB" dirty="0">
                <a:latin typeface="Times New Roman" panose="02020603050405020304" pitchFamily="18" charset="0"/>
                <a:ea typeface="黑体" panose="02010609060101010101" pitchFamily="2" charset="-122"/>
                <a:cs typeface="Times New Roman" panose="02020603050405020304" pitchFamily="18" charset="0"/>
              </a:rPr>
              <a:t>．</a:t>
            </a:r>
            <a:r>
              <a:rPr lang="en-GB" altLang="zh-CN" dirty="0">
                <a:latin typeface="Times New Roman" panose="02020603050405020304" pitchFamily="18" charset="0"/>
                <a:ea typeface="黑体" panose="02010609060101010101" pitchFamily="2" charset="-122"/>
                <a:cs typeface="Times New Roman" panose="02020603050405020304" pitchFamily="18" charset="0"/>
              </a:rPr>
              <a:t>HPC</a:t>
            </a:r>
            <a:r>
              <a:rPr lang="zh-CN" altLang="en-US" dirty="0">
                <a:latin typeface="Times New Roman" panose="02020603050405020304" pitchFamily="18" charset="0"/>
                <a:ea typeface="黑体" panose="02010609060101010101" pitchFamily="2" charset="-122"/>
                <a:cs typeface="Times New Roman" panose="02020603050405020304" pitchFamily="18" charset="0"/>
              </a:rPr>
              <a:t>云</a:t>
            </a:r>
            <a:endParaRPr lang="zh-CN" altLang="en-US"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1" name="内容占位符 2"/>
          <p:cNvSpPr txBox="1"/>
          <p:nvPr/>
        </p:nvSpPr>
        <p:spPr>
          <a:xfrm>
            <a:off x="6478229" y="2141528"/>
            <a:ext cx="4985328" cy="2508871"/>
          </a:xfrm>
          <a:prstGeom prst="rect">
            <a:avLst/>
          </a:prstGeom>
        </p:spPr>
        <p:txBody>
          <a:bodyPr vert="horz" lIns="121854" tIns="60926" rIns="121854" bIns="60926" rtlCol="0">
            <a:normAutofit/>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just">
              <a:buNone/>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        电子政务云（</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E-Government Cloud</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）是使用云计算技术对政府管理和服务职能进行精简、优化、整合，通过信息化手段在政务上实现各种业务流程办理和职能服务，为政府各级部门提供可靠的基础</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服务平台，提高政府服务效率和服务的能力。</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内容占位符 3"/>
          <p:cNvSpPr txBox="1"/>
          <p:nvPr/>
        </p:nvSpPr>
        <p:spPr>
          <a:xfrm>
            <a:off x="6478229" y="1524992"/>
            <a:ext cx="5102742" cy="464215"/>
          </a:xfrm>
          <a:prstGeom prst="rect">
            <a:avLst/>
          </a:prstGeom>
          <a:solidFill>
            <a:srgbClr val="92D050"/>
          </a:solidFill>
        </p:spPr>
        <p:txBody>
          <a:bodyPr vert="horz" lIns="121854" tIns="60926" rIns="121854" bIns="60926" rtlCol="0">
            <a:noAutofit/>
          </a:bodyPr>
          <a:lstStyle>
            <a:lvl1pPr marL="0" indent="0" algn="l" defTabSz="1219200"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Ø"/>
            </a:pPr>
            <a:r>
              <a:rPr lang="en-US" altLang="zh-CN" sz="2400" dirty="0">
                <a:latin typeface="Times New Roman" panose="02020603050405020304" pitchFamily="18" charset="0"/>
                <a:ea typeface="黑体" panose="02010609060101010101" pitchFamily="2" charset="-122"/>
                <a:cs typeface="Times New Roman" panose="02020603050405020304" pitchFamily="18" charset="0"/>
              </a:rPr>
              <a:t>8</a:t>
            </a:r>
            <a:r>
              <a:rPr lang="zh-CN" altLang="en-US" sz="2400" dirty="0">
                <a:latin typeface="Times New Roman" panose="02020603050405020304" pitchFamily="18" charset="0"/>
                <a:ea typeface="黑体" panose="02010609060101010101" pitchFamily="2" charset="-122"/>
                <a:cs typeface="Times New Roman" panose="02020603050405020304" pitchFamily="18" charset="0"/>
              </a:rPr>
              <a:t>．电子政务云</a:t>
            </a:r>
            <a:endParaRPr lang="zh-CN" altLang="en-US" sz="2400" dirty="0">
              <a:latin typeface="Times New Roman" panose="02020603050405020304" pitchFamily="18" charset="0"/>
              <a:ea typeface="黑体" panose="02010609060101010101" pitchFamily="2" charset="-122"/>
              <a:cs typeface="Times New Roman" panose="02020603050405020304" pitchFamily="18" charset="0"/>
            </a:endParaRPr>
          </a:p>
        </p:txBody>
      </p:sp>
      <p:cxnSp>
        <p:nvCxnSpPr>
          <p:cNvPr id="23" name="直接连接符 22"/>
          <p:cNvCxnSpPr/>
          <p:nvPr/>
        </p:nvCxnSpPr>
        <p:spPr>
          <a:xfrm>
            <a:off x="460135" y="5637650"/>
            <a:ext cx="5178903"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478229" y="5637650"/>
            <a:ext cx="3044986"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18573" y="4004560"/>
            <a:ext cx="2132489" cy="194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6" name="组合 15"/>
          <p:cNvGrpSpPr/>
          <p:nvPr/>
        </p:nvGrpSpPr>
        <p:grpSpPr>
          <a:xfrm>
            <a:off x="131974" y="-1"/>
            <a:ext cx="11520000" cy="1016152"/>
            <a:chOff x="131974" y="-1"/>
            <a:chExt cx="11520000" cy="1016152"/>
          </a:xfrm>
        </p:grpSpPr>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8" name="矩形 17"/>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标题 1"/>
            <p:cNvSpPr/>
            <p:nvPr/>
          </p:nvSpPr>
          <p:spPr bwMode="auto">
            <a:xfrm>
              <a:off x="5865536" y="312428"/>
              <a:ext cx="5786438" cy="533400"/>
            </a:xfrm>
            <a:prstGeom prst="rect">
              <a:avLst/>
            </a:prstGeom>
            <a:noFill/>
            <a:ln>
              <a:noFill/>
            </a:ln>
          </p:spPr>
          <p:txBody>
            <a:bodyPr anchor="b"/>
            <a:lstStyle/>
            <a:p>
              <a:pPr lvl="0"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云计算的使用场景</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58492" y="3908011"/>
            <a:ext cx="5569978" cy="172985"/>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347085"/>
            <a:ext cx="6120000" cy="905587"/>
            <a:chOff x="1066800" y="1117694"/>
            <a:chExt cx="6324600" cy="922338"/>
          </a:xfrm>
        </p:grpSpPr>
        <p:grpSp>
          <p:nvGrpSpPr>
            <p:cNvPr id="13" name="组合 62"/>
            <p:cNvGrpSpPr/>
            <p:nvPr/>
          </p:nvGrpSpPr>
          <p:grpSpPr bwMode="auto">
            <a:xfrm>
              <a:off x="1447800" y="1138099"/>
              <a:ext cx="5943600" cy="658287"/>
              <a:chOff x="1752601" y="2209799"/>
              <a:chExt cx="6934200" cy="657861"/>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657861"/>
              </a:xfrm>
              <a:prstGeom prst="rect">
                <a:avLst/>
              </a:prstGeom>
              <a:noFill/>
              <a:ln w="9525" algn="ctr">
                <a:noFill/>
                <a:miter lim="800000"/>
              </a:ln>
            </p:spPr>
            <p:txBody>
              <a:bodyPr>
                <a:spAutoFit/>
              </a:bodyPr>
              <a:lstStyle/>
              <a:p>
                <a:pPr fontAlgn="base">
                  <a:spcBef>
                    <a:spcPct val="0"/>
                  </a:spcBef>
                  <a:spcAft>
                    <a:spcPct val="0"/>
                  </a:spcAft>
                </a:pPr>
                <a:r>
                  <a:rPr kumimoji="1" lang="zh-CN" altLang="en-US" sz="3600" b="1" dirty="0">
                    <a:solidFill>
                      <a:srgbClr val="000000"/>
                    </a:solidFill>
                    <a:latin typeface="黑体" panose="02010609060101010101" pitchFamily="2" charset="-122"/>
                    <a:ea typeface="黑体" panose="02010609060101010101" pitchFamily="2" charset="-122"/>
                  </a:rPr>
                  <a:t>云计算概述</a:t>
                </a:r>
                <a:endParaRPr kumimoji="1" lang="zh-CN" altLang="en-US" sz="36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88312" y="3126869"/>
            <a:ext cx="6120000" cy="875771"/>
            <a:chOff x="1066800" y="3187702"/>
            <a:chExt cx="6324600" cy="922338"/>
          </a:xfrm>
        </p:grpSpPr>
        <p:grpSp>
          <p:nvGrpSpPr>
            <p:cNvPr id="29" name="组合 63"/>
            <p:cNvGrpSpPr/>
            <p:nvPr/>
          </p:nvGrpSpPr>
          <p:grpSpPr bwMode="auto">
            <a:xfrm>
              <a:off x="1447800" y="3335333"/>
              <a:ext cx="5943600" cy="615869"/>
              <a:chOff x="1752601" y="2205030"/>
              <a:chExt cx="6934200" cy="615470"/>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615470"/>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云计算部署模式</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88312" y="4027215"/>
            <a:ext cx="6120000" cy="848907"/>
            <a:chOff x="1066800" y="4340235"/>
            <a:chExt cx="6234090" cy="922338"/>
          </a:xfrm>
        </p:grpSpPr>
        <p:grpSp>
          <p:nvGrpSpPr>
            <p:cNvPr id="45" name="组合 66"/>
            <p:cNvGrpSpPr/>
            <p:nvPr/>
          </p:nvGrpSpPr>
          <p:grpSpPr bwMode="auto">
            <a:xfrm>
              <a:off x="1357290" y="4483114"/>
              <a:ext cx="5943600" cy="635359"/>
              <a:chOff x="1752601" y="2209798"/>
              <a:chExt cx="6934200" cy="634947"/>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634947"/>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云计算的使用场景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88312" y="2232143"/>
            <a:ext cx="6120000" cy="887547"/>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607304"/>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云计算的服务类型</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88312" y="4904130"/>
            <a:ext cx="6120000" cy="867881"/>
            <a:chOff x="1066800" y="4340235"/>
            <a:chExt cx="6234090" cy="922338"/>
          </a:xfrm>
        </p:grpSpPr>
        <p:grpSp>
          <p:nvGrpSpPr>
            <p:cNvPr id="77" name="组合 66"/>
            <p:cNvGrpSpPr/>
            <p:nvPr/>
          </p:nvGrpSpPr>
          <p:grpSpPr bwMode="auto">
            <a:xfrm>
              <a:off x="1357290" y="4483114"/>
              <a:ext cx="5943600" cy="621468"/>
              <a:chOff x="1752601" y="2209798"/>
              <a:chExt cx="6934200" cy="621065"/>
            </a:xfrm>
          </p:grpSpPr>
          <p:sp>
            <p:nvSpPr>
              <p:cNvPr id="90"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1" name="Text Box 9"/>
              <p:cNvSpPr txBox="1">
                <a:spLocks noChangeArrowheads="1"/>
              </p:cNvSpPr>
              <p:nvPr/>
            </p:nvSpPr>
            <p:spPr bwMode="gray">
              <a:xfrm>
                <a:off x="2513808" y="2209798"/>
                <a:ext cx="5700713" cy="62106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云计算带来的变革</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8" name="Group 65"/>
            <p:cNvGrpSpPr/>
            <p:nvPr/>
          </p:nvGrpSpPr>
          <p:grpSpPr bwMode="auto">
            <a:xfrm>
              <a:off x="1066800" y="4340235"/>
              <a:ext cx="854075" cy="922338"/>
              <a:chOff x="2789" y="1625"/>
              <a:chExt cx="847" cy="915"/>
            </a:xfrm>
          </p:grpSpPr>
          <p:sp>
            <p:nvSpPr>
              <p:cNvPr id="8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5" name="Group 71"/>
              <p:cNvGrpSpPr/>
              <p:nvPr/>
            </p:nvGrpSpPr>
            <p:grpSpPr bwMode="auto">
              <a:xfrm>
                <a:off x="2899" y="1735"/>
                <a:ext cx="687" cy="688"/>
                <a:chOff x="4166" y="1706"/>
                <a:chExt cx="1252" cy="1252"/>
              </a:xfrm>
            </p:grpSpPr>
            <p:sp>
              <p:nvSpPr>
                <p:cNvPr id="8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79" name="矩形 78"/>
            <p:cNvSpPr/>
            <p:nvPr/>
          </p:nvSpPr>
          <p:spPr>
            <a:xfrm>
              <a:off x="1189038" y="4464057"/>
              <a:ext cx="607761" cy="621468"/>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2" name="组合 91"/>
          <p:cNvGrpSpPr/>
          <p:nvPr/>
        </p:nvGrpSpPr>
        <p:grpSpPr>
          <a:xfrm>
            <a:off x="2388312" y="5871919"/>
            <a:ext cx="6120000" cy="840871"/>
            <a:chOff x="1066800" y="4340235"/>
            <a:chExt cx="6234090" cy="922338"/>
          </a:xfrm>
        </p:grpSpPr>
        <p:grpSp>
          <p:nvGrpSpPr>
            <p:cNvPr id="94" name="组合 66"/>
            <p:cNvGrpSpPr/>
            <p:nvPr/>
          </p:nvGrpSpPr>
          <p:grpSpPr bwMode="auto">
            <a:xfrm>
              <a:off x="1357290" y="4483114"/>
              <a:ext cx="5943600" cy="641431"/>
              <a:chOff x="1752601" y="2209798"/>
              <a:chExt cx="6934200" cy="641015"/>
            </a:xfrm>
          </p:grpSpPr>
          <p:sp>
            <p:nvSpPr>
              <p:cNvPr id="10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8" name="Text Box 9"/>
              <p:cNvSpPr txBox="1">
                <a:spLocks noChangeArrowheads="1"/>
              </p:cNvSpPr>
              <p:nvPr/>
            </p:nvSpPr>
            <p:spPr bwMode="gray">
              <a:xfrm>
                <a:off x="2513808" y="2209798"/>
                <a:ext cx="5700713" cy="64101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云计算产业链结构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5" name="Group 65"/>
            <p:cNvGrpSpPr/>
            <p:nvPr/>
          </p:nvGrpSpPr>
          <p:grpSpPr bwMode="auto">
            <a:xfrm>
              <a:off x="1066800" y="4340235"/>
              <a:ext cx="854075" cy="922338"/>
              <a:chOff x="2789" y="1625"/>
              <a:chExt cx="847" cy="915"/>
            </a:xfrm>
          </p:grpSpPr>
          <p:sp>
            <p:nvSpPr>
              <p:cNvPr id="9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1"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102" name="Group 71"/>
              <p:cNvGrpSpPr/>
              <p:nvPr/>
            </p:nvGrpSpPr>
            <p:grpSpPr bwMode="auto">
              <a:xfrm>
                <a:off x="2899" y="1735"/>
                <a:ext cx="687" cy="688"/>
                <a:chOff x="4166" y="1706"/>
                <a:chExt cx="1252" cy="1252"/>
              </a:xfrm>
            </p:grpSpPr>
            <p:sp>
              <p:nvSpPr>
                <p:cNvPr id="103"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4"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6"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96" name="矩形 95"/>
            <p:cNvSpPr/>
            <p:nvPr/>
          </p:nvSpPr>
          <p:spPr>
            <a:xfrm>
              <a:off x="1189038" y="4464057"/>
              <a:ext cx="607761" cy="64143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六</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1489274" y="1254551"/>
            <a:ext cx="8286750" cy="3666846"/>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
        <p:nvSpPr>
          <p:cNvPr id="109" name="Rectangle 35"/>
          <p:cNvSpPr>
            <a:spLocks noChangeArrowheads="1"/>
          </p:cNvSpPr>
          <p:nvPr/>
        </p:nvSpPr>
        <p:spPr bwMode="blackWhite">
          <a:xfrm>
            <a:off x="1447524" y="5808532"/>
            <a:ext cx="8286750" cy="917966"/>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74376" y="1981954"/>
            <a:ext cx="11271729" cy="28940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5" name="内容占位符 2"/>
          <p:cNvSpPr>
            <a:spLocks noGrp="1"/>
          </p:cNvSpPr>
          <p:nvPr>
            <p:ph idx="1"/>
          </p:nvPr>
        </p:nvSpPr>
        <p:spPr>
          <a:xfrm>
            <a:off x="764777" y="1981954"/>
            <a:ext cx="7768354" cy="3427215"/>
          </a:xfrm>
        </p:spPr>
        <p:txBody>
          <a:bodyPr>
            <a:normAutofit/>
          </a:bodyPr>
          <a:lstStyle/>
          <a:p>
            <a:r>
              <a:rPr lang="zh-CN" altLang="en-US" sz="1800" dirty="0">
                <a:latin typeface="微软雅黑" panose="020B0503020204020204" pitchFamily="34" charset="-122"/>
                <a:ea typeface="微软雅黑" panose="020B0503020204020204" pitchFamily="34" charset="-122"/>
              </a:rPr>
              <a:t>在云计算时代，计算机的处理能力被集中在数据中心，通过网络来进行使用，实现了“</a:t>
            </a:r>
            <a:r>
              <a:rPr lang="en-US" altLang="zh-CN" sz="1800" dirty="0">
                <a:latin typeface="微软雅黑" panose="020B0503020204020204" pitchFamily="34" charset="-122"/>
                <a:ea typeface="微软雅黑" panose="020B0503020204020204" pitchFamily="34" charset="-122"/>
              </a:rPr>
              <a:t>IT</a:t>
            </a:r>
            <a:r>
              <a:rPr lang="zh-CN" altLang="en-US" sz="1800" dirty="0">
                <a:latin typeface="微软雅黑" panose="020B0503020204020204" pitchFamily="34" charset="-122"/>
                <a:ea typeface="微软雅黑" panose="020B0503020204020204" pitchFamily="34" charset="-122"/>
              </a:rPr>
              <a:t>的服务化”；</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用户的</a:t>
            </a:r>
            <a:r>
              <a:rPr lang="en-US" altLang="zh-CN" sz="1800" dirty="0">
                <a:latin typeface="微软雅黑" panose="020B0503020204020204" pitchFamily="34" charset="-122"/>
                <a:ea typeface="微软雅黑" panose="020B0503020204020204" pitchFamily="34" charset="-122"/>
              </a:rPr>
              <a:t>IT</a:t>
            </a:r>
            <a:r>
              <a:rPr lang="zh-CN" altLang="en-US" sz="1800" dirty="0">
                <a:latin typeface="微软雅黑" panose="020B0503020204020204" pitchFamily="34" charset="-122"/>
                <a:ea typeface="微软雅黑" panose="020B0503020204020204" pitchFamily="34" charset="-122"/>
              </a:rPr>
              <a:t>开销由一次性购买软硬件转变为按需购买服务，企业的</a:t>
            </a:r>
            <a:r>
              <a:rPr lang="en-US" altLang="zh-CN" sz="1800" dirty="0">
                <a:latin typeface="微软雅黑" panose="020B0503020204020204" pitchFamily="34" charset="-122"/>
                <a:ea typeface="微软雅黑" panose="020B0503020204020204" pitchFamily="34" charset="-122"/>
              </a:rPr>
              <a:t>IT</a:t>
            </a:r>
            <a:r>
              <a:rPr lang="zh-CN" altLang="en-US" sz="1800" dirty="0">
                <a:latin typeface="微软雅黑" panose="020B0503020204020204" pitchFamily="34" charset="-122"/>
                <a:ea typeface="微软雅黑" panose="020B0503020204020204" pitchFamily="34" charset="-122"/>
              </a:rPr>
              <a:t>维护成本大幅降低，无需担心数据的丢失；</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用户的工作方式更加移动化、合作化，可以更迅速地启动新业务，小规模企业可以通过云计算模式向全球提供服务，实现全球化；</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云计算模式可以助力发展中国家发展，并产生大量的创业机会。</a:t>
            </a:r>
            <a:endParaRPr lang="zh-CN" altLang="en-US" sz="1800"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 y="1677312"/>
            <a:ext cx="12192000"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 y="5721064"/>
            <a:ext cx="12192000" cy="1135152"/>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9" name="直接连接符 8"/>
          <p:cNvCxnSpPr/>
          <p:nvPr/>
        </p:nvCxnSpPr>
        <p:spPr>
          <a:xfrm>
            <a:off x="0" y="5409169"/>
            <a:ext cx="12192001"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42572" y="2438916"/>
            <a:ext cx="2760812" cy="2056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9523215" y="3059860"/>
            <a:ext cx="990084" cy="369140"/>
          </a:xfrm>
          <a:prstGeom prst="rect">
            <a:avLst/>
          </a:prstGeom>
          <a:noFill/>
        </p:spPr>
        <p:txBody>
          <a:bodyPr wrap="square" rtlCol="0">
            <a:spAutoFit/>
          </a:bodyPr>
          <a:lstStyle/>
          <a:p>
            <a:r>
              <a:rPr lang="zh-CN" altLang="en-US" sz="1800" dirty="0">
                <a:solidFill>
                  <a:srgbClr val="3E5CCC"/>
                </a:solidFill>
              </a:rPr>
              <a:t>云计算</a:t>
            </a:r>
            <a:endParaRPr lang="zh-CN" altLang="en-US" sz="1800" dirty="0">
              <a:solidFill>
                <a:srgbClr val="3E5CCC"/>
              </a:solidFill>
            </a:endParaRPr>
          </a:p>
        </p:txBody>
      </p:sp>
      <p:grpSp>
        <p:nvGrpSpPr>
          <p:cNvPr id="11" name="组合 10"/>
          <p:cNvGrpSpPr/>
          <p:nvPr/>
        </p:nvGrpSpPr>
        <p:grpSpPr>
          <a:xfrm>
            <a:off x="131974" y="-1"/>
            <a:ext cx="11520000" cy="1016152"/>
            <a:chOff x="131974" y="-1"/>
            <a:chExt cx="11520000" cy="1016152"/>
          </a:xfrm>
        </p:grpSpPr>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3" name="矩形 12"/>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标题 1"/>
            <p:cNvSpPr/>
            <p:nvPr/>
          </p:nvSpPr>
          <p:spPr bwMode="auto">
            <a:xfrm>
              <a:off x="5865536" y="312428"/>
              <a:ext cx="5786438" cy="533400"/>
            </a:xfrm>
            <a:prstGeom prst="rect">
              <a:avLst/>
            </a:prstGeom>
            <a:noFill/>
            <a:ln>
              <a:noFill/>
            </a:ln>
          </p:spPr>
          <p:txBody>
            <a:bodyPr anchor="b"/>
            <a:lstStyle/>
            <a:p>
              <a:pPr lvl="0"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云计算带来的变革</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17" name="标题 1"/>
          <p:cNvSpPr txBox="1"/>
          <p:nvPr/>
        </p:nvSpPr>
        <p:spPr>
          <a:xfrm>
            <a:off x="256470" y="1131481"/>
            <a:ext cx="5341442"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云计算带来的主要变革体现</a:t>
            </a:r>
            <a:endPar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61"/>
          <p:cNvSpPr/>
          <p:nvPr/>
        </p:nvSpPr>
        <p:spPr>
          <a:xfrm>
            <a:off x="2913944" y="2959931"/>
            <a:ext cx="978613" cy="2159115"/>
          </a:xfrm>
          <a:custGeom>
            <a:avLst/>
            <a:gdLst>
              <a:gd name="connsiteX0" fmla="*/ 0 w 1368152"/>
              <a:gd name="connsiteY0" fmla="*/ 0 h 2160240"/>
              <a:gd name="connsiteX1" fmla="*/ 1368152 w 1368152"/>
              <a:gd name="connsiteY1" fmla="*/ 0 h 2160240"/>
              <a:gd name="connsiteX2" fmla="*/ 1368152 w 1368152"/>
              <a:gd name="connsiteY2" fmla="*/ 2160240 h 2160240"/>
              <a:gd name="connsiteX3" fmla="*/ 0 w 1368152"/>
              <a:gd name="connsiteY3" fmla="*/ 2160240 h 2160240"/>
              <a:gd name="connsiteX4" fmla="*/ 0 w 1368152"/>
              <a:gd name="connsiteY4" fmla="*/ 0 h 2160240"/>
              <a:gd name="connsiteX0-1" fmla="*/ 1368152 w 1459592"/>
              <a:gd name="connsiteY0-2" fmla="*/ 0 h 2160240"/>
              <a:gd name="connsiteX1-3" fmla="*/ 1368152 w 1459592"/>
              <a:gd name="connsiteY1-4" fmla="*/ 2160240 h 2160240"/>
              <a:gd name="connsiteX2-5" fmla="*/ 0 w 1459592"/>
              <a:gd name="connsiteY2-6" fmla="*/ 2160240 h 2160240"/>
              <a:gd name="connsiteX3-7" fmla="*/ 0 w 1459592"/>
              <a:gd name="connsiteY3-8" fmla="*/ 0 h 2160240"/>
              <a:gd name="connsiteX4-9" fmla="*/ 1459592 w 1459592"/>
              <a:gd name="connsiteY4-10" fmla="*/ 91440 h 2160240"/>
              <a:gd name="connsiteX0-11" fmla="*/ 1368152 w 1459592"/>
              <a:gd name="connsiteY0-12" fmla="*/ 0 h 2160240"/>
              <a:gd name="connsiteX1-13" fmla="*/ 1368152 w 1459592"/>
              <a:gd name="connsiteY1-14" fmla="*/ 2160240 h 2160240"/>
              <a:gd name="connsiteX2-15" fmla="*/ 0 w 1459592"/>
              <a:gd name="connsiteY2-16" fmla="*/ 2160240 h 2160240"/>
              <a:gd name="connsiteX3-17" fmla="*/ 0 w 1459592"/>
              <a:gd name="connsiteY3-18" fmla="*/ 0 h 2160240"/>
              <a:gd name="connsiteX4-19" fmla="*/ 1459592 w 1459592"/>
              <a:gd name="connsiteY4-20" fmla="*/ 1129 h 2160240"/>
              <a:gd name="connsiteX0-21" fmla="*/ 1368152 w 1459592"/>
              <a:gd name="connsiteY0-22" fmla="*/ 2160240 h 2160240"/>
              <a:gd name="connsiteX1-23" fmla="*/ 0 w 1459592"/>
              <a:gd name="connsiteY1-24" fmla="*/ 2160240 h 2160240"/>
              <a:gd name="connsiteX2-25" fmla="*/ 0 w 1459592"/>
              <a:gd name="connsiteY2-26" fmla="*/ 0 h 2160240"/>
              <a:gd name="connsiteX3-27" fmla="*/ 1459592 w 1459592"/>
              <a:gd name="connsiteY3-28" fmla="*/ 1129 h 2160240"/>
            </a:gdLst>
            <a:ahLst/>
            <a:cxnLst>
              <a:cxn ang="0">
                <a:pos x="connsiteX0-1" y="connsiteY0-2"/>
              </a:cxn>
              <a:cxn ang="0">
                <a:pos x="connsiteX1-3" y="connsiteY1-4"/>
              </a:cxn>
              <a:cxn ang="0">
                <a:pos x="connsiteX2-5" y="connsiteY2-6"/>
              </a:cxn>
              <a:cxn ang="0">
                <a:pos x="connsiteX3-7" y="connsiteY3-8"/>
              </a:cxn>
            </a:cxnLst>
            <a:rect l="l" t="t" r="r" b="b"/>
            <a:pathLst>
              <a:path w="1459592" h="2160240">
                <a:moveTo>
                  <a:pt x="1368152" y="2160240"/>
                </a:moveTo>
                <a:lnTo>
                  <a:pt x="0" y="2160240"/>
                </a:lnTo>
                <a:lnTo>
                  <a:pt x="0" y="0"/>
                </a:lnTo>
                <a:lnTo>
                  <a:pt x="1459592" y="1129"/>
                </a:lnTo>
              </a:path>
            </a:pathLst>
          </a:custGeom>
          <a:noFill/>
          <a:ln w="25400" cap="flat" cmpd="sng" algn="ctr">
            <a:solidFill>
              <a:sysClr val="window" lastClr="FFFFFF">
                <a:lumMod val="50000"/>
              </a:sysClr>
            </a:solidFill>
            <a:prstDash val="dashDot"/>
          </a:ln>
          <a:effectLst/>
        </p:spPr>
        <p:txBody>
          <a:bodyPr rot="0" spcFirstLastPara="0" vertOverflow="overflow" horzOverflow="overflow" vert="horz" wrap="square" lIns="91392" tIns="45696" rIns="91392" bIns="45696" numCol="1" spcCol="0" rtlCol="0" fromWordArt="0" anchor="ctr" anchorCtr="0" forceAA="0" compatLnSpc="1">
            <a:noAutofit/>
          </a:bodyPr>
          <a:lstStyle/>
          <a:p>
            <a:pPr algn="ctr" defTabSz="913765">
              <a:defRPr/>
            </a:pPr>
            <a:endParaRPr lang="zh-CN" altLang="en-US" sz="1800" kern="0">
              <a:solidFill>
                <a:prstClr val="white"/>
              </a:solidFill>
              <a:latin typeface="Broadway BT"/>
              <a:ea typeface="微软雅黑" panose="020B0503020204020204" pitchFamily="34" charset="-122"/>
            </a:endParaRPr>
          </a:p>
        </p:txBody>
      </p:sp>
      <p:sp>
        <p:nvSpPr>
          <p:cNvPr id="36" name="矩形 35"/>
          <p:cNvSpPr/>
          <p:nvPr/>
        </p:nvSpPr>
        <p:spPr>
          <a:xfrm>
            <a:off x="4273475" y="2058114"/>
            <a:ext cx="6696786" cy="2164132"/>
          </a:xfrm>
          <a:prstGeom prst="rect">
            <a:avLst/>
          </a:prstGeom>
          <a:solidFill>
            <a:schemeClr val="accent4"/>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p:spPr>
        <p:txBody>
          <a:bodyPr anchor="ctr"/>
          <a:lstStyle/>
          <a:p>
            <a:pPr algn="ctr" defTabSz="913765">
              <a:defRPr/>
            </a:pPr>
            <a:endParaRPr lang="zh-CN" altLang="en-US" sz="1800" kern="0">
              <a:solidFill>
                <a:prstClr val="white"/>
              </a:solidFill>
              <a:latin typeface="Broadway BT"/>
              <a:ea typeface="微软雅黑" panose="020B0503020204020204" pitchFamily="34" charset="-122"/>
            </a:endParaRPr>
          </a:p>
        </p:txBody>
      </p:sp>
      <p:sp>
        <p:nvSpPr>
          <p:cNvPr id="37" name="矩形 36"/>
          <p:cNvSpPr/>
          <p:nvPr/>
        </p:nvSpPr>
        <p:spPr>
          <a:xfrm>
            <a:off x="4379294" y="2113221"/>
            <a:ext cx="6438646" cy="2064508"/>
          </a:xfrm>
          <a:prstGeom prst="rect">
            <a:avLst/>
          </a:prstGeom>
          <a:solidFill>
            <a:schemeClr val="accent4"/>
          </a:solidFill>
          <a:ln w="38100" cap="flat" cmpd="sng" algn="ctr">
            <a:noFill/>
            <a:prstDash val="solid"/>
          </a:ln>
          <a:effectLst>
            <a:outerShdw blurRad="40000" dist="20000" dir="5400000" rotWithShape="0">
              <a:srgbClr val="000000">
                <a:alpha val="38000"/>
              </a:srgbClr>
            </a:outerShdw>
          </a:effectLst>
        </p:spPr>
        <p:txBody>
          <a:bodyPr anchor="ctr"/>
          <a:lstStyle/>
          <a:p>
            <a:pPr algn="ctr" defTabSz="913765">
              <a:defRPr/>
            </a:pPr>
            <a:endParaRPr lang="zh-CN" altLang="en-US" sz="1800" kern="0">
              <a:solidFill>
                <a:prstClr val="white"/>
              </a:solidFill>
              <a:latin typeface="Broadway BT"/>
              <a:ea typeface="微软雅黑" panose="020B0503020204020204" pitchFamily="34" charset="-122"/>
            </a:endParaRPr>
          </a:p>
        </p:txBody>
      </p:sp>
      <p:sp>
        <p:nvSpPr>
          <p:cNvPr id="38" name="矩形 37"/>
          <p:cNvSpPr/>
          <p:nvPr/>
        </p:nvSpPr>
        <p:spPr>
          <a:xfrm>
            <a:off x="5152676" y="2183245"/>
            <a:ext cx="5665263" cy="1994482"/>
          </a:xfrm>
          <a:prstGeom prst="rect">
            <a:avLst/>
          </a:prstGeom>
          <a:solidFill>
            <a:srgbClr val="FFFFFF"/>
          </a:solidFill>
          <a:ln w="19050" cap="flat" cmpd="sng" algn="ctr">
            <a:noFill/>
            <a:prstDash val="solid"/>
          </a:ln>
          <a:effectLst/>
        </p:spPr>
        <p:txBody>
          <a:bodyPr anchor="ctr"/>
          <a:lstStyle/>
          <a:p>
            <a:pPr algn="ctr" defTabSz="913765">
              <a:defRPr/>
            </a:pPr>
            <a:endParaRPr lang="zh-CN" altLang="en-US" sz="1800" kern="0">
              <a:solidFill>
                <a:prstClr val="white"/>
              </a:solidFill>
              <a:latin typeface="Broadway BT"/>
              <a:ea typeface="微软雅黑" panose="020B0503020204020204" pitchFamily="34" charset="-122"/>
            </a:endParaRPr>
          </a:p>
        </p:txBody>
      </p:sp>
      <p:sp>
        <p:nvSpPr>
          <p:cNvPr id="39" name="矩形 38"/>
          <p:cNvSpPr/>
          <p:nvPr/>
        </p:nvSpPr>
        <p:spPr>
          <a:xfrm>
            <a:off x="3370906" y="2572690"/>
            <a:ext cx="1615264" cy="1007587"/>
          </a:xfrm>
          <a:prstGeom prst="rect">
            <a:avLst/>
          </a:prstGeom>
          <a:solidFill>
            <a:schemeClr val="accent4"/>
          </a:solidFill>
          <a:ln w="38100" cap="flat" cmpd="sng" algn="ctr">
            <a:solidFill>
              <a:sysClr val="window" lastClr="FFFFFF"/>
            </a:solidFill>
            <a:prstDash val="solid"/>
          </a:ln>
          <a:effectLst>
            <a:outerShdw blurRad="50800" dist="38100" dir="5400000" algn="t" rotWithShape="0">
              <a:prstClr val="black">
                <a:alpha val="40000"/>
              </a:prstClr>
            </a:outerShdw>
          </a:effectLst>
        </p:spPr>
        <p:txBody>
          <a:bodyPr anchor="ctr"/>
          <a:lstStyle/>
          <a:p>
            <a:pPr algn="ctr" defTabSz="913765">
              <a:defRPr/>
            </a:pPr>
            <a:endParaRPr lang="zh-CN" altLang="en-US" sz="1800" kern="0">
              <a:solidFill>
                <a:prstClr val="white"/>
              </a:solidFill>
              <a:latin typeface="Broadway BT"/>
              <a:ea typeface="微软雅黑" panose="020B0503020204020204" pitchFamily="34" charset="-122"/>
            </a:endParaRPr>
          </a:p>
        </p:txBody>
      </p:sp>
      <p:sp>
        <p:nvSpPr>
          <p:cNvPr id="41" name="TextBox 40"/>
          <p:cNvSpPr txBox="1"/>
          <p:nvPr/>
        </p:nvSpPr>
        <p:spPr>
          <a:xfrm>
            <a:off x="5306777" y="2165917"/>
            <a:ext cx="5511164" cy="2011811"/>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开发模式：可以调用后端的数据中心资源</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开发工具：使用</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Ruby on Rails</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Java Script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QT</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等网络编程语言</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架构：软件架构为位置感知和用户应用感知</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设计模型：转变为并行计算模式</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盈利模式：转变为按服务收费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3403250" y="2750150"/>
            <a:ext cx="1525688" cy="1015134"/>
          </a:xfrm>
          <a:prstGeom prst="rect">
            <a:avLst/>
          </a:prstGeom>
          <a:noFill/>
        </p:spPr>
        <p:txBody>
          <a:bodyPr wrap="square" rtlCol="0">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软件的</a:t>
            </a:r>
            <a:endParaRPr lang="en-US" altLang="zh-CN" sz="2000" b="1" dirty="0">
              <a:solidFill>
                <a:prstClr val="white"/>
              </a:solidFill>
              <a:latin typeface="微软雅黑" panose="020B0503020204020204" pitchFamily="34" charset="-122"/>
              <a:ea typeface="微软雅黑" panose="020B0503020204020204" pitchFamily="34" charset="-122"/>
            </a:endParaRPr>
          </a:p>
          <a:p>
            <a:pPr algn="ctr"/>
            <a:r>
              <a:rPr lang="zh-CN" altLang="en-US" sz="2000" b="1" dirty="0">
                <a:solidFill>
                  <a:prstClr val="white"/>
                </a:solidFill>
                <a:latin typeface="微软雅黑" panose="020B0503020204020204" pitchFamily="34" charset="-122"/>
                <a:ea typeface="微软雅黑" panose="020B0503020204020204" pitchFamily="34" charset="-122"/>
              </a:rPr>
              <a:t>变革</a:t>
            </a:r>
            <a:endParaRPr lang="zh-CN" altLang="en-US" sz="2000" b="1" dirty="0">
              <a:solidFill>
                <a:prstClr val="white"/>
              </a:solidFill>
              <a:latin typeface="微软雅黑" panose="020B0503020204020204" pitchFamily="34" charset="-122"/>
              <a:ea typeface="微软雅黑" panose="020B0503020204020204" pitchFamily="34" charset="-122"/>
            </a:endParaRPr>
          </a:p>
          <a:p>
            <a:pPr algn="ct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43" name="矩形 42"/>
          <p:cNvSpPr/>
          <p:nvPr/>
        </p:nvSpPr>
        <p:spPr>
          <a:xfrm>
            <a:off x="4273475" y="4384831"/>
            <a:ext cx="6696786" cy="1969905"/>
          </a:xfrm>
          <a:prstGeom prst="rect">
            <a:avLst/>
          </a:prstGeom>
          <a:solidFill>
            <a:schemeClr val="accent5">
              <a:lumMod val="60000"/>
              <a:lumOff val="40000"/>
            </a:schemeClr>
          </a:solidFill>
          <a:ln>
            <a:noFill/>
          </a:ln>
          <a:effectLst>
            <a:outerShdw blurRad="40000" dist="23000" dir="5400000" rotWithShape="0">
              <a:srgbClr val="000000">
                <a:alpha val="35000"/>
              </a:srgbClr>
            </a:outerShdw>
          </a:effectLst>
        </p:spPr>
        <p:txBody>
          <a:bodyPr anchor="ctr"/>
          <a:lstStyle/>
          <a:p>
            <a:pPr algn="ctr" defTabSz="913765">
              <a:defRPr/>
            </a:pPr>
            <a:endParaRPr lang="zh-CN" altLang="en-US" sz="1800" kern="0">
              <a:solidFill>
                <a:prstClr val="white"/>
              </a:solidFill>
              <a:latin typeface="Broadway BT"/>
              <a:ea typeface="微软雅黑" panose="020B0503020204020204" pitchFamily="34" charset="-122"/>
            </a:endParaRPr>
          </a:p>
        </p:txBody>
      </p:sp>
      <p:sp>
        <p:nvSpPr>
          <p:cNvPr id="44" name="矩形 43"/>
          <p:cNvSpPr/>
          <p:nvPr/>
        </p:nvSpPr>
        <p:spPr>
          <a:xfrm>
            <a:off x="4379294" y="4484456"/>
            <a:ext cx="6438647" cy="1771608"/>
          </a:xfrm>
          <a:prstGeom prst="rect">
            <a:avLst/>
          </a:prstGeom>
          <a:solidFill>
            <a:schemeClr val="accent5">
              <a:lumMod val="60000"/>
              <a:lumOff val="40000"/>
            </a:schemeClr>
          </a:solidFill>
          <a:ln w="38100" cap="flat" cmpd="sng" algn="ctr">
            <a:noFill/>
            <a:prstDash val="solid"/>
          </a:ln>
          <a:effectLst>
            <a:outerShdw blurRad="40000" dist="20000" dir="5400000" rotWithShape="0">
              <a:srgbClr val="000000">
                <a:alpha val="38000"/>
              </a:srgbClr>
            </a:outerShdw>
          </a:effectLst>
        </p:spPr>
        <p:txBody>
          <a:bodyPr anchor="ctr"/>
          <a:lstStyle/>
          <a:p>
            <a:pPr algn="ctr" defTabSz="913765">
              <a:defRPr/>
            </a:pPr>
            <a:endParaRPr lang="zh-CN" altLang="en-US" sz="1800" kern="0">
              <a:solidFill>
                <a:prstClr val="white"/>
              </a:solidFill>
              <a:latin typeface="Broadway BT"/>
              <a:ea typeface="微软雅黑" panose="020B0503020204020204" pitchFamily="34" charset="-122"/>
            </a:endParaRPr>
          </a:p>
        </p:txBody>
      </p:sp>
      <p:sp>
        <p:nvSpPr>
          <p:cNvPr id="45" name="矩形 44"/>
          <p:cNvSpPr/>
          <p:nvPr/>
        </p:nvSpPr>
        <p:spPr>
          <a:xfrm>
            <a:off x="5152676" y="4554479"/>
            <a:ext cx="5665264" cy="1701585"/>
          </a:xfrm>
          <a:prstGeom prst="rect">
            <a:avLst/>
          </a:prstGeom>
          <a:solidFill>
            <a:srgbClr val="FFFFFF"/>
          </a:solidFill>
          <a:ln w="19050" cap="flat" cmpd="sng" algn="ctr">
            <a:noFill/>
            <a:prstDash val="solid"/>
          </a:ln>
          <a:effectLst/>
        </p:spPr>
        <p:txBody>
          <a:bodyPr anchor="ctr"/>
          <a:lstStyle/>
          <a:p>
            <a:pPr algn="ctr" defTabSz="913765">
              <a:defRPr/>
            </a:pPr>
            <a:endParaRPr lang="zh-CN" altLang="en-US" sz="1800" kern="0">
              <a:solidFill>
                <a:prstClr val="white"/>
              </a:solidFill>
              <a:latin typeface="Broadway BT"/>
              <a:ea typeface="微软雅黑" panose="020B0503020204020204" pitchFamily="34" charset="-122"/>
            </a:endParaRPr>
          </a:p>
        </p:txBody>
      </p:sp>
      <p:sp>
        <p:nvSpPr>
          <p:cNvPr id="46" name="矩形 45"/>
          <p:cNvSpPr/>
          <p:nvPr/>
        </p:nvSpPr>
        <p:spPr>
          <a:xfrm>
            <a:off x="3370906" y="4816654"/>
            <a:ext cx="1615264" cy="1007587"/>
          </a:xfrm>
          <a:prstGeom prst="rect">
            <a:avLst/>
          </a:prstGeom>
          <a:solidFill>
            <a:schemeClr val="accent5">
              <a:lumMod val="60000"/>
              <a:lumOff val="40000"/>
            </a:schemeClr>
          </a:solidFill>
          <a:ln w="38100" cap="flat" cmpd="sng" algn="ctr">
            <a:solidFill>
              <a:sysClr val="window" lastClr="FFFFFF"/>
            </a:solidFill>
            <a:prstDash val="solid"/>
          </a:ln>
          <a:effectLst>
            <a:outerShdw blurRad="50800" dist="38100" dir="5400000" algn="t" rotWithShape="0">
              <a:prstClr val="black">
                <a:alpha val="57000"/>
              </a:prstClr>
            </a:outerShdw>
          </a:effectLst>
        </p:spPr>
        <p:txBody>
          <a:bodyPr anchor="ctr"/>
          <a:lstStyle/>
          <a:p>
            <a:pPr algn="ctr" defTabSz="913765">
              <a:defRPr/>
            </a:pPr>
            <a:endParaRPr lang="zh-CN" altLang="en-US" sz="1800" kern="0">
              <a:solidFill>
                <a:prstClr val="white"/>
              </a:solidFill>
              <a:latin typeface="Broadway BT"/>
              <a:ea typeface="微软雅黑" panose="020B0503020204020204" pitchFamily="34" charset="-122"/>
            </a:endParaRPr>
          </a:p>
        </p:txBody>
      </p:sp>
      <p:sp>
        <p:nvSpPr>
          <p:cNvPr id="47" name="TextBox 46"/>
          <p:cNvSpPr txBox="1"/>
          <p:nvPr/>
        </p:nvSpPr>
        <p:spPr>
          <a:xfrm>
            <a:off x="3403250" y="4967487"/>
            <a:ext cx="1525688" cy="707518"/>
          </a:xfrm>
          <a:prstGeom prst="rect">
            <a:avLst/>
          </a:prstGeom>
          <a:noFill/>
        </p:spPr>
        <p:txBody>
          <a:bodyPr wrap="square" rtlCol="0">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硬件的</a:t>
            </a:r>
            <a:endParaRPr lang="en-US" altLang="zh-CN" sz="2000" b="1" dirty="0">
              <a:solidFill>
                <a:prstClr val="white"/>
              </a:solidFill>
              <a:latin typeface="微软雅黑" panose="020B0503020204020204" pitchFamily="34" charset="-122"/>
              <a:ea typeface="微软雅黑" panose="020B0503020204020204" pitchFamily="34" charset="-122"/>
            </a:endParaRPr>
          </a:p>
          <a:p>
            <a:pPr algn="ctr"/>
            <a:r>
              <a:rPr lang="zh-CN" altLang="en-US" sz="2000" b="1" dirty="0">
                <a:solidFill>
                  <a:prstClr val="white"/>
                </a:solidFill>
                <a:latin typeface="微软雅黑" panose="020B0503020204020204" pitchFamily="34" charset="-122"/>
                <a:ea typeface="微软雅黑" panose="020B0503020204020204" pitchFamily="34" charset="-122"/>
              </a:rPr>
              <a:t>变革</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5306777" y="4586686"/>
            <a:ext cx="5511164" cy="169189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扩充模式：转变为不断增加集群规模的横向扩充模式</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设备总量：通过虚拟化把众多服务器组成一个巨大的资源池，资源利用率增加到</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80%</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以上</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设备形态：客户端和移动设备的需求增加</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采购模式：由硬件品牌转为扩充性和性价比</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矩形 53"/>
          <p:cNvSpPr/>
          <p:nvPr/>
        </p:nvSpPr>
        <p:spPr>
          <a:xfrm>
            <a:off x="0" y="6399253"/>
            <a:ext cx="12192000" cy="493492"/>
          </a:xfrm>
          <a:prstGeom prst="rect">
            <a:avLst/>
          </a:prstGeom>
          <a:solidFill>
            <a:srgbClr val="F2F2F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5" name="矩形 54"/>
          <p:cNvSpPr/>
          <p:nvPr/>
        </p:nvSpPr>
        <p:spPr>
          <a:xfrm>
            <a:off x="35430" y="1601152"/>
            <a:ext cx="12192000" cy="57120"/>
          </a:xfrm>
          <a:prstGeom prst="rect">
            <a:avLst/>
          </a:prstGeom>
          <a:solidFill>
            <a:srgbClr val="92D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0937" y="3645721"/>
            <a:ext cx="1135411" cy="925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右箭头 26"/>
          <p:cNvSpPr/>
          <p:nvPr/>
        </p:nvSpPr>
        <p:spPr>
          <a:xfrm>
            <a:off x="2012099" y="3902524"/>
            <a:ext cx="732846" cy="395882"/>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sz="1800"/>
          </a:p>
        </p:txBody>
      </p:sp>
      <p:grpSp>
        <p:nvGrpSpPr>
          <p:cNvPr id="22" name="组合 21"/>
          <p:cNvGrpSpPr/>
          <p:nvPr/>
        </p:nvGrpSpPr>
        <p:grpSpPr>
          <a:xfrm>
            <a:off x="131974" y="-1"/>
            <a:ext cx="11520000" cy="1016152"/>
            <a:chOff x="131974" y="-1"/>
            <a:chExt cx="11520000" cy="1016152"/>
          </a:xfrm>
        </p:grpSpPr>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4" name="矩形 23"/>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标题 1"/>
            <p:cNvSpPr/>
            <p:nvPr/>
          </p:nvSpPr>
          <p:spPr bwMode="auto">
            <a:xfrm>
              <a:off x="5865536" y="312428"/>
              <a:ext cx="5786438" cy="533400"/>
            </a:xfrm>
            <a:prstGeom prst="rect">
              <a:avLst/>
            </a:prstGeom>
            <a:noFill/>
            <a:ln>
              <a:noFill/>
            </a:ln>
          </p:spPr>
          <p:txBody>
            <a:bodyPr anchor="b"/>
            <a:lstStyle/>
            <a:p>
              <a:pPr lvl="0"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云计算带来的变革</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28" name="标题 1"/>
          <p:cNvSpPr txBox="1"/>
          <p:nvPr/>
        </p:nvSpPr>
        <p:spPr>
          <a:xfrm>
            <a:off x="256469" y="1131481"/>
            <a:ext cx="5765189"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云计算给软硬件产业带来的变革</a:t>
            </a:r>
            <a:endPar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云计算及其应用</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实验内容</a:t>
            </a:r>
            <a:endParaRPr lang="zh-CN" altLang="en-US" sz="2800" b="1" dirty="0">
              <a:latin typeface="黑体" panose="02010609060101010101" pitchFamily="2" charset="-122"/>
              <a:ea typeface="黑体" panose="02010609060101010101" pitchFamily="2" charset="-122"/>
            </a:endParaRPr>
          </a:p>
        </p:txBody>
      </p:sp>
      <p:sp>
        <p:nvSpPr>
          <p:cNvPr id="4" name="矩形 3"/>
          <p:cNvSpPr/>
          <p:nvPr/>
        </p:nvSpPr>
        <p:spPr>
          <a:xfrm>
            <a:off x="777030" y="1707895"/>
            <a:ext cx="3195555"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实验一：亚马逊云</a:t>
            </a:r>
            <a:r>
              <a:rPr lang="en-US" altLang="zh-CN" sz="2000" b="1" dirty="0">
                <a:latin typeface="微软雅黑" panose="020B0503020204020204" pitchFamily="34" charset="-122"/>
                <a:ea typeface="微软雅黑" panose="020B0503020204020204" pitchFamily="34" charset="-122"/>
              </a:rPr>
              <a:t>AWS</a:t>
            </a:r>
            <a:endParaRPr lang="zh-CN" altLang="en-US" sz="2000" b="1" dirty="0">
              <a:latin typeface="微软雅黑" panose="020B0503020204020204" pitchFamily="34" charset="-122"/>
              <a:ea typeface="微软雅黑" panose="020B0503020204020204" pitchFamily="34" charset="-122"/>
            </a:endParaRPr>
          </a:p>
        </p:txBody>
      </p:sp>
      <p:sp>
        <p:nvSpPr>
          <p:cNvPr id="8" name="矩形 7"/>
          <p:cNvSpPr/>
          <p:nvPr/>
        </p:nvSpPr>
        <p:spPr>
          <a:xfrm>
            <a:off x="799473" y="3138081"/>
            <a:ext cx="2800960"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实验二：</a:t>
            </a:r>
            <a:r>
              <a:rPr lang="en-US" altLang="zh-CN" sz="2000" b="1" dirty="0">
                <a:latin typeface="微软雅黑" panose="020B0503020204020204" pitchFamily="34" charset="-122"/>
                <a:ea typeface="微软雅黑" panose="020B0503020204020204" pitchFamily="34" charset="-122"/>
              </a:rPr>
              <a:t>Spark</a:t>
            </a:r>
            <a:r>
              <a:rPr lang="zh-CN" altLang="en-US" sz="2000" b="1" dirty="0">
                <a:latin typeface="微软雅黑" panose="020B0503020204020204" pitchFamily="34" charset="-122"/>
                <a:ea typeface="微软雅黑" panose="020B0503020204020204" pitchFamily="34" charset="-122"/>
              </a:rPr>
              <a:t>实践</a:t>
            </a:r>
            <a:endParaRPr lang="zh-CN" altLang="en-US" sz="2000" b="1" dirty="0">
              <a:latin typeface="微软雅黑" panose="020B0503020204020204" pitchFamily="34" charset="-122"/>
              <a:ea typeface="微软雅黑" panose="020B0503020204020204" pitchFamily="34" charset="-122"/>
            </a:endParaRPr>
          </a:p>
        </p:txBody>
      </p:sp>
      <p:sp>
        <p:nvSpPr>
          <p:cNvPr id="10" name="矩形 9"/>
          <p:cNvSpPr/>
          <p:nvPr/>
        </p:nvSpPr>
        <p:spPr>
          <a:xfrm>
            <a:off x="753409" y="4672937"/>
            <a:ext cx="3353803" cy="400110"/>
          </a:xfrm>
          <a:prstGeom prst="rect">
            <a:avLst/>
          </a:prstGeom>
        </p:spPr>
        <p:txBody>
          <a:bodyPr wrap="none">
            <a:spAutoFit/>
          </a:bodyPr>
          <a:lstStyle/>
          <a:p>
            <a:pPr marL="342900" indent="-342900">
              <a:buClr>
                <a:srgbClr val="0070C0"/>
              </a:buCl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实验三：图数据库</a:t>
            </a:r>
            <a:r>
              <a:rPr lang="en-US" altLang="zh-CN" sz="2000" b="1" dirty="0">
                <a:latin typeface="微软雅黑" panose="020B0503020204020204" pitchFamily="34" charset="-122"/>
                <a:ea typeface="微软雅黑" panose="020B0503020204020204" pitchFamily="34" charset="-122"/>
              </a:rPr>
              <a:t>Neo4j</a:t>
            </a:r>
            <a:endParaRPr lang="zh-CN" altLang="en-US" sz="2000" b="1" dirty="0">
              <a:latin typeface="微软雅黑" panose="020B0503020204020204" pitchFamily="34" charset="-122"/>
              <a:ea typeface="微软雅黑" panose="020B0503020204020204" pitchFamily="34" charset="-122"/>
            </a:endParaRPr>
          </a:p>
        </p:txBody>
      </p:sp>
      <p:sp>
        <p:nvSpPr>
          <p:cNvPr id="13" name="矩形 12"/>
          <p:cNvSpPr/>
          <p:nvPr/>
        </p:nvSpPr>
        <p:spPr>
          <a:xfrm>
            <a:off x="777030" y="2067828"/>
            <a:ext cx="9330532" cy="757130"/>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实验内容为：</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亚马逊在</a:t>
            </a:r>
            <a:r>
              <a:rPr lang="en-US" altLang="zh-CN" dirty="0">
                <a:latin typeface="微软雅黑" panose="020B0503020204020204" pitchFamily="34" charset="-122"/>
                <a:ea typeface="微软雅黑" panose="020B0503020204020204" pitchFamily="34" charset="-122"/>
              </a:rPr>
              <a:t>Linux</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Windows</a:t>
            </a:r>
            <a:r>
              <a:rPr lang="zh-CN" altLang="en-US" dirty="0">
                <a:latin typeface="微软雅黑" panose="020B0503020204020204" pitchFamily="34" charset="-122"/>
                <a:ea typeface="微软雅黑" panose="020B0503020204020204" pitchFamily="34" charset="-122"/>
              </a:rPr>
              <a:t>上的启动和配置，</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AmazonEC2</a:t>
            </a:r>
            <a:r>
              <a:rPr lang="zh-CN" altLang="en-US" dirty="0">
                <a:latin typeface="微软雅黑" panose="020B0503020204020204" pitchFamily="34" charset="-122"/>
                <a:ea typeface="微软雅黑" panose="020B0503020204020204" pitchFamily="34" charset="-122"/>
              </a:rPr>
              <a:t>启动虚拟机，</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以及在</a:t>
            </a:r>
            <a:r>
              <a:rPr lang="en-US" altLang="zh-CN" dirty="0">
                <a:latin typeface="微软雅黑" panose="020B0503020204020204" pitchFamily="34" charset="-122"/>
                <a:ea typeface="微软雅黑" panose="020B0503020204020204" pitchFamily="34" charset="-122"/>
              </a:rPr>
              <a:t>AWS Lambda</a:t>
            </a:r>
            <a:r>
              <a:rPr lang="zh-CN" altLang="en-US" dirty="0">
                <a:latin typeface="微软雅黑" panose="020B0503020204020204" pitchFamily="34" charset="-122"/>
                <a:ea typeface="微软雅黑" panose="020B0503020204020204" pitchFamily="34" charset="-122"/>
              </a:rPr>
              <a:t>上进行无服务器的代码演示。</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724397" y="3480368"/>
            <a:ext cx="9894441" cy="757130"/>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实验内容：</a:t>
            </a:r>
            <a:r>
              <a:rPr lang="en-US" altLang="zh-CN" dirty="0">
                <a:latin typeface="微软雅黑" panose="020B0503020204020204" pitchFamily="34" charset="-122"/>
                <a:ea typeface="微软雅黑" panose="020B0503020204020204" pitchFamily="34" charset="-122"/>
              </a:rPr>
              <a:t>1、Spark</a:t>
            </a:r>
            <a:r>
              <a:rPr lang="zh-CN" altLang="en-US" dirty="0">
                <a:latin typeface="微软雅黑" panose="020B0503020204020204" pitchFamily="34" charset="-122"/>
                <a:ea typeface="微软雅黑" panose="020B0503020204020204" pitchFamily="34" charset="-122"/>
              </a:rPr>
              <a:t>的安装，</a:t>
            </a:r>
            <a:r>
              <a:rPr lang="en-US" altLang="zh-CN" dirty="0">
                <a:latin typeface="微软雅黑" panose="020B0503020204020204" pitchFamily="34" charset="-122"/>
                <a:ea typeface="微软雅黑" panose="020B0503020204020204" pitchFamily="34" charset="-122"/>
              </a:rPr>
              <a:t>2、Spark Shell</a:t>
            </a:r>
            <a:r>
              <a:rPr lang="zh-CN" altLang="en-US" dirty="0">
                <a:latin typeface="微软雅黑" panose="020B0503020204020204" pitchFamily="34" charset="-122"/>
                <a:ea typeface="微软雅黑" panose="020B0503020204020204" pitchFamily="34" charset="-122"/>
              </a:rPr>
              <a:t>中代码的运行，</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编写</a:t>
            </a:r>
            <a:r>
              <a:rPr lang="en-US" altLang="zh-CN" dirty="0">
                <a:latin typeface="微软雅黑" panose="020B0503020204020204" pitchFamily="34" charset="-122"/>
                <a:ea typeface="微软雅黑" panose="020B0503020204020204" pitchFamily="34" charset="-122"/>
              </a:rPr>
              <a:t>Spark</a:t>
            </a:r>
            <a:r>
              <a:rPr lang="zh-CN" altLang="en-US" dirty="0">
                <a:latin typeface="微软雅黑" panose="020B0503020204020204" pitchFamily="34" charset="-122"/>
                <a:ea typeface="微软雅黑" panose="020B0503020204020204" pitchFamily="34" charset="-122"/>
              </a:rPr>
              <a:t>独立应用程序，</a:t>
            </a:r>
            <a:r>
              <a:rPr lang="en-US" altLang="zh-CN" dirty="0">
                <a:latin typeface="微软雅黑" panose="020B0503020204020204" pitchFamily="34" charset="-122"/>
                <a:ea typeface="微软雅黑" panose="020B0503020204020204" pitchFamily="34" charset="-122"/>
              </a:rPr>
              <a:t>4、RDD</a:t>
            </a:r>
            <a:r>
              <a:rPr lang="zh-CN" altLang="en-US" dirty="0">
                <a:latin typeface="微软雅黑" panose="020B0503020204020204" pitchFamily="34" charset="-122"/>
                <a:ea typeface="微软雅黑" panose="020B0503020204020204" pitchFamily="34" charset="-122"/>
              </a:rPr>
              <a:t>编程。</a:t>
            </a:r>
            <a:endParaRPr lang="zh-CN" altLang="en-US" dirty="0">
              <a:latin typeface="微软雅黑" panose="020B0503020204020204" pitchFamily="34" charset="-122"/>
              <a:ea typeface="微软雅黑" panose="020B0503020204020204" pitchFamily="34" charset="-122"/>
            </a:endParaRPr>
          </a:p>
        </p:txBody>
      </p:sp>
      <p:sp>
        <p:nvSpPr>
          <p:cNvPr id="19" name="矩形 18"/>
          <p:cNvSpPr/>
          <p:nvPr/>
        </p:nvSpPr>
        <p:spPr>
          <a:xfrm>
            <a:off x="777029" y="5043674"/>
            <a:ext cx="9841809" cy="424732"/>
          </a:xfrm>
          <a:prstGeom prst="rect">
            <a:avLst/>
          </a:prstGeom>
        </p:spPr>
        <p:txBody>
          <a:bodyPr wrap="square">
            <a:spAutoFit/>
          </a:bodyPr>
          <a:lstStyle/>
          <a:p>
            <a:pPr>
              <a:lnSpc>
                <a:spcPct val="120000"/>
              </a:lnSpc>
            </a:pPr>
            <a:r>
              <a:rPr lang="zh-CN" altLang="en-US" dirty="0">
                <a:latin typeface="微软雅黑" panose="020B0503020204020204" pitchFamily="34" charset="-122"/>
                <a:ea typeface="微软雅黑" panose="020B0503020204020204" pitchFamily="34" charset="-122"/>
              </a:rPr>
              <a:t>       实验内容：</a:t>
            </a:r>
            <a:r>
              <a:rPr lang="en-US" altLang="zh-CN" dirty="0">
                <a:latin typeface="微软雅黑" panose="020B0503020204020204" pitchFamily="34" charset="-122"/>
                <a:ea typeface="微软雅黑" panose="020B0503020204020204" pitchFamily="34" charset="-122"/>
              </a:rPr>
              <a:t>1、Neo4j</a:t>
            </a:r>
            <a:r>
              <a:rPr lang="zh-CN" altLang="en-US" dirty="0">
                <a:latin typeface="微软雅黑" panose="020B0503020204020204" pitchFamily="34" charset="-122"/>
                <a:ea typeface="微软雅黑" panose="020B0503020204020204" pitchFamily="34" charset="-122"/>
              </a:rPr>
              <a:t>的安装，</a:t>
            </a:r>
            <a:r>
              <a:rPr lang="en-US" altLang="zh-CN" dirty="0">
                <a:latin typeface="微软雅黑" panose="020B0503020204020204" pitchFamily="34" charset="-122"/>
                <a:ea typeface="微软雅黑" panose="020B0503020204020204" pitchFamily="34" charset="-122"/>
              </a:rPr>
              <a:t>2、Neo4j CQL</a:t>
            </a:r>
            <a:r>
              <a:rPr lang="zh-CN" altLang="en-US" dirty="0">
                <a:latin typeface="微软雅黑" panose="020B0503020204020204" pitchFamily="34" charset="-122"/>
                <a:ea typeface="微软雅黑" panose="020B0503020204020204" pitchFamily="34" charset="-122"/>
              </a:rPr>
              <a:t>的使用，</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Neo4j</a:t>
            </a:r>
            <a:r>
              <a:rPr lang="zh-CN" altLang="en-US" dirty="0">
                <a:latin typeface="微软雅黑" panose="020B0503020204020204" pitchFamily="34" charset="-122"/>
                <a:ea typeface="微软雅黑" panose="020B0503020204020204" pitchFamily="34" charset="-122"/>
              </a:rPr>
              <a:t>构建知识图谱。</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58492" y="3908011"/>
            <a:ext cx="5569978" cy="172985"/>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347085"/>
            <a:ext cx="6120000" cy="905587"/>
            <a:chOff x="1066800" y="1117694"/>
            <a:chExt cx="6324600" cy="922338"/>
          </a:xfrm>
        </p:grpSpPr>
        <p:grpSp>
          <p:nvGrpSpPr>
            <p:cNvPr id="13" name="组合 62"/>
            <p:cNvGrpSpPr/>
            <p:nvPr/>
          </p:nvGrpSpPr>
          <p:grpSpPr bwMode="auto">
            <a:xfrm>
              <a:off x="1447800" y="1138099"/>
              <a:ext cx="5943600" cy="658287"/>
              <a:chOff x="1752601" y="2209799"/>
              <a:chExt cx="6934200" cy="657861"/>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657861"/>
              </a:xfrm>
              <a:prstGeom prst="rect">
                <a:avLst/>
              </a:prstGeom>
              <a:noFill/>
              <a:ln w="9525" algn="ctr">
                <a:noFill/>
                <a:miter lim="800000"/>
              </a:ln>
            </p:spPr>
            <p:txBody>
              <a:bodyPr>
                <a:spAutoFit/>
              </a:bodyPr>
              <a:lstStyle/>
              <a:p>
                <a:pPr fontAlgn="base">
                  <a:spcBef>
                    <a:spcPct val="0"/>
                  </a:spcBef>
                  <a:spcAft>
                    <a:spcPct val="0"/>
                  </a:spcAft>
                </a:pPr>
                <a:r>
                  <a:rPr kumimoji="1" lang="zh-CN" altLang="en-US" sz="3600" b="1" dirty="0">
                    <a:solidFill>
                      <a:srgbClr val="000000"/>
                    </a:solidFill>
                    <a:latin typeface="黑体" panose="02010609060101010101" pitchFamily="2" charset="-122"/>
                    <a:ea typeface="黑体" panose="02010609060101010101" pitchFamily="2" charset="-122"/>
                  </a:rPr>
                  <a:t>云计算概述</a:t>
                </a:r>
                <a:endParaRPr kumimoji="1" lang="zh-CN" altLang="en-US" sz="36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88312" y="3126869"/>
            <a:ext cx="6120000" cy="875771"/>
            <a:chOff x="1066800" y="3187702"/>
            <a:chExt cx="6324600" cy="922338"/>
          </a:xfrm>
        </p:grpSpPr>
        <p:grpSp>
          <p:nvGrpSpPr>
            <p:cNvPr id="29" name="组合 63"/>
            <p:cNvGrpSpPr/>
            <p:nvPr/>
          </p:nvGrpSpPr>
          <p:grpSpPr bwMode="auto">
            <a:xfrm>
              <a:off x="1447800" y="3335333"/>
              <a:ext cx="5943600" cy="615869"/>
              <a:chOff x="1752601" y="2205030"/>
              <a:chExt cx="6934200" cy="615470"/>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615470"/>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云计算部署模式</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88312" y="4027215"/>
            <a:ext cx="6120000" cy="848907"/>
            <a:chOff x="1066800" y="4340235"/>
            <a:chExt cx="6234090" cy="922338"/>
          </a:xfrm>
        </p:grpSpPr>
        <p:grpSp>
          <p:nvGrpSpPr>
            <p:cNvPr id="45" name="组合 66"/>
            <p:cNvGrpSpPr/>
            <p:nvPr/>
          </p:nvGrpSpPr>
          <p:grpSpPr bwMode="auto">
            <a:xfrm>
              <a:off x="1357290" y="4483114"/>
              <a:ext cx="5943600" cy="635359"/>
              <a:chOff x="1752601" y="2209798"/>
              <a:chExt cx="6934200" cy="634947"/>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634947"/>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云计算的使用场景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88312" y="2232143"/>
            <a:ext cx="6120000" cy="887547"/>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607304"/>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云计算的服务类型</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88312" y="4904130"/>
            <a:ext cx="6120000" cy="867881"/>
            <a:chOff x="1066800" y="4340235"/>
            <a:chExt cx="6234090" cy="922338"/>
          </a:xfrm>
        </p:grpSpPr>
        <p:grpSp>
          <p:nvGrpSpPr>
            <p:cNvPr id="77" name="组合 66"/>
            <p:cNvGrpSpPr/>
            <p:nvPr/>
          </p:nvGrpSpPr>
          <p:grpSpPr bwMode="auto">
            <a:xfrm>
              <a:off x="1357290" y="4483114"/>
              <a:ext cx="5943600" cy="621468"/>
              <a:chOff x="1752601" y="2209798"/>
              <a:chExt cx="6934200" cy="621065"/>
            </a:xfrm>
          </p:grpSpPr>
          <p:sp>
            <p:nvSpPr>
              <p:cNvPr id="90"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1" name="Text Box 9"/>
              <p:cNvSpPr txBox="1">
                <a:spLocks noChangeArrowheads="1"/>
              </p:cNvSpPr>
              <p:nvPr/>
            </p:nvSpPr>
            <p:spPr bwMode="gray">
              <a:xfrm>
                <a:off x="2513808" y="2209798"/>
                <a:ext cx="5700713" cy="62106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云计算带来的变革</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8" name="Group 65"/>
            <p:cNvGrpSpPr/>
            <p:nvPr/>
          </p:nvGrpSpPr>
          <p:grpSpPr bwMode="auto">
            <a:xfrm>
              <a:off x="1066800" y="4340235"/>
              <a:ext cx="854075" cy="922338"/>
              <a:chOff x="2789" y="1625"/>
              <a:chExt cx="847" cy="915"/>
            </a:xfrm>
          </p:grpSpPr>
          <p:sp>
            <p:nvSpPr>
              <p:cNvPr id="8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5" name="Group 71"/>
              <p:cNvGrpSpPr/>
              <p:nvPr/>
            </p:nvGrpSpPr>
            <p:grpSpPr bwMode="auto">
              <a:xfrm>
                <a:off x="2899" y="1735"/>
                <a:ext cx="687" cy="688"/>
                <a:chOff x="4166" y="1706"/>
                <a:chExt cx="1252" cy="1252"/>
              </a:xfrm>
            </p:grpSpPr>
            <p:sp>
              <p:nvSpPr>
                <p:cNvPr id="8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79" name="矩形 78"/>
            <p:cNvSpPr/>
            <p:nvPr/>
          </p:nvSpPr>
          <p:spPr>
            <a:xfrm>
              <a:off x="1189038" y="4464057"/>
              <a:ext cx="607761" cy="621468"/>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2" name="组合 91"/>
          <p:cNvGrpSpPr/>
          <p:nvPr/>
        </p:nvGrpSpPr>
        <p:grpSpPr>
          <a:xfrm>
            <a:off x="2388312" y="5871919"/>
            <a:ext cx="6120000" cy="840871"/>
            <a:chOff x="1066800" y="4340235"/>
            <a:chExt cx="6234090" cy="922338"/>
          </a:xfrm>
        </p:grpSpPr>
        <p:grpSp>
          <p:nvGrpSpPr>
            <p:cNvPr id="94" name="组合 66"/>
            <p:cNvGrpSpPr/>
            <p:nvPr/>
          </p:nvGrpSpPr>
          <p:grpSpPr bwMode="auto">
            <a:xfrm>
              <a:off x="1357290" y="4483114"/>
              <a:ext cx="5943600" cy="641431"/>
              <a:chOff x="1752601" y="2209798"/>
              <a:chExt cx="6934200" cy="641015"/>
            </a:xfrm>
          </p:grpSpPr>
          <p:sp>
            <p:nvSpPr>
              <p:cNvPr id="10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8" name="Text Box 9"/>
              <p:cNvSpPr txBox="1">
                <a:spLocks noChangeArrowheads="1"/>
              </p:cNvSpPr>
              <p:nvPr/>
            </p:nvSpPr>
            <p:spPr bwMode="gray">
              <a:xfrm>
                <a:off x="2513808" y="2209798"/>
                <a:ext cx="5700713" cy="64101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云计算产业链结构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5" name="Group 65"/>
            <p:cNvGrpSpPr/>
            <p:nvPr/>
          </p:nvGrpSpPr>
          <p:grpSpPr bwMode="auto">
            <a:xfrm>
              <a:off x="1066800" y="4340235"/>
              <a:ext cx="854075" cy="922338"/>
              <a:chOff x="2789" y="1625"/>
              <a:chExt cx="847" cy="915"/>
            </a:xfrm>
          </p:grpSpPr>
          <p:sp>
            <p:nvSpPr>
              <p:cNvPr id="9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1"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102" name="Group 71"/>
              <p:cNvGrpSpPr/>
              <p:nvPr/>
            </p:nvGrpSpPr>
            <p:grpSpPr bwMode="auto">
              <a:xfrm>
                <a:off x="2899" y="1735"/>
                <a:ext cx="687" cy="688"/>
                <a:chOff x="4166" y="1706"/>
                <a:chExt cx="1252" cy="1252"/>
              </a:xfrm>
            </p:grpSpPr>
            <p:sp>
              <p:nvSpPr>
                <p:cNvPr id="103"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4"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6"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96" name="矩形 95"/>
            <p:cNvSpPr/>
            <p:nvPr/>
          </p:nvSpPr>
          <p:spPr>
            <a:xfrm>
              <a:off x="1189038" y="4464057"/>
              <a:ext cx="607761" cy="64143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六</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1489274" y="1254550"/>
            <a:ext cx="8286750" cy="4598523"/>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31654" y="1372672"/>
            <a:ext cx="5331224" cy="4970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4" name="文本框 25"/>
          <p:cNvSpPr txBox="1"/>
          <p:nvPr/>
        </p:nvSpPr>
        <p:spPr>
          <a:xfrm>
            <a:off x="460137" y="2557262"/>
            <a:ext cx="5102742" cy="2399696"/>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云计算作为一种新兴的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应用模式，带动整个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产业的调整和升级，催生了全新的产业链，既包含传统的硬件提供商、基础软件提供商和软件应用提供商，也包含新兴的云提供商和云服务提供商。</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对象 4"/>
          <p:cNvGraphicFramePr>
            <a:graphicFrameLocks noChangeAspect="1"/>
          </p:cNvGraphicFramePr>
          <p:nvPr/>
        </p:nvGraphicFramePr>
        <p:xfrm>
          <a:off x="6579023" y="1999811"/>
          <a:ext cx="5072951" cy="4541853"/>
        </p:xfrm>
        <a:graphic>
          <a:graphicData uri="http://schemas.openxmlformats.org/presentationml/2006/ole">
            <mc:AlternateContent xmlns:mc="http://schemas.openxmlformats.org/markup-compatibility/2006">
              <mc:Choice xmlns:v="urn:schemas-microsoft-com:vml" Requires="v">
                <p:oleObj spid="_x0000_s1072" name="Picture" r:id="rId1" imgW="4191000" imgH="2743200" progId="Word.Picture.8">
                  <p:embed/>
                </p:oleObj>
              </mc:Choice>
              <mc:Fallback>
                <p:oleObj name="Picture" r:id="rId1" imgW="4191000" imgH="2743200" progId="Word.Picture.8">
                  <p:embed/>
                  <p:pic>
                    <p:nvPicPr>
                      <p:cNvPr id="0" name="对象 4"/>
                      <p:cNvPicPr>
                        <a:picLocks noChangeAspect="1" noChangeArrowheads="1"/>
                      </p:cNvPicPr>
                      <p:nvPr/>
                    </p:nvPicPr>
                    <p:blipFill>
                      <a:blip r:embed="rId2"/>
                      <a:srcRect l="17664" t="8221" r="34116" b="25729"/>
                      <a:stretch>
                        <a:fillRect/>
                      </a:stretch>
                    </p:blipFill>
                    <p:spPr bwMode="auto">
                      <a:xfrm>
                        <a:off x="6579023" y="1999811"/>
                        <a:ext cx="5072951" cy="4541853"/>
                      </a:xfrm>
                      <a:prstGeom prst="rect">
                        <a:avLst/>
                      </a:prstGeom>
                      <a:noFill/>
                      <a:ln>
                        <a:noFill/>
                      </a:ln>
                    </p:spPr>
                  </p:pic>
                </p:oleObj>
              </mc:Fallback>
            </mc:AlternateContent>
          </a:graphicData>
        </a:graphic>
      </p:graphicFrame>
      <p:sp>
        <p:nvSpPr>
          <p:cNvPr id="13" name="矩形 12"/>
          <p:cNvSpPr/>
          <p:nvPr/>
        </p:nvSpPr>
        <p:spPr>
          <a:xfrm>
            <a:off x="0" y="1907893"/>
            <a:ext cx="12214080" cy="761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矩形 13"/>
          <p:cNvSpPr/>
          <p:nvPr/>
        </p:nvSpPr>
        <p:spPr>
          <a:xfrm>
            <a:off x="-22080" y="6591563"/>
            <a:ext cx="12214080" cy="7616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9" name="组合 8"/>
          <p:cNvGrpSpPr/>
          <p:nvPr/>
        </p:nvGrpSpPr>
        <p:grpSpPr>
          <a:xfrm>
            <a:off x="131974" y="-1"/>
            <a:ext cx="11520000" cy="1016152"/>
            <a:chOff x="131974" y="-1"/>
            <a:chExt cx="11520000" cy="1016152"/>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1" name="矩形 10"/>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标题 1"/>
            <p:cNvSpPr/>
            <p:nvPr/>
          </p:nvSpPr>
          <p:spPr bwMode="auto">
            <a:xfrm>
              <a:off x="5865536" y="312428"/>
              <a:ext cx="5786438" cy="533400"/>
            </a:xfrm>
            <a:prstGeom prst="rect">
              <a:avLst/>
            </a:prstGeom>
            <a:noFill/>
            <a:ln>
              <a:noFill/>
            </a:ln>
          </p:spPr>
          <p:txBody>
            <a:bodyPr anchor="b"/>
            <a:lstStyle/>
            <a:p>
              <a:pPr lvl="0"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云计算产业链结构</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
        <p:nvSpPr>
          <p:cNvPr id="16" name="标题 1"/>
          <p:cNvSpPr txBox="1"/>
          <p:nvPr/>
        </p:nvSpPr>
        <p:spPr>
          <a:xfrm>
            <a:off x="256469" y="1131481"/>
            <a:ext cx="5765189" cy="56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0070C0"/>
              </a:buClr>
              <a:buFont typeface="Wingdings" panose="05000000000000000000" pitchFamily="2" charset="2"/>
              <a:buChar char="p"/>
            </a:pPr>
            <a:r>
              <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rPr>
              <a:t>云计算产业链构成</a:t>
            </a:r>
            <a:endParaRPr lang="zh-CN" altLang="en-US" sz="2800" b="1" dirty="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400641" y="1910213"/>
            <a:ext cx="5178903" cy="36512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p:nvSpPr>
        <p:spPr>
          <a:xfrm>
            <a:off x="460135" y="1910213"/>
            <a:ext cx="5178903" cy="36512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内容占位符 2"/>
          <p:cNvSpPr>
            <a:spLocks noGrp="1"/>
          </p:cNvSpPr>
          <p:nvPr>
            <p:ph idx="1"/>
          </p:nvPr>
        </p:nvSpPr>
        <p:spPr>
          <a:xfrm>
            <a:off x="609601" y="1910213"/>
            <a:ext cx="4800957" cy="2051909"/>
          </a:xfrm>
        </p:spPr>
        <p:txBody>
          <a:bodyPr>
            <a:normAutofit/>
          </a:body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rPr>
              <a:t>       硬件设备供应商是云计算市场的基础设备提供商，主要包括服务器制造商、储存设备制造商、芯片制造商和嵌入式设备制造商。</a:t>
            </a:r>
            <a:endParaRPr lang="zh-CN" altLang="en-US" sz="1800" dirty="0">
              <a:latin typeface="微软雅黑" panose="020B0503020204020204" pitchFamily="34" charset="-122"/>
              <a:ea typeface="微软雅黑" panose="020B0503020204020204" pitchFamily="34" charset="-122"/>
            </a:endParaRPr>
          </a:p>
          <a:p>
            <a:endParaRPr lang="zh-CN" altLang="en-US" dirty="0"/>
          </a:p>
        </p:txBody>
      </p:sp>
      <p:sp>
        <p:nvSpPr>
          <p:cNvPr id="4" name="内容占位符 3"/>
          <p:cNvSpPr>
            <a:spLocks noGrp="1"/>
          </p:cNvSpPr>
          <p:nvPr>
            <p:ph idx="13"/>
          </p:nvPr>
        </p:nvSpPr>
        <p:spPr>
          <a:xfrm>
            <a:off x="536296" y="1293678"/>
            <a:ext cx="5102742" cy="464215"/>
          </a:xfrm>
          <a:solidFill>
            <a:srgbClr val="92D050"/>
          </a:solidFill>
        </p:spPr>
        <p:txBody>
          <a:bodyPr>
            <a:normAutofit fontScale="85000" lnSpcReduction="20000"/>
          </a:bodyPr>
          <a:lstStyle/>
          <a:p>
            <a:pPr marL="457200" indent="-457200">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硬件提供商</a:t>
            </a:r>
            <a:endParaRPr lang="zh-CN" altLang="en-US" dirty="0">
              <a:latin typeface="微软雅黑" panose="020B0503020204020204" pitchFamily="34" charset="-122"/>
              <a:ea typeface="微软雅黑" panose="020B0503020204020204" pitchFamily="34" charset="-122"/>
            </a:endParaRPr>
          </a:p>
        </p:txBody>
      </p:sp>
      <p:sp>
        <p:nvSpPr>
          <p:cNvPr id="5" name="内容占位符 2"/>
          <p:cNvSpPr txBox="1"/>
          <p:nvPr/>
        </p:nvSpPr>
        <p:spPr>
          <a:xfrm>
            <a:off x="6438721" y="1910213"/>
            <a:ext cx="4985328" cy="3463085"/>
          </a:xfrm>
          <a:prstGeom prst="rect">
            <a:avLst/>
          </a:prstGeom>
        </p:spPr>
        <p:txBody>
          <a:bodyPr vert="horz" lIns="121854" tIns="60926" rIns="121854" bIns="60926" rtlCol="0">
            <a:normAutofit/>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en-US" sz="1800" dirty="0">
                <a:latin typeface="微软雅黑" panose="020B0503020204020204" pitchFamily="34" charset="-122"/>
                <a:ea typeface="微软雅黑" panose="020B0503020204020204" pitchFamily="34" charset="-122"/>
              </a:rPr>
              <a:t>      基础软件提供商主要提供操作系统和数据库、</a:t>
            </a:r>
            <a:r>
              <a:rPr lang="en-US" altLang="zh-CN" sz="1800" dirty="0">
                <a:latin typeface="微软雅黑" panose="020B0503020204020204" pitchFamily="34" charset="-122"/>
                <a:ea typeface="微软雅黑" panose="020B0503020204020204" pitchFamily="34" charset="-122"/>
              </a:rPr>
              <a:t>Web</a:t>
            </a:r>
            <a:r>
              <a:rPr lang="zh-CN" altLang="en-US" sz="1800" dirty="0">
                <a:latin typeface="微软雅黑" panose="020B0503020204020204" pitchFamily="34" charset="-122"/>
                <a:ea typeface="微软雅黑" panose="020B0503020204020204" pitchFamily="34" charset="-122"/>
              </a:rPr>
              <a:t>服务器、文件系统等中间件，处于云计算产业链的源头。</a:t>
            </a:r>
            <a:endParaRPr lang="en-US" altLang="zh-CN" sz="1800" dirty="0">
              <a:latin typeface="微软雅黑" panose="020B0503020204020204" pitchFamily="34" charset="-122"/>
              <a:ea typeface="微软雅黑" panose="020B0503020204020204" pitchFamily="34" charset="-122"/>
            </a:endParaRPr>
          </a:p>
          <a:p>
            <a:pPr marL="0" indent="0">
              <a:buNone/>
            </a:pPr>
            <a:r>
              <a:rPr lang="zh-CN" altLang="en-US" sz="1800" dirty="0">
                <a:latin typeface="微软雅黑" panose="020B0503020204020204" pitchFamily="34" charset="-122"/>
                <a:ea typeface="微软雅黑" panose="020B0503020204020204" pitchFamily="34" charset="-122"/>
              </a:rPr>
              <a:t>       在云计算模式下，操作系统必须支持虚拟化、容器等技术，产业链上游的云平台提供商可以使用这些基础软件开发云计算平台；中间件需要适应单个云服务提供商的运行环境，提供具有跨多个云服务提供商的互操作性，并具有可扩展性。</a:t>
            </a:r>
            <a:endParaRPr lang="zh-CN" altLang="en-US" sz="1800" dirty="0">
              <a:latin typeface="微软雅黑" panose="020B0503020204020204" pitchFamily="34" charset="-122"/>
              <a:ea typeface="微软雅黑" panose="020B0503020204020204" pitchFamily="34" charset="-122"/>
            </a:endParaRPr>
          </a:p>
        </p:txBody>
      </p:sp>
      <p:sp>
        <p:nvSpPr>
          <p:cNvPr id="6" name="内容占位符 3"/>
          <p:cNvSpPr txBox="1"/>
          <p:nvPr/>
        </p:nvSpPr>
        <p:spPr>
          <a:xfrm>
            <a:off x="6438722" y="1293678"/>
            <a:ext cx="5102742" cy="464215"/>
          </a:xfrm>
          <a:prstGeom prst="rect">
            <a:avLst/>
          </a:prstGeom>
          <a:solidFill>
            <a:srgbClr val="92D050"/>
          </a:solidFill>
        </p:spPr>
        <p:txBody>
          <a:bodyPr vert="horz" lIns="121854" tIns="60926" rIns="121854" bIns="60926" rtlCol="0">
            <a:noAutofit/>
          </a:bodyPr>
          <a:lstStyle>
            <a:lvl1pPr marL="0" indent="0" algn="l" defTabSz="1219200"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基础软件提供商</a:t>
            </a:r>
            <a:endParaRPr lang="zh-CN" altLang="en-US" sz="2400" dirty="0">
              <a:latin typeface="微软雅黑" panose="020B0503020204020204" pitchFamily="34" charset="-122"/>
              <a:ea typeface="微软雅黑" panose="020B0503020204020204" pitchFamily="34" charset="-122"/>
            </a:endParaRPr>
          </a:p>
        </p:txBody>
      </p:sp>
      <p:sp>
        <p:nvSpPr>
          <p:cNvPr id="8" name="内容占位符 2"/>
          <p:cNvSpPr txBox="1"/>
          <p:nvPr/>
        </p:nvSpPr>
        <p:spPr>
          <a:xfrm>
            <a:off x="1259231" y="4423505"/>
            <a:ext cx="4496315" cy="833346"/>
          </a:xfrm>
          <a:prstGeom prst="rect">
            <a:avLst/>
          </a:prstGeom>
        </p:spPr>
        <p:txBody>
          <a:bodyPr vert="horz" lIns="121854" tIns="60926" rIns="121854" bIns="60926" rtlCol="0">
            <a:normAutofit lnSpcReduction="10000"/>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支持云计算技术需求的硬件产品，未来会占据更大的市场份额。</a:t>
            </a:r>
            <a:endPar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cxnSp>
        <p:nvCxnSpPr>
          <p:cNvPr id="12" name="直接连接符 11"/>
          <p:cNvCxnSpPr/>
          <p:nvPr/>
        </p:nvCxnSpPr>
        <p:spPr>
          <a:xfrm>
            <a:off x="460135" y="5561489"/>
            <a:ext cx="5178903"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721" y="5561489"/>
            <a:ext cx="5178903"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612456" y="4505477"/>
            <a:ext cx="761603" cy="522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组合 13"/>
          <p:cNvGrpSpPr/>
          <p:nvPr/>
        </p:nvGrpSpPr>
        <p:grpSpPr>
          <a:xfrm>
            <a:off x="131974" y="-1"/>
            <a:ext cx="11520000" cy="1016152"/>
            <a:chOff x="131974" y="-1"/>
            <a:chExt cx="11520000" cy="1016152"/>
          </a:xfrm>
        </p:grpSpPr>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7" name="矩形 16"/>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标题 1"/>
            <p:cNvSpPr/>
            <p:nvPr/>
          </p:nvSpPr>
          <p:spPr bwMode="auto">
            <a:xfrm>
              <a:off x="5865536" y="312428"/>
              <a:ext cx="5786438" cy="533400"/>
            </a:xfrm>
            <a:prstGeom prst="rect">
              <a:avLst/>
            </a:prstGeom>
            <a:noFill/>
            <a:ln>
              <a:noFill/>
            </a:ln>
          </p:spPr>
          <p:txBody>
            <a:bodyPr anchor="b"/>
            <a:lstStyle/>
            <a:p>
              <a:pPr lvl="0"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云计算产业链结构</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400641" y="1910213"/>
            <a:ext cx="5178903" cy="3955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p:nvSpPr>
        <p:spPr>
          <a:xfrm>
            <a:off x="460135" y="1910213"/>
            <a:ext cx="5178903" cy="3955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内容占位符 2"/>
          <p:cNvSpPr>
            <a:spLocks noGrp="1"/>
          </p:cNvSpPr>
          <p:nvPr>
            <p:ph idx="1"/>
          </p:nvPr>
        </p:nvSpPr>
        <p:spPr>
          <a:xfrm>
            <a:off x="609601" y="1910212"/>
            <a:ext cx="4800957" cy="4560784"/>
          </a:xfrm>
        </p:spPr>
        <p:txBody>
          <a:bodyPr>
            <a:normAutofit/>
          </a:bodyPr>
          <a:lstStyle/>
          <a:p>
            <a:pPr marL="0" indent="0">
              <a:buNone/>
            </a:pPr>
            <a:r>
              <a:rPr lang="zh-CN" altLang="en-US" sz="1800" dirty="0">
                <a:latin typeface="微软雅黑" panose="020B0503020204020204" pitchFamily="34" charset="-122"/>
                <a:ea typeface="微软雅黑" panose="020B0503020204020204" pitchFamily="34" charset="-122"/>
              </a:rPr>
              <a:t>       云提供商处于云计算产业的核心位置，它向下采购硬件提供商及基础软件提供商的产品，向上为云服务提供商提供构建公有云的解决方案，为企业机构用户提供构建私有云的解决方案，在云计算产业中处于“制云者”的角色。特点有：</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具有丰富的硬件系统集成经验。</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具有丰富的软件系统集成经验。</a:t>
            </a:r>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具有丰富的行业背景。</a:t>
            </a:r>
            <a:endParaRPr lang="zh-CN" altLang="en-US" sz="18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3"/>
          </p:nvPr>
        </p:nvSpPr>
        <p:spPr>
          <a:xfrm>
            <a:off x="536296" y="1293678"/>
            <a:ext cx="5102742" cy="464215"/>
          </a:xfrm>
          <a:solidFill>
            <a:srgbClr val="92D050"/>
          </a:solidFill>
        </p:spPr>
        <p:txBody>
          <a:bodyPr>
            <a:normAutofit fontScale="85000" lnSpcReduction="20000"/>
          </a:bodyPr>
          <a:lstStyle/>
          <a:p>
            <a:pPr marL="457200" indent="-457200">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云提供商</a:t>
            </a:r>
            <a:endParaRPr lang="zh-CN" altLang="en-US" dirty="0">
              <a:latin typeface="微软雅黑" panose="020B0503020204020204" pitchFamily="34" charset="-122"/>
              <a:ea typeface="微软雅黑" panose="020B0503020204020204" pitchFamily="34" charset="-122"/>
            </a:endParaRPr>
          </a:p>
        </p:txBody>
      </p:sp>
      <p:sp>
        <p:nvSpPr>
          <p:cNvPr id="5" name="内容占位符 2"/>
          <p:cNvSpPr txBox="1"/>
          <p:nvPr/>
        </p:nvSpPr>
        <p:spPr>
          <a:xfrm>
            <a:off x="6438721" y="1910213"/>
            <a:ext cx="4985328" cy="3463085"/>
          </a:xfrm>
          <a:prstGeom prst="rect">
            <a:avLst/>
          </a:prstGeom>
        </p:spPr>
        <p:txBody>
          <a:bodyPr vert="horz" lIns="121854" tIns="60926" rIns="121854" bIns="60926" rtlCol="0">
            <a:normAutofit/>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en-US" sz="1800" dirty="0">
                <a:latin typeface="微软雅黑" panose="020B0503020204020204" pitchFamily="34" charset="-122"/>
                <a:ea typeface="微软雅黑" panose="020B0503020204020204" pitchFamily="34" charset="-122"/>
              </a:rPr>
              <a:t>       云服务提供商是指通过云计算全新的商业模式为最终用户提供服务的企业，其可以是为本身企业提供服务的企业内部的云计算部门，也可以是为行业企业提供专业化服务的行业云计算厂商，这些服务商在基础架构层会提供基本的计算资源，在中间层提供相关的标准的平台层服务，在上层提供可执行的成熟的商业软件。</a:t>
            </a:r>
            <a:endParaRPr lang="zh-CN" altLang="en-US" sz="1800" dirty="0">
              <a:latin typeface="微软雅黑" panose="020B0503020204020204" pitchFamily="34" charset="-122"/>
              <a:ea typeface="微软雅黑" panose="020B0503020204020204" pitchFamily="34" charset="-122"/>
            </a:endParaRPr>
          </a:p>
        </p:txBody>
      </p:sp>
      <p:sp>
        <p:nvSpPr>
          <p:cNvPr id="6" name="内容占位符 3"/>
          <p:cNvSpPr txBox="1"/>
          <p:nvPr/>
        </p:nvSpPr>
        <p:spPr>
          <a:xfrm>
            <a:off x="6438722" y="1293678"/>
            <a:ext cx="5102742" cy="464215"/>
          </a:xfrm>
          <a:prstGeom prst="rect">
            <a:avLst/>
          </a:prstGeom>
          <a:solidFill>
            <a:srgbClr val="92D050"/>
          </a:solidFill>
        </p:spPr>
        <p:txBody>
          <a:bodyPr vert="horz" lIns="121854" tIns="60926" rIns="121854" bIns="60926" rtlCol="0">
            <a:noAutofit/>
          </a:bodyPr>
          <a:lstStyle>
            <a:lvl1pPr marL="0" indent="0" algn="l" defTabSz="1219200"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4</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云服务提供商</a:t>
            </a:r>
            <a:endParaRPr lang="zh-CN" altLang="en-US" sz="2400" dirty="0">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460135" y="5866131"/>
            <a:ext cx="5178903"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721" y="5866131"/>
            <a:ext cx="5178903"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31974" y="-1"/>
            <a:ext cx="11520000" cy="1016152"/>
            <a:chOff x="131974" y="-1"/>
            <a:chExt cx="11520000" cy="1016152"/>
          </a:xfrm>
        </p:grpSpPr>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16" name="矩形 1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7" name="标题 1"/>
            <p:cNvSpPr/>
            <p:nvPr/>
          </p:nvSpPr>
          <p:spPr bwMode="auto">
            <a:xfrm>
              <a:off x="5865536" y="312428"/>
              <a:ext cx="5786438" cy="533400"/>
            </a:xfrm>
            <a:prstGeom prst="rect">
              <a:avLst/>
            </a:prstGeom>
            <a:noFill/>
            <a:ln>
              <a:noFill/>
            </a:ln>
          </p:spPr>
          <p:txBody>
            <a:bodyPr anchor="b"/>
            <a:lstStyle/>
            <a:p>
              <a:pPr lvl="0"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云计算产业链结构</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p:cNvSpPr>
            <a:spLocks noGrp="1"/>
          </p:cNvSpPr>
          <p:nvPr>
            <p:ph idx="1"/>
          </p:nvPr>
        </p:nvSpPr>
        <p:spPr>
          <a:xfrm>
            <a:off x="688617" y="2137901"/>
            <a:ext cx="5217498" cy="1671901"/>
          </a:xfrm>
        </p:spPr>
        <p:txBody>
          <a:bodyPr>
            <a:noAutofit/>
          </a:body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rPr>
              <a:t>       在云计算模式下，云应用提供商只需将应用部署在云平台中，无需购买并维护各种软硬件资源，避免了传统方式中资源空闲所造成的浪费。</a:t>
            </a:r>
            <a:endParaRPr lang="zh-CN" altLang="en-US" sz="1800" dirty="0">
              <a:latin typeface="微软雅黑" panose="020B0503020204020204" pitchFamily="34" charset="-122"/>
              <a:ea typeface="微软雅黑" panose="020B0503020204020204" pitchFamily="34" charset="-122"/>
            </a:endParaRPr>
          </a:p>
        </p:txBody>
      </p:sp>
      <p:sp>
        <p:nvSpPr>
          <p:cNvPr id="26" name="内容占位符 3"/>
          <p:cNvSpPr txBox="1"/>
          <p:nvPr/>
        </p:nvSpPr>
        <p:spPr>
          <a:xfrm>
            <a:off x="729037" y="1521365"/>
            <a:ext cx="5102742" cy="464215"/>
          </a:xfrm>
          <a:prstGeom prst="rect">
            <a:avLst/>
          </a:prstGeom>
          <a:solidFill>
            <a:srgbClr val="28A7E1"/>
          </a:solidFill>
        </p:spPr>
        <p:txBody>
          <a:bodyPr vert="horz" lIns="121854" tIns="60926" rIns="121854" bIns="60926" rtlCol="0">
            <a:noAutofit/>
          </a:bodyPr>
          <a:lstStyle>
            <a:lvl1pPr marL="0" indent="0" algn="l" defTabSz="1219200"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5</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云应用提供商</a:t>
            </a:r>
            <a:endParaRPr lang="zh-CN" altLang="en-US" sz="2400" dirty="0">
              <a:latin typeface="微软雅黑" panose="020B0503020204020204" pitchFamily="34" charset="-122"/>
              <a:ea typeface="微软雅黑" panose="020B0503020204020204" pitchFamily="34" charset="-122"/>
            </a:endParaRPr>
          </a:p>
        </p:txBody>
      </p:sp>
      <p:sp>
        <p:nvSpPr>
          <p:cNvPr id="29" name="内容占位符 3"/>
          <p:cNvSpPr txBox="1"/>
          <p:nvPr/>
        </p:nvSpPr>
        <p:spPr>
          <a:xfrm>
            <a:off x="670387" y="4114444"/>
            <a:ext cx="5102742" cy="464215"/>
          </a:xfrm>
          <a:prstGeom prst="rect">
            <a:avLst/>
          </a:prstGeom>
          <a:solidFill>
            <a:srgbClr val="92D050"/>
          </a:solidFill>
        </p:spPr>
        <p:txBody>
          <a:bodyPr vert="horz" lIns="121854" tIns="60926" rIns="121854" bIns="60926" rtlCol="0">
            <a:noAutofit/>
          </a:bodyPr>
          <a:lstStyle>
            <a:lvl1pPr marL="0" indent="0" algn="l" defTabSz="1219200"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6</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个人用户</a:t>
            </a:r>
            <a:endParaRPr lang="zh-CN" altLang="en-US" sz="2400" dirty="0">
              <a:latin typeface="微软雅黑" panose="020B0503020204020204" pitchFamily="34" charset="-122"/>
              <a:ea typeface="微软雅黑" panose="020B0503020204020204" pitchFamily="34" charset="-122"/>
            </a:endParaRPr>
          </a:p>
        </p:txBody>
      </p:sp>
      <p:sp>
        <p:nvSpPr>
          <p:cNvPr id="32" name="内容占位符 2"/>
          <p:cNvSpPr txBox="1"/>
          <p:nvPr/>
        </p:nvSpPr>
        <p:spPr>
          <a:xfrm>
            <a:off x="693272" y="4654819"/>
            <a:ext cx="5217498" cy="1592114"/>
          </a:xfrm>
          <a:prstGeom prst="rect">
            <a:avLst/>
          </a:prstGeom>
        </p:spPr>
        <p:txBody>
          <a:bodyPr vert="horz" lIns="121854" tIns="60926" rIns="121854" bIns="60926" rtlCol="0">
            <a:normAutofit/>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rPr>
              <a:t>       个人用户无需自行维护数据的安全，云端严格的权限管理策略和专业的维护团队保障了用户的数据安全。</a:t>
            </a:r>
            <a:endParaRPr lang="zh-CN" altLang="en-US" sz="1800" dirty="0">
              <a:latin typeface="微软雅黑" panose="020B0503020204020204" pitchFamily="34" charset="-122"/>
              <a:ea typeface="微软雅黑" panose="020B0503020204020204" pitchFamily="34" charset="-122"/>
            </a:endParaRPr>
          </a:p>
        </p:txBody>
      </p:sp>
      <p:sp>
        <p:nvSpPr>
          <p:cNvPr id="34" name="内容占位符 2"/>
          <p:cNvSpPr txBox="1"/>
          <p:nvPr/>
        </p:nvSpPr>
        <p:spPr>
          <a:xfrm>
            <a:off x="6400641" y="2134275"/>
            <a:ext cx="5255063" cy="1218565"/>
          </a:xfrm>
          <a:prstGeom prst="rect">
            <a:avLst/>
          </a:prstGeom>
        </p:spPr>
        <p:txBody>
          <a:bodyPr vert="horz" lIns="121854" tIns="60926" rIns="121854" bIns="60926" rtlCol="0">
            <a:normAutofit fontScale="92500" lnSpcReduction="10000"/>
          </a:bodyPr>
          <a:lstStyle>
            <a:lvl1pPr marL="457200" indent="-457200" algn="l" defTabSz="1219200"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1800" dirty="0">
                <a:latin typeface="微软雅黑" panose="020B0503020204020204" pitchFamily="34" charset="-122"/>
                <a:ea typeface="微软雅黑" panose="020B0503020204020204" pitchFamily="34" charset="-122"/>
              </a:rPr>
              <a:t>       企业无需自建数据中心，大大降低了</a:t>
            </a:r>
            <a:r>
              <a:rPr lang="en-US" altLang="zh-CN" sz="1800" dirty="0">
                <a:latin typeface="微软雅黑" panose="020B0503020204020204" pitchFamily="34" charset="-122"/>
                <a:ea typeface="微软雅黑" panose="020B0503020204020204" pitchFamily="34" charset="-122"/>
              </a:rPr>
              <a:t>IT</a:t>
            </a:r>
            <a:r>
              <a:rPr lang="zh-CN" altLang="en-US" sz="1800" dirty="0">
                <a:latin typeface="微软雅黑" panose="020B0503020204020204" pitchFamily="34" charset="-122"/>
                <a:ea typeface="微软雅黑" panose="020B0503020204020204" pitchFamily="34" charset="-122"/>
              </a:rPr>
              <a:t>部门的各种成本，专业的维护团队保障了各种软件系的性能和可靠性。</a:t>
            </a:r>
            <a:endParaRPr lang="zh-CN" altLang="en-US" sz="1800" dirty="0">
              <a:latin typeface="微软雅黑" panose="020B0503020204020204" pitchFamily="34" charset="-122"/>
              <a:ea typeface="微软雅黑" panose="020B0503020204020204" pitchFamily="34" charset="-122"/>
            </a:endParaRPr>
          </a:p>
        </p:txBody>
      </p:sp>
      <p:sp>
        <p:nvSpPr>
          <p:cNvPr id="14" name="内容占位符 3"/>
          <p:cNvSpPr txBox="1"/>
          <p:nvPr/>
        </p:nvSpPr>
        <p:spPr>
          <a:xfrm>
            <a:off x="6476802" y="1521365"/>
            <a:ext cx="5102742" cy="464215"/>
          </a:xfrm>
          <a:prstGeom prst="rect">
            <a:avLst/>
          </a:prstGeom>
          <a:solidFill>
            <a:srgbClr val="FF9933"/>
          </a:solidFill>
        </p:spPr>
        <p:txBody>
          <a:bodyPr vert="horz" lIns="121854" tIns="60926" rIns="121854" bIns="60926" rtlCol="0">
            <a:noAutofit/>
          </a:bodyPr>
          <a:lstStyle>
            <a:lvl1pPr marL="0" indent="0" algn="l" defTabSz="1219200"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7</a:t>
            </a:r>
            <a:r>
              <a:rPr lang="zh-CN"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企业机构用户</a:t>
            </a:r>
            <a:endParaRPr lang="zh-CN" altLang="en-US" sz="2400" dirty="0">
              <a:latin typeface="微软雅黑" panose="020B0503020204020204" pitchFamily="34" charset="-122"/>
              <a:ea typeface="微软雅黑" panose="020B0503020204020204" pitchFamily="34" charset="-122"/>
            </a:endParaRPr>
          </a:p>
        </p:txBody>
      </p:sp>
      <p:grpSp>
        <p:nvGrpSpPr>
          <p:cNvPr id="16" name="Group 36"/>
          <p:cNvGrpSpPr/>
          <p:nvPr/>
        </p:nvGrpSpPr>
        <p:grpSpPr bwMode="auto">
          <a:xfrm>
            <a:off x="6952916" y="3809802"/>
            <a:ext cx="4093506" cy="2056329"/>
            <a:chOff x="5486400" y="3048000"/>
            <a:chExt cx="2819400" cy="990600"/>
          </a:xfrm>
        </p:grpSpPr>
        <p:pic>
          <p:nvPicPr>
            <p:cNvPr id="18"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6644" y="3276600"/>
              <a:ext cx="52555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2365" y="3497981"/>
              <a:ext cx="493835" cy="54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3200400"/>
              <a:ext cx="460079" cy="63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0812" y="3590189"/>
              <a:ext cx="661988" cy="29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6962" y="3657600"/>
              <a:ext cx="37623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16"/>
            <p:cNvSpPr/>
            <p:nvPr/>
          </p:nvSpPr>
          <p:spPr>
            <a:xfrm>
              <a:off x="5486400" y="3048000"/>
              <a:ext cx="2819400" cy="990600"/>
            </a:xfrm>
            <a:prstGeom prst="rect">
              <a:avLst/>
            </a:prstGeom>
            <a:no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zh-CN" altLang="en-US" sz="2800" b="1">
                  <a:solidFill>
                    <a:schemeClr val="tx1"/>
                  </a:solidFill>
                  <a:latin typeface="楷体_GB2312" panose="02010609030101010101" pitchFamily="49" charset="-122"/>
                  <a:ea typeface="楷体_GB2312" panose="02010609030101010101" pitchFamily="49" charset="-122"/>
                </a:rPr>
                <a:t>云应用</a:t>
              </a:r>
              <a:endParaRPr lang="en-US" sz="2800" b="1">
                <a:solidFill>
                  <a:schemeClr val="tx1"/>
                </a:solidFill>
                <a:latin typeface="楷体_GB2312" panose="02010609030101010101" pitchFamily="49" charset="-122"/>
                <a:ea typeface="楷体_GB2312" panose="02010609030101010101" pitchFamily="49" charset="-122"/>
              </a:endParaRPr>
            </a:p>
          </p:txBody>
        </p:sp>
      </p:grpSp>
      <p:cxnSp>
        <p:nvCxnSpPr>
          <p:cNvPr id="28" name="直接连接符 27"/>
          <p:cNvCxnSpPr/>
          <p:nvPr/>
        </p:nvCxnSpPr>
        <p:spPr>
          <a:xfrm>
            <a:off x="764777" y="6488900"/>
            <a:ext cx="10586286"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31974" y="-1"/>
            <a:ext cx="11520000" cy="1016152"/>
            <a:chOff x="131974" y="-1"/>
            <a:chExt cx="11520000" cy="1016152"/>
          </a:xfrm>
        </p:grpSpPr>
        <p:pic>
          <p:nvPicPr>
            <p:cNvPr id="25" name="图片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27" name="矩形 26"/>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0" name="标题 1"/>
            <p:cNvSpPr/>
            <p:nvPr/>
          </p:nvSpPr>
          <p:spPr bwMode="auto">
            <a:xfrm>
              <a:off x="5865536" y="312428"/>
              <a:ext cx="5786438" cy="533400"/>
            </a:xfrm>
            <a:prstGeom prst="rect">
              <a:avLst/>
            </a:prstGeom>
            <a:noFill/>
            <a:ln>
              <a:noFill/>
            </a:ln>
          </p:spPr>
          <p:txBody>
            <a:bodyPr anchor="b"/>
            <a:lstStyle/>
            <a:p>
              <a:pPr lvl="0"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云计算产业链结构</a:t>
              </a:r>
              <a:endPar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anose="020B0604030504040204" pitchFamily="34" charset="0"/>
                <a:ea typeface="黑体" panose="02010609060101010101" pitchFamily="2" charset="-122"/>
                <a:cs typeface="+mn-cs"/>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a:spLocks noChangeArrowheads="1"/>
          </p:cNvSpPr>
          <p:nvPr/>
        </p:nvSpPr>
        <p:spPr bwMode="auto">
          <a:xfrm>
            <a:off x="1820036" y="1960303"/>
            <a:ext cx="81438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hlink"/>
              </a:buClr>
              <a:buSzPct val="70000"/>
              <a:buFont typeface="Wingdings" panose="05000000000000000000" pitchFamily="2" charset="2"/>
              <a:buNone/>
            </a:pPr>
            <a:r>
              <a:rPr lang="en-US" altLang="zh-CN" sz="10000" dirty="0">
                <a:solidFill>
                  <a:srgbClr val="002060"/>
                </a:solidFill>
                <a:latin typeface="Times New Roman" panose="02020603050405020304" pitchFamily="18" charset="0"/>
                <a:ea typeface="黑体" panose="02010609060101010101" pitchFamily="2" charset="-122"/>
                <a:cs typeface="Times New Roman" panose="02020603050405020304" pitchFamily="18" charset="0"/>
              </a:rPr>
              <a:t>Thanks!</a:t>
            </a:r>
            <a:endParaRPr lang="zh-CN" altLang="en-US" sz="10000" dirty="0">
              <a:solidFill>
                <a:srgbClr val="002060"/>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云计算及其应用</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参考教材</a:t>
            </a:r>
            <a:endParaRPr lang="zh-CN" altLang="en-US" sz="2800" b="1" dirty="0">
              <a:latin typeface="黑体" panose="02010609060101010101" pitchFamily="2" charset="-122"/>
              <a:ea typeface="黑体" panose="02010609060101010101"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0770" y="2408902"/>
            <a:ext cx="1703158" cy="2394154"/>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7145" y="2408902"/>
            <a:ext cx="1703158" cy="2394154"/>
          </a:xfrm>
          <a:prstGeom prst="rect">
            <a:avLst/>
          </a:prstGeom>
          <a:ln>
            <a:solidFill>
              <a:schemeClr val="tx1"/>
            </a:solidFill>
          </a:ln>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520" y="2408902"/>
            <a:ext cx="1703158" cy="2394154"/>
          </a:xfrm>
          <a:prstGeom prst="rect">
            <a:avLst/>
          </a:prstGeom>
          <a:ln>
            <a:solidFill>
              <a:schemeClr val="tx1"/>
            </a:solidFill>
          </a:ln>
        </p:spPr>
      </p:pic>
      <p:sp>
        <p:nvSpPr>
          <p:cNvPr id="21" name="矩形 20"/>
          <p:cNvSpPr/>
          <p:nvPr/>
        </p:nvSpPr>
        <p:spPr>
          <a:xfrm>
            <a:off x="1395124" y="4927483"/>
            <a:ext cx="2099949" cy="646331"/>
          </a:xfrm>
          <a:prstGeom prst="rect">
            <a:avLst/>
          </a:prstGeom>
        </p:spPr>
        <p:txBody>
          <a:bodyPr wrap="square">
            <a:spAutoFit/>
          </a:bodyPr>
          <a:lstStyle/>
          <a:p>
            <a:pPr algn="ctr"/>
            <a:r>
              <a:rPr lang="zh-CN" altLang="en-US" dirty="0">
                <a:solidFill>
                  <a:srgbClr val="111111"/>
                </a:solidFill>
                <a:latin typeface="Times New Roman" panose="02020603050405020304" pitchFamily="18" charset="0"/>
                <a:ea typeface="微软雅黑" panose="020B0503020204020204" pitchFamily="34" charset="-122"/>
                <a:cs typeface="Times New Roman" panose="02020603050405020304" pitchFamily="18" charset="0"/>
              </a:rPr>
              <a:t>大数据技术原理与应用（第</a:t>
            </a:r>
            <a:r>
              <a:rPr lang="en-US" altLang="zh-CN" dirty="0">
                <a:solidFill>
                  <a:srgbClr val="11111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rgbClr val="111111"/>
                </a:solidFill>
                <a:latin typeface="Times New Roman" panose="02020603050405020304" pitchFamily="18" charset="0"/>
                <a:ea typeface="微软雅黑" panose="020B0503020204020204" pitchFamily="34" charset="-122"/>
                <a:cs typeface="Times New Roman" panose="02020603050405020304" pitchFamily="18" charset="0"/>
              </a:rPr>
              <a:t>版）</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p:cNvSpPr/>
          <p:nvPr/>
        </p:nvSpPr>
        <p:spPr>
          <a:xfrm>
            <a:off x="8197739" y="4927483"/>
            <a:ext cx="2069219" cy="646331"/>
          </a:xfrm>
          <a:prstGeom prst="rect">
            <a:avLst/>
          </a:prstGeom>
        </p:spPr>
        <p:txBody>
          <a:bodyPr wrap="square">
            <a:spAutoFit/>
          </a:bodyPr>
          <a:lstStyle/>
          <a:p>
            <a:pPr algn="ctr"/>
            <a:r>
              <a:rPr lang="zh-CN" altLang="en-US" dirty="0">
                <a:solidFill>
                  <a:srgbClr val="111111"/>
                </a:solidFill>
                <a:latin typeface="Times New Roman" panose="02020603050405020304" pitchFamily="18" charset="0"/>
                <a:ea typeface="微软雅黑" panose="020B0503020204020204" pitchFamily="34" charset="-122"/>
                <a:cs typeface="Times New Roman" panose="02020603050405020304" pitchFamily="18" charset="0"/>
              </a:rPr>
              <a:t>云计算导论：概念 架构与应用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矩形 22"/>
          <p:cNvSpPr/>
          <p:nvPr/>
        </p:nvSpPr>
        <p:spPr>
          <a:xfrm>
            <a:off x="4330759" y="4927483"/>
            <a:ext cx="3122430" cy="646331"/>
          </a:xfrm>
          <a:prstGeom prst="rect">
            <a:avLst/>
          </a:prstGeom>
        </p:spPr>
        <p:txBody>
          <a:bodyPr wrap="square">
            <a:spAutoFit/>
          </a:bodyPr>
          <a:lstStyle/>
          <a:p>
            <a:pPr algn="ctr"/>
            <a:r>
              <a:rPr lang="zh-CN" altLang="en-US" dirty="0">
                <a:solidFill>
                  <a:srgbClr val="111111"/>
                </a:solidFill>
                <a:latin typeface="Times New Roman" panose="02020603050405020304" pitchFamily="18" charset="0"/>
                <a:ea typeface="微软雅黑" panose="020B0503020204020204" pitchFamily="34" charset="-122"/>
                <a:cs typeface="Times New Roman" panose="02020603050405020304" pitchFamily="18" charset="0"/>
              </a:rPr>
              <a:t>云计算和大数据技术：概念 应用与实战（第</a:t>
            </a:r>
            <a:r>
              <a:rPr lang="en-US" altLang="zh-CN" dirty="0">
                <a:solidFill>
                  <a:srgbClr val="11111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solidFill>
                  <a:srgbClr val="111111"/>
                </a:solidFill>
                <a:latin typeface="Times New Roman" panose="02020603050405020304" pitchFamily="18" charset="0"/>
                <a:ea typeface="微软雅黑" panose="020B0503020204020204" pitchFamily="34" charset="-122"/>
                <a:cs typeface="Times New Roman" panose="02020603050405020304" pitchFamily="18" charset="0"/>
              </a:rPr>
              <a:t>版）</a:t>
            </a:r>
            <a:endParaRPr lang="zh-CN" altLang="en-US" b="0" i="0" dirty="0">
              <a:solidFill>
                <a:srgbClr val="11111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63246" y="2832936"/>
            <a:ext cx="8257455" cy="1655762"/>
          </a:xfrm>
        </p:spPr>
        <p:txBody>
          <a:bodyPr>
            <a:normAutofit/>
          </a:bodyPr>
          <a:lstStyle/>
          <a:p>
            <a:pPr fontAlgn="base">
              <a:spcBef>
                <a:spcPct val="0"/>
              </a:spcBef>
              <a:spcAft>
                <a:spcPct val="0"/>
              </a:spcAft>
              <a:defRPr/>
            </a:pPr>
            <a:r>
              <a:rPr kumimoji="1" lang="zh-CN" altLang="en-US" sz="5600" b="1" kern="0"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cs typeface="Times New Roman" panose="02020603050405020304" pitchFamily="18" charset="0"/>
              </a:rPr>
              <a:t>第一章：云计算基本概念</a:t>
            </a:r>
            <a:endParaRPr kumimoji="1" lang="zh-CN" altLang="en-US" sz="5600" b="1" kern="0"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cs typeface="Times New Roman" panose="02020603050405020304" pitchFamily="18" charset="0"/>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58492" y="3908011"/>
            <a:ext cx="5569978" cy="172985"/>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347085"/>
            <a:ext cx="6120000" cy="905587"/>
            <a:chOff x="1066800" y="1117694"/>
            <a:chExt cx="6324600" cy="922338"/>
          </a:xfrm>
        </p:grpSpPr>
        <p:grpSp>
          <p:nvGrpSpPr>
            <p:cNvPr id="13" name="组合 62"/>
            <p:cNvGrpSpPr/>
            <p:nvPr/>
          </p:nvGrpSpPr>
          <p:grpSpPr bwMode="auto">
            <a:xfrm>
              <a:off x="1447800" y="1138099"/>
              <a:ext cx="5943600" cy="658287"/>
              <a:chOff x="1752601" y="2209799"/>
              <a:chExt cx="6934200" cy="657861"/>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657861"/>
              </a:xfrm>
              <a:prstGeom prst="rect">
                <a:avLst/>
              </a:prstGeom>
              <a:noFill/>
              <a:ln w="9525" algn="ctr">
                <a:noFill/>
                <a:miter lim="800000"/>
              </a:ln>
            </p:spPr>
            <p:txBody>
              <a:bodyPr>
                <a:spAutoFit/>
              </a:bodyPr>
              <a:lstStyle/>
              <a:p>
                <a:pPr fontAlgn="base">
                  <a:spcBef>
                    <a:spcPct val="0"/>
                  </a:spcBef>
                  <a:spcAft>
                    <a:spcPct val="0"/>
                  </a:spcAft>
                </a:pPr>
                <a:r>
                  <a:rPr kumimoji="1" lang="zh-CN" altLang="en-US" sz="3600" b="1" dirty="0">
                    <a:solidFill>
                      <a:srgbClr val="000000"/>
                    </a:solidFill>
                    <a:latin typeface="黑体" panose="02010609060101010101" pitchFamily="2" charset="-122"/>
                    <a:ea typeface="黑体" panose="02010609060101010101" pitchFamily="2" charset="-122"/>
                  </a:rPr>
                  <a:t>云计算概述</a:t>
                </a:r>
                <a:endParaRPr kumimoji="1" lang="zh-CN" altLang="en-US" sz="36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88312" y="3126869"/>
            <a:ext cx="6120000" cy="875771"/>
            <a:chOff x="1066800" y="3187702"/>
            <a:chExt cx="6324600" cy="922338"/>
          </a:xfrm>
        </p:grpSpPr>
        <p:grpSp>
          <p:nvGrpSpPr>
            <p:cNvPr id="29" name="组合 63"/>
            <p:cNvGrpSpPr/>
            <p:nvPr/>
          </p:nvGrpSpPr>
          <p:grpSpPr bwMode="auto">
            <a:xfrm>
              <a:off x="1447800" y="3335333"/>
              <a:ext cx="5943600" cy="615869"/>
              <a:chOff x="1752601" y="2205030"/>
              <a:chExt cx="6934200" cy="615470"/>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615470"/>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云计算部署模式</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88312" y="4027215"/>
            <a:ext cx="6120000" cy="848907"/>
            <a:chOff x="1066800" y="4340235"/>
            <a:chExt cx="6234090" cy="922338"/>
          </a:xfrm>
        </p:grpSpPr>
        <p:grpSp>
          <p:nvGrpSpPr>
            <p:cNvPr id="45" name="组合 66"/>
            <p:cNvGrpSpPr/>
            <p:nvPr/>
          </p:nvGrpSpPr>
          <p:grpSpPr bwMode="auto">
            <a:xfrm>
              <a:off x="1357290" y="4483114"/>
              <a:ext cx="5943600" cy="635359"/>
              <a:chOff x="1752601" y="2209798"/>
              <a:chExt cx="6934200" cy="634947"/>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634947"/>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云计算的使用场景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88312" y="2232143"/>
            <a:ext cx="6120000" cy="887547"/>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607304"/>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云计算的服务类型</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88312" y="4904130"/>
            <a:ext cx="6120000" cy="867881"/>
            <a:chOff x="1066800" y="4340235"/>
            <a:chExt cx="6234090" cy="922338"/>
          </a:xfrm>
        </p:grpSpPr>
        <p:grpSp>
          <p:nvGrpSpPr>
            <p:cNvPr id="77" name="组合 66"/>
            <p:cNvGrpSpPr/>
            <p:nvPr/>
          </p:nvGrpSpPr>
          <p:grpSpPr bwMode="auto">
            <a:xfrm>
              <a:off x="1357290" y="4483114"/>
              <a:ext cx="5943600" cy="621468"/>
              <a:chOff x="1752601" y="2209798"/>
              <a:chExt cx="6934200" cy="621065"/>
            </a:xfrm>
          </p:grpSpPr>
          <p:sp>
            <p:nvSpPr>
              <p:cNvPr id="90"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1" name="Text Box 9"/>
              <p:cNvSpPr txBox="1">
                <a:spLocks noChangeArrowheads="1"/>
              </p:cNvSpPr>
              <p:nvPr/>
            </p:nvSpPr>
            <p:spPr bwMode="gray">
              <a:xfrm>
                <a:off x="2513808" y="2209798"/>
                <a:ext cx="5700713" cy="62106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云计算的使用场景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8" name="Group 65"/>
            <p:cNvGrpSpPr/>
            <p:nvPr/>
          </p:nvGrpSpPr>
          <p:grpSpPr bwMode="auto">
            <a:xfrm>
              <a:off x="1066800" y="4340235"/>
              <a:ext cx="854075" cy="922338"/>
              <a:chOff x="2789" y="1625"/>
              <a:chExt cx="847" cy="915"/>
            </a:xfrm>
          </p:grpSpPr>
          <p:sp>
            <p:nvSpPr>
              <p:cNvPr id="80"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1"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5" name="Group 71"/>
              <p:cNvGrpSpPr/>
              <p:nvPr/>
            </p:nvGrpSpPr>
            <p:grpSpPr bwMode="auto">
              <a:xfrm>
                <a:off x="2899" y="1735"/>
                <a:ext cx="687" cy="688"/>
                <a:chOff x="4166" y="1706"/>
                <a:chExt cx="1252" cy="1252"/>
              </a:xfrm>
            </p:grpSpPr>
            <p:sp>
              <p:nvSpPr>
                <p:cNvPr id="86"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7"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79" name="矩形 78"/>
            <p:cNvSpPr/>
            <p:nvPr/>
          </p:nvSpPr>
          <p:spPr>
            <a:xfrm>
              <a:off x="1189038" y="4464057"/>
              <a:ext cx="607761" cy="621468"/>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2" name="组合 91"/>
          <p:cNvGrpSpPr/>
          <p:nvPr/>
        </p:nvGrpSpPr>
        <p:grpSpPr>
          <a:xfrm>
            <a:off x="2388312" y="5871919"/>
            <a:ext cx="6120000" cy="840871"/>
            <a:chOff x="1066800" y="4340235"/>
            <a:chExt cx="6234090" cy="922338"/>
          </a:xfrm>
        </p:grpSpPr>
        <p:grpSp>
          <p:nvGrpSpPr>
            <p:cNvPr id="94" name="组合 66"/>
            <p:cNvGrpSpPr/>
            <p:nvPr/>
          </p:nvGrpSpPr>
          <p:grpSpPr bwMode="auto">
            <a:xfrm>
              <a:off x="1357290" y="4483114"/>
              <a:ext cx="5943600" cy="641431"/>
              <a:chOff x="1752601" y="2209798"/>
              <a:chExt cx="6934200" cy="641015"/>
            </a:xfrm>
          </p:grpSpPr>
          <p:sp>
            <p:nvSpPr>
              <p:cNvPr id="107"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8" name="Text Box 9"/>
              <p:cNvSpPr txBox="1">
                <a:spLocks noChangeArrowheads="1"/>
              </p:cNvSpPr>
              <p:nvPr/>
            </p:nvSpPr>
            <p:spPr bwMode="gray">
              <a:xfrm>
                <a:off x="2513808" y="2209798"/>
                <a:ext cx="5700713" cy="64101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云计算产业链结构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95" name="Group 65"/>
            <p:cNvGrpSpPr/>
            <p:nvPr/>
          </p:nvGrpSpPr>
          <p:grpSpPr bwMode="auto">
            <a:xfrm>
              <a:off x="1066800" y="4340235"/>
              <a:ext cx="854075" cy="922338"/>
              <a:chOff x="2789" y="1625"/>
              <a:chExt cx="847" cy="915"/>
            </a:xfrm>
          </p:grpSpPr>
          <p:sp>
            <p:nvSpPr>
              <p:cNvPr id="97"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8"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9"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0"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1"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102" name="Group 71"/>
              <p:cNvGrpSpPr/>
              <p:nvPr/>
            </p:nvGrpSpPr>
            <p:grpSpPr bwMode="auto">
              <a:xfrm>
                <a:off x="2899" y="1735"/>
                <a:ext cx="687" cy="688"/>
                <a:chOff x="4166" y="1706"/>
                <a:chExt cx="1252" cy="1252"/>
              </a:xfrm>
            </p:grpSpPr>
            <p:sp>
              <p:nvSpPr>
                <p:cNvPr id="103"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4"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5"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06"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96" name="矩形 95"/>
            <p:cNvSpPr/>
            <p:nvPr/>
          </p:nvSpPr>
          <p:spPr>
            <a:xfrm>
              <a:off x="1189038" y="4464057"/>
              <a:ext cx="607761" cy="64143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六</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985742" y="2193857"/>
            <a:ext cx="8286750" cy="4518933"/>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云计算概述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3" name="文本框 2"/>
          <p:cNvSpPr txBox="1"/>
          <p:nvPr/>
        </p:nvSpPr>
        <p:spPr>
          <a:xfrm>
            <a:off x="606712" y="1114474"/>
            <a:ext cx="305564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云计算基本概念</a:t>
            </a:r>
            <a:endParaRPr lang="zh-CN" altLang="en-US" sz="2800" b="1" dirty="0">
              <a:latin typeface="黑体" panose="02010609060101010101" pitchFamily="2" charset="-122"/>
              <a:ea typeface="黑体" panose="02010609060101010101" pitchFamily="2" charset="-122"/>
            </a:endParaRPr>
          </a:p>
        </p:txBody>
      </p:sp>
      <p:sp>
        <p:nvSpPr>
          <p:cNvPr id="8" name="内容占位符 2"/>
          <p:cNvSpPr txBox="1"/>
          <p:nvPr/>
        </p:nvSpPr>
        <p:spPr>
          <a:xfrm>
            <a:off x="606712" y="1700599"/>
            <a:ext cx="10978515" cy="2438399"/>
          </a:xfrm>
          <a:prstGeom prst="rect">
            <a:avLst/>
          </a:prstGeom>
        </p:spPr>
        <p:txBody>
          <a:bodyPr vert="horz" lIns="121917" tIns="60958" rIns="121917" bIns="60958" rtlCol="0">
            <a:normAutofit lnSpcReduction="10000"/>
          </a:bodyPr>
          <a:lstStyle>
            <a:lvl1pPr marL="457200" indent="-457200" algn="l" defTabSz="1219200"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200"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       云计算是指</a:t>
            </a:r>
            <a:r>
              <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IT</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资源的交付和使用模式，通过网络</a:t>
            </a:r>
            <a:r>
              <a:rPr kumimoji="0" lang="zh-CN" altLang="en-US" sz="2000" b="0" i="0" u="none" strike="noStrike" kern="1200" cap="none" spc="0" normalizeH="0" baseline="0" noProof="0" dirty="0">
                <a:ln>
                  <a:noFill/>
                </a:ln>
                <a:solidFill>
                  <a:srgbClr val="FF0000"/>
                </a:solidFill>
                <a:effectLst/>
                <a:uLnTx/>
                <a:uFillTx/>
                <a:latin typeface="Arial" panose="020B0604020202020204"/>
                <a:ea typeface="微软雅黑" panose="020B0503020204020204" pitchFamily="34" charset="-122"/>
                <a:cs typeface="+mn-cs"/>
              </a:rPr>
              <a:t>以按需、易扩展的方式</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获得所需的资源（硬件、平台、软件）。典型的云计算提供商往往提供通用的网络业务应用，可以通过浏览器等软件或者其他</a:t>
            </a:r>
            <a:r>
              <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Web</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服务来访问，而软件和数据都存储在远程数据中心的服务器上。用户通过计算机、手机等方式接入数据中心，按自己的需求进行运算。</a:t>
            </a:r>
            <a:endPar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0" algn="l" defTabSz="1219200"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       </a:t>
            </a:r>
            <a:r>
              <a:rPr kumimoji="0" lang="zh-CN" altLang="en-US" sz="2000" b="0" i="0" u="none" strike="noStrike" kern="1200" cap="none" spc="0" normalizeH="0" baseline="0" noProof="0" dirty="0">
                <a:ln>
                  <a:noFill/>
                </a:ln>
                <a:solidFill>
                  <a:srgbClr val="FF0000"/>
                </a:solidFill>
                <a:effectLst/>
                <a:uLnTx/>
                <a:uFillTx/>
                <a:latin typeface="Arial" panose="020B0604020202020204"/>
                <a:ea typeface="微软雅黑" panose="020B0503020204020204" pitchFamily="34" charset="-122"/>
                <a:cs typeface="+mn-cs"/>
              </a:rPr>
              <a:t>提供资源的网络被称为“云”</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。“云”中的资源在使用者看来是可以无限扩展的，并且可以随时获取、按需使用、随时扩展、按使用付费。</a:t>
            </a: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p:txBody>
      </p:sp>
      <p:grpSp>
        <p:nvGrpSpPr>
          <p:cNvPr id="4" name="组合 3"/>
          <p:cNvGrpSpPr/>
          <p:nvPr/>
        </p:nvGrpSpPr>
        <p:grpSpPr>
          <a:xfrm>
            <a:off x="910141" y="4194414"/>
            <a:ext cx="10118415" cy="2619819"/>
            <a:chOff x="765175" y="3753753"/>
            <a:chExt cx="10569575" cy="2928013"/>
          </a:xfrm>
        </p:grpSpPr>
        <p:sp>
          <p:nvSpPr>
            <p:cNvPr id="10" name="矩形 9"/>
            <p:cNvSpPr/>
            <p:nvPr/>
          </p:nvSpPr>
          <p:spPr>
            <a:xfrm>
              <a:off x="6251575" y="3753753"/>
              <a:ext cx="5029200" cy="18786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65175" y="3753753"/>
              <a:ext cx="4572000" cy="18786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5"/>
            <p:cNvSpPr txBox="1"/>
            <p:nvPr/>
          </p:nvSpPr>
          <p:spPr>
            <a:xfrm>
              <a:off x="765175" y="3806329"/>
              <a:ext cx="3962400" cy="447179"/>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20</a:t>
              </a:r>
              <a:r>
                <a:rPr lang="zh-CN" altLang="zh-CN"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80</a:t>
              </a:r>
              <a:r>
                <a:rPr lang="zh-CN" altLang="zh-CN" sz="2000" dirty="0">
                  <a:latin typeface="微软雅黑" panose="020B0503020204020204" pitchFamily="34" charset="-122"/>
                  <a:ea typeface="微软雅黑" panose="020B0503020204020204" pitchFamily="34" charset="-122"/>
                </a:rPr>
                <a:t>年代网格计算</a:t>
              </a:r>
              <a:endParaRPr lang="zh-CN" altLang="en-US" sz="2000" dirty="0">
                <a:latin typeface="微软雅黑" panose="020B0503020204020204" pitchFamily="34" charset="-122"/>
                <a:ea typeface="微软雅黑" panose="020B0503020204020204" pitchFamily="34" charset="-122"/>
              </a:endParaRPr>
            </a:p>
          </p:txBody>
        </p:sp>
        <p:sp>
          <p:nvSpPr>
            <p:cNvPr id="13" name="TextBox 6"/>
            <p:cNvSpPr txBox="1"/>
            <p:nvPr/>
          </p:nvSpPr>
          <p:spPr>
            <a:xfrm>
              <a:off x="765175" y="4367687"/>
              <a:ext cx="3962400" cy="447179"/>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90</a:t>
              </a:r>
              <a:r>
                <a:rPr lang="zh-CN" altLang="zh-CN" sz="2000" dirty="0">
                  <a:latin typeface="微软雅黑" panose="020B0503020204020204" pitchFamily="34" charset="-122"/>
                  <a:ea typeface="微软雅黑" panose="020B0503020204020204" pitchFamily="34" charset="-122"/>
                </a:rPr>
                <a:t>年代公用计算</a:t>
              </a:r>
              <a:endParaRPr lang="zh-CN" altLang="en-US" sz="2000" dirty="0">
                <a:latin typeface="微软雅黑" panose="020B0503020204020204" pitchFamily="34" charset="-122"/>
                <a:ea typeface="微软雅黑" panose="020B0503020204020204" pitchFamily="34" charset="-122"/>
              </a:endParaRPr>
            </a:p>
          </p:txBody>
        </p:sp>
        <p:sp>
          <p:nvSpPr>
            <p:cNvPr id="14" name="TextBox 7"/>
            <p:cNvSpPr txBox="1"/>
            <p:nvPr/>
          </p:nvSpPr>
          <p:spPr>
            <a:xfrm>
              <a:off x="765175" y="4949329"/>
              <a:ext cx="3962400" cy="447179"/>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21</a:t>
              </a:r>
              <a:r>
                <a:rPr lang="zh-CN" altLang="zh-CN" sz="2000" dirty="0">
                  <a:latin typeface="微软雅黑" panose="020B0503020204020204" pitchFamily="34" charset="-122"/>
                  <a:ea typeface="微软雅黑" panose="020B0503020204020204" pitchFamily="34" charset="-122"/>
                </a:rPr>
                <a:t>世纪初虚拟化技术</a:t>
              </a:r>
              <a:endParaRPr lang="zh-CN" altLang="en-US" sz="2000" dirty="0">
                <a:latin typeface="微软雅黑" panose="020B0503020204020204" pitchFamily="34" charset="-122"/>
                <a:ea typeface="微软雅黑" panose="020B0503020204020204" pitchFamily="34" charset="-122"/>
              </a:endParaRPr>
            </a:p>
          </p:txBody>
        </p:sp>
        <p:sp>
          <p:nvSpPr>
            <p:cNvPr id="15" name="TextBox 8"/>
            <p:cNvSpPr txBox="1"/>
            <p:nvPr/>
          </p:nvSpPr>
          <p:spPr>
            <a:xfrm>
              <a:off x="6381750" y="4801394"/>
              <a:ext cx="4953000" cy="791161"/>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面向服务的体系结构（</a:t>
              </a:r>
              <a:r>
                <a:rPr lang="en-US" altLang="zh-CN" sz="2000" dirty="0">
                  <a:latin typeface="微软雅黑" panose="020B0503020204020204" pitchFamily="34" charset="-122"/>
                  <a:ea typeface="微软雅黑" panose="020B0503020204020204" pitchFamily="34" charset="-122"/>
                </a:rPr>
                <a:t>Service-Oriented Architecture</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SOA</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6" name="TextBox 9"/>
            <p:cNvSpPr txBox="1"/>
            <p:nvPr/>
          </p:nvSpPr>
          <p:spPr>
            <a:xfrm>
              <a:off x="6327775" y="3753753"/>
              <a:ext cx="4953000" cy="791161"/>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软件即服务（</a:t>
              </a:r>
              <a:r>
                <a:rPr lang="en-US" altLang="zh-CN" sz="2000" dirty="0">
                  <a:latin typeface="微软雅黑" panose="020B0503020204020204" pitchFamily="34" charset="-122"/>
                  <a:ea typeface="微软雅黑" panose="020B0503020204020204" pitchFamily="34" charset="-122"/>
                </a:rPr>
                <a:t>Software as a </a:t>
              </a:r>
              <a:endParaRPr lang="en-US" altLang="zh-CN" sz="2000" dirty="0">
                <a:latin typeface="微软雅黑" panose="020B0503020204020204" pitchFamily="34" charset="-122"/>
                <a:ea typeface="微软雅黑" panose="020B0503020204020204" pitchFamily="34" charset="-122"/>
              </a:endParaRPr>
            </a:p>
            <a:p>
              <a:pPr>
                <a:buClr>
                  <a:srgbClr val="0070C0"/>
                </a:buClr>
              </a:pPr>
              <a:r>
                <a:rPr lang="en-US" altLang="zh-CN" sz="2000" dirty="0">
                  <a:latin typeface="微软雅黑" panose="020B0503020204020204" pitchFamily="34" charset="-122"/>
                  <a:ea typeface="微软雅黑" panose="020B0503020204020204" pitchFamily="34" charset="-122"/>
                </a:rPr>
                <a:t>Service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SaaS</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7" name="TextBox 10"/>
            <p:cNvSpPr txBox="1"/>
            <p:nvPr/>
          </p:nvSpPr>
          <p:spPr>
            <a:xfrm>
              <a:off x="5172982" y="6165791"/>
              <a:ext cx="1183368" cy="515975"/>
            </a:xfrm>
            <a:prstGeom prst="rect">
              <a:avLst/>
            </a:prstGeom>
            <a:solidFill>
              <a:srgbClr val="FFC000"/>
            </a:solid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云计算</a:t>
              </a:r>
              <a:endParaRPr lang="zh-CN" altLang="en-US" sz="2400" dirty="0">
                <a:latin typeface="微软雅黑" panose="020B0503020204020204" pitchFamily="34" charset="-122"/>
                <a:ea typeface="微软雅黑" panose="020B0503020204020204" pitchFamily="34" charset="-122"/>
              </a:endParaRPr>
            </a:p>
          </p:txBody>
        </p:sp>
        <p:cxnSp>
          <p:nvCxnSpPr>
            <p:cNvPr id="18" name="直接箭头连接符 17"/>
            <p:cNvCxnSpPr>
              <a:stCxn id="11" idx="2"/>
            </p:cNvCxnSpPr>
            <p:nvPr/>
          </p:nvCxnSpPr>
          <p:spPr>
            <a:xfrm>
              <a:off x="3051175" y="5632391"/>
              <a:ext cx="2121807" cy="533400"/>
            </a:xfrm>
            <a:prstGeom prst="straightConnector1">
              <a:avLst/>
            </a:prstGeom>
            <a:ln w="28575">
              <a:solidFill>
                <a:srgbClr val="00B0F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6251575" y="5632391"/>
              <a:ext cx="2706914" cy="533400"/>
            </a:xfrm>
            <a:prstGeom prst="straightConnector1">
              <a:avLst/>
            </a:prstGeom>
            <a:ln w="28575">
              <a:solidFill>
                <a:srgbClr val="00B0F0"/>
              </a:solidFill>
              <a:prstDash val="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solidFill>
            <a:srgbClr val="0070C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10811</Words>
  <Application>WPS 演示</Application>
  <PresentationFormat>宽屏</PresentationFormat>
  <Paragraphs>919</Paragraphs>
  <Slides>55</Slides>
  <Notes>7</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80" baseType="lpstr">
      <vt:lpstr>Arial</vt:lpstr>
      <vt:lpstr>宋体</vt:lpstr>
      <vt:lpstr>Wingdings</vt:lpstr>
      <vt:lpstr>华文新魏</vt:lpstr>
      <vt:lpstr>华文行楷</vt:lpstr>
      <vt:lpstr>微软雅黑</vt:lpstr>
      <vt:lpstr>楷体_GB2312</vt:lpstr>
      <vt:lpstr>Times New Roman</vt:lpstr>
      <vt:lpstr>等线</vt:lpstr>
      <vt:lpstr>Tahoma</vt:lpstr>
      <vt:lpstr>黑体</vt:lpstr>
      <vt:lpstr>Arial</vt:lpstr>
      <vt:lpstr>Arial Unicode MS</vt:lpstr>
      <vt:lpstr>等线 Light</vt:lpstr>
      <vt:lpstr>Impact</vt:lpstr>
      <vt:lpstr>Leelawadee</vt:lpstr>
      <vt:lpstr>Open Sans</vt:lpstr>
      <vt:lpstr>Segoe Print</vt:lpstr>
      <vt:lpstr>Calibri</vt:lpstr>
      <vt:lpstr>ITC Avant Garde Std Md</vt:lpstr>
      <vt:lpstr>方正正黑简体</vt:lpstr>
      <vt:lpstr>Microsoft YaHei UI</vt:lpstr>
      <vt:lpstr>Broadway BT</vt:lpstr>
      <vt:lpstr>Office 主题​​</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IaaS：基础设施即服务</vt:lpstr>
      <vt:lpstr>IaaS：基础设施即服务</vt:lpstr>
      <vt:lpstr>IaaS：基础设施即服务</vt:lpstr>
      <vt:lpstr>IaaS：基础设施即服务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dc:title>
  <dc:creator>wu anbiao</dc:creator>
  <cp:lastModifiedBy>Yuan Ye</cp:lastModifiedBy>
  <cp:revision>71</cp:revision>
  <dcterms:created xsi:type="dcterms:W3CDTF">2019-07-27T08:16:00Z</dcterms:created>
  <dcterms:modified xsi:type="dcterms:W3CDTF">2025-02-23T07:23:54Z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4A539F530B804EC5B3F24E514FE19954_12</vt:lpwstr>
  </property>
</Properties>
</file>