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3" r:id="rId3"/>
    <p:sldId id="257" r:id="rId4"/>
    <p:sldId id="258" r:id="rId5"/>
    <p:sldId id="259" r:id="rId6"/>
    <p:sldId id="298" r:id="rId7"/>
    <p:sldId id="260" r:id="rId8"/>
    <p:sldId id="261" r:id="rId9"/>
    <p:sldId id="262" r:id="rId10"/>
    <p:sldId id="264" r:id="rId11"/>
    <p:sldId id="265" r:id="rId12"/>
    <p:sldId id="266" r:id="rId13"/>
    <p:sldId id="267" r:id="rId14"/>
    <p:sldId id="268" r:id="rId15"/>
    <p:sldId id="299" r:id="rId16"/>
    <p:sldId id="269" r:id="rId17"/>
    <p:sldId id="270" r:id="rId18"/>
    <p:sldId id="271" r:id="rId19"/>
    <p:sldId id="272" r:id="rId20"/>
    <p:sldId id="300" r:id="rId21"/>
    <p:sldId id="273" r:id="rId22"/>
    <p:sldId id="274" r:id="rId23"/>
    <p:sldId id="276" r:id="rId24"/>
    <p:sldId id="277" r:id="rId25"/>
    <p:sldId id="279" r:id="rId26"/>
    <p:sldId id="280" r:id="rId27"/>
    <p:sldId id="281" r:id="rId28"/>
    <p:sldId id="282" r:id="rId29"/>
    <p:sldId id="283" r:id="rId30"/>
    <p:sldId id="284" r:id="rId31"/>
    <p:sldId id="285" r:id="rId32"/>
    <p:sldId id="301" r:id="rId33"/>
    <p:sldId id="278"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302"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1817E3-E9DD-4DF9-9077-FE01F0C84B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8D555C3-4C0E-4E8A-B5D4-3F66929E4923}"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1817E3-E9DD-4DF9-9077-FE01F0C84B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8D555C3-4C0E-4E8A-B5D4-3F66929E4923}"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1817E3-E9DD-4DF9-9077-FE01F0C84B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8D555C3-4C0E-4E8A-B5D4-3F66929E4923}"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297" y="362660"/>
            <a:ext cx="6578349" cy="399957"/>
          </a:xfrm>
          <a:prstGeom prst="rect">
            <a:avLst/>
          </a:prstGeom>
        </p:spPr>
        <p:txBody>
          <a:bodyPr/>
          <a:lstStyle/>
          <a:p>
            <a:r>
              <a:rPr lang="en-US" dirty="0"/>
              <a:t>Click to edit Master title style</a:t>
            </a:r>
            <a:endParaRPr lang="en-US" dirty="0"/>
          </a:p>
        </p:txBody>
      </p:sp>
      <p:sp>
        <p:nvSpPr>
          <p:cNvPr id="3" name="Content Placeholder 2"/>
          <p:cNvSpPr>
            <a:spLocks noGrp="1"/>
          </p:cNvSpPr>
          <p:nvPr>
            <p:ph idx="1"/>
          </p:nvPr>
        </p:nvSpPr>
        <p:spPr>
          <a:xfrm>
            <a:off x="609601" y="1600623"/>
            <a:ext cx="10972800" cy="4570942"/>
          </a:xfrm>
          <a:prstGeom prst="rect">
            <a:avLst/>
          </a:prstGeom>
        </p:spPr>
        <p:txBody>
          <a:bodyPr/>
          <a:lstStyle>
            <a:lvl1pPr marL="457200" indent="-457200">
              <a:lnSpc>
                <a:spcPct val="130000"/>
              </a:lnSpc>
              <a:buSzPct val="80000"/>
              <a:buFont typeface="Wingdings" panose="05000000000000000000" pitchFamily="2" charset="2"/>
              <a:buChar char="l"/>
              <a:defRPr>
                <a:solidFill>
                  <a:schemeClr val="tx1">
                    <a:lumMod val="75000"/>
                    <a:lumOff val="25000"/>
                  </a:schemeClr>
                </a:solidFill>
              </a:defRPr>
            </a:lvl1pPr>
            <a:lvl2pPr>
              <a:lnSpc>
                <a:spcPct val="130000"/>
              </a:lnSpc>
              <a:defRPr>
                <a:solidFill>
                  <a:schemeClr val="tx1">
                    <a:lumMod val="75000"/>
                    <a:lumOff val="25000"/>
                  </a:schemeClr>
                </a:solidFill>
              </a:defRPr>
            </a:lvl2pPr>
            <a:lvl3pPr>
              <a:lnSpc>
                <a:spcPct val="130000"/>
              </a:lnSpc>
              <a:defRPr/>
            </a:lvl3pPr>
            <a:lvl4pPr>
              <a:lnSpc>
                <a:spcPct val="130000"/>
              </a:lnSpc>
              <a:defRPr/>
            </a:lvl4pPr>
            <a:lvl5pPr>
              <a:lnSpc>
                <a:spcPct val="130000"/>
              </a:lnSpc>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D8BD707-D9CF-40AE-B4C6-C98DA3205C09}" type="datetimeFigureOut">
              <a:rPr kumimoji="0" 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mn-ea"/>
                <a:cs typeface="+mn-cs"/>
              </a:rPr>
            </a:fld>
            <a:endParaRPr kumimoji="0" lang="en-US" sz="1200" b="0" i="0" u="none" strike="noStrike" kern="1200" cap="none" spc="0" normalizeH="0" baseline="0" noProof="0">
              <a:ln>
                <a:noFill/>
              </a:ln>
              <a:solidFill>
                <a:prstClr val="black">
                  <a:tint val="75000"/>
                </a:prstClr>
              </a:solidFill>
              <a:effectLst/>
              <a:uLnTx/>
              <a:uFillTx/>
              <a:latin typeface="等线" panose="02010600030101010101" charset="-122"/>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等线" panose="02010600030101010101" charset="-122"/>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mn-ea"/>
                <a:cs typeface="+mn-cs"/>
              </a:rPr>
            </a:fld>
            <a:endParaRPr kumimoji="0" lang="en-US" sz="1200" b="0" i="0" u="none" strike="noStrike" kern="1200" cap="none" spc="0" normalizeH="0" baseline="0" noProof="0">
              <a:ln>
                <a:noFill/>
              </a:ln>
              <a:solidFill>
                <a:prstClr val="black">
                  <a:tint val="75000"/>
                </a:prstClr>
              </a:solidFill>
              <a:effectLst/>
              <a:uLnTx/>
              <a:uFillTx/>
              <a:latin typeface="等线" panose="02010600030101010101" charset="-122"/>
              <a:ea typeface="+mn-ea"/>
              <a:cs typeface="+mn-cs"/>
            </a:endParaRPr>
          </a:p>
        </p:txBody>
      </p:sp>
      <p:sp>
        <p:nvSpPr>
          <p:cNvPr id="7" name="Content Placeholder 2"/>
          <p:cNvSpPr>
            <a:spLocks noGrp="1"/>
          </p:cNvSpPr>
          <p:nvPr>
            <p:ph idx="13"/>
          </p:nvPr>
        </p:nvSpPr>
        <p:spPr>
          <a:xfrm>
            <a:off x="840937" y="983909"/>
            <a:ext cx="10741463" cy="464350"/>
          </a:xfrm>
          <a:prstGeom prst="rect">
            <a:avLst/>
          </a:prstGeom>
        </p:spPr>
        <p:txBody>
          <a:bodyPr/>
          <a:lstStyle>
            <a:lvl1pPr marL="0" indent="0">
              <a:lnSpc>
                <a:spcPct val="120000"/>
              </a:lnSpc>
              <a:buSzPct val="80000"/>
              <a:buFont typeface="Wingdings" panose="05000000000000000000" pitchFamily="2" charset="2"/>
              <a:buNone/>
              <a:defRPr b="0">
                <a:solidFill>
                  <a:schemeClr val="tx1">
                    <a:lumMod val="95000"/>
                    <a:lumOff val="5000"/>
                  </a:schemeClr>
                </a:solidFill>
              </a:defRPr>
            </a:lvl1pPr>
          </a:lstStyle>
          <a:p>
            <a:pPr lvl="0"/>
            <a:r>
              <a:rPr lang="en-US" dirty="0"/>
              <a:t>Click to edit Master text styles</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7" name="Freeform 3"/>
          <p:cNvSpPr/>
          <p:nvPr userDrawn="1"/>
        </p:nvSpPr>
        <p:spPr>
          <a:xfrm>
            <a:off x="-72987" y="0"/>
            <a:ext cx="12264987" cy="6858000"/>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D8BD707-D9CF-40AE-B4C6-C98DA3205C09}" type="datetimeFigureOut">
              <a:rPr kumimoji="0" 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mn-ea"/>
                <a:cs typeface="+mn-cs"/>
              </a:rPr>
            </a:fld>
            <a:endParaRPr kumimoji="0" lang="en-US" sz="1200" b="0" i="0" u="none" strike="noStrike" kern="1200" cap="none" spc="0" normalizeH="0" baseline="0" noProof="0">
              <a:ln>
                <a:noFill/>
              </a:ln>
              <a:solidFill>
                <a:prstClr val="black">
                  <a:tint val="75000"/>
                </a:prstClr>
              </a:solidFill>
              <a:effectLst/>
              <a:uLnTx/>
              <a:uFillTx/>
              <a:latin typeface="等线" panose="02010600030101010101" charset="-122"/>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prstClr val="black">
                  <a:tint val="75000"/>
                </a:prstClr>
              </a:solidFill>
              <a:effectLst/>
              <a:uLnTx/>
              <a:uFillTx/>
              <a:latin typeface="等线" panose="02010600030101010101" charset="-122"/>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mn-ea"/>
                <a:cs typeface="+mn-cs"/>
              </a:rPr>
            </a:fld>
            <a:endParaRPr kumimoji="0" lang="en-US" sz="1200" b="0" i="0" u="none" strike="noStrike" kern="1200" cap="none" spc="0" normalizeH="0" baseline="0" noProof="0">
              <a:ln>
                <a:noFill/>
              </a:ln>
              <a:solidFill>
                <a:prstClr val="black">
                  <a:tint val="75000"/>
                </a:prstClr>
              </a:solidFill>
              <a:effectLst/>
              <a:uLnTx/>
              <a:uFillTx/>
              <a:latin typeface="等线" panose="02010600030101010101" charset="-122"/>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1817E3-E9DD-4DF9-9077-FE01F0C84B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8D555C3-4C0E-4E8A-B5D4-3F66929E4923}"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1817E3-E9DD-4DF9-9077-FE01F0C84B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8D555C3-4C0E-4E8A-B5D4-3F66929E4923}"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1817E3-E9DD-4DF9-9077-FE01F0C84B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8D555C3-4C0E-4E8A-B5D4-3F66929E4923}"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1817E3-E9DD-4DF9-9077-FE01F0C84B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8D555C3-4C0E-4E8A-B5D4-3F66929E4923}"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1817E3-E9DD-4DF9-9077-FE01F0C84B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8D555C3-4C0E-4E8A-B5D4-3F66929E4923}"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1817E3-E9DD-4DF9-9077-FE01F0C84B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8D555C3-4C0E-4E8A-B5D4-3F66929E4923}"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1817E3-E9DD-4DF9-9077-FE01F0C84B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8D555C3-4C0E-4E8A-B5D4-3F66929E4923}"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9F1817E3-E9DD-4DF9-9077-FE01F0C84B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8D555C3-4C0E-4E8A-B5D4-3F66929E4923}"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F1817E3-E9DD-4DF9-9077-FE01F0C84B2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8D555C3-4C0E-4E8A-B5D4-3F66929E4923}"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2.jpe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8.png"/><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41.png"/><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WordArt 2"/>
          <p:cNvSpPr/>
          <p:nvPr/>
        </p:nvSpPr>
        <p:spPr>
          <a:xfrm>
            <a:off x="3086100" y="1976604"/>
            <a:ext cx="6019800" cy="2133600"/>
          </a:xfrm>
          <a:prstGeom prst="rect">
            <a:avLst/>
          </a:prstGeom>
        </p:spPr>
        <p:txBody>
          <a:bodyPr wrap="none" fromWordArt="1">
            <a:prstTxWarp prst="textArchUp">
              <a:avLst>
                <a:gd name="adj" fmla="val 11558685"/>
              </a:avLst>
            </a:prstTxWarp>
            <a:normAutofit/>
            <a:scene3d>
              <a:camera prst="legacyPerspectiveBottom">
                <a:rot lat="0" lon="0" rev="0"/>
              </a:camera>
              <a:lightRig rig="legacyFlat3" dir="t"/>
            </a:scene3d>
            <a:sp3d extrusionH="887400" prstMaterial="legacyMatte">
              <a:extrusionClr>
                <a:srgbClr val="99FFCC"/>
              </a:extrusionClr>
            </a:sp3d>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7200" b="1" i="0" u="none" strike="noStrike" kern="1200" cap="none" spc="88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rPr>
              <a:t>云计算及应用</a:t>
            </a:r>
            <a:endParaRPr kumimoji="0" lang="zh-CN" altLang="en-US" sz="7200" b="1" i="0" u="none" strike="noStrike" kern="1200" cap="none" spc="88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endParaRPr>
          </a:p>
        </p:txBody>
      </p:sp>
      <p:sp>
        <p:nvSpPr>
          <p:cNvPr id="32771" name="Text Box 3"/>
          <p:cNvSpPr txBox="1"/>
          <p:nvPr/>
        </p:nvSpPr>
        <p:spPr>
          <a:xfrm>
            <a:off x="2895600" y="5070657"/>
            <a:ext cx="6400800" cy="1169551"/>
          </a:xfrm>
          <a:prstGeom prst="rect">
            <a:avLst/>
          </a:prstGeom>
          <a:noFill/>
          <a:ln w="9525">
            <a:noFill/>
          </a:ln>
        </p:spPr>
        <p:txBody>
          <a:bodyPr>
            <a:spAutoFit/>
          </a:bodyPr>
          <a:lstStyle/>
          <a:p>
            <a:pPr marL="0" marR="0" lvl="0" indent="0" algn="ctr" defTabSz="914400" rtl="0" eaLnBrk="1" fontAlgn="auto" latinLnBrk="0" hangingPunct="1">
              <a:lnSpc>
                <a:spcPct val="100000"/>
              </a:lnSpc>
              <a:spcBef>
                <a:spcPts val="1200"/>
              </a:spcBef>
              <a:spcAft>
                <a:spcPts val="600"/>
              </a:spcAft>
              <a:buClrTx/>
              <a:buSzTx/>
              <a:buFontTx/>
              <a:buNone/>
              <a:defRPr/>
            </a:pPr>
            <a:r>
              <a:rPr kumimoji="0" lang="zh-CN" altLang="en-US" sz="3200" b="1" i="0" u="none" strike="noStrike" kern="1200" cap="none" spc="0" normalizeH="0" baseline="0" noProof="0" dirty="0">
                <a:ln>
                  <a:noFill/>
                </a:ln>
                <a:solidFill>
                  <a:srgbClr val="5B9BD5">
                    <a:lumMod val="75000"/>
                  </a:srgbClr>
                </a:solidFill>
                <a:effectLst/>
                <a:uLnTx/>
                <a:uFillTx/>
                <a:latin typeface="华文行楷" panose="02010800040101010101" pitchFamily="2" charset="-122"/>
                <a:ea typeface="华文行楷" panose="02010800040101010101" pitchFamily="2" charset="-122"/>
                <a:cs typeface="+mn-cs"/>
              </a:rPr>
              <a:t>北京理工大学</a:t>
            </a:r>
            <a:endParaRPr kumimoji="0" lang="en-US" altLang="zh-CN" sz="3200" b="1" i="0" u="none" strike="noStrike" kern="1200" cap="none" spc="0" normalizeH="0" baseline="0" noProof="0" dirty="0">
              <a:ln>
                <a:noFill/>
              </a:ln>
              <a:solidFill>
                <a:srgbClr val="5B9BD5">
                  <a:lumMod val="75000"/>
                </a:srgbClr>
              </a:solidFill>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auto" latinLnBrk="0" hangingPunct="1">
              <a:lnSpc>
                <a:spcPct val="100000"/>
              </a:lnSpc>
              <a:spcBef>
                <a:spcPts val="600"/>
              </a:spcBef>
              <a:spcAft>
                <a:spcPts val="0"/>
              </a:spcAft>
              <a:buClrTx/>
              <a:buSzTx/>
              <a:buFontTx/>
              <a:buNone/>
              <a:defRPr/>
            </a:pPr>
            <a:r>
              <a:rPr kumimoji="0" lang="zh-CN" altLang="en-US" sz="2800" b="0" i="0" u="none" strike="noStrike" kern="1200" cap="none" spc="0" normalizeH="0" baseline="0" noProof="0" dirty="0">
                <a:ln>
                  <a:noFill/>
                </a:ln>
                <a:solidFill>
                  <a:srgbClr val="5B9BD5">
                    <a:lumMod val="75000"/>
                  </a:srgbClr>
                </a:solidFill>
                <a:effectLst/>
                <a:uLnTx/>
                <a:uFillTx/>
                <a:latin typeface="华文行楷" panose="02010800040101010101" pitchFamily="2" charset="-122"/>
                <a:ea typeface="华文行楷" panose="02010800040101010101" pitchFamily="2" charset="-122"/>
                <a:cs typeface="+mn-cs"/>
              </a:rPr>
              <a:t>数据科学与知识工程研究所</a:t>
            </a:r>
            <a:endParaRPr kumimoji="0" lang="zh-CN" altLang="en-US" sz="2800" b="0" i="0" u="none" strike="noStrike" kern="1200" cap="none" spc="0" normalizeH="0" baseline="0" noProof="0" dirty="0">
              <a:ln>
                <a:noFill/>
              </a:ln>
              <a:solidFill>
                <a:srgbClr val="5B9BD5">
                  <a:lumMod val="75000"/>
                </a:srgbClr>
              </a:solidFill>
              <a:effectLst/>
              <a:uLnTx/>
              <a:uFillTx/>
              <a:latin typeface="华文行楷" panose="02010800040101010101" pitchFamily="2" charset="-122"/>
              <a:ea typeface="华文行楷" panose="02010800040101010101" pitchFamily="2" charset="-122"/>
              <a:cs typeface="+mn-cs"/>
            </a:endParaRPr>
          </a:p>
        </p:txBody>
      </p:sp>
      <p:sp>
        <p:nvSpPr>
          <p:cNvPr id="32772" name="Text Box 4"/>
          <p:cNvSpPr txBox="1"/>
          <p:nvPr/>
        </p:nvSpPr>
        <p:spPr>
          <a:xfrm>
            <a:off x="3497115" y="3413051"/>
            <a:ext cx="5415257" cy="1091565"/>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defRPr/>
            </a:pPr>
            <a:r>
              <a:rPr lang="zh-CN" altLang="en-US" sz="2600" b="1" noProof="0" dirty="0">
                <a:ln>
                  <a:noFill/>
                </a:ln>
                <a:solidFill>
                  <a:srgbClr val="0070C0"/>
                </a:solidFill>
                <a:effectLst/>
                <a:uLnTx/>
                <a:uFillTx/>
                <a:latin typeface="微软雅黑" panose="020B0503020204020204" pitchFamily="34" charset="-122"/>
                <a:ea typeface="楷体_GB2312" panose="02010609030101010101" pitchFamily="49" charset="-122"/>
                <a:sym typeface="+mn-ea"/>
              </a:rPr>
              <a:t>授课教师：  </a:t>
            </a:r>
            <a:r>
              <a:rPr lang="zh-CN" altLang="en-US" sz="2600" noProof="0" dirty="0">
                <a:ln>
                  <a:noFill/>
                </a:ln>
                <a:solidFill>
                  <a:srgbClr val="0070C0"/>
                </a:solidFill>
                <a:effectLst/>
                <a:uLnTx/>
                <a:uFillTx/>
                <a:latin typeface="微软雅黑" panose="020B0503020204020204" pitchFamily="34" charset="-122"/>
                <a:ea typeface="楷体_GB2312" panose="02010609030101010101" pitchFamily="49" charset="-122"/>
                <a:sym typeface="+mn-ea"/>
              </a:rPr>
              <a:t>袁野 </a:t>
            </a:r>
            <a:r>
              <a:rPr lang="en-US" altLang="zh-CN" sz="2600" noProof="0" dirty="0">
                <a:ln>
                  <a:noFill/>
                </a:ln>
                <a:solidFill>
                  <a:srgbClr val="0070C0"/>
                </a:solidFill>
                <a:effectLst/>
                <a:uLnTx/>
                <a:uFillTx/>
                <a:latin typeface="微软雅黑" panose="020B0503020204020204" pitchFamily="34" charset="-122"/>
                <a:ea typeface="楷体_GB2312" panose="02010609030101010101" pitchFamily="49" charset="-122"/>
                <a:sym typeface="+mn-ea"/>
              </a:rPr>
              <a:t>(</a:t>
            </a:r>
            <a:r>
              <a:rPr lang="zh-CN" altLang="en-US" sz="2600" noProof="0" dirty="0">
                <a:ln>
                  <a:noFill/>
                </a:ln>
                <a:solidFill>
                  <a:srgbClr val="0070C0"/>
                </a:solidFill>
                <a:effectLst/>
                <a:uLnTx/>
                <a:uFillTx/>
                <a:latin typeface="微软雅黑" panose="020B0503020204020204" pitchFamily="34" charset="-122"/>
                <a:ea typeface="楷体_GB2312" panose="02010609030101010101" pitchFamily="49" charset="-122"/>
                <a:sym typeface="+mn-ea"/>
              </a:rPr>
              <a:t>教授、博导</a:t>
            </a:r>
            <a:r>
              <a:rPr lang="en-US" altLang="zh-CN" sz="2600" noProof="0" dirty="0">
                <a:ln>
                  <a:noFill/>
                </a:ln>
                <a:solidFill>
                  <a:srgbClr val="0070C0"/>
                </a:solidFill>
                <a:effectLst/>
                <a:uLnTx/>
                <a:uFillTx/>
                <a:latin typeface="微软雅黑" panose="020B0503020204020204" pitchFamily="34" charset="-122"/>
                <a:ea typeface="楷体_GB2312" panose="02010609030101010101" pitchFamily="49" charset="-122"/>
                <a:sym typeface="+mn-ea"/>
              </a:rPr>
              <a:t>)</a:t>
            </a:r>
            <a:endParaRPr kumimoji="0" lang="en-US" altLang="zh-CN" sz="26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anose="02010609030101010101" pitchFamily="49" charset="-122"/>
              <a:cs typeface="+mn-cs"/>
            </a:endParaRPr>
          </a:p>
          <a:p>
            <a:pPr marL="1371600" marR="0" lvl="3" indent="457200" algn="l" defTabSz="914400" rtl="0" eaLnBrk="1" fontAlgn="auto" latinLnBrk="0" hangingPunct="1">
              <a:lnSpc>
                <a:spcPct val="100000"/>
              </a:lnSpc>
              <a:spcBef>
                <a:spcPct val="50000"/>
              </a:spcBef>
              <a:spcAft>
                <a:spcPts val="0"/>
              </a:spcAft>
              <a:buClrTx/>
              <a:buSzTx/>
              <a:buFontTx/>
              <a:buNone/>
              <a:defRPr/>
            </a:pPr>
            <a:r>
              <a:rPr lang="zh-CN" altLang="en-US" sz="2600" noProof="0" dirty="0">
                <a:ln>
                  <a:noFill/>
                </a:ln>
                <a:solidFill>
                  <a:srgbClr val="0070C0"/>
                </a:solidFill>
                <a:effectLst/>
                <a:uLnTx/>
                <a:uFillTx/>
                <a:latin typeface="微软雅黑" panose="020B0503020204020204" pitchFamily="34" charset="-122"/>
                <a:ea typeface="楷体_GB2312" panose="02010609030101010101" pitchFamily="49" charset="-122"/>
                <a:sym typeface="+mn-ea"/>
              </a:rPr>
              <a:t>李博扬（助理教授）</a:t>
            </a:r>
            <a:endParaRPr kumimoji="0" lang="zh-CN" altLang="zh-CN" sz="2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anose="02010609030101010101" pitchFamily="49" charset="-122"/>
              <a:cs typeface="+mn-cs"/>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transition spd="med">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基本功能</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基本功能</a:t>
            </a:r>
            <a:endParaRPr lang="zh-CN" altLang="en-US" sz="2800" b="1" dirty="0">
              <a:latin typeface="黑体" panose="02010609060101010101" pitchFamily="2" charset="-122"/>
              <a:ea typeface="黑体" panose="02010609060101010101" pitchFamily="2" charset="-122"/>
            </a:endParaRPr>
          </a:p>
        </p:txBody>
      </p:sp>
      <p:sp>
        <p:nvSpPr>
          <p:cNvPr id="10" name="内容占位符 3"/>
          <p:cNvSpPr txBox="1"/>
          <p:nvPr/>
        </p:nvSpPr>
        <p:spPr>
          <a:xfrm>
            <a:off x="606712" y="2098938"/>
            <a:ext cx="2533652" cy="464457"/>
          </a:xfrm>
          <a:prstGeom prst="rect">
            <a:avLst/>
          </a:prstGeom>
          <a:noFill/>
        </p:spPr>
        <p:txBody>
          <a:bodyPr vert="horz" lIns="121917" tIns="60958" rIns="121917" bIns="60958" rtlCol="0">
            <a:noAutofit/>
          </a:bodyPr>
          <a:lstStyle>
            <a:lvl1pPr marL="0" indent="0" algn="l" defTabSz="1219835"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marR="0" lvl="0" indent="-342900" algn="l" defTabSz="1219835" rtl="0" eaLnBrk="1" fontAlgn="auto" latinLnBrk="0" hangingPunct="1">
              <a:lnSpc>
                <a:spcPct val="120000"/>
              </a:lnSpc>
              <a:spcBef>
                <a:spcPct val="20000"/>
              </a:spcBef>
              <a:spcAft>
                <a:spcPts val="0"/>
              </a:spcAft>
              <a:buClr>
                <a:srgbClr val="0070C0"/>
              </a:buClr>
              <a:buSzPct val="80000"/>
              <a:buFont typeface="Wingdings" panose="05000000000000000000" pitchFamily="2" charset="2"/>
              <a:buChar char="Ø"/>
              <a:defRPr/>
            </a:pP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panose="020B0604020202020204"/>
                <a:ea typeface="微软雅黑" panose="020B0503020204020204" pitchFamily="34" charset="-122"/>
                <a:cs typeface="+mn-cs"/>
              </a:rPr>
              <a:t>节点负载较低</a:t>
            </a:r>
            <a:endPar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panose="020B0604020202020204"/>
              <a:ea typeface="微软雅黑" panose="020B0503020204020204" pitchFamily="34" charset="-122"/>
              <a:cs typeface="+mn-cs"/>
            </a:endParaRPr>
          </a:p>
        </p:txBody>
      </p:sp>
      <p:sp>
        <p:nvSpPr>
          <p:cNvPr id="11" name="内容占位符 3"/>
          <p:cNvSpPr txBox="1"/>
          <p:nvPr/>
        </p:nvSpPr>
        <p:spPr>
          <a:xfrm>
            <a:off x="7219948" y="2098937"/>
            <a:ext cx="2533652" cy="464457"/>
          </a:xfrm>
          <a:prstGeom prst="rect">
            <a:avLst/>
          </a:prstGeom>
          <a:noFill/>
        </p:spPr>
        <p:txBody>
          <a:bodyPr vert="horz" lIns="121917" tIns="60958" rIns="121917" bIns="60958" rtlCol="0">
            <a:noAutofit/>
          </a:bodyPr>
          <a:lstStyle>
            <a:lvl1pPr marL="0" indent="0" algn="l" defTabSz="1219835"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marR="0" lvl="0" indent="-342900" algn="l" defTabSz="1219835" rtl="0" eaLnBrk="1" fontAlgn="auto" latinLnBrk="0" hangingPunct="1">
              <a:lnSpc>
                <a:spcPct val="120000"/>
              </a:lnSpc>
              <a:spcBef>
                <a:spcPct val="20000"/>
              </a:spcBef>
              <a:spcAft>
                <a:spcPts val="0"/>
              </a:spcAft>
              <a:buClr>
                <a:srgbClr val="0070C0"/>
              </a:buClr>
              <a:buSzPct val="80000"/>
              <a:buFont typeface="Wingdings" panose="05000000000000000000" pitchFamily="2" charset="2"/>
              <a:buChar char="Ø"/>
              <a:defRPr/>
            </a:pP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panose="020B0604020202020204"/>
                <a:ea typeface="微软雅黑" panose="020B0503020204020204" pitchFamily="34" charset="-122"/>
                <a:cs typeface="+mn-cs"/>
              </a:rPr>
              <a:t>节点负载过高</a:t>
            </a:r>
            <a:endPar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panose="020B0604020202020204"/>
              <a:ea typeface="微软雅黑" panose="020B0503020204020204" pitchFamily="34" charset="-122"/>
              <a:cs typeface="+mn-cs"/>
            </a:endParaRPr>
          </a:p>
        </p:txBody>
      </p:sp>
      <p:sp>
        <p:nvSpPr>
          <p:cNvPr id="13" name="内容占位符 2"/>
          <p:cNvSpPr txBox="1"/>
          <p:nvPr/>
        </p:nvSpPr>
        <p:spPr>
          <a:xfrm>
            <a:off x="624335" y="2686071"/>
            <a:ext cx="5032057" cy="2052978"/>
          </a:xfrm>
          <a:prstGeom prst="rect">
            <a:avLst/>
          </a:prstGeom>
        </p:spPr>
        <p:txBody>
          <a:bodyPr vert="horz" lIns="121917" tIns="60958" rIns="121917" bIns="60958" rtlCol="0">
            <a:normAutofit fontScale="85000" lnSpcReduction="20000"/>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marR="0" lvl="0" indent="0" algn="l" defTabSz="1219835" rtl="0" eaLnBrk="1" fontAlgn="auto" latinLnBrk="0" hangingPunct="1">
              <a:lnSpc>
                <a:spcPct val="170000"/>
              </a:lnSpc>
              <a:spcBef>
                <a:spcPct val="20000"/>
              </a:spcBef>
              <a:spcAft>
                <a:spcPts val="0"/>
              </a:spcAft>
              <a:buClrTx/>
              <a:buSzPct val="80000"/>
              <a:buFont typeface="Wingdings" panose="05000000000000000000" pitchFamily="2" charset="2"/>
              <a:buNone/>
              <a:defRPr/>
            </a:pPr>
            <a:r>
              <a:rPr kumimoji="0" lang="zh-CN" altLang="en-US" sz="19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        基础设施层这样大规模的资源集群环境中，任何时刻所有节点的负载都很难是均匀的。如果太多节点负载较低，会造成资源上的浪费，需要基础设施层提供自动化的负载平衡机制将负载进行合并，提高资源使用率并且关闭负载整合后闲置的资源。</a:t>
            </a:r>
            <a:endParaRPr kumimoji="0" lang="zh-CN" altLang="en-US" sz="19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a:p>
            <a:pPr marL="457200" marR="0" lvl="0" indent="-457200" algn="l" defTabSz="1219835" rtl="0" eaLnBrk="1" fontAlgn="auto" latinLnBrk="0" hangingPunct="1">
              <a:lnSpc>
                <a:spcPct val="130000"/>
              </a:lnSpc>
              <a:spcBef>
                <a:spcPct val="20000"/>
              </a:spcBef>
              <a:spcAft>
                <a:spcPts val="0"/>
              </a:spcAft>
              <a:buClrTx/>
              <a:buSzPct val="80000"/>
              <a:buFont typeface="Wingdings" panose="05000000000000000000" pitchFamily="2" charset="2"/>
              <a:buChar char="l"/>
              <a:defRPr/>
            </a:pPr>
            <a:endPar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p:txBody>
      </p:sp>
      <p:sp>
        <p:nvSpPr>
          <p:cNvPr id="14" name="内容占位符 2"/>
          <p:cNvSpPr txBox="1"/>
          <p:nvPr/>
        </p:nvSpPr>
        <p:spPr>
          <a:xfrm>
            <a:off x="6349710" y="2686071"/>
            <a:ext cx="4987925" cy="2510178"/>
          </a:xfrm>
          <a:prstGeom prst="rect">
            <a:avLst/>
          </a:prstGeom>
        </p:spPr>
        <p:txBody>
          <a:bodyPr vert="horz" lIns="121917" tIns="60958" rIns="121917" bIns="60958" rtlCol="0">
            <a:noAutofit/>
          </a:bodyPr>
          <a:lstStyle>
            <a:lvl1pPr marL="457200" indent="-457200" algn="l" defTabSz="1219835"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en-US" altLang="zh-CN" sz="1800" dirty="0">
                <a:solidFill>
                  <a:schemeClr val="tx1"/>
                </a:solidFill>
                <a:latin typeface="Arial" panose="020B0604020202020204"/>
                <a:ea typeface="微软雅黑" panose="020B0503020204020204" pitchFamily="34" charset="-122"/>
              </a:rPr>
              <a:t>       CPU</a:t>
            </a:r>
            <a:r>
              <a:rPr lang="zh-CN" altLang="en-US" sz="1800" dirty="0">
                <a:solidFill>
                  <a:schemeClr val="tx1"/>
                </a:solidFill>
                <a:latin typeface="Arial" panose="020B0604020202020204"/>
                <a:ea typeface="微软雅黑" panose="020B0503020204020204" pitchFamily="34" charset="-122"/>
              </a:rPr>
              <a:t>内核的工作时钟频率，也就是</a:t>
            </a:r>
            <a:r>
              <a:rPr lang="en-US" altLang="zh-CN" sz="1800" dirty="0">
                <a:solidFill>
                  <a:schemeClr val="tx1"/>
                </a:solidFill>
                <a:latin typeface="Arial" panose="020B0604020202020204"/>
                <a:ea typeface="微软雅黑" panose="020B0503020204020204" pitchFamily="34" charset="-122"/>
              </a:rPr>
              <a:t>CPU</a:t>
            </a:r>
            <a:r>
              <a:rPr lang="zh-CN" altLang="en-US" sz="1800" dirty="0">
                <a:solidFill>
                  <a:schemeClr val="tx1"/>
                </a:solidFill>
                <a:latin typeface="Arial" panose="020B0604020202020204"/>
                <a:ea typeface="微软雅黑" panose="020B0503020204020204" pitchFamily="34" charset="-122"/>
              </a:rPr>
              <a:t>在如果资源利用率差异过大，则会造成有些节点的负载过高，上层服务的性能受到影响，而另外一些节点的负载太低，资源没能充分利用。这时就需要基础设施层的自动化负载平衡机制将负载进行转移，即从负载过高节点转移到负载过低节点，从而使得所有的资源在整体负载和整体利用率上面趋于平衡。</a:t>
            </a:r>
            <a:endParaRPr lang="zh-CN" altLang="en-US" sz="1800" dirty="0">
              <a:solidFill>
                <a:schemeClr val="tx1"/>
              </a:solidFill>
              <a:latin typeface="Arial" panose="020B0604020202020204"/>
              <a:ea typeface="微软雅黑" panose="020B0503020204020204" pitchFamily="34" charset="-122"/>
            </a:endParaRPr>
          </a:p>
        </p:txBody>
      </p:sp>
      <p:sp>
        <p:nvSpPr>
          <p:cNvPr id="15" name="内容占位符 2"/>
          <p:cNvSpPr txBox="1"/>
          <p:nvPr/>
        </p:nvSpPr>
        <p:spPr>
          <a:xfrm>
            <a:off x="1164100" y="5524139"/>
            <a:ext cx="4270057" cy="1214780"/>
          </a:xfrm>
          <a:prstGeom prst="rect">
            <a:avLst/>
          </a:prstGeom>
        </p:spPr>
        <p:txBody>
          <a:bodyPr vert="horz" lIns="121917" tIns="60958" rIns="121917" bIns="60958" rtlCol="0">
            <a:noAutofit/>
          </a:bodyPr>
          <a:lstStyle>
            <a:lvl1pPr marL="457200" indent="-457200" algn="l" defTabSz="1219835"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资源调度重要的是定时对资源分配进行优化和重新分配资源，使整个系统资源处于快速可获得状态。</a:t>
            </a:r>
            <a:endPar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pic>
        <p:nvPicPr>
          <p:cNvPr id="1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81157" y="5661911"/>
            <a:ext cx="762000" cy="523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内容占位符 2"/>
          <p:cNvSpPr txBox="1"/>
          <p:nvPr/>
        </p:nvSpPr>
        <p:spPr>
          <a:xfrm>
            <a:off x="7032335" y="5452361"/>
            <a:ext cx="4187825" cy="1286558"/>
          </a:xfrm>
          <a:prstGeom prst="rect">
            <a:avLst/>
          </a:prstGeom>
        </p:spPr>
        <p:txBody>
          <a:bodyPr vert="horz" lIns="121917" tIns="60958" rIns="121917" bIns="60958" rtlCol="0">
            <a:noAutofit/>
          </a:bodyPr>
          <a:lstStyle>
            <a:lvl1pPr marL="457200" indent="-457200" algn="l" defTabSz="1219835"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资源调度主要采用负载均衡策略使整个系统资源得到充分均衡的利用，解除单个服务器或网络等的瓶颈问题。</a:t>
            </a:r>
            <a:endPar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pic>
        <p:nvPicPr>
          <p:cNvPr id="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349710" y="5657492"/>
            <a:ext cx="762000" cy="523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文本框 18"/>
          <p:cNvSpPr txBox="1"/>
          <p:nvPr/>
        </p:nvSpPr>
        <p:spPr>
          <a:xfrm>
            <a:off x="629819" y="1683783"/>
            <a:ext cx="2233304"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2" charset="-122"/>
                <a:ea typeface="黑体" panose="02010609060101010101" pitchFamily="2" charset="-122"/>
              </a:rPr>
              <a:t>4、</a:t>
            </a:r>
            <a:r>
              <a:rPr lang="zh-CN" altLang="en-US" sz="2400" b="1" dirty="0">
                <a:latin typeface="黑体" panose="02010609060101010101" pitchFamily="2" charset="-122"/>
                <a:ea typeface="黑体" panose="02010609060101010101" pitchFamily="2" charset="-122"/>
              </a:rPr>
              <a:t>资源调度</a:t>
            </a:r>
            <a:endParaRPr lang="zh-CN" altLang="en-US" sz="2400" b="1" dirty="0">
              <a:latin typeface="黑体" panose="02010609060101010101" pitchFamily="2" charset="-122"/>
              <a:ea typeface="黑体" panose="0201060906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基本功能</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基本功能</a:t>
            </a:r>
            <a:endParaRPr lang="zh-CN" altLang="en-US" sz="2800" b="1" dirty="0">
              <a:latin typeface="黑体" panose="02010609060101010101" pitchFamily="2" charset="-122"/>
              <a:ea typeface="黑体" panose="02010609060101010101" pitchFamily="2" charset="-122"/>
            </a:endParaRPr>
          </a:p>
        </p:txBody>
      </p:sp>
      <p:sp>
        <p:nvSpPr>
          <p:cNvPr id="10" name="内容占位符 3"/>
          <p:cNvSpPr txBox="1"/>
          <p:nvPr/>
        </p:nvSpPr>
        <p:spPr>
          <a:xfrm>
            <a:off x="606712" y="2039355"/>
            <a:ext cx="5105400" cy="464457"/>
          </a:xfrm>
          <a:prstGeom prst="rect">
            <a:avLst/>
          </a:prstGeom>
          <a:noFill/>
        </p:spPr>
        <p:txBody>
          <a:bodyPr vert="horz" lIns="121917" tIns="60958" rIns="121917" bIns="60958" rtlCol="0">
            <a:noAutofit/>
          </a:bodyPr>
          <a:lstStyle>
            <a:lvl1pPr marL="0" indent="0" algn="l" defTabSz="1219835"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indent="-342900">
              <a:lnSpc>
                <a:spcPct val="130000"/>
              </a:lnSpc>
              <a:buClr>
                <a:srgbClr val="0070C0"/>
              </a:buClr>
              <a:buFont typeface="Wingdings" panose="05000000000000000000" pitchFamily="2" charset="2"/>
              <a:buChar char="Ø"/>
            </a:pPr>
            <a:r>
              <a:rPr lang="zh-CN" altLang="en-US" sz="2400" dirty="0">
                <a:solidFill>
                  <a:sysClr val="windowText" lastClr="000000">
                    <a:lumMod val="95000"/>
                    <a:lumOff val="5000"/>
                  </a:sysClr>
                </a:solidFill>
                <a:latin typeface="Arial" panose="020B0604020202020204"/>
                <a:ea typeface="微软雅黑" panose="020B0503020204020204" pitchFamily="34" charset="-122"/>
              </a:rPr>
              <a:t>资源部署的定义</a:t>
            </a:r>
            <a:endParaRPr lang="zh-CN" altLang="en-US" sz="2400" dirty="0">
              <a:solidFill>
                <a:sysClr val="windowText" lastClr="000000">
                  <a:lumMod val="95000"/>
                  <a:lumOff val="5000"/>
                </a:sysClr>
              </a:solidFill>
              <a:latin typeface="Arial" panose="020B0604020202020204"/>
              <a:ea typeface="微软雅黑" panose="020B0503020204020204" pitchFamily="34" charset="-122"/>
            </a:endParaRPr>
          </a:p>
        </p:txBody>
      </p:sp>
      <p:sp>
        <p:nvSpPr>
          <p:cNvPr id="2" name="矩形 1"/>
          <p:cNvSpPr/>
          <p:nvPr/>
        </p:nvSpPr>
        <p:spPr>
          <a:xfrm>
            <a:off x="606712" y="2560756"/>
            <a:ext cx="5516997" cy="3028521"/>
          </a:xfrm>
          <a:prstGeom prst="rect">
            <a:avLst/>
          </a:prstGeom>
        </p:spPr>
        <p:txBody>
          <a:bodyPr wrap="square">
            <a:spAutoFit/>
          </a:bodyPr>
          <a:lstStyle/>
          <a:p>
            <a:pPr marL="0" marR="0" lvl="0" indent="0" defTabSz="1219835" eaLnBrk="1" fontAlgn="auto" latinLnBrk="0" hangingPunct="1">
              <a:lnSpc>
                <a:spcPct val="130000"/>
              </a:lnSpc>
              <a:spcBef>
                <a:spcPct val="20000"/>
              </a:spcBef>
              <a:spcAft>
                <a:spcPts val="0"/>
              </a:spcAft>
              <a:buClrTx/>
              <a:buSzPct val="80000"/>
              <a:buFontTx/>
              <a:buNone/>
              <a:defRPr/>
            </a:pPr>
            <a:r>
              <a:rPr kumimoji="0" lang="zh-CN" altLang="en-US" sz="18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a:t>
            </a:r>
            <a:r>
              <a:rPr kumimoji="0" lang="zh-CN" altLang="en-US" sz="18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资源部署</a:t>
            </a:r>
            <a:r>
              <a:rPr kumimoji="0" lang="zh-CN" altLang="en-US" sz="18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指的是通过自动化部署流程将资源交付给上层应用的过程，即使基础设施服务变得可用的过程。在应用程序环境构建初期，当所有虚拟化的硬件资源环境都已经准备就绪时，就需要进行初始化过程的资源部署。</a:t>
            </a:r>
            <a:endParaRPr kumimoji="0" lang="en-US" altLang="zh-CN" sz="18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defTabSz="1219835" eaLnBrk="1" fontAlgn="auto" latinLnBrk="0" hangingPunct="1">
              <a:lnSpc>
                <a:spcPct val="130000"/>
              </a:lnSpc>
              <a:spcBef>
                <a:spcPct val="20000"/>
              </a:spcBef>
              <a:spcAft>
                <a:spcPts val="0"/>
              </a:spcAft>
              <a:buClrTx/>
              <a:buSzPct val="80000"/>
              <a:buFontTx/>
              <a:buNone/>
              <a:defRPr/>
            </a:pPr>
            <a:r>
              <a:rPr kumimoji="0" lang="zh-CN" altLang="en-US" sz="18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另外，在应用运行过程中，往往会进行二次甚至多次资源部署，从而满足上层服务对于基础设施层中资源的需求，也就是运行过程中的动态部署</a:t>
            </a:r>
            <a:endParaRPr kumimoji="0" lang="zh-CN" altLang="en-US" sz="18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3" name="矩形 2"/>
          <p:cNvSpPr/>
          <p:nvPr/>
        </p:nvSpPr>
        <p:spPr>
          <a:xfrm>
            <a:off x="6709067" y="2039355"/>
            <a:ext cx="2685351" cy="525016"/>
          </a:xfrm>
          <a:prstGeom prst="rect">
            <a:avLst/>
          </a:prstGeom>
        </p:spPr>
        <p:txBody>
          <a:bodyPr wrap="none">
            <a:spAutoFit/>
          </a:bodyPr>
          <a:lstStyle/>
          <a:p>
            <a:pPr marL="342900" lvl="0" indent="-342900" defTabSz="1219835">
              <a:lnSpc>
                <a:spcPct val="130000"/>
              </a:lnSpc>
              <a:spcBef>
                <a:spcPct val="20000"/>
              </a:spcBef>
              <a:buClr>
                <a:srgbClr val="0070C0"/>
              </a:buClr>
              <a:buSzPct val="80000"/>
              <a:buFont typeface="Wingdings" panose="05000000000000000000" pitchFamily="2" charset="2"/>
              <a:buChar char="Ø"/>
            </a:pPr>
            <a:r>
              <a:rPr lang="zh-CN" altLang="en-US" sz="2400" dirty="0">
                <a:solidFill>
                  <a:sysClr val="windowText" lastClr="000000">
                    <a:lumMod val="95000"/>
                    <a:lumOff val="5000"/>
                  </a:sysClr>
                </a:solidFill>
                <a:latin typeface="Arial" panose="020B0604020202020204"/>
                <a:ea typeface="微软雅黑" panose="020B0503020204020204" pitchFamily="34" charset="-122"/>
              </a:rPr>
              <a:t>资源部署的方法</a:t>
            </a:r>
            <a:endParaRPr lang="zh-CN" altLang="en-US" sz="2400" dirty="0">
              <a:solidFill>
                <a:sysClr val="windowText" lastClr="000000">
                  <a:lumMod val="95000"/>
                  <a:lumOff val="5000"/>
                </a:sysClr>
              </a:solidFill>
              <a:latin typeface="Arial" panose="020B0604020202020204"/>
              <a:ea typeface="微软雅黑" panose="020B0503020204020204" pitchFamily="34" charset="-122"/>
            </a:endParaRPr>
          </a:p>
        </p:txBody>
      </p:sp>
      <p:sp>
        <p:nvSpPr>
          <p:cNvPr id="4" name="矩形 3"/>
          <p:cNvSpPr/>
          <p:nvPr/>
        </p:nvSpPr>
        <p:spPr>
          <a:xfrm>
            <a:off x="6899564" y="2560756"/>
            <a:ext cx="5292436" cy="2973122"/>
          </a:xfrm>
          <a:prstGeom prst="rect">
            <a:avLst/>
          </a:prstGeom>
        </p:spPr>
        <p:txBody>
          <a:bodyPr wrap="square">
            <a:spAutoFit/>
          </a:bodyPr>
          <a:lstStyle/>
          <a:p>
            <a:pPr lvl="0" defTabSz="1219835">
              <a:lnSpc>
                <a:spcPct val="130000"/>
              </a:lnSpc>
              <a:spcBef>
                <a:spcPct val="20000"/>
              </a:spcBef>
              <a:buSzPct val="80000"/>
            </a:pPr>
            <a:r>
              <a:rPr lang="zh-CN" altLang="en-US" dirty="0">
                <a:latin typeface="Arial" panose="020B0604020202020204"/>
                <a:ea typeface="微软雅黑" panose="020B0503020204020204" pitchFamily="34" charset="-122"/>
              </a:rPr>
              <a:t>       </a:t>
            </a:r>
            <a:r>
              <a:rPr lang="zh-CN" altLang="en-US" dirty="0">
                <a:solidFill>
                  <a:srgbClr val="FF0000"/>
                </a:solidFill>
                <a:latin typeface="Arial" panose="020B0604020202020204"/>
                <a:ea typeface="微软雅黑" panose="020B0503020204020204" pitchFamily="34" charset="-122"/>
              </a:rPr>
              <a:t>资源部署的方法</a:t>
            </a:r>
            <a:r>
              <a:rPr lang="zh-CN" altLang="en-US" dirty="0">
                <a:latin typeface="Arial" panose="020B0604020202020204"/>
                <a:ea typeface="微软雅黑" panose="020B0503020204020204" pitchFamily="34" charset="-122"/>
              </a:rPr>
              <a:t>会随构建基础设施层所采用技术的不同而有着巨大的差异。使用服务器虚拟化技术构建的基础设施层和未使用这些技术的传统物理环境有很大的差别，前者的资源部署更多是虚拟机的部署和配置过程。而后者的资源部署则涉及了从操作系统到上层应用整个软件堆栈的自动化部署和配置。相比之下，采用虚拟化技术的基础设施层资源部署更容易实现。</a:t>
            </a:r>
            <a:endParaRPr lang="zh-CN" altLang="en-US" dirty="0">
              <a:latin typeface="Arial" panose="020B0604020202020204"/>
              <a:ea typeface="微软雅黑" panose="020B0503020204020204" pitchFamily="34" charset="-122"/>
            </a:endParaRPr>
          </a:p>
        </p:txBody>
      </p:sp>
      <p:sp>
        <p:nvSpPr>
          <p:cNvPr id="11" name="内容占位符 2"/>
          <p:cNvSpPr txBox="1"/>
          <p:nvPr/>
        </p:nvSpPr>
        <p:spPr>
          <a:xfrm>
            <a:off x="1191809" y="5708018"/>
            <a:ext cx="10670857" cy="1214780"/>
          </a:xfrm>
          <a:prstGeom prst="rect">
            <a:avLst/>
          </a:prstGeom>
        </p:spPr>
        <p:txBody>
          <a:bodyPr vert="horz" lIns="121917" tIns="60958" rIns="121917" bIns="60958" rtlCol="0">
            <a:noAutofit/>
          </a:bodyPr>
          <a:lstStyle>
            <a:lvl1pPr marL="457200" indent="-457200" algn="l" defTabSz="1219835"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动态部署有多种应用场景，一个典型的场景就是实现基础设施层的动态可伸缩性，也就是说云端运行的应用可以在极短的时间内根据具体用户需求和服务状况的变化而调整。另外一个典型场景是故障恢复和硬件维护。</a:t>
            </a:r>
            <a:endPar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a:p>
            <a:pPr marL="0" indent="0">
              <a:buNone/>
            </a:pPr>
            <a:endPar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pic>
        <p:nvPicPr>
          <p:cNvPr id="1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08866" y="5985976"/>
            <a:ext cx="762000" cy="523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文本框 12"/>
          <p:cNvSpPr txBox="1"/>
          <p:nvPr/>
        </p:nvSpPr>
        <p:spPr>
          <a:xfrm>
            <a:off x="606712" y="1629618"/>
            <a:ext cx="2233304"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2" charset="-122"/>
                <a:ea typeface="黑体" panose="02010609060101010101" pitchFamily="2" charset="-122"/>
              </a:rPr>
              <a:t>5、</a:t>
            </a:r>
            <a:r>
              <a:rPr lang="zh-CN" altLang="en-US" sz="2400" b="1" dirty="0">
                <a:latin typeface="黑体" panose="02010609060101010101" pitchFamily="2" charset="-122"/>
                <a:ea typeface="黑体" panose="02010609060101010101" pitchFamily="2" charset="-122"/>
              </a:rPr>
              <a:t>资源部署</a:t>
            </a:r>
            <a:endParaRPr lang="zh-CN" altLang="en-US" sz="2400" b="1" dirty="0">
              <a:latin typeface="黑体" panose="02010609060101010101" pitchFamily="2" charset="-122"/>
              <a:ea typeface="黑体" panose="0201060906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基本功能</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基本功能</a:t>
            </a:r>
            <a:endParaRPr lang="zh-CN" altLang="en-US" sz="2800" b="1" dirty="0">
              <a:latin typeface="黑体" panose="02010609060101010101" pitchFamily="2" charset="-122"/>
              <a:ea typeface="黑体" panose="02010609060101010101" pitchFamily="2" charset="-122"/>
            </a:endParaRPr>
          </a:p>
        </p:txBody>
      </p:sp>
      <p:grpSp>
        <p:nvGrpSpPr>
          <p:cNvPr id="2" name="组合 1"/>
          <p:cNvGrpSpPr/>
          <p:nvPr/>
        </p:nvGrpSpPr>
        <p:grpSpPr>
          <a:xfrm>
            <a:off x="6132246" y="1637694"/>
            <a:ext cx="5519728" cy="4297249"/>
            <a:chOff x="6294447" y="1415904"/>
            <a:chExt cx="5519728" cy="4297249"/>
          </a:xfrm>
        </p:grpSpPr>
        <p:grpSp>
          <p:nvGrpSpPr>
            <p:cNvPr id="10" name="组合 9"/>
            <p:cNvGrpSpPr/>
            <p:nvPr/>
          </p:nvGrpSpPr>
          <p:grpSpPr>
            <a:xfrm>
              <a:off x="6613814" y="1986864"/>
              <a:ext cx="5200361" cy="3726289"/>
              <a:chOff x="1429760" y="1822634"/>
              <a:chExt cx="8194696" cy="5335469"/>
            </a:xfrm>
          </p:grpSpPr>
          <p:sp>
            <p:nvSpPr>
              <p:cNvPr id="11" name="Freeform 51"/>
              <p:cNvSpPr>
                <a:spLocks noEditPoints="1"/>
              </p:cNvSpPr>
              <p:nvPr/>
            </p:nvSpPr>
            <p:spPr bwMode="auto">
              <a:xfrm>
                <a:off x="4614286" y="3135782"/>
                <a:ext cx="1312861" cy="1023875"/>
              </a:xfrm>
              <a:custGeom>
                <a:avLst/>
                <a:gdLst>
                  <a:gd name="T0" fmla="*/ 279 w 508"/>
                  <a:gd name="T1" fmla="*/ 2 h 509"/>
                  <a:gd name="T2" fmla="*/ 352 w 508"/>
                  <a:gd name="T3" fmla="*/ 20 h 509"/>
                  <a:gd name="T4" fmla="*/ 415 w 508"/>
                  <a:gd name="T5" fmla="*/ 58 h 509"/>
                  <a:gd name="T6" fmla="*/ 465 w 508"/>
                  <a:gd name="T7" fmla="*/ 113 h 509"/>
                  <a:gd name="T8" fmla="*/ 496 w 508"/>
                  <a:gd name="T9" fmla="*/ 179 h 509"/>
                  <a:gd name="T10" fmla="*/ 508 w 508"/>
                  <a:gd name="T11" fmla="*/ 256 h 509"/>
                  <a:gd name="T12" fmla="*/ 503 w 508"/>
                  <a:gd name="T13" fmla="*/ 305 h 509"/>
                  <a:gd name="T14" fmla="*/ 476 w 508"/>
                  <a:gd name="T15" fmla="*/ 375 h 509"/>
                  <a:gd name="T16" fmla="*/ 433 w 508"/>
                  <a:gd name="T17" fmla="*/ 435 h 509"/>
                  <a:gd name="T18" fmla="*/ 375 w 508"/>
                  <a:gd name="T19" fmla="*/ 478 h 509"/>
                  <a:gd name="T20" fmla="*/ 304 w 508"/>
                  <a:gd name="T21" fmla="*/ 503 h 509"/>
                  <a:gd name="T22" fmla="*/ 254 w 508"/>
                  <a:gd name="T23" fmla="*/ 509 h 509"/>
                  <a:gd name="T24" fmla="*/ 178 w 508"/>
                  <a:gd name="T25" fmla="*/ 498 h 509"/>
                  <a:gd name="T26" fmla="*/ 111 w 508"/>
                  <a:gd name="T27" fmla="*/ 465 h 509"/>
                  <a:gd name="T28" fmla="*/ 58 w 508"/>
                  <a:gd name="T29" fmla="*/ 416 h 509"/>
                  <a:gd name="T30" fmla="*/ 20 w 508"/>
                  <a:gd name="T31" fmla="*/ 353 h 509"/>
                  <a:gd name="T32" fmla="*/ 0 w 508"/>
                  <a:gd name="T33" fmla="*/ 280 h 509"/>
                  <a:gd name="T34" fmla="*/ 0 w 508"/>
                  <a:gd name="T35" fmla="*/ 229 h 509"/>
                  <a:gd name="T36" fmla="*/ 20 w 508"/>
                  <a:gd name="T37" fmla="*/ 156 h 509"/>
                  <a:gd name="T38" fmla="*/ 58 w 508"/>
                  <a:gd name="T39" fmla="*/ 93 h 509"/>
                  <a:gd name="T40" fmla="*/ 111 w 508"/>
                  <a:gd name="T41" fmla="*/ 45 h 509"/>
                  <a:gd name="T42" fmla="*/ 178 w 508"/>
                  <a:gd name="T43" fmla="*/ 12 h 509"/>
                  <a:gd name="T44" fmla="*/ 254 w 508"/>
                  <a:gd name="T45" fmla="*/ 0 h 509"/>
                  <a:gd name="T46" fmla="*/ 254 w 508"/>
                  <a:gd name="T47" fmla="*/ 30 h 509"/>
                  <a:gd name="T48" fmla="*/ 320 w 508"/>
                  <a:gd name="T49" fmla="*/ 40 h 509"/>
                  <a:gd name="T50" fmla="*/ 378 w 508"/>
                  <a:gd name="T51" fmla="*/ 68 h 509"/>
                  <a:gd name="T52" fmla="*/ 427 w 508"/>
                  <a:gd name="T53" fmla="*/ 111 h 509"/>
                  <a:gd name="T54" fmla="*/ 460 w 508"/>
                  <a:gd name="T55" fmla="*/ 168 h 509"/>
                  <a:gd name="T56" fmla="*/ 476 w 508"/>
                  <a:gd name="T57" fmla="*/ 232 h 509"/>
                  <a:gd name="T58" fmla="*/ 476 w 508"/>
                  <a:gd name="T59" fmla="*/ 277 h 509"/>
                  <a:gd name="T60" fmla="*/ 460 w 508"/>
                  <a:gd name="T61" fmla="*/ 342 h 509"/>
                  <a:gd name="T62" fmla="*/ 427 w 508"/>
                  <a:gd name="T63" fmla="*/ 398 h 509"/>
                  <a:gd name="T64" fmla="*/ 378 w 508"/>
                  <a:gd name="T65" fmla="*/ 441 h 509"/>
                  <a:gd name="T66" fmla="*/ 320 w 508"/>
                  <a:gd name="T67" fmla="*/ 470 h 509"/>
                  <a:gd name="T68" fmla="*/ 254 w 508"/>
                  <a:gd name="T69" fmla="*/ 480 h 509"/>
                  <a:gd name="T70" fmla="*/ 208 w 508"/>
                  <a:gd name="T71" fmla="*/ 475 h 509"/>
                  <a:gd name="T72" fmla="*/ 146 w 508"/>
                  <a:gd name="T73" fmla="*/ 451 h 509"/>
                  <a:gd name="T74" fmla="*/ 95 w 508"/>
                  <a:gd name="T75" fmla="*/ 413 h 509"/>
                  <a:gd name="T76" fmla="*/ 57 w 508"/>
                  <a:gd name="T77" fmla="*/ 362 h 509"/>
                  <a:gd name="T78" fmla="*/ 33 w 508"/>
                  <a:gd name="T79" fmla="*/ 300 h 509"/>
                  <a:gd name="T80" fmla="*/ 28 w 508"/>
                  <a:gd name="T81" fmla="*/ 256 h 509"/>
                  <a:gd name="T82" fmla="*/ 38 w 508"/>
                  <a:gd name="T83" fmla="*/ 188 h 509"/>
                  <a:gd name="T84" fmla="*/ 67 w 508"/>
                  <a:gd name="T85" fmla="*/ 129 h 509"/>
                  <a:gd name="T86" fmla="*/ 111 w 508"/>
                  <a:gd name="T87" fmla="*/ 81 h 509"/>
                  <a:gd name="T88" fmla="*/ 166 w 508"/>
                  <a:gd name="T89" fmla="*/ 48 h 509"/>
                  <a:gd name="T90" fmla="*/ 231 w 508"/>
                  <a:gd name="T91" fmla="*/ 32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08" h="509">
                    <a:moveTo>
                      <a:pt x="254" y="0"/>
                    </a:moveTo>
                    <a:lnTo>
                      <a:pt x="254" y="0"/>
                    </a:lnTo>
                    <a:lnTo>
                      <a:pt x="279" y="2"/>
                    </a:lnTo>
                    <a:lnTo>
                      <a:pt x="304" y="7"/>
                    </a:lnTo>
                    <a:lnTo>
                      <a:pt x="329" y="12"/>
                    </a:lnTo>
                    <a:lnTo>
                      <a:pt x="352" y="20"/>
                    </a:lnTo>
                    <a:lnTo>
                      <a:pt x="375" y="32"/>
                    </a:lnTo>
                    <a:lnTo>
                      <a:pt x="395" y="45"/>
                    </a:lnTo>
                    <a:lnTo>
                      <a:pt x="415" y="58"/>
                    </a:lnTo>
                    <a:lnTo>
                      <a:pt x="433" y="75"/>
                    </a:lnTo>
                    <a:lnTo>
                      <a:pt x="450" y="93"/>
                    </a:lnTo>
                    <a:lnTo>
                      <a:pt x="465" y="113"/>
                    </a:lnTo>
                    <a:lnTo>
                      <a:pt x="476" y="134"/>
                    </a:lnTo>
                    <a:lnTo>
                      <a:pt x="488" y="156"/>
                    </a:lnTo>
                    <a:lnTo>
                      <a:pt x="496" y="179"/>
                    </a:lnTo>
                    <a:lnTo>
                      <a:pt x="503" y="204"/>
                    </a:lnTo>
                    <a:lnTo>
                      <a:pt x="506" y="229"/>
                    </a:lnTo>
                    <a:lnTo>
                      <a:pt x="508" y="256"/>
                    </a:lnTo>
                    <a:lnTo>
                      <a:pt x="508" y="256"/>
                    </a:lnTo>
                    <a:lnTo>
                      <a:pt x="506" y="280"/>
                    </a:lnTo>
                    <a:lnTo>
                      <a:pt x="503" y="305"/>
                    </a:lnTo>
                    <a:lnTo>
                      <a:pt x="496" y="330"/>
                    </a:lnTo>
                    <a:lnTo>
                      <a:pt x="488" y="353"/>
                    </a:lnTo>
                    <a:lnTo>
                      <a:pt x="476" y="375"/>
                    </a:lnTo>
                    <a:lnTo>
                      <a:pt x="465" y="397"/>
                    </a:lnTo>
                    <a:lnTo>
                      <a:pt x="450" y="416"/>
                    </a:lnTo>
                    <a:lnTo>
                      <a:pt x="433" y="435"/>
                    </a:lnTo>
                    <a:lnTo>
                      <a:pt x="415" y="451"/>
                    </a:lnTo>
                    <a:lnTo>
                      <a:pt x="395" y="465"/>
                    </a:lnTo>
                    <a:lnTo>
                      <a:pt x="375" y="478"/>
                    </a:lnTo>
                    <a:lnTo>
                      <a:pt x="352" y="489"/>
                    </a:lnTo>
                    <a:lnTo>
                      <a:pt x="329" y="498"/>
                    </a:lnTo>
                    <a:lnTo>
                      <a:pt x="304" y="503"/>
                    </a:lnTo>
                    <a:lnTo>
                      <a:pt x="279" y="508"/>
                    </a:lnTo>
                    <a:lnTo>
                      <a:pt x="254" y="509"/>
                    </a:lnTo>
                    <a:lnTo>
                      <a:pt x="254" y="509"/>
                    </a:lnTo>
                    <a:lnTo>
                      <a:pt x="227" y="508"/>
                    </a:lnTo>
                    <a:lnTo>
                      <a:pt x="203" y="503"/>
                    </a:lnTo>
                    <a:lnTo>
                      <a:pt x="178" y="498"/>
                    </a:lnTo>
                    <a:lnTo>
                      <a:pt x="154" y="489"/>
                    </a:lnTo>
                    <a:lnTo>
                      <a:pt x="133" y="478"/>
                    </a:lnTo>
                    <a:lnTo>
                      <a:pt x="111" y="465"/>
                    </a:lnTo>
                    <a:lnTo>
                      <a:pt x="91" y="451"/>
                    </a:lnTo>
                    <a:lnTo>
                      <a:pt x="73" y="435"/>
                    </a:lnTo>
                    <a:lnTo>
                      <a:pt x="58" y="416"/>
                    </a:lnTo>
                    <a:lnTo>
                      <a:pt x="43" y="397"/>
                    </a:lnTo>
                    <a:lnTo>
                      <a:pt x="30" y="375"/>
                    </a:lnTo>
                    <a:lnTo>
                      <a:pt x="20" y="353"/>
                    </a:lnTo>
                    <a:lnTo>
                      <a:pt x="10" y="330"/>
                    </a:lnTo>
                    <a:lnTo>
                      <a:pt x="5" y="305"/>
                    </a:lnTo>
                    <a:lnTo>
                      <a:pt x="0" y="280"/>
                    </a:lnTo>
                    <a:lnTo>
                      <a:pt x="0" y="256"/>
                    </a:lnTo>
                    <a:lnTo>
                      <a:pt x="0" y="256"/>
                    </a:lnTo>
                    <a:lnTo>
                      <a:pt x="0" y="229"/>
                    </a:lnTo>
                    <a:lnTo>
                      <a:pt x="5" y="204"/>
                    </a:lnTo>
                    <a:lnTo>
                      <a:pt x="10" y="179"/>
                    </a:lnTo>
                    <a:lnTo>
                      <a:pt x="20" y="156"/>
                    </a:lnTo>
                    <a:lnTo>
                      <a:pt x="30" y="134"/>
                    </a:lnTo>
                    <a:lnTo>
                      <a:pt x="43" y="113"/>
                    </a:lnTo>
                    <a:lnTo>
                      <a:pt x="58" y="93"/>
                    </a:lnTo>
                    <a:lnTo>
                      <a:pt x="73" y="75"/>
                    </a:lnTo>
                    <a:lnTo>
                      <a:pt x="91" y="58"/>
                    </a:lnTo>
                    <a:lnTo>
                      <a:pt x="111" y="45"/>
                    </a:lnTo>
                    <a:lnTo>
                      <a:pt x="133" y="32"/>
                    </a:lnTo>
                    <a:lnTo>
                      <a:pt x="154" y="20"/>
                    </a:lnTo>
                    <a:lnTo>
                      <a:pt x="178" y="12"/>
                    </a:lnTo>
                    <a:lnTo>
                      <a:pt x="203" y="7"/>
                    </a:lnTo>
                    <a:lnTo>
                      <a:pt x="227" y="2"/>
                    </a:lnTo>
                    <a:lnTo>
                      <a:pt x="254" y="0"/>
                    </a:lnTo>
                    <a:lnTo>
                      <a:pt x="254" y="0"/>
                    </a:lnTo>
                    <a:close/>
                    <a:moveTo>
                      <a:pt x="254" y="30"/>
                    </a:moveTo>
                    <a:lnTo>
                      <a:pt x="254" y="30"/>
                    </a:lnTo>
                    <a:lnTo>
                      <a:pt x="276" y="32"/>
                    </a:lnTo>
                    <a:lnTo>
                      <a:pt x="299" y="35"/>
                    </a:lnTo>
                    <a:lnTo>
                      <a:pt x="320" y="40"/>
                    </a:lnTo>
                    <a:lnTo>
                      <a:pt x="340" y="48"/>
                    </a:lnTo>
                    <a:lnTo>
                      <a:pt x="360" y="58"/>
                    </a:lnTo>
                    <a:lnTo>
                      <a:pt x="378" y="68"/>
                    </a:lnTo>
                    <a:lnTo>
                      <a:pt x="397" y="81"/>
                    </a:lnTo>
                    <a:lnTo>
                      <a:pt x="412" y="96"/>
                    </a:lnTo>
                    <a:lnTo>
                      <a:pt x="427" y="111"/>
                    </a:lnTo>
                    <a:lnTo>
                      <a:pt x="440" y="129"/>
                    </a:lnTo>
                    <a:lnTo>
                      <a:pt x="451" y="148"/>
                    </a:lnTo>
                    <a:lnTo>
                      <a:pt x="460" y="168"/>
                    </a:lnTo>
                    <a:lnTo>
                      <a:pt x="468" y="188"/>
                    </a:lnTo>
                    <a:lnTo>
                      <a:pt x="473" y="209"/>
                    </a:lnTo>
                    <a:lnTo>
                      <a:pt x="476" y="232"/>
                    </a:lnTo>
                    <a:lnTo>
                      <a:pt x="478" y="256"/>
                    </a:lnTo>
                    <a:lnTo>
                      <a:pt x="478" y="256"/>
                    </a:lnTo>
                    <a:lnTo>
                      <a:pt x="476" y="277"/>
                    </a:lnTo>
                    <a:lnTo>
                      <a:pt x="473" y="300"/>
                    </a:lnTo>
                    <a:lnTo>
                      <a:pt x="468" y="322"/>
                    </a:lnTo>
                    <a:lnTo>
                      <a:pt x="460" y="342"/>
                    </a:lnTo>
                    <a:lnTo>
                      <a:pt x="451" y="362"/>
                    </a:lnTo>
                    <a:lnTo>
                      <a:pt x="440" y="380"/>
                    </a:lnTo>
                    <a:lnTo>
                      <a:pt x="427" y="398"/>
                    </a:lnTo>
                    <a:lnTo>
                      <a:pt x="412" y="413"/>
                    </a:lnTo>
                    <a:lnTo>
                      <a:pt x="397" y="428"/>
                    </a:lnTo>
                    <a:lnTo>
                      <a:pt x="378" y="441"/>
                    </a:lnTo>
                    <a:lnTo>
                      <a:pt x="360" y="451"/>
                    </a:lnTo>
                    <a:lnTo>
                      <a:pt x="340" y="461"/>
                    </a:lnTo>
                    <a:lnTo>
                      <a:pt x="320" y="470"/>
                    </a:lnTo>
                    <a:lnTo>
                      <a:pt x="299" y="475"/>
                    </a:lnTo>
                    <a:lnTo>
                      <a:pt x="276" y="478"/>
                    </a:lnTo>
                    <a:lnTo>
                      <a:pt x="254" y="480"/>
                    </a:lnTo>
                    <a:lnTo>
                      <a:pt x="254" y="480"/>
                    </a:lnTo>
                    <a:lnTo>
                      <a:pt x="231" y="478"/>
                    </a:lnTo>
                    <a:lnTo>
                      <a:pt x="208" y="475"/>
                    </a:lnTo>
                    <a:lnTo>
                      <a:pt x="186" y="470"/>
                    </a:lnTo>
                    <a:lnTo>
                      <a:pt x="166" y="461"/>
                    </a:lnTo>
                    <a:lnTo>
                      <a:pt x="146" y="451"/>
                    </a:lnTo>
                    <a:lnTo>
                      <a:pt x="128" y="441"/>
                    </a:lnTo>
                    <a:lnTo>
                      <a:pt x="111" y="428"/>
                    </a:lnTo>
                    <a:lnTo>
                      <a:pt x="95" y="413"/>
                    </a:lnTo>
                    <a:lnTo>
                      <a:pt x="80" y="398"/>
                    </a:lnTo>
                    <a:lnTo>
                      <a:pt x="67" y="380"/>
                    </a:lnTo>
                    <a:lnTo>
                      <a:pt x="57" y="362"/>
                    </a:lnTo>
                    <a:lnTo>
                      <a:pt x="47" y="342"/>
                    </a:lnTo>
                    <a:lnTo>
                      <a:pt x="38" y="322"/>
                    </a:lnTo>
                    <a:lnTo>
                      <a:pt x="33" y="300"/>
                    </a:lnTo>
                    <a:lnTo>
                      <a:pt x="30" y="277"/>
                    </a:lnTo>
                    <a:lnTo>
                      <a:pt x="28" y="256"/>
                    </a:lnTo>
                    <a:lnTo>
                      <a:pt x="28" y="256"/>
                    </a:lnTo>
                    <a:lnTo>
                      <a:pt x="30" y="232"/>
                    </a:lnTo>
                    <a:lnTo>
                      <a:pt x="33" y="209"/>
                    </a:lnTo>
                    <a:lnTo>
                      <a:pt x="38" y="188"/>
                    </a:lnTo>
                    <a:lnTo>
                      <a:pt x="47" y="168"/>
                    </a:lnTo>
                    <a:lnTo>
                      <a:pt x="57" y="148"/>
                    </a:lnTo>
                    <a:lnTo>
                      <a:pt x="67" y="129"/>
                    </a:lnTo>
                    <a:lnTo>
                      <a:pt x="80" y="111"/>
                    </a:lnTo>
                    <a:lnTo>
                      <a:pt x="95" y="96"/>
                    </a:lnTo>
                    <a:lnTo>
                      <a:pt x="111" y="81"/>
                    </a:lnTo>
                    <a:lnTo>
                      <a:pt x="128" y="68"/>
                    </a:lnTo>
                    <a:lnTo>
                      <a:pt x="146" y="58"/>
                    </a:lnTo>
                    <a:lnTo>
                      <a:pt x="166" y="48"/>
                    </a:lnTo>
                    <a:lnTo>
                      <a:pt x="186" y="40"/>
                    </a:lnTo>
                    <a:lnTo>
                      <a:pt x="208" y="35"/>
                    </a:lnTo>
                    <a:lnTo>
                      <a:pt x="231" y="32"/>
                    </a:lnTo>
                    <a:lnTo>
                      <a:pt x="254" y="30"/>
                    </a:lnTo>
                    <a:lnTo>
                      <a:pt x="254" y="3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121983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endParaRPr>
              </a:p>
            </p:txBody>
          </p:sp>
          <p:sp>
            <p:nvSpPr>
              <p:cNvPr id="12" name="TextBox 11"/>
              <p:cNvSpPr txBox="1"/>
              <p:nvPr/>
            </p:nvSpPr>
            <p:spPr>
              <a:xfrm>
                <a:off x="2307321" y="2468840"/>
                <a:ext cx="1633239" cy="1084093"/>
              </a:xfrm>
              <a:prstGeom prst="rect">
                <a:avLst/>
              </a:prstGeom>
              <a:noFill/>
            </p:spPr>
            <p:txBody>
              <a:bodyPr wrap="square" rtlCol="0">
                <a:spAutoFit/>
              </a:bodyPr>
              <a:lstStyle/>
              <a:p>
                <a:pPr marL="0" marR="0" lvl="0" indent="0" defTabSz="1219835" eaLnBrk="1" fontAlgn="auto" latinLnBrk="0" hangingPunct="1">
                  <a:lnSpc>
                    <a:spcPct val="9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rPr>
                  <a:t>访问授权</a:t>
                </a:r>
                <a:endParaRPr kumimoji="0" lang="zh-CN" altLang="en-US" sz="24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endParaRPr>
              </a:p>
            </p:txBody>
          </p:sp>
          <p:sp>
            <p:nvSpPr>
              <p:cNvPr id="13" name="TextBox 12"/>
              <p:cNvSpPr txBox="1"/>
              <p:nvPr/>
            </p:nvSpPr>
            <p:spPr>
              <a:xfrm>
                <a:off x="5713037" y="1822634"/>
                <a:ext cx="1629985" cy="1084093"/>
              </a:xfrm>
              <a:prstGeom prst="rect">
                <a:avLst/>
              </a:prstGeom>
              <a:noFill/>
            </p:spPr>
            <p:txBody>
              <a:bodyPr wrap="square" rtlCol="0">
                <a:spAutoFit/>
              </a:bodyPr>
              <a:lstStyle/>
              <a:p>
                <a:pPr marL="0" marR="0" lvl="0" indent="0" defTabSz="1219835" eaLnBrk="1" fontAlgn="auto" latinLnBrk="0" hangingPunct="1">
                  <a:lnSpc>
                    <a:spcPct val="9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rPr>
                  <a:t>安全策略</a:t>
                </a:r>
                <a:endParaRPr kumimoji="0" lang="zh-CN" altLang="en-US" sz="24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endParaRPr>
              </a:p>
            </p:txBody>
          </p:sp>
          <p:sp>
            <p:nvSpPr>
              <p:cNvPr id="14" name="TextBox 15"/>
              <p:cNvSpPr txBox="1"/>
              <p:nvPr/>
            </p:nvSpPr>
            <p:spPr>
              <a:xfrm>
                <a:off x="3262551" y="6074010"/>
                <a:ext cx="1361097" cy="1084093"/>
              </a:xfrm>
              <a:prstGeom prst="rect">
                <a:avLst/>
              </a:prstGeom>
              <a:noFill/>
            </p:spPr>
            <p:txBody>
              <a:bodyPr wrap="square" rtlCol="0">
                <a:spAutoFit/>
              </a:bodyPr>
              <a:lstStyle/>
              <a:p>
                <a:pPr marL="0" marR="0" lvl="0" indent="0" defTabSz="1219835" eaLnBrk="1" fontAlgn="auto" latinLnBrk="0" hangingPunct="1">
                  <a:lnSpc>
                    <a:spcPct val="9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rPr>
                  <a:t>数据加密</a:t>
                </a:r>
                <a:endParaRPr kumimoji="0" lang="zh-CN" altLang="en-US" sz="24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endParaRPr>
              </a:p>
            </p:txBody>
          </p:sp>
          <p:sp>
            <p:nvSpPr>
              <p:cNvPr id="15" name="TextBox 16"/>
              <p:cNvSpPr txBox="1"/>
              <p:nvPr/>
            </p:nvSpPr>
            <p:spPr>
              <a:xfrm>
                <a:off x="5334191" y="6026553"/>
                <a:ext cx="1413797" cy="1084093"/>
              </a:xfrm>
              <a:prstGeom prst="rect">
                <a:avLst/>
              </a:prstGeom>
              <a:noFill/>
            </p:spPr>
            <p:txBody>
              <a:bodyPr wrap="square" rtlCol="0">
                <a:spAutoFit/>
              </a:bodyPr>
              <a:lstStyle/>
              <a:p>
                <a:pPr marL="0" marR="0" lvl="0" indent="0" defTabSz="1219835" eaLnBrk="1" fontAlgn="auto" latinLnBrk="0" hangingPunct="1">
                  <a:lnSpc>
                    <a:spcPct val="9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rPr>
                  <a:t>网络隔离</a:t>
                </a:r>
                <a:endParaRPr kumimoji="0" lang="zh-CN" altLang="en-US" sz="24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endParaRPr>
              </a:p>
            </p:txBody>
          </p:sp>
          <p:sp>
            <p:nvSpPr>
              <p:cNvPr id="16" name="TextBox 19"/>
              <p:cNvSpPr txBox="1"/>
              <p:nvPr/>
            </p:nvSpPr>
            <p:spPr>
              <a:xfrm>
                <a:off x="1429760" y="4550299"/>
                <a:ext cx="1387293" cy="1084093"/>
              </a:xfrm>
              <a:prstGeom prst="rect">
                <a:avLst/>
              </a:prstGeom>
              <a:noFill/>
            </p:spPr>
            <p:txBody>
              <a:bodyPr wrap="square" rtlCol="0">
                <a:spAutoFit/>
              </a:bodyPr>
              <a:lstStyle/>
              <a:p>
                <a:pPr marL="0" marR="0" lvl="0" indent="0" defTabSz="1219835" eaLnBrk="1" fontAlgn="auto" latinLnBrk="0" hangingPunct="1">
                  <a:lnSpc>
                    <a:spcPct val="9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rPr>
                  <a:t>数据备份</a:t>
                </a:r>
                <a:endParaRPr kumimoji="0" lang="zh-CN" altLang="en-US" sz="24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endParaRPr>
              </a:p>
            </p:txBody>
          </p:sp>
          <p:sp>
            <p:nvSpPr>
              <p:cNvPr id="17" name="TextBox 24"/>
              <p:cNvSpPr txBox="1"/>
              <p:nvPr/>
            </p:nvSpPr>
            <p:spPr>
              <a:xfrm>
                <a:off x="7265350" y="5542074"/>
                <a:ext cx="1504976" cy="1084093"/>
              </a:xfrm>
              <a:prstGeom prst="rect">
                <a:avLst/>
              </a:prstGeom>
              <a:noFill/>
            </p:spPr>
            <p:txBody>
              <a:bodyPr wrap="square" rtlCol="0">
                <a:spAutoFit/>
              </a:bodyPr>
              <a:lstStyle/>
              <a:p>
                <a:pPr marL="0" marR="0" lvl="0" indent="0" defTabSz="1219835" eaLnBrk="1" fontAlgn="auto" latinLnBrk="0" hangingPunct="1">
                  <a:lnSpc>
                    <a:spcPct val="9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rPr>
                  <a:t>物理安全</a:t>
                </a:r>
                <a:endParaRPr kumimoji="0" lang="zh-CN" altLang="en-US" sz="24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endParaRPr>
              </a:p>
            </p:txBody>
          </p:sp>
          <p:sp>
            <p:nvSpPr>
              <p:cNvPr id="18" name="TextBox 26"/>
              <p:cNvSpPr txBox="1"/>
              <p:nvPr/>
            </p:nvSpPr>
            <p:spPr>
              <a:xfrm>
                <a:off x="8133051" y="3834020"/>
                <a:ext cx="1491405" cy="1084093"/>
              </a:xfrm>
              <a:prstGeom prst="rect">
                <a:avLst/>
              </a:prstGeom>
              <a:noFill/>
            </p:spPr>
            <p:txBody>
              <a:bodyPr wrap="square" rtlCol="0">
                <a:spAutoFit/>
              </a:bodyPr>
              <a:lstStyle/>
              <a:p>
                <a:pPr marL="0" marR="0" lvl="0" indent="0" defTabSz="1219835" eaLnBrk="1" fontAlgn="auto" latinLnBrk="0" hangingPunct="1">
                  <a:lnSpc>
                    <a:spcPct val="9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rPr>
                  <a:t>安全审计</a:t>
                </a:r>
                <a:endParaRPr kumimoji="0" lang="zh-CN" altLang="en-US" sz="24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endParaRPr>
              </a:p>
            </p:txBody>
          </p:sp>
          <p:cxnSp>
            <p:nvCxnSpPr>
              <p:cNvPr id="19" name="直接连接符 18"/>
              <p:cNvCxnSpPr>
                <a:stCxn id="11" idx="19"/>
              </p:cNvCxnSpPr>
              <p:nvPr/>
            </p:nvCxnSpPr>
            <p:spPr>
              <a:xfrm flipH="1" flipV="1">
                <a:off x="3334809" y="2265948"/>
                <a:ext cx="1429371" cy="1056908"/>
              </a:xfrm>
              <a:prstGeom prst="line">
                <a:avLst/>
              </a:prstGeom>
              <a:noFill/>
              <a:ln w="19050" cap="flat" cmpd="sng" algn="ctr">
                <a:solidFill>
                  <a:sysClr val="windowText" lastClr="000000"/>
                </a:solidFill>
                <a:prstDash val="dash"/>
              </a:ln>
              <a:effectLst/>
            </p:spPr>
          </p:cxnSp>
          <p:cxnSp>
            <p:nvCxnSpPr>
              <p:cNvPr id="20" name="直接连接符 19"/>
              <p:cNvCxnSpPr/>
              <p:nvPr/>
            </p:nvCxnSpPr>
            <p:spPr>
              <a:xfrm flipH="1">
                <a:off x="2663156" y="3850248"/>
                <a:ext cx="2080569" cy="309409"/>
              </a:xfrm>
              <a:prstGeom prst="line">
                <a:avLst/>
              </a:prstGeom>
              <a:noFill/>
              <a:ln w="19050" cap="flat" cmpd="sng" algn="ctr">
                <a:solidFill>
                  <a:sysClr val="window" lastClr="FFFFFF">
                    <a:lumMod val="50000"/>
                  </a:sysClr>
                </a:solidFill>
                <a:prstDash val="dash"/>
              </a:ln>
              <a:effectLst/>
            </p:spPr>
          </p:cxnSp>
          <p:cxnSp>
            <p:nvCxnSpPr>
              <p:cNvPr id="21" name="直接连接符 20"/>
              <p:cNvCxnSpPr>
                <a:stCxn id="11" idx="12"/>
              </p:cNvCxnSpPr>
              <p:nvPr/>
            </p:nvCxnSpPr>
            <p:spPr>
              <a:xfrm flipH="1">
                <a:off x="4162698" y="4137531"/>
                <a:ext cx="911606" cy="966685"/>
              </a:xfrm>
              <a:prstGeom prst="line">
                <a:avLst/>
              </a:prstGeom>
              <a:noFill/>
              <a:ln w="19050" cap="flat" cmpd="sng" algn="ctr">
                <a:solidFill>
                  <a:sysClr val="window" lastClr="FFFFFF">
                    <a:lumMod val="50000"/>
                  </a:sysClr>
                </a:solidFill>
                <a:prstDash val="dash"/>
              </a:ln>
              <a:effectLst/>
            </p:spPr>
          </p:cxnSp>
          <p:cxnSp>
            <p:nvCxnSpPr>
              <p:cNvPr id="22" name="直接连接符 21"/>
              <p:cNvCxnSpPr/>
              <p:nvPr/>
            </p:nvCxnSpPr>
            <p:spPr>
              <a:xfrm>
                <a:off x="5430207" y="4057963"/>
                <a:ext cx="580412" cy="1484111"/>
              </a:xfrm>
              <a:prstGeom prst="line">
                <a:avLst/>
              </a:prstGeom>
              <a:noFill/>
              <a:ln w="19050" cap="flat" cmpd="sng" algn="ctr">
                <a:solidFill>
                  <a:sysClr val="window" lastClr="FFFFFF">
                    <a:lumMod val="50000"/>
                  </a:sysClr>
                </a:solidFill>
                <a:prstDash val="dash"/>
              </a:ln>
              <a:effectLst/>
            </p:spPr>
          </p:cxnSp>
          <p:cxnSp>
            <p:nvCxnSpPr>
              <p:cNvPr id="23" name="直接连接符 22"/>
              <p:cNvCxnSpPr/>
              <p:nvPr/>
            </p:nvCxnSpPr>
            <p:spPr>
              <a:xfrm>
                <a:off x="5927150" y="3852290"/>
                <a:ext cx="1644450" cy="896095"/>
              </a:xfrm>
              <a:prstGeom prst="line">
                <a:avLst/>
              </a:prstGeom>
              <a:noFill/>
              <a:ln w="19050" cap="flat" cmpd="sng" algn="ctr">
                <a:solidFill>
                  <a:sysClr val="window" lastClr="FFFFFF">
                    <a:lumMod val="50000"/>
                  </a:sysClr>
                </a:solidFill>
                <a:prstDash val="dash"/>
              </a:ln>
              <a:effectLst/>
            </p:spPr>
          </p:cxnSp>
          <p:cxnSp>
            <p:nvCxnSpPr>
              <p:cNvPr id="24" name="直接连接符 23"/>
              <p:cNvCxnSpPr>
                <a:stCxn id="11" idx="4"/>
              </p:cNvCxnSpPr>
              <p:nvPr/>
            </p:nvCxnSpPr>
            <p:spPr>
              <a:xfrm flipV="1">
                <a:off x="5896134" y="3462939"/>
                <a:ext cx="1954485" cy="32910"/>
              </a:xfrm>
              <a:prstGeom prst="line">
                <a:avLst/>
              </a:prstGeom>
              <a:noFill/>
              <a:ln w="19050" cap="flat" cmpd="sng" algn="ctr">
                <a:solidFill>
                  <a:sysClr val="window" lastClr="FFFFFF">
                    <a:lumMod val="50000"/>
                  </a:sysClr>
                </a:solidFill>
                <a:prstDash val="dash"/>
              </a:ln>
              <a:effectLst/>
            </p:spPr>
          </p:cxnSp>
          <p:cxnSp>
            <p:nvCxnSpPr>
              <p:cNvPr id="25" name="直接连接符 24"/>
              <p:cNvCxnSpPr>
                <a:stCxn id="11" idx="0"/>
              </p:cNvCxnSpPr>
              <p:nvPr/>
            </p:nvCxnSpPr>
            <p:spPr>
              <a:xfrm flipH="1" flipV="1">
                <a:off x="5177735" y="1994401"/>
                <a:ext cx="157592" cy="1145405"/>
              </a:xfrm>
              <a:prstGeom prst="line">
                <a:avLst/>
              </a:prstGeom>
              <a:noFill/>
              <a:ln w="19050" cap="flat" cmpd="sng" algn="ctr">
                <a:solidFill>
                  <a:sysClr val="window" lastClr="FFFFFF">
                    <a:lumMod val="50000"/>
                  </a:sysClr>
                </a:solidFill>
                <a:prstDash val="dash"/>
              </a:ln>
              <a:effectLst/>
            </p:spPr>
          </p:cxnSp>
        </p:grpSp>
        <p:pic>
          <p:nvPicPr>
            <p:cNvPr id="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2672" y="1640372"/>
              <a:ext cx="747712" cy="833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89975" y="1415904"/>
              <a:ext cx="694076" cy="718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7505" y="2581326"/>
              <a:ext cx="614362" cy="83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4411" y="3941152"/>
              <a:ext cx="817378" cy="608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5432" y="4295387"/>
              <a:ext cx="787023" cy="610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9220" y="4255805"/>
              <a:ext cx="683485" cy="765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94447" y="3140978"/>
              <a:ext cx="1102081" cy="669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3" name="矩形 32"/>
          <p:cNvSpPr/>
          <p:nvPr/>
        </p:nvSpPr>
        <p:spPr>
          <a:xfrm>
            <a:off x="0" y="2283572"/>
            <a:ext cx="5794376" cy="4569845"/>
          </a:xfrm>
          <a:prstGeom prst="rect">
            <a:avLst/>
          </a:prstGeom>
          <a:solidFill>
            <a:schemeClr val="tx2">
              <a:lumMod val="60000"/>
              <a:lumOff val="4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内容占位符 2"/>
          <p:cNvSpPr txBox="1"/>
          <p:nvPr/>
        </p:nvSpPr>
        <p:spPr>
          <a:xfrm>
            <a:off x="433857" y="2216897"/>
            <a:ext cx="4651057" cy="4636520"/>
          </a:xfrm>
          <a:prstGeom prst="rect">
            <a:avLst/>
          </a:prstGeom>
        </p:spPr>
        <p:txBody>
          <a:bodyPr vert="horz" lIns="121917" tIns="60958" rIns="121917" bIns="60958" rtlCol="0">
            <a:no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marR="0" lvl="0" indent="457200" algn="just" defTabSz="1219835" rtl="0" eaLnBrk="1" fontAlgn="auto" latinLnBrk="0" hangingPunct="1">
              <a:lnSpc>
                <a:spcPct val="150000"/>
              </a:lnSpc>
              <a:spcBef>
                <a:spcPct val="20000"/>
              </a:spcBef>
              <a:spcAft>
                <a:spcPts val="0"/>
              </a:spcAft>
              <a:buClrTx/>
              <a:buSzPct val="80000"/>
              <a:buFont typeface="Wingdings" panose="05000000000000000000" pitchFamily="2" charset="2"/>
              <a:buNone/>
              <a:defRPr/>
            </a:pPr>
            <a:r>
              <a:rPr kumimoji="0" lang="zh-CN" altLang="en-US" sz="18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安全管理是对资源、应用和账号等</a:t>
            </a:r>
            <a:r>
              <a:rPr kumimoji="0" lang="en-US" altLang="zh-CN" sz="18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IT</a:t>
            </a:r>
            <a:r>
              <a:rPr kumimoji="0" lang="zh-CN" altLang="en-US" sz="18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资源采取全面保护，使其免受犯罪分子和恶意程序的侵害，并保证云基础设施及其提供的资源能被合法地访问和使用。安全管理主要通过对资源访问用户进行身份认证，访问授权保障资源只能被合法用户获取，利用数据加密保障数据的私密性，采用综合防护和安全审计等措施保障整个资源管理系统的安全性。</a:t>
            </a:r>
            <a:endParaRPr kumimoji="0" lang="en-US" altLang="zh-CN" sz="18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endParaRPr>
          </a:p>
          <a:p>
            <a:pPr marL="0" marR="0" lvl="0" indent="457200" algn="just" defTabSz="1219835" rtl="0" eaLnBrk="1" fontAlgn="auto" latinLnBrk="0" hangingPunct="1">
              <a:lnSpc>
                <a:spcPct val="150000"/>
              </a:lnSpc>
              <a:spcBef>
                <a:spcPct val="20000"/>
              </a:spcBef>
              <a:spcAft>
                <a:spcPts val="0"/>
              </a:spcAft>
              <a:buClrTx/>
              <a:buSzPct val="80000"/>
              <a:buFont typeface="Wingdings" panose="05000000000000000000" pitchFamily="2" charset="2"/>
              <a:buNone/>
              <a:defRPr/>
            </a:pPr>
            <a:r>
              <a:rPr kumimoji="0" lang="zh-CN" altLang="en-US" sz="18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具体来讲安全管理主要包括</a:t>
            </a:r>
            <a:r>
              <a:rPr kumimoji="0" lang="en-US" altLang="zh-CN" sz="18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7</a:t>
            </a:r>
            <a:r>
              <a:rPr kumimoji="0" lang="zh-CN" altLang="en-US" sz="18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种机制（见右图）。</a:t>
            </a:r>
            <a:endParaRPr kumimoji="0" lang="zh-CN" altLang="en-US" sz="18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endParaRPr>
          </a:p>
        </p:txBody>
      </p:sp>
      <p:sp>
        <p:nvSpPr>
          <p:cNvPr id="35" name="文本框 34"/>
          <p:cNvSpPr txBox="1"/>
          <p:nvPr/>
        </p:nvSpPr>
        <p:spPr>
          <a:xfrm>
            <a:off x="606711" y="1637694"/>
            <a:ext cx="2233304"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2" charset="-122"/>
                <a:ea typeface="黑体" panose="02010609060101010101" pitchFamily="2" charset="-122"/>
              </a:rPr>
              <a:t>6、</a:t>
            </a:r>
            <a:r>
              <a:rPr lang="zh-CN" altLang="en-US" sz="2400" b="1" dirty="0">
                <a:latin typeface="黑体" panose="02010609060101010101" pitchFamily="2" charset="-122"/>
                <a:ea typeface="黑体" panose="02010609060101010101" pitchFamily="2" charset="-122"/>
              </a:rPr>
              <a:t>安全管理</a:t>
            </a:r>
            <a:endParaRPr lang="zh-CN" altLang="en-US" sz="2400" b="1" dirty="0">
              <a:latin typeface="黑体" panose="02010609060101010101" pitchFamily="2" charset="-122"/>
              <a:ea typeface="黑体" panose="0201060906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基本功能</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基本功能</a:t>
            </a:r>
            <a:endParaRPr lang="zh-CN" altLang="en-US" sz="2800" b="1" dirty="0">
              <a:latin typeface="黑体" panose="02010609060101010101" pitchFamily="2" charset="-122"/>
              <a:ea typeface="黑体" panose="02010609060101010101" pitchFamily="2" charset="-122"/>
            </a:endParaRPr>
          </a:p>
        </p:txBody>
      </p:sp>
      <p:grpSp>
        <p:nvGrpSpPr>
          <p:cNvPr id="2" name="组合 1"/>
          <p:cNvGrpSpPr/>
          <p:nvPr/>
        </p:nvGrpSpPr>
        <p:grpSpPr>
          <a:xfrm>
            <a:off x="1515630" y="3832529"/>
            <a:ext cx="8020050" cy="2301081"/>
            <a:chOff x="1524866" y="3934129"/>
            <a:chExt cx="8020050" cy="2301081"/>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866" y="3934129"/>
              <a:ext cx="3853958" cy="23010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2666" y="4089704"/>
              <a:ext cx="276225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右箭头 11"/>
            <p:cNvSpPr/>
            <p:nvPr/>
          </p:nvSpPr>
          <p:spPr>
            <a:xfrm>
              <a:off x="5865091" y="5072138"/>
              <a:ext cx="695325" cy="423043"/>
            </a:xfrm>
            <a:prstGeom prst="rightArrow">
              <a:avLst/>
            </a:prstGeom>
            <a:solidFill>
              <a:sysClr val="window" lastClr="FFFFFF"/>
            </a:solidFill>
            <a:ln w="25400" cap="flat" cmpd="sng" algn="ctr">
              <a:solidFill>
                <a:srgbClr val="F79646"/>
              </a:solidFill>
              <a:prstDash val="solid"/>
            </a:ln>
            <a:effectLst/>
          </p:spPr>
          <p:txBody>
            <a:bodyPr rtlCol="0" anchor="ctr"/>
            <a:lstStyle/>
            <a:p>
              <a:pPr marL="0" marR="0" lvl="0" indent="0" algn="ctr" defTabSz="121983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grpSp>
      <p:sp>
        <p:nvSpPr>
          <p:cNvPr id="13" name="内容占位符 2"/>
          <p:cNvSpPr txBox="1"/>
          <p:nvPr/>
        </p:nvSpPr>
        <p:spPr>
          <a:xfrm>
            <a:off x="606712" y="2246269"/>
            <a:ext cx="11128057" cy="964717"/>
          </a:xfrm>
          <a:prstGeom prst="rect">
            <a:avLst/>
          </a:prstGeom>
        </p:spPr>
        <p:txBody>
          <a:bodyPr vert="horz" lIns="121917" tIns="60958" rIns="121917" bIns="60958" rtlCol="0">
            <a:no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marR="0" lvl="0" indent="457200" algn="l" defTabSz="1219835" rtl="0" eaLnBrk="1" fontAlgn="auto" latinLnBrk="0" hangingPunct="1">
              <a:lnSpc>
                <a:spcPct val="150000"/>
              </a:lnSpc>
              <a:spcBef>
                <a:spcPct val="20000"/>
              </a:spcBef>
              <a:spcAft>
                <a:spcPts val="0"/>
              </a:spcAft>
              <a:buClrTx/>
              <a:buSzPct val="80000"/>
              <a:buFont typeface="Wingdings" panose="05000000000000000000" pitchFamily="2" charset="2"/>
              <a:buNone/>
              <a:defRPr/>
            </a:pPr>
            <a:r>
              <a:rPr kumimoji="0" lang="zh-CN" altLang="en-US" sz="2000" b="0" i="0" u="none" strike="noStrike" kern="1200" cap="none" spc="0" normalizeH="0" baseline="0" noProof="0" dirty="0">
                <a:ln>
                  <a:noFill/>
                </a:ln>
                <a:solidFill>
                  <a:srgbClr val="FF0000"/>
                </a:solidFill>
                <a:effectLst/>
                <a:uLnTx/>
                <a:uFillTx/>
                <a:latin typeface="Arial" panose="020B0604020202020204"/>
                <a:ea typeface="微软雅黑" panose="020B0503020204020204" pitchFamily="34" charset="-122"/>
                <a:cs typeface="+mn-cs"/>
              </a:rPr>
              <a:t>任务管理</a:t>
            </a:r>
            <a:r>
              <a:rPr kumimoji="0" lang="zh-CN" altLang="en-US" sz="20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主要管理用户请求资源的任务，包括任务的调度、任务的执行、任务的生命周期管理等。任务管理的目的是保证所有的任务都能快速高效地完成。</a:t>
            </a:r>
            <a:endParaRPr kumimoji="0" lang="zh-CN" altLang="en-US" sz="20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14" name="文本框 13"/>
          <p:cNvSpPr txBox="1"/>
          <p:nvPr/>
        </p:nvSpPr>
        <p:spPr>
          <a:xfrm>
            <a:off x="606712" y="1673888"/>
            <a:ext cx="2233304"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2" charset="-122"/>
                <a:ea typeface="黑体" panose="02010609060101010101" pitchFamily="2" charset="-122"/>
              </a:rPr>
              <a:t>7、</a:t>
            </a:r>
            <a:r>
              <a:rPr lang="zh-CN" altLang="en-US" sz="2400" b="1" dirty="0">
                <a:latin typeface="黑体" panose="02010609060101010101" pitchFamily="2" charset="-122"/>
                <a:ea typeface="黑体" panose="02010609060101010101" pitchFamily="2" charset="-122"/>
              </a:rPr>
              <a:t>任务管理</a:t>
            </a:r>
            <a:endParaRPr lang="zh-CN" altLang="en-US" sz="2400" b="1" dirty="0">
              <a:latin typeface="黑体" panose="02010609060101010101" pitchFamily="2" charset="-122"/>
              <a:ea typeface="黑体" panose="0201060906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提纲</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grpSp>
        <p:nvGrpSpPr>
          <p:cNvPr id="9" name="组合 5"/>
          <p:cNvGrpSpPr/>
          <p:nvPr/>
        </p:nvGrpSpPr>
        <p:grpSpPr bwMode="auto">
          <a:xfrm rot="-5400000">
            <a:off x="286754" y="3638395"/>
            <a:ext cx="5072099" cy="214340"/>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nvGrpSpPr>
          <p:cNvPr id="12" name="组合 11"/>
          <p:cNvGrpSpPr/>
          <p:nvPr/>
        </p:nvGrpSpPr>
        <p:grpSpPr>
          <a:xfrm>
            <a:off x="2391229" y="1264810"/>
            <a:ext cx="6120000" cy="1188000"/>
            <a:chOff x="1066800" y="1117694"/>
            <a:chExt cx="6324600" cy="1159177"/>
          </a:xfrm>
        </p:grpSpPr>
        <p:grpSp>
          <p:nvGrpSpPr>
            <p:cNvPr id="13" name="组合 62"/>
            <p:cNvGrpSpPr/>
            <p:nvPr/>
          </p:nvGrpSpPr>
          <p:grpSpPr bwMode="auto">
            <a:xfrm>
              <a:off x="1447800" y="1138098"/>
              <a:ext cx="5943600" cy="1138773"/>
              <a:chOff x="1752601" y="2209799"/>
              <a:chExt cx="6934200" cy="1138037"/>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7" name="Text Box 9"/>
              <p:cNvSpPr txBox="1">
                <a:spLocks noChangeArrowheads="1"/>
              </p:cNvSpPr>
              <p:nvPr/>
            </p:nvSpPr>
            <p:spPr bwMode="gray">
              <a:xfrm>
                <a:off x="2397105" y="2209799"/>
                <a:ext cx="5700713" cy="1138037"/>
              </a:xfrm>
              <a:prstGeom prst="rect">
                <a:avLst/>
              </a:prstGeom>
              <a:noFill/>
              <a:ln w="9525" algn="ctr">
                <a:noFill/>
                <a:miter lim="800000"/>
              </a:ln>
            </p:spPr>
            <p:txBody>
              <a:bodyPr>
                <a:spAutoFit/>
              </a:bodyPr>
              <a:lstStyle/>
              <a:p>
                <a:pPr fontAlgn="base">
                  <a:spcBef>
                    <a:spcPct val="0"/>
                  </a:spcBef>
                  <a:spcAft>
                    <a:spcPct val="0"/>
                  </a:spcAft>
                </a:pPr>
                <a:r>
                  <a:rPr kumimoji="1" lang="en-US" altLang="zh-CN" sz="3600" b="1" dirty="0">
                    <a:solidFill>
                      <a:srgbClr val="000000"/>
                    </a:solidFill>
                    <a:latin typeface="黑体" panose="02010609060101010101" pitchFamily="2" charset="-122"/>
                    <a:ea typeface="黑体" panose="02010609060101010101" pitchFamily="2" charset="-122"/>
                  </a:rPr>
                  <a:t>IaaS</a:t>
                </a:r>
                <a:r>
                  <a:rPr kumimoji="1" lang="zh-CN" altLang="en-US" sz="3600" b="1" dirty="0">
                    <a:solidFill>
                      <a:srgbClr val="000000"/>
                    </a:solidFill>
                    <a:latin typeface="黑体" panose="02010609060101010101" pitchFamily="2" charset="-122"/>
                    <a:ea typeface="黑体" panose="02010609060101010101" pitchFamily="2" charset="-122"/>
                  </a:rPr>
                  <a:t>概述</a:t>
                </a:r>
                <a:endParaRPr kumimoji="1" lang="zh-CN" altLang="en-US" sz="3600" b="1" dirty="0">
                  <a:solidFill>
                    <a:srgbClr val="000000"/>
                  </a:solidFill>
                  <a:latin typeface="黑体" panose="02010609060101010101" pitchFamily="2" charset="-122"/>
                  <a:ea typeface="黑体" panose="02010609060101010101" pitchFamily="2" charset="-122"/>
                </a:endParaRPr>
              </a:p>
              <a:p>
                <a:pPr fontAlgn="base">
                  <a:spcBef>
                    <a:spcPct val="0"/>
                  </a:spcBef>
                  <a:spcAft>
                    <a:spcPct val="0"/>
                  </a:spcAft>
                </a:pP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14" name="Group 65"/>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21" name="Group 71"/>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一</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28" name="组合 27"/>
          <p:cNvGrpSpPr/>
          <p:nvPr/>
        </p:nvGrpSpPr>
        <p:grpSpPr>
          <a:xfrm>
            <a:off x="2391229" y="3402556"/>
            <a:ext cx="6120000" cy="929219"/>
            <a:chOff x="1066800" y="3187702"/>
            <a:chExt cx="6324600" cy="922338"/>
          </a:xfrm>
        </p:grpSpPr>
        <p:grpSp>
          <p:nvGrpSpPr>
            <p:cNvPr id="29" name="组合 63"/>
            <p:cNvGrpSpPr/>
            <p:nvPr/>
          </p:nvGrpSpPr>
          <p:grpSpPr bwMode="auto">
            <a:xfrm>
              <a:off x="1447800" y="3335333"/>
              <a:ext cx="5943600" cy="614372"/>
              <a:chOff x="1752601" y="2205030"/>
              <a:chExt cx="6934200" cy="613974"/>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3" name="Text Box 9"/>
              <p:cNvSpPr txBox="1">
                <a:spLocks noChangeArrowheads="1"/>
              </p:cNvSpPr>
              <p:nvPr/>
            </p:nvSpPr>
            <p:spPr bwMode="gray">
              <a:xfrm>
                <a:off x="2397105" y="2205030"/>
                <a:ext cx="5700713" cy="580069"/>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整体架构</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30" name="Group 65"/>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37" name="Group 71"/>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三</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4" name="组合 43"/>
          <p:cNvGrpSpPr/>
          <p:nvPr/>
        </p:nvGrpSpPr>
        <p:grpSpPr>
          <a:xfrm>
            <a:off x="2391229" y="4535043"/>
            <a:ext cx="6120000" cy="932666"/>
            <a:chOff x="1066800" y="4340235"/>
            <a:chExt cx="6234090" cy="922338"/>
          </a:xfrm>
        </p:grpSpPr>
        <p:grpSp>
          <p:nvGrpSpPr>
            <p:cNvPr id="45" name="组合 66"/>
            <p:cNvGrpSpPr/>
            <p:nvPr/>
          </p:nvGrpSpPr>
          <p:grpSpPr bwMode="auto">
            <a:xfrm>
              <a:off x="1357290" y="4483113"/>
              <a:ext cx="5943600" cy="609601"/>
              <a:chOff x="1752601" y="2209798"/>
              <a:chExt cx="6934200" cy="609206"/>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9" name="Text Box 9"/>
              <p:cNvSpPr txBox="1">
                <a:spLocks noChangeArrowheads="1"/>
              </p:cNvSpPr>
              <p:nvPr/>
            </p:nvSpPr>
            <p:spPr bwMode="gray">
              <a:xfrm>
                <a:off x="2513808" y="2209798"/>
                <a:ext cx="5700713" cy="57792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服务器虚拟化技术</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6" name="Group 65"/>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53" name="Group 71"/>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四</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0" name="组合 59"/>
          <p:cNvGrpSpPr/>
          <p:nvPr/>
        </p:nvGrpSpPr>
        <p:grpSpPr>
          <a:xfrm>
            <a:off x="2391229" y="2270070"/>
            <a:ext cx="6120000" cy="929219"/>
            <a:chOff x="1033482" y="2049448"/>
            <a:chExt cx="6324600" cy="922338"/>
          </a:xfrm>
        </p:grpSpPr>
        <p:grpSp>
          <p:nvGrpSpPr>
            <p:cNvPr id="61" name="组合 63"/>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5" name="Text Box 9"/>
              <p:cNvSpPr txBox="1">
                <a:spLocks noChangeArrowheads="1"/>
              </p:cNvSpPr>
              <p:nvPr/>
            </p:nvSpPr>
            <p:spPr bwMode="gray">
              <a:xfrm>
                <a:off x="2397105" y="2205030"/>
                <a:ext cx="5700713" cy="580069"/>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基本功能</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2" name="Group 65"/>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69" name="Group 71"/>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二</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6" name="组合 75"/>
          <p:cNvGrpSpPr/>
          <p:nvPr/>
        </p:nvGrpSpPr>
        <p:grpSpPr>
          <a:xfrm>
            <a:off x="2391229" y="5662775"/>
            <a:ext cx="6120000" cy="1296144"/>
            <a:chOff x="1041445" y="5404156"/>
            <a:chExt cx="6324600" cy="1296144"/>
          </a:xfrm>
        </p:grpSpPr>
        <p:grpSp>
          <p:nvGrpSpPr>
            <p:cNvPr id="77" name="组合 76"/>
            <p:cNvGrpSpPr/>
            <p:nvPr/>
          </p:nvGrpSpPr>
          <p:grpSpPr>
            <a:xfrm>
              <a:off x="1041445" y="5404156"/>
              <a:ext cx="6324600" cy="1296144"/>
              <a:chOff x="1043608" y="5445224"/>
              <a:chExt cx="6324600" cy="1296144"/>
            </a:xfrm>
          </p:grpSpPr>
          <p:grpSp>
            <p:nvGrpSpPr>
              <p:cNvPr id="79" name="组合 62"/>
              <p:cNvGrpSpPr/>
              <p:nvPr/>
            </p:nvGrpSpPr>
            <p:grpSpPr bwMode="auto">
              <a:xfrm>
                <a:off x="1424608" y="5602595"/>
                <a:ext cx="5943600" cy="1138773"/>
                <a:chOff x="1752601" y="2209800"/>
                <a:chExt cx="6934200" cy="1138037"/>
              </a:xfrm>
            </p:grpSpPr>
            <p:sp>
              <p:nvSpPr>
                <p:cNvPr id="91"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2" name="Text Box 9"/>
                <p:cNvSpPr txBox="1">
                  <a:spLocks noChangeArrowheads="1"/>
                </p:cNvSpPr>
                <p:nvPr/>
              </p:nvSpPr>
              <p:spPr bwMode="gray">
                <a:xfrm>
                  <a:off x="2397105" y="2209800"/>
                  <a:ext cx="5700713" cy="1138037"/>
                </a:xfrm>
                <a:prstGeom prst="rect">
                  <a:avLst/>
                </a:prstGeom>
                <a:noFill/>
                <a:ln w="9525" algn="ctr">
                  <a:noFill/>
                  <a:miter lim="800000"/>
                </a:ln>
              </p:spPr>
              <p:txBody>
                <a:bodyPr>
                  <a:spAutoFit/>
                </a:bodyPr>
                <a:lstStyle/>
                <a:p>
                  <a:pPr fontAlgn="base">
                    <a:spcBef>
                      <a:spcPct val="0"/>
                    </a:spcBef>
                    <a:spcAft>
                      <a:spcPct val="0"/>
                    </a:spcAft>
                  </a:pPr>
                  <a:r>
                    <a:rPr kumimoji="1" lang="en-US" altLang="zh-CN" sz="3600" b="1" dirty="0">
                      <a:solidFill>
                        <a:srgbClr val="000000"/>
                      </a:solidFill>
                      <a:latin typeface="黑体" panose="02010609060101010101" pitchFamily="2" charset="-122"/>
                      <a:ea typeface="黑体" panose="02010609060101010101" pitchFamily="2" charset="-122"/>
                    </a:rPr>
                    <a:t>IaaS</a:t>
                  </a:r>
                  <a:r>
                    <a:rPr kumimoji="1" lang="zh-CN" altLang="en-US" sz="3600" b="1" dirty="0">
                      <a:solidFill>
                        <a:srgbClr val="000000"/>
                      </a:solidFill>
                      <a:latin typeface="黑体" panose="02010609060101010101" pitchFamily="2" charset="-122"/>
                      <a:ea typeface="黑体" panose="02010609060101010101" pitchFamily="2" charset="-122"/>
                    </a:rPr>
                    <a:t>体验</a:t>
                  </a:r>
                  <a:endParaRPr kumimoji="1" lang="zh-CN" altLang="en-US" sz="3600" b="1" dirty="0">
                    <a:solidFill>
                      <a:srgbClr val="000000"/>
                    </a:solidFill>
                    <a:latin typeface="黑体" panose="02010609060101010101" pitchFamily="2" charset="-122"/>
                    <a:ea typeface="黑体" panose="02010609060101010101" pitchFamily="2" charset="-122"/>
                  </a:endParaRPr>
                </a:p>
                <a:p>
                  <a:pPr fontAlgn="base">
                    <a:spcBef>
                      <a:spcPct val="0"/>
                    </a:spcBef>
                    <a:spcAft>
                      <a:spcPct val="0"/>
                    </a:spcAft>
                  </a:pP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80" name="Group 65"/>
              <p:cNvGrpSpPr/>
              <p:nvPr/>
            </p:nvGrpSpPr>
            <p:grpSpPr bwMode="auto">
              <a:xfrm>
                <a:off x="1043608" y="5445224"/>
                <a:ext cx="854075" cy="922338"/>
                <a:chOff x="2789" y="1625"/>
                <a:chExt cx="847" cy="915"/>
              </a:xfrm>
            </p:grpSpPr>
            <p:sp>
              <p:nvSpPr>
                <p:cNvPr id="81"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2"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3"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4"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5"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86" name="Group 71"/>
                <p:cNvGrpSpPr/>
                <p:nvPr/>
              </p:nvGrpSpPr>
              <p:grpSpPr bwMode="auto">
                <a:xfrm>
                  <a:off x="2899" y="1735"/>
                  <a:ext cx="687" cy="688"/>
                  <a:chOff x="4166" y="1706"/>
                  <a:chExt cx="1252" cy="1252"/>
                </a:xfrm>
              </p:grpSpPr>
              <p:sp>
                <p:nvSpPr>
                  <p:cNvPr id="87"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8"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9"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0"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grpSp>
        <p:sp>
          <p:nvSpPr>
            <p:cNvPr id="78" name="矩形 77"/>
            <p:cNvSpPr/>
            <p:nvPr/>
          </p:nvSpPr>
          <p:spPr>
            <a:xfrm>
              <a:off x="1191246" y="5580529"/>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五</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sp>
        <p:nvSpPr>
          <p:cNvPr id="93" name="Rectangle 35"/>
          <p:cNvSpPr>
            <a:spLocks noChangeArrowheads="1"/>
          </p:cNvSpPr>
          <p:nvPr/>
        </p:nvSpPr>
        <p:spPr bwMode="blackWhite">
          <a:xfrm>
            <a:off x="1450441" y="1127459"/>
            <a:ext cx="8286750" cy="2113247"/>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
        <p:nvSpPr>
          <p:cNvPr id="94" name="Rectangle 35"/>
          <p:cNvSpPr>
            <a:spLocks noChangeArrowheads="1"/>
          </p:cNvSpPr>
          <p:nvPr/>
        </p:nvSpPr>
        <p:spPr bwMode="blackWhite">
          <a:xfrm>
            <a:off x="1572000" y="4474428"/>
            <a:ext cx="8286750" cy="2331384"/>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整体架构</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整体架构</a:t>
            </a:r>
            <a:endParaRPr lang="zh-CN" altLang="en-US" sz="2800" b="1" dirty="0">
              <a:latin typeface="黑体" panose="02010609060101010101" pitchFamily="2" charset="-122"/>
              <a:ea typeface="黑体" panose="02010609060101010101" pitchFamily="2" charset="-122"/>
            </a:endParaRPr>
          </a:p>
        </p:txBody>
      </p:sp>
      <p:pic>
        <p:nvPicPr>
          <p:cNvPr id="10" name="Picture 2" descr="G:\云计算导论：概念 架构与应用\云计算导论彩色示例图\第三章 IaaS 服务模式\图3.2 IaaS平台架构\图3.2 IaaS平台架构.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16" y="1524794"/>
            <a:ext cx="5599541" cy="3751149"/>
          </a:xfrm>
          <a:prstGeom prst="rect">
            <a:avLst/>
          </a:prstGeom>
          <a:noFill/>
          <a:ln>
            <a:solidFill>
              <a:srgbClr val="4F81BD"/>
            </a:solidFill>
          </a:ln>
          <a:extLst>
            <a:ext uri="{909E8E84-426E-40DD-AFC4-6F175D3DCCD1}">
              <a14:hiddenFill xmlns:a14="http://schemas.microsoft.com/office/drawing/2010/main">
                <a:solidFill>
                  <a:srgbClr val="FFFFFF"/>
                </a:solidFill>
              </a14:hiddenFill>
            </a:ext>
          </a:extLst>
        </p:spPr>
      </p:pic>
      <p:sp>
        <p:nvSpPr>
          <p:cNvPr id="11" name="Text Box 8"/>
          <p:cNvSpPr txBox="1">
            <a:spLocks noChangeArrowheads="1"/>
          </p:cNvSpPr>
          <p:nvPr/>
        </p:nvSpPr>
        <p:spPr bwMode="auto">
          <a:xfrm>
            <a:off x="7205891" y="5487194"/>
            <a:ext cx="45320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defTabSz="1219835" eaLnBrk="1" hangingPunct="1">
              <a:spcBef>
                <a:spcPct val="50000"/>
              </a:spcBef>
              <a:buClrTx/>
              <a:buFontTx/>
              <a:buNone/>
            </a:pPr>
            <a:r>
              <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资源管理平台和业务服务管理平台是</a:t>
            </a:r>
            <a:r>
              <a:rPr lang="en-US" altLang="zh-CN"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IaaS</a:t>
            </a:r>
            <a:r>
              <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管理平台的组成部分。</a:t>
            </a:r>
            <a:endPar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394266" y="5575262"/>
            <a:ext cx="924109" cy="63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内容占位符 2"/>
          <p:cNvSpPr txBox="1"/>
          <p:nvPr/>
        </p:nvSpPr>
        <p:spPr>
          <a:xfrm>
            <a:off x="606712" y="1717695"/>
            <a:ext cx="5032057" cy="1222828"/>
          </a:xfrm>
          <a:prstGeom prst="rect">
            <a:avLst/>
          </a:prstGeom>
        </p:spPr>
        <p:txBody>
          <a:bodyPr vert="horz" lIns="121917" tIns="60958" rIns="121917" bIns="60958" rtlCol="0">
            <a:norm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R="0" lvl="0" algn="l" defTabSz="1219835" rtl="0" eaLnBrk="1" fontAlgn="auto" latinLnBrk="0" hangingPunct="1">
              <a:lnSpc>
                <a:spcPct val="130000"/>
              </a:lnSpc>
              <a:spcBef>
                <a:spcPct val="20000"/>
              </a:spcBef>
              <a:spcAft>
                <a:spcPts val="0"/>
              </a:spcAft>
              <a:buClr>
                <a:srgbClr val="0070C0"/>
              </a:buClr>
              <a:buSzPct val="90000"/>
              <a:buFont typeface="Wingdings" panose="05000000000000000000" pitchFamily="2" charset="2"/>
              <a:buChar char="Ø"/>
              <a:defRPr/>
            </a:pPr>
            <a:r>
              <a:rPr kumimoji="0" lang="en-GB"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1</a:t>
            </a:r>
            <a:r>
              <a:rPr kumimoji="0" lang="zh-CN"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基础设施平台</a:t>
            </a:r>
            <a:endPar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        基础设施平台分为三层：基础设施资源池、资源管理平台和业务服务管理平台。</a:t>
            </a:r>
            <a:endPar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2" name="矩形 1"/>
          <p:cNvSpPr/>
          <p:nvPr/>
        </p:nvSpPr>
        <p:spPr>
          <a:xfrm>
            <a:off x="606712" y="2938703"/>
            <a:ext cx="2089033" cy="369332"/>
          </a:xfrm>
          <a:prstGeom prst="rect">
            <a:avLst/>
          </a:prstGeom>
        </p:spPr>
        <p:txBody>
          <a:bodyPr wrap="none">
            <a:spAutoFit/>
          </a:bodyPr>
          <a:lstStyle/>
          <a:p>
            <a:pPr marL="285750" lvl="0" indent="-285750" defTabSz="1219835">
              <a:buClr>
                <a:srgbClr val="0070C0"/>
              </a:buClr>
              <a:buFont typeface="Wingdings" panose="05000000000000000000" pitchFamily="2" charset="2"/>
              <a:buChar char="ü"/>
            </a:pPr>
            <a:r>
              <a:rPr lang="zh-CN" altLang="en-US" dirty="0">
                <a:solidFill>
                  <a:prstClr val="black"/>
                </a:solidFill>
                <a:latin typeface="Arial" panose="020B0604020202020204"/>
                <a:ea typeface="微软雅黑" panose="020B0503020204020204" pitchFamily="34" charset="-122"/>
              </a:rPr>
              <a:t>基础设施资源池</a:t>
            </a:r>
            <a:endParaRPr lang="zh-CN" altLang="en-US" dirty="0">
              <a:solidFill>
                <a:prstClr val="black"/>
              </a:solidFill>
              <a:latin typeface="Arial" panose="020B0604020202020204"/>
              <a:ea typeface="微软雅黑" panose="020B0503020204020204" pitchFamily="34" charset="-122"/>
            </a:endParaRPr>
          </a:p>
        </p:txBody>
      </p:sp>
      <p:sp>
        <p:nvSpPr>
          <p:cNvPr id="14" name="内容占位符 2"/>
          <p:cNvSpPr txBox="1"/>
          <p:nvPr/>
        </p:nvSpPr>
        <p:spPr>
          <a:xfrm>
            <a:off x="606711" y="3308035"/>
            <a:ext cx="5032057" cy="3308599"/>
          </a:xfrm>
          <a:prstGeom prst="rect">
            <a:avLst/>
          </a:prstGeom>
        </p:spPr>
        <p:txBody>
          <a:bodyPr vert="horz" lIns="121917" tIns="60958" rIns="121917" bIns="60958" rtlCol="0">
            <a:no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600" dirty="0">
                <a:solidFill>
                  <a:schemeClr val="tx1"/>
                </a:solidFill>
                <a:latin typeface="Arial" panose="020B0604020202020204"/>
                <a:ea typeface="微软雅黑" panose="020B0503020204020204" pitchFamily="34" charset="-122"/>
              </a:rPr>
              <a:t>       基础设施资源池是实现融合基础设施结构的关键要素，是共享服务器、存储和网络的集合，从而能够更快捷地支持业务需求的变化。</a:t>
            </a:r>
            <a:endParaRPr lang="en-US" altLang="zh-CN" sz="1600" dirty="0">
              <a:solidFill>
                <a:schemeClr val="tx1"/>
              </a:solidFill>
              <a:latin typeface="Arial" panose="020B0604020202020204"/>
              <a:ea typeface="微软雅黑" panose="020B0503020204020204" pitchFamily="34" charset="-122"/>
            </a:endParaRPr>
          </a:p>
          <a:p>
            <a:pPr marL="0" indent="0">
              <a:buFont typeface="Wingdings" panose="05000000000000000000" pitchFamily="2" charset="2"/>
              <a:buNone/>
            </a:pPr>
            <a:r>
              <a:rPr lang="zh-CN" altLang="en-US" sz="1600" dirty="0">
                <a:solidFill>
                  <a:schemeClr val="tx1"/>
                </a:solidFill>
                <a:latin typeface="Arial" panose="020B0604020202020204"/>
                <a:ea typeface="微软雅黑" panose="020B0503020204020204" pitchFamily="34" charset="-122"/>
              </a:rPr>
              <a:t>       实现基础设施资源池的一种有效方法就是服务器虚拟化，它是一种可以在一台物理服务器上运行多个逻辑服务器的技术，每个逻辑服务器被称为一个虚拟机。虚拟化技术是</a:t>
            </a:r>
            <a:r>
              <a:rPr lang="en-US" altLang="zh-CN" sz="1600" dirty="0">
                <a:solidFill>
                  <a:schemeClr val="tx1"/>
                </a:solidFill>
                <a:latin typeface="Arial" panose="020B0604020202020204"/>
                <a:ea typeface="微软雅黑" panose="020B0503020204020204" pitchFamily="34" charset="-122"/>
              </a:rPr>
              <a:t>IaaS</a:t>
            </a:r>
            <a:r>
              <a:rPr lang="zh-CN" altLang="en-US" sz="1600" dirty="0">
                <a:solidFill>
                  <a:schemeClr val="tx1"/>
                </a:solidFill>
                <a:latin typeface="Arial" panose="020B0604020202020204"/>
                <a:ea typeface="微软雅黑" panose="020B0503020204020204" pitchFamily="34" charset="-122"/>
              </a:rPr>
              <a:t>层的核心技术，主要实现了对底层物理资源的抽象，使其成为一个个可以被灵活生成、调度、管理的基础资源单位。</a:t>
            </a:r>
            <a:endParaRPr lang="zh-CN" altLang="en-US" sz="1600" dirty="0">
              <a:solidFill>
                <a:schemeClr val="tx1"/>
              </a:solidFill>
              <a:latin typeface="Arial" panose="020B0604020202020204"/>
              <a:ea typeface="微软雅黑" panose="020B0503020204020204" pitchFamily="34" charset="-122"/>
            </a:endParaRPr>
          </a:p>
          <a:p>
            <a:pPr marL="0" indent="0">
              <a:buFont typeface="Wingdings" panose="05000000000000000000" pitchFamily="2" charset="2"/>
              <a:buNone/>
            </a:pPr>
            <a:endParaRPr lang="zh-CN" altLang="en-US" sz="1800" dirty="0">
              <a:solidFill>
                <a:prstClr val="black">
                  <a:lumMod val="75000"/>
                  <a:lumOff val="25000"/>
                </a:prstClr>
              </a:solidFill>
              <a:latin typeface="Arial" panose="020B0604020202020204"/>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整体架构</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整体架构</a:t>
            </a:r>
            <a:endParaRPr lang="zh-CN" altLang="en-US" sz="2800" b="1" dirty="0">
              <a:latin typeface="黑体" panose="02010609060101010101" pitchFamily="2" charset="-122"/>
              <a:ea typeface="黑体" panose="02010609060101010101" pitchFamily="2" charset="-122"/>
            </a:endParaRPr>
          </a:p>
        </p:txBody>
      </p:sp>
      <p:pic>
        <p:nvPicPr>
          <p:cNvPr id="10" name="Picture 2" descr="G:\云计算导论：概念 架构与应用\云计算导论彩色示例图\第三章 IaaS 服务模式\图3.2 IaaS平台架构\图3.2 IaaS平台架构.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16" y="1524794"/>
            <a:ext cx="5599541" cy="3751149"/>
          </a:xfrm>
          <a:prstGeom prst="rect">
            <a:avLst/>
          </a:prstGeom>
          <a:noFill/>
          <a:ln>
            <a:solidFill>
              <a:srgbClr val="4F81BD"/>
            </a:solidFill>
          </a:ln>
          <a:extLst>
            <a:ext uri="{909E8E84-426E-40DD-AFC4-6F175D3DCCD1}">
              <a14:hiddenFill xmlns:a14="http://schemas.microsoft.com/office/drawing/2010/main">
                <a:solidFill>
                  <a:srgbClr val="FFFFFF"/>
                </a:solidFill>
              </a14:hiddenFill>
            </a:ext>
          </a:extLst>
        </p:spPr>
      </p:pic>
      <p:sp>
        <p:nvSpPr>
          <p:cNvPr id="11" name="Text Box 8"/>
          <p:cNvSpPr txBox="1">
            <a:spLocks noChangeArrowheads="1"/>
          </p:cNvSpPr>
          <p:nvPr/>
        </p:nvSpPr>
        <p:spPr bwMode="auto">
          <a:xfrm>
            <a:off x="7205891" y="5487194"/>
            <a:ext cx="45320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defTabSz="1219835" eaLnBrk="1" hangingPunct="1">
              <a:spcBef>
                <a:spcPct val="50000"/>
              </a:spcBef>
              <a:buClrTx/>
              <a:buFontTx/>
              <a:buNone/>
            </a:pPr>
            <a:r>
              <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资源管理平台和业务服务管理平台是</a:t>
            </a:r>
            <a:r>
              <a:rPr lang="en-US" altLang="zh-CN"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IaaS</a:t>
            </a:r>
            <a:r>
              <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管理平台的组成部分。</a:t>
            </a:r>
            <a:endPar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394266" y="5575262"/>
            <a:ext cx="924109" cy="63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内容占位符 2"/>
          <p:cNvSpPr txBox="1"/>
          <p:nvPr/>
        </p:nvSpPr>
        <p:spPr>
          <a:xfrm>
            <a:off x="606712" y="1717695"/>
            <a:ext cx="5032057" cy="1222828"/>
          </a:xfrm>
          <a:prstGeom prst="rect">
            <a:avLst/>
          </a:prstGeom>
        </p:spPr>
        <p:txBody>
          <a:bodyPr vert="horz" lIns="121917" tIns="60958" rIns="121917" bIns="60958" rtlCol="0">
            <a:norm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R="0" lvl="0" algn="l" defTabSz="1219835" rtl="0" eaLnBrk="1" fontAlgn="auto" latinLnBrk="0" hangingPunct="1">
              <a:lnSpc>
                <a:spcPct val="130000"/>
              </a:lnSpc>
              <a:spcBef>
                <a:spcPct val="20000"/>
              </a:spcBef>
              <a:spcAft>
                <a:spcPts val="0"/>
              </a:spcAft>
              <a:buClr>
                <a:srgbClr val="0070C0"/>
              </a:buClr>
              <a:buSzPct val="90000"/>
              <a:buFont typeface="Wingdings" panose="05000000000000000000" pitchFamily="2" charset="2"/>
              <a:buChar char="Ø"/>
              <a:defRPr/>
            </a:pPr>
            <a:r>
              <a:rPr kumimoji="0" lang="en-GB"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1</a:t>
            </a:r>
            <a:r>
              <a:rPr kumimoji="0" lang="zh-CN"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基础设施平台</a:t>
            </a:r>
            <a:endPar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        基础设施平台分为三层：基础设施资源池、资源管理平台和业务服务管理平台。</a:t>
            </a:r>
            <a:endPar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2" name="矩形 1"/>
          <p:cNvSpPr/>
          <p:nvPr/>
        </p:nvSpPr>
        <p:spPr>
          <a:xfrm>
            <a:off x="606712" y="2938703"/>
            <a:ext cx="1858201" cy="369332"/>
          </a:xfrm>
          <a:prstGeom prst="rect">
            <a:avLst/>
          </a:prstGeom>
        </p:spPr>
        <p:txBody>
          <a:bodyPr wrap="none">
            <a:spAutoFit/>
          </a:bodyPr>
          <a:lstStyle/>
          <a:p>
            <a:pPr marL="285750" lvl="0" indent="-285750" defTabSz="1219835">
              <a:buClr>
                <a:srgbClr val="0070C0"/>
              </a:buClr>
              <a:buFont typeface="Wingdings" panose="05000000000000000000" pitchFamily="2" charset="2"/>
              <a:buChar char="ü"/>
            </a:pPr>
            <a:r>
              <a:rPr lang="zh-CN" altLang="en-US" dirty="0">
                <a:solidFill>
                  <a:prstClr val="black"/>
                </a:solidFill>
                <a:latin typeface="Arial" panose="020B0604020202020204"/>
                <a:ea typeface="微软雅黑" panose="020B0503020204020204" pitchFamily="34" charset="-122"/>
              </a:rPr>
              <a:t>资源管理平台</a:t>
            </a:r>
            <a:endParaRPr lang="zh-CN" altLang="en-US" dirty="0">
              <a:solidFill>
                <a:prstClr val="black"/>
              </a:solidFill>
              <a:latin typeface="Arial" panose="020B0604020202020204"/>
              <a:ea typeface="微软雅黑" panose="020B0503020204020204" pitchFamily="34" charset="-122"/>
            </a:endParaRPr>
          </a:p>
        </p:txBody>
      </p:sp>
      <p:sp>
        <p:nvSpPr>
          <p:cNvPr id="14" name="内容占位符 2"/>
          <p:cNvSpPr txBox="1"/>
          <p:nvPr/>
        </p:nvSpPr>
        <p:spPr>
          <a:xfrm>
            <a:off x="606711" y="3308035"/>
            <a:ext cx="5032057" cy="3308599"/>
          </a:xfrm>
          <a:prstGeom prst="rect">
            <a:avLst/>
          </a:prstGeom>
        </p:spPr>
        <p:txBody>
          <a:bodyPr vert="horz" lIns="121917" tIns="60958" rIns="121917" bIns="60958" rtlCol="0">
            <a:no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None/>
            </a:pPr>
            <a:r>
              <a:rPr lang="zh-CN" altLang="en-US" sz="1600" dirty="0">
                <a:solidFill>
                  <a:schemeClr val="tx1"/>
                </a:solidFill>
                <a:latin typeface="Arial" panose="020B0604020202020204"/>
                <a:ea typeface="微软雅黑" panose="020B0503020204020204" pitchFamily="34" charset="-122"/>
              </a:rPr>
              <a:t>        负责对基础设施服务池的资源进行统一的管理和调度，实现</a:t>
            </a:r>
            <a:r>
              <a:rPr lang="en-US" altLang="zh-CN" sz="1600" dirty="0">
                <a:solidFill>
                  <a:schemeClr val="tx1"/>
                </a:solidFill>
                <a:latin typeface="Arial" panose="020B0604020202020204"/>
                <a:ea typeface="微软雅黑" panose="020B0503020204020204" pitchFamily="34" charset="-122"/>
              </a:rPr>
              <a:t>IaaS</a:t>
            </a:r>
            <a:r>
              <a:rPr lang="zh-CN" altLang="en-US" sz="1600" dirty="0">
                <a:solidFill>
                  <a:schemeClr val="tx1"/>
                </a:solidFill>
                <a:latin typeface="Arial" panose="020B0604020202020204"/>
                <a:ea typeface="微软雅黑" panose="020B0503020204020204" pitchFamily="34" charset="-122"/>
              </a:rPr>
              <a:t>服务的可管、可控，其核心是对每个基础资源单位的生命周期管理能力和对资源的管理调度能力。</a:t>
            </a:r>
            <a:endParaRPr lang="zh-CN" altLang="en-US" sz="1600" dirty="0">
              <a:solidFill>
                <a:schemeClr val="tx1"/>
              </a:solidFill>
              <a:latin typeface="Arial" panose="020B0604020202020204"/>
              <a:ea typeface="微软雅黑" panose="020B0503020204020204" pitchFamily="34" charset="-122"/>
            </a:endParaRPr>
          </a:p>
          <a:p>
            <a:pPr marL="0" indent="0">
              <a:buNone/>
            </a:pPr>
            <a:r>
              <a:rPr lang="zh-CN" altLang="en-US" sz="1600" dirty="0">
                <a:solidFill>
                  <a:schemeClr val="tx1"/>
                </a:solidFill>
                <a:latin typeface="Arial" panose="020B0604020202020204"/>
                <a:ea typeface="微软雅黑" panose="020B0503020204020204" pitchFamily="34" charset="-122"/>
              </a:rPr>
              <a:t>资源管理平台能够完成数据管理、资源监控、资源部署、资源调度、安全管理等功能。另外，它还要完成对虚拟机模板的管理，用来注册和检索虚拟机镜像。</a:t>
            </a:r>
            <a:endParaRPr lang="zh-CN" altLang="en-US" sz="1600" dirty="0">
              <a:solidFill>
                <a:schemeClr val="tx1"/>
              </a:solidFill>
              <a:latin typeface="Arial" panose="020B0604020202020204"/>
              <a:ea typeface="微软雅黑" panose="020B0503020204020204" pitchFamily="34" charset="-122"/>
            </a:endParaRPr>
          </a:p>
          <a:p>
            <a:pPr marL="0" indent="0">
              <a:buFont typeface="Wingdings" panose="05000000000000000000" pitchFamily="2" charset="2"/>
              <a:buNone/>
            </a:pPr>
            <a:endParaRPr lang="zh-CN" altLang="en-US" sz="1800" dirty="0">
              <a:solidFill>
                <a:prstClr val="black">
                  <a:lumMod val="75000"/>
                  <a:lumOff val="25000"/>
                </a:prstClr>
              </a:solidFill>
              <a:latin typeface="Arial" panose="020B0604020202020204"/>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整体架构</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整体架构</a:t>
            </a:r>
            <a:endParaRPr lang="zh-CN" altLang="en-US" sz="2800" b="1" dirty="0">
              <a:latin typeface="黑体" panose="02010609060101010101" pitchFamily="2" charset="-122"/>
              <a:ea typeface="黑体" panose="02010609060101010101" pitchFamily="2" charset="-122"/>
            </a:endParaRPr>
          </a:p>
        </p:txBody>
      </p:sp>
      <p:pic>
        <p:nvPicPr>
          <p:cNvPr id="10" name="Picture 2" descr="G:\云计算导论：概念 架构与应用\云计算导论彩色示例图\第三章 IaaS 服务模式\图3.2 IaaS平台架构\图3.2 IaaS平台架构.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16" y="1524794"/>
            <a:ext cx="5599541" cy="3751149"/>
          </a:xfrm>
          <a:prstGeom prst="rect">
            <a:avLst/>
          </a:prstGeom>
          <a:noFill/>
          <a:ln>
            <a:solidFill>
              <a:srgbClr val="4F81BD"/>
            </a:solidFill>
          </a:ln>
          <a:extLst>
            <a:ext uri="{909E8E84-426E-40DD-AFC4-6F175D3DCCD1}">
              <a14:hiddenFill xmlns:a14="http://schemas.microsoft.com/office/drawing/2010/main">
                <a:solidFill>
                  <a:srgbClr val="FFFFFF"/>
                </a:solidFill>
              </a14:hiddenFill>
            </a:ext>
          </a:extLst>
        </p:spPr>
      </p:pic>
      <p:sp>
        <p:nvSpPr>
          <p:cNvPr id="11" name="Text Box 8"/>
          <p:cNvSpPr txBox="1">
            <a:spLocks noChangeArrowheads="1"/>
          </p:cNvSpPr>
          <p:nvPr/>
        </p:nvSpPr>
        <p:spPr bwMode="auto">
          <a:xfrm>
            <a:off x="7205891" y="5487194"/>
            <a:ext cx="453208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defTabSz="1219835" eaLnBrk="1" hangingPunct="1">
              <a:spcBef>
                <a:spcPct val="50000"/>
              </a:spcBef>
              <a:buClrTx/>
              <a:buFontTx/>
              <a:buNone/>
            </a:pPr>
            <a:r>
              <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资源管理平台和业务服务管理平台是</a:t>
            </a:r>
            <a:r>
              <a:rPr lang="en-US" altLang="zh-CN"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IaaS</a:t>
            </a:r>
            <a:r>
              <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管理平台的组成部分。</a:t>
            </a:r>
            <a:endParaRPr lang="zh-CN" altLang="en-US" sz="18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394266" y="5575262"/>
            <a:ext cx="924109" cy="63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内容占位符 2"/>
          <p:cNvSpPr txBox="1"/>
          <p:nvPr/>
        </p:nvSpPr>
        <p:spPr>
          <a:xfrm>
            <a:off x="606712" y="1717695"/>
            <a:ext cx="5032057" cy="1222828"/>
          </a:xfrm>
          <a:prstGeom prst="rect">
            <a:avLst/>
          </a:prstGeom>
        </p:spPr>
        <p:txBody>
          <a:bodyPr vert="horz" lIns="121917" tIns="60958" rIns="121917" bIns="60958" rtlCol="0">
            <a:norm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R="0" lvl="0" algn="l" defTabSz="1219835" rtl="0" eaLnBrk="1" fontAlgn="auto" latinLnBrk="0" hangingPunct="1">
              <a:lnSpc>
                <a:spcPct val="130000"/>
              </a:lnSpc>
              <a:spcBef>
                <a:spcPct val="20000"/>
              </a:spcBef>
              <a:spcAft>
                <a:spcPts val="0"/>
              </a:spcAft>
              <a:buClr>
                <a:srgbClr val="0070C0"/>
              </a:buClr>
              <a:buSzPct val="90000"/>
              <a:buFont typeface="Wingdings" panose="05000000000000000000" pitchFamily="2" charset="2"/>
              <a:buChar char="Ø"/>
              <a:defRPr/>
            </a:pPr>
            <a:r>
              <a:rPr kumimoji="0" lang="en-GB"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1</a:t>
            </a:r>
            <a:r>
              <a:rPr kumimoji="0" lang="zh-CN"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基础设施平台</a:t>
            </a:r>
            <a:endPar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        基础设施平台分为三层：基础设施资源池、资源管理平台和业务服务管理平台。</a:t>
            </a:r>
            <a:endPar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2" name="矩形 1"/>
          <p:cNvSpPr/>
          <p:nvPr/>
        </p:nvSpPr>
        <p:spPr>
          <a:xfrm>
            <a:off x="606712" y="2938703"/>
            <a:ext cx="2319866" cy="369332"/>
          </a:xfrm>
          <a:prstGeom prst="rect">
            <a:avLst/>
          </a:prstGeom>
        </p:spPr>
        <p:txBody>
          <a:bodyPr wrap="none">
            <a:spAutoFit/>
          </a:bodyPr>
          <a:lstStyle/>
          <a:p>
            <a:pPr marL="285750" lvl="0" indent="-285750" defTabSz="1219835">
              <a:buClr>
                <a:srgbClr val="0070C0"/>
              </a:buClr>
              <a:buFont typeface="Wingdings" panose="05000000000000000000" pitchFamily="2" charset="2"/>
              <a:buChar char="ü"/>
            </a:pPr>
            <a:r>
              <a:rPr lang="zh-CN" altLang="en-US" dirty="0">
                <a:solidFill>
                  <a:prstClr val="black"/>
                </a:solidFill>
                <a:latin typeface="Arial" panose="020B0604020202020204"/>
                <a:ea typeface="微软雅黑" panose="020B0503020204020204" pitchFamily="34" charset="-122"/>
              </a:rPr>
              <a:t>业务服务管理平台</a:t>
            </a:r>
            <a:endParaRPr lang="zh-CN" altLang="en-US" dirty="0">
              <a:solidFill>
                <a:prstClr val="black"/>
              </a:solidFill>
              <a:latin typeface="Arial" panose="020B0604020202020204"/>
              <a:ea typeface="微软雅黑" panose="020B0503020204020204" pitchFamily="34" charset="-122"/>
            </a:endParaRPr>
          </a:p>
        </p:txBody>
      </p:sp>
      <p:sp>
        <p:nvSpPr>
          <p:cNvPr id="14" name="内容占位符 2"/>
          <p:cNvSpPr txBox="1"/>
          <p:nvPr/>
        </p:nvSpPr>
        <p:spPr>
          <a:xfrm>
            <a:off x="606711" y="3525557"/>
            <a:ext cx="5032057" cy="1771965"/>
          </a:xfrm>
          <a:prstGeom prst="rect">
            <a:avLst/>
          </a:prstGeom>
        </p:spPr>
        <p:txBody>
          <a:bodyPr vert="horz" lIns="121917" tIns="60958" rIns="121917" bIns="60958" rtlCol="0">
            <a:no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nSpc>
                <a:spcPct val="150000"/>
              </a:lnSpc>
              <a:buNone/>
            </a:pPr>
            <a:r>
              <a:rPr lang="zh-CN" altLang="en-US" sz="1600" dirty="0">
                <a:solidFill>
                  <a:schemeClr val="tx1"/>
                </a:solidFill>
                <a:latin typeface="微软雅黑" panose="020B0503020204020204" pitchFamily="34" charset="-122"/>
                <a:ea typeface="微软雅黑" panose="020B0503020204020204" pitchFamily="34" charset="-122"/>
              </a:rPr>
              <a:t>       负责将</a:t>
            </a:r>
            <a:r>
              <a:rPr lang="en-US" altLang="zh-CN" sz="1600" dirty="0">
                <a:solidFill>
                  <a:schemeClr val="tx1"/>
                </a:solidFill>
                <a:latin typeface="微软雅黑" panose="020B0503020204020204" pitchFamily="34" charset="-122"/>
                <a:ea typeface="微软雅黑" panose="020B0503020204020204" pitchFamily="34" charset="-122"/>
              </a:rPr>
              <a:t>IaaS</a:t>
            </a:r>
            <a:r>
              <a:rPr lang="zh-CN" altLang="en-US" sz="1600" dirty="0">
                <a:solidFill>
                  <a:schemeClr val="tx1"/>
                </a:solidFill>
                <a:latin typeface="微软雅黑" panose="020B0503020204020204" pitchFamily="34" charset="-122"/>
                <a:ea typeface="微软雅黑" panose="020B0503020204020204" pitchFamily="34" charset="-122"/>
              </a:rPr>
              <a:t>的各种资源封装成各种服务，然后以方便易用的方式提供给用户使用。业务管理平台是实现</a:t>
            </a:r>
            <a:r>
              <a:rPr lang="en-US" altLang="zh-CN" sz="1600" dirty="0">
                <a:solidFill>
                  <a:schemeClr val="tx1"/>
                </a:solidFill>
                <a:latin typeface="微软雅黑" panose="020B0503020204020204" pitchFamily="34" charset="-122"/>
                <a:ea typeface="微软雅黑" panose="020B0503020204020204" pitchFamily="34" charset="-122"/>
              </a:rPr>
              <a:t>IaaS</a:t>
            </a:r>
            <a:r>
              <a:rPr lang="zh-CN" altLang="en-US" sz="1600" dirty="0">
                <a:solidFill>
                  <a:schemeClr val="tx1"/>
                </a:solidFill>
                <a:latin typeface="微软雅黑" panose="020B0503020204020204" pitchFamily="34" charset="-122"/>
                <a:ea typeface="微软雅黑" panose="020B0503020204020204" pitchFamily="34" charset="-122"/>
              </a:rPr>
              <a:t>服务正常运营的保证，其主要功能包括业务服务管理、业务流程管理、计费管理和用户管理。</a:t>
            </a:r>
            <a:endParaRPr lang="zh-CN" altLang="en-US" sz="1600" dirty="0">
              <a:solidFill>
                <a:schemeClr val="tx1"/>
              </a:solidFill>
              <a:latin typeface="微软雅黑" panose="020B0503020204020204" pitchFamily="34" charset="-122"/>
              <a:ea typeface="微软雅黑" panose="020B0503020204020204" pitchFamily="34" charset="-122"/>
            </a:endParaRPr>
          </a:p>
          <a:p>
            <a:pPr marL="0" indent="0">
              <a:buFont typeface="Wingdings" panose="05000000000000000000" pitchFamily="2" charset="2"/>
              <a:buNone/>
            </a:pPr>
            <a:endParaRPr lang="zh-CN" altLang="en-US" sz="1800" dirty="0">
              <a:solidFill>
                <a:prstClr val="black">
                  <a:lumMod val="75000"/>
                  <a:lumOff val="25000"/>
                </a:prstClr>
              </a:solidFill>
              <a:latin typeface="Arial" panose="020B0604020202020204"/>
              <a:ea typeface="微软雅黑" panose="020B0503020204020204" pitchFamily="34" charset="-122"/>
            </a:endParaRPr>
          </a:p>
        </p:txBody>
      </p:sp>
      <p:sp>
        <p:nvSpPr>
          <p:cNvPr id="15" name="内容占位符 2"/>
          <p:cNvSpPr txBox="1"/>
          <p:nvPr/>
        </p:nvSpPr>
        <p:spPr>
          <a:xfrm>
            <a:off x="1081451" y="6150135"/>
            <a:ext cx="10175557" cy="835990"/>
          </a:xfrm>
          <a:prstGeom prst="rect">
            <a:avLst/>
          </a:prstGeom>
        </p:spPr>
        <p:txBody>
          <a:bodyPr vert="horz" lIns="121917" tIns="60958" rIns="121917" bIns="60958" rtlCol="0">
            <a:normAutofit/>
          </a:bodyPr>
          <a:lstStyle>
            <a:lvl1pPr marL="457200" indent="-457200" algn="l" defTabSz="1219835"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6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在云计算环境下，资源不再是分散的硬件，而是将物理服务器经过整合之后，形成一个或多个逻辑上的虚拟资源池，共享计算、存储和网络资源，这就是</a:t>
            </a:r>
            <a:r>
              <a:rPr lang="en-US" altLang="zh-CN" sz="16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IaaS</a:t>
            </a:r>
            <a:r>
              <a:rPr lang="zh-CN" altLang="en-US" sz="16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平台的最下层，即是基础设施服务池。</a:t>
            </a:r>
            <a:endParaRPr lang="zh-CN" altLang="en-US" sz="16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pic>
        <p:nvPicPr>
          <p:cNvPr id="1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77079" y="6250068"/>
            <a:ext cx="704372" cy="483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整体架构</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整体架构</a:t>
            </a:r>
            <a:endParaRPr lang="zh-CN" altLang="en-US" sz="2800" b="1" dirty="0">
              <a:latin typeface="黑体" panose="02010609060101010101" pitchFamily="2" charset="-122"/>
              <a:ea typeface="黑体" panose="02010609060101010101" pitchFamily="2" charset="-122"/>
            </a:endParaRPr>
          </a:p>
        </p:txBody>
      </p:sp>
      <p:sp>
        <p:nvSpPr>
          <p:cNvPr id="13" name="内容占位符 2"/>
          <p:cNvSpPr txBox="1"/>
          <p:nvPr/>
        </p:nvSpPr>
        <p:spPr>
          <a:xfrm>
            <a:off x="606712" y="1717695"/>
            <a:ext cx="10412270" cy="1222828"/>
          </a:xfrm>
          <a:prstGeom prst="rect">
            <a:avLst/>
          </a:prstGeom>
        </p:spPr>
        <p:txBody>
          <a:bodyPr vert="horz" lIns="121917" tIns="60958" rIns="121917" bIns="60958" rtlCol="0">
            <a:norm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lvl="0">
              <a:buClr>
                <a:srgbClr val="0070C0"/>
              </a:buClr>
              <a:buSzPct val="90000"/>
              <a:buFont typeface="Wingdings" panose="05000000000000000000" pitchFamily="2" charset="2"/>
              <a:buChar char="Ø"/>
            </a:pPr>
            <a:r>
              <a:rPr lang="en-US" altLang="zh-CN" sz="1800" dirty="0">
                <a:solidFill>
                  <a:schemeClr val="tx1"/>
                </a:solidFill>
                <a:latin typeface="Arial" panose="020B0604020202020204"/>
                <a:ea typeface="微软雅黑" panose="020B0503020204020204" pitchFamily="34" charset="-122"/>
              </a:rPr>
              <a:t>2</a:t>
            </a:r>
            <a:r>
              <a:rPr lang="zh-CN" altLang="en-US" sz="1800" dirty="0">
                <a:solidFill>
                  <a:schemeClr val="tx1"/>
                </a:solidFill>
                <a:latin typeface="Arial" panose="020B0604020202020204"/>
                <a:ea typeface="微软雅黑" panose="020B0503020204020204" pitchFamily="34" charset="-122"/>
              </a:rPr>
              <a:t>．云计算资源的管理目标</a:t>
            </a:r>
            <a:endParaRPr lang="zh-CN" altLang="en-US" sz="1800" dirty="0">
              <a:solidFill>
                <a:schemeClr val="tx1"/>
              </a:solidFill>
              <a:latin typeface="Arial" panose="020B0604020202020204"/>
              <a:ea typeface="微软雅黑" panose="020B0503020204020204" pitchFamily="34" charset="-122"/>
            </a:endParaRPr>
          </a:p>
          <a:p>
            <a:pPr marL="0" lvl="0" indent="0">
              <a:buNone/>
            </a:pPr>
            <a:r>
              <a:rPr lang="zh-CN" altLang="en-US" sz="1800" dirty="0">
                <a:solidFill>
                  <a:schemeClr val="tx1"/>
                </a:solidFill>
                <a:latin typeface="Arial" panose="020B0604020202020204"/>
                <a:ea typeface="微软雅黑" panose="020B0503020204020204" pitchFamily="34" charset="-122"/>
              </a:rPr>
              <a:t>        云计算资源的管理目标是智能化、资源虚拟化、资源优化、易操作管理。</a:t>
            </a:r>
            <a:endParaRPr lang="zh-CN" altLang="en-US" sz="1800" dirty="0">
              <a:solidFill>
                <a:schemeClr val="tx1"/>
              </a:solidFill>
              <a:latin typeface="Arial" panose="020B0604020202020204"/>
              <a:ea typeface="微软雅黑" panose="020B0503020204020204" pitchFamily="34" charset="-122"/>
            </a:endParaRPr>
          </a:p>
        </p:txBody>
      </p:sp>
      <p:sp>
        <p:nvSpPr>
          <p:cNvPr id="2" name="矩形 1"/>
          <p:cNvSpPr/>
          <p:nvPr/>
        </p:nvSpPr>
        <p:spPr>
          <a:xfrm>
            <a:off x="786821" y="2827867"/>
            <a:ext cx="10052052" cy="3139321"/>
          </a:xfrm>
          <a:prstGeom prst="rect">
            <a:avLst/>
          </a:prstGeom>
        </p:spPr>
        <p:txBody>
          <a:bodyPr wrap="square">
            <a:spAutoFit/>
          </a:bodyPr>
          <a:lstStyle/>
          <a:p>
            <a:pPr marL="285750" lvl="0" indent="-285750" defTabSz="1219835">
              <a:lnSpc>
                <a:spcPct val="150000"/>
              </a:lnSpc>
              <a:spcBef>
                <a:spcPts val="1200"/>
              </a:spcBef>
              <a:buClr>
                <a:srgbClr val="0070C0"/>
              </a:buClr>
              <a:buFont typeface="Wingdings" panose="05000000000000000000" pitchFamily="2" charset="2"/>
              <a:buChar char="ü"/>
            </a:pPr>
            <a:r>
              <a:rPr lang="zh-CN" altLang="en-US" sz="1600" dirty="0">
                <a:solidFill>
                  <a:srgbClr val="FF0000"/>
                </a:solidFill>
                <a:latin typeface="Arial" panose="020B0604020202020204"/>
                <a:ea typeface="微软雅黑" panose="020B0503020204020204" pitchFamily="34" charset="-122"/>
              </a:rPr>
              <a:t>智能化</a:t>
            </a:r>
            <a:r>
              <a:rPr lang="zh-CN" altLang="en-US" sz="1600" dirty="0">
                <a:solidFill>
                  <a:prstClr val="black"/>
                </a:solidFill>
                <a:latin typeface="Arial" panose="020B0604020202020204"/>
                <a:ea typeface="微软雅黑" panose="020B0503020204020204" pitchFamily="34" charset="-122"/>
              </a:rPr>
              <a:t>是指</a:t>
            </a:r>
            <a:r>
              <a:rPr lang="en-US" altLang="zh-CN" sz="1600" dirty="0">
                <a:solidFill>
                  <a:prstClr val="black"/>
                </a:solidFill>
                <a:latin typeface="Arial" panose="020B0604020202020204"/>
                <a:ea typeface="微软雅黑" panose="020B0503020204020204" pitchFamily="34" charset="-122"/>
              </a:rPr>
              <a:t>IaaS</a:t>
            </a:r>
            <a:r>
              <a:rPr lang="zh-CN" altLang="en-US" sz="1600" dirty="0">
                <a:solidFill>
                  <a:prstClr val="black"/>
                </a:solidFill>
                <a:latin typeface="Arial" panose="020B0604020202020204"/>
                <a:ea typeface="微软雅黑" panose="020B0503020204020204" pitchFamily="34" charset="-122"/>
              </a:rPr>
              <a:t>资源管理系统在无需人工干预的情况下智能地处理用户请求、监控服务器软硬件状态以发现服务器故障并及时修复、将各项操作记录在日志或数据库中。</a:t>
            </a:r>
            <a:endParaRPr lang="zh-CN" altLang="en-US" sz="1600" dirty="0">
              <a:solidFill>
                <a:prstClr val="black"/>
              </a:solidFill>
              <a:latin typeface="Arial" panose="020B0604020202020204"/>
              <a:ea typeface="微软雅黑" panose="020B0503020204020204" pitchFamily="34" charset="-122"/>
            </a:endParaRPr>
          </a:p>
          <a:p>
            <a:pPr marL="285750" lvl="0" indent="-285750" defTabSz="1219835">
              <a:lnSpc>
                <a:spcPct val="150000"/>
              </a:lnSpc>
              <a:spcBef>
                <a:spcPts val="1200"/>
              </a:spcBef>
              <a:buClr>
                <a:srgbClr val="0070C0"/>
              </a:buClr>
              <a:buFont typeface="Wingdings" panose="05000000000000000000" pitchFamily="2" charset="2"/>
              <a:buChar char="ü"/>
            </a:pPr>
            <a:r>
              <a:rPr lang="zh-CN" altLang="en-US" sz="1600" dirty="0">
                <a:solidFill>
                  <a:srgbClr val="FF0000"/>
                </a:solidFill>
                <a:latin typeface="Arial" panose="020B0604020202020204"/>
                <a:ea typeface="微软雅黑" panose="020B0503020204020204" pitchFamily="34" charset="-122"/>
              </a:rPr>
              <a:t>资源虚拟化</a:t>
            </a:r>
            <a:r>
              <a:rPr lang="zh-CN" altLang="en-US" sz="1600" dirty="0">
                <a:solidFill>
                  <a:prstClr val="black"/>
                </a:solidFill>
                <a:latin typeface="Arial" panose="020B0604020202020204"/>
                <a:ea typeface="微软雅黑" panose="020B0503020204020204" pitchFamily="34" charset="-122"/>
              </a:rPr>
              <a:t>是将物理资源通过虚拟化技术进行虚拟化。物理资源是异构的、分散的，只有通过虚拟化才能将物理资源整合起来，以服务的形式提供给用户。</a:t>
            </a:r>
            <a:endParaRPr lang="zh-CN" altLang="en-US" sz="1600" dirty="0">
              <a:solidFill>
                <a:prstClr val="black"/>
              </a:solidFill>
              <a:latin typeface="Arial" panose="020B0604020202020204"/>
              <a:ea typeface="微软雅黑" panose="020B0503020204020204" pitchFamily="34" charset="-122"/>
            </a:endParaRPr>
          </a:p>
          <a:p>
            <a:pPr marL="285750" lvl="0" indent="-285750" defTabSz="1219835">
              <a:lnSpc>
                <a:spcPct val="150000"/>
              </a:lnSpc>
              <a:spcBef>
                <a:spcPts val="1200"/>
              </a:spcBef>
              <a:buClr>
                <a:srgbClr val="0070C0"/>
              </a:buClr>
              <a:buFont typeface="Wingdings" panose="05000000000000000000" pitchFamily="2" charset="2"/>
              <a:buChar char="ü"/>
            </a:pPr>
            <a:r>
              <a:rPr lang="zh-CN" altLang="en-US" sz="1600" dirty="0">
                <a:solidFill>
                  <a:srgbClr val="FF0000"/>
                </a:solidFill>
                <a:latin typeface="Arial" panose="020B0604020202020204"/>
                <a:ea typeface="微软雅黑" panose="020B0503020204020204" pitchFamily="34" charset="-122"/>
              </a:rPr>
              <a:t>资源优化</a:t>
            </a:r>
            <a:r>
              <a:rPr lang="zh-CN" altLang="en-US" sz="1600" dirty="0">
                <a:solidFill>
                  <a:prstClr val="black"/>
                </a:solidFill>
                <a:latin typeface="Arial" panose="020B0604020202020204"/>
                <a:ea typeface="微软雅黑" panose="020B0503020204020204" pitchFamily="34" charset="-122"/>
              </a:rPr>
              <a:t>是将中心资源在实现容灾备份的基础上，删除重复冗余数据，从整个系统来讲，减少资源浪费，提高资源利用率。</a:t>
            </a:r>
            <a:endParaRPr lang="zh-CN" altLang="en-US" sz="1600" dirty="0">
              <a:solidFill>
                <a:prstClr val="black"/>
              </a:solidFill>
              <a:latin typeface="Arial" panose="020B0604020202020204"/>
              <a:ea typeface="微软雅黑" panose="020B0503020204020204" pitchFamily="34" charset="-122"/>
            </a:endParaRPr>
          </a:p>
          <a:p>
            <a:pPr marL="285750" lvl="0" indent="-285750" defTabSz="1219835">
              <a:lnSpc>
                <a:spcPct val="150000"/>
              </a:lnSpc>
              <a:spcBef>
                <a:spcPts val="1200"/>
              </a:spcBef>
              <a:buClr>
                <a:srgbClr val="0070C0"/>
              </a:buClr>
              <a:buFont typeface="Wingdings" panose="05000000000000000000" pitchFamily="2" charset="2"/>
              <a:buChar char="ü"/>
            </a:pPr>
            <a:r>
              <a:rPr lang="zh-CN" altLang="en-US" sz="1600" dirty="0">
                <a:solidFill>
                  <a:srgbClr val="FF0000"/>
                </a:solidFill>
                <a:latin typeface="Arial" panose="020B0604020202020204"/>
                <a:ea typeface="微软雅黑" panose="020B0503020204020204" pitchFamily="34" charset="-122"/>
              </a:rPr>
              <a:t>易操作管理</a:t>
            </a:r>
            <a:r>
              <a:rPr lang="zh-CN" altLang="en-US" sz="1600" dirty="0">
                <a:solidFill>
                  <a:prstClr val="black"/>
                </a:solidFill>
                <a:latin typeface="Arial" panose="020B0604020202020204"/>
                <a:ea typeface="微软雅黑" panose="020B0503020204020204" pitchFamily="34" charset="-122"/>
              </a:rPr>
              <a:t>主要是使管理员能够方便地管理资源，管理系统要具备良好的交互性、管理界面易操作等特点。</a:t>
            </a:r>
            <a:endParaRPr lang="zh-CN" altLang="en-US" sz="1600" dirty="0">
              <a:solidFill>
                <a:prstClr val="black"/>
              </a:solidFill>
              <a:latin typeface="Arial" panose="020B0604020202020204"/>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提纲</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grpSp>
        <p:nvGrpSpPr>
          <p:cNvPr id="9" name="组合 5"/>
          <p:cNvGrpSpPr/>
          <p:nvPr/>
        </p:nvGrpSpPr>
        <p:grpSpPr bwMode="auto">
          <a:xfrm rot="-5400000">
            <a:off x="286754" y="3638395"/>
            <a:ext cx="5072099" cy="214340"/>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nvGrpSpPr>
          <p:cNvPr id="12" name="组合 11"/>
          <p:cNvGrpSpPr/>
          <p:nvPr/>
        </p:nvGrpSpPr>
        <p:grpSpPr>
          <a:xfrm>
            <a:off x="2391229" y="1264810"/>
            <a:ext cx="6120000" cy="1188000"/>
            <a:chOff x="1066800" y="1117694"/>
            <a:chExt cx="6324600" cy="1159177"/>
          </a:xfrm>
        </p:grpSpPr>
        <p:grpSp>
          <p:nvGrpSpPr>
            <p:cNvPr id="13" name="组合 62"/>
            <p:cNvGrpSpPr/>
            <p:nvPr/>
          </p:nvGrpSpPr>
          <p:grpSpPr bwMode="auto">
            <a:xfrm>
              <a:off x="1447800" y="1138098"/>
              <a:ext cx="5943600" cy="1138773"/>
              <a:chOff x="1752601" y="2209799"/>
              <a:chExt cx="6934200" cy="1138037"/>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7" name="Text Box 9"/>
              <p:cNvSpPr txBox="1">
                <a:spLocks noChangeArrowheads="1"/>
              </p:cNvSpPr>
              <p:nvPr/>
            </p:nvSpPr>
            <p:spPr bwMode="gray">
              <a:xfrm>
                <a:off x="2397105" y="2209799"/>
                <a:ext cx="5700713" cy="1138037"/>
              </a:xfrm>
              <a:prstGeom prst="rect">
                <a:avLst/>
              </a:prstGeom>
              <a:noFill/>
              <a:ln w="9525" algn="ctr">
                <a:noFill/>
                <a:miter lim="800000"/>
              </a:ln>
            </p:spPr>
            <p:txBody>
              <a:bodyPr>
                <a:spAutoFit/>
              </a:bodyPr>
              <a:lstStyle/>
              <a:p>
                <a:pPr fontAlgn="base">
                  <a:spcBef>
                    <a:spcPct val="0"/>
                  </a:spcBef>
                  <a:spcAft>
                    <a:spcPct val="0"/>
                  </a:spcAft>
                </a:pPr>
                <a:r>
                  <a:rPr kumimoji="1" lang="en-US" altLang="zh-CN" sz="3600" b="1" dirty="0">
                    <a:solidFill>
                      <a:srgbClr val="000000"/>
                    </a:solidFill>
                    <a:latin typeface="黑体" panose="02010609060101010101" pitchFamily="2" charset="-122"/>
                    <a:ea typeface="黑体" panose="02010609060101010101" pitchFamily="2" charset="-122"/>
                  </a:rPr>
                  <a:t>IaaS</a:t>
                </a:r>
                <a:r>
                  <a:rPr kumimoji="1" lang="zh-CN" altLang="en-US" sz="3600" b="1" dirty="0">
                    <a:solidFill>
                      <a:srgbClr val="000000"/>
                    </a:solidFill>
                    <a:latin typeface="黑体" panose="02010609060101010101" pitchFamily="2" charset="-122"/>
                    <a:ea typeface="黑体" panose="02010609060101010101" pitchFamily="2" charset="-122"/>
                  </a:rPr>
                  <a:t>概述</a:t>
                </a:r>
                <a:endParaRPr kumimoji="1" lang="zh-CN" altLang="en-US" sz="3600" b="1" dirty="0">
                  <a:solidFill>
                    <a:srgbClr val="000000"/>
                  </a:solidFill>
                  <a:latin typeface="黑体" panose="02010609060101010101" pitchFamily="2" charset="-122"/>
                  <a:ea typeface="黑体" panose="02010609060101010101" pitchFamily="2" charset="-122"/>
                </a:endParaRPr>
              </a:p>
              <a:p>
                <a:pPr fontAlgn="base">
                  <a:spcBef>
                    <a:spcPct val="0"/>
                  </a:spcBef>
                  <a:spcAft>
                    <a:spcPct val="0"/>
                  </a:spcAft>
                </a:pP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14" name="Group 65"/>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21" name="Group 71"/>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一</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28" name="组合 27"/>
          <p:cNvGrpSpPr/>
          <p:nvPr/>
        </p:nvGrpSpPr>
        <p:grpSpPr>
          <a:xfrm>
            <a:off x="2391229" y="3402556"/>
            <a:ext cx="6120000" cy="929219"/>
            <a:chOff x="1066800" y="3187702"/>
            <a:chExt cx="6324600" cy="922338"/>
          </a:xfrm>
        </p:grpSpPr>
        <p:grpSp>
          <p:nvGrpSpPr>
            <p:cNvPr id="29" name="组合 63"/>
            <p:cNvGrpSpPr/>
            <p:nvPr/>
          </p:nvGrpSpPr>
          <p:grpSpPr bwMode="auto">
            <a:xfrm>
              <a:off x="1447800" y="3335333"/>
              <a:ext cx="5943600" cy="614372"/>
              <a:chOff x="1752601" y="2205030"/>
              <a:chExt cx="6934200" cy="613974"/>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3" name="Text Box 9"/>
              <p:cNvSpPr txBox="1">
                <a:spLocks noChangeArrowheads="1"/>
              </p:cNvSpPr>
              <p:nvPr/>
            </p:nvSpPr>
            <p:spPr bwMode="gray">
              <a:xfrm>
                <a:off x="2397105" y="2205030"/>
                <a:ext cx="5700713" cy="580069"/>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整体架构</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30" name="Group 65"/>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37" name="Group 71"/>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三</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4" name="组合 43"/>
          <p:cNvGrpSpPr/>
          <p:nvPr/>
        </p:nvGrpSpPr>
        <p:grpSpPr>
          <a:xfrm>
            <a:off x="2391229" y="4535043"/>
            <a:ext cx="6120000" cy="932666"/>
            <a:chOff x="1066800" y="4340235"/>
            <a:chExt cx="6234090" cy="922338"/>
          </a:xfrm>
        </p:grpSpPr>
        <p:grpSp>
          <p:nvGrpSpPr>
            <p:cNvPr id="45" name="组合 66"/>
            <p:cNvGrpSpPr/>
            <p:nvPr/>
          </p:nvGrpSpPr>
          <p:grpSpPr bwMode="auto">
            <a:xfrm>
              <a:off x="1357290" y="4483113"/>
              <a:ext cx="5943600" cy="609601"/>
              <a:chOff x="1752601" y="2209798"/>
              <a:chExt cx="6934200" cy="609206"/>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9" name="Text Box 9"/>
              <p:cNvSpPr txBox="1">
                <a:spLocks noChangeArrowheads="1"/>
              </p:cNvSpPr>
              <p:nvPr/>
            </p:nvSpPr>
            <p:spPr bwMode="gray">
              <a:xfrm>
                <a:off x="2513808" y="2209798"/>
                <a:ext cx="5700713" cy="57792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服务器虚拟化技术</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6" name="Group 65"/>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53" name="Group 71"/>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四</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0" name="组合 59"/>
          <p:cNvGrpSpPr/>
          <p:nvPr/>
        </p:nvGrpSpPr>
        <p:grpSpPr>
          <a:xfrm>
            <a:off x="2391229" y="2270070"/>
            <a:ext cx="6120000" cy="929219"/>
            <a:chOff x="1033482" y="2049448"/>
            <a:chExt cx="6324600" cy="922338"/>
          </a:xfrm>
        </p:grpSpPr>
        <p:grpSp>
          <p:nvGrpSpPr>
            <p:cNvPr id="61" name="组合 63"/>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5" name="Text Box 9"/>
              <p:cNvSpPr txBox="1">
                <a:spLocks noChangeArrowheads="1"/>
              </p:cNvSpPr>
              <p:nvPr/>
            </p:nvSpPr>
            <p:spPr bwMode="gray">
              <a:xfrm>
                <a:off x="2397105" y="2205030"/>
                <a:ext cx="5700713" cy="580069"/>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基本功能</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2" name="Group 65"/>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69" name="Group 71"/>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二</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6" name="组合 75"/>
          <p:cNvGrpSpPr/>
          <p:nvPr/>
        </p:nvGrpSpPr>
        <p:grpSpPr>
          <a:xfrm>
            <a:off x="2391229" y="5662775"/>
            <a:ext cx="6120000" cy="1296144"/>
            <a:chOff x="1041445" y="5404156"/>
            <a:chExt cx="6324600" cy="1296144"/>
          </a:xfrm>
        </p:grpSpPr>
        <p:grpSp>
          <p:nvGrpSpPr>
            <p:cNvPr id="77" name="组合 76"/>
            <p:cNvGrpSpPr/>
            <p:nvPr/>
          </p:nvGrpSpPr>
          <p:grpSpPr>
            <a:xfrm>
              <a:off x="1041445" y="5404156"/>
              <a:ext cx="6324600" cy="1296144"/>
              <a:chOff x="1043608" y="5445224"/>
              <a:chExt cx="6324600" cy="1296144"/>
            </a:xfrm>
          </p:grpSpPr>
          <p:grpSp>
            <p:nvGrpSpPr>
              <p:cNvPr id="79" name="组合 62"/>
              <p:cNvGrpSpPr/>
              <p:nvPr/>
            </p:nvGrpSpPr>
            <p:grpSpPr bwMode="auto">
              <a:xfrm>
                <a:off x="1424608" y="5602595"/>
                <a:ext cx="5943600" cy="1138773"/>
                <a:chOff x="1752601" y="2209800"/>
                <a:chExt cx="6934200" cy="1138037"/>
              </a:xfrm>
            </p:grpSpPr>
            <p:sp>
              <p:nvSpPr>
                <p:cNvPr id="91"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2" name="Text Box 9"/>
                <p:cNvSpPr txBox="1">
                  <a:spLocks noChangeArrowheads="1"/>
                </p:cNvSpPr>
                <p:nvPr/>
              </p:nvSpPr>
              <p:spPr bwMode="gray">
                <a:xfrm>
                  <a:off x="2397105" y="2209800"/>
                  <a:ext cx="5700713" cy="1138037"/>
                </a:xfrm>
                <a:prstGeom prst="rect">
                  <a:avLst/>
                </a:prstGeom>
                <a:noFill/>
                <a:ln w="9525" algn="ctr">
                  <a:noFill/>
                  <a:miter lim="800000"/>
                </a:ln>
              </p:spPr>
              <p:txBody>
                <a:bodyPr>
                  <a:spAutoFit/>
                </a:bodyPr>
                <a:lstStyle/>
                <a:p>
                  <a:pPr fontAlgn="base">
                    <a:spcBef>
                      <a:spcPct val="0"/>
                    </a:spcBef>
                    <a:spcAft>
                      <a:spcPct val="0"/>
                    </a:spcAft>
                  </a:pPr>
                  <a:r>
                    <a:rPr kumimoji="1" lang="en-US" altLang="zh-CN" sz="3600" b="1" dirty="0">
                      <a:solidFill>
                        <a:srgbClr val="000000"/>
                      </a:solidFill>
                      <a:latin typeface="黑体" panose="02010609060101010101" pitchFamily="2" charset="-122"/>
                      <a:ea typeface="黑体" panose="02010609060101010101" pitchFamily="2" charset="-122"/>
                    </a:rPr>
                    <a:t>IaaS</a:t>
                  </a:r>
                  <a:r>
                    <a:rPr kumimoji="1" lang="zh-CN" altLang="en-US" sz="3600" b="1" dirty="0">
                      <a:solidFill>
                        <a:srgbClr val="000000"/>
                      </a:solidFill>
                      <a:latin typeface="黑体" panose="02010609060101010101" pitchFamily="2" charset="-122"/>
                      <a:ea typeface="黑体" panose="02010609060101010101" pitchFamily="2" charset="-122"/>
                    </a:rPr>
                    <a:t>体验</a:t>
                  </a:r>
                  <a:endParaRPr kumimoji="1" lang="zh-CN" altLang="en-US" sz="3600" b="1" dirty="0">
                    <a:solidFill>
                      <a:srgbClr val="000000"/>
                    </a:solidFill>
                    <a:latin typeface="黑体" panose="02010609060101010101" pitchFamily="2" charset="-122"/>
                    <a:ea typeface="黑体" panose="02010609060101010101" pitchFamily="2" charset="-122"/>
                  </a:endParaRPr>
                </a:p>
                <a:p>
                  <a:pPr fontAlgn="base">
                    <a:spcBef>
                      <a:spcPct val="0"/>
                    </a:spcBef>
                    <a:spcAft>
                      <a:spcPct val="0"/>
                    </a:spcAft>
                  </a:pP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80" name="Group 65"/>
              <p:cNvGrpSpPr/>
              <p:nvPr/>
            </p:nvGrpSpPr>
            <p:grpSpPr bwMode="auto">
              <a:xfrm>
                <a:off x="1043608" y="5445224"/>
                <a:ext cx="854075" cy="922338"/>
                <a:chOff x="2789" y="1625"/>
                <a:chExt cx="847" cy="915"/>
              </a:xfrm>
            </p:grpSpPr>
            <p:sp>
              <p:nvSpPr>
                <p:cNvPr id="81"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2"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3"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4"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5"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86" name="Group 71"/>
                <p:cNvGrpSpPr/>
                <p:nvPr/>
              </p:nvGrpSpPr>
              <p:grpSpPr bwMode="auto">
                <a:xfrm>
                  <a:off x="2899" y="1735"/>
                  <a:ext cx="687" cy="688"/>
                  <a:chOff x="4166" y="1706"/>
                  <a:chExt cx="1252" cy="1252"/>
                </a:xfrm>
              </p:grpSpPr>
              <p:sp>
                <p:nvSpPr>
                  <p:cNvPr id="87"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8"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9"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0"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grpSp>
        <p:sp>
          <p:nvSpPr>
            <p:cNvPr id="78" name="矩形 77"/>
            <p:cNvSpPr/>
            <p:nvPr/>
          </p:nvSpPr>
          <p:spPr>
            <a:xfrm>
              <a:off x="1191246" y="5580529"/>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五</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sp>
        <p:nvSpPr>
          <p:cNvPr id="93" name="Rectangle 35"/>
          <p:cNvSpPr>
            <a:spLocks noChangeArrowheads="1"/>
          </p:cNvSpPr>
          <p:nvPr/>
        </p:nvSpPr>
        <p:spPr bwMode="blackWhite">
          <a:xfrm>
            <a:off x="1450441" y="1127459"/>
            <a:ext cx="8286750" cy="3272467"/>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
        <p:nvSpPr>
          <p:cNvPr id="94" name="Rectangle 35"/>
          <p:cNvSpPr>
            <a:spLocks noChangeArrowheads="1"/>
          </p:cNvSpPr>
          <p:nvPr/>
        </p:nvSpPr>
        <p:spPr bwMode="blackWhite">
          <a:xfrm>
            <a:off x="1572000" y="5608656"/>
            <a:ext cx="8286750" cy="1197156"/>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chorCtr="0">
            <a:normAutofit/>
          </a:bodyPr>
          <a:lstStyle/>
          <a:p>
            <a:pPr fontAlgn="base">
              <a:lnSpc>
                <a:spcPct val="100000"/>
              </a:lnSpc>
              <a:spcAft>
                <a:spcPct val="0"/>
              </a:spcAft>
              <a:defRPr/>
            </a:pPr>
            <a:endParaRPr kumimoji="1" lang="zh-CN" altLang="en-US" sz="5600" b="1" kern="0"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cs typeface="Times New Roman" panose="02020603050405020304" pitchFamily="18" charset="0"/>
            </a:endParaRPr>
          </a:p>
        </p:txBody>
      </p:sp>
      <p:sp>
        <p:nvSpPr>
          <p:cNvPr id="3" name="副标题 2"/>
          <p:cNvSpPr>
            <a:spLocks noGrp="1"/>
          </p:cNvSpPr>
          <p:nvPr>
            <p:ph type="subTitle" idx="1"/>
          </p:nvPr>
        </p:nvSpPr>
        <p:spPr>
          <a:xfrm>
            <a:off x="1319974" y="3040063"/>
            <a:ext cx="9144000" cy="1655762"/>
          </a:xfrm>
        </p:spPr>
        <p:txBody>
          <a:bodyPr>
            <a:normAutofit/>
          </a:bodyPr>
          <a:lstStyle/>
          <a:p>
            <a:pPr fontAlgn="base">
              <a:lnSpc>
                <a:spcPct val="100000"/>
              </a:lnSpc>
              <a:spcBef>
                <a:spcPct val="0"/>
              </a:spcBef>
              <a:spcAft>
                <a:spcPct val="0"/>
              </a:spcAft>
              <a:defRPr/>
            </a:pPr>
            <a:r>
              <a:rPr kumimoji="1" lang="zh-CN" altLang="en-US" sz="5600" b="1" kern="0"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cs typeface="Times New Roman" panose="02020603050405020304" pitchFamily="18" charset="0"/>
              </a:rPr>
              <a:t>第二章：服务模式</a:t>
            </a:r>
            <a:r>
              <a:rPr kumimoji="1" lang="en-US" altLang="zh-CN" sz="5600" b="1" kern="0"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cs typeface="Times New Roman" panose="02020603050405020304" pitchFamily="18" charset="0"/>
              </a:rPr>
              <a:t>(IaaS)</a:t>
            </a:r>
            <a:endParaRPr kumimoji="1" lang="zh-CN" altLang="en-US" sz="5600" b="1" kern="0"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cs typeface="Times New Roman" panose="02020603050405020304" pitchFamily="18" charset="0"/>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服务器虚拟化技术</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06712" y="1114474"/>
            <a:ext cx="34163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服务器虚拟化技术</a:t>
            </a:r>
            <a:endParaRPr lang="zh-CN" altLang="en-US" sz="2800" b="1" dirty="0">
              <a:latin typeface="黑体" panose="02010609060101010101" pitchFamily="2" charset="-122"/>
              <a:ea typeface="黑体" panose="02010609060101010101" pitchFamily="2" charset="-122"/>
            </a:endParaRPr>
          </a:p>
        </p:txBody>
      </p:sp>
      <p:sp>
        <p:nvSpPr>
          <p:cNvPr id="4" name="矩形 3"/>
          <p:cNvSpPr/>
          <p:nvPr/>
        </p:nvSpPr>
        <p:spPr>
          <a:xfrm>
            <a:off x="683491" y="2355126"/>
            <a:ext cx="8654473" cy="2875403"/>
          </a:xfrm>
          <a:prstGeom prst="rect">
            <a:avLst/>
          </a:prstGeom>
        </p:spPr>
        <p:txBody>
          <a:bodyPr wrap="square">
            <a:spAutoFit/>
          </a:bodyPr>
          <a:lstStyle/>
          <a:p>
            <a:pPr marL="0" marR="0" lvl="0" indent="457200" defTabSz="1219835" eaLnBrk="1" fontAlgn="auto" latinLnBrk="0" hangingPunct="1">
              <a:lnSpc>
                <a:spcPct val="150000"/>
              </a:lnSpc>
              <a:spcBef>
                <a:spcPct val="20000"/>
              </a:spcBef>
              <a:spcAft>
                <a:spcPts val="0"/>
              </a:spcAft>
              <a:buClrTx/>
              <a:buSzPct val="80000"/>
              <a:buFontTx/>
              <a:buNone/>
              <a:defRPr/>
            </a:pPr>
            <a:r>
              <a:rPr kumimoji="0" lang="zh-CN" altLang="en-US" sz="2000" b="0" i="0" u="none" strike="noStrike" kern="0" cap="none" spc="0" normalizeH="0" baseline="0" noProof="0" dirty="0">
                <a:ln>
                  <a:noFill/>
                </a:ln>
                <a:solidFill>
                  <a:srgbClr val="FF0000"/>
                </a:solidFill>
                <a:effectLst/>
                <a:uLnTx/>
                <a:uFillTx/>
                <a:latin typeface="Arial" panose="020B0604020202020204"/>
                <a:ea typeface="微软雅黑" panose="020B0503020204020204" pitchFamily="34" charset="-122"/>
              </a:rPr>
              <a:t>服务器虚拟化</a:t>
            </a:r>
            <a:r>
              <a:rPr kumimoji="0" lang="zh-CN" altLang="en-US" sz="20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rPr>
              <a:t>是指能够在一台物理服务器上运行多台虚拟服务器的技术，并且上述虚拟服务器在用户、应用软件甚至操作系统看来，几乎与物理服务器没有区别，用户可以在虚拟服务器上灵活地安装任何软件。同时服务器虚拟化技术还应该确保上述多个虚拟服务器之间的数据是隔离的，虚拟服务器对资源的使用是可控的。</a:t>
            </a:r>
            <a:endParaRPr kumimoji="0" lang="zh-CN" altLang="en-US" sz="20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endParaRPr>
          </a:p>
          <a:p>
            <a:pPr marL="0" marR="0" lvl="0" indent="457200" defTabSz="1219835" eaLnBrk="1" fontAlgn="auto" latinLnBrk="0" hangingPunct="1">
              <a:lnSpc>
                <a:spcPct val="150000"/>
              </a:lnSpc>
              <a:spcBef>
                <a:spcPct val="20000"/>
              </a:spcBef>
              <a:spcAft>
                <a:spcPts val="0"/>
              </a:spcAft>
              <a:buClrTx/>
              <a:buSzPct val="80000"/>
              <a:buFontTx/>
              <a:buNone/>
              <a:defRPr/>
            </a:pPr>
            <a:r>
              <a:rPr kumimoji="0" lang="zh-CN" altLang="en-US" sz="2000" b="0" i="0" u="none" strike="noStrike" kern="0" cap="none" spc="0" normalizeH="0" baseline="0" noProof="0" dirty="0">
                <a:ln>
                  <a:noFill/>
                </a:ln>
                <a:solidFill>
                  <a:prstClr val="black"/>
                </a:solidFill>
                <a:effectLst/>
                <a:uLnTx/>
                <a:uFillTx/>
                <a:latin typeface="Arial" panose="020B0604020202020204"/>
                <a:ea typeface="微软雅黑" panose="020B0503020204020204" pitchFamily="34" charset="-122"/>
              </a:rPr>
              <a:t>虚拟化技术的进步对云计算的发展起着重要的作用</a:t>
            </a:r>
            <a:endParaRPr kumimoji="0" lang="zh-CN" altLang="en-US" sz="1800" b="0" i="0" u="none" strike="noStrike" kern="0" cap="none" spc="0" normalizeH="0" baseline="0" noProof="0" dirty="0">
              <a:ln>
                <a:noFill/>
              </a:ln>
              <a:solidFill>
                <a:sysClr val="windowText" lastClr="000000"/>
              </a:solidFill>
              <a:effectLst/>
              <a:uLnTx/>
              <a:uFillTx/>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服务器虚拟化技术</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37277" y="1698693"/>
            <a:ext cx="2677336"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Times New Roman" panose="02020603050405020304" pitchFamily="18" charset="0"/>
                <a:ea typeface="黑体" panose="02010609060101010101" pitchFamily="2" charset="-122"/>
                <a:cs typeface="Times New Roman" panose="02020603050405020304" pitchFamily="18" charset="0"/>
              </a:rPr>
              <a:t>IaaS</a:t>
            </a: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的基本资源</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 name="矩形 9"/>
          <p:cNvSpPr/>
          <p:nvPr/>
        </p:nvSpPr>
        <p:spPr>
          <a:xfrm>
            <a:off x="5327374" y="1114474"/>
            <a:ext cx="6324600" cy="5743526"/>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75"/>
          <p:cNvPicPr>
            <a:picLocks noChangeAspect="1" noChangeArrowheads="1"/>
          </p:cNvPicPr>
          <p:nvPr/>
        </p:nvPicPr>
        <p:blipFill>
          <a:blip r:embed="rId2">
            <a:duotone>
              <a:srgbClr val="4F81B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5734657" y="1824810"/>
            <a:ext cx="5672799" cy="4419600"/>
          </a:xfrm>
          <a:prstGeom prst="rect">
            <a:avLst/>
          </a:prstGeom>
          <a:noFill/>
          <a:ln w="9525">
            <a:solidFill>
              <a:srgbClr val="1F497D">
                <a:lumMod val="60000"/>
                <a:lumOff val="40000"/>
              </a:srgbClr>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237697" y="2160358"/>
            <a:ext cx="4886036" cy="4555093"/>
          </a:xfrm>
          <a:prstGeom prst="rect">
            <a:avLst/>
          </a:prstGeom>
        </p:spPr>
        <p:txBody>
          <a:bodyPr wrap="square">
            <a:spAutoFit/>
          </a:bodyPr>
          <a:lstStyle/>
          <a:p>
            <a:pPr marL="0" marR="0" lvl="0" indent="0" algn="just" defTabSz="1219835" eaLnBrk="1" fontAlgn="auto" latinLnBrk="0" hangingPunct="1">
              <a:lnSpc>
                <a:spcPct val="130000"/>
              </a:lnSpc>
              <a:spcBef>
                <a:spcPct val="20000"/>
              </a:spcBef>
              <a:spcAft>
                <a:spcPts val="0"/>
              </a:spcAft>
              <a:buClrTx/>
              <a:buSzPct val="80000"/>
              <a:buFontTx/>
              <a:buNone/>
              <a:defRPr/>
            </a:pPr>
            <a:r>
              <a:rPr kumimoji="0" lang="zh-CN" altLang="en-US" sz="2000" b="0"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sz="2000" b="0"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IaaS</a:t>
            </a:r>
            <a:r>
              <a:rPr kumimoji="0" lang="zh-CN" altLang="en-US" sz="2000" b="0"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具体管理的物理资源可以分为</a:t>
            </a:r>
            <a:r>
              <a:rPr kumimoji="0" lang="zh-CN" altLang="en-US" sz="2000" b="0"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三大类</a:t>
            </a:r>
            <a:r>
              <a:rPr kumimoji="0" lang="zh-CN" altLang="en-US" sz="2000" b="0"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：计算资源（</a:t>
            </a:r>
            <a:r>
              <a:rPr kumimoji="0" lang="en-US" altLang="zh-CN" sz="2000" b="0"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CPU</a:t>
            </a:r>
            <a:r>
              <a:rPr kumimoji="0" lang="zh-CN" altLang="en-US" sz="2000" b="0"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、内存）、存储资源和网络资源。</a:t>
            </a:r>
            <a:endParaRPr kumimoji="0" lang="en-US" altLang="zh-CN" sz="2000" b="0"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just" defTabSz="1219835" eaLnBrk="1" fontAlgn="auto" latinLnBrk="0" hangingPunct="1">
              <a:lnSpc>
                <a:spcPct val="130000"/>
              </a:lnSpc>
              <a:spcBef>
                <a:spcPct val="20000"/>
              </a:spcBef>
              <a:spcAft>
                <a:spcPts val="0"/>
              </a:spcAft>
              <a:buClrTx/>
              <a:buSzPct val="80000"/>
              <a:buFontTx/>
              <a:buNone/>
              <a:defRPr/>
            </a:pPr>
            <a:r>
              <a:rPr kumimoji="0" lang="zh-CN" altLang="en-US" sz="2000" b="0"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从计算资源角度来讲，</a:t>
            </a:r>
            <a:r>
              <a:rPr kumimoji="0" lang="en-US" altLang="zh-CN" sz="2000" b="0"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IaaS</a:t>
            </a:r>
            <a:r>
              <a:rPr kumimoji="0" lang="zh-CN" altLang="en-US" sz="2000" b="0"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软件管理的最小的物理单元为一个物理服务器。根据需求，可以在服务器上创建多个虚拟机（如右图所示）。若干配置相同的物理服务器会组成一个集群，要求配置相同的主要原因是因为需要支持虚拟机动态迁移。通常一些集群还会组成更大规模的区域（</a:t>
            </a:r>
            <a:r>
              <a:rPr kumimoji="0" lang="en-US" altLang="zh-CN" sz="2000" b="0"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Zone</a:t>
            </a:r>
            <a:r>
              <a:rPr kumimoji="0" lang="zh-CN" altLang="en-US" sz="2000" b="0" i="0" u="none" strike="noStrike" kern="0" cap="none" spc="0" normalizeH="0" baseline="0" noProof="0" dirty="0">
                <a:ln>
                  <a:noFill/>
                </a:ln>
                <a:solidFill>
                  <a:prstClr val="black">
                    <a:lumMod val="75000"/>
                    <a:lumOff val="25000"/>
                  </a:prstClr>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zh-CN" altLang="en-US"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2" name="文本框 11"/>
          <p:cNvSpPr txBox="1"/>
          <p:nvPr/>
        </p:nvSpPr>
        <p:spPr>
          <a:xfrm>
            <a:off x="606712" y="1114474"/>
            <a:ext cx="34163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服务器虚拟化技术</a:t>
            </a:r>
            <a:endParaRPr lang="zh-CN" altLang="en-US" sz="2800" b="1" dirty="0">
              <a:latin typeface="黑体" panose="02010609060101010101" pitchFamily="2" charset="-122"/>
              <a:ea typeface="黑体" panose="0201060906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服务器虚拟化技术</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37277" y="1698693"/>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实现方式</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文本框 11"/>
          <p:cNvSpPr txBox="1"/>
          <p:nvPr/>
        </p:nvSpPr>
        <p:spPr>
          <a:xfrm>
            <a:off x="606712" y="1114474"/>
            <a:ext cx="34163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服务器虚拟化技术</a:t>
            </a:r>
            <a:endParaRPr lang="zh-CN" altLang="en-US" sz="2800" b="1" dirty="0">
              <a:latin typeface="黑体" panose="02010609060101010101" pitchFamily="2" charset="-122"/>
              <a:ea typeface="黑体" panose="02010609060101010101" pitchFamily="2" charset="-122"/>
            </a:endParaRPr>
          </a:p>
        </p:txBody>
      </p:sp>
      <p:sp>
        <p:nvSpPr>
          <p:cNvPr id="3" name="矩形 2"/>
          <p:cNvSpPr/>
          <p:nvPr/>
        </p:nvSpPr>
        <p:spPr>
          <a:xfrm>
            <a:off x="131974" y="2205078"/>
            <a:ext cx="5354426" cy="4672048"/>
          </a:xfrm>
          <a:prstGeom prst="rect">
            <a:avLst/>
          </a:prstGeom>
        </p:spPr>
        <p:txBody>
          <a:bodyPr wrap="square">
            <a:spAutoFit/>
          </a:bodyPr>
          <a:lstStyle/>
          <a:p>
            <a:pPr lvl="0" indent="457200" algn="just" defTabSz="1219835">
              <a:lnSpc>
                <a:spcPct val="130000"/>
              </a:lnSpc>
              <a:spcBef>
                <a:spcPct val="20000"/>
              </a:spcBef>
              <a:buSzPct val="80000"/>
            </a:pPr>
            <a:r>
              <a:rPr lang="zh-CN" altLang="en-US" sz="1600" dirty="0">
                <a:solidFill>
                  <a:prstClr val="black">
                    <a:lumMod val="75000"/>
                    <a:lumOff val="25000"/>
                  </a:prstClr>
                </a:solidFill>
                <a:latin typeface="Arial" panose="020B0604020202020204"/>
                <a:ea typeface="微软雅黑" panose="020B0503020204020204" pitchFamily="34" charset="-122"/>
              </a:rPr>
              <a:t>根据虚拟化层</a:t>
            </a:r>
            <a:r>
              <a:rPr lang="zh-CN" altLang="en-US" sz="1600" dirty="0">
                <a:solidFill>
                  <a:srgbClr val="FF0000"/>
                </a:solidFill>
                <a:latin typeface="Arial" panose="020B0604020202020204"/>
                <a:ea typeface="微软雅黑" panose="020B0503020204020204" pitchFamily="34" charset="-122"/>
              </a:rPr>
              <a:t>实现方式的不同</a:t>
            </a:r>
            <a:r>
              <a:rPr lang="zh-CN" altLang="en-US" sz="1600" dirty="0">
                <a:solidFill>
                  <a:prstClr val="black">
                    <a:lumMod val="75000"/>
                    <a:lumOff val="25000"/>
                  </a:prstClr>
                </a:solidFill>
                <a:latin typeface="Arial" panose="020B0604020202020204"/>
                <a:ea typeface="微软雅黑" panose="020B0503020204020204" pitchFamily="34" charset="-122"/>
              </a:rPr>
              <a:t>，服务器虚拟化主要有</a:t>
            </a:r>
            <a:r>
              <a:rPr lang="zh-CN" altLang="en-US" sz="1600" dirty="0">
                <a:solidFill>
                  <a:srgbClr val="FF0000"/>
                </a:solidFill>
                <a:latin typeface="Arial" panose="020B0604020202020204"/>
                <a:ea typeface="微软雅黑" panose="020B0503020204020204" pitchFamily="34" charset="-122"/>
              </a:rPr>
              <a:t>两种类型</a:t>
            </a:r>
            <a:r>
              <a:rPr lang="zh-CN" altLang="en-US" sz="1600" dirty="0">
                <a:solidFill>
                  <a:prstClr val="black">
                    <a:lumMod val="75000"/>
                    <a:lumOff val="25000"/>
                  </a:prstClr>
                </a:solidFill>
                <a:latin typeface="Arial" panose="020B0604020202020204"/>
                <a:ea typeface="微软雅黑" panose="020B0503020204020204" pitchFamily="34" charset="-122"/>
              </a:rPr>
              <a:t>，寄宿虚拟化和原生虚拟化。</a:t>
            </a:r>
            <a:endParaRPr lang="en-US" altLang="zh-CN" sz="1600" dirty="0">
              <a:solidFill>
                <a:prstClr val="black">
                  <a:lumMod val="75000"/>
                  <a:lumOff val="25000"/>
                </a:prstClr>
              </a:solidFill>
              <a:latin typeface="Arial" panose="020B0604020202020204"/>
              <a:ea typeface="微软雅黑" panose="020B0503020204020204" pitchFamily="34" charset="-122"/>
            </a:endParaRPr>
          </a:p>
          <a:p>
            <a:pPr marL="457200" lvl="0" indent="-457200" algn="just" defTabSz="1219835">
              <a:lnSpc>
                <a:spcPct val="130000"/>
              </a:lnSpc>
              <a:spcBef>
                <a:spcPct val="20000"/>
              </a:spcBef>
              <a:buSzPct val="80000"/>
              <a:buFont typeface="Wingdings" panose="05000000000000000000" pitchFamily="2" charset="2"/>
              <a:buChar char="l"/>
            </a:pPr>
            <a:r>
              <a:rPr lang="zh-CN" altLang="en-US" sz="1600" b="1" dirty="0">
                <a:solidFill>
                  <a:prstClr val="black">
                    <a:lumMod val="75000"/>
                    <a:lumOff val="25000"/>
                  </a:prstClr>
                </a:solidFill>
                <a:latin typeface="Arial" panose="020B0604020202020204"/>
                <a:ea typeface="微软雅黑" panose="020B0503020204020204" pitchFamily="34" charset="-122"/>
              </a:rPr>
              <a:t>寄宿虚拟化</a:t>
            </a:r>
            <a:r>
              <a:rPr lang="zh-CN" altLang="en-US" sz="1600" dirty="0">
                <a:solidFill>
                  <a:prstClr val="black">
                    <a:lumMod val="75000"/>
                    <a:lumOff val="25000"/>
                  </a:prstClr>
                </a:solidFill>
                <a:latin typeface="Arial" panose="020B0604020202020204"/>
                <a:ea typeface="微软雅黑" panose="020B0503020204020204" pitchFamily="34" charset="-122"/>
              </a:rPr>
              <a:t>。虚拟机监视器（</a:t>
            </a:r>
            <a:r>
              <a:rPr lang="en-US" altLang="zh-CN" sz="1600" dirty="0">
                <a:solidFill>
                  <a:prstClr val="black">
                    <a:lumMod val="75000"/>
                    <a:lumOff val="25000"/>
                  </a:prstClr>
                </a:solidFill>
                <a:latin typeface="Arial" panose="020B0604020202020204"/>
                <a:ea typeface="微软雅黑" panose="020B0503020204020204" pitchFamily="34" charset="-122"/>
              </a:rPr>
              <a:t>Virtual Machine Monitor</a:t>
            </a:r>
            <a:r>
              <a:rPr lang="zh-CN" altLang="en-US" sz="1600" dirty="0">
                <a:solidFill>
                  <a:prstClr val="black">
                    <a:lumMod val="75000"/>
                    <a:lumOff val="25000"/>
                  </a:prstClr>
                </a:solidFill>
                <a:latin typeface="Arial" panose="020B0604020202020204"/>
                <a:ea typeface="微软雅黑" panose="020B0503020204020204" pitchFamily="34" charset="-122"/>
              </a:rPr>
              <a:t>，</a:t>
            </a:r>
            <a:r>
              <a:rPr lang="en-US" altLang="zh-CN" sz="1600" dirty="0">
                <a:solidFill>
                  <a:prstClr val="black">
                    <a:lumMod val="75000"/>
                    <a:lumOff val="25000"/>
                  </a:prstClr>
                </a:solidFill>
                <a:latin typeface="Arial" panose="020B0604020202020204"/>
                <a:ea typeface="微软雅黑" panose="020B0503020204020204" pitchFamily="34" charset="-122"/>
              </a:rPr>
              <a:t>VMM</a:t>
            </a:r>
            <a:r>
              <a:rPr lang="zh-CN" altLang="en-US" sz="1600" dirty="0">
                <a:solidFill>
                  <a:prstClr val="black">
                    <a:lumMod val="75000"/>
                    <a:lumOff val="25000"/>
                  </a:prstClr>
                </a:solidFill>
                <a:latin typeface="Arial" panose="020B0604020202020204"/>
                <a:ea typeface="微软雅黑" panose="020B0503020204020204" pitchFamily="34" charset="-122"/>
              </a:rPr>
              <a:t>）是运行在宿主操作系统之上的应用程序，利用宿主操作系统的功能来实现硬件资源的抽象和虚拟机的管理。这种模式的虚拟化实现起来比较容易，但由于虚拟机对资源的管理需要通过宿主操作系统来完成，因此其性能通常比较低。</a:t>
            </a:r>
            <a:endParaRPr lang="zh-CN" altLang="en-US" sz="1600" dirty="0">
              <a:solidFill>
                <a:prstClr val="black">
                  <a:lumMod val="75000"/>
                  <a:lumOff val="25000"/>
                </a:prstClr>
              </a:solidFill>
              <a:latin typeface="Arial" panose="020B0604020202020204"/>
              <a:ea typeface="微软雅黑" panose="020B0503020204020204" pitchFamily="34" charset="-122"/>
            </a:endParaRPr>
          </a:p>
          <a:p>
            <a:pPr marL="457200" lvl="0" indent="-457200" algn="just" defTabSz="1219835">
              <a:lnSpc>
                <a:spcPct val="130000"/>
              </a:lnSpc>
              <a:spcBef>
                <a:spcPct val="20000"/>
              </a:spcBef>
              <a:buSzPct val="80000"/>
              <a:buFont typeface="Wingdings" panose="05000000000000000000" pitchFamily="2" charset="2"/>
              <a:buChar char="l"/>
            </a:pPr>
            <a:r>
              <a:rPr lang="zh-CN" altLang="en-US" sz="1600" b="1" dirty="0">
                <a:solidFill>
                  <a:prstClr val="black">
                    <a:lumMod val="75000"/>
                    <a:lumOff val="25000"/>
                  </a:prstClr>
                </a:solidFill>
                <a:latin typeface="Arial" panose="020B0604020202020204"/>
                <a:ea typeface="微软雅黑" panose="020B0503020204020204" pitchFamily="34" charset="-122"/>
              </a:rPr>
              <a:t>原生虚拟化</a:t>
            </a:r>
            <a:r>
              <a:rPr lang="zh-CN" altLang="en-US" sz="1600" dirty="0">
                <a:solidFill>
                  <a:prstClr val="black">
                    <a:lumMod val="75000"/>
                    <a:lumOff val="25000"/>
                  </a:prstClr>
                </a:solidFill>
                <a:latin typeface="Arial" panose="020B0604020202020204"/>
                <a:ea typeface="微软雅黑" panose="020B0503020204020204" pitchFamily="34" charset="-122"/>
              </a:rPr>
              <a:t>。在原生虚拟化中，直接运行在硬件之上的不是宿主操作系统，而是虚拟化平台（</a:t>
            </a:r>
            <a:r>
              <a:rPr lang="en-US" altLang="zh-CN" sz="1600" dirty="0">
                <a:solidFill>
                  <a:prstClr val="black">
                    <a:lumMod val="75000"/>
                    <a:lumOff val="25000"/>
                  </a:prstClr>
                </a:solidFill>
                <a:latin typeface="Arial" panose="020B0604020202020204"/>
                <a:ea typeface="微软雅黑" panose="020B0503020204020204" pitchFamily="34" charset="-122"/>
              </a:rPr>
              <a:t>Hypervisor</a:t>
            </a:r>
            <a:r>
              <a:rPr lang="zh-CN" altLang="en-US" sz="1600" dirty="0">
                <a:solidFill>
                  <a:prstClr val="black">
                    <a:lumMod val="75000"/>
                    <a:lumOff val="25000"/>
                  </a:prstClr>
                </a:solidFill>
                <a:latin typeface="Arial" panose="020B0604020202020204"/>
                <a:ea typeface="微软雅黑" panose="020B0503020204020204" pitchFamily="34" charset="-122"/>
              </a:rPr>
              <a:t>）。虚拟机运行在虚拟化平台上，虚拟化平台提供指令集和设备接口，以提供对虚拟机的支持。这种实现通常具有较好的性能，但是实现起来更为复杂。</a:t>
            </a:r>
            <a:endParaRPr lang="zh-CN" altLang="en-US" sz="1600" dirty="0">
              <a:solidFill>
                <a:prstClr val="black">
                  <a:lumMod val="75000"/>
                  <a:lumOff val="25000"/>
                </a:prstClr>
              </a:solidFill>
              <a:latin typeface="Arial" panose="020B0604020202020204"/>
              <a:ea typeface="微软雅黑" panose="020B0503020204020204" pitchFamily="34" charset="-122"/>
            </a:endParaRPr>
          </a:p>
        </p:txBody>
      </p:sp>
      <p:pic>
        <p:nvPicPr>
          <p:cNvPr id="13" name="图片 76"/>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36974" y="1637694"/>
            <a:ext cx="5715000" cy="2272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内容占位符 2"/>
          <p:cNvSpPr txBox="1"/>
          <p:nvPr/>
        </p:nvSpPr>
        <p:spPr>
          <a:xfrm>
            <a:off x="7064697" y="4284695"/>
            <a:ext cx="4282987" cy="2304522"/>
          </a:xfrm>
          <a:prstGeom prst="rect">
            <a:avLst/>
          </a:prstGeom>
        </p:spPr>
        <p:txBody>
          <a:bodyPr vert="horz" lIns="121917" tIns="60958" rIns="121917" bIns="60958" rtlCol="0">
            <a:noAutofit/>
          </a:bodyPr>
          <a:lstStyle>
            <a:lvl1pPr marL="457200" indent="-457200" algn="l" defTabSz="1219835"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lgn="just">
              <a:buNone/>
            </a:pPr>
            <a:r>
              <a:rPr lang="zh-CN" altLang="en-US" sz="16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       服务器虚拟化通过虚拟化软件向上提供对硬件设备的抽象和对虚拟服务器的管理。具体来讲，虚拟化软件需要实现对硬件设备的抽象，资源的分配调度和管理，虚拟机与宿主操作系统及多个虚拟机间的隔离等功能，软件提供的虚拟化层处于硬件平台之上、客户操作系统之下。</a:t>
            </a:r>
            <a:endParaRPr lang="zh-CN" altLang="en-US" sz="16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251575" y="4284695"/>
            <a:ext cx="813122" cy="55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服务器虚拟化技术</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37277" y="1698693"/>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关键特性</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文本框 11"/>
          <p:cNvSpPr txBox="1"/>
          <p:nvPr/>
        </p:nvSpPr>
        <p:spPr>
          <a:xfrm>
            <a:off x="606712" y="1114474"/>
            <a:ext cx="34163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服务器虚拟化技术</a:t>
            </a:r>
            <a:endParaRPr lang="zh-CN" altLang="en-US" sz="2800" b="1" dirty="0">
              <a:latin typeface="黑体" panose="02010609060101010101" pitchFamily="2" charset="-122"/>
              <a:ea typeface="黑体" panose="02010609060101010101" pitchFamily="2" charset="-122"/>
            </a:endParaRPr>
          </a:p>
        </p:txBody>
      </p:sp>
      <p:grpSp>
        <p:nvGrpSpPr>
          <p:cNvPr id="11" name="组合 10"/>
          <p:cNvGrpSpPr/>
          <p:nvPr/>
        </p:nvGrpSpPr>
        <p:grpSpPr>
          <a:xfrm>
            <a:off x="1407041" y="2889409"/>
            <a:ext cx="2727853" cy="2734196"/>
            <a:chOff x="1207625" y="1950370"/>
            <a:chExt cx="3904228" cy="3913307"/>
          </a:xfrm>
        </p:grpSpPr>
        <p:sp>
          <p:nvSpPr>
            <p:cNvPr id="16" name="Freeform 10"/>
            <p:cNvSpPr/>
            <p:nvPr/>
          </p:nvSpPr>
          <p:spPr bwMode="auto">
            <a:xfrm>
              <a:off x="3154068" y="1953615"/>
              <a:ext cx="1948061"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01ACBE"/>
            </a:solidFill>
            <a:ln w="15875" cap="flat" cmpd="sng" algn="ctr">
              <a:gradFill>
                <a:gsLst>
                  <a:gs pos="0">
                    <a:srgbClr val="F3F3F3"/>
                  </a:gs>
                  <a:gs pos="100000">
                    <a:sysClr val="window" lastClr="FFFFFF"/>
                  </a:gs>
                </a:gsLst>
                <a:lin ang="5400000" scaled="1"/>
              </a:gradFill>
              <a:prstDash val="solid"/>
            </a:ln>
            <a:effectLst>
              <a:innerShdw blurRad="76200" dist="38100" dir="16200000">
                <a:prstClr val="black">
                  <a:alpha val="37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121983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7" name="矩形 16"/>
            <p:cNvSpPr/>
            <p:nvPr/>
          </p:nvSpPr>
          <p:spPr>
            <a:xfrm rot="3203510">
              <a:off x="1781303" y="2535964"/>
              <a:ext cx="2750401" cy="2751833"/>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F9F9F9"/>
                  </a:solidFill>
                  <a:effectLst/>
                  <a:uLnTx/>
                  <a:uFillTx/>
                  <a:latin typeface="微软雅黑" panose="020B0503020204020204" pitchFamily="34" charset="-122"/>
                  <a:ea typeface="微软雅黑" panose="020B0503020204020204" pitchFamily="34" charset="-122"/>
                </a:rPr>
                <a:t>隔离性</a:t>
              </a:r>
              <a:endParaRPr kumimoji="0" lang="zh-CN" altLang="en-US" sz="2400" b="0" i="0" u="none" strike="noStrike" kern="0" cap="none" spc="0" normalizeH="0" baseline="0" noProof="0" dirty="0">
                <a:ln>
                  <a:noFill/>
                </a:ln>
                <a:solidFill>
                  <a:srgbClr val="F9F9F9"/>
                </a:solidFill>
                <a:effectLst/>
                <a:uLnTx/>
                <a:uFillTx/>
                <a:latin typeface="微软雅黑" panose="020B0503020204020204" pitchFamily="34" charset="-122"/>
                <a:ea typeface="微软雅黑" panose="020B0503020204020204" pitchFamily="34" charset="-122"/>
              </a:endParaRPr>
            </a:p>
          </p:txBody>
        </p:sp>
        <p:sp>
          <p:nvSpPr>
            <p:cNvPr id="18" name="Freeform 7"/>
            <p:cNvSpPr/>
            <p:nvPr/>
          </p:nvSpPr>
          <p:spPr bwMode="auto">
            <a:xfrm>
              <a:off x="1215716" y="1950370"/>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cap="flat" cmpd="sng" algn="ctr">
              <a:gradFill>
                <a:gsLst>
                  <a:gs pos="0">
                    <a:srgbClr val="F3F3F3"/>
                  </a:gs>
                  <a:gs pos="100000">
                    <a:sysClr val="window" lastClr="FFFFFF"/>
                  </a:gs>
                </a:gsLst>
                <a:lin ang="5400000" scaled="1"/>
              </a:gradFill>
              <a:prstDash val="solid"/>
            </a:ln>
            <a:effectLst>
              <a:innerShdw blurRad="76200" dist="38100" dir="16200000">
                <a:prstClr val="black">
                  <a:alpha val="37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121983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9" name="矩形 18"/>
            <p:cNvSpPr/>
            <p:nvPr/>
          </p:nvSpPr>
          <p:spPr>
            <a:xfrm rot="19403510">
              <a:off x="1750232" y="2533575"/>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多实例</a:t>
              </a:r>
              <a:endParaRPr kumimoji="0" lang="zh-CN" altLang="en-US" sz="2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Freeform 8"/>
            <p:cNvSpPr/>
            <p:nvPr/>
          </p:nvSpPr>
          <p:spPr bwMode="auto">
            <a:xfrm>
              <a:off x="1207625" y="3715894"/>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cap="flat" cmpd="sng" algn="ctr">
              <a:gradFill>
                <a:gsLst>
                  <a:gs pos="0">
                    <a:srgbClr val="F3F3F3"/>
                  </a:gs>
                  <a:gs pos="100000">
                    <a:sysClr val="window" lastClr="FFFFFF"/>
                  </a:gs>
                </a:gsLst>
                <a:lin ang="5400000" scaled="1"/>
              </a:gradFill>
              <a:prstDash val="solid"/>
            </a:ln>
            <a:effectLst>
              <a:innerShdw blurRad="76200" dist="38100" dir="16200000">
                <a:prstClr val="black">
                  <a:alpha val="37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121983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1" name="矩形 20"/>
            <p:cNvSpPr/>
            <p:nvPr/>
          </p:nvSpPr>
          <p:spPr>
            <a:xfrm rot="14003510">
              <a:off x="1781297" y="2535969"/>
              <a:ext cx="2750400" cy="2751834"/>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高性能</a:t>
              </a:r>
              <a:endParaRPr kumimoji="0" lang="zh-CN" altLang="en-US" sz="2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Freeform 12"/>
            <p:cNvSpPr/>
            <p:nvPr/>
          </p:nvSpPr>
          <p:spPr bwMode="auto">
            <a:xfrm>
              <a:off x="2962826" y="3907026"/>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C00000"/>
            </a:solidFill>
            <a:ln w="15875" cap="flat" cmpd="sng" algn="ctr">
              <a:gradFill>
                <a:gsLst>
                  <a:gs pos="0">
                    <a:srgbClr val="F3F3F3"/>
                  </a:gs>
                  <a:gs pos="100000">
                    <a:sysClr val="window" lastClr="FFFFFF"/>
                  </a:gs>
                </a:gsLst>
                <a:lin ang="5400000" scaled="1"/>
              </a:gradFill>
              <a:prstDash val="solid"/>
            </a:ln>
            <a:effectLst>
              <a:innerShdw blurRad="76200" dist="38100" dir="16200000">
                <a:prstClr val="black">
                  <a:alpha val="37000"/>
                </a:prstClr>
              </a:inn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121983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3" name="矩形 22"/>
            <p:cNvSpPr/>
            <p:nvPr/>
          </p:nvSpPr>
          <p:spPr>
            <a:xfrm rot="8603510">
              <a:off x="1780581" y="2536687"/>
              <a:ext cx="2751833" cy="2750401"/>
            </a:xfrm>
            <a:prstGeom prst="rect">
              <a:avLst/>
            </a:prstGeom>
            <a:noFill/>
            <a:ln w="25400" cap="flat" cmpd="sng" algn="ctr">
              <a:noFill/>
              <a:prstDash val="solid"/>
            </a:ln>
            <a:effectLst/>
          </p:spPr>
          <p:txBody>
            <a:bodyPr spcFirstLastPara="1" lIns="89611" tIns="44807" rIns="89611" bIns="44807" numCol="1" anchor="ctr">
              <a:prstTxWarp prst="textArchUp">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封装性</a:t>
              </a:r>
              <a:endParaRPr kumimoji="0" lang="zh-CN" altLang="en-US" sz="2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4" name="椭圆 23"/>
            <p:cNvSpPr/>
            <p:nvPr/>
          </p:nvSpPr>
          <p:spPr>
            <a:xfrm>
              <a:off x="2408292" y="3135735"/>
              <a:ext cx="1527186" cy="1526391"/>
            </a:xfrm>
            <a:prstGeom prst="ellipse">
              <a:avLst/>
            </a:prstGeom>
            <a:solidFill>
              <a:srgbClr val="F5F5F5"/>
            </a:solidFill>
            <a:ln w="22225" cap="flat" cmpd="sng" algn="ctr">
              <a:gradFill flip="none" rotWithShape="1">
                <a:gsLst>
                  <a:gs pos="39000">
                    <a:sysClr val="window" lastClr="FFFFFF"/>
                  </a:gs>
                  <a:gs pos="100000">
                    <a:sysClr val="window" lastClr="FFFFFF">
                      <a:lumMod val="85000"/>
                    </a:sysClr>
                  </a:gs>
                </a:gsLst>
                <a:lin ang="2700000" scaled="1"/>
                <a:tileRect/>
              </a:gradFill>
              <a:prstDash val="solid"/>
            </a:ln>
            <a:effectLst>
              <a:outerShdw blurRad="139700" dist="88900" dir="2700000" algn="tl" rotWithShape="0">
                <a:prstClr val="black">
                  <a:alpha val="14000"/>
                </a:prstClr>
              </a:outerShdw>
            </a:effectLst>
          </p:spPr>
          <p:txBody>
            <a:bodyPr rtlCol="0" anchor="ctr"/>
            <a:lstStyle/>
            <a:p>
              <a:pPr marL="0" marR="0" lvl="0" indent="0" algn="ctr" defTabSz="121983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5" name="任意多边形 24"/>
            <p:cNvSpPr/>
            <p:nvPr/>
          </p:nvSpPr>
          <p:spPr>
            <a:xfrm>
              <a:off x="2722614" y="3519088"/>
              <a:ext cx="898539"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ysClr val="windowText" lastClr="000000">
                <a:lumMod val="50000"/>
                <a:lumOff val="50000"/>
              </a:sysClr>
            </a:solidFill>
            <a:ln w="25400" cap="flat" cmpd="sng" algn="ctr">
              <a:noFill/>
              <a:prstDash val="solid"/>
            </a:ln>
            <a:effectLst/>
          </p:spPr>
          <p:txBody>
            <a:bodyPr rtlCol="0" anchor="ctr"/>
            <a:lstStyle/>
            <a:p>
              <a:pPr marL="0" marR="0" lvl="0" indent="0" algn="ctr" defTabSz="121983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grpSp>
        <p:nvGrpSpPr>
          <p:cNvPr id="26" name="组合 25"/>
          <p:cNvGrpSpPr/>
          <p:nvPr/>
        </p:nvGrpSpPr>
        <p:grpSpPr>
          <a:xfrm>
            <a:off x="5175999" y="2396967"/>
            <a:ext cx="579307" cy="626655"/>
            <a:chOff x="6242322" y="1105727"/>
            <a:chExt cx="579005" cy="626656"/>
          </a:xfrm>
        </p:grpSpPr>
        <p:sp>
          <p:nvSpPr>
            <p:cNvPr id="27" name="TextBox 6"/>
            <p:cNvSpPr txBox="1"/>
            <p:nvPr/>
          </p:nvSpPr>
          <p:spPr>
            <a:xfrm>
              <a:off x="6327224" y="1105727"/>
              <a:ext cx="448425" cy="492443"/>
            </a:xfrm>
            <a:prstGeom prst="rect">
              <a:avLst/>
            </a:prstGeom>
            <a:noFill/>
          </p:spPr>
          <p:txBody>
            <a:bodyPr vert="horz" wrap="square" lIns="0" tIns="0" rIns="0" bIns="0" rtlCol="0" anchor="ctr">
              <a:spAutoFit/>
            </a:bodyPr>
            <a:lstStyle/>
            <a:p>
              <a:pPr defTabSz="1219835"/>
              <a:r>
                <a:rPr lang="en-US" altLang="zh-CN" sz="3200" dirty="0">
                  <a:solidFill>
                    <a:srgbClr val="FF9933"/>
                  </a:solidFill>
                  <a:latin typeface="Impact" panose="020B0806030902050204" pitchFamily="34" charset="0"/>
                  <a:ea typeface="微软雅黑" panose="020B0503020204020204" pitchFamily="34" charset="-122"/>
                </a:rPr>
                <a:t>01</a:t>
              </a:r>
              <a:endParaRPr lang="zh-CN" altLang="en-US" sz="3200" dirty="0">
                <a:solidFill>
                  <a:srgbClr val="FF9933"/>
                </a:solidFill>
                <a:latin typeface="微软雅黑" panose="020B0503020204020204" pitchFamily="34" charset="-122"/>
                <a:ea typeface="微软雅黑" panose="020B0503020204020204" pitchFamily="34" charset="-122"/>
              </a:endParaRPr>
            </a:p>
          </p:txBody>
        </p:sp>
        <p:sp>
          <p:nvSpPr>
            <p:cNvPr id="28" name="文本框 22"/>
            <p:cNvSpPr txBox="1"/>
            <p:nvPr/>
          </p:nvSpPr>
          <p:spPr>
            <a:xfrm>
              <a:off x="6242322" y="1516939"/>
              <a:ext cx="579005" cy="215444"/>
            </a:xfrm>
            <a:prstGeom prst="rect">
              <a:avLst/>
            </a:prstGeom>
            <a:noFill/>
          </p:spPr>
          <p:txBody>
            <a:bodyPr wrap="none" rtlCol="0">
              <a:spAutoFit/>
            </a:bodyPr>
            <a:lstStyle/>
            <a:p>
              <a:pPr defTabSz="1219835"/>
              <a:r>
                <a:rPr lang="en-US" altLang="zh-CN" sz="800" b="1" dirty="0">
                  <a:solidFill>
                    <a:prstClr val="black">
                      <a:lumMod val="85000"/>
                      <a:lumOff val="15000"/>
                    </a:prstClr>
                  </a:solidFill>
                  <a:latin typeface="Leelawadee" panose="020B0502040204020203" pitchFamily="34" charset="-34"/>
                  <a:ea typeface="微软雅黑" panose="020B0503020204020204" pitchFamily="34" charset="-122"/>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panose="020B0503020204020204" pitchFamily="34" charset="-122"/>
                <a:cs typeface="Leelawadee" panose="020B0502040204020203" pitchFamily="34" charset="-34"/>
              </a:endParaRPr>
            </a:p>
          </p:txBody>
        </p:sp>
      </p:grpSp>
      <p:grpSp>
        <p:nvGrpSpPr>
          <p:cNvPr id="29" name="组合 28"/>
          <p:cNvGrpSpPr/>
          <p:nvPr/>
        </p:nvGrpSpPr>
        <p:grpSpPr>
          <a:xfrm>
            <a:off x="5175997" y="3366387"/>
            <a:ext cx="579307" cy="631762"/>
            <a:chOff x="6242320" y="2373233"/>
            <a:chExt cx="579005" cy="631762"/>
          </a:xfrm>
        </p:grpSpPr>
        <p:sp>
          <p:nvSpPr>
            <p:cNvPr id="30" name="TextBox 6"/>
            <p:cNvSpPr txBox="1"/>
            <p:nvPr/>
          </p:nvSpPr>
          <p:spPr>
            <a:xfrm>
              <a:off x="6327224" y="2373233"/>
              <a:ext cx="448425" cy="492443"/>
            </a:xfrm>
            <a:prstGeom prst="rect">
              <a:avLst/>
            </a:prstGeom>
            <a:noFill/>
          </p:spPr>
          <p:txBody>
            <a:bodyPr vert="horz" wrap="square" lIns="0" tIns="0" rIns="0" bIns="0" rtlCol="0" anchor="ctr">
              <a:spAutoFit/>
            </a:bodyPr>
            <a:lstStyle/>
            <a:p>
              <a:pPr defTabSz="1219835"/>
              <a:r>
                <a:rPr lang="en-US" altLang="zh-CN" sz="3200" dirty="0">
                  <a:solidFill>
                    <a:srgbClr val="01ACBE"/>
                  </a:solidFill>
                  <a:latin typeface="Impact" panose="020B0806030902050204" pitchFamily="34" charset="0"/>
                  <a:ea typeface="微软雅黑" panose="020B0503020204020204" pitchFamily="34" charset="-122"/>
                </a:rPr>
                <a:t>02</a:t>
              </a:r>
              <a:endParaRPr lang="zh-CN" altLang="en-US" sz="3200" dirty="0">
                <a:solidFill>
                  <a:srgbClr val="01ACBE"/>
                </a:solidFill>
                <a:latin typeface="微软雅黑" panose="020B0503020204020204" pitchFamily="34" charset="-122"/>
                <a:ea typeface="微软雅黑" panose="020B0503020204020204" pitchFamily="34" charset="-122"/>
              </a:endParaRPr>
            </a:p>
          </p:txBody>
        </p:sp>
        <p:sp>
          <p:nvSpPr>
            <p:cNvPr id="31" name="文本框 23"/>
            <p:cNvSpPr txBox="1"/>
            <p:nvPr/>
          </p:nvSpPr>
          <p:spPr>
            <a:xfrm>
              <a:off x="6242320" y="2789551"/>
              <a:ext cx="579005" cy="215444"/>
            </a:xfrm>
            <a:prstGeom prst="rect">
              <a:avLst/>
            </a:prstGeom>
            <a:noFill/>
          </p:spPr>
          <p:txBody>
            <a:bodyPr wrap="none" rtlCol="0">
              <a:spAutoFit/>
            </a:bodyPr>
            <a:lstStyle/>
            <a:p>
              <a:pPr defTabSz="1219835"/>
              <a:r>
                <a:rPr lang="en-US" altLang="zh-CN" sz="800" b="1" dirty="0">
                  <a:solidFill>
                    <a:prstClr val="black">
                      <a:lumMod val="85000"/>
                      <a:lumOff val="15000"/>
                    </a:prstClr>
                  </a:solidFill>
                  <a:latin typeface="Leelawadee" panose="020B0502040204020203" pitchFamily="34" charset="-34"/>
                  <a:ea typeface="微软雅黑" panose="020B0503020204020204" pitchFamily="34" charset="-122"/>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panose="020B0503020204020204" pitchFamily="34" charset="-122"/>
                <a:cs typeface="Leelawadee" panose="020B0502040204020203" pitchFamily="34" charset="-34"/>
              </a:endParaRPr>
            </a:p>
          </p:txBody>
        </p:sp>
      </p:grpSp>
      <p:grpSp>
        <p:nvGrpSpPr>
          <p:cNvPr id="32" name="组合 31"/>
          <p:cNvGrpSpPr/>
          <p:nvPr/>
        </p:nvGrpSpPr>
        <p:grpSpPr>
          <a:xfrm>
            <a:off x="5175997" y="4340916"/>
            <a:ext cx="579307" cy="620494"/>
            <a:chOff x="6242320" y="3640739"/>
            <a:chExt cx="579005" cy="620494"/>
          </a:xfrm>
        </p:grpSpPr>
        <p:sp>
          <p:nvSpPr>
            <p:cNvPr id="33" name="TextBox 6"/>
            <p:cNvSpPr txBox="1"/>
            <p:nvPr/>
          </p:nvSpPr>
          <p:spPr>
            <a:xfrm>
              <a:off x="6327224" y="3640739"/>
              <a:ext cx="448425" cy="492443"/>
            </a:xfrm>
            <a:prstGeom prst="rect">
              <a:avLst/>
            </a:prstGeom>
            <a:noFill/>
          </p:spPr>
          <p:txBody>
            <a:bodyPr vert="horz" wrap="square" lIns="0" tIns="0" rIns="0" bIns="0" rtlCol="0" anchor="ctr">
              <a:spAutoFit/>
            </a:bodyPr>
            <a:lstStyle/>
            <a:p>
              <a:pPr defTabSz="1219835"/>
              <a:r>
                <a:rPr lang="en-US" altLang="zh-CN" sz="3200" dirty="0">
                  <a:solidFill>
                    <a:srgbClr val="C00000"/>
                  </a:solidFill>
                  <a:latin typeface="Impact" panose="020B0806030902050204" pitchFamily="34" charset="0"/>
                  <a:ea typeface="微软雅黑" panose="020B0503020204020204" pitchFamily="34" charset="-122"/>
                </a:rPr>
                <a:t>03</a:t>
              </a:r>
              <a:endParaRPr lang="zh-CN" altLang="en-US" sz="3200" dirty="0">
                <a:solidFill>
                  <a:srgbClr val="C00000"/>
                </a:solidFill>
                <a:latin typeface="微软雅黑" panose="020B0503020204020204" pitchFamily="34" charset="-122"/>
                <a:ea typeface="微软雅黑" panose="020B0503020204020204" pitchFamily="34" charset="-122"/>
              </a:endParaRPr>
            </a:p>
          </p:txBody>
        </p:sp>
        <p:sp>
          <p:nvSpPr>
            <p:cNvPr id="34" name="文本框 24"/>
            <p:cNvSpPr txBox="1"/>
            <p:nvPr/>
          </p:nvSpPr>
          <p:spPr>
            <a:xfrm>
              <a:off x="6242320" y="4045789"/>
              <a:ext cx="579005" cy="215444"/>
            </a:xfrm>
            <a:prstGeom prst="rect">
              <a:avLst/>
            </a:prstGeom>
            <a:noFill/>
          </p:spPr>
          <p:txBody>
            <a:bodyPr wrap="none" rtlCol="0">
              <a:spAutoFit/>
            </a:bodyPr>
            <a:lstStyle/>
            <a:p>
              <a:pPr defTabSz="1219835"/>
              <a:r>
                <a:rPr lang="en-US" altLang="zh-CN" sz="800" b="1" dirty="0">
                  <a:solidFill>
                    <a:prstClr val="black">
                      <a:lumMod val="85000"/>
                      <a:lumOff val="15000"/>
                    </a:prstClr>
                  </a:solidFill>
                  <a:latin typeface="Leelawadee" panose="020B0502040204020203" pitchFamily="34" charset="-34"/>
                  <a:ea typeface="微软雅黑" panose="020B0503020204020204" pitchFamily="34" charset="-122"/>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panose="020B0503020204020204" pitchFamily="34" charset="-122"/>
                <a:cs typeface="Leelawadee" panose="020B0502040204020203" pitchFamily="34" charset="-34"/>
              </a:endParaRPr>
            </a:p>
          </p:txBody>
        </p:sp>
      </p:grpSp>
      <p:grpSp>
        <p:nvGrpSpPr>
          <p:cNvPr id="35" name="组合 34"/>
          <p:cNvGrpSpPr/>
          <p:nvPr/>
        </p:nvGrpSpPr>
        <p:grpSpPr>
          <a:xfrm>
            <a:off x="5175997" y="5304178"/>
            <a:ext cx="579307" cy="609226"/>
            <a:chOff x="6250444" y="4908245"/>
            <a:chExt cx="579005" cy="609226"/>
          </a:xfrm>
        </p:grpSpPr>
        <p:sp>
          <p:nvSpPr>
            <p:cNvPr id="36" name="TextBox 6"/>
            <p:cNvSpPr txBox="1"/>
            <p:nvPr/>
          </p:nvSpPr>
          <p:spPr>
            <a:xfrm>
              <a:off x="6327224" y="4908245"/>
              <a:ext cx="448425" cy="492443"/>
            </a:xfrm>
            <a:prstGeom prst="rect">
              <a:avLst/>
            </a:prstGeom>
            <a:noFill/>
          </p:spPr>
          <p:txBody>
            <a:bodyPr vert="horz" wrap="square" lIns="0" tIns="0" rIns="0" bIns="0" rtlCol="0" anchor="ctr">
              <a:spAutoFit/>
            </a:bodyPr>
            <a:lstStyle/>
            <a:p>
              <a:pPr defTabSz="1219835"/>
              <a:r>
                <a:rPr lang="en-US" altLang="zh-CN" sz="3200" dirty="0">
                  <a:solidFill>
                    <a:srgbClr val="960096"/>
                  </a:solidFill>
                  <a:latin typeface="Impact" panose="020B0806030902050204" pitchFamily="34" charset="0"/>
                  <a:ea typeface="微软雅黑" panose="020B0503020204020204" pitchFamily="34" charset="-122"/>
                </a:rPr>
                <a:t>04</a:t>
              </a:r>
              <a:endParaRPr lang="zh-CN" altLang="en-US" sz="3200" dirty="0">
                <a:solidFill>
                  <a:srgbClr val="960096"/>
                </a:solidFill>
                <a:latin typeface="微软雅黑" panose="020B0503020204020204" pitchFamily="34" charset="-122"/>
                <a:ea typeface="微软雅黑" panose="020B0503020204020204" pitchFamily="34" charset="-122"/>
              </a:endParaRPr>
            </a:p>
          </p:txBody>
        </p:sp>
        <p:sp>
          <p:nvSpPr>
            <p:cNvPr id="37" name="文本框 25"/>
            <p:cNvSpPr txBox="1"/>
            <p:nvPr/>
          </p:nvSpPr>
          <p:spPr>
            <a:xfrm>
              <a:off x="6250444" y="5302027"/>
              <a:ext cx="579005" cy="215444"/>
            </a:xfrm>
            <a:prstGeom prst="rect">
              <a:avLst/>
            </a:prstGeom>
            <a:noFill/>
          </p:spPr>
          <p:txBody>
            <a:bodyPr wrap="none" rtlCol="0">
              <a:spAutoFit/>
            </a:bodyPr>
            <a:lstStyle/>
            <a:p>
              <a:pPr defTabSz="1219835"/>
              <a:r>
                <a:rPr lang="en-US" altLang="zh-CN" sz="800" b="1" dirty="0">
                  <a:solidFill>
                    <a:prstClr val="black">
                      <a:lumMod val="85000"/>
                      <a:lumOff val="15000"/>
                    </a:prstClr>
                  </a:solidFill>
                  <a:latin typeface="Leelawadee" panose="020B0502040204020203" pitchFamily="34" charset="-34"/>
                  <a:ea typeface="微软雅黑" panose="020B0503020204020204" pitchFamily="34" charset="-122"/>
                  <a:cs typeface="Leelawadee" panose="020B0502040204020203" pitchFamily="34" charset="-34"/>
                </a:rPr>
                <a:t>OPTION</a:t>
              </a:r>
              <a:endParaRPr lang="zh-CN" altLang="en-US" sz="800" b="1" dirty="0">
                <a:solidFill>
                  <a:prstClr val="black">
                    <a:lumMod val="85000"/>
                    <a:lumOff val="15000"/>
                  </a:prstClr>
                </a:solidFill>
                <a:latin typeface="Leelawadee" panose="020B0502040204020203" pitchFamily="34" charset="-34"/>
                <a:ea typeface="微软雅黑" panose="020B0503020204020204" pitchFamily="34" charset="-122"/>
                <a:cs typeface="Leelawadee" panose="020B0502040204020203" pitchFamily="34" charset="-34"/>
              </a:endParaRPr>
            </a:p>
          </p:txBody>
        </p:sp>
      </p:grpSp>
      <p:grpSp>
        <p:nvGrpSpPr>
          <p:cNvPr id="38" name="组合 37"/>
          <p:cNvGrpSpPr/>
          <p:nvPr/>
        </p:nvGrpSpPr>
        <p:grpSpPr>
          <a:xfrm>
            <a:off x="5260947" y="3118179"/>
            <a:ext cx="5334028" cy="17700"/>
            <a:chOff x="6327224" y="1896619"/>
            <a:chExt cx="2624395" cy="933"/>
          </a:xfrm>
        </p:grpSpPr>
        <p:cxnSp>
          <p:nvCxnSpPr>
            <p:cNvPr id="39" name="直接连接符 38"/>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40" name="直接连接符 39"/>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sp>
        <p:nvSpPr>
          <p:cNvPr id="41" name="文本框 44"/>
          <p:cNvSpPr txBox="1"/>
          <p:nvPr/>
        </p:nvSpPr>
        <p:spPr>
          <a:xfrm>
            <a:off x="6020491" y="2373842"/>
            <a:ext cx="4574484" cy="757130"/>
          </a:xfrm>
          <a:prstGeom prst="rect">
            <a:avLst/>
          </a:prstGeom>
          <a:noFill/>
        </p:spPr>
        <p:txBody>
          <a:bodyPr wrap="square" rtlCol="0">
            <a:spAutoFit/>
          </a:bodyPr>
          <a:lstStyle/>
          <a:p>
            <a:pPr defTabSz="1219835">
              <a:lnSpc>
                <a:spcPct val="120000"/>
              </a:lnSpc>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多实例：在一个物理服务器上可以运行多个虚拟服务器，即可以支持多个客户操作系统。</a:t>
            </a:r>
            <a:endPar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42" name="文本框 45"/>
          <p:cNvSpPr txBox="1"/>
          <p:nvPr/>
        </p:nvSpPr>
        <p:spPr>
          <a:xfrm>
            <a:off x="6020491" y="3353594"/>
            <a:ext cx="4726884" cy="728982"/>
          </a:xfrm>
          <a:prstGeom prst="rect">
            <a:avLst/>
          </a:prstGeom>
          <a:noFill/>
        </p:spPr>
        <p:txBody>
          <a:bodyPr wrap="square" rtlCol="0">
            <a:spAutoFit/>
          </a:bodyPr>
          <a:lstStyle/>
          <a:p>
            <a:pPr defTabSz="1219835">
              <a:lnSpc>
                <a:spcPct val="120000"/>
              </a:lnSpc>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隔离性：一个虚拟机与其他虚拟机完全隔离，就如同几个独立的物理服务器一样。</a:t>
            </a:r>
            <a:endPar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43" name="文本框 46"/>
          <p:cNvSpPr txBox="1"/>
          <p:nvPr/>
        </p:nvSpPr>
        <p:spPr>
          <a:xfrm>
            <a:off x="6020491" y="4272864"/>
            <a:ext cx="4726884" cy="757130"/>
          </a:xfrm>
          <a:prstGeom prst="rect">
            <a:avLst/>
          </a:prstGeom>
          <a:noFill/>
        </p:spPr>
        <p:txBody>
          <a:bodyPr wrap="square" rtlCol="0">
            <a:spAutoFit/>
          </a:bodyPr>
          <a:lstStyle/>
          <a:p>
            <a:pPr defTabSz="1219835">
              <a:lnSpc>
                <a:spcPct val="120000"/>
              </a:lnSpc>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封装性：服务器虚拟化将物理机的硬件封装为标准化的虚拟硬件设备，保证兼容性。</a:t>
            </a:r>
            <a:endPar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endParaRPr>
          </a:p>
        </p:txBody>
      </p:sp>
      <p:sp>
        <p:nvSpPr>
          <p:cNvPr id="44" name="文本框 47"/>
          <p:cNvSpPr txBox="1"/>
          <p:nvPr/>
        </p:nvSpPr>
        <p:spPr>
          <a:xfrm>
            <a:off x="6020491" y="5339664"/>
            <a:ext cx="4726884" cy="757130"/>
          </a:xfrm>
          <a:prstGeom prst="rect">
            <a:avLst/>
          </a:prstGeom>
          <a:noFill/>
        </p:spPr>
        <p:txBody>
          <a:bodyPr wrap="square" rtlCol="0">
            <a:spAutoFit/>
          </a:bodyPr>
          <a:lstStyle/>
          <a:p>
            <a:pPr defTabSz="1219835">
              <a:lnSpc>
                <a:spcPct val="120000"/>
              </a:lnSpc>
            </a:pPr>
            <a:r>
              <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rPr>
              <a:t>高性能：服务器虚拟化的高性能是指虚拟机监视器的开销要被控制在可承受的范围之内。</a:t>
            </a:r>
            <a:endParaRPr lang="zh-CN" altLang="en-US" dirty="0">
              <a:solidFill>
                <a:prstClr val="black">
                  <a:lumMod val="85000"/>
                  <a:lumOff val="15000"/>
                </a:prstClr>
              </a:solidFill>
              <a:latin typeface="微软雅黑" panose="020B0503020204020204" pitchFamily="34" charset="-122"/>
              <a:ea typeface="微软雅黑" panose="020B0503020204020204" pitchFamily="34" charset="-122"/>
              <a:cs typeface="Leelawadee" panose="020B0502040204020203" pitchFamily="34" charset="-34"/>
            </a:endParaRPr>
          </a:p>
        </p:txBody>
      </p:sp>
      <p:grpSp>
        <p:nvGrpSpPr>
          <p:cNvPr id="45" name="组合 44"/>
          <p:cNvGrpSpPr/>
          <p:nvPr/>
        </p:nvGrpSpPr>
        <p:grpSpPr>
          <a:xfrm>
            <a:off x="5260947" y="4076122"/>
            <a:ext cx="5334028" cy="17700"/>
            <a:chOff x="6327224" y="1896619"/>
            <a:chExt cx="2624395" cy="933"/>
          </a:xfrm>
        </p:grpSpPr>
        <p:cxnSp>
          <p:nvCxnSpPr>
            <p:cNvPr id="46" name="直接连接符 45"/>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47" name="直接连接符 46"/>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grpSp>
        <p:nvGrpSpPr>
          <p:cNvPr id="48" name="组合 47"/>
          <p:cNvGrpSpPr/>
          <p:nvPr/>
        </p:nvGrpSpPr>
        <p:grpSpPr>
          <a:xfrm>
            <a:off x="5260947" y="4990522"/>
            <a:ext cx="5334028" cy="17700"/>
            <a:chOff x="6327224" y="1896619"/>
            <a:chExt cx="2624395" cy="933"/>
          </a:xfrm>
        </p:grpSpPr>
        <p:cxnSp>
          <p:nvCxnSpPr>
            <p:cNvPr id="49" name="直接连接符 48"/>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50" name="直接连接符 49"/>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grpSp>
        <p:nvGrpSpPr>
          <p:cNvPr id="51" name="组合 50"/>
          <p:cNvGrpSpPr/>
          <p:nvPr/>
        </p:nvGrpSpPr>
        <p:grpSpPr>
          <a:xfrm>
            <a:off x="5260947" y="6079094"/>
            <a:ext cx="5334028" cy="17700"/>
            <a:chOff x="6327224" y="1896619"/>
            <a:chExt cx="2624395" cy="933"/>
          </a:xfrm>
        </p:grpSpPr>
        <p:cxnSp>
          <p:nvCxnSpPr>
            <p:cNvPr id="52" name="直接连接符 51"/>
            <p:cNvCxnSpPr/>
            <p:nvPr/>
          </p:nvCxnSpPr>
          <p:spPr>
            <a:xfrm>
              <a:off x="6327224" y="1896619"/>
              <a:ext cx="2624395" cy="0"/>
            </a:xfrm>
            <a:prstGeom prst="line">
              <a:avLst/>
            </a:prstGeom>
            <a:noFill/>
            <a:ln w="12700" cap="flat" cmpd="sng" algn="ctr">
              <a:solidFill>
                <a:sysClr val="window" lastClr="FFFFFF">
                  <a:lumMod val="65000"/>
                </a:sysClr>
              </a:solidFill>
              <a:prstDash val="solid"/>
              <a:headEnd type="none"/>
              <a:tailEnd type="none"/>
            </a:ln>
            <a:effectLst/>
          </p:spPr>
        </p:cxnSp>
        <p:cxnSp>
          <p:nvCxnSpPr>
            <p:cNvPr id="53" name="直接连接符 52"/>
            <p:cNvCxnSpPr/>
            <p:nvPr/>
          </p:nvCxnSpPr>
          <p:spPr>
            <a:xfrm>
              <a:off x="6327224" y="1897552"/>
              <a:ext cx="2624395" cy="0"/>
            </a:xfrm>
            <a:prstGeom prst="line">
              <a:avLst/>
            </a:prstGeom>
            <a:noFill/>
            <a:ln w="12700" cap="flat" cmpd="sng" algn="ctr">
              <a:solidFill>
                <a:sysClr val="window" lastClr="FFFFFF"/>
              </a:solidFill>
              <a:prstDash val="solid"/>
              <a:headEnd type="none"/>
              <a:tailEnd type="none"/>
            </a:ln>
            <a:effectLst/>
          </p:spPr>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服务器虚拟化技术</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37277" y="1698693"/>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核心技术</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文本框 11"/>
          <p:cNvSpPr txBox="1"/>
          <p:nvPr/>
        </p:nvSpPr>
        <p:spPr>
          <a:xfrm>
            <a:off x="606712" y="1114474"/>
            <a:ext cx="34163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服务器虚拟化技术</a:t>
            </a:r>
            <a:endParaRPr lang="zh-CN" altLang="en-US" sz="2800" b="1" dirty="0">
              <a:latin typeface="黑体" panose="02010609060101010101" pitchFamily="2" charset="-122"/>
              <a:ea typeface="黑体" panose="02010609060101010101" pitchFamily="2" charset="-122"/>
            </a:endParaRPr>
          </a:p>
        </p:txBody>
      </p:sp>
      <p:sp>
        <p:nvSpPr>
          <p:cNvPr id="10" name="内容占位符 3"/>
          <p:cNvSpPr txBox="1"/>
          <p:nvPr/>
        </p:nvSpPr>
        <p:spPr>
          <a:xfrm>
            <a:off x="637277" y="2160358"/>
            <a:ext cx="10747058" cy="1192442"/>
          </a:xfrm>
          <a:prstGeom prst="rect">
            <a:avLst/>
          </a:prstGeom>
        </p:spPr>
        <p:txBody>
          <a:bodyPr vert="horz" lIns="121917" tIns="60958" rIns="121917" bIns="60958" rtlCol="0">
            <a:noAutofit/>
          </a:bodyPr>
          <a:lstStyle>
            <a:lvl1pPr marL="0" indent="0" algn="l" defTabSz="1219835"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indent="-342900">
              <a:buClr>
                <a:srgbClr val="0070C0"/>
              </a:buClr>
              <a:buFont typeface="Wingdings" panose="05000000000000000000" pitchFamily="2" charset="2"/>
              <a:buChar char="Ø"/>
            </a:pPr>
            <a:r>
              <a:rPr lang="en-US" altLang="zh-CN"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虚拟化</a:t>
            </a:r>
            <a:endParaRPr lang="en-US" altLang="zh-CN"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endParaRPr>
          </a:p>
          <a:p>
            <a:pPr indent="457200"/>
            <a:r>
              <a:rPr lang="en-US" altLang="zh-CN" sz="1800"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800"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虚拟化技术把物理</a:t>
            </a:r>
            <a:r>
              <a:rPr lang="en-US" altLang="zh-CN" sz="1800"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800"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抽象成虚拟</a:t>
            </a:r>
            <a:r>
              <a:rPr lang="en-US" altLang="zh-CN" sz="1800"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800"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，任意时刻一个物理</a:t>
            </a:r>
            <a:r>
              <a:rPr lang="en-US" altLang="zh-CN" sz="1800"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800"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只能运行一个虚拟</a:t>
            </a:r>
            <a:r>
              <a:rPr lang="en-US" altLang="zh-CN" sz="1800"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800"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的指令。每个客户操作系统可以使用一个或多个虚拟</a:t>
            </a:r>
            <a:r>
              <a:rPr lang="en-US" altLang="zh-CN" sz="1800"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800"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。虚拟</a:t>
            </a:r>
            <a:r>
              <a:rPr lang="en-US" altLang="zh-CN" sz="1800"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1800"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rPr>
              <a:t>的运行相互隔离，互不影响。</a:t>
            </a:r>
            <a:endParaRPr lang="zh-CN" altLang="en-US" sz="1800" dirty="0">
              <a:solidFill>
                <a:prstClr val="black">
                  <a:lumMod val="95000"/>
                  <a:lumOff val="5000"/>
                </a:prst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881455" y="3352800"/>
            <a:ext cx="1691489" cy="369332"/>
          </a:xfrm>
          <a:prstGeom prst="rect">
            <a:avLst/>
          </a:prstGeom>
          <a:solidFill>
            <a:srgbClr val="92D050"/>
          </a:solidFill>
          <a:ln>
            <a:solidFill>
              <a:srgbClr val="92D050"/>
            </a:solidFill>
          </a:ln>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）直观描述</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6284728" y="3352800"/>
            <a:ext cx="1704313" cy="369332"/>
          </a:xfrm>
          <a:prstGeom prst="rect">
            <a:avLst/>
          </a:prstGeom>
          <a:solidFill>
            <a:srgbClr val="92D050"/>
          </a:solidFill>
          <a:ln>
            <a:solidFill>
              <a:srgbClr val="92D050"/>
            </a:solidFill>
          </a:ln>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）实现原理</a:t>
            </a: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637277" y="3814465"/>
            <a:ext cx="4562764" cy="523220"/>
          </a:xfrm>
          <a:prstGeom prst="rect">
            <a:avLst/>
          </a:prstGeom>
        </p:spPr>
        <p:txBody>
          <a:bodyPr wrap="square">
            <a:spAutoFit/>
          </a:bodyPr>
          <a:lstStyle/>
          <a:p>
            <a:r>
              <a:rPr lang="en-US" altLang="zh-CN" sz="1400" dirty="0">
                <a:latin typeface="微软雅黑" panose="020B0503020204020204" pitchFamily="34" charset="-122"/>
                <a:ea typeface="微软雅黑" panose="020B0503020204020204" pitchFamily="34" charset="-122"/>
              </a:rPr>
              <a:t>       CPU</a:t>
            </a:r>
            <a:r>
              <a:rPr lang="zh-CN" altLang="en-US" sz="1400" dirty="0">
                <a:latin typeface="微软雅黑" panose="020B0503020204020204" pitchFamily="34" charset="-122"/>
                <a:ea typeface="微软雅黑" panose="020B0503020204020204" pitchFamily="34" charset="-122"/>
              </a:rPr>
              <a:t>的虚拟化技术的本质就是以分时复用的方式，让所有的虚拟机能够共享</a:t>
            </a:r>
            <a:r>
              <a:rPr lang="en-US" altLang="zh-CN" sz="1400" dirty="0">
                <a:latin typeface="微软雅黑" panose="020B0503020204020204" pitchFamily="34" charset="-122"/>
                <a:ea typeface="微软雅黑" panose="020B0503020204020204" pitchFamily="34" charset="-122"/>
              </a:rPr>
              <a:t>CPU</a:t>
            </a:r>
            <a:r>
              <a:rPr lang="zh-CN" altLang="en-US" sz="1400" dirty="0">
                <a:latin typeface="微软雅黑" panose="020B0503020204020204" pitchFamily="34" charset="-122"/>
                <a:ea typeface="微软雅黑" panose="020B0503020204020204" pitchFamily="34" charset="-122"/>
              </a:rPr>
              <a:t>的计算能力。</a:t>
            </a:r>
            <a:endParaRPr lang="zh-CN" altLang="en-US" sz="1400" dirty="0">
              <a:latin typeface="微软雅黑" panose="020B0503020204020204" pitchFamily="34" charset="-122"/>
              <a:ea typeface="微软雅黑" panose="020B0503020204020204" pitchFamily="34" charset="-122"/>
            </a:endParaRPr>
          </a:p>
        </p:txBody>
      </p:sp>
      <p:pic>
        <p:nvPicPr>
          <p:cNvPr id="13" name="Picture 2" descr="G:\云计算导论：概念 架构与应用\云计算导论彩色示例图\第三章 IaaS 服务模式\图3.5 CPU虚拟化直观描述\图3.5 CPU虚拟化直观描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77" y="4430018"/>
            <a:ext cx="4299893" cy="239661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107919" y="3832785"/>
            <a:ext cx="5465245"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        为了解决</a:t>
            </a:r>
            <a:r>
              <a:rPr lang="en-US" altLang="zh-CN" sz="1400" dirty="0">
                <a:latin typeface="微软雅黑" panose="020B0503020204020204" pitchFamily="34" charset="-122"/>
                <a:ea typeface="微软雅黑" panose="020B0503020204020204" pitchFamily="34" charset="-122"/>
              </a:rPr>
              <a:t>x86</a:t>
            </a:r>
            <a:r>
              <a:rPr lang="zh-CN" altLang="en-US" sz="1400" dirty="0">
                <a:latin typeface="微软雅黑" panose="020B0503020204020204" pitchFamily="34" charset="-122"/>
                <a:ea typeface="微软雅黑" panose="020B0503020204020204" pitchFamily="34" charset="-122"/>
              </a:rPr>
              <a:t>体系结构下的</a:t>
            </a:r>
            <a:r>
              <a:rPr lang="en-US" altLang="zh-CN" sz="1400" dirty="0">
                <a:latin typeface="微软雅黑" panose="020B0503020204020204" pitchFamily="34" charset="-122"/>
                <a:ea typeface="微软雅黑" panose="020B0503020204020204" pitchFamily="34" charset="-122"/>
              </a:rPr>
              <a:t>CPU</a:t>
            </a:r>
            <a:r>
              <a:rPr lang="zh-CN" altLang="en-US" sz="1400" dirty="0">
                <a:latin typeface="微软雅黑" panose="020B0503020204020204" pitchFamily="34" charset="-122"/>
                <a:ea typeface="微软雅黑" panose="020B0503020204020204" pitchFamily="34" charset="-122"/>
              </a:rPr>
              <a:t>虚拟化问题，业界提出了全虚拟化和半虚拟化两种软件方案。其实际原理示意如下图所示。</a:t>
            </a:r>
            <a:endParaRPr lang="zh-CN" altLang="en-US" sz="1400" dirty="0">
              <a:latin typeface="微软雅黑" panose="020B0503020204020204" pitchFamily="34" charset="-122"/>
              <a:ea typeface="微软雅黑" panose="020B0503020204020204" pitchFamily="34" charset="-122"/>
            </a:endParaRPr>
          </a:p>
        </p:txBody>
      </p:sp>
      <p:pic>
        <p:nvPicPr>
          <p:cNvPr id="14" name="Picture 3" descr="Snap2"/>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44980" y="4497007"/>
            <a:ext cx="5928184" cy="2314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服务器虚拟化技术</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37277" y="1698693"/>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核心技术</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文本框 11"/>
          <p:cNvSpPr txBox="1"/>
          <p:nvPr/>
        </p:nvSpPr>
        <p:spPr>
          <a:xfrm>
            <a:off x="606712" y="1114474"/>
            <a:ext cx="34163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服务器虚拟化技术</a:t>
            </a:r>
            <a:endParaRPr lang="zh-CN" altLang="en-US" sz="2800" b="1" dirty="0">
              <a:latin typeface="黑体" panose="02010609060101010101" pitchFamily="2" charset="-122"/>
              <a:ea typeface="黑体" panose="02010609060101010101" pitchFamily="2" charset="-122"/>
            </a:endParaRPr>
          </a:p>
        </p:txBody>
      </p:sp>
      <p:sp>
        <p:nvSpPr>
          <p:cNvPr id="10" name="内容占位符 3"/>
          <p:cNvSpPr txBox="1"/>
          <p:nvPr/>
        </p:nvSpPr>
        <p:spPr>
          <a:xfrm>
            <a:off x="637277" y="2160358"/>
            <a:ext cx="10747058" cy="1192442"/>
          </a:xfrm>
          <a:prstGeom prst="rect">
            <a:avLst/>
          </a:prstGeom>
        </p:spPr>
        <p:txBody>
          <a:bodyPr vert="horz" lIns="121917" tIns="60958" rIns="121917" bIns="60958" rtlCol="0">
            <a:noAutofit/>
          </a:bodyPr>
          <a:lstStyle>
            <a:lvl1pPr marL="0" indent="0" algn="l" defTabSz="1219835"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indent="-342900">
              <a:buClr>
                <a:srgbClr val="0070C0"/>
              </a:buClr>
              <a:buFont typeface="Wingdings" panose="05000000000000000000" pitchFamily="2" charset="2"/>
              <a:buChar char="Ø"/>
            </a:pPr>
            <a:r>
              <a:rPr lang="en-US" altLang="zh-CN"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rPr>
              <a:t>．内存虚拟化</a:t>
            </a:r>
            <a:endParaRPr lang="zh-CN" altLang="en-US"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endParaRPr>
          </a:p>
          <a:p>
            <a:pPr indent="457200"/>
            <a:r>
              <a:rPr lang="zh-CN" altLang="en-US" sz="1800"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rPr>
              <a:t>内存虚拟化技术把物理机的真实物理内存统一管理，包装成多个虚拟的物理内存分别供若干个虚拟机使用，使得每个虚拟机拥有各自独立的内存空间。在服务器虚拟化技术中，因为内存是虚拟机最频繁访问的设备，因此内存虚拟化与</a:t>
            </a:r>
            <a:r>
              <a:rPr lang="en-US" altLang="zh-CN" sz="1800"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sz="1800"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rPr>
              <a:t>虚拟化具有同等重要的地位。</a:t>
            </a:r>
            <a:endParaRPr lang="zh-CN" altLang="en-US" sz="1800"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881455" y="3629799"/>
            <a:ext cx="1691489" cy="369332"/>
          </a:xfrm>
          <a:prstGeom prst="rect">
            <a:avLst/>
          </a:prstGeom>
          <a:solidFill>
            <a:srgbClr val="92D050"/>
          </a:solidFill>
          <a:ln>
            <a:solidFill>
              <a:srgbClr val="92D050"/>
            </a:solidFill>
          </a:ln>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）直观描述</a:t>
            </a: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378690" y="3999131"/>
            <a:ext cx="5412510" cy="2677656"/>
          </a:xfrm>
          <a:prstGeom prst="rect">
            <a:avLst/>
          </a:prstGeom>
        </p:spPr>
        <p:txBody>
          <a:bodyPr wrap="square">
            <a:spAutoFit/>
          </a:bodyPr>
          <a:lstStyle/>
          <a:p>
            <a:pPr marL="285750" indent="-285750" algn="just">
              <a:lnSpc>
                <a:spcPct val="150000"/>
              </a:lnSpc>
              <a:buClr>
                <a:srgbClr val="0070C0"/>
              </a:buClr>
              <a:buFont typeface="Wingdings" panose="05000000000000000000" pitchFamily="2" charset="2"/>
              <a:buChar char="ü"/>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对于每个虚拟机来说，不论它分配了多少内存，它通常都是认为自己的内存是从零地址开始的一段空间。不仅内存的起始地址在物理机上不同，通常连虚拟机的内存在物理机内存上的分布也不是连续的。它们可能会被映射到不同的内存区间。</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just">
              <a:lnSpc>
                <a:spcPct val="150000"/>
              </a:lnSpc>
              <a:buClr>
                <a:srgbClr val="0070C0"/>
              </a:buClr>
              <a:buFont typeface="Wingdings" panose="05000000000000000000" pitchFamily="2" charset="2"/>
              <a:buChar char="ü"/>
            </a:pP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虚拟机管理程序负责维护虚拟机内存在物理内存上的映射，这种映射对虚拟机的操作系统来说可以是完全透明而高效的。现有的虚拟机管理程序甚至支持分配的虚拟机内存空间的总和大于物理内存，这种技术叫作超分（</a:t>
            </a: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Overcommit</a:t>
            </a:r>
            <a:r>
              <a:rPr lang="zh-CN" altLang="en-US" sz="14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3" name="Picture 2" descr="G:\云计算导论：概念 架构与应用\云计算导论彩色示例图\第三章 IaaS 服务模式\图3.7 内存虚拟化直观描述\图3.7 内存虚拟化直观描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6621" y="3999131"/>
            <a:ext cx="4325786" cy="2491241"/>
          </a:xfrm>
          <a:prstGeom prst="rect">
            <a:avLst/>
          </a:prstGeom>
          <a:noFill/>
          <a:extLst>
            <a:ext uri="{909E8E84-426E-40DD-AFC4-6F175D3DCCD1}">
              <a14:hiddenFill xmlns:a14="http://schemas.microsoft.com/office/drawing/2010/main">
                <a:solidFill>
                  <a:srgbClr val="FFFFFF"/>
                </a:solidFill>
              </a14:hiddenFill>
            </a:ext>
          </a:extLst>
        </p:spPr>
      </p:pic>
      <p:sp>
        <p:nvSpPr>
          <p:cNvPr id="14" name="右箭头 13"/>
          <p:cNvSpPr/>
          <p:nvPr/>
        </p:nvSpPr>
        <p:spPr>
          <a:xfrm>
            <a:off x="6121919" y="4965372"/>
            <a:ext cx="1000125" cy="558757"/>
          </a:xfrm>
          <a:prstGeom prst="rightArrow">
            <a:avLst/>
          </a:prstGeom>
          <a:solidFill>
            <a:sysClr val="window" lastClr="FFFFFF"/>
          </a:solidFill>
          <a:ln w="25400" cap="flat" cmpd="sng" algn="ctr">
            <a:solidFill>
              <a:srgbClr val="F79646"/>
            </a:solidFill>
            <a:prstDash val="solid"/>
          </a:ln>
          <a:effectLst/>
        </p:spPr>
        <p:txBody>
          <a:bodyPr rtlCol="0" anchor="ctr"/>
          <a:lstStyle/>
          <a:p>
            <a:pPr marL="0" marR="0" lvl="0" indent="0" algn="ctr" defTabSz="121983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服务器虚拟化技术</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37277" y="1698693"/>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核心技术</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文本框 11"/>
          <p:cNvSpPr txBox="1"/>
          <p:nvPr/>
        </p:nvSpPr>
        <p:spPr>
          <a:xfrm>
            <a:off x="606712" y="1114474"/>
            <a:ext cx="34163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服务器虚拟化技术</a:t>
            </a:r>
            <a:endParaRPr lang="zh-CN" altLang="en-US" sz="2800" b="1" dirty="0">
              <a:latin typeface="黑体" panose="02010609060101010101" pitchFamily="2" charset="-122"/>
              <a:ea typeface="黑体" panose="02010609060101010101" pitchFamily="2" charset="-122"/>
            </a:endParaRPr>
          </a:p>
        </p:txBody>
      </p:sp>
      <p:sp>
        <p:nvSpPr>
          <p:cNvPr id="11" name="矩形 10"/>
          <p:cNvSpPr/>
          <p:nvPr/>
        </p:nvSpPr>
        <p:spPr>
          <a:xfrm>
            <a:off x="789091" y="2356717"/>
            <a:ext cx="1691489" cy="369332"/>
          </a:xfrm>
          <a:prstGeom prst="rect">
            <a:avLst/>
          </a:prstGeom>
          <a:solidFill>
            <a:srgbClr val="92D050"/>
          </a:solidFill>
          <a:ln>
            <a:solidFill>
              <a:srgbClr val="92D050"/>
            </a:solidFill>
          </a:ln>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）实现原理</a:t>
            </a:r>
            <a:endParaRPr lang="zh-CN" altLang="en-US" dirty="0">
              <a:latin typeface="微软雅黑" panose="020B0503020204020204" pitchFamily="34" charset="-122"/>
              <a:ea typeface="微软雅黑" panose="020B0503020204020204" pitchFamily="34" charset="-122"/>
            </a:endParaRPr>
          </a:p>
        </p:txBody>
      </p:sp>
      <p:sp>
        <p:nvSpPr>
          <p:cNvPr id="15" name="文本框 25"/>
          <p:cNvSpPr txBox="1"/>
          <p:nvPr/>
        </p:nvSpPr>
        <p:spPr>
          <a:xfrm>
            <a:off x="606712" y="2860909"/>
            <a:ext cx="5575310" cy="1754326"/>
          </a:xfrm>
          <a:prstGeom prst="rect">
            <a:avLst/>
          </a:prstGeom>
          <a:noFill/>
        </p:spPr>
        <p:txBody>
          <a:bodyPr wrap="square" rtlCol="0">
            <a:spAutoFit/>
          </a:bodyPr>
          <a:lstStyle/>
          <a:p>
            <a:pPr defTabSz="1219835">
              <a:lnSpc>
                <a:spcPct val="120000"/>
              </a:lnSpc>
            </a:pPr>
            <a:r>
              <a:rPr lang="zh-CN" altLang="en-US" dirty="0">
                <a:solidFill>
                  <a:schemeClr val="bg2">
                    <a:lumMod val="50000"/>
                  </a:schemeClr>
                </a:solidFill>
                <a:latin typeface="微软雅黑" panose="020B0503020204020204" pitchFamily="34" charset="-122"/>
                <a:ea typeface="微软雅黑" panose="020B0503020204020204" pitchFamily="34" charset="-122"/>
              </a:rPr>
              <a:t>      </a:t>
            </a:r>
            <a:r>
              <a:rPr lang="zh-CN" altLang="en-US" dirty="0">
                <a:solidFill>
                  <a:schemeClr val="bg2">
                    <a:lumMod val="25000"/>
                  </a:schemeClr>
                </a:solidFill>
                <a:latin typeface="微软雅黑" panose="020B0503020204020204" pitchFamily="34" charset="-122"/>
                <a:ea typeface="微软雅黑" panose="020B0503020204020204" pitchFamily="34" charset="-122"/>
              </a:rPr>
              <a:t>在内存虚拟化中存在着逻辑内存、“物理”内存和机器内存三种内存类型，这三种内存的地址空间被称为逻辑地址、“物理”地址和机器地址。在内存虚拟化中，逻辑内存与机器内存之间的映射关系是由内存虚拟化管理单元来负责的。</a:t>
            </a:r>
            <a:endParaRPr lang="zh-CN" altLang="en-US"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16" name="Picture 2" descr="G:\云计算导论：概念 架构与应用\云计算导论彩色示例图\第三章 IaaS 服务模式\图3.8 内存虚拟化\图3.8 内存虚拟化.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091" y="4589279"/>
            <a:ext cx="4632335" cy="219182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 descr="G:\云计算导论：概念 架构与应用\云计算导论彩色示例图\第三章 IaaS 服务模式\图3.9 内存虚拟化的两种方法\图3.9 内存虚拟化的两种方法.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4401" y="1445721"/>
            <a:ext cx="4983445" cy="448866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6910535" y="5934382"/>
            <a:ext cx="3554266" cy="646331"/>
          </a:xfrm>
          <a:prstGeom prst="rect">
            <a:avLst/>
          </a:prstGeom>
        </p:spPr>
        <p:txBody>
          <a:bodyPr wrap="square">
            <a:spAutoFit/>
          </a:bodyPr>
          <a:lstStyle/>
          <a:p>
            <a:pPr lvl="0" defTabSz="1219835">
              <a:spcBef>
                <a:spcPct val="50000"/>
              </a:spcBef>
            </a:pPr>
            <a:r>
              <a:rPr lang="zh-CN" altLang="en-US" dirty="0">
                <a:solidFill>
                  <a:schemeClr val="bg2">
                    <a:lumMod val="25000"/>
                  </a:schemeClr>
                </a:solidFill>
                <a:latin typeface="微软雅黑" panose="020B0503020204020204" pitchFamily="34" charset="-122"/>
                <a:ea typeface="微软雅黑" panose="020B0503020204020204" pitchFamily="34" charset="-122"/>
              </a:rPr>
              <a:t>内存虚拟化管理单元的实现方法</a:t>
            </a:r>
            <a:r>
              <a:rPr lang="en-US" altLang="zh-CN" dirty="0">
                <a:solidFill>
                  <a:schemeClr val="bg2">
                    <a:lumMod val="25000"/>
                  </a:schemeClr>
                </a:solidFill>
                <a:latin typeface="微软雅黑" panose="020B0503020204020204" pitchFamily="34" charset="-122"/>
                <a:ea typeface="微软雅黑" panose="020B0503020204020204" pitchFamily="34" charset="-122"/>
              </a:rPr>
              <a:t>——</a:t>
            </a:r>
            <a:r>
              <a:rPr lang="zh-CN" altLang="en-US" dirty="0">
                <a:solidFill>
                  <a:schemeClr val="bg2">
                    <a:lumMod val="25000"/>
                  </a:schemeClr>
                </a:solidFill>
                <a:latin typeface="微软雅黑" panose="020B0503020204020204" pitchFamily="34" charset="-122"/>
                <a:ea typeface="微软雅黑" panose="020B0503020204020204" pitchFamily="34" charset="-122"/>
              </a:rPr>
              <a:t>影子页表法和页表写入法</a:t>
            </a:r>
            <a:endParaRPr lang="zh-CN" altLang="en-US"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服务器虚拟化技术</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37277" y="1698693"/>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核心技术</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文本框 11"/>
          <p:cNvSpPr txBox="1"/>
          <p:nvPr/>
        </p:nvSpPr>
        <p:spPr>
          <a:xfrm>
            <a:off x="606712" y="1114474"/>
            <a:ext cx="34163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服务器虚拟化技术</a:t>
            </a:r>
            <a:endParaRPr lang="zh-CN" altLang="en-US" sz="2800" b="1" dirty="0">
              <a:latin typeface="黑体" panose="02010609060101010101" pitchFamily="2" charset="-122"/>
              <a:ea typeface="黑体" panose="02010609060101010101" pitchFamily="2" charset="-122"/>
            </a:endParaRPr>
          </a:p>
        </p:txBody>
      </p:sp>
      <p:sp>
        <p:nvSpPr>
          <p:cNvPr id="10" name="内容占位符 3"/>
          <p:cNvSpPr txBox="1"/>
          <p:nvPr/>
        </p:nvSpPr>
        <p:spPr>
          <a:xfrm>
            <a:off x="637277" y="2160358"/>
            <a:ext cx="2974141" cy="610551"/>
          </a:xfrm>
          <a:prstGeom prst="rect">
            <a:avLst/>
          </a:prstGeom>
        </p:spPr>
        <p:txBody>
          <a:bodyPr vert="horz" lIns="121917" tIns="60958" rIns="121917" bIns="60958" rtlCol="0">
            <a:noAutofit/>
          </a:bodyPr>
          <a:lstStyle>
            <a:lvl1pPr marL="0" indent="0" algn="l" defTabSz="1219835"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indent="-342900">
              <a:buClr>
                <a:srgbClr val="0070C0"/>
              </a:buClr>
              <a:buFont typeface="Wingdings" panose="05000000000000000000" pitchFamily="2" charset="2"/>
              <a:buChar char="Ø"/>
            </a:pPr>
            <a:r>
              <a:rPr lang="en-US" altLang="zh-CN"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rPr>
              <a:t>．设备与</a:t>
            </a:r>
            <a:r>
              <a:rPr lang="en-US" altLang="zh-CN"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rPr>
              <a:t>I/O</a:t>
            </a:r>
            <a:r>
              <a:rPr lang="zh-CN" altLang="en-US"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rPr>
              <a:t>虚拟化</a:t>
            </a:r>
            <a:endParaRPr lang="zh-CN" altLang="en-US"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内容占位符 2"/>
          <p:cNvSpPr txBox="1"/>
          <p:nvPr/>
        </p:nvSpPr>
        <p:spPr>
          <a:xfrm>
            <a:off x="525537" y="2683022"/>
            <a:ext cx="3760346" cy="396716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457200" algn="just">
              <a:lnSpc>
                <a:spcPct val="150000"/>
              </a:lnSpc>
            </a:pPr>
            <a:r>
              <a:rPr lang="zh-CN" altLang="en-US" sz="1800" dirty="0">
                <a:latin typeface="微软雅黑" panose="020B0503020204020204" pitchFamily="34" charset="-122"/>
                <a:ea typeface="微软雅黑" panose="020B0503020204020204" pitchFamily="34" charset="-122"/>
              </a:rPr>
              <a:t>设备与</a:t>
            </a:r>
            <a:r>
              <a:rPr lang="en-US" altLang="zh-CN" sz="1800" dirty="0">
                <a:latin typeface="微软雅黑" panose="020B0503020204020204" pitchFamily="34" charset="-122"/>
                <a:ea typeface="微软雅黑" panose="020B0503020204020204" pitchFamily="34" charset="-122"/>
              </a:rPr>
              <a:t>I/O</a:t>
            </a:r>
            <a:r>
              <a:rPr lang="zh-CN" altLang="en-US" sz="1800" dirty="0">
                <a:latin typeface="微软雅黑" panose="020B0503020204020204" pitchFamily="34" charset="-122"/>
                <a:ea typeface="微软雅黑" panose="020B0503020204020204" pitchFamily="34" charset="-122"/>
              </a:rPr>
              <a:t>虚拟化技术对物理机的真实设备进行统一管理，包装成多个虚拟设备给若干个虚拟机使用，响应每个虚拟机的设备访问请求和</a:t>
            </a:r>
            <a:r>
              <a:rPr lang="en-US" altLang="zh-CN" sz="1800" dirty="0">
                <a:latin typeface="微软雅黑" panose="020B0503020204020204" pitchFamily="34" charset="-122"/>
                <a:ea typeface="微软雅黑" panose="020B0503020204020204" pitchFamily="34" charset="-122"/>
              </a:rPr>
              <a:t>I/O</a:t>
            </a:r>
            <a:r>
              <a:rPr lang="zh-CN" altLang="en-US" sz="1800" dirty="0">
                <a:latin typeface="微软雅黑" panose="020B0503020204020204" pitchFamily="34" charset="-122"/>
                <a:ea typeface="微软雅黑" panose="020B0503020204020204" pitchFamily="34" charset="-122"/>
              </a:rPr>
              <a:t>请求。目前，主流的设备与</a:t>
            </a:r>
            <a:r>
              <a:rPr lang="en-US" altLang="zh-CN" sz="1800" dirty="0">
                <a:latin typeface="微软雅黑" panose="020B0503020204020204" pitchFamily="34" charset="-122"/>
                <a:ea typeface="微软雅黑" panose="020B0503020204020204" pitchFamily="34" charset="-122"/>
              </a:rPr>
              <a:t>I/O</a:t>
            </a:r>
            <a:r>
              <a:rPr lang="zh-CN" altLang="en-US" sz="1800" dirty="0">
                <a:latin typeface="微软雅黑" panose="020B0503020204020204" pitchFamily="34" charset="-122"/>
                <a:ea typeface="微软雅黑" panose="020B0503020204020204" pitchFamily="34" charset="-122"/>
              </a:rPr>
              <a:t>虚拟化都是通过软件的方式实现的。虚拟化平台作为在共享硬件与虚拟机之间的平台，为设备与</a:t>
            </a:r>
            <a:r>
              <a:rPr lang="en-US" altLang="zh-CN" sz="1800" dirty="0">
                <a:latin typeface="微软雅黑" panose="020B0503020204020204" pitchFamily="34" charset="-122"/>
                <a:ea typeface="微软雅黑" panose="020B0503020204020204" pitchFamily="34" charset="-122"/>
              </a:rPr>
              <a:t>I/O</a:t>
            </a:r>
            <a:r>
              <a:rPr lang="zh-CN" altLang="en-US" sz="1800" dirty="0">
                <a:latin typeface="微软雅黑" panose="020B0503020204020204" pitchFamily="34" charset="-122"/>
                <a:ea typeface="微软雅黑" panose="020B0503020204020204" pitchFamily="34" charset="-122"/>
              </a:rPr>
              <a:t>的管理提供了便利，也为虚拟机提供了丰富的虚拟设备功能。</a:t>
            </a:r>
            <a:endParaRPr lang="zh-CN" altLang="en-US" sz="1800" dirty="0">
              <a:latin typeface="微软雅黑" panose="020B0503020204020204" pitchFamily="34" charset="-122"/>
              <a:ea typeface="微软雅黑" panose="020B0503020204020204" pitchFamily="34" charset="-122"/>
            </a:endParaRPr>
          </a:p>
        </p:txBody>
      </p:sp>
      <p:pic>
        <p:nvPicPr>
          <p:cNvPr id="16" name="Picture 2" descr="G:\云计算导论：概念 架构与应用\云计算导论彩色示例图\第三章 IaaS 服务模式\图3.10 设备与IO虚拟化\图3.10 设备与IO虚拟化.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2975" y="1296194"/>
            <a:ext cx="5075396" cy="3886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7" name="内容占位符 2"/>
          <p:cNvSpPr txBox="1"/>
          <p:nvPr/>
        </p:nvSpPr>
        <p:spPr>
          <a:xfrm>
            <a:off x="6104559" y="5548172"/>
            <a:ext cx="5328616" cy="1463022"/>
          </a:xfrm>
          <a:prstGeom prst="rect">
            <a:avLst/>
          </a:prstGeom>
        </p:spPr>
        <p:txBody>
          <a:bodyPr vert="horz" lIns="121917" tIns="60958" rIns="121917" bIns="60958" rtlCol="0">
            <a:noAutofit/>
          </a:bodyPr>
          <a:lstStyle>
            <a:lvl1pPr marL="457200" indent="-457200" algn="l" defTabSz="1219835"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以</a:t>
            </a:r>
            <a:r>
              <a:rPr lang="en-US" altLang="zh-CN"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VMware</a:t>
            </a:r>
            <a:r>
              <a:rPr lang="zh-CN" altLang="en-US"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的虚拟化平台为例，虚拟化平台将物理机的设备虚拟化，把这些设备标准化为一系列虚拟设备，为虚拟机提供一个可以使用的虚拟设备集合。</a:t>
            </a:r>
            <a:endParaRPr lang="zh-CN" altLang="en-US" sz="17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pic>
        <p:nvPicPr>
          <p:cNvPr id="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356137" y="5694231"/>
            <a:ext cx="813122" cy="55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9" name="曲线连接符 18"/>
          <p:cNvCxnSpPr/>
          <p:nvPr/>
        </p:nvCxnSpPr>
        <p:spPr>
          <a:xfrm rot="5400000" flipH="1" flipV="1">
            <a:off x="6575583" y="4994902"/>
            <a:ext cx="799785" cy="533400"/>
          </a:xfrm>
          <a:prstGeom prst="curvedConnector3">
            <a:avLst/>
          </a:prstGeom>
          <a:noFill/>
          <a:ln w="28575" cap="flat" cmpd="sng" algn="ctr">
            <a:solidFill>
              <a:srgbClr val="FF0000"/>
            </a:solidFill>
            <a:prstDash val="soli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3755537"/>
            <a:ext cx="12198350" cy="3105085"/>
          </a:xfrm>
          <a:prstGeom prst="rect">
            <a:avLst/>
          </a:prstGeom>
          <a:solidFill>
            <a:sysClr val="window" lastClr="FFFFFF">
              <a:lumMod val="75000"/>
            </a:sysClr>
          </a:solidFill>
          <a:ln w="25400" cap="flat" cmpd="sng" algn="ctr">
            <a:noFill/>
            <a:prstDash val="solid"/>
          </a:ln>
          <a:effectLst/>
        </p:spPr>
        <p:txBody>
          <a:bodyPr rtlCol="0" anchor="ctr"/>
          <a:lstStyle/>
          <a:p>
            <a:pPr marL="0" marR="0" lvl="0" indent="0" algn="ctr" defTabSz="121983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服务器虚拟化技术</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37277" y="1698693"/>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核心技术</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文本框 11"/>
          <p:cNvSpPr txBox="1"/>
          <p:nvPr/>
        </p:nvSpPr>
        <p:spPr>
          <a:xfrm>
            <a:off x="606712" y="1114474"/>
            <a:ext cx="34163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服务器虚拟化技术</a:t>
            </a:r>
            <a:endParaRPr lang="zh-CN" altLang="en-US" sz="2800" b="1" dirty="0">
              <a:latin typeface="黑体" panose="02010609060101010101" pitchFamily="2" charset="-122"/>
              <a:ea typeface="黑体" panose="02010609060101010101" pitchFamily="2" charset="-122"/>
            </a:endParaRPr>
          </a:p>
        </p:txBody>
      </p:sp>
      <p:sp>
        <p:nvSpPr>
          <p:cNvPr id="10" name="内容占位符 3"/>
          <p:cNvSpPr txBox="1"/>
          <p:nvPr/>
        </p:nvSpPr>
        <p:spPr>
          <a:xfrm>
            <a:off x="637277" y="2160358"/>
            <a:ext cx="2974141" cy="610551"/>
          </a:xfrm>
          <a:prstGeom prst="rect">
            <a:avLst/>
          </a:prstGeom>
        </p:spPr>
        <p:txBody>
          <a:bodyPr vert="horz" lIns="121917" tIns="60958" rIns="121917" bIns="60958" rtlCol="0">
            <a:noAutofit/>
          </a:bodyPr>
          <a:lstStyle>
            <a:lvl1pPr marL="0" indent="0" algn="l" defTabSz="1219835"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indent="-342900">
              <a:buClr>
                <a:srgbClr val="0070C0"/>
              </a:buClr>
              <a:buFont typeface="Wingdings" panose="05000000000000000000" pitchFamily="2" charset="2"/>
              <a:buChar char="Ø"/>
            </a:pPr>
            <a:r>
              <a:rPr lang="en-US" altLang="zh-CN"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rPr>
              <a:t>．网络虚拟化</a:t>
            </a:r>
            <a:endParaRPr lang="zh-CN" altLang="en-US"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637277" y="2465633"/>
            <a:ext cx="10769632" cy="1289905"/>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网络虚拟化是将多个硬件或软件网络资源及相关的网络功能集成到一个可用软件中统一管控的过程，并且对于网络应用而言，该网络环境的实现方式是透明的。该网络环境称为虚拟网络，形成该虚拟网络的过程称为网络虚拟化。       </a:t>
            </a:r>
            <a:endParaRPr lang="zh-CN" altLang="en-US" dirty="0">
              <a:latin typeface="微软雅黑" panose="020B0503020204020204" pitchFamily="34" charset="-122"/>
              <a:ea typeface="微软雅黑" panose="020B0503020204020204" pitchFamily="34" charset="-122"/>
            </a:endParaRPr>
          </a:p>
        </p:txBody>
      </p:sp>
      <p:sp>
        <p:nvSpPr>
          <p:cNvPr id="14" name="内容占位符 4"/>
          <p:cNvSpPr txBox="1"/>
          <p:nvPr/>
        </p:nvSpPr>
        <p:spPr>
          <a:xfrm>
            <a:off x="637277" y="3755538"/>
            <a:ext cx="5184457" cy="3097516"/>
          </a:xfrm>
          <a:prstGeom prst="rect">
            <a:avLst/>
          </a:prstGeom>
        </p:spPr>
        <p:txBody>
          <a:bodyPr vert="horz" lIns="121917" tIns="60958" rIns="121917" bIns="60958" rtlCol="0">
            <a:noAutofit/>
          </a:bodyPr>
          <a:lstStyle>
            <a:lvl1pPr marL="457200" indent="-457200" algn="l" defTabSz="1219835"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457200" algn="just">
              <a:lnSpc>
                <a:spcPct val="150000"/>
              </a:lnSpc>
              <a:buFont typeface="Wingdings" panose="05000000000000000000" pitchFamily="2" charset="2"/>
              <a:buNone/>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假如原本的物理机只有一个网卡，那么它有一个</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MAC</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地址，并且可以分配一个</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IP</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地址，其他机器就可以通过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IP</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地址访问这个物理主机。当创建多个虚拟机以后，每个虚拟机都需要有独立的网络配置，以便它们可以像物理机一样处理各种网络连接。但是这个时候物理机上依然只有一个网卡，多个虚拟机通过这一个物理网卡都能进行顺畅的网络连接的过程即为网络虚拟化，如右图所示</a:t>
            </a:r>
            <a:r>
              <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rPr>
              <a:t>。</a:t>
            </a:r>
            <a:endPar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endParaRPr>
          </a:p>
        </p:txBody>
      </p:sp>
      <p:pic>
        <p:nvPicPr>
          <p:cNvPr id="20" name="Picture 2" descr="G:\云计算导论：概念 架构与应用\云计算导论彩色示例图\第三章 IaaS 服务模式\图3.11 网络虚拟化\图3.11 网络虚拟化.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9552" y="3960164"/>
            <a:ext cx="4498405" cy="2688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服务器虚拟化技术</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37277" y="1698693"/>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核心技术</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文本框 11"/>
          <p:cNvSpPr txBox="1"/>
          <p:nvPr/>
        </p:nvSpPr>
        <p:spPr>
          <a:xfrm>
            <a:off x="606712" y="1114474"/>
            <a:ext cx="34163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服务器虚拟化技术</a:t>
            </a:r>
            <a:endParaRPr lang="zh-CN" altLang="en-US" sz="2800" b="1" dirty="0">
              <a:latin typeface="黑体" panose="02010609060101010101" pitchFamily="2" charset="-122"/>
              <a:ea typeface="黑体" panose="02010609060101010101" pitchFamily="2" charset="-122"/>
            </a:endParaRPr>
          </a:p>
        </p:txBody>
      </p:sp>
      <p:sp>
        <p:nvSpPr>
          <p:cNvPr id="10" name="内容占位符 3"/>
          <p:cNvSpPr txBox="1"/>
          <p:nvPr/>
        </p:nvSpPr>
        <p:spPr>
          <a:xfrm>
            <a:off x="637277" y="2160358"/>
            <a:ext cx="2974141" cy="610551"/>
          </a:xfrm>
          <a:prstGeom prst="rect">
            <a:avLst/>
          </a:prstGeom>
        </p:spPr>
        <p:txBody>
          <a:bodyPr vert="horz" lIns="121917" tIns="60958" rIns="121917" bIns="60958" rtlCol="0">
            <a:noAutofit/>
          </a:bodyPr>
          <a:lstStyle>
            <a:lvl1pPr marL="0" indent="0" algn="l" defTabSz="1219835"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indent="-342900">
              <a:buClr>
                <a:srgbClr val="0070C0"/>
              </a:buClr>
              <a:buFont typeface="Wingdings" panose="05000000000000000000" pitchFamily="2" charset="2"/>
              <a:buChar char="Ø"/>
            </a:pPr>
            <a:r>
              <a:rPr lang="en-US" altLang="zh-CN"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rPr>
              <a:t>．实时迁移技术</a:t>
            </a:r>
            <a:endParaRPr lang="zh-CN" altLang="en-US" dirty="0">
              <a:solidFill>
                <a:prstClr val="black">
                  <a:lumMod val="95000"/>
                  <a:lumOff val="5000"/>
                </a:prst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606712" y="2770909"/>
            <a:ext cx="4888924" cy="3831818"/>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实时迁移（</a:t>
            </a:r>
            <a:r>
              <a:rPr lang="en-US" altLang="zh-CN" dirty="0">
                <a:latin typeface="微软雅黑" panose="020B0503020204020204" pitchFamily="34" charset="-122"/>
                <a:ea typeface="微软雅黑" panose="020B0503020204020204" pitchFamily="34" charset="-122"/>
              </a:rPr>
              <a:t>Live Migration</a:t>
            </a:r>
            <a:r>
              <a:rPr lang="zh-CN" altLang="en-US" dirty="0">
                <a:latin typeface="微软雅黑" panose="020B0503020204020204" pitchFamily="34" charset="-122"/>
                <a:ea typeface="微软雅黑" panose="020B0503020204020204" pitchFamily="34" charset="-122"/>
              </a:rPr>
              <a:t>）技术是在虚拟机运行过程中，将整个虚拟机的运行状态完整、快速地从原来所在的宿主机硬件平台迁移到新的宿主机硬件平台上，并且整个迁移过程是平滑的，用户几乎不会察觉到任何差异。</a:t>
            </a:r>
            <a:endParaRPr lang="zh-CN" altLang="en-US"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       实时迁移需要虚拟机监视器的协助，即通过源主机和目标主机上虚拟机监视器的相互配合，来完成客户操作系统的内存和其他状态信息的拷贝。</a:t>
            </a:r>
            <a:endParaRPr lang="zh-CN" altLang="en-US" dirty="0">
              <a:latin typeface="微软雅黑" panose="020B0503020204020204" pitchFamily="34" charset="-122"/>
              <a:ea typeface="微软雅黑" panose="020B0503020204020204" pitchFamily="34" charset="-122"/>
            </a:endParaRPr>
          </a:p>
        </p:txBody>
      </p:sp>
      <p:pic>
        <p:nvPicPr>
          <p:cNvPr id="13" name="Picture 2" descr="G:\云计算导论：概念 架构与应用\云计算导论彩色示例图\第三章 IaaS 服务模式\图3.12 实时迁移\图3.12 实时迁移.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75" y="1929525"/>
            <a:ext cx="4876800" cy="47375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提纲</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grpSp>
        <p:nvGrpSpPr>
          <p:cNvPr id="9" name="组合 5"/>
          <p:cNvGrpSpPr/>
          <p:nvPr/>
        </p:nvGrpSpPr>
        <p:grpSpPr bwMode="auto">
          <a:xfrm rot="-5400000">
            <a:off x="286754" y="3638395"/>
            <a:ext cx="5072099" cy="214340"/>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nvGrpSpPr>
          <p:cNvPr id="12" name="组合 11"/>
          <p:cNvGrpSpPr/>
          <p:nvPr/>
        </p:nvGrpSpPr>
        <p:grpSpPr>
          <a:xfrm>
            <a:off x="2391229" y="1264810"/>
            <a:ext cx="6120000" cy="1188000"/>
            <a:chOff x="1066800" y="1117694"/>
            <a:chExt cx="6324600" cy="1159177"/>
          </a:xfrm>
        </p:grpSpPr>
        <p:grpSp>
          <p:nvGrpSpPr>
            <p:cNvPr id="13" name="组合 62"/>
            <p:cNvGrpSpPr/>
            <p:nvPr/>
          </p:nvGrpSpPr>
          <p:grpSpPr bwMode="auto">
            <a:xfrm>
              <a:off x="1447800" y="1138098"/>
              <a:ext cx="5943600" cy="1138773"/>
              <a:chOff x="1752601" y="2209799"/>
              <a:chExt cx="6934200" cy="1138037"/>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7" name="Text Box 9"/>
              <p:cNvSpPr txBox="1">
                <a:spLocks noChangeArrowheads="1"/>
              </p:cNvSpPr>
              <p:nvPr/>
            </p:nvSpPr>
            <p:spPr bwMode="gray">
              <a:xfrm>
                <a:off x="2397105" y="2209799"/>
                <a:ext cx="5700713" cy="1138037"/>
              </a:xfrm>
              <a:prstGeom prst="rect">
                <a:avLst/>
              </a:prstGeom>
              <a:noFill/>
              <a:ln w="9525" algn="ctr">
                <a:noFill/>
                <a:miter lim="800000"/>
              </a:ln>
            </p:spPr>
            <p:txBody>
              <a:bodyPr>
                <a:spAutoFit/>
              </a:bodyPr>
              <a:lstStyle/>
              <a:p>
                <a:pPr fontAlgn="base">
                  <a:spcBef>
                    <a:spcPct val="0"/>
                  </a:spcBef>
                  <a:spcAft>
                    <a:spcPct val="0"/>
                  </a:spcAft>
                </a:pPr>
                <a:r>
                  <a:rPr kumimoji="1" lang="en-US" altLang="zh-CN" sz="36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IaaS</a:t>
                </a:r>
                <a:r>
                  <a:rPr kumimoji="1" lang="zh-CN" altLang="en-US" sz="36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概述</a:t>
                </a:r>
                <a:endParaRPr kumimoji="1" lang="zh-CN" altLang="en-US" sz="36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endParaRPr>
              </a:p>
              <a:p>
                <a:pPr fontAlgn="base">
                  <a:spcBef>
                    <a:spcPct val="0"/>
                  </a:spcBef>
                  <a:spcAft>
                    <a:spcPct val="0"/>
                  </a:spcAft>
                </a:pP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14" name="Group 65"/>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21" name="Group 71"/>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一</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28" name="组合 27"/>
          <p:cNvGrpSpPr/>
          <p:nvPr/>
        </p:nvGrpSpPr>
        <p:grpSpPr>
          <a:xfrm>
            <a:off x="2391229" y="3402556"/>
            <a:ext cx="6120000" cy="929219"/>
            <a:chOff x="1066800" y="3187702"/>
            <a:chExt cx="6324600" cy="922338"/>
          </a:xfrm>
        </p:grpSpPr>
        <p:grpSp>
          <p:nvGrpSpPr>
            <p:cNvPr id="29" name="组合 63"/>
            <p:cNvGrpSpPr/>
            <p:nvPr/>
          </p:nvGrpSpPr>
          <p:grpSpPr bwMode="auto">
            <a:xfrm>
              <a:off x="1447800" y="3335333"/>
              <a:ext cx="5943600" cy="614372"/>
              <a:chOff x="1752601" y="2205030"/>
              <a:chExt cx="6934200" cy="613974"/>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3" name="Text Box 9"/>
              <p:cNvSpPr txBox="1">
                <a:spLocks noChangeArrowheads="1"/>
              </p:cNvSpPr>
              <p:nvPr/>
            </p:nvSpPr>
            <p:spPr bwMode="gray">
              <a:xfrm>
                <a:off x="2397105" y="2205030"/>
                <a:ext cx="5700713" cy="580069"/>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整体架构</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30" name="Group 65"/>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37" name="Group 71"/>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三</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4" name="组合 43"/>
          <p:cNvGrpSpPr/>
          <p:nvPr/>
        </p:nvGrpSpPr>
        <p:grpSpPr>
          <a:xfrm>
            <a:off x="2391229" y="4535043"/>
            <a:ext cx="6120000" cy="932666"/>
            <a:chOff x="1066800" y="4340235"/>
            <a:chExt cx="6234090" cy="922338"/>
          </a:xfrm>
        </p:grpSpPr>
        <p:grpSp>
          <p:nvGrpSpPr>
            <p:cNvPr id="45" name="组合 66"/>
            <p:cNvGrpSpPr/>
            <p:nvPr/>
          </p:nvGrpSpPr>
          <p:grpSpPr bwMode="auto">
            <a:xfrm>
              <a:off x="1357290" y="4483113"/>
              <a:ext cx="5943600" cy="609601"/>
              <a:chOff x="1752601" y="2209798"/>
              <a:chExt cx="6934200" cy="609206"/>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9" name="Text Box 9"/>
              <p:cNvSpPr txBox="1">
                <a:spLocks noChangeArrowheads="1"/>
              </p:cNvSpPr>
              <p:nvPr/>
            </p:nvSpPr>
            <p:spPr bwMode="gray">
              <a:xfrm>
                <a:off x="2513808" y="2209798"/>
                <a:ext cx="5700713" cy="57792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服务器虚拟化技术</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6" name="Group 65"/>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53" name="Group 71"/>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四</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0" name="组合 59"/>
          <p:cNvGrpSpPr/>
          <p:nvPr/>
        </p:nvGrpSpPr>
        <p:grpSpPr>
          <a:xfrm>
            <a:off x="2391229" y="2270070"/>
            <a:ext cx="6120000" cy="929219"/>
            <a:chOff x="1033482" y="2049448"/>
            <a:chExt cx="6324600" cy="922338"/>
          </a:xfrm>
        </p:grpSpPr>
        <p:grpSp>
          <p:nvGrpSpPr>
            <p:cNvPr id="61" name="组合 63"/>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5" name="Text Box 9"/>
              <p:cNvSpPr txBox="1">
                <a:spLocks noChangeArrowheads="1"/>
              </p:cNvSpPr>
              <p:nvPr/>
            </p:nvSpPr>
            <p:spPr bwMode="gray">
              <a:xfrm>
                <a:off x="2397105" y="2205030"/>
                <a:ext cx="5700713" cy="580069"/>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基本功能</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2" name="Group 65"/>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69" name="Group 71"/>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二</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6" name="组合 75"/>
          <p:cNvGrpSpPr/>
          <p:nvPr/>
        </p:nvGrpSpPr>
        <p:grpSpPr>
          <a:xfrm>
            <a:off x="2391229" y="5662775"/>
            <a:ext cx="6120000" cy="1296144"/>
            <a:chOff x="1041445" y="5404156"/>
            <a:chExt cx="6324600" cy="1296144"/>
          </a:xfrm>
        </p:grpSpPr>
        <p:grpSp>
          <p:nvGrpSpPr>
            <p:cNvPr id="77" name="组合 76"/>
            <p:cNvGrpSpPr/>
            <p:nvPr/>
          </p:nvGrpSpPr>
          <p:grpSpPr>
            <a:xfrm>
              <a:off x="1041445" y="5404156"/>
              <a:ext cx="6324600" cy="1296144"/>
              <a:chOff x="1043608" y="5445224"/>
              <a:chExt cx="6324600" cy="1296144"/>
            </a:xfrm>
          </p:grpSpPr>
          <p:grpSp>
            <p:nvGrpSpPr>
              <p:cNvPr id="79" name="组合 62"/>
              <p:cNvGrpSpPr/>
              <p:nvPr/>
            </p:nvGrpSpPr>
            <p:grpSpPr bwMode="auto">
              <a:xfrm>
                <a:off x="1424608" y="5602595"/>
                <a:ext cx="5943600" cy="1138773"/>
                <a:chOff x="1752601" y="2209800"/>
                <a:chExt cx="6934200" cy="1138037"/>
              </a:xfrm>
            </p:grpSpPr>
            <p:sp>
              <p:nvSpPr>
                <p:cNvPr id="91"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2" name="Text Box 9"/>
                <p:cNvSpPr txBox="1">
                  <a:spLocks noChangeArrowheads="1"/>
                </p:cNvSpPr>
                <p:nvPr/>
              </p:nvSpPr>
              <p:spPr bwMode="gray">
                <a:xfrm>
                  <a:off x="2397105" y="2209800"/>
                  <a:ext cx="5700713" cy="1138037"/>
                </a:xfrm>
                <a:prstGeom prst="rect">
                  <a:avLst/>
                </a:prstGeom>
                <a:noFill/>
                <a:ln w="9525" algn="ctr">
                  <a:noFill/>
                  <a:miter lim="800000"/>
                </a:ln>
              </p:spPr>
              <p:txBody>
                <a:bodyPr>
                  <a:spAutoFit/>
                </a:bodyPr>
                <a:lstStyle/>
                <a:p>
                  <a:pPr fontAlgn="base">
                    <a:spcBef>
                      <a:spcPct val="0"/>
                    </a:spcBef>
                    <a:spcAft>
                      <a:spcPct val="0"/>
                    </a:spcAft>
                  </a:pPr>
                  <a:r>
                    <a:rPr kumimoji="1" lang="en-US" altLang="zh-CN" sz="36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IaaS</a:t>
                  </a:r>
                  <a:r>
                    <a:rPr kumimoji="1" lang="zh-CN" altLang="en-US" sz="36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rPr>
                    <a:t>体验</a:t>
                  </a:r>
                  <a:endParaRPr kumimoji="1" lang="zh-CN" altLang="en-US" sz="3600" b="1" dirty="0">
                    <a:solidFill>
                      <a:srgbClr val="000000"/>
                    </a:solidFill>
                    <a:latin typeface="Times New Roman" panose="02020603050405020304" pitchFamily="18" charset="0"/>
                    <a:ea typeface="黑体" panose="02010609060101010101" pitchFamily="2" charset="-122"/>
                    <a:cs typeface="Times New Roman" panose="02020603050405020304" pitchFamily="18" charset="0"/>
                  </a:endParaRPr>
                </a:p>
                <a:p>
                  <a:pPr fontAlgn="base">
                    <a:spcBef>
                      <a:spcPct val="0"/>
                    </a:spcBef>
                    <a:spcAft>
                      <a:spcPct val="0"/>
                    </a:spcAft>
                  </a:pP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80" name="Group 65"/>
              <p:cNvGrpSpPr/>
              <p:nvPr/>
            </p:nvGrpSpPr>
            <p:grpSpPr bwMode="auto">
              <a:xfrm>
                <a:off x="1043608" y="5445224"/>
                <a:ext cx="854075" cy="922338"/>
                <a:chOff x="2789" y="1625"/>
                <a:chExt cx="847" cy="915"/>
              </a:xfrm>
            </p:grpSpPr>
            <p:sp>
              <p:nvSpPr>
                <p:cNvPr id="81"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2"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3"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4"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5"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86" name="Group 71"/>
                <p:cNvGrpSpPr/>
                <p:nvPr/>
              </p:nvGrpSpPr>
              <p:grpSpPr bwMode="auto">
                <a:xfrm>
                  <a:off x="2899" y="1735"/>
                  <a:ext cx="687" cy="688"/>
                  <a:chOff x="4166" y="1706"/>
                  <a:chExt cx="1252" cy="1252"/>
                </a:xfrm>
              </p:grpSpPr>
              <p:sp>
                <p:nvSpPr>
                  <p:cNvPr id="87"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8"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9"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0"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grpSp>
        <p:sp>
          <p:nvSpPr>
            <p:cNvPr id="78" name="矩形 77"/>
            <p:cNvSpPr/>
            <p:nvPr/>
          </p:nvSpPr>
          <p:spPr>
            <a:xfrm>
              <a:off x="1191246" y="5580529"/>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五</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sp>
        <p:nvSpPr>
          <p:cNvPr id="93" name="Rectangle 35"/>
          <p:cNvSpPr>
            <a:spLocks noChangeArrowheads="1"/>
          </p:cNvSpPr>
          <p:nvPr/>
        </p:nvSpPr>
        <p:spPr bwMode="blackWhite">
          <a:xfrm>
            <a:off x="1341090" y="2213147"/>
            <a:ext cx="8286750" cy="4501689"/>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服务器虚拟化技术</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37277" y="1698693"/>
            <a:ext cx="2696572"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虚拟化与云计算</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文本框 11"/>
          <p:cNvSpPr txBox="1"/>
          <p:nvPr/>
        </p:nvSpPr>
        <p:spPr>
          <a:xfrm>
            <a:off x="606712" y="1114474"/>
            <a:ext cx="34163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服务器虚拟化技术</a:t>
            </a:r>
            <a:endParaRPr lang="zh-CN" altLang="en-US" sz="2800" b="1" dirty="0">
              <a:latin typeface="黑体" panose="02010609060101010101" pitchFamily="2" charset="-122"/>
              <a:ea typeface="黑体" panose="02010609060101010101" pitchFamily="2" charset="-122"/>
            </a:endParaRPr>
          </a:p>
        </p:txBody>
      </p:sp>
      <p:sp>
        <p:nvSpPr>
          <p:cNvPr id="2" name="矩形 1"/>
          <p:cNvSpPr/>
          <p:nvPr/>
        </p:nvSpPr>
        <p:spPr>
          <a:xfrm>
            <a:off x="606712" y="2221357"/>
            <a:ext cx="11045262" cy="646331"/>
          </a:xfrm>
          <a:prstGeom prst="rect">
            <a:avLst/>
          </a:prstGeom>
        </p:spPr>
        <p:txBody>
          <a:bodyPr wrap="square">
            <a:spAutoFit/>
          </a:bodyPr>
          <a:lstStyle/>
          <a:p>
            <a:pPr lvl="0" indent="457200" defTabSz="1219835">
              <a:spcBef>
                <a:spcPct val="50000"/>
              </a:spcBef>
            </a:pPr>
            <a:r>
              <a:rPr lang="zh-CN" altLang="en-US" dirty="0">
                <a:solidFill>
                  <a:prstClr val="black"/>
                </a:solidFill>
                <a:latin typeface="Arial" panose="020B0604020202020204"/>
                <a:ea typeface="微软雅黑" panose="020B0503020204020204" pitchFamily="34" charset="-122"/>
              </a:rPr>
              <a:t>在云计算技术中，数据、应用和服务都存储在云中，云就是用户的超级计算机。因此，云计算要求所有的资源能够被这个超级计算机统一地管理，而虚拟化技术是云计算中最关键、最核心的技术源动力。</a:t>
            </a:r>
            <a:endParaRPr lang="zh-CN" altLang="en-US" dirty="0">
              <a:solidFill>
                <a:srgbClr val="EEECE1">
                  <a:lumMod val="25000"/>
                </a:srgbClr>
              </a:solidFill>
              <a:latin typeface="Arial" panose="020B0604020202020204"/>
              <a:ea typeface="微软雅黑" panose="020B0503020204020204" pitchFamily="34" charset="-122"/>
            </a:endParaRPr>
          </a:p>
        </p:txBody>
      </p:sp>
      <p:sp>
        <p:nvSpPr>
          <p:cNvPr id="4" name="矩形 3"/>
          <p:cNvSpPr/>
          <p:nvPr/>
        </p:nvSpPr>
        <p:spPr>
          <a:xfrm>
            <a:off x="637277" y="2980015"/>
            <a:ext cx="9402650" cy="3103798"/>
          </a:xfrm>
          <a:prstGeom prst="rect">
            <a:avLst/>
          </a:prstGeom>
        </p:spPr>
        <p:txBody>
          <a:bodyPr wrap="square">
            <a:spAutoFit/>
          </a:bodyPr>
          <a:lstStyle/>
          <a:p>
            <a:pPr marL="457200" lvl="0" indent="-457200" defTabSz="1219835">
              <a:lnSpc>
                <a:spcPct val="130000"/>
              </a:lnSpc>
              <a:spcBef>
                <a:spcPct val="20000"/>
              </a:spcBef>
              <a:buClr>
                <a:srgbClr val="0070C0"/>
              </a:buClr>
              <a:buSzPct val="80000"/>
              <a:buFont typeface="Wingdings" panose="05000000000000000000" pitchFamily="2" charset="2"/>
              <a:buChar char="ü"/>
            </a:pPr>
            <a:r>
              <a:rPr lang="zh-CN" altLang="en-US" dirty="0">
                <a:solidFill>
                  <a:prstClr val="black">
                    <a:lumMod val="85000"/>
                    <a:lumOff val="15000"/>
                  </a:prstClr>
                </a:solidFill>
                <a:latin typeface="Arial" panose="020B0604020202020204"/>
                <a:ea typeface="微软雅黑" panose="020B0503020204020204" pitchFamily="34" charset="-122"/>
              </a:rPr>
              <a:t>虚拟化技术可以对物理资源等底层架构进行抽象，使得设备的差异和兼容性对上层应用透明，从而允许云对底层千差万别的资源进行统一管理。</a:t>
            </a:r>
            <a:endParaRPr lang="zh-CN" altLang="en-US" dirty="0">
              <a:solidFill>
                <a:prstClr val="black">
                  <a:lumMod val="85000"/>
                  <a:lumOff val="15000"/>
                </a:prstClr>
              </a:solidFill>
              <a:latin typeface="Arial" panose="020B0604020202020204"/>
              <a:ea typeface="微软雅黑" panose="020B0503020204020204" pitchFamily="34" charset="-122"/>
            </a:endParaRPr>
          </a:p>
          <a:p>
            <a:pPr marL="457200" lvl="0" indent="-457200" defTabSz="1219835">
              <a:lnSpc>
                <a:spcPct val="130000"/>
              </a:lnSpc>
              <a:spcBef>
                <a:spcPct val="20000"/>
              </a:spcBef>
              <a:buClr>
                <a:srgbClr val="0070C0"/>
              </a:buClr>
              <a:buSzPct val="80000"/>
              <a:buFont typeface="Wingdings" panose="05000000000000000000" pitchFamily="2" charset="2"/>
              <a:buChar char="ü"/>
            </a:pPr>
            <a:r>
              <a:rPr lang="zh-CN" altLang="en-US" dirty="0">
                <a:solidFill>
                  <a:prstClr val="black">
                    <a:lumMod val="85000"/>
                    <a:lumOff val="15000"/>
                  </a:prstClr>
                </a:solidFill>
                <a:latin typeface="Arial" panose="020B0604020202020204"/>
                <a:ea typeface="微软雅黑" panose="020B0503020204020204" pitchFamily="34" charset="-122"/>
              </a:rPr>
              <a:t>虚拟化简化了应用编写的工作，使得开发人员可以仅关注于业务逻辑，而不需要考虑底层资源的供给与调度。</a:t>
            </a:r>
            <a:endParaRPr lang="zh-CN" altLang="en-US" dirty="0">
              <a:solidFill>
                <a:prstClr val="black">
                  <a:lumMod val="85000"/>
                  <a:lumOff val="15000"/>
                </a:prstClr>
              </a:solidFill>
              <a:latin typeface="Arial" panose="020B0604020202020204"/>
              <a:ea typeface="微软雅黑" panose="020B0503020204020204" pitchFamily="34" charset="-122"/>
            </a:endParaRPr>
          </a:p>
          <a:p>
            <a:pPr marL="457200" lvl="0" indent="-457200" defTabSz="1219835">
              <a:lnSpc>
                <a:spcPct val="130000"/>
              </a:lnSpc>
              <a:spcBef>
                <a:spcPct val="20000"/>
              </a:spcBef>
              <a:buClr>
                <a:srgbClr val="0070C0"/>
              </a:buClr>
              <a:buSzPct val="80000"/>
              <a:buFont typeface="Wingdings" panose="05000000000000000000" pitchFamily="2" charset="2"/>
              <a:buChar char="ü"/>
            </a:pPr>
            <a:r>
              <a:rPr lang="zh-CN" altLang="en-US" dirty="0">
                <a:solidFill>
                  <a:prstClr val="black">
                    <a:lumMod val="85000"/>
                    <a:lumOff val="15000"/>
                  </a:prstClr>
                </a:solidFill>
                <a:latin typeface="Arial" panose="020B0604020202020204"/>
                <a:ea typeface="微软雅黑" panose="020B0503020204020204" pitchFamily="34" charset="-122"/>
              </a:rPr>
              <a:t>运用虚拟化技术还可以随时方便地进行资源调度，实现资源的按需分配，应用和服务既不会因为缺乏资源而性能下降，也不会由于长期处于空闲状态而造成资源的浪费。</a:t>
            </a:r>
            <a:endParaRPr lang="zh-CN" altLang="en-US" dirty="0">
              <a:solidFill>
                <a:prstClr val="black">
                  <a:lumMod val="85000"/>
                  <a:lumOff val="15000"/>
                </a:prstClr>
              </a:solidFill>
              <a:latin typeface="Arial" panose="020B0604020202020204"/>
              <a:ea typeface="微软雅黑" panose="020B0503020204020204" pitchFamily="34" charset="-122"/>
            </a:endParaRPr>
          </a:p>
          <a:p>
            <a:pPr marL="457200" lvl="0" indent="-457200" defTabSz="1219835">
              <a:lnSpc>
                <a:spcPct val="130000"/>
              </a:lnSpc>
              <a:spcBef>
                <a:spcPct val="20000"/>
              </a:spcBef>
              <a:buClr>
                <a:srgbClr val="0070C0"/>
              </a:buClr>
              <a:buSzPct val="80000"/>
              <a:buFont typeface="Wingdings" panose="05000000000000000000" pitchFamily="2" charset="2"/>
              <a:buChar char="ü"/>
            </a:pPr>
            <a:r>
              <a:rPr lang="zh-CN" altLang="en-US" dirty="0">
                <a:solidFill>
                  <a:prstClr val="black">
                    <a:lumMod val="85000"/>
                    <a:lumOff val="15000"/>
                  </a:prstClr>
                </a:solidFill>
                <a:latin typeface="Arial" panose="020B0604020202020204"/>
                <a:ea typeface="微软雅黑" panose="020B0503020204020204" pitchFamily="34" charset="-122"/>
              </a:rPr>
              <a:t>虚拟机的易创建性使应用和服务可以拥有更多的虚拟机来进行容错和灾难恢复，从而提高了自身的可靠性和可用性。</a:t>
            </a:r>
            <a:endParaRPr lang="zh-CN" altLang="en-US" dirty="0">
              <a:solidFill>
                <a:prstClr val="black">
                  <a:lumMod val="75000"/>
                  <a:lumOff val="25000"/>
                </a:prstClr>
              </a:solidFill>
              <a:latin typeface="Arial" panose="020B0604020202020204"/>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提纲</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grpSp>
        <p:nvGrpSpPr>
          <p:cNvPr id="9" name="组合 5"/>
          <p:cNvGrpSpPr/>
          <p:nvPr/>
        </p:nvGrpSpPr>
        <p:grpSpPr bwMode="auto">
          <a:xfrm rot="-5400000">
            <a:off x="286754" y="3638395"/>
            <a:ext cx="5072099" cy="214340"/>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nvGrpSpPr>
          <p:cNvPr id="12" name="组合 11"/>
          <p:cNvGrpSpPr/>
          <p:nvPr/>
        </p:nvGrpSpPr>
        <p:grpSpPr>
          <a:xfrm>
            <a:off x="2391229" y="1264810"/>
            <a:ext cx="6120000" cy="1188000"/>
            <a:chOff x="1066800" y="1117694"/>
            <a:chExt cx="6324600" cy="1159177"/>
          </a:xfrm>
        </p:grpSpPr>
        <p:grpSp>
          <p:nvGrpSpPr>
            <p:cNvPr id="13" name="组合 62"/>
            <p:cNvGrpSpPr/>
            <p:nvPr/>
          </p:nvGrpSpPr>
          <p:grpSpPr bwMode="auto">
            <a:xfrm>
              <a:off x="1447800" y="1138098"/>
              <a:ext cx="5943600" cy="1138773"/>
              <a:chOff x="1752601" y="2209799"/>
              <a:chExt cx="6934200" cy="1138037"/>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7" name="Text Box 9"/>
              <p:cNvSpPr txBox="1">
                <a:spLocks noChangeArrowheads="1"/>
              </p:cNvSpPr>
              <p:nvPr/>
            </p:nvSpPr>
            <p:spPr bwMode="gray">
              <a:xfrm>
                <a:off x="2397105" y="2209799"/>
                <a:ext cx="5700713" cy="1138037"/>
              </a:xfrm>
              <a:prstGeom prst="rect">
                <a:avLst/>
              </a:prstGeom>
              <a:noFill/>
              <a:ln w="9525" algn="ctr">
                <a:noFill/>
                <a:miter lim="800000"/>
              </a:ln>
            </p:spPr>
            <p:txBody>
              <a:bodyPr>
                <a:spAutoFit/>
              </a:bodyPr>
              <a:lstStyle/>
              <a:p>
                <a:pPr fontAlgn="base">
                  <a:spcBef>
                    <a:spcPct val="0"/>
                  </a:spcBef>
                  <a:spcAft>
                    <a:spcPct val="0"/>
                  </a:spcAft>
                </a:pPr>
                <a:r>
                  <a:rPr kumimoji="1" lang="en-US" altLang="zh-CN" sz="3600" b="1" dirty="0">
                    <a:solidFill>
                      <a:srgbClr val="000000"/>
                    </a:solidFill>
                    <a:latin typeface="黑体" panose="02010609060101010101" pitchFamily="2" charset="-122"/>
                    <a:ea typeface="黑体" panose="02010609060101010101" pitchFamily="2" charset="-122"/>
                  </a:rPr>
                  <a:t>IaaS</a:t>
                </a:r>
                <a:r>
                  <a:rPr kumimoji="1" lang="zh-CN" altLang="en-US" sz="3600" b="1" dirty="0">
                    <a:solidFill>
                      <a:srgbClr val="000000"/>
                    </a:solidFill>
                    <a:latin typeface="黑体" panose="02010609060101010101" pitchFamily="2" charset="-122"/>
                    <a:ea typeface="黑体" panose="02010609060101010101" pitchFamily="2" charset="-122"/>
                  </a:rPr>
                  <a:t>概述</a:t>
                </a:r>
                <a:endParaRPr kumimoji="1" lang="zh-CN" altLang="en-US" sz="3600" b="1" dirty="0">
                  <a:solidFill>
                    <a:srgbClr val="000000"/>
                  </a:solidFill>
                  <a:latin typeface="黑体" panose="02010609060101010101" pitchFamily="2" charset="-122"/>
                  <a:ea typeface="黑体" panose="02010609060101010101" pitchFamily="2" charset="-122"/>
                </a:endParaRPr>
              </a:p>
              <a:p>
                <a:pPr fontAlgn="base">
                  <a:spcBef>
                    <a:spcPct val="0"/>
                  </a:spcBef>
                  <a:spcAft>
                    <a:spcPct val="0"/>
                  </a:spcAft>
                </a:pP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14" name="Group 65"/>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21" name="Group 71"/>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一</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28" name="组合 27"/>
          <p:cNvGrpSpPr/>
          <p:nvPr/>
        </p:nvGrpSpPr>
        <p:grpSpPr>
          <a:xfrm>
            <a:off x="2391229" y="3402556"/>
            <a:ext cx="6120000" cy="929219"/>
            <a:chOff x="1066800" y="3187702"/>
            <a:chExt cx="6324600" cy="922338"/>
          </a:xfrm>
        </p:grpSpPr>
        <p:grpSp>
          <p:nvGrpSpPr>
            <p:cNvPr id="29" name="组合 63"/>
            <p:cNvGrpSpPr/>
            <p:nvPr/>
          </p:nvGrpSpPr>
          <p:grpSpPr bwMode="auto">
            <a:xfrm>
              <a:off x="1447800" y="3335333"/>
              <a:ext cx="5943600" cy="614372"/>
              <a:chOff x="1752601" y="2205030"/>
              <a:chExt cx="6934200" cy="613974"/>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3" name="Text Box 9"/>
              <p:cNvSpPr txBox="1">
                <a:spLocks noChangeArrowheads="1"/>
              </p:cNvSpPr>
              <p:nvPr/>
            </p:nvSpPr>
            <p:spPr bwMode="gray">
              <a:xfrm>
                <a:off x="2397105" y="2205030"/>
                <a:ext cx="5700713" cy="580069"/>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整体架构</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30" name="Group 65"/>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37" name="Group 71"/>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三</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4" name="组合 43"/>
          <p:cNvGrpSpPr/>
          <p:nvPr/>
        </p:nvGrpSpPr>
        <p:grpSpPr>
          <a:xfrm>
            <a:off x="2391229" y="4535043"/>
            <a:ext cx="6120000" cy="932666"/>
            <a:chOff x="1066800" y="4340235"/>
            <a:chExt cx="6234090" cy="922338"/>
          </a:xfrm>
        </p:grpSpPr>
        <p:grpSp>
          <p:nvGrpSpPr>
            <p:cNvPr id="45" name="组合 66"/>
            <p:cNvGrpSpPr/>
            <p:nvPr/>
          </p:nvGrpSpPr>
          <p:grpSpPr bwMode="auto">
            <a:xfrm>
              <a:off x="1357290" y="4483113"/>
              <a:ext cx="5943600" cy="609601"/>
              <a:chOff x="1752601" y="2209798"/>
              <a:chExt cx="6934200" cy="609206"/>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9" name="Text Box 9"/>
              <p:cNvSpPr txBox="1">
                <a:spLocks noChangeArrowheads="1"/>
              </p:cNvSpPr>
              <p:nvPr/>
            </p:nvSpPr>
            <p:spPr bwMode="gray">
              <a:xfrm>
                <a:off x="2513808" y="2209798"/>
                <a:ext cx="5700713" cy="57792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服务器虚拟化技术</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6" name="Group 65"/>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53" name="Group 71"/>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四</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0" name="组合 59"/>
          <p:cNvGrpSpPr/>
          <p:nvPr/>
        </p:nvGrpSpPr>
        <p:grpSpPr>
          <a:xfrm>
            <a:off x="2391229" y="2270070"/>
            <a:ext cx="6120000" cy="929219"/>
            <a:chOff x="1033482" y="2049448"/>
            <a:chExt cx="6324600" cy="922338"/>
          </a:xfrm>
        </p:grpSpPr>
        <p:grpSp>
          <p:nvGrpSpPr>
            <p:cNvPr id="61" name="组合 63"/>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5" name="Text Box 9"/>
              <p:cNvSpPr txBox="1">
                <a:spLocks noChangeArrowheads="1"/>
              </p:cNvSpPr>
              <p:nvPr/>
            </p:nvSpPr>
            <p:spPr bwMode="gray">
              <a:xfrm>
                <a:off x="2397105" y="2205030"/>
                <a:ext cx="5700713" cy="580069"/>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基本功能</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2" name="Group 65"/>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69" name="Group 71"/>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二</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6" name="组合 75"/>
          <p:cNvGrpSpPr/>
          <p:nvPr/>
        </p:nvGrpSpPr>
        <p:grpSpPr>
          <a:xfrm>
            <a:off x="2391229" y="5662775"/>
            <a:ext cx="6120000" cy="1296144"/>
            <a:chOff x="1041445" y="5404156"/>
            <a:chExt cx="6324600" cy="1296144"/>
          </a:xfrm>
        </p:grpSpPr>
        <p:grpSp>
          <p:nvGrpSpPr>
            <p:cNvPr id="77" name="组合 76"/>
            <p:cNvGrpSpPr/>
            <p:nvPr/>
          </p:nvGrpSpPr>
          <p:grpSpPr>
            <a:xfrm>
              <a:off x="1041445" y="5404156"/>
              <a:ext cx="6324600" cy="1296144"/>
              <a:chOff x="1043608" y="5445224"/>
              <a:chExt cx="6324600" cy="1296144"/>
            </a:xfrm>
          </p:grpSpPr>
          <p:grpSp>
            <p:nvGrpSpPr>
              <p:cNvPr id="79" name="组合 62"/>
              <p:cNvGrpSpPr/>
              <p:nvPr/>
            </p:nvGrpSpPr>
            <p:grpSpPr bwMode="auto">
              <a:xfrm>
                <a:off x="1424608" y="5602595"/>
                <a:ext cx="5943600" cy="1138773"/>
                <a:chOff x="1752601" y="2209800"/>
                <a:chExt cx="6934200" cy="1138037"/>
              </a:xfrm>
            </p:grpSpPr>
            <p:sp>
              <p:nvSpPr>
                <p:cNvPr id="91"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2" name="Text Box 9"/>
                <p:cNvSpPr txBox="1">
                  <a:spLocks noChangeArrowheads="1"/>
                </p:cNvSpPr>
                <p:nvPr/>
              </p:nvSpPr>
              <p:spPr bwMode="gray">
                <a:xfrm>
                  <a:off x="2397105" y="2209800"/>
                  <a:ext cx="5700713" cy="1138037"/>
                </a:xfrm>
                <a:prstGeom prst="rect">
                  <a:avLst/>
                </a:prstGeom>
                <a:noFill/>
                <a:ln w="9525" algn="ctr">
                  <a:noFill/>
                  <a:miter lim="800000"/>
                </a:ln>
              </p:spPr>
              <p:txBody>
                <a:bodyPr>
                  <a:spAutoFit/>
                </a:bodyPr>
                <a:lstStyle/>
                <a:p>
                  <a:pPr fontAlgn="base">
                    <a:spcBef>
                      <a:spcPct val="0"/>
                    </a:spcBef>
                    <a:spcAft>
                      <a:spcPct val="0"/>
                    </a:spcAft>
                  </a:pPr>
                  <a:r>
                    <a:rPr kumimoji="1" lang="en-US" altLang="zh-CN" sz="3600" b="1" dirty="0">
                      <a:solidFill>
                        <a:srgbClr val="000000"/>
                      </a:solidFill>
                      <a:latin typeface="黑体" panose="02010609060101010101" pitchFamily="2" charset="-122"/>
                      <a:ea typeface="黑体" panose="02010609060101010101" pitchFamily="2" charset="-122"/>
                    </a:rPr>
                    <a:t>IaaS</a:t>
                  </a:r>
                  <a:r>
                    <a:rPr kumimoji="1" lang="zh-CN" altLang="en-US" sz="3600" b="1" dirty="0">
                      <a:solidFill>
                        <a:srgbClr val="000000"/>
                      </a:solidFill>
                      <a:latin typeface="黑体" panose="02010609060101010101" pitchFamily="2" charset="-122"/>
                      <a:ea typeface="黑体" panose="02010609060101010101" pitchFamily="2" charset="-122"/>
                    </a:rPr>
                    <a:t>体验</a:t>
                  </a:r>
                  <a:endParaRPr kumimoji="1" lang="zh-CN" altLang="en-US" sz="3600" b="1" dirty="0">
                    <a:solidFill>
                      <a:srgbClr val="000000"/>
                    </a:solidFill>
                    <a:latin typeface="黑体" panose="02010609060101010101" pitchFamily="2" charset="-122"/>
                    <a:ea typeface="黑体" panose="02010609060101010101" pitchFamily="2" charset="-122"/>
                  </a:endParaRPr>
                </a:p>
                <a:p>
                  <a:pPr fontAlgn="base">
                    <a:spcBef>
                      <a:spcPct val="0"/>
                    </a:spcBef>
                    <a:spcAft>
                      <a:spcPct val="0"/>
                    </a:spcAft>
                  </a:pP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80" name="Group 65"/>
              <p:cNvGrpSpPr/>
              <p:nvPr/>
            </p:nvGrpSpPr>
            <p:grpSpPr bwMode="auto">
              <a:xfrm>
                <a:off x="1043608" y="5445224"/>
                <a:ext cx="854075" cy="922338"/>
                <a:chOff x="2789" y="1625"/>
                <a:chExt cx="847" cy="915"/>
              </a:xfrm>
            </p:grpSpPr>
            <p:sp>
              <p:nvSpPr>
                <p:cNvPr id="81"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2"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3"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4"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5"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86" name="Group 71"/>
                <p:cNvGrpSpPr/>
                <p:nvPr/>
              </p:nvGrpSpPr>
              <p:grpSpPr bwMode="auto">
                <a:xfrm>
                  <a:off x="2899" y="1735"/>
                  <a:ext cx="687" cy="688"/>
                  <a:chOff x="4166" y="1706"/>
                  <a:chExt cx="1252" cy="1252"/>
                </a:xfrm>
              </p:grpSpPr>
              <p:sp>
                <p:nvSpPr>
                  <p:cNvPr id="87"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8"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9"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0"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grpSp>
        <p:sp>
          <p:nvSpPr>
            <p:cNvPr id="78" name="矩形 77"/>
            <p:cNvSpPr/>
            <p:nvPr/>
          </p:nvSpPr>
          <p:spPr>
            <a:xfrm>
              <a:off x="1191246" y="5580529"/>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五</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sp>
        <p:nvSpPr>
          <p:cNvPr id="93" name="Rectangle 35"/>
          <p:cNvSpPr>
            <a:spLocks noChangeArrowheads="1"/>
          </p:cNvSpPr>
          <p:nvPr/>
        </p:nvSpPr>
        <p:spPr bwMode="blackWhite">
          <a:xfrm>
            <a:off x="1450441" y="1127459"/>
            <a:ext cx="8286750" cy="4418254"/>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IaaS</a:t>
            </a: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体验</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文本框 11"/>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2" charset="-122"/>
                <a:cs typeface="Times New Roman" panose="02020603050405020304" pitchFamily="18" charset="0"/>
              </a:rPr>
              <a:t>IaaS</a:t>
            </a:r>
            <a:r>
              <a:rPr lang="zh-CN" altLang="en-US" sz="2800" b="1" dirty="0">
                <a:latin typeface="Times New Roman" panose="02020603050405020304" pitchFamily="18" charset="0"/>
                <a:ea typeface="黑体" panose="02010609060101010101" pitchFamily="2" charset="-122"/>
                <a:cs typeface="Times New Roman" panose="02020603050405020304" pitchFamily="18" charset="0"/>
              </a:rPr>
              <a:t>体验</a:t>
            </a:r>
            <a:endParaRPr lang="zh-CN" altLang="en-US" sz="28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2" name="矩形 1"/>
          <p:cNvSpPr/>
          <p:nvPr/>
        </p:nvSpPr>
        <p:spPr>
          <a:xfrm>
            <a:off x="1595123" y="2403964"/>
            <a:ext cx="7806578" cy="1754326"/>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        IaaS</a:t>
            </a:r>
            <a:r>
              <a:rPr lang="zh-CN" altLang="en-US" dirty="0">
                <a:latin typeface="微软雅黑" panose="020B0503020204020204" pitchFamily="34" charset="-122"/>
                <a:ea typeface="微软雅黑" panose="020B0503020204020204" pitchFamily="34" charset="-122"/>
              </a:rPr>
              <a:t>是云计算的一种重要的服务类型，前面我们已经熟悉了</a:t>
            </a:r>
            <a:r>
              <a:rPr lang="en-US" altLang="zh-CN" dirty="0">
                <a:latin typeface="微软雅黑" panose="020B0503020204020204" pitchFamily="34" charset="-122"/>
                <a:ea typeface="微软雅黑" panose="020B0503020204020204" pitchFamily="34" charset="-122"/>
              </a:rPr>
              <a:t>IaaS</a:t>
            </a:r>
            <a:r>
              <a:rPr lang="zh-CN" altLang="en-US" dirty="0">
                <a:latin typeface="微软雅黑" panose="020B0503020204020204" pitchFamily="34" charset="-122"/>
                <a:ea typeface="微软雅黑" panose="020B0503020204020204" pitchFamily="34" charset="-122"/>
              </a:rPr>
              <a:t>的功能和特点。本节将带领大家实际安装一个</a:t>
            </a:r>
            <a:r>
              <a:rPr lang="en-US" altLang="zh-CN" dirty="0">
                <a:solidFill>
                  <a:srgbClr val="FF0000"/>
                </a:solidFill>
                <a:latin typeface="微软雅黑" panose="020B0503020204020204" pitchFamily="34" charset="-122"/>
                <a:ea typeface="微软雅黑" panose="020B0503020204020204" pitchFamily="34" charset="-122"/>
              </a:rPr>
              <a:t>IaaS</a:t>
            </a:r>
            <a:r>
              <a:rPr lang="zh-CN" altLang="en-US" dirty="0">
                <a:solidFill>
                  <a:srgbClr val="FF0000"/>
                </a:solidFill>
                <a:latin typeface="微软雅黑" panose="020B0503020204020204" pitchFamily="34" charset="-122"/>
                <a:ea typeface="微软雅黑" panose="020B0503020204020204" pitchFamily="34" charset="-122"/>
              </a:rPr>
              <a:t>云平台</a:t>
            </a:r>
            <a:r>
              <a:rPr lang="zh-CN" altLang="en-US" dirty="0">
                <a:latin typeface="微软雅黑" panose="020B0503020204020204" pitchFamily="34" charset="-122"/>
                <a:ea typeface="微软雅黑" panose="020B0503020204020204" pitchFamily="34" charset="-122"/>
              </a:rPr>
              <a:t>，然后在该云平台上创建并使用虚拟机，以及加载卷给虚拟机。通过这些操作，可以使大家加深对</a:t>
            </a:r>
            <a:r>
              <a:rPr lang="en-US" altLang="zh-CN" dirty="0">
                <a:latin typeface="微软雅黑" panose="020B0503020204020204" pitchFamily="34" charset="-122"/>
                <a:ea typeface="微软雅黑" panose="020B0503020204020204" pitchFamily="34" charset="-122"/>
              </a:rPr>
              <a:t>IaaS</a:t>
            </a:r>
            <a:r>
              <a:rPr lang="zh-CN" altLang="en-US" dirty="0">
                <a:latin typeface="微软雅黑" panose="020B0503020204020204" pitchFamily="34" charset="-122"/>
                <a:ea typeface="微软雅黑" panose="020B0503020204020204" pitchFamily="34" charset="-122"/>
              </a:rPr>
              <a:t>平台的了解。</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IaaS</a:t>
            </a: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体验</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文本框 11"/>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2" charset="-122"/>
                <a:cs typeface="Times New Roman" panose="02020603050405020304" pitchFamily="18" charset="0"/>
              </a:rPr>
              <a:t>IaaS</a:t>
            </a:r>
            <a:r>
              <a:rPr lang="zh-CN" altLang="en-US" sz="2800" b="1" dirty="0">
                <a:latin typeface="Times New Roman" panose="02020603050405020304" pitchFamily="18" charset="0"/>
                <a:ea typeface="黑体" panose="02010609060101010101" pitchFamily="2" charset="-122"/>
                <a:cs typeface="Times New Roman" panose="02020603050405020304" pitchFamily="18" charset="0"/>
              </a:rPr>
              <a:t>体验</a:t>
            </a:r>
            <a:endParaRPr lang="zh-CN" altLang="en-US" sz="28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文本框 8"/>
          <p:cNvSpPr txBox="1"/>
          <p:nvPr/>
        </p:nvSpPr>
        <p:spPr>
          <a:xfrm>
            <a:off x="637277" y="1698693"/>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体验对象</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矩形 2"/>
          <p:cNvSpPr/>
          <p:nvPr/>
        </p:nvSpPr>
        <p:spPr>
          <a:xfrm>
            <a:off x="131974" y="2221357"/>
            <a:ext cx="5634181" cy="4555093"/>
          </a:xfrm>
          <a:prstGeom prst="rect">
            <a:avLst/>
          </a:prstGeom>
        </p:spPr>
        <p:txBody>
          <a:bodyPr wrap="square">
            <a:spAutoFit/>
          </a:bodyPr>
          <a:lstStyle/>
          <a:p>
            <a:pPr lvl="0" indent="457200" algn="just" defTabSz="1219835">
              <a:lnSpc>
                <a:spcPct val="130000"/>
              </a:lnSpc>
              <a:spcBef>
                <a:spcPct val="20000"/>
              </a:spcBef>
              <a:buSzPct val="80000"/>
            </a:pPr>
            <a:r>
              <a:rPr lang="zh-CN" altLang="en-US" sz="2000" dirty="0">
                <a:latin typeface="Arial" panose="020B0604020202020204"/>
                <a:ea typeface="微软雅黑" panose="020B0503020204020204" pitchFamily="34" charset="-122"/>
              </a:rPr>
              <a:t>本节将使用</a:t>
            </a:r>
            <a:r>
              <a:rPr lang="en-US" altLang="zh-CN" sz="2000" dirty="0">
                <a:latin typeface="Arial" panose="020B0604020202020204"/>
                <a:ea typeface="微软雅黑" panose="020B0503020204020204" pitchFamily="34" charset="-122"/>
              </a:rPr>
              <a:t>OpenStack</a:t>
            </a:r>
            <a:r>
              <a:rPr lang="zh-CN" altLang="en-US" sz="2000" dirty="0">
                <a:latin typeface="Arial" panose="020B0604020202020204"/>
                <a:ea typeface="微软雅黑" panose="020B0503020204020204" pitchFamily="34" charset="-122"/>
              </a:rPr>
              <a:t>作为</a:t>
            </a:r>
            <a:r>
              <a:rPr lang="en-US" altLang="zh-CN" sz="2000" dirty="0">
                <a:latin typeface="Arial" panose="020B0604020202020204"/>
                <a:ea typeface="微软雅黑" panose="020B0503020204020204" pitchFamily="34" charset="-122"/>
              </a:rPr>
              <a:t>IaaS</a:t>
            </a:r>
            <a:r>
              <a:rPr lang="zh-CN" altLang="en-US" sz="2000" dirty="0">
                <a:latin typeface="Arial" panose="020B0604020202020204"/>
                <a:ea typeface="微软雅黑" panose="020B0503020204020204" pitchFamily="34" charset="-122"/>
              </a:rPr>
              <a:t>的体验对象，</a:t>
            </a:r>
            <a:r>
              <a:rPr lang="en-US" altLang="zh-CN" sz="2000" dirty="0">
                <a:latin typeface="Arial" panose="020B0604020202020204"/>
                <a:ea typeface="微软雅黑" panose="020B0503020204020204" pitchFamily="34" charset="-122"/>
              </a:rPr>
              <a:t>OpenStack</a:t>
            </a:r>
            <a:r>
              <a:rPr lang="zh-CN" altLang="en-US" sz="2000" dirty="0">
                <a:latin typeface="Arial" panose="020B0604020202020204"/>
                <a:ea typeface="微软雅黑" panose="020B0503020204020204" pitchFamily="34" charset="-122"/>
              </a:rPr>
              <a:t>是当前最流行的开源</a:t>
            </a:r>
            <a:r>
              <a:rPr lang="en-US" altLang="zh-CN" sz="2000" dirty="0">
                <a:latin typeface="Arial" panose="020B0604020202020204"/>
                <a:ea typeface="微软雅黑" panose="020B0503020204020204" pitchFamily="34" charset="-122"/>
              </a:rPr>
              <a:t>IaaS</a:t>
            </a:r>
            <a:r>
              <a:rPr lang="zh-CN" altLang="en-US" sz="2000" dirty="0">
                <a:latin typeface="Arial" panose="020B0604020202020204"/>
                <a:ea typeface="微软雅黑" panose="020B0503020204020204" pitchFamily="34" charset="-122"/>
              </a:rPr>
              <a:t>云平台管理项目。通过它可以实现基础设施即服务，</a:t>
            </a:r>
            <a:r>
              <a:rPr lang="en-US" altLang="zh-CN" sz="2000" dirty="0">
                <a:latin typeface="Arial" panose="020B0604020202020204"/>
                <a:ea typeface="微软雅黑" panose="020B0503020204020204" pitchFamily="34" charset="-122"/>
              </a:rPr>
              <a:t>OpenStack</a:t>
            </a:r>
            <a:r>
              <a:rPr lang="zh-CN" altLang="en-US" sz="2000" dirty="0">
                <a:latin typeface="Arial" panose="020B0604020202020204"/>
                <a:ea typeface="微软雅黑" panose="020B0503020204020204" pitchFamily="34" charset="-122"/>
              </a:rPr>
              <a:t>结合虚拟化技术，比如</a:t>
            </a:r>
            <a:r>
              <a:rPr lang="en-US" altLang="zh-CN" sz="2000" dirty="0">
                <a:latin typeface="Arial" panose="020B0604020202020204"/>
                <a:ea typeface="微软雅黑" panose="020B0503020204020204" pitchFamily="34" charset="-122"/>
              </a:rPr>
              <a:t>KVM</a:t>
            </a:r>
            <a:r>
              <a:rPr lang="zh-CN" altLang="en-US" sz="2000" dirty="0">
                <a:latin typeface="Arial" panose="020B0604020202020204"/>
                <a:ea typeface="微软雅黑" panose="020B0503020204020204" pitchFamily="34" charset="-122"/>
              </a:rPr>
              <a:t>、</a:t>
            </a:r>
            <a:r>
              <a:rPr lang="en-US" altLang="zh-CN" sz="2000" dirty="0" err="1">
                <a:latin typeface="Arial" panose="020B0604020202020204"/>
                <a:ea typeface="微软雅黑" panose="020B0503020204020204" pitchFamily="34" charset="-122"/>
              </a:rPr>
              <a:t>Xen</a:t>
            </a:r>
            <a:r>
              <a:rPr lang="zh-CN" altLang="en-US" sz="2000" dirty="0">
                <a:latin typeface="Arial" panose="020B0604020202020204"/>
                <a:ea typeface="微软雅黑" panose="020B0503020204020204" pitchFamily="34" charset="-122"/>
              </a:rPr>
              <a:t>等，完成数据中心计算、存储、网络资源池的虚拟化和管理。</a:t>
            </a:r>
            <a:endParaRPr lang="en-US" altLang="zh-CN" sz="2000" dirty="0">
              <a:latin typeface="Arial" panose="020B0604020202020204"/>
              <a:ea typeface="微软雅黑" panose="020B0503020204020204" pitchFamily="34" charset="-122"/>
            </a:endParaRPr>
          </a:p>
          <a:p>
            <a:pPr lvl="0" indent="457200" algn="just" defTabSz="1219835">
              <a:lnSpc>
                <a:spcPct val="130000"/>
              </a:lnSpc>
              <a:spcBef>
                <a:spcPct val="20000"/>
              </a:spcBef>
              <a:buSzPct val="80000"/>
            </a:pPr>
            <a:r>
              <a:rPr lang="en-US" altLang="zh-CN" sz="2000" dirty="0">
                <a:latin typeface="Arial" panose="020B0604020202020204"/>
                <a:ea typeface="微软雅黑" panose="020B0503020204020204" pitchFamily="34" charset="-122"/>
              </a:rPr>
              <a:t>OpenStack</a:t>
            </a:r>
            <a:r>
              <a:rPr lang="zh-CN" altLang="en-US" sz="2000" dirty="0">
                <a:latin typeface="Arial" panose="020B0604020202020204"/>
                <a:ea typeface="微软雅黑" panose="020B0503020204020204" pitchFamily="34" charset="-122"/>
              </a:rPr>
              <a:t>并不是一个单独的软件，它是一个巨大的开源软件集合，它包含了许多组件，有些组件是</a:t>
            </a:r>
            <a:r>
              <a:rPr lang="en-US" altLang="zh-CN" sz="2000" dirty="0">
                <a:latin typeface="Arial" panose="020B0604020202020204"/>
                <a:ea typeface="微软雅黑" panose="020B0503020204020204" pitchFamily="34" charset="-122"/>
              </a:rPr>
              <a:t>OpenStack</a:t>
            </a:r>
            <a:r>
              <a:rPr lang="zh-CN" altLang="en-US" sz="2000" dirty="0">
                <a:latin typeface="Arial" panose="020B0604020202020204"/>
                <a:ea typeface="微软雅黑" panose="020B0503020204020204" pitchFamily="34" charset="-122"/>
              </a:rPr>
              <a:t>发行版本的核心服务，有些是为更好地支持</a:t>
            </a:r>
            <a:r>
              <a:rPr lang="en-US" altLang="zh-CN" sz="2000" dirty="0">
                <a:latin typeface="Arial" panose="020B0604020202020204"/>
                <a:ea typeface="微软雅黑" panose="020B0503020204020204" pitchFamily="34" charset="-122"/>
              </a:rPr>
              <a:t>OpenStack</a:t>
            </a:r>
            <a:r>
              <a:rPr lang="zh-CN" altLang="en-US" sz="2000" dirty="0">
                <a:latin typeface="Arial" panose="020B0604020202020204"/>
                <a:ea typeface="微软雅黑" panose="020B0503020204020204" pitchFamily="34" charset="-122"/>
              </a:rPr>
              <a:t>社区和项目开发管理的孵化项目。</a:t>
            </a:r>
            <a:endParaRPr lang="zh-CN" altLang="en-US" sz="2000" dirty="0">
              <a:latin typeface="Arial" panose="020B0604020202020204"/>
              <a:ea typeface="微软雅黑" panose="020B0503020204020204" pitchFamily="34" charset="-122"/>
            </a:endParaRPr>
          </a:p>
        </p:txBody>
      </p:sp>
      <p:sp>
        <p:nvSpPr>
          <p:cNvPr id="10" name="内容占位符 3"/>
          <p:cNvSpPr txBox="1"/>
          <p:nvPr/>
        </p:nvSpPr>
        <p:spPr>
          <a:xfrm>
            <a:off x="6951229" y="1854500"/>
            <a:ext cx="3947680" cy="464458"/>
          </a:xfrm>
          <a:prstGeom prst="rect">
            <a:avLst/>
          </a:prstGeom>
          <a:solidFill>
            <a:schemeClr val="accent2"/>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latin typeface="Times New Roman" panose="02020603050405020304" pitchFamily="18" charset="0"/>
                <a:cs typeface="Times New Roman" panose="02020603050405020304" pitchFamily="18" charset="0"/>
              </a:rPr>
              <a:t>OpenStack</a:t>
            </a:r>
            <a:r>
              <a:rPr lang="zh-CN" altLang="en-US" dirty="0">
                <a:latin typeface="Times New Roman" panose="02020603050405020304" pitchFamily="18" charset="0"/>
                <a:cs typeface="Times New Roman" panose="02020603050405020304" pitchFamily="18" charset="0"/>
              </a:rPr>
              <a:t>的核心服务</a:t>
            </a:r>
            <a:endParaRPr lang="zh-CN" altLang="en-US" dirty="0">
              <a:latin typeface="Times New Roman" panose="02020603050405020304" pitchFamily="18" charset="0"/>
              <a:cs typeface="Times New Roman" panose="02020603050405020304" pitchFamily="18" charset="0"/>
            </a:endParaRPr>
          </a:p>
        </p:txBody>
      </p:sp>
      <p:cxnSp>
        <p:nvCxnSpPr>
          <p:cNvPr id="11" name="直接连接符 10"/>
          <p:cNvCxnSpPr/>
          <p:nvPr/>
        </p:nvCxnSpPr>
        <p:spPr>
          <a:xfrm>
            <a:off x="6110721" y="1637694"/>
            <a:ext cx="0" cy="4890333"/>
          </a:xfrm>
          <a:prstGeom prst="line">
            <a:avLst/>
          </a:prstGeom>
          <a:ln w="57150">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13" name="内容占位符 3"/>
          <p:cNvSpPr txBox="1"/>
          <p:nvPr/>
        </p:nvSpPr>
        <p:spPr>
          <a:xfrm>
            <a:off x="6550141" y="2708203"/>
            <a:ext cx="5486400" cy="3581400"/>
          </a:xfrm>
          <a:prstGeom prst="rect">
            <a:avLst/>
          </a:prstGeom>
          <a:noFill/>
        </p:spPr>
        <p:txBody>
          <a:bodyPr vert="horz" lIns="121917" tIns="60958" rIns="121917" bIns="60958" rtlCol="0">
            <a:no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457200" marR="0" lvl="0" indent="-457200" algn="l" defTabSz="1219835" rtl="0" eaLnBrk="1" fontAlgn="auto" latinLnBrk="0" hangingPunct="1">
              <a:lnSpc>
                <a:spcPct val="130000"/>
              </a:lnSpc>
              <a:spcBef>
                <a:spcPct val="20000"/>
              </a:spcBef>
              <a:spcAft>
                <a:spcPts val="0"/>
              </a:spcAft>
              <a:buClr>
                <a:srgbClr val="0070C0"/>
              </a:buClr>
              <a:buSzPct val="80000"/>
              <a:buFont typeface="Wingdings" panose="05000000000000000000" pitchFamily="2" charset="2"/>
              <a:buChar char="l"/>
              <a:defRPr/>
            </a:pP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Nova</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Compute</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计算服务。</a:t>
            </a:r>
            <a:endPar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a:p>
            <a:pPr marL="457200" marR="0" lvl="0" indent="-457200" algn="l" defTabSz="1219835" rtl="0" eaLnBrk="1" fontAlgn="auto" latinLnBrk="0" hangingPunct="1">
              <a:lnSpc>
                <a:spcPct val="130000"/>
              </a:lnSpc>
              <a:spcBef>
                <a:spcPct val="20000"/>
              </a:spcBef>
              <a:spcAft>
                <a:spcPts val="0"/>
              </a:spcAft>
              <a:buClr>
                <a:srgbClr val="0070C0"/>
              </a:buClr>
              <a:buSzPct val="80000"/>
              <a:buFont typeface="Wingdings" panose="05000000000000000000" pitchFamily="2" charset="2"/>
              <a:buChar char="l"/>
              <a:defRPr/>
            </a:pP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Network/Neutron</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Network</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网络服务。</a:t>
            </a:r>
            <a:endPar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a:p>
            <a:pPr marL="457200" marR="0" lvl="0" indent="-457200" algn="l" defTabSz="1219835" rtl="0" eaLnBrk="1" fontAlgn="auto" latinLnBrk="0" hangingPunct="1">
              <a:lnSpc>
                <a:spcPct val="130000"/>
              </a:lnSpc>
              <a:spcBef>
                <a:spcPct val="20000"/>
              </a:spcBef>
              <a:spcAft>
                <a:spcPts val="0"/>
              </a:spcAft>
              <a:buClr>
                <a:srgbClr val="0070C0"/>
              </a:buClr>
              <a:buSzPct val="80000"/>
              <a:buFont typeface="Wingdings" panose="05000000000000000000" pitchFamily="2" charset="2"/>
              <a:buChar char="l"/>
              <a:defRPr/>
            </a:pP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Cinder</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Block Storage as a Service</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块存储服务。</a:t>
            </a:r>
            <a:endPar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a:p>
            <a:pPr marL="457200" marR="0" lvl="0" indent="-457200" algn="l" defTabSz="1219835" rtl="0" eaLnBrk="1" fontAlgn="auto" latinLnBrk="0" hangingPunct="1">
              <a:lnSpc>
                <a:spcPct val="130000"/>
              </a:lnSpc>
              <a:spcBef>
                <a:spcPct val="20000"/>
              </a:spcBef>
              <a:spcAft>
                <a:spcPts val="0"/>
              </a:spcAft>
              <a:buClr>
                <a:srgbClr val="0070C0"/>
              </a:buClr>
              <a:buSzPct val="80000"/>
              <a:buFont typeface="Wingdings" panose="05000000000000000000" pitchFamily="2" charset="2"/>
              <a:buChar char="l"/>
              <a:defRPr/>
            </a:pP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Swift</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Object Storage</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对象存储服务。</a:t>
            </a:r>
            <a:endPar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a:p>
            <a:pPr marL="457200" marR="0" lvl="0" indent="-457200" algn="l" defTabSz="1219835" rtl="0" eaLnBrk="1" fontAlgn="auto" latinLnBrk="0" hangingPunct="1">
              <a:lnSpc>
                <a:spcPct val="130000"/>
              </a:lnSpc>
              <a:spcBef>
                <a:spcPct val="20000"/>
              </a:spcBef>
              <a:spcAft>
                <a:spcPts val="0"/>
              </a:spcAft>
              <a:buClr>
                <a:srgbClr val="0070C0"/>
              </a:buClr>
              <a:buSzPct val="80000"/>
              <a:buFont typeface="Wingdings" panose="05000000000000000000" pitchFamily="2" charset="2"/>
              <a:buChar char="l"/>
              <a:defRPr/>
            </a:pP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Keystone</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Identity</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认证服务。</a:t>
            </a:r>
            <a:endPar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a:p>
            <a:pPr marL="457200" marR="0" lvl="0" indent="-457200" algn="l" defTabSz="1219835" rtl="0" eaLnBrk="1" fontAlgn="auto" latinLnBrk="0" hangingPunct="1">
              <a:lnSpc>
                <a:spcPct val="130000"/>
              </a:lnSpc>
              <a:spcBef>
                <a:spcPct val="20000"/>
              </a:spcBef>
              <a:spcAft>
                <a:spcPts val="0"/>
              </a:spcAft>
              <a:buClr>
                <a:srgbClr val="0070C0"/>
              </a:buClr>
              <a:buSzPct val="80000"/>
              <a:buFont typeface="Wingdings" panose="05000000000000000000" pitchFamily="2" charset="2"/>
              <a:buChar char="l"/>
              <a:defRPr/>
            </a:pP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Glance</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Image</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镜像服务。</a:t>
            </a:r>
            <a:endPar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a:p>
            <a:pPr marL="457200" marR="0" lvl="0" indent="-457200" algn="l" defTabSz="1219835" rtl="0" eaLnBrk="1" fontAlgn="auto" latinLnBrk="0" hangingPunct="1">
              <a:lnSpc>
                <a:spcPct val="130000"/>
              </a:lnSpc>
              <a:spcBef>
                <a:spcPct val="20000"/>
              </a:spcBef>
              <a:spcAft>
                <a:spcPts val="0"/>
              </a:spcAft>
              <a:buClr>
                <a:srgbClr val="0070C0"/>
              </a:buClr>
              <a:buSzPct val="80000"/>
              <a:buFont typeface="Wingdings" panose="05000000000000000000" pitchFamily="2" charset="2"/>
              <a:buChar char="l"/>
              <a:defRPr/>
            </a:pP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Horizon</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Dashboard</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——UI</a:t>
            </a:r>
            <a:r>
              <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rPr>
              <a:t>服务。</a:t>
            </a:r>
            <a:endParaRPr kumimoji="0" lang="zh-CN" altLang="en-US" sz="1800" b="0" i="0" u="none" strike="noStrike" kern="1200" cap="none" spc="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IaaS</a:t>
            </a: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体验</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文本框 11"/>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2" charset="-122"/>
                <a:cs typeface="Times New Roman" panose="02020603050405020304" pitchFamily="18" charset="0"/>
              </a:rPr>
              <a:t>IaaS</a:t>
            </a:r>
            <a:r>
              <a:rPr lang="zh-CN" altLang="en-US" sz="2800" b="1" dirty="0">
                <a:latin typeface="Times New Roman" panose="02020603050405020304" pitchFamily="18" charset="0"/>
                <a:ea typeface="黑体" panose="02010609060101010101" pitchFamily="2" charset="-122"/>
                <a:cs typeface="Times New Roman" panose="02020603050405020304" pitchFamily="18" charset="0"/>
              </a:rPr>
              <a:t>体验</a:t>
            </a:r>
            <a:endParaRPr lang="zh-CN" altLang="en-US" sz="28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文本框 8"/>
          <p:cNvSpPr txBox="1"/>
          <p:nvPr/>
        </p:nvSpPr>
        <p:spPr>
          <a:xfrm>
            <a:off x="637277" y="1698693"/>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安装部署</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4" name="内容占位符 2"/>
          <p:cNvSpPr txBox="1"/>
          <p:nvPr/>
        </p:nvSpPr>
        <p:spPr>
          <a:xfrm>
            <a:off x="-112279" y="2583659"/>
            <a:ext cx="10978515" cy="2057400"/>
          </a:xfrm>
          <a:prstGeom prst="rect">
            <a:avLst/>
          </a:prstGeom>
        </p:spPr>
        <p:txBody>
          <a:bodyPr vert="horz" lIns="121917" tIns="60958" rIns="121917" bIns="60958" rtlCol="0">
            <a:norm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457200" marR="0" lvl="0" indent="45720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1</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）准备一台物理机或虚拟机，环境干净，无其他无关的应用。</a:t>
            </a:r>
            <a:endPar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endParaRPr>
          </a:p>
          <a:p>
            <a:pPr marL="457200" marR="0" lvl="0" indent="45720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2</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）操作系统版本为</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Ubuntu 14.04</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，最小化安装即可。</a:t>
            </a:r>
            <a:endPar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endParaRPr>
          </a:p>
          <a:p>
            <a:pPr marL="457200" marR="0" lvl="0" indent="45720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3</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）内存：</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4GB </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磁盘，</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30GB CPU</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4</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核。</a:t>
            </a:r>
            <a:endPar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endParaRPr>
          </a:p>
          <a:p>
            <a:pPr marL="457200" marR="0" lvl="0" indent="45720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4</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OpenStack</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版本为</a:t>
            </a:r>
            <a:r>
              <a:rPr kumimoji="0" lang="en-US" altLang="zh-CN"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Kilo</a:t>
            </a:r>
            <a:r>
              <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rPr>
              <a:t>版。</a:t>
            </a:r>
            <a:endPar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endParaRPr>
          </a:p>
          <a:p>
            <a:pPr marL="457200" marR="0" lvl="0" indent="-457200" algn="l" defTabSz="1219835" rtl="0" eaLnBrk="1" fontAlgn="auto" latinLnBrk="0" hangingPunct="1">
              <a:lnSpc>
                <a:spcPct val="130000"/>
              </a:lnSpc>
              <a:spcBef>
                <a:spcPct val="20000"/>
              </a:spcBef>
              <a:spcAft>
                <a:spcPts val="0"/>
              </a:spcAft>
              <a:buClrTx/>
              <a:buSzPct val="80000"/>
              <a:buFont typeface="Wingdings" panose="05000000000000000000" pitchFamily="2" charset="2"/>
              <a:buChar char="l"/>
              <a:defRPr/>
            </a:pPr>
            <a:endPar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a:p>
            <a:pPr marL="0" marR="0" lvl="0" indent="-457200" algn="l" defTabSz="1219835" rtl="0" eaLnBrk="1" fontAlgn="auto" latinLnBrk="0" hangingPunct="1">
              <a:lnSpc>
                <a:spcPct val="130000"/>
              </a:lnSpc>
              <a:spcBef>
                <a:spcPct val="20000"/>
              </a:spcBef>
              <a:spcAft>
                <a:spcPts val="0"/>
              </a:spcAft>
              <a:buClrTx/>
              <a:buSzPct val="80000"/>
              <a:buFont typeface="Wingdings" panose="05000000000000000000" pitchFamily="2" charset="2"/>
              <a:buChar char="l"/>
              <a:defRPr/>
            </a:pPr>
            <a:endParaRPr kumimoji="0" lang="zh-CN" altLang="en-US" sz="2000" b="0"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n-cs"/>
            </a:endParaRPr>
          </a:p>
        </p:txBody>
      </p:sp>
      <p:sp>
        <p:nvSpPr>
          <p:cNvPr id="15" name="矩形 14"/>
          <p:cNvSpPr/>
          <p:nvPr/>
        </p:nvSpPr>
        <p:spPr>
          <a:xfrm>
            <a:off x="1395557" y="4707734"/>
            <a:ext cx="5486400" cy="1938992"/>
          </a:xfrm>
          <a:prstGeom prst="rect">
            <a:avLst/>
          </a:prstGeom>
        </p:spPr>
        <p:txBody>
          <a:bodyPr wrap="square">
            <a:spAutoFit/>
          </a:bodyPr>
          <a:lstStyle/>
          <a:p>
            <a:pPr defTabSz="1219835">
              <a:lnSpc>
                <a:spcPct val="150000"/>
              </a:lnSpc>
              <a:spcBef>
                <a:spcPct val="50000"/>
              </a:spcBef>
            </a:pPr>
            <a:r>
              <a:rPr lang="en-US" altLang="zh-CN" sz="2000" dirty="0" err="1">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DevStack</a:t>
            </a:r>
            <a:r>
              <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是一套用来快速部署</a:t>
            </a:r>
            <a:r>
              <a:rPr lang="en-US" altLang="zh-CN"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OpenStack</a:t>
            </a:r>
            <a:r>
              <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体验环境的脚本工具，安装简单，使用方便。无需每个组件单独安装，通过</a:t>
            </a:r>
            <a:r>
              <a:rPr lang="en-US" altLang="zh-CN" sz="2000" dirty="0" err="1">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DevStack</a:t>
            </a:r>
            <a:r>
              <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的脚本可以实现</a:t>
            </a:r>
            <a:r>
              <a:rPr lang="en-US" altLang="zh-CN"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OpenStack</a:t>
            </a:r>
            <a:r>
              <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的</a:t>
            </a:r>
            <a:r>
              <a:rPr lang="en-US" altLang="zh-CN"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All-in-One</a:t>
            </a:r>
            <a:r>
              <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（单机）的安装。</a:t>
            </a:r>
            <a:endPar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pic>
        <p:nvPicPr>
          <p:cNvPr id="16"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37277" y="4614518"/>
            <a:ext cx="897043" cy="615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0237" y="4707734"/>
            <a:ext cx="3566140" cy="12030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本框 17"/>
          <p:cNvSpPr txBox="1"/>
          <p:nvPr/>
        </p:nvSpPr>
        <p:spPr>
          <a:xfrm>
            <a:off x="710906" y="2121994"/>
            <a:ext cx="2850460"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Ø"/>
            </a:pPr>
            <a:r>
              <a:rPr lang="en-US" altLang="zh-CN" sz="2400" b="1" dirty="0">
                <a:latin typeface="Times New Roman" panose="02020603050405020304" pitchFamily="18" charset="0"/>
                <a:ea typeface="黑体" panose="02010609060101010101" pitchFamily="2" charset="-122"/>
                <a:cs typeface="Times New Roman" panose="02020603050405020304" pitchFamily="18" charset="0"/>
              </a:rPr>
              <a:t>1、</a:t>
            </a: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安装环境要求</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IaaS</a:t>
            </a: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体验</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文本框 11"/>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2" charset="-122"/>
                <a:cs typeface="Times New Roman" panose="02020603050405020304" pitchFamily="18" charset="0"/>
              </a:rPr>
              <a:t>IaaS</a:t>
            </a:r>
            <a:r>
              <a:rPr lang="zh-CN" altLang="en-US" sz="2800" b="1" dirty="0">
                <a:latin typeface="Times New Roman" panose="02020603050405020304" pitchFamily="18" charset="0"/>
                <a:ea typeface="黑体" panose="02010609060101010101" pitchFamily="2" charset="-122"/>
                <a:cs typeface="Times New Roman" panose="02020603050405020304" pitchFamily="18" charset="0"/>
              </a:rPr>
              <a:t>体验</a:t>
            </a:r>
            <a:endParaRPr lang="zh-CN" altLang="en-US" sz="28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文本框 8"/>
          <p:cNvSpPr txBox="1"/>
          <p:nvPr/>
        </p:nvSpPr>
        <p:spPr>
          <a:xfrm>
            <a:off x="637277" y="1698693"/>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安装部署</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8" name="文本框 17"/>
          <p:cNvSpPr txBox="1"/>
          <p:nvPr/>
        </p:nvSpPr>
        <p:spPr>
          <a:xfrm>
            <a:off x="710906" y="2121994"/>
            <a:ext cx="223170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Ø"/>
            </a:pPr>
            <a:r>
              <a:rPr lang="en-US" altLang="zh-CN" sz="2400" b="1" dirty="0">
                <a:latin typeface="Times New Roman" panose="02020603050405020304" pitchFamily="18" charset="0"/>
                <a:ea typeface="黑体" panose="02010609060101010101" pitchFamily="2" charset="-122"/>
                <a:cs typeface="Times New Roman" panose="02020603050405020304" pitchFamily="18" charset="0"/>
              </a:rPr>
              <a:t>2、</a:t>
            </a: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安装步骤</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3" name="矩形 12"/>
          <p:cNvSpPr/>
          <p:nvPr/>
        </p:nvSpPr>
        <p:spPr>
          <a:xfrm>
            <a:off x="602974" y="2450148"/>
            <a:ext cx="11049000" cy="4862550"/>
          </a:xfrm>
          <a:prstGeom prst="rect">
            <a:avLst/>
          </a:prstGeom>
        </p:spPr>
        <p:txBody>
          <a:bodyPr wrap="square">
            <a:spAutoFit/>
          </a:bodyPr>
          <a:lstStyle/>
          <a:p>
            <a:pPr defTabSz="1219835" hangingPunct="0">
              <a:lnSpc>
                <a:spcPct val="150000"/>
              </a:lnSpc>
            </a:pPr>
            <a:r>
              <a:rPr lang="zh-CN" altLang="en-US" sz="1900" dirty="0">
                <a:solidFill>
                  <a:prstClr val="black"/>
                </a:solidFill>
                <a:latin typeface="Arial" panose="020B0604020202020204"/>
                <a:ea typeface="微软雅黑" panose="020B0503020204020204" pitchFamily="34" charset="-122"/>
              </a:rPr>
              <a:t>（</a:t>
            </a:r>
            <a:r>
              <a:rPr lang="en-US" altLang="zh-CN" sz="1900" dirty="0">
                <a:solidFill>
                  <a:prstClr val="black"/>
                </a:solidFill>
                <a:latin typeface="Arial" panose="020B0604020202020204"/>
                <a:ea typeface="微软雅黑" panose="020B0503020204020204" pitchFamily="34" charset="-122"/>
              </a:rPr>
              <a:t>1</a:t>
            </a:r>
            <a:r>
              <a:rPr lang="zh-CN" altLang="en-US" sz="1900" dirty="0">
                <a:solidFill>
                  <a:prstClr val="black"/>
                </a:solidFill>
                <a:latin typeface="Arial" panose="020B0604020202020204"/>
                <a:ea typeface="微软雅黑" panose="020B0503020204020204" pitchFamily="34" charset="-122"/>
              </a:rPr>
              <a:t>）使用</a:t>
            </a:r>
            <a:r>
              <a:rPr lang="en-US" altLang="zh-CN" sz="1900" dirty="0">
                <a:solidFill>
                  <a:prstClr val="black"/>
                </a:solidFill>
                <a:latin typeface="Arial" panose="020B0604020202020204"/>
                <a:ea typeface="微软雅黑" panose="020B0503020204020204" pitchFamily="34" charset="-122"/>
              </a:rPr>
              <a:t>root </a:t>
            </a:r>
            <a:r>
              <a:rPr lang="zh-CN" altLang="en-US" sz="1900" dirty="0">
                <a:solidFill>
                  <a:prstClr val="black"/>
                </a:solidFill>
                <a:latin typeface="Arial" panose="020B0604020202020204"/>
                <a:ea typeface="微软雅黑" panose="020B0503020204020204" pitchFamily="34" charset="-122"/>
              </a:rPr>
              <a:t>账号登录到系统，输入以下命令安装</a:t>
            </a:r>
            <a:r>
              <a:rPr lang="en-US" altLang="zh-CN" sz="1900" dirty="0" err="1">
                <a:solidFill>
                  <a:prstClr val="black"/>
                </a:solidFill>
                <a:latin typeface="Arial" panose="020B0604020202020204"/>
                <a:ea typeface="微软雅黑" panose="020B0503020204020204" pitchFamily="34" charset="-122"/>
              </a:rPr>
              <a:t>git</a:t>
            </a:r>
            <a:r>
              <a:rPr lang="zh-CN" altLang="en-US" sz="1900" dirty="0">
                <a:solidFill>
                  <a:prstClr val="black"/>
                </a:solidFill>
                <a:latin typeface="Arial" panose="020B0604020202020204"/>
                <a:ea typeface="微软雅黑" panose="020B0503020204020204" pitchFamily="34" charset="-122"/>
              </a:rPr>
              <a:t>工具。</a:t>
            </a:r>
            <a:endParaRPr lang="zh-CN" altLang="en-US" sz="1900" dirty="0">
              <a:solidFill>
                <a:prstClr val="black"/>
              </a:solidFill>
              <a:latin typeface="Arial" panose="020B0604020202020204"/>
              <a:ea typeface="微软雅黑" panose="020B0503020204020204" pitchFamily="34" charset="-122"/>
            </a:endParaRPr>
          </a:p>
          <a:p>
            <a:pPr defTabSz="1219835" hangingPunct="0">
              <a:lnSpc>
                <a:spcPct val="150000"/>
              </a:lnSpc>
            </a:pPr>
            <a:r>
              <a:rPr lang="en-US" altLang="zh-CN" sz="1900" dirty="0">
                <a:solidFill>
                  <a:srgbClr val="FF0000"/>
                </a:solidFill>
                <a:latin typeface="Arial" panose="020B0604020202020204"/>
                <a:ea typeface="微软雅黑" panose="020B0503020204020204" pitchFamily="34" charset="-122"/>
              </a:rPr>
              <a:t>#apt-get install </a:t>
            </a:r>
            <a:r>
              <a:rPr lang="en-US" altLang="zh-CN" sz="1900" dirty="0" err="1">
                <a:solidFill>
                  <a:srgbClr val="FF0000"/>
                </a:solidFill>
                <a:latin typeface="Arial" panose="020B0604020202020204"/>
                <a:ea typeface="微软雅黑" panose="020B0503020204020204" pitchFamily="34" charset="-122"/>
              </a:rPr>
              <a:t>git</a:t>
            </a:r>
            <a:endParaRPr lang="en-US" altLang="zh-CN" sz="1900" dirty="0">
              <a:solidFill>
                <a:srgbClr val="FF0000"/>
              </a:solidFill>
              <a:latin typeface="Arial" panose="020B0604020202020204"/>
              <a:ea typeface="微软雅黑" panose="020B0503020204020204" pitchFamily="34" charset="-122"/>
            </a:endParaRPr>
          </a:p>
          <a:p>
            <a:pPr defTabSz="1219835" hangingPunct="0">
              <a:lnSpc>
                <a:spcPct val="150000"/>
              </a:lnSpc>
            </a:pPr>
            <a:r>
              <a:rPr lang="zh-CN" altLang="en-US" sz="1900" dirty="0">
                <a:solidFill>
                  <a:prstClr val="black"/>
                </a:solidFill>
                <a:latin typeface="Arial" panose="020B0604020202020204"/>
                <a:ea typeface="微软雅黑" panose="020B0503020204020204" pitchFamily="34" charset="-122"/>
              </a:rPr>
              <a:t>（</a:t>
            </a:r>
            <a:r>
              <a:rPr lang="en-US" altLang="zh-CN" sz="1900" dirty="0">
                <a:solidFill>
                  <a:prstClr val="black"/>
                </a:solidFill>
                <a:latin typeface="Arial" panose="020B0604020202020204"/>
                <a:ea typeface="微软雅黑" panose="020B0503020204020204" pitchFamily="34" charset="-122"/>
              </a:rPr>
              <a:t>2</a:t>
            </a:r>
            <a:r>
              <a:rPr lang="zh-CN" altLang="en-US" sz="1900" dirty="0">
                <a:solidFill>
                  <a:prstClr val="black"/>
                </a:solidFill>
                <a:latin typeface="Arial" panose="020B0604020202020204"/>
                <a:ea typeface="微软雅黑" panose="020B0503020204020204" pitchFamily="34" charset="-122"/>
              </a:rPr>
              <a:t>）使用</a:t>
            </a:r>
            <a:r>
              <a:rPr lang="en-US" altLang="zh-CN" sz="1900" dirty="0">
                <a:solidFill>
                  <a:prstClr val="black"/>
                </a:solidFill>
                <a:latin typeface="Arial" panose="020B0604020202020204"/>
                <a:ea typeface="微软雅黑" panose="020B0503020204020204" pitchFamily="34" charset="-122"/>
              </a:rPr>
              <a:t>cd</a:t>
            </a:r>
            <a:r>
              <a:rPr lang="zh-CN" altLang="en-US" sz="1900" dirty="0">
                <a:solidFill>
                  <a:prstClr val="black"/>
                </a:solidFill>
                <a:latin typeface="Arial" panose="020B0604020202020204"/>
                <a:ea typeface="微软雅黑" panose="020B0503020204020204" pitchFamily="34" charset="-122"/>
              </a:rPr>
              <a:t>命令进入到</a:t>
            </a:r>
            <a:r>
              <a:rPr lang="en-US" altLang="zh-CN" sz="1900" dirty="0">
                <a:solidFill>
                  <a:prstClr val="black"/>
                </a:solidFill>
                <a:latin typeface="Arial" panose="020B0604020202020204"/>
                <a:ea typeface="微软雅黑" panose="020B0503020204020204" pitchFamily="34" charset="-122"/>
              </a:rPr>
              <a:t>/opt</a:t>
            </a:r>
            <a:r>
              <a:rPr lang="zh-CN" altLang="en-US" sz="1900" dirty="0">
                <a:solidFill>
                  <a:prstClr val="black"/>
                </a:solidFill>
                <a:latin typeface="Arial" panose="020B0604020202020204"/>
                <a:ea typeface="微软雅黑" panose="020B0503020204020204" pitchFamily="34" charset="-122"/>
              </a:rPr>
              <a:t>目录，再使用</a:t>
            </a:r>
            <a:r>
              <a:rPr lang="en-US" altLang="zh-CN" sz="1900" dirty="0" err="1">
                <a:solidFill>
                  <a:prstClr val="black"/>
                </a:solidFill>
                <a:latin typeface="Arial" panose="020B0604020202020204"/>
                <a:ea typeface="微软雅黑" panose="020B0503020204020204" pitchFamily="34" charset="-122"/>
              </a:rPr>
              <a:t>git</a:t>
            </a:r>
            <a:r>
              <a:rPr lang="zh-CN" altLang="en-US" sz="1900" dirty="0">
                <a:solidFill>
                  <a:prstClr val="black"/>
                </a:solidFill>
                <a:latin typeface="Arial" panose="020B0604020202020204"/>
                <a:ea typeface="微软雅黑" panose="020B0503020204020204" pitchFamily="34" charset="-122"/>
              </a:rPr>
              <a:t>命令获取</a:t>
            </a:r>
            <a:r>
              <a:rPr lang="en-US" altLang="zh-CN" sz="1900" dirty="0" err="1">
                <a:solidFill>
                  <a:prstClr val="black"/>
                </a:solidFill>
                <a:latin typeface="Arial" panose="020B0604020202020204"/>
                <a:ea typeface="微软雅黑" panose="020B0503020204020204" pitchFamily="34" charset="-122"/>
              </a:rPr>
              <a:t>devstack</a:t>
            </a:r>
            <a:r>
              <a:rPr lang="zh-CN" altLang="en-US" sz="1900" dirty="0">
                <a:solidFill>
                  <a:prstClr val="black"/>
                </a:solidFill>
                <a:latin typeface="Arial" panose="020B0604020202020204"/>
                <a:ea typeface="微软雅黑" panose="020B0503020204020204" pitchFamily="34" charset="-122"/>
              </a:rPr>
              <a:t>脚本，并存放在</a:t>
            </a:r>
            <a:r>
              <a:rPr lang="en-US" altLang="zh-CN" sz="1900" dirty="0">
                <a:solidFill>
                  <a:prstClr val="black"/>
                </a:solidFill>
                <a:latin typeface="Arial" panose="020B0604020202020204"/>
                <a:ea typeface="微软雅黑" panose="020B0503020204020204" pitchFamily="34" charset="-122"/>
              </a:rPr>
              <a:t>/opt</a:t>
            </a:r>
            <a:r>
              <a:rPr lang="zh-CN" altLang="en-US" sz="1900" dirty="0">
                <a:solidFill>
                  <a:prstClr val="black"/>
                </a:solidFill>
                <a:latin typeface="Arial" panose="020B0604020202020204"/>
                <a:ea typeface="微软雅黑" panose="020B0503020204020204" pitchFamily="34" charset="-122"/>
              </a:rPr>
              <a:t>目录下。</a:t>
            </a:r>
            <a:endParaRPr lang="zh-CN" altLang="en-US" sz="1900" dirty="0">
              <a:solidFill>
                <a:prstClr val="black"/>
              </a:solidFill>
              <a:latin typeface="Arial" panose="020B0604020202020204"/>
              <a:ea typeface="微软雅黑" panose="020B0503020204020204" pitchFamily="34" charset="-122"/>
            </a:endParaRPr>
          </a:p>
          <a:p>
            <a:pPr defTabSz="1219835" hangingPunct="0">
              <a:lnSpc>
                <a:spcPct val="150000"/>
              </a:lnSpc>
            </a:pPr>
            <a:r>
              <a:rPr lang="en-US" altLang="zh-CN" sz="1900" dirty="0">
                <a:solidFill>
                  <a:srgbClr val="FF0000"/>
                </a:solidFill>
                <a:latin typeface="Arial" panose="020B0604020202020204"/>
                <a:ea typeface="微软雅黑" panose="020B0503020204020204" pitchFamily="34" charset="-122"/>
              </a:rPr>
              <a:t>#cd /opt</a:t>
            </a:r>
            <a:endParaRPr lang="en-US" altLang="zh-CN" sz="1900" dirty="0">
              <a:solidFill>
                <a:srgbClr val="FF0000"/>
              </a:solidFill>
              <a:latin typeface="Arial" panose="020B0604020202020204"/>
              <a:ea typeface="微软雅黑" panose="020B0503020204020204" pitchFamily="34" charset="-122"/>
            </a:endParaRPr>
          </a:p>
          <a:p>
            <a:pPr defTabSz="1219835" hangingPunct="0">
              <a:lnSpc>
                <a:spcPct val="150000"/>
              </a:lnSpc>
            </a:pPr>
            <a:r>
              <a:rPr lang="en-US" altLang="zh-CN" sz="1900" dirty="0">
                <a:solidFill>
                  <a:srgbClr val="FF0000"/>
                </a:solidFill>
                <a:latin typeface="Arial" panose="020B0604020202020204"/>
                <a:ea typeface="微软雅黑" panose="020B0503020204020204" pitchFamily="34" charset="-122"/>
              </a:rPr>
              <a:t># </a:t>
            </a:r>
            <a:r>
              <a:rPr lang="en-US" altLang="zh-CN" sz="1900" dirty="0" err="1">
                <a:solidFill>
                  <a:srgbClr val="FF0000"/>
                </a:solidFill>
                <a:latin typeface="Arial" panose="020B0604020202020204"/>
                <a:ea typeface="微软雅黑" panose="020B0503020204020204" pitchFamily="34" charset="-122"/>
              </a:rPr>
              <a:t>git</a:t>
            </a:r>
            <a:r>
              <a:rPr lang="en-US" altLang="zh-CN" sz="1900" dirty="0">
                <a:solidFill>
                  <a:srgbClr val="FF0000"/>
                </a:solidFill>
                <a:latin typeface="Arial" panose="020B0604020202020204"/>
                <a:ea typeface="微软雅黑" panose="020B0503020204020204" pitchFamily="34" charset="-122"/>
              </a:rPr>
              <a:t> clone https://github.com/openstack-dev/devstack.git</a:t>
            </a:r>
            <a:endParaRPr lang="en-US" altLang="zh-CN" sz="1900" dirty="0">
              <a:solidFill>
                <a:srgbClr val="FF0000"/>
              </a:solidFill>
              <a:latin typeface="Arial" panose="020B0604020202020204"/>
              <a:ea typeface="微软雅黑" panose="020B0503020204020204" pitchFamily="34" charset="-122"/>
            </a:endParaRPr>
          </a:p>
          <a:p>
            <a:pPr defTabSz="1219835" hangingPunct="0">
              <a:lnSpc>
                <a:spcPct val="150000"/>
              </a:lnSpc>
            </a:pPr>
            <a:r>
              <a:rPr lang="zh-CN" altLang="en-US" sz="1900" dirty="0">
                <a:solidFill>
                  <a:prstClr val="black"/>
                </a:solidFill>
                <a:latin typeface="Arial" panose="020B0604020202020204"/>
                <a:ea typeface="微软雅黑" panose="020B0503020204020204" pitchFamily="34" charset="-122"/>
              </a:rPr>
              <a:t>完成下载后，在</a:t>
            </a:r>
            <a:r>
              <a:rPr lang="en-US" altLang="zh-CN" sz="1900" dirty="0">
                <a:solidFill>
                  <a:prstClr val="black"/>
                </a:solidFill>
                <a:latin typeface="Arial" panose="020B0604020202020204"/>
                <a:ea typeface="微软雅黑" panose="020B0503020204020204" pitchFamily="34" charset="-122"/>
              </a:rPr>
              <a:t>/opt</a:t>
            </a:r>
            <a:r>
              <a:rPr lang="zh-CN" altLang="en-US" sz="1900" dirty="0">
                <a:solidFill>
                  <a:prstClr val="black"/>
                </a:solidFill>
                <a:latin typeface="Arial" panose="020B0604020202020204"/>
                <a:ea typeface="微软雅黑" panose="020B0503020204020204" pitchFamily="34" charset="-122"/>
              </a:rPr>
              <a:t>下有一个</a:t>
            </a:r>
            <a:r>
              <a:rPr lang="en-US" altLang="zh-CN" sz="1900" dirty="0" err="1">
                <a:solidFill>
                  <a:prstClr val="black"/>
                </a:solidFill>
                <a:latin typeface="Arial" panose="020B0604020202020204"/>
                <a:ea typeface="微软雅黑" panose="020B0503020204020204" pitchFamily="34" charset="-122"/>
              </a:rPr>
              <a:t>devstack</a:t>
            </a:r>
            <a:r>
              <a:rPr lang="zh-CN" altLang="en-US" sz="1900" dirty="0">
                <a:solidFill>
                  <a:prstClr val="black"/>
                </a:solidFill>
                <a:latin typeface="Arial" panose="020B0604020202020204"/>
                <a:ea typeface="微软雅黑" panose="020B0503020204020204" pitchFamily="34" charset="-122"/>
              </a:rPr>
              <a:t>的目录。</a:t>
            </a:r>
            <a:endParaRPr lang="zh-CN" altLang="en-US" sz="1900" dirty="0">
              <a:solidFill>
                <a:prstClr val="black"/>
              </a:solidFill>
              <a:latin typeface="Arial" panose="020B0604020202020204"/>
              <a:ea typeface="微软雅黑" panose="020B0503020204020204" pitchFamily="34" charset="-122"/>
            </a:endParaRPr>
          </a:p>
          <a:p>
            <a:pPr defTabSz="1219835" hangingPunct="0">
              <a:lnSpc>
                <a:spcPct val="150000"/>
              </a:lnSpc>
            </a:pPr>
            <a:r>
              <a:rPr lang="zh-CN" altLang="en-US" sz="1900" dirty="0">
                <a:solidFill>
                  <a:prstClr val="black"/>
                </a:solidFill>
                <a:latin typeface="Arial" panose="020B0604020202020204"/>
                <a:ea typeface="微软雅黑" panose="020B0503020204020204" pitchFamily="34" charset="-122"/>
              </a:rPr>
              <a:t>（</a:t>
            </a:r>
            <a:r>
              <a:rPr lang="en-US" altLang="zh-CN" sz="1900" dirty="0">
                <a:solidFill>
                  <a:prstClr val="black"/>
                </a:solidFill>
                <a:latin typeface="Arial" panose="020B0604020202020204"/>
                <a:ea typeface="微软雅黑" panose="020B0503020204020204" pitchFamily="34" charset="-122"/>
              </a:rPr>
              <a:t>3</a:t>
            </a:r>
            <a:r>
              <a:rPr lang="zh-CN" altLang="en-US" sz="1900" dirty="0">
                <a:solidFill>
                  <a:prstClr val="black"/>
                </a:solidFill>
                <a:latin typeface="Arial" panose="020B0604020202020204"/>
                <a:ea typeface="微软雅黑" panose="020B0503020204020204" pitchFamily="34" charset="-122"/>
              </a:rPr>
              <a:t>）进入</a:t>
            </a:r>
            <a:r>
              <a:rPr lang="en-US" altLang="zh-CN" sz="1900" dirty="0">
                <a:solidFill>
                  <a:prstClr val="black"/>
                </a:solidFill>
                <a:latin typeface="Arial" panose="020B0604020202020204"/>
                <a:ea typeface="微软雅黑" panose="020B0503020204020204" pitchFamily="34" charset="-122"/>
              </a:rPr>
              <a:t>/opt/</a:t>
            </a:r>
            <a:r>
              <a:rPr lang="en-US" altLang="zh-CN" sz="1900" dirty="0" err="1">
                <a:solidFill>
                  <a:prstClr val="black"/>
                </a:solidFill>
                <a:latin typeface="Arial" panose="020B0604020202020204"/>
                <a:ea typeface="微软雅黑" panose="020B0503020204020204" pitchFamily="34" charset="-122"/>
              </a:rPr>
              <a:t>devstack</a:t>
            </a:r>
            <a:r>
              <a:rPr lang="en-US" altLang="zh-CN" sz="1900" dirty="0">
                <a:solidFill>
                  <a:prstClr val="black"/>
                </a:solidFill>
                <a:latin typeface="Arial" panose="020B0604020202020204"/>
                <a:ea typeface="微软雅黑" panose="020B0503020204020204" pitchFamily="34" charset="-122"/>
              </a:rPr>
              <a:t>/tools</a:t>
            </a:r>
            <a:r>
              <a:rPr lang="zh-CN" altLang="en-US" sz="1900" dirty="0">
                <a:solidFill>
                  <a:prstClr val="black"/>
                </a:solidFill>
                <a:latin typeface="Arial" panose="020B0604020202020204"/>
                <a:ea typeface="微软雅黑" panose="020B0503020204020204" pitchFamily="34" charset="-122"/>
              </a:rPr>
              <a:t>目录。</a:t>
            </a:r>
            <a:endParaRPr lang="zh-CN" altLang="en-US" sz="1900" dirty="0">
              <a:solidFill>
                <a:prstClr val="black"/>
              </a:solidFill>
              <a:latin typeface="Arial" panose="020B0604020202020204"/>
              <a:ea typeface="微软雅黑" panose="020B0503020204020204" pitchFamily="34" charset="-122"/>
            </a:endParaRPr>
          </a:p>
          <a:p>
            <a:pPr defTabSz="1219835" hangingPunct="0">
              <a:lnSpc>
                <a:spcPct val="150000"/>
              </a:lnSpc>
            </a:pPr>
            <a:r>
              <a:rPr lang="en-US" altLang="zh-CN" sz="1900" dirty="0">
                <a:solidFill>
                  <a:srgbClr val="FF0000"/>
                </a:solidFill>
                <a:latin typeface="Arial" panose="020B0604020202020204"/>
                <a:ea typeface="微软雅黑" panose="020B0503020204020204" pitchFamily="34" charset="-122"/>
              </a:rPr>
              <a:t>#cd /opt/</a:t>
            </a:r>
            <a:r>
              <a:rPr lang="en-US" altLang="zh-CN" sz="1900" dirty="0" err="1">
                <a:solidFill>
                  <a:srgbClr val="FF0000"/>
                </a:solidFill>
                <a:latin typeface="Arial" panose="020B0604020202020204"/>
                <a:ea typeface="微软雅黑" panose="020B0503020204020204" pitchFamily="34" charset="-122"/>
              </a:rPr>
              <a:t>devstack</a:t>
            </a:r>
            <a:r>
              <a:rPr lang="en-US" altLang="zh-CN" sz="1900" dirty="0">
                <a:solidFill>
                  <a:srgbClr val="FF0000"/>
                </a:solidFill>
                <a:latin typeface="Arial" panose="020B0604020202020204"/>
                <a:ea typeface="微软雅黑" panose="020B0503020204020204" pitchFamily="34" charset="-122"/>
              </a:rPr>
              <a:t>/tools </a:t>
            </a:r>
            <a:endParaRPr lang="en-US" altLang="zh-CN" sz="1900" dirty="0">
              <a:solidFill>
                <a:srgbClr val="FF0000"/>
              </a:solidFill>
              <a:latin typeface="Arial" panose="020B0604020202020204"/>
              <a:ea typeface="微软雅黑" panose="020B0503020204020204" pitchFamily="34" charset="-122"/>
            </a:endParaRPr>
          </a:p>
          <a:p>
            <a:pPr defTabSz="1219835" hangingPunct="0">
              <a:lnSpc>
                <a:spcPct val="150000"/>
              </a:lnSpc>
            </a:pPr>
            <a:r>
              <a:rPr lang="zh-CN" altLang="en-US" sz="1900" dirty="0">
                <a:solidFill>
                  <a:prstClr val="black"/>
                </a:solidFill>
                <a:latin typeface="Arial" panose="020B0604020202020204"/>
                <a:ea typeface="微软雅黑" panose="020B0503020204020204" pitchFamily="34" charset="-122"/>
              </a:rPr>
              <a:t>（</a:t>
            </a:r>
            <a:r>
              <a:rPr lang="en-US" altLang="zh-CN" sz="1900" dirty="0">
                <a:solidFill>
                  <a:prstClr val="black"/>
                </a:solidFill>
                <a:latin typeface="Arial" panose="020B0604020202020204"/>
                <a:ea typeface="微软雅黑" panose="020B0503020204020204" pitchFamily="34" charset="-122"/>
              </a:rPr>
              <a:t>4</a:t>
            </a:r>
            <a:r>
              <a:rPr lang="zh-CN" altLang="en-US" sz="1900" dirty="0">
                <a:solidFill>
                  <a:prstClr val="black"/>
                </a:solidFill>
                <a:latin typeface="Arial" panose="020B0604020202020204"/>
                <a:ea typeface="微软雅黑" panose="020B0503020204020204" pitchFamily="34" charset="-122"/>
              </a:rPr>
              <a:t>）执行</a:t>
            </a:r>
            <a:r>
              <a:rPr lang="en-US" altLang="zh-CN" sz="1900" dirty="0">
                <a:solidFill>
                  <a:prstClr val="black"/>
                </a:solidFill>
                <a:latin typeface="Arial" panose="020B0604020202020204"/>
                <a:ea typeface="微软雅黑" panose="020B0503020204020204" pitchFamily="34" charset="-122"/>
              </a:rPr>
              <a:t>create-stack-user.sh </a:t>
            </a:r>
            <a:r>
              <a:rPr lang="zh-CN" altLang="en-US" sz="1900" dirty="0">
                <a:solidFill>
                  <a:prstClr val="black"/>
                </a:solidFill>
                <a:latin typeface="Arial" panose="020B0604020202020204"/>
                <a:ea typeface="微软雅黑" panose="020B0503020204020204" pitchFamily="34" charset="-122"/>
              </a:rPr>
              <a:t>在操作系统里创建一个名为</a:t>
            </a:r>
            <a:r>
              <a:rPr lang="en-US" altLang="zh-CN" sz="1900" dirty="0">
                <a:solidFill>
                  <a:prstClr val="black"/>
                </a:solidFill>
                <a:latin typeface="Arial" panose="020B0604020202020204"/>
                <a:ea typeface="微软雅黑" panose="020B0503020204020204" pitchFamily="34" charset="-122"/>
              </a:rPr>
              <a:t>stack</a:t>
            </a:r>
            <a:r>
              <a:rPr lang="zh-CN" altLang="en-US" sz="1900" dirty="0">
                <a:solidFill>
                  <a:prstClr val="black"/>
                </a:solidFill>
                <a:latin typeface="Arial" panose="020B0604020202020204"/>
                <a:ea typeface="微软雅黑" panose="020B0503020204020204" pitchFamily="34" charset="-122"/>
              </a:rPr>
              <a:t>的用户。</a:t>
            </a:r>
            <a:endParaRPr lang="zh-CN" altLang="en-US" sz="1900" dirty="0">
              <a:solidFill>
                <a:prstClr val="black"/>
              </a:solidFill>
              <a:latin typeface="Arial" panose="020B0604020202020204"/>
              <a:ea typeface="微软雅黑" panose="020B0503020204020204" pitchFamily="34" charset="-122"/>
            </a:endParaRPr>
          </a:p>
          <a:p>
            <a:pPr defTabSz="1219835" hangingPunct="0">
              <a:lnSpc>
                <a:spcPct val="150000"/>
              </a:lnSpc>
            </a:pPr>
            <a:r>
              <a:rPr lang="en-US" altLang="zh-CN" sz="1900" dirty="0">
                <a:solidFill>
                  <a:srgbClr val="FF0000"/>
                </a:solidFill>
                <a:latin typeface="Arial" panose="020B0604020202020204"/>
                <a:ea typeface="微软雅黑" panose="020B0503020204020204" pitchFamily="34" charset="-122"/>
              </a:rPr>
              <a:t>#./create-stack-user.sh   </a:t>
            </a:r>
            <a:endParaRPr lang="en-US" altLang="zh-CN" sz="1900" dirty="0">
              <a:solidFill>
                <a:srgbClr val="FF0000"/>
              </a:solidFill>
              <a:latin typeface="Arial" panose="020B0604020202020204"/>
              <a:ea typeface="微软雅黑" panose="020B0503020204020204" pitchFamily="34" charset="-122"/>
            </a:endParaRPr>
          </a:p>
          <a:p>
            <a:pPr defTabSz="1219835" hangingPunct="0">
              <a:lnSpc>
                <a:spcPct val="150000"/>
              </a:lnSpc>
            </a:pPr>
            <a:endParaRPr lang="en-US" altLang="zh-CN" sz="1900" dirty="0">
              <a:solidFill>
                <a:prstClr val="black"/>
              </a:solidFill>
              <a:latin typeface="Arial" panose="020B0604020202020204"/>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IaaS</a:t>
            </a: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体验</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文本框 11"/>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2" charset="-122"/>
                <a:cs typeface="Times New Roman" panose="02020603050405020304" pitchFamily="18" charset="0"/>
              </a:rPr>
              <a:t>IaaS</a:t>
            </a:r>
            <a:r>
              <a:rPr lang="zh-CN" altLang="en-US" sz="2800" b="1" dirty="0">
                <a:latin typeface="Times New Roman" panose="02020603050405020304" pitchFamily="18" charset="0"/>
                <a:ea typeface="黑体" panose="02010609060101010101" pitchFamily="2" charset="-122"/>
                <a:cs typeface="Times New Roman" panose="02020603050405020304" pitchFamily="18" charset="0"/>
              </a:rPr>
              <a:t>体验</a:t>
            </a:r>
            <a:endParaRPr lang="zh-CN" altLang="en-US" sz="28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文本框 8"/>
          <p:cNvSpPr txBox="1"/>
          <p:nvPr/>
        </p:nvSpPr>
        <p:spPr>
          <a:xfrm>
            <a:off x="637277" y="1698693"/>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安装部署</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8" name="文本框 17"/>
          <p:cNvSpPr txBox="1"/>
          <p:nvPr/>
        </p:nvSpPr>
        <p:spPr>
          <a:xfrm>
            <a:off x="710906" y="2121994"/>
            <a:ext cx="223170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Ø"/>
            </a:pPr>
            <a:r>
              <a:rPr lang="en-US" altLang="zh-CN" sz="2400" b="1" dirty="0">
                <a:latin typeface="Times New Roman" panose="02020603050405020304" pitchFamily="18" charset="0"/>
                <a:ea typeface="黑体" panose="02010609060101010101" pitchFamily="2" charset="-122"/>
                <a:cs typeface="Times New Roman" panose="02020603050405020304" pitchFamily="18" charset="0"/>
              </a:rPr>
              <a:t>2、</a:t>
            </a: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安装步骤</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 name="矩形 9"/>
          <p:cNvSpPr/>
          <p:nvPr/>
        </p:nvSpPr>
        <p:spPr>
          <a:xfrm>
            <a:off x="722036" y="2443221"/>
            <a:ext cx="10287000" cy="3985386"/>
          </a:xfrm>
          <a:prstGeom prst="rect">
            <a:avLst/>
          </a:prstGeom>
        </p:spPr>
        <p:txBody>
          <a:bodyPr wrap="square">
            <a:spAutoFit/>
          </a:bodyPr>
          <a:lstStyle/>
          <a:p>
            <a:pPr defTabSz="1219835" hangingPunct="0">
              <a:lnSpc>
                <a:spcPct val="150000"/>
              </a:lnSpc>
            </a:pPr>
            <a:r>
              <a:rPr lang="zh-CN" altLang="en-US" sz="1900" dirty="0">
                <a:solidFill>
                  <a:prstClr val="black"/>
                </a:solidFill>
                <a:latin typeface="Arial" panose="020B0604020202020204"/>
                <a:ea typeface="微软雅黑" panose="020B0503020204020204" pitchFamily="34" charset="-122"/>
              </a:rPr>
              <a:t>（</a:t>
            </a:r>
            <a:r>
              <a:rPr lang="en-US" altLang="zh-CN" sz="1900" dirty="0">
                <a:solidFill>
                  <a:prstClr val="black"/>
                </a:solidFill>
                <a:latin typeface="Arial" panose="020B0604020202020204"/>
                <a:ea typeface="微软雅黑" panose="020B0503020204020204" pitchFamily="34" charset="-122"/>
              </a:rPr>
              <a:t>5</a:t>
            </a:r>
            <a:r>
              <a:rPr lang="zh-CN" altLang="en-US" sz="1900" dirty="0">
                <a:solidFill>
                  <a:prstClr val="black"/>
                </a:solidFill>
                <a:latin typeface="Arial" panose="020B0604020202020204"/>
                <a:ea typeface="微软雅黑" panose="020B0503020204020204" pitchFamily="34" charset="-122"/>
              </a:rPr>
              <a:t>）使用</a:t>
            </a:r>
            <a:r>
              <a:rPr lang="en-US" altLang="zh-CN" sz="1900" dirty="0" err="1">
                <a:solidFill>
                  <a:prstClr val="black"/>
                </a:solidFill>
                <a:latin typeface="Arial" panose="020B0604020202020204"/>
                <a:ea typeface="微软雅黑" panose="020B0503020204020204" pitchFamily="34" charset="-122"/>
              </a:rPr>
              <a:t>chown</a:t>
            </a:r>
            <a:r>
              <a:rPr lang="en-US" altLang="zh-CN" sz="1900" dirty="0">
                <a:solidFill>
                  <a:prstClr val="black"/>
                </a:solidFill>
                <a:latin typeface="Arial" panose="020B0604020202020204"/>
                <a:ea typeface="微软雅黑" panose="020B0503020204020204" pitchFamily="34" charset="-122"/>
              </a:rPr>
              <a:t> –R</a:t>
            </a:r>
            <a:r>
              <a:rPr lang="zh-CN" altLang="en-US" sz="1900" dirty="0">
                <a:solidFill>
                  <a:prstClr val="black"/>
                </a:solidFill>
                <a:latin typeface="Arial" panose="020B0604020202020204"/>
                <a:ea typeface="微软雅黑" panose="020B0503020204020204" pitchFamily="34" charset="-122"/>
              </a:rPr>
              <a:t>命令为</a:t>
            </a:r>
            <a:r>
              <a:rPr lang="en-US" altLang="zh-CN" sz="1900" dirty="0">
                <a:solidFill>
                  <a:prstClr val="black"/>
                </a:solidFill>
                <a:latin typeface="Arial" panose="020B0604020202020204"/>
                <a:ea typeface="微软雅黑" panose="020B0503020204020204" pitchFamily="34" charset="-122"/>
              </a:rPr>
              <a:t>stack</a:t>
            </a:r>
            <a:r>
              <a:rPr lang="zh-CN" altLang="en-US" sz="1900" dirty="0">
                <a:solidFill>
                  <a:prstClr val="black"/>
                </a:solidFill>
                <a:latin typeface="Arial" panose="020B0604020202020204"/>
                <a:ea typeface="微软雅黑" panose="020B0503020204020204" pitchFamily="34" charset="-122"/>
              </a:rPr>
              <a:t>账号授权。</a:t>
            </a:r>
            <a:endParaRPr lang="zh-CN" altLang="en-US" sz="1900" dirty="0">
              <a:solidFill>
                <a:prstClr val="black"/>
              </a:solidFill>
              <a:latin typeface="Arial" panose="020B0604020202020204"/>
              <a:ea typeface="微软雅黑" panose="020B0503020204020204" pitchFamily="34" charset="-122"/>
            </a:endParaRPr>
          </a:p>
          <a:p>
            <a:pPr defTabSz="1219835" hangingPunct="0">
              <a:lnSpc>
                <a:spcPct val="150000"/>
              </a:lnSpc>
            </a:pPr>
            <a:r>
              <a:rPr lang="en-US" altLang="zh-CN" sz="1900" dirty="0">
                <a:solidFill>
                  <a:srgbClr val="FF0000"/>
                </a:solidFill>
                <a:latin typeface="Arial" panose="020B0604020202020204"/>
                <a:ea typeface="微软雅黑" panose="020B0503020204020204" pitchFamily="34" charset="-122"/>
              </a:rPr>
              <a:t>#</a:t>
            </a:r>
            <a:r>
              <a:rPr lang="en-US" altLang="zh-CN" sz="1900" dirty="0" err="1">
                <a:solidFill>
                  <a:srgbClr val="FF0000"/>
                </a:solidFill>
                <a:latin typeface="Arial" panose="020B0604020202020204"/>
                <a:ea typeface="微软雅黑" panose="020B0503020204020204" pitchFamily="34" charset="-122"/>
              </a:rPr>
              <a:t>chown</a:t>
            </a:r>
            <a:r>
              <a:rPr lang="en-US" altLang="zh-CN" sz="1900" dirty="0">
                <a:solidFill>
                  <a:srgbClr val="FF0000"/>
                </a:solidFill>
                <a:latin typeface="Arial" panose="020B0604020202020204"/>
                <a:ea typeface="微软雅黑" panose="020B0503020204020204" pitchFamily="34" charset="-122"/>
              </a:rPr>
              <a:t> –R </a:t>
            </a:r>
            <a:r>
              <a:rPr lang="en-US" altLang="zh-CN" sz="1900" dirty="0" err="1">
                <a:solidFill>
                  <a:srgbClr val="FF0000"/>
                </a:solidFill>
                <a:latin typeface="Arial" panose="020B0604020202020204"/>
                <a:ea typeface="微软雅黑" panose="020B0503020204020204" pitchFamily="34" charset="-122"/>
              </a:rPr>
              <a:t>stack:stack</a:t>
            </a:r>
            <a:r>
              <a:rPr lang="en-US" altLang="zh-CN" sz="1900" dirty="0">
                <a:solidFill>
                  <a:srgbClr val="FF0000"/>
                </a:solidFill>
                <a:latin typeface="Arial" panose="020B0604020202020204"/>
                <a:ea typeface="微软雅黑" panose="020B0503020204020204" pitchFamily="34" charset="-122"/>
              </a:rPr>
              <a:t> /opt/</a:t>
            </a:r>
            <a:r>
              <a:rPr lang="en-US" altLang="zh-CN" sz="1900" dirty="0" err="1">
                <a:solidFill>
                  <a:srgbClr val="FF0000"/>
                </a:solidFill>
                <a:latin typeface="Arial" panose="020B0604020202020204"/>
                <a:ea typeface="微软雅黑" panose="020B0503020204020204" pitchFamily="34" charset="-122"/>
              </a:rPr>
              <a:t>devstack</a:t>
            </a:r>
            <a:endParaRPr lang="en-US" altLang="zh-CN" sz="1900" dirty="0">
              <a:solidFill>
                <a:srgbClr val="FF0000"/>
              </a:solidFill>
              <a:latin typeface="Arial" panose="020B0604020202020204"/>
              <a:ea typeface="微软雅黑" panose="020B0503020204020204" pitchFamily="34" charset="-122"/>
            </a:endParaRPr>
          </a:p>
          <a:p>
            <a:pPr defTabSz="1219835" hangingPunct="0">
              <a:lnSpc>
                <a:spcPct val="150000"/>
              </a:lnSpc>
            </a:pPr>
            <a:r>
              <a:rPr lang="zh-CN" altLang="en-US" sz="1900" dirty="0">
                <a:solidFill>
                  <a:prstClr val="black"/>
                </a:solidFill>
                <a:latin typeface="Arial" panose="020B0604020202020204"/>
                <a:ea typeface="微软雅黑" panose="020B0503020204020204" pitchFamily="34" charset="-122"/>
              </a:rPr>
              <a:t>（</a:t>
            </a:r>
            <a:r>
              <a:rPr lang="en-US" altLang="zh-CN" sz="1900" dirty="0">
                <a:solidFill>
                  <a:prstClr val="black"/>
                </a:solidFill>
                <a:latin typeface="Arial" panose="020B0604020202020204"/>
                <a:ea typeface="微软雅黑" panose="020B0503020204020204" pitchFamily="34" charset="-122"/>
              </a:rPr>
              <a:t>6</a:t>
            </a:r>
            <a:r>
              <a:rPr lang="zh-CN" altLang="en-US" sz="1900" dirty="0">
                <a:solidFill>
                  <a:prstClr val="black"/>
                </a:solidFill>
                <a:latin typeface="Arial" panose="020B0604020202020204"/>
                <a:ea typeface="微软雅黑" panose="020B0503020204020204" pitchFamily="34" charset="-122"/>
              </a:rPr>
              <a:t>）设置用户</a:t>
            </a:r>
            <a:r>
              <a:rPr lang="en-US" altLang="zh-CN" sz="1900" dirty="0">
                <a:solidFill>
                  <a:prstClr val="black"/>
                </a:solidFill>
                <a:latin typeface="Arial" panose="020B0604020202020204"/>
                <a:ea typeface="微软雅黑" panose="020B0503020204020204" pitchFamily="34" charset="-122"/>
              </a:rPr>
              <a:t>stack</a:t>
            </a:r>
            <a:r>
              <a:rPr lang="zh-CN" altLang="en-US" sz="1900" dirty="0">
                <a:solidFill>
                  <a:prstClr val="black"/>
                </a:solidFill>
                <a:latin typeface="Arial" panose="020B0604020202020204"/>
                <a:ea typeface="微软雅黑" panose="020B0503020204020204" pitchFamily="34" charset="-122"/>
              </a:rPr>
              <a:t>登录密码。</a:t>
            </a:r>
            <a:endParaRPr lang="zh-CN" altLang="en-US" sz="1900" dirty="0">
              <a:solidFill>
                <a:prstClr val="black"/>
              </a:solidFill>
              <a:latin typeface="Arial" panose="020B0604020202020204"/>
              <a:ea typeface="微软雅黑" panose="020B0503020204020204" pitchFamily="34" charset="-122"/>
            </a:endParaRPr>
          </a:p>
          <a:p>
            <a:pPr defTabSz="1219835" hangingPunct="0">
              <a:lnSpc>
                <a:spcPct val="150000"/>
              </a:lnSpc>
            </a:pPr>
            <a:r>
              <a:rPr lang="en-US" altLang="zh-CN" sz="1900" dirty="0">
                <a:solidFill>
                  <a:srgbClr val="FF0000"/>
                </a:solidFill>
                <a:latin typeface="Arial" panose="020B0604020202020204"/>
                <a:ea typeface="微软雅黑" panose="020B0503020204020204" pitchFamily="34" charset="-122"/>
              </a:rPr>
              <a:t>#</a:t>
            </a:r>
            <a:r>
              <a:rPr lang="en-US" altLang="zh-CN" sz="1900" dirty="0" err="1">
                <a:solidFill>
                  <a:srgbClr val="FF0000"/>
                </a:solidFill>
                <a:latin typeface="Arial" panose="020B0604020202020204"/>
                <a:ea typeface="微软雅黑" panose="020B0503020204020204" pitchFamily="34" charset="-122"/>
              </a:rPr>
              <a:t>passwd</a:t>
            </a:r>
            <a:r>
              <a:rPr lang="en-US" altLang="zh-CN" sz="1900" dirty="0">
                <a:solidFill>
                  <a:srgbClr val="FF0000"/>
                </a:solidFill>
                <a:latin typeface="Arial" panose="020B0604020202020204"/>
                <a:ea typeface="微软雅黑" panose="020B0503020204020204" pitchFamily="34" charset="-122"/>
              </a:rPr>
              <a:t> stack</a:t>
            </a:r>
            <a:endParaRPr lang="en-US" altLang="zh-CN" sz="1900" dirty="0">
              <a:solidFill>
                <a:srgbClr val="FF0000"/>
              </a:solidFill>
              <a:latin typeface="Arial" panose="020B0604020202020204"/>
              <a:ea typeface="微软雅黑" panose="020B0503020204020204" pitchFamily="34" charset="-122"/>
            </a:endParaRPr>
          </a:p>
          <a:p>
            <a:pPr defTabSz="1219835" hangingPunct="0">
              <a:lnSpc>
                <a:spcPct val="150000"/>
              </a:lnSpc>
            </a:pPr>
            <a:r>
              <a:rPr lang="zh-CN" altLang="en-US" sz="1900" dirty="0">
                <a:solidFill>
                  <a:prstClr val="black"/>
                </a:solidFill>
                <a:latin typeface="Arial" panose="020B0604020202020204"/>
                <a:ea typeface="微软雅黑" panose="020B0503020204020204" pitchFamily="34" charset="-122"/>
              </a:rPr>
              <a:t>（</a:t>
            </a:r>
            <a:r>
              <a:rPr lang="en-US" altLang="zh-CN" sz="1900" dirty="0">
                <a:solidFill>
                  <a:prstClr val="black"/>
                </a:solidFill>
                <a:latin typeface="Arial" panose="020B0604020202020204"/>
                <a:ea typeface="微软雅黑" panose="020B0503020204020204" pitchFamily="34" charset="-122"/>
              </a:rPr>
              <a:t>7</a:t>
            </a:r>
            <a:r>
              <a:rPr lang="zh-CN" altLang="en-US" sz="1900" dirty="0">
                <a:solidFill>
                  <a:prstClr val="black"/>
                </a:solidFill>
                <a:latin typeface="Arial" panose="020B0604020202020204"/>
                <a:ea typeface="微软雅黑" panose="020B0503020204020204" pitchFamily="34" charset="-122"/>
              </a:rPr>
              <a:t>）将当前用户</a:t>
            </a:r>
            <a:r>
              <a:rPr lang="en-US" altLang="zh-CN" sz="1900" dirty="0">
                <a:solidFill>
                  <a:prstClr val="black"/>
                </a:solidFill>
                <a:latin typeface="Arial" panose="020B0604020202020204"/>
                <a:ea typeface="微软雅黑" panose="020B0503020204020204" pitchFamily="34" charset="-122"/>
              </a:rPr>
              <a:t>root</a:t>
            </a:r>
            <a:r>
              <a:rPr lang="zh-CN" altLang="en-US" sz="1900" dirty="0">
                <a:solidFill>
                  <a:prstClr val="black"/>
                </a:solidFill>
                <a:latin typeface="Arial" panose="020B0604020202020204"/>
                <a:ea typeface="微软雅黑" panose="020B0503020204020204" pitchFamily="34" charset="-122"/>
              </a:rPr>
              <a:t>切换为</a:t>
            </a:r>
            <a:r>
              <a:rPr lang="en-US" altLang="zh-CN" sz="1900" dirty="0">
                <a:solidFill>
                  <a:prstClr val="black"/>
                </a:solidFill>
                <a:latin typeface="Arial" panose="020B0604020202020204"/>
                <a:ea typeface="微软雅黑" panose="020B0503020204020204" pitchFamily="34" charset="-122"/>
              </a:rPr>
              <a:t>stack</a:t>
            </a:r>
            <a:r>
              <a:rPr lang="zh-CN" altLang="en-US" sz="1900" dirty="0">
                <a:solidFill>
                  <a:prstClr val="black"/>
                </a:solidFill>
                <a:latin typeface="Arial" panose="020B0604020202020204"/>
                <a:ea typeface="微软雅黑" panose="020B0503020204020204" pitchFamily="34" charset="-122"/>
              </a:rPr>
              <a:t>。</a:t>
            </a:r>
            <a:endParaRPr lang="zh-CN" altLang="en-US" sz="1900" dirty="0">
              <a:solidFill>
                <a:prstClr val="black"/>
              </a:solidFill>
              <a:latin typeface="Arial" panose="020B0604020202020204"/>
              <a:ea typeface="微软雅黑" panose="020B0503020204020204" pitchFamily="34" charset="-122"/>
            </a:endParaRPr>
          </a:p>
          <a:p>
            <a:pPr defTabSz="1219835" hangingPunct="0">
              <a:lnSpc>
                <a:spcPct val="150000"/>
              </a:lnSpc>
            </a:pPr>
            <a:r>
              <a:rPr lang="en-US" altLang="zh-CN" sz="1900" dirty="0">
                <a:solidFill>
                  <a:srgbClr val="FF0000"/>
                </a:solidFill>
                <a:latin typeface="Arial" panose="020B0604020202020204"/>
                <a:ea typeface="微软雅黑" panose="020B0503020204020204" pitchFamily="34" charset="-122"/>
              </a:rPr>
              <a:t>#</a:t>
            </a:r>
            <a:r>
              <a:rPr lang="en-US" altLang="zh-CN" sz="1900" dirty="0" err="1">
                <a:solidFill>
                  <a:srgbClr val="FF0000"/>
                </a:solidFill>
                <a:latin typeface="Arial" panose="020B0604020202020204"/>
                <a:ea typeface="微软雅黑" panose="020B0503020204020204" pitchFamily="34" charset="-122"/>
              </a:rPr>
              <a:t>su</a:t>
            </a:r>
            <a:r>
              <a:rPr lang="en-US" altLang="zh-CN" sz="1900" dirty="0">
                <a:solidFill>
                  <a:srgbClr val="FF0000"/>
                </a:solidFill>
                <a:latin typeface="Arial" panose="020B0604020202020204"/>
                <a:ea typeface="微软雅黑" panose="020B0503020204020204" pitchFamily="34" charset="-122"/>
              </a:rPr>
              <a:t> stack</a:t>
            </a:r>
            <a:endParaRPr lang="en-US" altLang="zh-CN" sz="1900" dirty="0">
              <a:solidFill>
                <a:srgbClr val="FF0000"/>
              </a:solidFill>
              <a:latin typeface="Arial" panose="020B0604020202020204"/>
              <a:ea typeface="微软雅黑" panose="020B0503020204020204" pitchFamily="34" charset="-122"/>
            </a:endParaRPr>
          </a:p>
          <a:p>
            <a:pPr defTabSz="1219835" hangingPunct="0">
              <a:lnSpc>
                <a:spcPct val="150000"/>
              </a:lnSpc>
            </a:pPr>
            <a:r>
              <a:rPr lang="zh-CN" altLang="en-US" sz="1900" dirty="0">
                <a:solidFill>
                  <a:prstClr val="black"/>
                </a:solidFill>
                <a:latin typeface="Arial" panose="020B0604020202020204"/>
                <a:ea typeface="微软雅黑" panose="020B0503020204020204" pitchFamily="34" charset="-122"/>
              </a:rPr>
              <a:t>（</a:t>
            </a:r>
            <a:r>
              <a:rPr lang="en-US" altLang="zh-CN" sz="1900" dirty="0">
                <a:solidFill>
                  <a:prstClr val="black"/>
                </a:solidFill>
                <a:latin typeface="Arial" panose="020B0604020202020204"/>
                <a:ea typeface="微软雅黑" panose="020B0503020204020204" pitchFamily="34" charset="-122"/>
              </a:rPr>
              <a:t>8</a:t>
            </a:r>
            <a:r>
              <a:rPr lang="zh-CN" altLang="en-US" sz="1900" dirty="0">
                <a:solidFill>
                  <a:prstClr val="black"/>
                </a:solidFill>
                <a:latin typeface="Arial" panose="020B0604020202020204"/>
                <a:ea typeface="微软雅黑" panose="020B0503020204020204" pitchFamily="34" charset="-122"/>
              </a:rPr>
              <a:t>）使用</a:t>
            </a:r>
            <a:r>
              <a:rPr lang="en-US" altLang="zh-CN" sz="1900" dirty="0">
                <a:solidFill>
                  <a:prstClr val="black"/>
                </a:solidFill>
                <a:latin typeface="Arial" panose="020B0604020202020204"/>
                <a:ea typeface="微软雅黑" panose="020B0503020204020204" pitchFamily="34" charset="-122"/>
              </a:rPr>
              <a:t>cd</a:t>
            </a:r>
            <a:r>
              <a:rPr lang="zh-CN" altLang="en-US" sz="1900" dirty="0">
                <a:solidFill>
                  <a:prstClr val="black"/>
                </a:solidFill>
                <a:latin typeface="Arial" panose="020B0604020202020204"/>
                <a:ea typeface="微软雅黑" panose="020B0503020204020204" pitchFamily="34" charset="-122"/>
              </a:rPr>
              <a:t>命令进入到</a:t>
            </a:r>
            <a:r>
              <a:rPr lang="en-US" altLang="zh-CN" sz="1900" dirty="0">
                <a:solidFill>
                  <a:prstClr val="black"/>
                </a:solidFill>
                <a:latin typeface="Arial" panose="020B0604020202020204"/>
                <a:ea typeface="微软雅黑" panose="020B0503020204020204" pitchFamily="34" charset="-122"/>
              </a:rPr>
              <a:t>/opt/</a:t>
            </a:r>
            <a:r>
              <a:rPr lang="en-US" altLang="zh-CN" sz="1900" dirty="0" err="1">
                <a:solidFill>
                  <a:prstClr val="black"/>
                </a:solidFill>
                <a:latin typeface="Arial" panose="020B0604020202020204"/>
                <a:ea typeface="微软雅黑" panose="020B0503020204020204" pitchFamily="34" charset="-122"/>
              </a:rPr>
              <a:t>devstack</a:t>
            </a:r>
            <a:r>
              <a:rPr lang="zh-CN" altLang="en-US" sz="1900" dirty="0">
                <a:solidFill>
                  <a:prstClr val="black"/>
                </a:solidFill>
                <a:latin typeface="Arial" panose="020B0604020202020204"/>
                <a:ea typeface="微软雅黑" panose="020B0503020204020204" pitchFamily="34" charset="-122"/>
              </a:rPr>
              <a:t>目录下并执行安装文件</a:t>
            </a:r>
            <a:r>
              <a:rPr lang="en-US" altLang="zh-CN" sz="1900" dirty="0">
                <a:solidFill>
                  <a:prstClr val="black"/>
                </a:solidFill>
                <a:latin typeface="Arial" panose="020B0604020202020204"/>
                <a:ea typeface="微软雅黑" panose="020B0503020204020204" pitchFamily="34" charset="-122"/>
              </a:rPr>
              <a:t>stack.sh</a:t>
            </a:r>
            <a:r>
              <a:rPr lang="zh-CN" altLang="en-US" sz="1900" dirty="0">
                <a:solidFill>
                  <a:prstClr val="black"/>
                </a:solidFill>
                <a:latin typeface="Arial" panose="020B0604020202020204"/>
                <a:ea typeface="微软雅黑" panose="020B0503020204020204" pitchFamily="34" charset="-122"/>
              </a:rPr>
              <a:t>。</a:t>
            </a:r>
            <a:endParaRPr lang="zh-CN" altLang="en-US" sz="1900" dirty="0">
              <a:solidFill>
                <a:prstClr val="black"/>
              </a:solidFill>
              <a:latin typeface="Arial" panose="020B0604020202020204"/>
              <a:ea typeface="微软雅黑" panose="020B0503020204020204" pitchFamily="34" charset="-122"/>
            </a:endParaRPr>
          </a:p>
          <a:p>
            <a:pPr defTabSz="1219835" hangingPunct="0">
              <a:lnSpc>
                <a:spcPct val="150000"/>
              </a:lnSpc>
            </a:pPr>
            <a:r>
              <a:rPr lang="en-US" altLang="zh-CN" sz="1900" dirty="0">
                <a:solidFill>
                  <a:srgbClr val="FF0000"/>
                </a:solidFill>
                <a:latin typeface="Arial" panose="020B0604020202020204"/>
                <a:ea typeface="微软雅黑" panose="020B0503020204020204" pitchFamily="34" charset="-122"/>
              </a:rPr>
              <a:t>$cd /opt/</a:t>
            </a:r>
            <a:r>
              <a:rPr lang="en-US" altLang="zh-CN" sz="1900" dirty="0" err="1">
                <a:solidFill>
                  <a:srgbClr val="FF0000"/>
                </a:solidFill>
                <a:latin typeface="Arial" panose="020B0604020202020204"/>
                <a:ea typeface="微软雅黑" panose="020B0503020204020204" pitchFamily="34" charset="-122"/>
              </a:rPr>
              <a:t>devstack</a:t>
            </a:r>
            <a:endParaRPr lang="en-US" altLang="zh-CN" sz="1900" dirty="0">
              <a:solidFill>
                <a:srgbClr val="FF0000"/>
              </a:solidFill>
              <a:latin typeface="Arial" panose="020B0604020202020204"/>
              <a:ea typeface="微软雅黑" panose="020B0503020204020204" pitchFamily="34" charset="-122"/>
            </a:endParaRPr>
          </a:p>
          <a:p>
            <a:pPr defTabSz="1219835" hangingPunct="0">
              <a:lnSpc>
                <a:spcPct val="150000"/>
              </a:lnSpc>
            </a:pPr>
            <a:r>
              <a:rPr lang="en-US" altLang="zh-CN" sz="1900" dirty="0">
                <a:solidFill>
                  <a:srgbClr val="FF0000"/>
                </a:solidFill>
                <a:latin typeface="Arial" panose="020B0604020202020204"/>
                <a:ea typeface="微软雅黑" panose="020B0503020204020204" pitchFamily="34" charset="-122"/>
              </a:rPr>
              <a:t>$./stack.sh</a:t>
            </a:r>
            <a:endParaRPr lang="en-US" altLang="zh-CN" sz="1900" dirty="0">
              <a:solidFill>
                <a:srgbClr val="FF0000"/>
              </a:solidFill>
              <a:latin typeface="Arial" panose="020B0604020202020204"/>
              <a:ea typeface="微软雅黑" panose="020B0503020204020204" pitchFamily="34" charset="-122"/>
            </a:endParaRPr>
          </a:p>
        </p:txBody>
      </p:sp>
      <p:sp>
        <p:nvSpPr>
          <p:cNvPr id="11" name="矩形 10"/>
          <p:cNvSpPr/>
          <p:nvPr/>
        </p:nvSpPr>
        <p:spPr>
          <a:xfrm>
            <a:off x="973350" y="6195836"/>
            <a:ext cx="9373176" cy="553998"/>
          </a:xfrm>
          <a:prstGeom prst="rect">
            <a:avLst/>
          </a:prstGeom>
        </p:spPr>
        <p:txBody>
          <a:bodyPr wrap="square">
            <a:spAutoFit/>
          </a:bodyPr>
          <a:lstStyle/>
          <a:p>
            <a:pPr defTabSz="1219835">
              <a:lnSpc>
                <a:spcPct val="150000"/>
              </a:lnSpc>
              <a:spcBef>
                <a:spcPct val="50000"/>
              </a:spcBef>
            </a:pPr>
            <a:r>
              <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在安装过程中如果出现异常，可以多执行几次</a:t>
            </a:r>
            <a:r>
              <a:rPr lang="en-US" altLang="zh-CN"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./stack.sh</a:t>
            </a:r>
            <a:r>
              <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，直到正常完成安装为止。</a:t>
            </a:r>
            <a:endPar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31974" y="6189556"/>
            <a:ext cx="777292" cy="615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IaaS</a:t>
            </a: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体验</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文本框 11"/>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2" charset="-122"/>
                <a:cs typeface="Times New Roman" panose="02020603050405020304" pitchFamily="18" charset="0"/>
              </a:rPr>
              <a:t>IaaS</a:t>
            </a:r>
            <a:r>
              <a:rPr lang="zh-CN" altLang="en-US" sz="2800" b="1" dirty="0">
                <a:latin typeface="Times New Roman" panose="02020603050405020304" pitchFamily="18" charset="0"/>
                <a:ea typeface="黑体" panose="02010609060101010101" pitchFamily="2" charset="-122"/>
                <a:cs typeface="Times New Roman" panose="02020603050405020304" pitchFamily="18" charset="0"/>
              </a:rPr>
              <a:t>体验</a:t>
            </a:r>
            <a:endParaRPr lang="zh-CN" altLang="en-US" sz="28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文本框 8"/>
          <p:cNvSpPr txBox="1"/>
          <p:nvPr/>
        </p:nvSpPr>
        <p:spPr>
          <a:xfrm>
            <a:off x="637277" y="1698693"/>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添加镜像</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3" name="内容占位符 3"/>
          <p:cNvSpPr txBox="1"/>
          <p:nvPr/>
        </p:nvSpPr>
        <p:spPr>
          <a:xfrm>
            <a:off x="212287" y="2314503"/>
            <a:ext cx="11773776" cy="1905000"/>
          </a:xfrm>
          <a:prstGeom prst="rect">
            <a:avLst/>
          </a:prstGeom>
        </p:spPr>
        <p:txBody>
          <a:bodyPr vert="horz" lIns="121917" tIns="60958" rIns="121917" bIns="60958" rtlCol="0">
            <a:norm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       要完成虚拟机的创建，首先云平台上需要有相应的系统镜像。为了方便体验，可以下载一个</a:t>
            </a:r>
            <a:r>
              <a:rPr kumimoji="0" lang="en-US" altLang="zh-CN" sz="1800" b="0" i="0" u="none" strike="noStrike" kern="1200" cap="none" spc="0" normalizeH="0" baseline="0" noProof="0" dirty="0" err="1">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cirros</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操作系统镜像，通过</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Shell</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命令行添加到</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OpenStack</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系统里。</a:t>
            </a: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1</a:t>
            </a:r>
            <a:r>
              <a:rPr kumimoji="0" lang="zh-CN"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）下载镜像到目录，在</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Ubuntu</a:t>
            </a:r>
            <a:r>
              <a:rPr kumimoji="0" lang="zh-CN"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系统任意目录执行以下语句。</a:t>
            </a: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en-US" altLang="zh-CN" sz="1800" b="0" i="0" u="none" strike="noStrike" kern="1200" cap="none" spc="0" normalizeH="0" baseline="0" noProof="0" dirty="0">
                <a:ln>
                  <a:noFill/>
                </a:ln>
                <a:solidFill>
                  <a:srgbClr val="FF0000"/>
                </a:solidFill>
                <a:effectLst/>
                <a:uLnTx/>
                <a:uFillTx/>
                <a:latin typeface="Arial" panose="020B0604020202020204"/>
                <a:ea typeface="微软雅黑" panose="020B0503020204020204" pitchFamily="34" charset="-122"/>
                <a:cs typeface="+mn-cs"/>
              </a:rPr>
              <a:t># </a:t>
            </a:r>
            <a:r>
              <a:rPr kumimoji="0" lang="en-US" altLang="zh-CN" sz="1800" b="0" i="0" u="none" strike="noStrike" kern="1200" cap="none" spc="0" normalizeH="0" baseline="0" noProof="0" dirty="0" err="1">
                <a:ln>
                  <a:noFill/>
                </a:ln>
                <a:solidFill>
                  <a:srgbClr val="FF0000"/>
                </a:solidFill>
                <a:effectLst/>
                <a:uLnTx/>
                <a:uFillTx/>
                <a:latin typeface="Arial" panose="020B0604020202020204"/>
                <a:ea typeface="微软雅黑" panose="020B0503020204020204" pitchFamily="34" charset="-122"/>
                <a:cs typeface="+mn-cs"/>
              </a:rPr>
              <a:t>wget</a:t>
            </a:r>
            <a:r>
              <a:rPr kumimoji="0" lang="en-US" altLang="zh-CN" sz="1800" b="0" i="0" u="none" strike="noStrike" kern="1200" cap="none" spc="0" normalizeH="0" baseline="0" noProof="0" dirty="0">
                <a:ln>
                  <a:noFill/>
                </a:ln>
                <a:solidFill>
                  <a:srgbClr val="FF0000"/>
                </a:solidFill>
                <a:effectLst/>
                <a:uLnTx/>
                <a:uFillTx/>
                <a:latin typeface="Arial" panose="020B0604020202020204"/>
                <a:ea typeface="微软雅黑" panose="020B0503020204020204" pitchFamily="34" charset="-122"/>
                <a:cs typeface="+mn-cs"/>
              </a:rPr>
              <a:t> -P /</a:t>
            </a:r>
            <a:r>
              <a:rPr kumimoji="0" lang="en-US" altLang="zh-CN" sz="1800" b="0" i="0" u="none" strike="noStrike" kern="1200" cap="none" spc="0" normalizeH="0" baseline="0" noProof="0" dirty="0" err="1">
                <a:ln>
                  <a:noFill/>
                </a:ln>
                <a:solidFill>
                  <a:srgbClr val="FF0000"/>
                </a:solidFill>
                <a:effectLst/>
                <a:uLnTx/>
                <a:uFillTx/>
                <a:latin typeface="Arial" panose="020B0604020202020204"/>
                <a:ea typeface="微软雅黑" panose="020B0503020204020204" pitchFamily="34" charset="-122"/>
                <a:cs typeface="+mn-cs"/>
              </a:rPr>
              <a:t>tmp</a:t>
            </a:r>
            <a:r>
              <a:rPr kumimoji="0" lang="en-US" altLang="zh-CN" sz="1800" b="0" i="0" u="none" strike="noStrike" kern="1200" cap="none" spc="0" normalizeH="0" baseline="0" noProof="0" dirty="0">
                <a:ln>
                  <a:noFill/>
                </a:ln>
                <a:solidFill>
                  <a:srgbClr val="FF0000"/>
                </a:solidFill>
                <a:effectLst/>
                <a:uLnTx/>
                <a:uFillTx/>
                <a:latin typeface="Arial" panose="020B0604020202020204"/>
                <a:ea typeface="微软雅黑" panose="020B0503020204020204" pitchFamily="34" charset="-122"/>
                <a:cs typeface="+mn-cs"/>
              </a:rPr>
              <a:t>/image http://download.cirros-cloud.net/0.3.3/cirros-0.3.3-x86_64-disk.img</a:t>
            </a:r>
            <a:endParaRPr kumimoji="0" lang="zh-CN" altLang="zh-CN" sz="1800" b="0" i="0" u="none" strike="noStrike" kern="1200" cap="none" spc="0" normalizeH="0" baseline="0" noProof="0" dirty="0">
              <a:ln>
                <a:noFill/>
              </a:ln>
              <a:solidFill>
                <a:srgbClr val="FF0000"/>
              </a:solidFill>
              <a:effectLst/>
              <a:uLnTx/>
              <a:uFillTx/>
              <a:latin typeface="Arial" panose="020B0604020202020204"/>
              <a:ea typeface="微软雅黑" panose="020B0503020204020204" pitchFamily="34" charset="-122"/>
              <a:cs typeface="+mn-cs"/>
            </a:endParaRPr>
          </a:p>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p:txBody>
      </p:sp>
      <p:sp>
        <p:nvSpPr>
          <p:cNvPr id="20" name="矩形 19"/>
          <p:cNvSpPr/>
          <p:nvPr/>
        </p:nvSpPr>
        <p:spPr>
          <a:xfrm>
            <a:off x="0" y="4221018"/>
            <a:ext cx="12198350" cy="2638570"/>
          </a:xfrm>
          <a:prstGeom prst="rect">
            <a:avLst/>
          </a:prstGeom>
          <a:solidFill>
            <a:srgbClr val="1A8ABC"/>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121983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19" name="图片 30" descr="说明: 1_副本"/>
          <p:cNvPicPr>
            <a:picLocks noChangeAspect="1" noChangeArrowheads="1"/>
          </p:cNvPicPr>
          <p:nvPr/>
        </p:nvPicPr>
        <p:blipFill>
          <a:blip r:embed="rId2">
            <a:lum bright="-2000"/>
            <a:extLst>
              <a:ext uri="{28A0092B-C50C-407E-A947-70E740481C1C}">
                <a14:useLocalDpi xmlns:a14="http://schemas.microsoft.com/office/drawing/2010/main" val="0"/>
              </a:ext>
            </a:extLst>
          </a:blip>
          <a:srcRect/>
          <a:stretch>
            <a:fillRect/>
          </a:stretch>
        </p:blipFill>
        <p:spPr bwMode="auto">
          <a:xfrm>
            <a:off x="1993611" y="4682723"/>
            <a:ext cx="7391400" cy="16702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IaaS</a:t>
            </a: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体验</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文本框 11"/>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2" charset="-122"/>
                <a:cs typeface="Times New Roman" panose="02020603050405020304" pitchFamily="18" charset="0"/>
              </a:rPr>
              <a:t>IaaS</a:t>
            </a:r>
            <a:r>
              <a:rPr lang="zh-CN" altLang="en-US" sz="2800" b="1" dirty="0">
                <a:latin typeface="Times New Roman" panose="02020603050405020304" pitchFamily="18" charset="0"/>
                <a:ea typeface="黑体" panose="02010609060101010101" pitchFamily="2" charset="-122"/>
                <a:cs typeface="Times New Roman" panose="02020603050405020304" pitchFamily="18" charset="0"/>
              </a:rPr>
              <a:t>体验</a:t>
            </a:r>
            <a:endParaRPr lang="zh-CN" altLang="en-US" sz="28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文本框 8"/>
          <p:cNvSpPr txBox="1"/>
          <p:nvPr/>
        </p:nvSpPr>
        <p:spPr>
          <a:xfrm>
            <a:off x="637277" y="1698693"/>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添加镜像</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0" name="内容占位符 3"/>
          <p:cNvSpPr txBox="1"/>
          <p:nvPr/>
        </p:nvSpPr>
        <p:spPr>
          <a:xfrm>
            <a:off x="323123" y="2221357"/>
            <a:ext cx="11773776" cy="2133600"/>
          </a:xfrm>
          <a:prstGeom prst="rect">
            <a:avLst/>
          </a:prstGeom>
        </p:spPr>
        <p:txBody>
          <a:bodyPr vert="horz" lIns="121917" tIns="60958" rIns="121917" bIns="60958" rtlCol="0">
            <a:norm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2</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）上传镜像。</a:t>
            </a:r>
            <a:endPar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#glance image-create --name "cirros-0.3.4-x86_64" --disk-format=qcow2 \--container-format=bare --is-public=true &lt; /</a:t>
            </a:r>
            <a:r>
              <a:rPr kumimoji="0" lang="en-US" altLang="zh-CN" sz="1800" b="0" i="0" u="none" strike="noStrike" kern="1200" cap="none" spc="0" normalizeH="0" baseline="0" noProof="0" dirty="0" err="1">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tmp</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/image/cirros-0.3.3-x86_64-disk.img</a:t>
            </a: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a:t>
            </a: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3</a:t>
            </a: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）查看镜像。</a:t>
            </a:r>
            <a:endPar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#glance image-list</a:t>
            </a: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p:txBody>
      </p:sp>
      <p:sp>
        <p:nvSpPr>
          <p:cNvPr id="15" name="矩形 14"/>
          <p:cNvSpPr/>
          <p:nvPr/>
        </p:nvSpPr>
        <p:spPr>
          <a:xfrm>
            <a:off x="0" y="4221018"/>
            <a:ext cx="12198350" cy="2638570"/>
          </a:xfrm>
          <a:prstGeom prst="rect">
            <a:avLst/>
          </a:prstGeom>
          <a:solidFill>
            <a:srgbClr val="1A8ABC"/>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121983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11" name="图片 31" descr="说明: 1_副本"/>
          <p:cNvPicPr>
            <a:picLocks noChangeAspect="1" noChangeArrowheads="1"/>
          </p:cNvPicPr>
          <p:nvPr/>
        </p:nvPicPr>
        <p:blipFill>
          <a:blip r:embed="rId2">
            <a:lum bright="4000"/>
            <a:extLst>
              <a:ext uri="{28A0092B-C50C-407E-A947-70E740481C1C}">
                <a14:useLocalDpi xmlns:a14="http://schemas.microsoft.com/office/drawing/2010/main" val="0"/>
              </a:ext>
            </a:extLst>
          </a:blip>
          <a:srcRect/>
          <a:stretch>
            <a:fillRect/>
          </a:stretch>
        </p:blipFill>
        <p:spPr bwMode="auto">
          <a:xfrm>
            <a:off x="265417" y="4330670"/>
            <a:ext cx="5486400" cy="24534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32" descr="说明: 1_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5449" y="5829318"/>
            <a:ext cx="6131450" cy="8812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IaaS</a:t>
            </a: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体验</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文本框 11"/>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2" charset="-122"/>
                <a:cs typeface="Times New Roman" panose="02020603050405020304" pitchFamily="18" charset="0"/>
              </a:rPr>
              <a:t>IaaS</a:t>
            </a:r>
            <a:r>
              <a:rPr lang="zh-CN" altLang="en-US" sz="2800" b="1" dirty="0">
                <a:latin typeface="Times New Roman" panose="02020603050405020304" pitchFamily="18" charset="0"/>
                <a:ea typeface="黑体" panose="02010609060101010101" pitchFamily="2" charset="-122"/>
                <a:cs typeface="Times New Roman" panose="02020603050405020304" pitchFamily="18" charset="0"/>
              </a:rPr>
              <a:t>体验</a:t>
            </a:r>
            <a:endParaRPr lang="zh-CN" altLang="en-US" sz="28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文本框 8"/>
          <p:cNvSpPr txBox="1"/>
          <p:nvPr/>
        </p:nvSpPr>
        <p:spPr>
          <a:xfrm>
            <a:off x="637277" y="1698693"/>
            <a:ext cx="2387192"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登陆管理界面</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3" name="内容占位符 2"/>
          <p:cNvSpPr txBox="1"/>
          <p:nvPr/>
        </p:nvSpPr>
        <p:spPr>
          <a:xfrm>
            <a:off x="640210" y="2754757"/>
            <a:ext cx="4803457" cy="1453115"/>
          </a:xfrm>
          <a:prstGeom prst="rect">
            <a:avLst/>
          </a:prstGeom>
        </p:spPr>
        <p:txBody>
          <a:bodyPr vert="horz" lIns="121917" tIns="60958" rIns="121917" bIns="60958" rtlCol="0">
            <a:norm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打开</a:t>
            </a:r>
            <a:r>
              <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Google</a:t>
            </a: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浏览器，在地址栏输入访问地址</a:t>
            </a:r>
            <a:r>
              <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http://ip</a:t>
            </a: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地址</a:t>
            </a:r>
            <a:r>
              <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/horizon</a:t>
            </a: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，打开登录页，输入用户名</a:t>
            </a:r>
            <a:r>
              <a:rPr kumimoji="0" lang="en-US" altLang="zh-CN" sz="19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admin</a:t>
            </a:r>
            <a:r>
              <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，输入安装时设置的密码。</a:t>
            </a:r>
            <a:endParaRPr kumimoji="0" lang="zh-CN" altLang="en-US" sz="19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endPar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p:txBody>
      </p:sp>
      <p:sp>
        <p:nvSpPr>
          <p:cNvPr id="16" name="内容占位符 3"/>
          <p:cNvSpPr txBox="1"/>
          <p:nvPr/>
        </p:nvSpPr>
        <p:spPr>
          <a:xfrm>
            <a:off x="521219" y="2221357"/>
            <a:ext cx="4806720" cy="464457"/>
          </a:xfrm>
          <a:prstGeom prst="rect">
            <a:avLst/>
          </a:prstGeom>
          <a:solidFill>
            <a:srgbClr val="92D050"/>
          </a:solidFill>
        </p:spPr>
        <p:txBody>
          <a:bodyPr vert="horz" lIns="121917" tIns="60958" rIns="121917" bIns="60958" rtlCol="0">
            <a:normAutofit/>
          </a:bodyPr>
          <a:lstStyle>
            <a:lvl1pPr marL="0" indent="0" algn="l" defTabSz="1219835"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marR="0" lvl="0" indent="0" algn="l" defTabSz="1219835" rtl="0" eaLnBrk="1" fontAlgn="auto" latinLnBrk="0" hangingPunct="1">
              <a:lnSpc>
                <a:spcPct val="120000"/>
              </a:lnSpc>
              <a:spcBef>
                <a:spcPct val="20000"/>
              </a:spcBef>
              <a:spcAft>
                <a:spcPts val="0"/>
              </a:spcAft>
              <a:buClrTx/>
              <a:buSzPct val="80000"/>
              <a:buFont typeface="Wingdings" panose="05000000000000000000" pitchFamily="2" charset="2"/>
              <a:buNone/>
              <a:defRPr/>
            </a:pPr>
            <a:r>
              <a:rPr kumimoji="0" lang="zh-CN" altLang="en-US" sz="2000" b="0" i="0" u="none" strike="noStrike" kern="1200" cap="none" spc="0" normalizeH="0" baseline="0" noProof="0">
                <a:ln>
                  <a:noFill/>
                </a:ln>
                <a:solidFill>
                  <a:sysClr val="windowText" lastClr="000000">
                    <a:lumMod val="95000"/>
                    <a:lumOff val="5000"/>
                  </a:sysClr>
                </a:solidFill>
                <a:effectLst/>
                <a:uLnTx/>
                <a:uFillTx/>
                <a:latin typeface="Arial" panose="020B0604020202020204"/>
                <a:ea typeface="微软雅黑" panose="020B0503020204020204" pitchFamily="34" charset="-122"/>
                <a:cs typeface="+mn-cs"/>
              </a:rPr>
              <a:t>（</a:t>
            </a:r>
            <a:r>
              <a:rPr kumimoji="0" lang="en-US" altLang="zh-CN" sz="2000" b="0" i="0" u="none" strike="noStrike" kern="1200" cap="none" spc="0" normalizeH="0" baseline="0" noProof="0">
                <a:ln>
                  <a:noFill/>
                </a:ln>
                <a:solidFill>
                  <a:sysClr val="windowText" lastClr="000000">
                    <a:lumMod val="95000"/>
                    <a:lumOff val="5000"/>
                  </a:sysClr>
                </a:solidFill>
                <a:effectLst/>
                <a:uLnTx/>
                <a:uFillTx/>
                <a:latin typeface="Arial" panose="020B0604020202020204"/>
                <a:ea typeface="微软雅黑" panose="020B0503020204020204" pitchFamily="34" charset="-122"/>
                <a:cs typeface="+mn-cs"/>
              </a:rPr>
              <a:t>1</a:t>
            </a:r>
            <a:r>
              <a:rPr kumimoji="0" lang="zh-CN" altLang="en-US" sz="2000" b="0" i="0" u="none" strike="noStrike" kern="1200" cap="none" spc="0" normalizeH="0" baseline="0" noProof="0">
                <a:ln>
                  <a:noFill/>
                </a:ln>
                <a:solidFill>
                  <a:sysClr val="windowText" lastClr="000000">
                    <a:lumMod val="95000"/>
                    <a:lumOff val="5000"/>
                  </a:sysClr>
                </a:solidFill>
                <a:effectLst/>
                <a:uLnTx/>
                <a:uFillTx/>
                <a:latin typeface="Arial" panose="020B0604020202020204"/>
                <a:ea typeface="微软雅黑" panose="020B0503020204020204" pitchFamily="34" charset="-122"/>
                <a:cs typeface="+mn-cs"/>
              </a:rPr>
              <a:t>）</a:t>
            </a:r>
            <a:r>
              <a:rPr kumimoji="0" lang="en-GB" altLang="zh-CN" sz="2000" b="0" i="0" u="none" strike="noStrike" kern="1200" cap="none" spc="0" normalizeH="0" baseline="0" noProof="0">
                <a:ln>
                  <a:noFill/>
                </a:ln>
                <a:solidFill>
                  <a:sysClr val="windowText" lastClr="000000">
                    <a:lumMod val="95000"/>
                    <a:lumOff val="5000"/>
                  </a:sysClr>
                </a:solidFill>
                <a:effectLst/>
                <a:uLnTx/>
                <a:uFillTx/>
                <a:latin typeface="Arial" panose="020B0604020202020204"/>
                <a:ea typeface="微软雅黑" panose="020B0503020204020204" pitchFamily="34" charset="-122"/>
                <a:cs typeface="+mn-cs"/>
              </a:rPr>
              <a:t>Web</a:t>
            </a:r>
            <a:r>
              <a:rPr kumimoji="0" lang="zh-CN" altLang="en-US" sz="2000" b="0" i="0" u="none" strike="noStrike" kern="1200" cap="none" spc="0" normalizeH="0" baseline="0" noProof="0">
                <a:ln>
                  <a:noFill/>
                </a:ln>
                <a:solidFill>
                  <a:sysClr val="windowText" lastClr="000000">
                    <a:lumMod val="95000"/>
                    <a:lumOff val="5000"/>
                  </a:sysClr>
                </a:solidFill>
                <a:effectLst/>
                <a:uLnTx/>
                <a:uFillTx/>
                <a:latin typeface="Arial" panose="020B0604020202020204"/>
                <a:ea typeface="微软雅黑" panose="020B0503020204020204" pitchFamily="34" charset="-122"/>
                <a:cs typeface="+mn-cs"/>
              </a:rPr>
              <a:t>登录界面</a:t>
            </a:r>
            <a:endPar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Arial" panose="020B0604020202020204"/>
              <a:ea typeface="微软雅黑" panose="020B0503020204020204" pitchFamily="34" charset="-122"/>
              <a:cs typeface="+mn-cs"/>
            </a:endParaRPr>
          </a:p>
        </p:txBody>
      </p:sp>
      <p:sp>
        <p:nvSpPr>
          <p:cNvPr id="17" name="内容占位符 2"/>
          <p:cNvSpPr txBox="1"/>
          <p:nvPr/>
        </p:nvSpPr>
        <p:spPr>
          <a:xfrm>
            <a:off x="6240592" y="2830957"/>
            <a:ext cx="5488147" cy="2510178"/>
          </a:xfrm>
          <a:prstGeom prst="rect">
            <a:avLst/>
          </a:prstGeom>
        </p:spPr>
        <p:txBody>
          <a:bodyPr vert="horz" lIns="121917" tIns="60958" rIns="121917" bIns="60958" rtlCol="0">
            <a:normAutofit/>
          </a:bodyPr>
          <a:lstStyle>
            <a:lvl1pPr marL="457200" indent="-457200" algn="l" defTabSz="1219835"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dirty="0">
                <a:solidFill>
                  <a:prstClr val="black">
                    <a:lumMod val="75000"/>
                    <a:lumOff val="25000"/>
                  </a:prstClr>
                </a:solidFill>
                <a:latin typeface="Arial" panose="020B0604020202020204"/>
                <a:ea typeface="微软雅黑" panose="020B0503020204020204" pitchFamily="34" charset="-122"/>
              </a:rPr>
              <a:t>登录到首页后，管理员可以通过界面上的功能模块，查看、监控和管理各项云资源，如云主机、镜像、云主机类型和云服务等。</a:t>
            </a:r>
            <a:endParaRPr lang="zh-CN" altLang="en-US" dirty="0">
              <a:solidFill>
                <a:prstClr val="black">
                  <a:lumMod val="75000"/>
                  <a:lumOff val="25000"/>
                </a:prstClr>
              </a:solidFill>
              <a:latin typeface="Arial" panose="020B0604020202020204"/>
              <a:ea typeface="微软雅黑" panose="020B0503020204020204" pitchFamily="34" charset="-122"/>
            </a:endParaRPr>
          </a:p>
        </p:txBody>
      </p:sp>
      <p:sp>
        <p:nvSpPr>
          <p:cNvPr id="18" name="内容占位符 3"/>
          <p:cNvSpPr txBox="1"/>
          <p:nvPr/>
        </p:nvSpPr>
        <p:spPr>
          <a:xfrm>
            <a:off x="6240591" y="2221357"/>
            <a:ext cx="5488147" cy="464457"/>
          </a:xfrm>
          <a:prstGeom prst="rect">
            <a:avLst/>
          </a:prstGeom>
          <a:solidFill>
            <a:srgbClr val="92D050"/>
          </a:solidFill>
        </p:spPr>
        <p:txBody>
          <a:bodyPr vert="horz" lIns="121917" tIns="60958" rIns="121917" bIns="60958" rtlCol="0">
            <a:normAutofit/>
          </a:bodyPr>
          <a:lstStyle>
            <a:lvl1pPr marL="0" indent="0" algn="l" defTabSz="1219835"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r>
              <a:rPr lang="zh-CN" altLang="en-US" dirty="0">
                <a:solidFill>
                  <a:prstClr val="black">
                    <a:lumMod val="95000"/>
                    <a:lumOff val="5000"/>
                  </a:prstClr>
                </a:solidFill>
                <a:latin typeface="Arial" panose="020B0604020202020204"/>
                <a:ea typeface="微软雅黑" panose="020B0503020204020204" pitchFamily="34" charset="-122"/>
              </a:rPr>
              <a:t>（</a:t>
            </a:r>
            <a:r>
              <a:rPr lang="en-US" altLang="zh-CN" dirty="0">
                <a:solidFill>
                  <a:prstClr val="black">
                    <a:lumMod val="95000"/>
                    <a:lumOff val="5000"/>
                  </a:prstClr>
                </a:solidFill>
                <a:latin typeface="Arial" panose="020B0604020202020204"/>
                <a:ea typeface="微软雅黑" panose="020B0503020204020204" pitchFamily="34" charset="-122"/>
              </a:rPr>
              <a:t>2</a:t>
            </a:r>
            <a:r>
              <a:rPr lang="zh-CN" altLang="en-US" dirty="0">
                <a:solidFill>
                  <a:prstClr val="black">
                    <a:lumMod val="95000"/>
                    <a:lumOff val="5000"/>
                  </a:prstClr>
                </a:solidFill>
                <a:latin typeface="Arial" panose="020B0604020202020204"/>
                <a:ea typeface="微软雅黑" panose="020B0503020204020204" pitchFamily="34" charset="-122"/>
              </a:rPr>
              <a:t>）进入首页</a:t>
            </a:r>
            <a:endParaRPr lang="zh-CN" altLang="en-US" dirty="0">
              <a:solidFill>
                <a:prstClr val="black">
                  <a:lumMod val="95000"/>
                  <a:lumOff val="5000"/>
                </a:prstClr>
              </a:solidFill>
              <a:latin typeface="Arial" panose="020B0604020202020204"/>
              <a:ea typeface="微软雅黑" panose="020B0503020204020204" pitchFamily="34" charset="-122"/>
            </a:endParaRPr>
          </a:p>
        </p:txBody>
      </p:sp>
      <p:pic>
        <p:nvPicPr>
          <p:cNvPr id="19" name="Picture 2" descr="G:\云计算导论：概念 架构与应用\云计算导论彩色示例图\第二章 云计算平台体验\图2.1 Web登录界面\图2.1 Web登录界面.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739" y="4202558"/>
            <a:ext cx="2243570" cy="25055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 name="Picture 3" descr="G:\云计算导论：概念 架构与应用\云计算导论彩色示例图\第二章 云计算平台体验\图2.2 首页\图2.2 首页.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1944" y="4212655"/>
            <a:ext cx="4970030" cy="25472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31974" y="-1"/>
            <a:ext cx="11520000" cy="1016152"/>
            <a:chOff x="131974" y="-1"/>
            <a:chExt cx="11520000" cy="1016152"/>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IaaS</a:t>
              </a: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概述</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grpSp>
      <p:sp>
        <p:nvSpPr>
          <p:cNvPr id="9" name="文本框 8"/>
          <p:cNvSpPr txBox="1"/>
          <p:nvPr/>
        </p:nvSpPr>
        <p:spPr>
          <a:xfrm>
            <a:off x="606712" y="1114474"/>
            <a:ext cx="1252266"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概述</a:t>
            </a:r>
            <a:endParaRPr lang="zh-CN" altLang="en-US" sz="2800" b="1" dirty="0">
              <a:latin typeface="黑体" panose="02010609060101010101" pitchFamily="2" charset="-122"/>
              <a:ea typeface="黑体" panose="02010609060101010101" pitchFamily="2" charset="-122"/>
            </a:endParaRPr>
          </a:p>
        </p:txBody>
      </p:sp>
      <p:sp>
        <p:nvSpPr>
          <p:cNvPr id="10" name="内容占位符 4"/>
          <p:cNvSpPr txBox="1"/>
          <p:nvPr/>
        </p:nvSpPr>
        <p:spPr>
          <a:xfrm>
            <a:off x="606712" y="1736017"/>
            <a:ext cx="10978515" cy="914399"/>
          </a:xfrm>
          <a:prstGeom prst="rect">
            <a:avLst/>
          </a:prstGeom>
        </p:spPr>
        <p:txBody>
          <a:bodyPr vert="horz" lIns="121917" tIns="60958" rIns="121917" bIns="60958" rtlCol="0">
            <a:norm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en-US" altLang="zh-CN"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       </a:t>
            </a:r>
            <a:r>
              <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 </a:t>
            </a:r>
            <a:r>
              <a:rPr kumimoji="0" lang="en-US" altLang="zh-CN"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IaaS</a:t>
            </a:r>
            <a:r>
              <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是指将</a:t>
            </a:r>
            <a:r>
              <a:rPr kumimoji="0" lang="en-US" altLang="zh-CN"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IT</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基础设施能力</a:t>
            </a:r>
            <a:r>
              <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通过互联网提供给用户使用，并根据用户对</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资源</a:t>
            </a:r>
            <a:r>
              <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的实际使用量或占用量进行计费的一种服务。</a:t>
            </a:r>
            <a:r>
              <a:rPr kumimoji="0" lang="en-US" altLang="zh-CN"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       </a:t>
            </a:r>
            <a:endPar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endParaRPr>
          </a:p>
        </p:txBody>
      </p:sp>
      <p:sp>
        <p:nvSpPr>
          <p:cNvPr id="13" name="矩形 12"/>
          <p:cNvSpPr/>
          <p:nvPr/>
        </p:nvSpPr>
        <p:spPr>
          <a:xfrm>
            <a:off x="0" y="2678138"/>
            <a:ext cx="12198350" cy="3886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G:\云计算导论：概念 架构与应用\云计算导论彩色示例图\第三章 IaaS 服务模式\图3.1 IaaS服务的基本功能\图3.1 IaaS服务的基本功能.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2228" y="2813928"/>
            <a:ext cx="5243512" cy="35591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2" name="内容占位符 4"/>
          <p:cNvSpPr txBox="1"/>
          <p:nvPr/>
        </p:nvSpPr>
        <p:spPr>
          <a:xfrm>
            <a:off x="911512" y="2748739"/>
            <a:ext cx="5184457" cy="3352800"/>
          </a:xfrm>
          <a:prstGeom prst="rect">
            <a:avLst/>
          </a:prstGeom>
        </p:spPr>
        <p:txBody>
          <a:bodyPr vert="horz" lIns="121917" tIns="60958" rIns="121917" bIns="60958" rtlCol="0">
            <a:noAutofit/>
          </a:bodyPr>
          <a:lstStyle>
            <a:lvl1pPr marL="457200" indent="-457200" algn="l" defTabSz="1219835"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457200" algn="just">
              <a:lnSpc>
                <a:spcPct val="170000"/>
              </a:lnSpc>
              <a:buFont typeface="Wingdings" panose="05000000000000000000" pitchFamily="2" charset="2"/>
              <a:buNone/>
            </a:pPr>
            <a:r>
              <a:rPr lang="en-US" altLang="zh-CN" sz="1800" dirty="0">
                <a:solidFill>
                  <a:prstClr val="black">
                    <a:lumMod val="75000"/>
                    <a:lumOff val="25000"/>
                  </a:prstClr>
                </a:solidFill>
                <a:latin typeface="微软雅黑" panose="020B0503020204020204" pitchFamily="34" charset="-122"/>
                <a:ea typeface="微软雅黑" panose="020B0503020204020204" pitchFamily="34" charset="-122"/>
              </a:rPr>
              <a:t>IaaS</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rPr>
              <a:t>所提供的虚拟机通常都会带有一个可以连上网络的操作系统（如</a:t>
            </a:r>
            <a:r>
              <a:rPr lang="en-US" altLang="zh-CN" sz="1800" dirty="0">
                <a:solidFill>
                  <a:prstClr val="black">
                    <a:lumMod val="75000"/>
                    <a:lumOff val="25000"/>
                  </a:prstClr>
                </a:solidFill>
                <a:latin typeface="微软雅黑" panose="020B0503020204020204" pitchFamily="34" charset="-122"/>
                <a:ea typeface="微软雅黑" panose="020B0503020204020204" pitchFamily="34" charset="-122"/>
              </a:rPr>
              <a:t>Windows</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rPr>
              <a:t>、</a:t>
            </a:r>
            <a:r>
              <a:rPr lang="en-US" altLang="zh-CN" sz="1800" dirty="0">
                <a:solidFill>
                  <a:prstClr val="black">
                    <a:lumMod val="75000"/>
                    <a:lumOff val="25000"/>
                  </a:prstClr>
                </a:solidFill>
                <a:latin typeface="微软雅黑" panose="020B0503020204020204" pitchFamily="34" charset="-122"/>
                <a:ea typeface="微软雅黑" panose="020B0503020204020204" pitchFamily="34" charset="-122"/>
              </a:rPr>
              <a:t>Linux</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rPr>
              <a:t>）。用户通过网络可以登录并操作虚拟机并按照虚拟机的资源配置和使用时间来付费。</a:t>
            </a:r>
            <a:endParaRPr lang="en-US" altLang="zh-CN" sz="1800" dirty="0">
              <a:solidFill>
                <a:prstClr val="black">
                  <a:lumMod val="75000"/>
                  <a:lumOff val="25000"/>
                </a:prstClr>
              </a:solidFill>
              <a:latin typeface="微软雅黑" panose="020B0503020204020204" pitchFamily="34" charset="-122"/>
              <a:ea typeface="微软雅黑" panose="020B0503020204020204" pitchFamily="34" charset="-122"/>
            </a:endParaRPr>
          </a:p>
          <a:p>
            <a:pPr marL="0" indent="457200" algn="just">
              <a:lnSpc>
                <a:spcPct val="170000"/>
              </a:lnSpc>
              <a:buFont typeface="Wingdings" panose="05000000000000000000" pitchFamily="2" charset="2"/>
              <a:buNone/>
            </a:pP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rPr>
              <a:t>由于这些提供给用户的功能都是最基础的计算机功能，所以这种服务形式也就被形象地称为基础设施即服务</a:t>
            </a:r>
            <a:r>
              <a:rPr lang="en-US" altLang="zh-CN" sz="1800" dirty="0">
                <a:solidFill>
                  <a:prstClr val="black">
                    <a:lumMod val="75000"/>
                    <a:lumOff val="25000"/>
                  </a:prstClr>
                </a:solidFill>
                <a:latin typeface="微软雅黑" panose="020B0503020204020204" pitchFamily="34" charset="-122"/>
                <a:ea typeface="微软雅黑" panose="020B0503020204020204" pitchFamily="34" charset="-122"/>
              </a:rPr>
              <a:t>IaaS</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rPr>
              <a:t>服务的基本功能</a:t>
            </a:r>
            <a:r>
              <a:rPr lang="zh-CN" altLang="en-US" sz="1800" dirty="0">
                <a:solidFill>
                  <a:prstClr val="black">
                    <a:lumMod val="85000"/>
                    <a:lumOff val="15000"/>
                  </a:prstClr>
                </a:solidFill>
                <a:latin typeface="微软雅黑" panose="020B0503020204020204" pitchFamily="34" charset="-122"/>
                <a:ea typeface="微软雅黑" panose="020B0503020204020204" pitchFamily="34" charset="-122"/>
              </a:rPr>
              <a:t>。</a:t>
            </a:r>
            <a:endParaRPr lang="zh-CN" altLang="en-US" sz="18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IaaS</a:t>
            </a: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体验</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文本框 11"/>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2" charset="-122"/>
                <a:cs typeface="Times New Roman" panose="02020603050405020304" pitchFamily="18" charset="0"/>
              </a:rPr>
              <a:t>IaaS</a:t>
            </a:r>
            <a:r>
              <a:rPr lang="zh-CN" altLang="en-US" sz="2800" b="1" dirty="0">
                <a:latin typeface="Times New Roman" panose="02020603050405020304" pitchFamily="18" charset="0"/>
                <a:ea typeface="黑体" panose="02010609060101010101" pitchFamily="2" charset="-122"/>
                <a:cs typeface="Times New Roman" panose="02020603050405020304" pitchFamily="18" charset="0"/>
              </a:rPr>
              <a:t>体验</a:t>
            </a:r>
            <a:endParaRPr lang="zh-CN" altLang="en-US" sz="28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文本框 8"/>
          <p:cNvSpPr txBox="1"/>
          <p:nvPr/>
        </p:nvSpPr>
        <p:spPr>
          <a:xfrm>
            <a:off x="637277" y="1698693"/>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创建云主机</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4" name="内容占位符 3"/>
          <p:cNvSpPr txBox="1"/>
          <p:nvPr/>
        </p:nvSpPr>
        <p:spPr>
          <a:xfrm>
            <a:off x="221523" y="2160358"/>
            <a:ext cx="11773776" cy="914400"/>
          </a:xfrm>
          <a:prstGeom prst="rect">
            <a:avLst/>
          </a:prstGeom>
        </p:spPr>
        <p:txBody>
          <a:bodyPr vert="horz" lIns="121917" tIns="60958" rIns="121917" bIns="60958" rtlCol="0">
            <a:norm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en-US"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       在镜像列表上选择镜像，点击列表上的“启动云主机”，输入虚拟机的相关信息，点击“运行”，系统自动完成云主机的创建。</a:t>
            </a: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endParaRPr kumimoji="0" lang="en-US" altLang="zh-CN" sz="18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p:txBody>
      </p:sp>
      <p:grpSp>
        <p:nvGrpSpPr>
          <p:cNvPr id="2" name="组合 1"/>
          <p:cNvGrpSpPr/>
          <p:nvPr/>
        </p:nvGrpSpPr>
        <p:grpSpPr>
          <a:xfrm>
            <a:off x="499153" y="2952224"/>
            <a:ext cx="9780920" cy="3622980"/>
            <a:chOff x="499153" y="1753394"/>
            <a:chExt cx="11255852" cy="4821810"/>
          </a:xfrm>
        </p:grpSpPr>
        <p:pic>
          <p:nvPicPr>
            <p:cNvPr id="15" name="Picture 2" descr="G:\云计算导论：概念 架构与应用\云计算导论彩色示例图\第二章 云计算平台体验\图2.3 镜像列表\图2.3 镜像列表.png"/>
            <p:cNvPicPr>
              <a:picLocks noChangeAspect="1" noChangeArrowheads="1"/>
            </p:cNvPicPr>
            <p:nvPr/>
          </p:nvPicPr>
          <p:blipFill rotWithShape="1">
            <a:blip r:embed="rId2">
              <a:extLst>
                <a:ext uri="{28A0092B-C50C-407E-A947-70E740481C1C}">
                  <a14:useLocalDpi xmlns:a14="http://schemas.microsoft.com/office/drawing/2010/main" val="0"/>
                </a:ext>
              </a:extLst>
            </a:blip>
            <a:srcRect l="67" r="1"/>
            <a:stretch>
              <a:fillRect/>
            </a:stretch>
          </p:blipFill>
          <p:spPr bwMode="auto">
            <a:xfrm>
              <a:off x="536575" y="2362994"/>
              <a:ext cx="5837465" cy="1294771"/>
            </a:xfrm>
            <a:prstGeom prst="rect">
              <a:avLst/>
            </a:prstGeom>
            <a:noFill/>
            <a:ln>
              <a:solidFill>
                <a:srgbClr val="1F497D">
                  <a:lumMod val="40000"/>
                  <a:lumOff val="60000"/>
                </a:srgbClr>
              </a:solidFill>
            </a:ln>
            <a:extLst>
              <a:ext uri="{909E8E84-426E-40DD-AFC4-6F175D3DCCD1}">
                <a14:hiddenFill xmlns:a14="http://schemas.microsoft.com/office/drawing/2010/main">
                  <a:solidFill>
                    <a:srgbClr val="FFFFFF"/>
                  </a:solidFill>
                </a14:hiddenFill>
              </a:ext>
            </a:extLst>
          </p:spPr>
        </p:pic>
        <p:pic>
          <p:nvPicPr>
            <p:cNvPr id="21" name="Picture 3" descr="G:\云计算导论：概念 架构与应用\云计算导论彩色示例图\第二章 云计算平台体验\图2.4 创建云主机\图2.4 创建云主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3575" y="1753394"/>
              <a:ext cx="4741430" cy="4821810"/>
            </a:xfrm>
            <a:prstGeom prst="rect">
              <a:avLst/>
            </a:prstGeom>
            <a:noFill/>
            <a:ln>
              <a:solidFill>
                <a:srgbClr val="1F497D">
                  <a:lumMod val="40000"/>
                  <a:lumOff val="60000"/>
                </a:srgbClr>
              </a:solidFill>
            </a:ln>
            <a:extLst>
              <a:ext uri="{909E8E84-426E-40DD-AFC4-6F175D3DCCD1}">
                <a14:hiddenFill xmlns:a14="http://schemas.microsoft.com/office/drawing/2010/main">
                  <a:solidFill>
                    <a:srgbClr val="FFFFFF"/>
                  </a:solidFill>
                </a14:hiddenFill>
              </a:ext>
            </a:extLst>
          </p:spPr>
        </p:pic>
        <p:pic>
          <p:nvPicPr>
            <p:cNvPr id="22" name="Picture 4" descr="G:\云计算导论：概念 架构与应用\云计算导论彩色示例图\第二章 云计算平台体验\图2.5 云主机列表\图2.5 云主机列表.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53" y="4725194"/>
              <a:ext cx="6285822" cy="1579584"/>
            </a:xfrm>
            <a:prstGeom prst="rect">
              <a:avLst/>
            </a:prstGeom>
            <a:noFill/>
            <a:ln>
              <a:solidFill>
                <a:srgbClr val="1F497D">
                  <a:lumMod val="40000"/>
                  <a:lumOff val="60000"/>
                </a:srgbClr>
              </a:solidFill>
            </a:ln>
            <a:extLst>
              <a:ext uri="{909E8E84-426E-40DD-AFC4-6F175D3DCCD1}">
                <a14:hiddenFill xmlns:a14="http://schemas.microsoft.com/office/drawing/2010/main">
                  <a:solidFill>
                    <a:srgbClr val="FFFFFF"/>
                  </a:solidFill>
                </a14:hiddenFill>
              </a:ext>
            </a:extLst>
          </p:spPr>
        </p:pic>
        <p:sp>
          <p:nvSpPr>
            <p:cNvPr id="23" name="椭圆 22"/>
            <p:cNvSpPr/>
            <p:nvPr/>
          </p:nvSpPr>
          <p:spPr>
            <a:xfrm>
              <a:off x="5565775" y="3201194"/>
              <a:ext cx="762000" cy="380371"/>
            </a:xfrm>
            <a:prstGeom prst="ellipse">
              <a:avLst/>
            </a:prstGeom>
            <a:noFill/>
            <a:ln w="25400" cap="flat" cmpd="sng" algn="ctr">
              <a:solidFill>
                <a:srgbClr val="FF0000"/>
              </a:solidFill>
              <a:prstDash val="solid"/>
            </a:ln>
            <a:effectLst/>
          </p:spPr>
          <p:txBody>
            <a:bodyPr rtlCol="0" anchor="ctr"/>
            <a:lstStyle/>
            <a:p>
              <a:pPr marL="0" marR="0" lvl="0" indent="0" algn="ctr" defTabSz="121983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24" name="曲线连接符 23"/>
            <p:cNvCxnSpPr/>
            <p:nvPr/>
          </p:nvCxnSpPr>
          <p:spPr>
            <a:xfrm>
              <a:off x="6327775" y="3429794"/>
              <a:ext cx="685800" cy="419415"/>
            </a:xfrm>
            <a:prstGeom prst="curvedConnector3">
              <a:avLst/>
            </a:prstGeom>
            <a:noFill/>
            <a:ln w="28575" cap="flat" cmpd="sng" algn="ctr">
              <a:solidFill>
                <a:srgbClr val="FF0000"/>
              </a:solidFill>
              <a:prstDash val="solid"/>
              <a:tailEnd type="arrow"/>
            </a:ln>
            <a:effectLst/>
          </p:spPr>
        </p:cxnSp>
        <p:cxnSp>
          <p:nvCxnSpPr>
            <p:cNvPr id="25" name="曲线连接符 24"/>
            <p:cNvCxnSpPr/>
            <p:nvPr/>
          </p:nvCxnSpPr>
          <p:spPr>
            <a:xfrm rot="10800000" flipV="1">
              <a:off x="6480175" y="5639594"/>
              <a:ext cx="1066800" cy="228600"/>
            </a:xfrm>
            <a:prstGeom prst="curvedConnector3">
              <a:avLst/>
            </a:prstGeom>
            <a:noFill/>
            <a:ln w="28575" cap="flat" cmpd="sng" algn="ctr">
              <a:solidFill>
                <a:srgbClr val="FF0000"/>
              </a:solidFill>
              <a:prstDash val="solid"/>
              <a:tailEnd type="arrow"/>
            </a:ln>
            <a:effectLst/>
          </p:spPr>
        </p:cxnSp>
        <p:sp>
          <p:nvSpPr>
            <p:cNvPr id="26" name="TextBox 16"/>
            <p:cNvSpPr txBox="1"/>
            <p:nvPr/>
          </p:nvSpPr>
          <p:spPr>
            <a:xfrm>
              <a:off x="5946775" y="2259955"/>
              <a:ext cx="494622" cy="461665"/>
            </a:xfrm>
            <a:prstGeom prst="rect">
              <a:avLst/>
            </a:prstGeom>
            <a:noFill/>
          </p:spPr>
          <p:txBody>
            <a:bodyPr wrap="square" rtlCol="0">
              <a:spAutoFit/>
            </a:bodyPr>
            <a:lstStyle/>
            <a:p>
              <a:pPr defTabSz="1219835"/>
              <a:r>
                <a:rPr lang="zh-CN" altLang="en-US" sz="2400" dirty="0">
                  <a:solidFill>
                    <a:srgbClr val="FF0000"/>
                  </a:solidFill>
                  <a:latin typeface="Arial" panose="020B0604020202020204"/>
                  <a:ea typeface="微软雅黑" panose="020B0503020204020204" pitchFamily="34" charset="-122"/>
                </a:rPr>
                <a:t>①</a:t>
              </a:r>
              <a:endParaRPr lang="zh-CN" altLang="en-US" sz="2400" dirty="0">
                <a:solidFill>
                  <a:srgbClr val="FF0000"/>
                </a:solidFill>
                <a:latin typeface="Arial" panose="020B0604020202020204"/>
                <a:ea typeface="微软雅黑" panose="020B0503020204020204" pitchFamily="34" charset="-122"/>
              </a:endParaRPr>
            </a:p>
          </p:txBody>
        </p:sp>
        <p:sp>
          <p:nvSpPr>
            <p:cNvPr id="27" name="TextBox 17"/>
            <p:cNvSpPr txBox="1"/>
            <p:nvPr/>
          </p:nvSpPr>
          <p:spPr>
            <a:xfrm>
              <a:off x="11280775" y="1753394"/>
              <a:ext cx="382136" cy="461665"/>
            </a:xfrm>
            <a:prstGeom prst="rect">
              <a:avLst/>
            </a:prstGeom>
            <a:noFill/>
          </p:spPr>
          <p:txBody>
            <a:bodyPr wrap="square" rtlCol="0">
              <a:spAutoFit/>
            </a:bodyPr>
            <a:lstStyle/>
            <a:p>
              <a:pPr defTabSz="1219835"/>
              <a:r>
                <a:rPr lang="zh-CN" altLang="en-US" sz="2400" dirty="0">
                  <a:solidFill>
                    <a:srgbClr val="FF0000"/>
                  </a:solidFill>
                  <a:latin typeface="Arial" panose="020B0604020202020204"/>
                  <a:ea typeface="微软雅黑" panose="020B0503020204020204" pitchFamily="34" charset="-122"/>
                </a:rPr>
                <a:t>②</a:t>
              </a:r>
              <a:endParaRPr lang="zh-CN" altLang="en-US" sz="2400" dirty="0">
                <a:solidFill>
                  <a:srgbClr val="FF0000"/>
                </a:solidFill>
                <a:latin typeface="Arial" panose="020B0604020202020204"/>
                <a:ea typeface="微软雅黑" panose="020B0503020204020204" pitchFamily="34" charset="-122"/>
              </a:endParaRPr>
            </a:p>
          </p:txBody>
        </p:sp>
        <p:sp>
          <p:nvSpPr>
            <p:cNvPr id="28" name="TextBox 18"/>
            <p:cNvSpPr txBox="1"/>
            <p:nvPr/>
          </p:nvSpPr>
          <p:spPr>
            <a:xfrm>
              <a:off x="6344782" y="4720729"/>
              <a:ext cx="516393" cy="461665"/>
            </a:xfrm>
            <a:prstGeom prst="rect">
              <a:avLst/>
            </a:prstGeom>
            <a:noFill/>
          </p:spPr>
          <p:txBody>
            <a:bodyPr wrap="square" rtlCol="0">
              <a:spAutoFit/>
            </a:bodyPr>
            <a:lstStyle/>
            <a:p>
              <a:pPr defTabSz="1219835"/>
              <a:r>
                <a:rPr lang="zh-CN" altLang="en-US" sz="2400" dirty="0">
                  <a:solidFill>
                    <a:srgbClr val="FF0000"/>
                  </a:solidFill>
                  <a:latin typeface="Arial" panose="020B0604020202020204"/>
                  <a:ea typeface="微软雅黑" panose="020B0503020204020204" pitchFamily="34" charset="-122"/>
                </a:rPr>
                <a:t>③</a:t>
              </a:r>
              <a:endParaRPr lang="zh-CN" altLang="en-US" sz="2400" dirty="0">
                <a:solidFill>
                  <a:srgbClr val="FF0000"/>
                </a:solidFill>
                <a:latin typeface="Arial" panose="020B0604020202020204"/>
                <a:ea typeface="微软雅黑" panose="020B0503020204020204" pitchFamily="34" charset="-122"/>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IaaS</a:t>
            </a: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体验</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文本框 11"/>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2" charset="-122"/>
                <a:cs typeface="Times New Roman" panose="02020603050405020304" pitchFamily="18" charset="0"/>
              </a:rPr>
              <a:t>IaaS</a:t>
            </a:r>
            <a:r>
              <a:rPr lang="zh-CN" altLang="en-US" sz="2800" b="1" dirty="0">
                <a:latin typeface="Times New Roman" panose="02020603050405020304" pitchFamily="18" charset="0"/>
                <a:ea typeface="黑体" panose="02010609060101010101" pitchFamily="2" charset="-122"/>
                <a:cs typeface="Times New Roman" panose="02020603050405020304" pitchFamily="18" charset="0"/>
              </a:rPr>
              <a:t>体验</a:t>
            </a:r>
            <a:endParaRPr lang="zh-CN" altLang="en-US" sz="28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文本框 8"/>
          <p:cNvSpPr txBox="1"/>
          <p:nvPr/>
        </p:nvSpPr>
        <p:spPr>
          <a:xfrm>
            <a:off x="637277" y="1698693"/>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创建云主机</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8" name="内容占位符 2"/>
          <p:cNvSpPr txBox="1"/>
          <p:nvPr/>
        </p:nvSpPr>
        <p:spPr>
          <a:xfrm>
            <a:off x="643397" y="2754758"/>
            <a:ext cx="4724400" cy="1066800"/>
          </a:xfrm>
          <a:prstGeom prst="rect">
            <a:avLst/>
          </a:prstGeom>
        </p:spPr>
        <p:txBody>
          <a:bodyPr vert="horz" lIns="121917" tIns="60958" rIns="121917" bIns="60958" rtlCol="0">
            <a:normAutofit fontScale="92500"/>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en-US" sz="1900" b="0" i="0" u="none" strike="noStrike" kern="1200" cap="none" spc="0" normalizeH="0" baseline="0" noProof="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rPr>
              <a:t>在如图所示的菜单中，可以对云主机进行批量的终止（删除）、启动、关闭和重启操作。</a:t>
            </a:r>
            <a:endParaRPr kumimoji="0" lang="zh-CN" altLang="en-US" sz="1900" b="0" i="0" u="none" strike="noStrike" kern="1200" cap="none" spc="0" normalizeH="0" baseline="0" noProof="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endPar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p:txBody>
      </p:sp>
      <p:sp>
        <p:nvSpPr>
          <p:cNvPr id="19" name="内容占位符 3"/>
          <p:cNvSpPr txBox="1"/>
          <p:nvPr/>
        </p:nvSpPr>
        <p:spPr>
          <a:xfrm>
            <a:off x="637277" y="2221357"/>
            <a:ext cx="4806720" cy="464457"/>
          </a:xfrm>
          <a:prstGeom prst="rect">
            <a:avLst/>
          </a:prstGeom>
          <a:solidFill>
            <a:srgbClr val="92D050"/>
          </a:solidFill>
        </p:spPr>
        <p:txBody>
          <a:bodyPr vert="horz" lIns="121917" tIns="60958" rIns="121917" bIns="60958" rtlCol="0">
            <a:normAutofit/>
          </a:bodyPr>
          <a:lstStyle>
            <a:lvl1pPr marL="0" indent="0" algn="l" defTabSz="1219835"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marR="0" lvl="0" indent="0" algn="l" defTabSz="1219835" rtl="0" eaLnBrk="1" fontAlgn="auto" latinLnBrk="0" hangingPunct="1">
              <a:lnSpc>
                <a:spcPct val="120000"/>
              </a:lnSpc>
              <a:spcBef>
                <a:spcPct val="20000"/>
              </a:spcBef>
              <a:spcAft>
                <a:spcPts val="0"/>
              </a:spcAft>
              <a:buClrTx/>
              <a:buSzPct val="80000"/>
              <a:buFont typeface="Wingdings" panose="05000000000000000000" pitchFamily="2" charset="2"/>
              <a:buNone/>
              <a:defRPr/>
            </a:pPr>
            <a:r>
              <a:rPr kumimoji="0" lang="zh-CN" altLang="en-US" sz="2000" b="0" i="0" u="none" strike="noStrike" kern="1200" cap="none" spc="0" normalizeH="0" baseline="0" noProof="0">
                <a:ln>
                  <a:noFill/>
                </a:ln>
                <a:solidFill>
                  <a:sysClr val="windowText" lastClr="000000">
                    <a:lumMod val="95000"/>
                    <a:lumOff val="5000"/>
                  </a:sysClr>
                </a:solidFill>
                <a:effectLst/>
                <a:uLnTx/>
                <a:uFillTx/>
                <a:latin typeface="Arial" panose="020B0604020202020204"/>
                <a:ea typeface="微软雅黑" panose="020B0503020204020204" pitchFamily="34" charset="-122"/>
                <a:cs typeface="+mn-cs"/>
              </a:rPr>
              <a:t>云主机批量操作</a:t>
            </a:r>
            <a:endPar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Arial" panose="020B0604020202020204"/>
              <a:ea typeface="微软雅黑" panose="020B0503020204020204" pitchFamily="34" charset="-122"/>
              <a:cs typeface="+mn-cs"/>
            </a:endParaRPr>
          </a:p>
        </p:txBody>
      </p:sp>
      <p:sp>
        <p:nvSpPr>
          <p:cNvPr id="20" name="内容占位符 2"/>
          <p:cNvSpPr txBox="1"/>
          <p:nvPr/>
        </p:nvSpPr>
        <p:spPr>
          <a:xfrm>
            <a:off x="6356650" y="2830957"/>
            <a:ext cx="3506947" cy="2510178"/>
          </a:xfrm>
          <a:prstGeom prst="rect">
            <a:avLst/>
          </a:prstGeom>
        </p:spPr>
        <p:txBody>
          <a:bodyPr vert="horz" lIns="121917" tIns="60958" rIns="121917" bIns="60958" rtlCol="0">
            <a:normAutofit/>
          </a:bodyPr>
          <a:lstStyle>
            <a:lvl1pPr marL="457200" indent="-457200" algn="l" defTabSz="1219835"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dirty="0">
                <a:solidFill>
                  <a:prstClr val="black">
                    <a:lumMod val="75000"/>
                    <a:lumOff val="25000"/>
                  </a:prstClr>
                </a:solidFill>
                <a:latin typeface="Arial" panose="020B0604020202020204"/>
                <a:ea typeface="微软雅黑" panose="020B0503020204020204" pitchFamily="34" charset="-122"/>
              </a:rPr>
              <a:t>点击云主机列表上的</a:t>
            </a:r>
            <a:r>
              <a:rPr lang="en-US" altLang="zh-CN" dirty="0">
                <a:solidFill>
                  <a:prstClr val="black">
                    <a:lumMod val="75000"/>
                    <a:lumOff val="25000"/>
                  </a:prstClr>
                </a:solidFill>
                <a:latin typeface="Arial" panose="020B0604020202020204"/>
                <a:ea typeface="微软雅黑" panose="020B0503020204020204" pitchFamily="34" charset="-122"/>
              </a:rPr>
              <a:t>Actions</a:t>
            </a:r>
            <a:r>
              <a:rPr lang="zh-CN" altLang="en-US" dirty="0">
                <a:solidFill>
                  <a:prstClr val="black">
                    <a:lumMod val="75000"/>
                    <a:lumOff val="25000"/>
                  </a:prstClr>
                </a:solidFill>
                <a:latin typeface="Arial" panose="020B0604020202020204"/>
                <a:ea typeface="微软雅黑" panose="020B0503020204020204" pitchFamily="34" charset="-122"/>
              </a:rPr>
              <a:t>下拉菜单（见右图），可以打开云主机的常规操作菜单。我们可以对云主机做快照、绑定浮动</a:t>
            </a:r>
            <a:r>
              <a:rPr lang="en-US" altLang="zh-CN" dirty="0">
                <a:solidFill>
                  <a:prstClr val="black">
                    <a:lumMod val="75000"/>
                    <a:lumOff val="25000"/>
                  </a:prstClr>
                </a:solidFill>
                <a:latin typeface="Arial" panose="020B0604020202020204"/>
                <a:ea typeface="微软雅黑" panose="020B0503020204020204" pitchFamily="34" charset="-122"/>
              </a:rPr>
              <a:t>IP</a:t>
            </a:r>
            <a:r>
              <a:rPr lang="zh-CN" altLang="en-US" dirty="0">
                <a:solidFill>
                  <a:prstClr val="black">
                    <a:lumMod val="75000"/>
                    <a:lumOff val="25000"/>
                  </a:prstClr>
                </a:solidFill>
                <a:latin typeface="Arial" panose="020B0604020202020204"/>
                <a:ea typeface="微软雅黑" panose="020B0503020204020204" pitchFamily="34" charset="-122"/>
              </a:rPr>
              <a:t>、重启、关闭或终止（销毁）等操作。</a:t>
            </a:r>
            <a:endParaRPr lang="zh-CN" altLang="en-US" dirty="0">
              <a:solidFill>
                <a:prstClr val="black">
                  <a:lumMod val="75000"/>
                  <a:lumOff val="25000"/>
                </a:prstClr>
              </a:solidFill>
              <a:latin typeface="Arial" panose="020B0604020202020204"/>
              <a:ea typeface="微软雅黑" panose="020B0503020204020204" pitchFamily="34" charset="-122"/>
            </a:endParaRPr>
          </a:p>
        </p:txBody>
      </p:sp>
      <p:pic>
        <p:nvPicPr>
          <p:cNvPr id="30" name="Picture 3" descr="G:\云计算导论：概念 架构与应用\云计算导论彩色示例图\第二章 云计算平台体验\图2.7 云主机常规操作\图2.7 云主机常规操作.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5797" y="2305154"/>
            <a:ext cx="1360904" cy="4552846"/>
          </a:xfrm>
          <a:prstGeom prst="rect">
            <a:avLst/>
          </a:prstGeom>
          <a:noFill/>
          <a:ln>
            <a:solidFill>
              <a:srgbClr val="1F497D">
                <a:lumMod val="60000"/>
                <a:lumOff val="40000"/>
              </a:srgbClr>
            </a:solidFill>
          </a:ln>
          <a:extLst>
            <a:ext uri="{909E8E84-426E-40DD-AFC4-6F175D3DCCD1}">
              <a14:hiddenFill xmlns:a14="http://schemas.microsoft.com/office/drawing/2010/main">
                <a:solidFill>
                  <a:srgbClr val="FFFFFF"/>
                </a:solidFill>
              </a14:hiddenFill>
            </a:ext>
          </a:extLst>
        </p:spPr>
      </p:pic>
      <p:sp>
        <p:nvSpPr>
          <p:cNvPr id="29" name="内容占位符 3"/>
          <p:cNvSpPr txBox="1"/>
          <p:nvPr/>
        </p:nvSpPr>
        <p:spPr>
          <a:xfrm>
            <a:off x="6356649" y="2221357"/>
            <a:ext cx="5488147" cy="464457"/>
          </a:xfrm>
          <a:prstGeom prst="rect">
            <a:avLst/>
          </a:prstGeom>
          <a:solidFill>
            <a:srgbClr val="92D050"/>
          </a:solidFill>
        </p:spPr>
        <p:txBody>
          <a:bodyPr vert="horz" lIns="121917" tIns="60958" rIns="121917" bIns="60958" rtlCol="0">
            <a:normAutofit/>
          </a:bodyPr>
          <a:lstStyle>
            <a:lvl1pPr marL="0" indent="0" algn="l" defTabSz="1219835"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r>
              <a:rPr lang="zh-CN" altLang="en-US" dirty="0">
                <a:solidFill>
                  <a:prstClr val="black">
                    <a:lumMod val="95000"/>
                    <a:lumOff val="5000"/>
                  </a:prstClr>
                </a:solidFill>
                <a:latin typeface="Arial" panose="020B0604020202020204"/>
                <a:ea typeface="微软雅黑" panose="020B0503020204020204" pitchFamily="34" charset="-122"/>
              </a:rPr>
              <a:t>云主机常规操作</a:t>
            </a:r>
            <a:endParaRPr lang="zh-CN" altLang="en-US" dirty="0">
              <a:solidFill>
                <a:prstClr val="black">
                  <a:lumMod val="95000"/>
                  <a:lumOff val="5000"/>
                </a:prstClr>
              </a:solidFill>
              <a:latin typeface="Arial" panose="020B0604020202020204"/>
              <a:ea typeface="微软雅黑" panose="020B0503020204020204" pitchFamily="34" charset="-122"/>
            </a:endParaRPr>
          </a:p>
        </p:txBody>
      </p:sp>
      <p:pic>
        <p:nvPicPr>
          <p:cNvPr id="31" name="Picture 4" descr="G:\云计算导论：概念 架构与应用\云计算导论彩色示例图\第二章 云计算平台体验\图2.6 云主机批量操作\图2.6 云主机批量操作.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797" y="4267663"/>
            <a:ext cx="5181600" cy="802608"/>
          </a:xfrm>
          <a:prstGeom prst="rect">
            <a:avLst/>
          </a:prstGeom>
          <a:noFill/>
          <a:ln>
            <a:solidFill>
              <a:srgbClr val="1F497D">
                <a:lumMod val="60000"/>
                <a:lumOff val="40000"/>
              </a:srgbClr>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IaaS</a:t>
            </a: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体验</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文本框 11"/>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2" charset="-122"/>
                <a:cs typeface="Times New Roman" panose="02020603050405020304" pitchFamily="18" charset="0"/>
              </a:rPr>
              <a:t>IaaS</a:t>
            </a:r>
            <a:r>
              <a:rPr lang="zh-CN" altLang="en-US" sz="2800" b="1" dirty="0">
                <a:latin typeface="Times New Roman" panose="02020603050405020304" pitchFamily="18" charset="0"/>
                <a:ea typeface="黑体" panose="02010609060101010101" pitchFamily="2" charset="-122"/>
                <a:cs typeface="Times New Roman" panose="02020603050405020304" pitchFamily="18" charset="0"/>
              </a:rPr>
              <a:t>体验</a:t>
            </a:r>
            <a:endParaRPr lang="zh-CN" altLang="en-US" sz="28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文本框 8"/>
          <p:cNvSpPr txBox="1"/>
          <p:nvPr/>
        </p:nvSpPr>
        <p:spPr>
          <a:xfrm>
            <a:off x="637277" y="1698693"/>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使用云主机</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8" name="内容占位符 2"/>
          <p:cNvSpPr txBox="1"/>
          <p:nvPr/>
        </p:nvSpPr>
        <p:spPr>
          <a:xfrm>
            <a:off x="637277" y="2441503"/>
            <a:ext cx="3812857" cy="2368410"/>
          </a:xfrm>
          <a:prstGeom prst="rect">
            <a:avLst/>
          </a:prstGeom>
        </p:spPr>
        <p:txBody>
          <a:bodyPr vert="horz" lIns="121917" tIns="60958" rIns="121917" bIns="60958" rtlCol="0">
            <a:norm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marR="0" lvl="0" indent="0" algn="l" defTabSz="1219835" rtl="0" eaLnBrk="1" fontAlgn="auto" latinLnBrk="0" hangingPunct="1">
              <a:lnSpc>
                <a:spcPct val="120000"/>
              </a:lnSpc>
              <a:spcBef>
                <a:spcPct val="20000"/>
              </a:spcBef>
              <a:spcAft>
                <a:spcPts val="0"/>
              </a:spcAft>
              <a:buClrTx/>
              <a:buSzPct val="80000"/>
              <a:buFont typeface="Wingdings" panose="05000000000000000000" pitchFamily="2" charset="2"/>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使用云主机的方式有两种，一种是在</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OpenStack Web</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界面上通过常规操作菜单中的“控制台”打开云主机的操作界面，另一种是通过绑定的浮动</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IP</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或者内网</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IP</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访问。</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endPar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p:txBody>
      </p:sp>
      <p:cxnSp>
        <p:nvCxnSpPr>
          <p:cNvPr id="19" name="直接连接符 18"/>
          <p:cNvCxnSpPr/>
          <p:nvPr/>
        </p:nvCxnSpPr>
        <p:spPr>
          <a:xfrm>
            <a:off x="4694610" y="1831903"/>
            <a:ext cx="0" cy="4953000"/>
          </a:xfrm>
          <a:prstGeom prst="line">
            <a:avLst/>
          </a:prstGeom>
          <a:noFill/>
          <a:ln w="57150" cap="flat" cmpd="sng" algn="ctr">
            <a:solidFill>
              <a:srgbClr val="4BACC6"/>
            </a:solidFill>
            <a:prstDash val="sysDot"/>
          </a:ln>
          <a:effectLst/>
        </p:spPr>
      </p:cxnSp>
      <p:pic>
        <p:nvPicPr>
          <p:cNvPr id="20" name="Picture 2" descr="G:\云计算导论：概念 架构与应用\云计算导论彩色示例图\第二章 云计算平台体验\图2.8 云主机实例\图2.8 云主机实例.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566" y="2060503"/>
            <a:ext cx="6542087" cy="3867150"/>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7726734" y="6022903"/>
            <a:ext cx="1467068" cy="400110"/>
          </a:xfrm>
          <a:prstGeom prst="rect">
            <a:avLst/>
          </a:prstGeom>
        </p:spPr>
        <p:txBody>
          <a:bodyPr wrap="none">
            <a:spAutoFit/>
          </a:bodyPr>
          <a:lstStyle/>
          <a:p>
            <a:pPr defTabSz="1219835"/>
            <a:r>
              <a:rPr lang="zh-CN" altLang="en-US" sz="2000" dirty="0">
                <a:solidFill>
                  <a:prstClr val="black"/>
                </a:solidFill>
                <a:latin typeface="Arial" panose="020B0604020202020204"/>
                <a:ea typeface="微软雅黑" panose="020B0503020204020204" pitchFamily="34" charset="-122"/>
              </a:rPr>
              <a:t>云主机实例</a:t>
            </a:r>
            <a:endParaRPr lang="zh-CN" altLang="en-US" sz="2000" dirty="0">
              <a:solidFill>
                <a:prstClr val="black"/>
              </a:solidFill>
              <a:latin typeface="Arial" panose="020B0604020202020204"/>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IaaS</a:t>
            </a: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体验</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文本框 11"/>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2" charset="-122"/>
                <a:cs typeface="Times New Roman" panose="02020603050405020304" pitchFamily="18" charset="0"/>
              </a:rPr>
              <a:t>IaaS</a:t>
            </a:r>
            <a:r>
              <a:rPr lang="zh-CN" altLang="en-US" sz="2800" b="1" dirty="0">
                <a:latin typeface="Times New Roman" panose="02020603050405020304" pitchFamily="18" charset="0"/>
                <a:ea typeface="黑体" panose="02010609060101010101" pitchFamily="2" charset="-122"/>
                <a:cs typeface="Times New Roman" panose="02020603050405020304" pitchFamily="18" charset="0"/>
              </a:rPr>
              <a:t>体验</a:t>
            </a:r>
            <a:endParaRPr lang="zh-CN" altLang="en-US" sz="28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文本框 8"/>
          <p:cNvSpPr txBox="1"/>
          <p:nvPr/>
        </p:nvSpPr>
        <p:spPr>
          <a:xfrm>
            <a:off x="637277" y="1698693"/>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使用云主机</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1" name="文本框 25"/>
          <p:cNvSpPr txBox="1"/>
          <p:nvPr/>
        </p:nvSpPr>
        <p:spPr>
          <a:xfrm>
            <a:off x="712139" y="2162552"/>
            <a:ext cx="4648200" cy="1869743"/>
          </a:xfrm>
          <a:prstGeom prst="rect">
            <a:avLst/>
          </a:prstGeom>
          <a:noFill/>
        </p:spPr>
        <p:txBody>
          <a:bodyPr wrap="square" rtlCol="0">
            <a:spAutoFit/>
          </a:bodyPr>
          <a:lstStyle/>
          <a:p>
            <a:pPr indent="457200" defTabSz="1219835">
              <a:lnSpc>
                <a:spcPct val="150000"/>
              </a:lnSpc>
            </a:pPr>
            <a:r>
              <a:rPr lang="zh-CN" altLang="en-US" sz="2000" dirty="0">
                <a:latin typeface="微软雅黑" panose="020B0503020204020204" pitchFamily="34" charset="-122"/>
                <a:ea typeface="微软雅黑" panose="020B0503020204020204" pitchFamily="34" charset="-122"/>
              </a:rPr>
              <a:t>通过</a:t>
            </a:r>
            <a:r>
              <a:rPr lang="en-US" altLang="zh-CN" sz="2000" dirty="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地址访问云主机（</a:t>
            </a: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虚拟机可以使用</a:t>
            </a:r>
            <a:r>
              <a:rPr lang="en-US" altLang="zh-CN" sz="2000" dirty="0">
                <a:latin typeface="微软雅黑" panose="020B0503020204020204" pitchFamily="34" charset="-122"/>
                <a:ea typeface="微软雅黑" panose="020B0503020204020204" pitchFamily="34" charset="-122"/>
              </a:rPr>
              <a:t>XSHELL</a:t>
            </a:r>
            <a:r>
              <a:rPr lang="zh-CN" altLang="en-US" sz="2000" dirty="0">
                <a:latin typeface="微软雅黑" panose="020B0503020204020204" pitchFamily="34" charset="-122"/>
                <a:ea typeface="微软雅黑" panose="020B0503020204020204" pitchFamily="34" charset="-122"/>
              </a:rPr>
              <a:t>链接，</a:t>
            </a:r>
            <a:r>
              <a:rPr lang="en-US" altLang="zh-CN" sz="2000" dirty="0">
                <a:latin typeface="微软雅黑" panose="020B0503020204020204" pitchFamily="34" charset="-122"/>
                <a:ea typeface="微软雅黑" panose="020B0503020204020204" pitchFamily="34" charset="-122"/>
              </a:rPr>
              <a:t>Windows</a:t>
            </a:r>
            <a:r>
              <a:rPr lang="zh-CN" altLang="en-US" sz="2000" dirty="0">
                <a:latin typeface="微软雅黑" panose="020B0503020204020204" pitchFamily="34" charset="-122"/>
                <a:ea typeface="微软雅黑" panose="020B0503020204020204" pitchFamily="34" charset="-122"/>
              </a:rPr>
              <a:t>虚拟机可以通过远程桌面连接）。</a:t>
            </a:r>
            <a:endParaRPr lang="en-US" altLang="zh-CN" sz="2000" dirty="0">
              <a:latin typeface="微软雅黑" panose="020B0503020204020204" pitchFamily="34" charset="-122"/>
              <a:ea typeface="微软雅黑" panose="020B0503020204020204" pitchFamily="34" charset="-122"/>
            </a:endParaRPr>
          </a:p>
          <a:p>
            <a:pPr indent="457200" defTabSz="1219835">
              <a:lnSpc>
                <a:spcPct val="150000"/>
              </a:lnSpc>
            </a:pPr>
            <a:endParaRPr lang="zh-CN" altLang="en-US" sz="1700" dirty="0">
              <a:solidFill>
                <a:srgbClr val="4C6062"/>
              </a:solidFill>
              <a:latin typeface="微软雅黑" panose="020B0503020204020204" pitchFamily="34" charset="-122"/>
              <a:ea typeface="微软雅黑" panose="020B0503020204020204" pitchFamily="34" charset="-122"/>
            </a:endParaRPr>
          </a:p>
        </p:txBody>
      </p:sp>
      <p:pic>
        <p:nvPicPr>
          <p:cNvPr id="13" name="Picture 3" descr="G:\云计算导论：概念 架构与应用\云计算导论彩色示例图\第二章 云计算平台体验\图2.9 使用Xshell连接云主机\图2.9 使用Xshell连接云主机.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229" y="3998791"/>
            <a:ext cx="3854021" cy="2152512"/>
          </a:xfrm>
          <a:prstGeom prst="rect">
            <a:avLst/>
          </a:prstGeom>
          <a:noFill/>
          <a:ln>
            <a:solidFill>
              <a:srgbClr val="1F497D">
                <a:lumMod val="60000"/>
                <a:lumOff val="40000"/>
              </a:srgbClr>
            </a:solidFill>
          </a:ln>
          <a:extLst>
            <a:ext uri="{909E8E84-426E-40DD-AFC4-6F175D3DCCD1}">
              <a14:hiddenFill xmlns:a14="http://schemas.microsoft.com/office/drawing/2010/main">
                <a:solidFill>
                  <a:srgbClr val="FFFFFF"/>
                </a:solidFill>
              </a14:hiddenFill>
            </a:ext>
          </a:extLst>
        </p:spPr>
      </p:pic>
      <p:pic>
        <p:nvPicPr>
          <p:cNvPr id="14" name="Picture 4" descr="G:\云计算导论：概念 架构与应用\云计算导论彩色示例图\第二章 云计算平台体验\图2.10 云主机界面\图2.10 云主机界面.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2270" y="1975608"/>
            <a:ext cx="3885759" cy="4328095"/>
          </a:xfrm>
          <a:prstGeom prst="rect">
            <a:avLst/>
          </a:prstGeom>
          <a:noFill/>
          <a:ln>
            <a:solidFill>
              <a:srgbClr val="1F497D">
                <a:lumMod val="60000"/>
                <a:lumOff val="40000"/>
              </a:srgbClr>
            </a:solidFill>
          </a:ln>
          <a:extLst>
            <a:ext uri="{909E8E84-426E-40DD-AFC4-6F175D3DCCD1}">
              <a14:hiddenFill xmlns:a14="http://schemas.microsoft.com/office/drawing/2010/main">
                <a:solidFill>
                  <a:srgbClr val="FFFFFF"/>
                </a:solidFill>
              </a14:hiddenFill>
            </a:ext>
          </a:extLst>
        </p:spPr>
      </p:pic>
      <p:sp>
        <p:nvSpPr>
          <p:cNvPr id="15" name="矩形 14"/>
          <p:cNvSpPr/>
          <p:nvPr/>
        </p:nvSpPr>
        <p:spPr>
          <a:xfrm>
            <a:off x="1527175" y="6457890"/>
            <a:ext cx="2680542" cy="400110"/>
          </a:xfrm>
          <a:prstGeom prst="rect">
            <a:avLst/>
          </a:prstGeom>
        </p:spPr>
        <p:txBody>
          <a:bodyPr wrap="none">
            <a:spAutoFit/>
          </a:bodyPr>
          <a:lstStyle/>
          <a:p>
            <a:pPr defTabSz="1219835"/>
            <a:r>
              <a:rPr lang="zh-CN" altLang="en-US" sz="2000" dirty="0">
                <a:solidFill>
                  <a:prstClr val="black"/>
                </a:solidFill>
                <a:latin typeface="Arial" panose="020B0604020202020204"/>
                <a:ea typeface="微软雅黑" panose="020B0503020204020204" pitchFamily="34" charset="-122"/>
              </a:rPr>
              <a:t>使用</a:t>
            </a:r>
            <a:r>
              <a:rPr lang="en-US" altLang="zh-CN" sz="2000" dirty="0" err="1">
                <a:solidFill>
                  <a:prstClr val="black"/>
                </a:solidFill>
                <a:latin typeface="Arial" panose="020B0604020202020204"/>
                <a:ea typeface="微软雅黑" panose="020B0503020204020204" pitchFamily="34" charset="-122"/>
              </a:rPr>
              <a:t>Xshell</a:t>
            </a:r>
            <a:r>
              <a:rPr lang="zh-CN" altLang="en-US" sz="2000" dirty="0">
                <a:solidFill>
                  <a:prstClr val="black"/>
                </a:solidFill>
                <a:latin typeface="Arial" panose="020B0604020202020204"/>
                <a:ea typeface="微软雅黑" panose="020B0503020204020204" pitchFamily="34" charset="-122"/>
              </a:rPr>
              <a:t>连接云主机</a:t>
            </a:r>
            <a:endParaRPr lang="zh-CN" altLang="en-US" sz="2000" dirty="0">
              <a:solidFill>
                <a:prstClr val="black"/>
              </a:solidFill>
              <a:latin typeface="Arial" panose="020B0604020202020204"/>
              <a:ea typeface="微软雅黑" panose="020B0503020204020204" pitchFamily="34" charset="-122"/>
            </a:endParaRPr>
          </a:p>
        </p:txBody>
      </p:sp>
      <p:sp>
        <p:nvSpPr>
          <p:cNvPr id="16" name="矩形 15"/>
          <p:cNvSpPr/>
          <p:nvPr/>
        </p:nvSpPr>
        <p:spPr>
          <a:xfrm>
            <a:off x="7795561" y="6457890"/>
            <a:ext cx="1467068" cy="400110"/>
          </a:xfrm>
          <a:prstGeom prst="rect">
            <a:avLst/>
          </a:prstGeom>
        </p:spPr>
        <p:txBody>
          <a:bodyPr wrap="none">
            <a:spAutoFit/>
          </a:bodyPr>
          <a:lstStyle/>
          <a:p>
            <a:pPr defTabSz="1219835"/>
            <a:r>
              <a:rPr lang="zh-CN" altLang="en-US" sz="2000" dirty="0">
                <a:solidFill>
                  <a:prstClr val="black"/>
                </a:solidFill>
                <a:latin typeface="Arial" panose="020B0604020202020204"/>
                <a:ea typeface="微软雅黑" panose="020B0503020204020204" pitchFamily="34" charset="-122"/>
              </a:rPr>
              <a:t>云主机界面</a:t>
            </a:r>
            <a:endParaRPr lang="zh-CN" altLang="en-US" sz="2000" dirty="0">
              <a:solidFill>
                <a:prstClr val="black"/>
              </a:solidFill>
              <a:latin typeface="Arial" panose="020B0604020202020204"/>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en-US" altLang="zh-CN"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IaaS</a:t>
            </a: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体验</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文本框 11"/>
          <p:cNvSpPr txBox="1"/>
          <p:nvPr/>
        </p:nvSpPr>
        <p:spPr>
          <a:xfrm>
            <a:off x="606712" y="1114474"/>
            <a:ext cx="19768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2" charset="-122"/>
                <a:cs typeface="Times New Roman" panose="02020603050405020304" pitchFamily="18" charset="0"/>
              </a:rPr>
              <a:t>IaaS</a:t>
            </a:r>
            <a:r>
              <a:rPr lang="zh-CN" altLang="en-US" sz="2800" b="1" dirty="0">
                <a:latin typeface="Times New Roman" panose="02020603050405020304" pitchFamily="18" charset="0"/>
                <a:ea typeface="黑体" panose="02010609060101010101" pitchFamily="2" charset="-122"/>
                <a:cs typeface="Times New Roman" panose="02020603050405020304" pitchFamily="18" charset="0"/>
              </a:rPr>
              <a:t>体验</a:t>
            </a:r>
            <a:endParaRPr lang="zh-CN" altLang="en-US" sz="28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9" name="文本框 8"/>
          <p:cNvSpPr txBox="1"/>
          <p:nvPr/>
        </p:nvSpPr>
        <p:spPr>
          <a:xfrm>
            <a:off x="637277" y="1698693"/>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Times New Roman" panose="02020603050405020304" pitchFamily="18" charset="0"/>
                <a:ea typeface="黑体" panose="02010609060101010101" pitchFamily="2" charset="-122"/>
                <a:cs typeface="Times New Roman" panose="02020603050405020304" pitchFamily="18" charset="0"/>
              </a:rPr>
              <a:t>挂载磁盘</a:t>
            </a:r>
            <a:endParaRPr lang="zh-CN" altLang="en-US" sz="2400" b="1" dirty="0">
              <a:latin typeface="Times New Roman" panose="02020603050405020304" pitchFamily="18" charset="0"/>
              <a:ea typeface="黑体" panose="02010609060101010101" pitchFamily="2" charset="-122"/>
              <a:cs typeface="Times New Roman" panose="02020603050405020304" pitchFamily="18" charset="0"/>
            </a:endParaRPr>
          </a:p>
        </p:txBody>
      </p:sp>
      <p:sp>
        <p:nvSpPr>
          <p:cNvPr id="17" name="内容占位符 3"/>
          <p:cNvSpPr txBox="1"/>
          <p:nvPr/>
        </p:nvSpPr>
        <p:spPr>
          <a:xfrm>
            <a:off x="606712" y="2221357"/>
            <a:ext cx="10820400" cy="1370806"/>
          </a:xfrm>
          <a:prstGeom prst="rect">
            <a:avLst/>
          </a:prstGeom>
          <a:solidFill>
            <a:sysClr val="window" lastClr="FFFFFF"/>
          </a:solidFill>
        </p:spPr>
        <p:txBody>
          <a:bodyPr vert="horz" lIns="121917" tIns="60958" rIns="121917" bIns="60958" rtlCol="0">
            <a:no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en-US" altLang="zh-CN" sz="2000" b="0" i="0" u="none" strike="noStrike" kern="1200" cap="none" spc="0" normalizeH="0" baseline="0" noProof="0" dirty="0">
                <a:ln>
                  <a:noFill/>
                </a:ln>
                <a:solidFill>
                  <a:srgbClr val="EEECE1">
                    <a:lumMod val="25000"/>
                  </a:srgbClr>
                </a:solidFill>
                <a:effectLst/>
                <a:uLnTx/>
                <a:uFillTx/>
                <a:latin typeface="Arial" panose="020B0604020202020204"/>
                <a:ea typeface="微软雅黑" panose="020B0503020204020204" pitchFamily="34" charset="-122"/>
                <a:cs typeface="+mn-cs"/>
              </a:rPr>
              <a:t>        OpenStack</a:t>
            </a:r>
            <a:r>
              <a:rPr kumimoji="0" lang="zh-CN" altLang="en-US" sz="2000" b="0" i="0" u="none" strike="noStrike" kern="1200" cap="none" spc="0" normalizeH="0" baseline="0" noProof="0" dirty="0">
                <a:ln>
                  <a:noFill/>
                </a:ln>
                <a:solidFill>
                  <a:srgbClr val="EEECE1">
                    <a:lumMod val="25000"/>
                  </a:srgbClr>
                </a:solidFill>
                <a:effectLst/>
                <a:uLnTx/>
                <a:uFillTx/>
                <a:latin typeface="Arial" panose="020B0604020202020204"/>
                <a:ea typeface="微软雅黑" panose="020B0503020204020204" pitchFamily="34" charset="-122"/>
                <a:cs typeface="+mn-cs"/>
              </a:rPr>
              <a:t>通过虚拟化技术将存储资源虚拟为存储池，我们可以通过挂载</a:t>
            </a:r>
            <a:r>
              <a:rPr kumimoji="0" lang="en-US" altLang="zh-CN" sz="2000" b="0" i="0" u="none" strike="noStrike" kern="1200" cap="none" spc="0" normalizeH="0" baseline="0" noProof="0" dirty="0">
                <a:ln>
                  <a:noFill/>
                </a:ln>
                <a:solidFill>
                  <a:srgbClr val="EEECE1">
                    <a:lumMod val="25000"/>
                  </a:srgbClr>
                </a:solidFill>
                <a:effectLst/>
                <a:uLnTx/>
                <a:uFillTx/>
                <a:latin typeface="Arial" panose="020B0604020202020204"/>
                <a:ea typeface="微软雅黑" panose="020B0503020204020204" pitchFamily="34" charset="-122"/>
                <a:cs typeface="+mn-cs"/>
              </a:rPr>
              <a:t>Volume</a:t>
            </a:r>
            <a:r>
              <a:rPr kumimoji="0" lang="zh-CN" altLang="en-US" sz="2000" b="0" i="0" u="none" strike="noStrike" kern="1200" cap="none" spc="0" normalizeH="0" baseline="0" noProof="0" dirty="0">
                <a:ln>
                  <a:noFill/>
                </a:ln>
                <a:solidFill>
                  <a:srgbClr val="EEECE1">
                    <a:lumMod val="25000"/>
                  </a:srgbClr>
                </a:solidFill>
                <a:effectLst/>
                <a:uLnTx/>
                <a:uFillTx/>
                <a:latin typeface="Arial" panose="020B0604020202020204"/>
                <a:ea typeface="微软雅黑" panose="020B0503020204020204" pitchFamily="34" charset="-122"/>
                <a:cs typeface="+mn-cs"/>
              </a:rPr>
              <a:t>（卷）的方式使用云存储资源，可以通过下图所示列表上的操作菜单，完成磁盘的编辑、挂载、卸载和快照创建等操作。</a:t>
            </a:r>
            <a:endParaRPr kumimoji="0" lang="zh-CN" altLang="en-US" sz="2000" b="0" i="0" u="none" strike="noStrike" kern="1200" cap="none" spc="0" normalizeH="0" baseline="0" noProof="0" dirty="0">
              <a:ln>
                <a:noFill/>
              </a:ln>
              <a:solidFill>
                <a:srgbClr val="EEECE1">
                  <a:lumMod val="25000"/>
                </a:srgbClr>
              </a:solidFill>
              <a:effectLst/>
              <a:uLnTx/>
              <a:uFillTx/>
              <a:latin typeface="Arial" panose="020B0604020202020204"/>
              <a:ea typeface="微软雅黑" panose="020B0503020204020204" pitchFamily="34" charset="-122"/>
              <a:cs typeface="+mn-cs"/>
            </a:endParaRPr>
          </a:p>
        </p:txBody>
      </p:sp>
      <p:sp>
        <p:nvSpPr>
          <p:cNvPr id="18" name="Text Box 6"/>
          <p:cNvSpPr txBox="1">
            <a:spLocks noChangeArrowheads="1"/>
          </p:cNvSpPr>
          <p:nvPr/>
        </p:nvSpPr>
        <p:spPr bwMode="auto">
          <a:xfrm>
            <a:off x="266880" y="3921630"/>
            <a:ext cx="404383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defTabSz="1219835" eaLnBrk="1" hangingPunct="1">
              <a:spcBef>
                <a:spcPct val="50000"/>
              </a:spcBef>
              <a:buClrTx/>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OpenStack</a:t>
            </a:r>
            <a:r>
              <a:rPr lang="zh-CN" altLang="en-US" sz="1800" dirty="0">
                <a:latin typeface="微软雅黑" panose="020B0503020204020204" pitchFamily="34" charset="-122"/>
                <a:ea typeface="微软雅黑" panose="020B0503020204020204" pitchFamily="34" charset="-122"/>
              </a:rPr>
              <a:t>还提供了丰富的命令行操作，可以使用以下命令获取到各种组件的操作命令行。</a:t>
            </a:r>
            <a:endParaRPr lang="zh-CN" altLang="en-US" sz="1800" dirty="0">
              <a:latin typeface="微软雅黑" panose="020B0503020204020204" pitchFamily="34" charset="-122"/>
              <a:ea typeface="微软雅黑" panose="020B0503020204020204" pitchFamily="34" charset="-122"/>
            </a:endParaRPr>
          </a:p>
          <a:p>
            <a:pPr marL="342900" indent="-342900" defTabSz="1219835" eaLnBrk="1" hangingPunct="1">
              <a:spcBef>
                <a:spcPct val="50000"/>
              </a:spcBef>
              <a:buClrTx/>
              <a:buFont typeface="Wingdings" panose="05000000000000000000" pitchFamily="2" charset="2"/>
              <a:buChar char="l"/>
            </a:pPr>
            <a:r>
              <a:rPr lang="en-US" altLang="zh-CN" sz="1800" dirty="0">
                <a:latin typeface="微软雅黑" panose="020B0503020204020204" pitchFamily="34" charset="-122"/>
                <a:ea typeface="微软雅黑" panose="020B0503020204020204" pitchFamily="34" charset="-122"/>
              </a:rPr>
              <a:t>nova --help</a:t>
            </a:r>
            <a:endParaRPr lang="en-US" altLang="zh-CN" sz="1800" dirty="0">
              <a:latin typeface="微软雅黑" panose="020B0503020204020204" pitchFamily="34" charset="-122"/>
              <a:ea typeface="微软雅黑" panose="020B0503020204020204" pitchFamily="34" charset="-122"/>
            </a:endParaRPr>
          </a:p>
          <a:p>
            <a:pPr marL="342900" indent="-342900" defTabSz="1219835" eaLnBrk="1" hangingPunct="1">
              <a:spcBef>
                <a:spcPct val="50000"/>
              </a:spcBef>
              <a:buClrTx/>
              <a:buFont typeface="Wingdings" panose="05000000000000000000" pitchFamily="2" charset="2"/>
              <a:buChar char="l"/>
            </a:pPr>
            <a:r>
              <a:rPr lang="en-US" altLang="zh-CN" sz="1800" dirty="0">
                <a:latin typeface="微软雅黑" panose="020B0503020204020204" pitchFamily="34" charset="-122"/>
                <a:ea typeface="微软雅黑" panose="020B0503020204020204" pitchFamily="34" charset="-122"/>
              </a:rPr>
              <a:t>keystone --help</a:t>
            </a:r>
            <a:endParaRPr lang="en-US" altLang="zh-CN" sz="1800" dirty="0">
              <a:latin typeface="微软雅黑" panose="020B0503020204020204" pitchFamily="34" charset="-122"/>
              <a:ea typeface="微软雅黑" panose="020B0503020204020204" pitchFamily="34" charset="-122"/>
            </a:endParaRPr>
          </a:p>
          <a:p>
            <a:pPr marL="342900" indent="-342900" defTabSz="1219835" eaLnBrk="1" hangingPunct="1">
              <a:spcBef>
                <a:spcPct val="50000"/>
              </a:spcBef>
              <a:buClrTx/>
              <a:buFont typeface="Wingdings" panose="05000000000000000000" pitchFamily="2" charset="2"/>
              <a:buChar char="l"/>
            </a:pPr>
            <a:r>
              <a:rPr lang="en-US" altLang="zh-CN" sz="1800" dirty="0">
                <a:latin typeface="微软雅黑" panose="020B0503020204020204" pitchFamily="34" charset="-122"/>
                <a:ea typeface="微软雅黑" panose="020B0503020204020204" pitchFamily="34" charset="-122"/>
              </a:rPr>
              <a:t>glance --help</a:t>
            </a:r>
            <a:endParaRPr lang="en-US" altLang="zh-CN" sz="1800" dirty="0">
              <a:latin typeface="微软雅黑" panose="020B0503020204020204" pitchFamily="34" charset="-122"/>
              <a:ea typeface="微软雅黑" panose="020B0503020204020204" pitchFamily="34" charset="-122"/>
            </a:endParaRPr>
          </a:p>
          <a:p>
            <a:pPr marL="342900" indent="-342900" defTabSz="1219835" eaLnBrk="1" hangingPunct="1">
              <a:spcBef>
                <a:spcPct val="50000"/>
              </a:spcBef>
              <a:buClrTx/>
              <a:buFont typeface="Wingdings" panose="05000000000000000000" pitchFamily="2" charset="2"/>
              <a:buChar char="l"/>
            </a:pPr>
            <a:r>
              <a:rPr lang="en-US" altLang="zh-CN" sz="1800" dirty="0">
                <a:latin typeface="微软雅黑" panose="020B0503020204020204" pitchFamily="34" charset="-122"/>
                <a:ea typeface="微软雅黑" panose="020B0503020204020204" pitchFamily="34" charset="-122"/>
              </a:rPr>
              <a:t>cinder --help</a:t>
            </a:r>
            <a:endParaRPr lang="en-US" altLang="zh-CN" sz="1800" dirty="0">
              <a:latin typeface="微软雅黑" panose="020B0503020204020204" pitchFamily="34" charset="-122"/>
              <a:ea typeface="微软雅黑" panose="020B0503020204020204" pitchFamily="34" charset="-122"/>
            </a:endParaRPr>
          </a:p>
        </p:txBody>
      </p:sp>
      <p:pic>
        <p:nvPicPr>
          <p:cNvPr id="19" name="Picture 2" descr="G:\云计算导论：概念 架构与应用\云计算导论彩色示例图\第二章 云计算平台体验\图2.11磁盘列表\图2.11磁盘列表.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710" y="3864079"/>
            <a:ext cx="7532687" cy="2700423"/>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8283" y="3365564"/>
            <a:ext cx="809923" cy="556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a:spLocks noChangeArrowheads="1"/>
          </p:cNvSpPr>
          <p:nvPr/>
        </p:nvSpPr>
        <p:spPr bwMode="auto">
          <a:xfrm>
            <a:off x="1820036" y="1960303"/>
            <a:ext cx="81438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kumimoji="1" sz="2400" b="1">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b="1">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b="1">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b="1">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buClr>
                <a:schemeClr val="hlink"/>
              </a:buClr>
              <a:buSzPct val="70000"/>
              <a:buFont typeface="Wingdings" panose="05000000000000000000" pitchFamily="2" charset="2"/>
              <a:buNone/>
            </a:pPr>
            <a:r>
              <a:rPr lang="en-US" altLang="zh-CN" sz="10000" dirty="0">
                <a:solidFill>
                  <a:srgbClr val="002060"/>
                </a:solidFill>
                <a:latin typeface="Times New Roman" panose="02020603050405020304" pitchFamily="18" charset="0"/>
                <a:ea typeface="黑体" panose="02010609060101010101" pitchFamily="2" charset="-122"/>
                <a:cs typeface="Times New Roman" panose="02020603050405020304" pitchFamily="18" charset="0"/>
              </a:rPr>
              <a:t>Thanks!</a:t>
            </a:r>
            <a:endParaRPr lang="zh-CN" altLang="en-US" sz="10000" dirty="0">
              <a:solidFill>
                <a:srgbClr val="002060"/>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提纲</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grpSp>
        <p:nvGrpSpPr>
          <p:cNvPr id="9" name="组合 5"/>
          <p:cNvGrpSpPr/>
          <p:nvPr/>
        </p:nvGrpSpPr>
        <p:grpSpPr bwMode="auto">
          <a:xfrm rot="-5400000">
            <a:off x="286754" y="3638395"/>
            <a:ext cx="5072099" cy="214340"/>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ln>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nvGrpSpPr>
          <p:cNvPr id="12" name="组合 11"/>
          <p:cNvGrpSpPr/>
          <p:nvPr/>
        </p:nvGrpSpPr>
        <p:grpSpPr>
          <a:xfrm>
            <a:off x="2391229" y="1264810"/>
            <a:ext cx="6120000" cy="945272"/>
            <a:chOff x="1066800" y="1117694"/>
            <a:chExt cx="6324600" cy="922338"/>
          </a:xfrm>
        </p:grpSpPr>
        <p:grpSp>
          <p:nvGrpSpPr>
            <p:cNvPr id="13" name="组合 62"/>
            <p:cNvGrpSpPr/>
            <p:nvPr/>
          </p:nvGrpSpPr>
          <p:grpSpPr bwMode="auto">
            <a:xfrm>
              <a:off x="1447800" y="1138099"/>
              <a:ext cx="5943600" cy="630650"/>
              <a:chOff x="1752601" y="2209799"/>
              <a:chExt cx="6934200" cy="630242"/>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7" name="Text Box 9"/>
              <p:cNvSpPr txBox="1">
                <a:spLocks noChangeArrowheads="1"/>
              </p:cNvSpPr>
              <p:nvPr/>
            </p:nvSpPr>
            <p:spPr bwMode="gray">
              <a:xfrm>
                <a:off x="2397105" y="2209799"/>
                <a:ext cx="5700713" cy="630242"/>
              </a:xfrm>
              <a:prstGeom prst="rect">
                <a:avLst/>
              </a:prstGeom>
              <a:noFill/>
              <a:ln w="9525" algn="ctr">
                <a:noFill/>
                <a:miter lim="800000"/>
              </a:ln>
            </p:spPr>
            <p:txBody>
              <a:bodyPr>
                <a:spAutoFit/>
              </a:bodyPr>
              <a:lstStyle/>
              <a:p>
                <a:pPr fontAlgn="base">
                  <a:spcBef>
                    <a:spcPct val="0"/>
                  </a:spcBef>
                  <a:spcAft>
                    <a:spcPct val="0"/>
                  </a:spcAft>
                </a:pPr>
                <a:r>
                  <a:rPr kumimoji="1" lang="en-US" altLang="zh-CN" sz="3600" b="1" dirty="0">
                    <a:solidFill>
                      <a:srgbClr val="000000"/>
                    </a:solidFill>
                    <a:latin typeface="黑体" panose="02010609060101010101" pitchFamily="2" charset="-122"/>
                    <a:ea typeface="黑体" panose="02010609060101010101" pitchFamily="2" charset="-122"/>
                  </a:rPr>
                  <a:t>IaaS</a:t>
                </a:r>
                <a:r>
                  <a:rPr kumimoji="1" lang="zh-CN" altLang="en-US" sz="3600" b="1" dirty="0">
                    <a:solidFill>
                      <a:srgbClr val="000000"/>
                    </a:solidFill>
                    <a:latin typeface="黑体" panose="02010609060101010101" pitchFamily="2" charset="-122"/>
                    <a:ea typeface="黑体" panose="02010609060101010101" pitchFamily="2" charset="-122"/>
                  </a:rPr>
                  <a:t>概述</a:t>
                </a:r>
                <a:endParaRPr kumimoji="1" lang="zh-CN" altLang="en-US" sz="3600" b="1" dirty="0">
                  <a:solidFill>
                    <a:srgbClr val="000000"/>
                  </a:solidFill>
                  <a:latin typeface="黑体" panose="02010609060101010101" pitchFamily="2" charset="-122"/>
                  <a:ea typeface="黑体" panose="02010609060101010101" pitchFamily="2" charset="-122"/>
                </a:endParaRPr>
              </a:p>
            </p:txBody>
          </p:sp>
        </p:grpSp>
        <p:grpSp>
          <p:nvGrpSpPr>
            <p:cNvPr id="14" name="Group 65"/>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21" name="Group 71"/>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一</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28" name="组合 27"/>
          <p:cNvGrpSpPr/>
          <p:nvPr/>
        </p:nvGrpSpPr>
        <p:grpSpPr>
          <a:xfrm>
            <a:off x="2391229" y="3402556"/>
            <a:ext cx="6120000" cy="929219"/>
            <a:chOff x="1066800" y="3187702"/>
            <a:chExt cx="6324600" cy="922338"/>
          </a:xfrm>
        </p:grpSpPr>
        <p:grpSp>
          <p:nvGrpSpPr>
            <p:cNvPr id="29" name="组合 63"/>
            <p:cNvGrpSpPr/>
            <p:nvPr/>
          </p:nvGrpSpPr>
          <p:grpSpPr bwMode="auto">
            <a:xfrm>
              <a:off x="1447800" y="3335333"/>
              <a:ext cx="5943600" cy="614372"/>
              <a:chOff x="1752601" y="2205030"/>
              <a:chExt cx="6934200" cy="613974"/>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3" name="Text Box 9"/>
              <p:cNvSpPr txBox="1">
                <a:spLocks noChangeArrowheads="1"/>
              </p:cNvSpPr>
              <p:nvPr/>
            </p:nvSpPr>
            <p:spPr bwMode="gray">
              <a:xfrm>
                <a:off x="2397105" y="2205030"/>
                <a:ext cx="5700713" cy="580069"/>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整体架构</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30" name="Group 65"/>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37" name="Group 71"/>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三</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4" name="组合 43"/>
          <p:cNvGrpSpPr/>
          <p:nvPr/>
        </p:nvGrpSpPr>
        <p:grpSpPr>
          <a:xfrm>
            <a:off x="2391229" y="4535043"/>
            <a:ext cx="6120000" cy="932666"/>
            <a:chOff x="1066800" y="4340235"/>
            <a:chExt cx="6234090" cy="922338"/>
          </a:xfrm>
        </p:grpSpPr>
        <p:grpSp>
          <p:nvGrpSpPr>
            <p:cNvPr id="45" name="组合 66"/>
            <p:cNvGrpSpPr/>
            <p:nvPr/>
          </p:nvGrpSpPr>
          <p:grpSpPr bwMode="auto">
            <a:xfrm>
              <a:off x="1357290" y="4483113"/>
              <a:ext cx="5943600" cy="609601"/>
              <a:chOff x="1752601" y="2209798"/>
              <a:chExt cx="6934200" cy="609206"/>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9" name="Text Box 9"/>
              <p:cNvSpPr txBox="1">
                <a:spLocks noChangeArrowheads="1"/>
              </p:cNvSpPr>
              <p:nvPr/>
            </p:nvSpPr>
            <p:spPr bwMode="gray">
              <a:xfrm>
                <a:off x="2513808" y="2209798"/>
                <a:ext cx="5700713" cy="577925"/>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服务器虚拟化技术</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46" name="Group 65"/>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53" name="Group 71"/>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四</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0" name="组合 59"/>
          <p:cNvGrpSpPr/>
          <p:nvPr/>
        </p:nvGrpSpPr>
        <p:grpSpPr>
          <a:xfrm>
            <a:off x="2391229" y="2270070"/>
            <a:ext cx="6120000" cy="929219"/>
            <a:chOff x="1033482" y="2049448"/>
            <a:chExt cx="6324600" cy="922338"/>
          </a:xfrm>
        </p:grpSpPr>
        <p:grpSp>
          <p:nvGrpSpPr>
            <p:cNvPr id="61" name="组合 63"/>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5" name="Text Box 9"/>
              <p:cNvSpPr txBox="1">
                <a:spLocks noChangeArrowheads="1"/>
              </p:cNvSpPr>
              <p:nvPr/>
            </p:nvSpPr>
            <p:spPr bwMode="gray">
              <a:xfrm>
                <a:off x="2397105" y="2205030"/>
                <a:ext cx="5700713" cy="580069"/>
              </a:xfrm>
              <a:prstGeom prst="rect">
                <a:avLst/>
              </a:prstGeom>
              <a:noFill/>
              <a:ln w="9525" algn="ctr">
                <a:noFill/>
                <a:miter lim="800000"/>
              </a:ln>
            </p:spPr>
            <p:txBody>
              <a:bodyPr>
                <a:spAutoFit/>
              </a:bodyPr>
              <a:lstStyle/>
              <a:p>
                <a:pPr fontAlgn="base">
                  <a:spcBef>
                    <a:spcPct val="0"/>
                  </a:spcBef>
                  <a:spcAft>
                    <a:spcPct val="0"/>
                  </a:spcAft>
                </a:pPr>
                <a:r>
                  <a:rPr kumimoji="1" lang="zh-CN" altLang="en-US" sz="3200" b="1" dirty="0">
                    <a:solidFill>
                      <a:srgbClr val="000000"/>
                    </a:solidFill>
                    <a:latin typeface="黑体" panose="02010609060101010101" pitchFamily="2" charset="-122"/>
                    <a:ea typeface="黑体" panose="02010609060101010101" pitchFamily="2" charset="-122"/>
                  </a:rPr>
                  <a:t>基本功能</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62" name="Group 65"/>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69" name="Group 71"/>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二</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76" name="组合 75"/>
          <p:cNvGrpSpPr/>
          <p:nvPr/>
        </p:nvGrpSpPr>
        <p:grpSpPr>
          <a:xfrm>
            <a:off x="2391229" y="5662775"/>
            <a:ext cx="6120000" cy="1296144"/>
            <a:chOff x="1041445" y="5404156"/>
            <a:chExt cx="6324600" cy="1296144"/>
          </a:xfrm>
        </p:grpSpPr>
        <p:grpSp>
          <p:nvGrpSpPr>
            <p:cNvPr id="77" name="组合 76"/>
            <p:cNvGrpSpPr/>
            <p:nvPr/>
          </p:nvGrpSpPr>
          <p:grpSpPr>
            <a:xfrm>
              <a:off x="1041445" y="5404156"/>
              <a:ext cx="6324600" cy="1296144"/>
              <a:chOff x="1043608" y="5445224"/>
              <a:chExt cx="6324600" cy="1296144"/>
            </a:xfrm>
          </p:grpSpPr>
          <p:grpSp>
            <p:nvGrpSpPr>
              <p:cNvPr id="79" name="组合 62"/>
              <p:cNvGrpSpPr/>
              <p:nvPr/>
            </p:nvGrpSpPr>
            <p:grpSpPr bwMode="auto">
              <a:xfrm>
                <a:off x="1424608" y="5602595"/>
                <a:ext cx="5943600" cy="1138773"/>
                <a:chOff x="1752601" y="2209800"/>
                <a:chExt cx="6934200" cy="1138037"/>
              </a:xfrm>
            </p:grpSpPr>
            <p:sp>
              <p:nvSpPr>
                <p:cNvPr id="91"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2" name="Text Box 9"/>
                <p:cNvSpPr txBox="1">
                  <a:spLocks noChangeArrowheads="1"/>
                </p:cNvSpPr>
                <p:nvPr/>
              </p:nvSpPr>
              <p:spPr bwMode="gray">
                <a:xfrm>
                  <a:off x="2397105" y="2209800"/>
                  <a:ext cx="5700713" cy="1138037"/>
                </a:xfrm>
                <a:prstGeom prst="rect">
                  <a:avLst/>
                </a:prstGeom>
                <a:noFill/>
                <a:ln w="9525" algn="ctr">
                  <a:noFill/>
                  <a:miter lim="800000"/>
                </a:ln>
              </p:spPr>
              <p:txBody>
                <a:bodyPr>
                  <a:spAutoFit/>
                </a:bodyPr>
                <a:lstStyle/>
                <a:p>
                  <a:pPr fontAlgn="base">
                    <a:spcBef>
                      <a:spcPct val="0"/>
                    </a:spcBef>
                    <a:spcAft>
                      <a:spcPct val="0"/>
                    </a:spcAft>
                  </a:pPr>
                  <a:r>
                    <a:rPr kumimoji="1" lang="en-US" altLang="zh-CN" sz="3600" b="1" dirty="0">
                      <a:solidFill>
                        <a:srgbClr val="000000"/>
                      </a:solidFill>
                      <a:latin typeface="黑体" panose="02010609060101010101" pitchFamily="2" charset="-122"/>
                      <a:ea typeface="黑体" panose="02010609060101010101" pitchFamily="2" charset="-122"/>
                    </a:rPr>
                    <a:t>IaaS</a:t>
                  </a:r>
                  <a:r>
                    <a:rPr kumimoji="1" lang="zh-CN" altLang="en-US" sz="3600" b="1" dirty="0">
                      <a:solidFill>
                        <a:srgbClr val="000000"/>
                      </a:solidFill>
                      <a:latin typeface="黑体" panose="02010609060101010101" pitchFamily="2" charset="-122"/>
                      <a:ea typeface="黑体" panose="02010609060101010101" pitchFamily="2" charset="-122"/>
                    </a:rPr>
                    <a:t>体验</a:t>
                  </a:r>
                  <a:endParaRPr kumimoji="1" lang="zh-CN" altLang="en-US" sz="3600" b="1" dirty="0">
                    <a:solidFill>
                      <a:srgbClr val="000000"/>
                    </a:solidFill>
                    <a:latin typeface="黑体" panose="02010609060101010101" pitchFamily="2" charset="-122"/>
                    <a:ea typeface="黑体" panose="02010609060101010101" pitchFamily="2" charset="-122"/>
                  </a:endParaRPr>
                </a:p>
                <a:p>
                  <a:pPr fontAlgn="base">
                    <a:spcBef>
                      <a:spcPct val="0"/>
                    </a:spcBef>
                    <a:spcAft>
                      <a:spcPct val="0"/>
                    </a:spcAft>
                  </a:pP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grpSp>
            <p:nvGrpSpPr>
              <p:cNvPr id="80" name="Group 65"/>
              <p:cNvGrpSpPr/>
              <p:nvPr/>
            </p:nvGrpSpPr>
            <p:grpSpPr bwMode="auto">
              <a:xfrm>
                <a:off x="1043608" y="5445224"/>
                <a:ext cx="854075" cy="922338"/>
                <a:chOff x="2789" y="1625"/>
                <a:chExt cx="847" cy="915"/>
              </a:xfrm>
            </p:grpSpPr>
            <p:sp>
              <p:nvSpPr>
                <p:cNvPr id="81"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2"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ln>
              </p:spPr>
              <p:txBody>
                <a:bodyPr wrap="none"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3"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4"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5" name="Oval 70"/>
                <p:cNvSpPr>
                  <a:spLocks noChangeArrowheads="1"/>
                </p:cNvSpPr>
                <p:nvPr/>
              </p:nvSpPr>
              <p:spPr bwMode="gray">
                <a:xfrm>
                  <a:off x="2888" y="1724"/>
                  <a:ext cx="708" cy="816"/>
                </a:xfrm>
                <a:prstGeom prst="ellipse">
                  <a:avLst/>
                </a:prstGeom>
                <a:solidFill>
                  <a:srgbClr val="000000"/>
                </a:solidFill>
                <a:ln w="38100" algn="ctr">
                  <a:noFill/>
                  <a:round/>
                </a:ln>
              </p:spPr>
              <p:txBody>
                <a:bodyPr anchor="ctr">
                  <a:spAutoFit/>
                </a:bodyP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nvGrpSpPr>
                <p:cNvPr id="86" name="Group 71"/>
                <p:cNvGrpSpPr/>
                <p:nvPr/>
              </p:nvGrpSpPr>
              <p:grpSpPr bwMode="auto">
                <a:xfrm>
                  <a:off x="2899" y="1735"/>
                  <a:ext cx="687" cy="688"/>
                  <a:chOff x="4166" y="1706"/>
                  <a:chExt cx="1252" cy="1252"/>
                </a:xfrm>
              </p:grpSpPr>
              <p:sp>
                <p:nvSpPr>
                  <p:cNvPr id="87"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8"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89"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sp>
                <p:nvSpPr>
                  <p:cNvPr id="90"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ln>
                </p:spPr>
                <p:txBody>
                  <a:bodyPr vert="eaVert" wrap="none" anchor="ctr"/>
                  <a:lstStyle/>
                  <a:p>
                    <a:pPr>
                      <a:defRPr/>
                    </a:pPr>
                    <a:endParaRPr kumimoji="1" lang="zh-CN" altLang="en-US" sz="3200" b="1" kern="0">
                      <a:solidFill>
                        <a:sysClr val="windowText" lastClr="000000"/>
                      </a:solidFill>
                      <a:latin typeface="黑体" panose="02010609060101010101" pitchFamily="2" charset="-122"/>
                      <a:ea typeface="黑体" panose="02010609060101010101" pitchFamily="2" charset="-122"/>
                    </a:endParaRPr>
                  </a:p>
                </p:txBody>
              </p:sp>
            </p:grpSp>
          </p:grpSp>
        </p:grpSp>
        <p:sp>
          <p:nvSpPr>
            <p:cNvPr id="78" name="矩形 77"/>
            <p:cNvSpPr/>
            <p:nvPr/>
          </p:nvSpPr>
          <p:spPr>
            <a:xfrm>
              <a:off x="1191246" y="5580529"/>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panose="02010609060101010101" pitchFamily="2" charset="-122"/>
                  <a:ea typeface="黑体" panose="02010609060101010101" pitchFamily="2" charset="-122"/>
                </a:rPr>
                <a:t>五</a:t>
              </a:r>
              <a:endParaRPr kumimoji="1" lang="zh-CN" altLang="en-US" sz="3200" b="1" dirty="0">
                <a:solidFill>
                  <a:srgbClr val="000000"/>
                </a:solidFill>
                <a:latin typeface="黑体" panose="02010609060101010101" pitchFamily="2" charset="-122"/>
                <a:ea typeface="黑体" panose="02010609060101010101" pitchFamily="2" charset="-122"/>
              </a:endParaRPr>
            </a:p>
          </p:txBody>
        </p:sp>
      </p:grpSp>
      <p:sp>
        <p:nvSpPr>
          <p:cNvPr id="93" name="Rectangle 35"/>
          <p:cNvSpPr>
            <a:spLocks noChangeArrowheads="1"/>
          </p:cNvSpPr>
          <p:nvPr/>
        </p:nvSpPr>
        <p:spPr bwMode="blackWhite">
          <a:xfrm>
            <a:off x="1450441" y="1127459"/>
            <a:ext cx="8286750" cy="1041481"/>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
        <p:nvSpPr>
          <p:cNvPr id="94" name="Rectangle 35"/>
          <p:cNvSpPr>
            <a:spLocks noChangeArrowheads="1"/>
          </p:cNvSpPr>
          <p:nvPr/>
        </p:nvSpPr>
        <p:spPr bwMode="blackWhite">
          <a:xfrm>
            <a:off x="1572000" y="3333734"/>
            <a:ext cx="8286750" cy="3472078"/>
          </a:xfrm>
          <a:prstGeom prst="rect">
            <a:avLst/>
          </a:prstGeom>
          <a:solidFill>
            <a:schemeClr val="bg1">
              <a:alpha val="74901"/>
            </a:schemeClr>
          </a:solidFill>
          <a:ln w="25400" algn="ctr">
            <a:noFill/>
            <a:miter lim="800000"/>
          </a:ln>
        </p:spPr>
        <p:txBody>
          <a:bodyPr wrap="none" anchor="ctr"/>
          <a:lstStyle/>
          <a:p>
            <a:endParaRPr lang="zh-CN" altLang="en-US" b="0">
              <a:latin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5472021" y="1209964"/>
            <a:ext cx="6179953" cy="5403272"/>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基本功能</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基本功能</a:t>
            </a:r>
            <a:endParaRPr lang="zh-CN" altLang="en-US" sz="2800" b="1" dirty="0">
              <a:latin typeface="黑体" panose="02010609060101010101" pitchFamily="2" charset="-122"/>
              <a:ea typeface="黑体" panose="02010609060101010101" pitchFamily="2" charset="-122"/>
            </a:endParaRPr>
          </a:p>
        </p:txBody>
      </p:sp>
      <p:pic>
        <p:nvPicPr>
          <p:cNvPr id="15" name="图片 73"/>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l="2922" t="3407" r="2444" b="2782"/>
          <a:stretch>
            <a:fillRect/>
          </a:stretch>
        </p:blipFill>
        <p:spPr bwMode="auto">
          <a:xfrm>
            <a:off x="5775235" y="1776480"/>
            <a:ext cx="5573523" cy="37060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8"/>
          <p:cNvSpPr txBox="1">
            <a:spLocks noChangeArrowheads="1"/>
          </p:cNvSpPr>
          <p:nvPr/>
        </p:nvSpPr>
        <p:spPr bwMode="auto">
          <a:xfrm>
            <a:off x="7298255" y="5810970"/>
            <a:ext cx="38559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资源管理是</a:t>
            </a:r>
            <a:r>
              <a:rPr lang="en-US" altLang="zh-CN"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IaaS</a:t>
            </a:r>
            <a:r>
              <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管理的核心。</a:t>
            </a:r>
            <a:endPar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486630" y="5652817"/>
            <a:ext cx="924109" cy="63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内容占位符 2"/>
          <p:cNvSpPr txBox="1"/>
          <p:nvPr/>
        </p:nvSpPr>
        <p:spPr>
          <a:xfrm>
            <a:off x="245452" y="1637694"/>
            <a:ext cx="5032057" cy="4623336"/>
          </a:xfrm>
          <a:prstGeom prst="rect">
            <a:avLst/>
          </a:prstGeom>
        </p:spPr>
        <p:txBody>
          <a:bodyPr vert="horz" lIns="121917" tIns="60958" rIns="121917" bIns="60958" rtlCol="0">
            <a:norm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marR="0" lvl="0" indent="0" algn="just"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       </a:t>
            </a:r>
            <a:r>
              <a:rPr kumimoji="0" lang="en-US" altLang="zh-CN"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IaaS</a:t>
            </a:r>
            <a:r>
              <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层的主要功能是使经过虚拟化后的计算资源、存储资源和网络资源（如右图所示）能够以基础设施即服务的方式通过网络被用户使用和管理。虽然不同云服务提供商的基础设施层在其提供的服务上有所差异，使用的技术也不尽相同，但是</a:t>
            </a:r>
            <a:r>
              <a:rPr kumimoji="0" lang="en-US" altLang="zh-CN"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IaaS</a:t>
            </a:r>
            <a:r>
              <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层一般都具有以下基本功能：</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用户管理、任务管理、资源管理和安全管理</a:t>
            </a:r>
            <a:r>
              <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a:t>
            </a:r>
            <a:endParaRPr kumimoji="0" lang="en-US" altLang="zh-CN"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endParaRPr>
          </a:p>
          <a:p>
            <a:pPr marL="0" marR="0" lvl="0" indent="457200" algn="just"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r>
              <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其中，资源管理主要包括：</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资源抽象、资源监控、资源部署、资源分发、资源调度</a:t>
            </a:r>
            <a:r>
              <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rPr>
              <a:t>等。</a:t>
            </a:r>
            <a:endParaRPr kumimoji="0" lang="en-US" altLang="zh-CN"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基本功能</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基本功能</a:t>
            </a:r>
            <a:endParaRPr lang="zh-CN" altLang="en-US" sz="2800" b="1" dirty="0">
              <a:latin typeface="黑体" panose="02010609060101010101" pitchFamily="2" charset="-122"/>
              <a:ea typeface="黑体" panose="02010609060101010101" pitchFamily="2" charset="-122"/>
            </a:endParaRPr>
          </a:p>
        </p:txBody>
      </p:sp>
      <p:sp>
        <p:nvSpPr>
          <p:cNvPr id="11" name="矩形 10"/>
          <p:cNvSpPr/>
          <p:nvPr/>
        </p:nvSpPr>
        <p:spPr>
          <a:xfrm>
            <a:off x="606712" y="2303649"/>
            <a:ext cx="10071988" cy="461665"/>
          </a:xfrm>
          <a:prstGeom prst="rect">
            <a:avLst/>
          </a:prstGeom>
        </p:spPr>
        <p:txBody>
          <a:bodyPr wrap="none">
            <a:spAutoFit/>
          </a:bodyPr>
          <a:lstStyle/>
          <a:p>
            <a:pPr marL="342900" indent="-342900" defTabSz="1219835">
              <a:spcBef>
                <a:spcPct val="50000"/>
              </a:spcBef>
              <a:buClr>
                <a:srgbClr val="0070C0"/>
              </a:buClr>
              <a:buFont typeface="Wingdings" panose="05000000000000000000" pitchFamily="2" charset="2"/>
              <a:buChar char="Ø"/>
            </a:pPr>
            <a:r>
              <a:rPr lang="zh-CN" altLang="en-US" sz="2400" dirty="0">
                <a:solidFill>
                  <a:srgbClr val="EEECE1">
                    <a:lumMod val="25000"/>
                  </a:srgbClr>
                </a:solidFill>
                <a:latin typeface="Arial" panose="020B0604020202020204"/>
                <a:ea typeface="微软雅黑" panose="020B0503020204020204" pitchFamily="34" charset="-122"/>
              </a:rPr>
              <a:t>用户管理主要是管理用户</a:t>
            </a:r>
            <a:r>
              <a:rPr lang="zh-CN" altLang="en-US" sz="2400" dirty="0">
                <a:solidFill>
                  <a:srgbClr val="FF0000"/>
                </a:solidFill>
                <a:latin typeface="Arial" panose="020B0604020202020204"/>
                <a:ea typeface="微软雅黑" panose="020B0503020204020204" pitchFamily="34" charset="-122"/>
              </a:rPr>
              <a:t>账号</a:t>
            </a:r>
            <a:r>
              <a:rPr lang="zh-CN" altLang="en-US" sz="2400" dirty="0">
                <a:solidFill>
                  <a:srgbClr val="EEECE1">
                    <a:lumMod val="25000"/>
                  </a:srgbClr>
                </a:solidFill>
                <a:latin typeface="Arial" panose="020B0604020202020204"/>
                <a:ea typeface="微软雅黑" panose="020B0503020204020204" pitchFamily="34" charset="-122"/>
              </a:rPr>
              <a:t>、用户的</a:t>
            </a:r>
            <a:r>
              <a:rPr lang="zh-CN" altLang="en-US" sz="2400" dirty="0">
                <a:solidFill>
                  <a:srgbClr val="FF0000"/>
                </a:solidFill>
                <a:latin typeface="Arial" panose="020B0604020202020204"/>
                <a:ea typeface="微软雅黑" panose="020B0503020204020204" pitchFamily="34" charset="-122"/>
              </a:rPr>
              <a:t>环境配置</a:t>
            </a:r>
            <a:r>
              <a:rPr lang="zh-CN" altLang="en-US" sz="2400" dirty="0">
                <a:solidFill>
                  <a:srgbClr val="EEECE1">
                    <a:lumMod val="25000"/>
                  </a:srgbClr>
                </a:solidFill>
                <a:latin typeface="Arial" panose="020B0604020202020204"/>
                <a:ea typeface="微软雅黑" panose="020B0503020204020204" pitchFamily="34" charset="-122"/>
              </a:rPr>
              <a:t>、用户的使用</a:t>
            </a:r>
            <a:r>
              <a:rPr lang="zh-CN" altLang="en-US" sz="2400" dirty="0">
                <a:solidFill>
                  <a:srgbClr val="FF0000"/>
                </a:solidFill>
                <a:latin typeface="Arial" panose="020B0604020202020204"/>
                <a:ea typeface="微软雅黑" panose="020B0503020204020204" pitchFamily="34" charset="-122"/>
              </a:rPr>
              <a:t>计费</a:t>
            </a:r>
            <a:r>
              <a:rPr lang="zh-CN" altLang="en-US" sz="2400" dirty="0">
                <a:solidFill>
                  <a:srgbClr val="EEECE1">
                    <a:lumMod val="25000"/>
                  </a:srgbClr>
                </a:solidFill>
                <a:latin typeface="Arial" panose="020B0604020202020204"/>
                <a:ea typeface="微软雅黑" panose="020B0503020204020204" pitchFamily="34" charset="-122"/>
              </a:rPr>
              <a:t>等。</a:t>
            </a:r>
            <a:endParaRPr lang="zh-CN" altLang="en-US" sz="2400" dirty="0">
              <a:solidFill>
                <a:srgbClr val="EEECE1">
                  <a:lumMod val="25000"/>
                </a:srgbClr>
              </a:solidFill>
              <a:latin typeface="Arial" panose="020B0604020202020204"/>
              <a:ea typeface="微软雅黑" panose="020B0503020204020204" pitchFamily="34" charset="-122"/>
            </a:endParaRPr>
          </a:p>
        </p:txBody>
      </p:sp>
      <p:sp>
        <p:nvSpPr>
          <p:cNvPr id="20" name="内容占位符 3"/>
          <p:cNvSpPr txBox="1"/>
          <p:nvPr/>
        </p:nvSpPr>
        <p:spPr>
          <a:xfrm>
            <a:off x="717549" y="3017889"/>
            <a:ext cx="11280457" cy="2590800"/>
          </a:xfrm>
          <a:prstGeom prst="rect">
            <a:avLst/>
          </a:prstGeom>
        </p:spPr>
        <p:txBody>
          <a:bodyPr vert="horz" lIns="121917" tIns="60958" rIns="121917" bIns="60958" rtlCol="0">
            <a:norm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R="0" lvl="0" algn="l" defTabSz="1219835" rtl="0" eaLnBrk="1" fontAlgn="auto" latinLnBrk="0" hangingPunct="1">
              <a:lnSpc>
                <a:spcPct val="130000"/>
              </a:lnSpc>
              <a:spcBef>
                <a:spcPct val="20000"/>
              </a:spcBef>
              <a:spcAft>
                <a:spcPts val="0"/>
              </a:spcAft>
              <a:buClr>
                <a:srgbClr val="0070C0"/>
              </a:buClr>
              <a:buSzPct val="80000"/>
              <a:buFont typeface="Wingdings" panose="05000000000000000000" pitchFamily="2" charset="2"/>
              <a:buChar char="ü"/>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用户账号管理</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包括对用户身份及其访问权限进行有效的管理，还包括对</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用户组</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的管理。</a:t>
            </a:r>
            <a:endPar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endParaRPr>
          </a:p>
          <a:p>
            <a:pPr marR="0" lvl="0" algn="l" defTabSz="1219835" rtl="0" eaLnBrk="1" fontAlgn="auto" latinLnBrk="0" hangingPunct="1">
              <a:lnSpc>
                <a:spcPct val="130000"/>
              </a:lnSpc>
              <a:spcBef>
                <a:spcPct val="20000"/>
              </a:spcBef>
              <a:spcAft>
                <a:spcPts val="0"/>
              </a:spcAft>
              <a:buClr>
                <a:srgbClr val="0070C0"/>
              </a:buClr>
              <a:buSzPct val="80000"/>
              <a:buFont typeface="Wingdings" panose="05000000000000000000" pitchFamily="2" charset="2"/>
              <a:buChar char="ü"/>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配置管理</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主要是对用户相关的配置信息进行记录、管理和跟踪。配置信息包括虚拟机的部署、配置和应用的设置信息等。计算资源以服务的方式提供给用户，云服务提供商会按用户使用的资源种类、使用时间等收费。</a:t>
            </a:r>
            <a:endPar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endParaRPr>
          </a:p>
          <a:p>
            <a:pPr marR="0" lvl="0" algn="l" defTabSz="1219835" rtl="0" eaLnBrk="1" fontAlgn="auto" latinLnBrk="0" hangingPunct="1">
              <a:lnSpc>
                <a:spcPct val="130000"/>
              </a:lnSpc>
              <a:spcBef>
                <a:spcPct val="20000"/>
              </a:spcBef>
              <a:spcAft>
                <a:spcPts val="0"/>
              </a:spcAft>
              <a:buClr>
                <a:srgbClr val="0070C0"/>
              </a:buClr>
              <a:buSzPct val="80000"/>
              <a:buFont typeface="Wingdings" panose="05000000000000000000" pitchFamily="2" charset="2"/>
              <a:buChar char="ü"/>
              <a:defRPr/>
            </a:pP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通过监控上层的使用情况，可以计算出在某个时间段内应用所消耗的存储、网络、内存等资源，并根据这些计算结果向用户收费。</a:t>
            </a:r>
            <a:endPar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微软雅黑" panose="020B0503020204020204" pitchFamily="34" charset="-122"/>
              <a:ea typeface="微软雅黑" panose="020B0503020204020204" pitchFamily="34" charset="-122"/>
            </a:endParaRPr>
          </a:p>
        </p:txBody>
      </p:sp>
      <p:sp>
        <p:nvSpPr>
          <p:cNvPr id="21" name="Text Box 8"/>
          <p:cNvSpPr txBox="1">
            <a:spLocks noChangeArrowheads="1"/>
          </p:cNvSpPr>
          <p:nvPr/>
        </p:nvSpPr>
        <p:spPr bwMode="auto">
          <a:xfrm>
            <a:off x="1522540" y="6013665"/>
            <a:ext cx="9448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defTabSz="1219835" eaLnBrk="1" hangingPunct="1">
              <a:spcBef>
                <a:spcPct val="50000"/>
              </a:spcBef>
              <a:buClrTx/>
              <a:buFontTx/>
              <a:buNone/>
            </a:pPr>
            <a:r>
              <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在用户管理中管理用户账号和用户使用计费最为重要。</a:t>
            </a:r>
            <a:endPar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pic>
        <p:nvPicPr>
          <p:cNvPr id="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68224" y="5861265"/>
            <a:ext cx="924109" cy="63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文本框 23"/>
          <p:cNvSpPr txBox="1"/>
          <p:nvPr/>
        </p:nvSpPr>
        <p:spPr>
          <a:xfrm>
            <a:off x="568224" y="1736017"/>
            <a:ext cx="2233304"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2" charset="-122"/>
                <a:ea typeface="黑体" panose="02010609060101010101" pitchFamily="2" charset="-122"/>
              </a:rPr>
              <a:t>1、</a:t>
            </a:r>
            <a:r>
              <a:rPr lang="zh-CN" altLang="en-US" sz="2400" b="1" dirty="0">
                <a:latin typeface="黑体" panose="02010609060101010101" pitchFamily="2" charset="-122"/>
                <a:ea typeface="黑体" panose="02010609060101010101" pitchFamily="2" charset="-122"/>
              </a:rPr>
              <a:t>用户管理</a:t>
            </a:r>
            <a:endParaRPr lang="zh-CN" altLang="en-US" sz="2400" b="1" dirty="0">
              <a:latin typeface="黑体" panose="02010609060101010101" pitchFamily="2" charset="-122"/>
              <a:ea typeface="黑体" panose="0201060906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基本功能</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基本功能</a:t>
            </a:r>
            <a:endParaRPr lang="zh-CN" altLang="en-US" sz="2800" b="1" dirty="0">
              <a:latin typeface="黑体" panose="02010609060101010101" pitchFamily="2" charset="-122"/>
              <a:ea typeface="黑体" panose="02010609060101010101" pitchFamily="2" charset="-122"/>
            </a:endParaRPr>
          </a:p>
        </p:txBody>
      </p:sp>
      <p:sp>
        <p:nvSpPr>
          <p:cNvPr id="10" name="内容占位符 4"/>
          <p:cNvSpPr txBox="1"/>
          <p:nvPr/>
        </p:nvSpPr>
        <p:spPr>
          <a:xfrm>
            <a:off x="606712" y="2105468"/>
            <a:ext cx="3789798" cy="464458"/>
          </a:xfrm>
          <a:prstGeom prst="rect">
            <a:avLst/>
          </a:prstGeom>
        </p:spPr>
        <p:txBody>
          <a:bodyPr vert="horz" lIns="121917" tIns="60958" rIns="121917" bIns="60958" rtlCol="0">
            <a:noAutofit/>
          </a:bodyPr>
          <a:lstStyle>
            <a:lvl1pPr marL="0" indent="0" algn="l" defTabSz="1219835"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marR="0" lvl="0" indent="-342900" algn="ctr" defTabSz="1219835" rtl="0" eaLnBrk="1" fontAlgn="auto" latinLnBrk="0" hangingPunct="1">
              <a:lnSpc>
                <a:spcPct val="120000"/>
              </a:lnSpc>
              <a:spcBef>
                <a:spcPct val="20000"/>
              </a:spcBef>
              <a:spcAft>
                <a:spcPts val="0"/>
              </a:spcAft>
              <a:buClr>
                <a:srgbClr val="0070C0"/>
              </a:buClr>
              <a:buSzPct val="100000"/>
              <a:buFont typeface="Wingdings" panose="05000000000000000000" pitchFamily="2" charset="2"/>
              <a:buChar char="Ø"/>
              <a:defRPr/>
            </a:pP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panose="020B0604020202020204"/>
                <a:ea typeface="微软雅黑" panose="020B0503020204020204" pitchFamily="34" charset="-122"/>
                <a:cs typeface="+mn-cs"/>
              </a:rPr>
              <a:t>资源抽象的定义与作用</a:t>
            </a:r>
            <a:endPar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panose="020B0604020202020204"/>
              <a:ea typeface="微软雅黑" panose="020B0503020204020204" pitchFamily="34" charset="-122"/>
              <a:cs typeface="+mn-cs"/>
            </a:endParaRPr>
          </a:p>
        </p:txBody>
      </p:sp>
      <p:sp>
        <p:nvSpPr>
          <p:cNvPr id="12" name="内容占位符 3"/>
          <p:cNvSpPr txBox="1"/>
          <p:nvPr/>
        </p:nvSpPr>
        <p:spPr>
          <a:xfrm>
            <a:off x="681079" y="2870991"/>
            <a:ext cx="5184457" cy="2837079"/>
          </a:xfrm>
          <a:prstGeom prst="rect">
            <a:avLst/>
          </a:prstGeom>
        </p:spPr>
        <p:txBody>
          <a:bodyPr vert="horz" lIns="121917" tIns="60958" rIns="121917" bIns="60958" rtlCol="0">
            <a:normAutofit/>
          </a:bodyPr>
          <a:lstStyle>
            <a:lvl1pPr marL="457200" indent="-457200" algn="l" defTabSz="1219835" rtl="0" eaLnBrk="1" latinLnBrk="0" hangingPunct="1">
              <a:lnSpc>
                <a:spcPct val="13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R="0" lvl="0" algn="just" defTabSz="1219835" rtl="0" eaLnBrk="1" fontAlgn="auto" latinLnBrk="0" hangingPunct="1">
              <a:lnSpc>
                <a:spcPct val="130000"/>
              </a:lnSpc>
              <a:spcBef>
                <a:spcPct val="20000"/>
              </a:spcBef>
              <a:spcAft>
                <a:spcPts val="0"/>
              </a:spcAft>
              <a:buClr>
                <a:srgbClr val="0070C0"/>
              </a:buClr>
              <a:buSzPct val="80000"/>
              <a:buFont typeface="Wingdings" panose="05000000000000000000" pitchFamily="2" charset="2"/>
              <a:buChar char="ü"/>
              <a:defRPr/>
            </a:pP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为了能够实现高层次的资源管理逻辑，必须对资源进行抽象，也就是对硬件资源进行虚拟化。</a:t>
            </a:r>
            <a:endPar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endParaRPr>
          </a:p>
          <a:p>
            <a:pPr marR="0" lvl="0" algn="just" defTabSz="1219835" rtl="0" eaLnBrk="1" fontAlgn="auto" latinLnBrk="0" hangingPunct="1">
              <a:lnSpc>
                <a:spcPct val="130000"/>
              </a:lnSpc>
              <a:spcBef>
                <a:spcPct val="20000"/>
              </a:spcBef>
              <a:spcAft>
                <a:spcPts val="0"/>
              </a:spcAft>
              <a:buClr>
                <a:srgbClr val="0070C0"/>
              </a:buClr>
              <a:buSzPct val="80000"/>
              <a:buFont typeface="Wingdings" panose="05000000000000000000" pitchFamily="2" charset="2"/>
              <a:buChar char="ü"/>
              <a:defRPr/>
            </a:pP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虚拟化的过程一方面需要屏蔽掉硬件产品上的差异，另一方面需要对每一种硬件资源提供统一的管理逻辑和接口。</a:t>
            </a:r>
            <a:endParaRPr kumimoji="0" lang="en-US" altLang="zh-CN" sz="20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endParaRPr>
          </a:p>
          <a:p>
            <a:pPr marL="0" marR="0" lvl="0" indent="0" algn="l" defTabSz="1219835" rtl="0" eaLnBrk="1" fontAlgn="auto" latinLnBrk="0" hangingPunct="1">
              <a:lnSpc>
                <a:spcPct val="130000"/>
              </a:lnSpc>
              <a:spcBef>
                <a:spcPct val="20000"/>
              </a:spcBef>
              <a:spcAft>
                <a:spcPts val="0"/>
              </a:spcAft>
              <a:buClrTx/>
              <a:buSzPct val="80000"/>
              <a:buFont typeface="Wingdings" panose="05000000000000000000" pitchFamily="2" charset="2"/>
              <a:buNone/>
              <a:defRPr/>
            </a:pPr>
            <a:endParaRPr kumimoji="0" lang="zh-CN" altLang="en-US" sz="2000" b="0" i="0" u="none" strike="noStrike" kern="1200" cap="none" spc="0" normalizeH="0" baseline="0" noProof="0" dirty="0">
              <a:ln>
                <a:noFill/>
              </a:ln>
              <a:solidFill>
                <a:sysClr val="windowText" lastClr="000000">
                  <a:lumMod val="75000"/>
                  <a:lumOff val="25000"/>
                </a:sysClr>
              </a:solidFill>
              <a:effectLst/>
              <a:uLnTx/>
              <a:uFillTx/>
              <a:latin typeface="Arial" panose="020B0604020202020204"/>
              <a:ea typeface="微软雅黑" panose="020B0503020204020204" pitchFamily="34" charset="-122"/>
              <a:cs typeface="+mn-cs"/>
            </a:endParaRPr>
          </a:p>
        </p:txBody>
      </p:sp>
      <p:sp>
        <p:nvSpPr>
          <p:cNvPr id="13" name="Text Box 8"/>
          <p:cNvSpPr txBox="1">
            <a:spLocks noChangeArrowheads="1"/>
          </p:cNvSpPr>
          <p:nvPr/>
        </p:nvSpPr>
        <p:spPr bwMode="auto">
          <a:xfrm>
            <a:off x="1702854" y="5667390"/>
            <a:ext cx="39321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algn="l" eaLnBrk="0" hangingPunct="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defTabSz="1219835" eaLnBrk="1" hangingPunct="1">
              <a:spcBef>
                <a:spcPct val="50000"/>
              </a:spcBef>
              <a:buClrTx/>
              <a:buFontTx/>
              <a:buNone/>
            </a:pPr>
            <a:r>
              <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rPr>
              <a:t>根据基础设施层实现的逻辑不同，同一类型资源的不同虚拟化方法可能存在着较大的差异。</a:t>
            </a:r>
            <a:endParaRPr lang="zh-CN" altLang="en-US" sz="2000" dirty="0">
              <a:solidFill>
                <a:srgbClr val="E46C0A"/>
              </a:solidFill>
              <a:latin typeface="微软雅黑" panose="020B0503020204020204" pitchFamily="34" charset="-122"/>
              <a:ea typeface="微软雅黑" panose="020B0503020204020204" pitchFamily="34" charset="-122"/>
              <a:cs typeface="Microsoft YaHei UI" panose="020B0503020204020204" pitchFamily="18" charset="-122"/>
            </a:endParaRPr>
          </a:p>
        </p:txBody>
      </p:sp>
      <p:pic>
        <p:nvPicPr>
          <p:cNvPr id="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748538" y="5844853"/>
            <a:ext cx="924109" cy="63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内容占位符 4"/>
          <p:cNvSpPr txBox="1"/>
          <p:nvPr/>
        </p:nvSpPr>
        <p:spPr>
          <a:xfrm>
            <a:off x="6397912" y="2097525"/>
            <a:ext cx="4464051" cy="464458"/>
          </a:xfrm>
          <a:prstGeom prst="rect">
            <a:avLst/>
          </a:prstGeom>
        </p:spPr>
        <p:txBody>
          <a:bodyPr vert="horz" lIns="121917" tIns="60958" rIns="121917" bIns="60958" rtlCol="0">
            <a:noAutofit/>
          </a:bodyPr>
          <a:lstStyle>
            <a:lvl1pPr marL="0" indent="0" algn="l" defTabSz="1219835" rtl="0" eaLnBrk="1" latinLnBrk="0" hangingPunct="1">
              <a:lnSpc>
                <a:spcPct val="120000"/>
              </a:lnSpc>
              <a:spcBef>
                <a:spcPct val="20000"/>
              </a:spcBef>
              <a:buSzPct val="80000"/>
              <a:buFont typeface="Wingdings" panose="05000000000000000000" pitchFamily="2" charset="2"/>
              <a:buNone/>
              <a:defRPr sz="2000" b="0" kern="1200">
                <a:solidFill>
                  <a:schemeClr val="tx1">
                    <a:lumMod val="95000"/>
                    <a:lumOff val="5000"/>
                  </a:schemeClr>
                </a:solidFill>
                <a:latin typeface="+mn-lt"/>
                <a:ea typeface="+mn-ea"/>
                <a:cs typeface="+mn-cs"/>
              </a:defRPr>
            </a:lvl1pPr>
            <a:lvl2pPr marL="991235" indent="-381000" algn="l" defTabSz="1219835" rtl="0" eaLnBrk="1" latinLnBrk="0" hangingPunct="1">
              <a:lnSpc>
                <a:spcPct val="130000"/>
              </a:lnSpc>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lnSpc>
                <a:spcPct val="130000"/>
              </a:lnSpc>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342900" lvl="0" indent="-342900" algn="ctr">
              <a:buClr>
                <a:srgbClr val="0070C0"/>
              </a:buClr>
              <a:buSzPct val="100000"/>
              <a:buFont typeface="Wingdings" panose="05000000000000000000" pitchFamily="2" charset="2"/>
              <a:buChar char="Ø"/>
            </a:pPr>
            <a:r>
              <a:rPr lang="zh-CN" altLang="en-US" sz="2400" dirty="0">
                <a:solidFill>
                  <a:sysClr val="windowText" lastClr="000000">
                    <a:lumMod val="95000"/>
                    <a:lumOff val="5000"/>
                  </a:sysClr>
                </a:solidFill>
                <a:latin typeface="Arial" panose="020B0604020202020204"/>
                <a:ea typeface="微软雅黑" panose="020B0503020204020204" pitchFamily="34" charset="-122"/>
              </a:rPr>
              <a:t>资源抽象是具有多个层次的</a:t>
            </a:r>
            <a:endParaRPr lang="zh-CN" altLang="en-US" sz="2400" dirty="0">
              <a:solidFill>
                <a:sysClr val="windowText" lastClr="000000">
                  <a:lumMod val="95000"/>
                  <a:lumOff val="5000"/>
                </a:sysClr>
              </a:solidFill>
              <a:latin typeface="Arial" panose="020B0604020202020204"/>
              <a:ea typeface="微软雅黑" panose="020B0503020204020204" pitchFamily="34" charset="-122"/>
            </a:endParaRPr>
          </a:p>
        </p:txBody>
      </p:sp>
      <p:sp>
        <p:nvSpPr>
          <p:cNvPr id="16" name="内容占位符 3"/>
          <p:cNvSpPr txBox="1"/>
          <p:nvPr/>
        </p:nvSpPr>
        <p:spPr>
          <a:xfrm>
            <a:off x="6537354" y="2890338"/>
            <a:ext cx="5184457" cy="3792715"/>
          </a:xfrm>
          <a:prstGeom prst="rect">
            <a:avLst/>
          </a:prstGeom>
        </p:spPr>
        <p:txBody>
          <a:bodyPr vert="horz" lIns="121917" tIns="60958" rIns="121917" bIns="60958" rtlCol="0">
            <a:normAutofit lnSpcReduction="10000"/>
          </a:bodyPr>
          <a:lstStyle>
            <a:lvl1pPr marL="457200" indent="-457200" algn="l" defTabSz="1219835" rtl="0" eaLnBrk="1" latinLnBrk="0" hangingPunct="1">
              <a:lnSpc>
                <a:spcPct val="120000"/>
              </a:lnSpc>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835"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83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algn="just">
              <a:buClr>
                <a:srgbClr val="0070C0"/>
              </a:buClr>
              <a:buFont typeface="Wingdings" panose="05000000000000000000" pitchFamily="2" charset="2"/>
              <a:buChar char="ü"/>
            </a:pPr>
            <a:r>
              <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据业务逻辑和基础设施层服务接口的需要，基础设施层资源的抽象往往是具有多个层次的。目前业界提出的资源模型中就出现了虚拟机（</a:t>
            </a:r>
            <a:r>
              <a:rPr lang="en-US" altLang="zh-CN"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Virtual Machine</a:t>
            </a:r>
            <a:r>
              <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）、集群（</a:t>
            </a:r>
            <a:r>
              <a:rPr lang="en-US" altLang="zh-CN"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Cluster</a:t>
            </a:r>
            <a:r>
              <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）、虚拟数据中心（</a:t>
            </a:r>
            <a:r>
              <a:rPr lang="en-US" altLang="zh-CN"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Virtual Data Center</a:t>
            </a:r>
            <a:r>
              <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）和云（</a:t>
            </a:r>
            <a:r>
              <a:rPr lang="en-US" altLang="zh-CN"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Cloud</a:t>
            </a:r>
            <a:r>
              <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）等若干层次分明的资源抽象。</a:t>
            </a:r>
            <a:endParaRPr lang="en-US" altLang="zh-CN"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buClr>
                <a:srgbClr val="0070C0"/>
              </a:buClr>
              <a:buFont typeface="Wingdings" panose="05000000000000000000" pitchFamily="2" charset="2"/>
              <a:buChar char="ü"/>
            </a:pPr>
            <a:r>
              <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资源抽象为上层资源管理逻辑定义了操作的对象和粒度，是构建基础设施层的基础。</a:t>
            </a:r>
            <a:endPar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16"/>
          <p:cNvSpPr txBox="1"/>
          <p:nvPr/>
        </p:nvSpPr>
        <p:spPr>
          <a:xfrm>
            <a:off x="653998" y="1662795"/>
            <a:ext cx="2233304"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2" charset="-122"/>
                <a:ea typeface="黑体" panose="02010609060101010101" pitchFamily="2" charset="-122"/>
              </a:rPr>
              <a:t>2、</a:t>
            </a:r>
            <a:r>
              <a:rPr lang="zh-CN" altLang="en-US" sz="2400" b="1" dirty="0">
                <a:latin typeface="黑体" panose="02010609060101010101" pitchFamily="2" charset="-122"/>
                <a:ea typeface="黑体" panose="02010609060101010101" pitchFamily="2" charset="-122"/>
              </a:rPr>
              <a:t>资源抽象</a:t>
            </a:r>
            <a:endParaRPr lang="zh-CN" altLang="en-US" sz="2400" b="1" dirty="0">
              <a:latin typeface="黑体" panose="02010609060101010101" pitchFamily="2" charset="-122"/>
              <a:ea typeface="黑体" panose="0201060906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8" name="标题 1"/>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rPr>
              <a:t>基本功能</a:t>
            </a:r>
            <a:endParaRPr kumimoji="1" lang="zh-CN" altLang="en-US" sz="4000" b="1" dirty="0">
              <a:solidFill>
                <a:srgbClr val="002060"/>
              </a:solidFill>
              <a:effectLst>
                <a:outerShdw blurRad="38100" dist="38100" dir="2700000" algn="tl">
                  <a:srgbClr val="C0C0C0"/>
                </a:outerShdw>
              </a:effectLst>
              <a:latin typeface="Tahoma" panose="020B0604030504040204" pitchFamily="34" charset="0"/>
              <a:ea typeface="黑体" panose="02010609060101010101" pitchFamily="2" charset="-122"/>
            </a:endParaRPr>
          </a:p>
        </p:txBody>
      </p:sp>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606712" y="1114474"/>
            <a:ext cx="1973617"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2" charset="-122"/>
                <a:ea typeface="黑体" panose="02010609060101010101" pitchFamily="2" charset="-122"/>
              </a:rPr>
              <a:t>基本功能</a:t>
            </a:r>
            <a:endParaRPr lang="zh-CN" altLang="en-US" sz="2800" b="1" dirty="0">
              <a:latin typeface="黑体" panose="02010609060101010101" pitchFamily="2" charset="-122"/>
              <a:ea typeface="黑体" panose="02010609060101010101" pitchFamily="2" charset="-122"/>
            </a:endParaRPr>
          </a:p>
        </p:txBody>
      </p:sp>
      <p:sp>
        <p:nvSpPr>
          <p:cNvPr id="10" name="矩形 9"/>
          <p:cNvSpPr/>
          <p:nvPr/>
        </p:nvSpPr>
        <p:spPr>
          <a:xfrm>
            <a:off x="606712" y="2207072"/>
            <a:ext cx="10972800" cy="1477328"/>
          </a:xfrm>
          <a:prstGeom prst="rect">
            <a:avLst/>
          </a:prstGeom>
        </p:spPr>
        <p:txBody>
          <a:bodyPr wrap="square">
            <a:spAutoFit/>
          </a:bodyPr>
          <a:lstStyle/>
          <a:p>
            <a:pPr indent="457200" defTabSz="1219835">
              <a:spcBef>
                <a:spcPct val="50000"/>
              </a:spcBef>
            </a:pPr>
            <a:r>
              <a:rPr lang="zh-CN" altLang="en-US" sz="2000" dirty="0">
                <a:latin typeface="微软雅黑" panose="020B0503020204020204" pitchFamily="34" charset="-122"/>
                <a:ea typeface="微软雅黑" panose="020B0503020204020204" pitchFamily="34" charset="-122"/>
              </a:rPr>
              <a:t>通过对资源的监控，可以保证基础设施高效率的运行。资源监控是保证基础设施层高效率工作的一个关键任务。资源监控是负载管理的前提，如果不能有效地对资源进行监控，也就无法根据负载进行资源调度。基础设施层对不同类型资源的监控方法是不同的。</a:t>
            </a:r>
            <a:endParaRPr lang="en-US" altLang="zh-CN" sz="2000" dirty="0">
              <a:latin typeface="微软雅黑" panose="020B0503020204020204" pitchFamily="34" charset="-122"/>
              <a:ea typeface="微软雅黑" panose="020B0503020204020204" pitchFamily="34" charset="-122"/>
            </a:endParaRPr>
          </a:p>
          <a:p>
            <a:pPr indent="457200" defTabSz="1219835">
              <a:spcBef>
                <a:spcPct val="50000"/>
              </a:spcBef>
            </a:pPr>
            <a:r>
              <a:rPr lang="zh-CN" altLang="en-US" sz="2000" dirty="0">
                <a:latin typeface="微软雅黑" panose="020B0503020204020204" pitchFamily="34" charset="-122"/>
                <a:ea typeface="微软雅黑" panose="020B0503020204020204" pitchFamily="34" charset="-122"/>
              </a:rPr>
              <a:t>全面监控云计算的运行主要涉及</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个层面。</a:t>
            </a: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606712" y="3943859"/>
            <a:ext cx="9895033" cy="2328458"/>
          </a:xfrm>
          <a:prstGeom prst="rect">
            <a:avLst/>
          </a:prstGeom>
        </p:spPr>
        <p:txBody>
          <a:bodyPr wrap="square">
            <a:spAutoFit/>
          </a:bodyPr>
          <a:lstStyle/>
          <a:p>
            <a:pPr marL="457200" lvl="0" indent="-457200" defTabSz="1219835">
              <a:lnSpc>
                <a:spcPct val="130000"/>
              </a:lnSpc>
              <a:spcBef>
                <a:spcPct val="20000"/>
              </a:spcBef>
              <a:buClr>
                <a:srgbClr val="0070C0"/>
              </a:buClr>
              <a:buSzPct val="80000"/>
              <a:buFont typeface="Wingdings" panose="05000000000000000000" pitchFamily="2" charset="2"/>
              <a:buChar char="ü"/>
            </a:pPr>
            <a:r>
              <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物理资源层面，主要监控物理资源的运行状况，比如</a:t>
            </a:r>
            <a:r>
              <a:rPr lang="en-US" altLang="zh-CN"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使用率、内存利用率和网络带宽利用率等。</a:t>
            </a:r>
            <a:endParaRPr lang="en-US" altLang="zh-CN"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lvl="0" indent="-457200" defTabSz="1219835">
              <a:lnSpc>
                <a:spcPct val="130000"/>
              </a:lnSpc>
              <a:spcBef>
                <a:spcPct val="20000"/>
              </a:spcBef>
              <a:buClr>
                <a:srgbClr val="0070C0"/>
              </a:buClr>
              <a:buSzPct val="80000"/>
              <a:buFont typeface="Wingdings" panose="05000000000000000000" pitchFamily="2" charset="2"/>
              <a:buChar char="ü"/>
            </a:pPr>
            <a:r>
              <a:rPr lang="zh-CN" altLang="en-US">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虚拟资源</a:t>
            </a:r>
            <a:r>
              <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层面，</a:t>
            </a:r>
            <a:r>
              <a:rPr lang="zh-CN" altLang="en-US">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主要监控虚拟资源</a:t>
            </a:r>
            <a:r>
              <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的运行状况，比如</a:t>
            </a:r>
            <a:r>
              <a:rPr lang="en-US" altLang="zh-CN"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使用率、内存利用率和网络带宽利用率等。</a:t>
            </a:r>
            <a:endParaRPr lang="en-US" altLang="zh-CN"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lvl="0" indent="-457200" defTabSz="1219835">
              <a:lnSpc>
                <a:spcPct val="130000"/>
              </a:lnSpc>
              <a:spcBef>
                <a:spcPct val="20000"/>
              </a:spcBef>
              <a:buClr>
                <a:srgbClr val="0070C0"/>
              </a:buClr>
              <a:buSzPct val="80000"/>
              <a:buFont typeface="Wingdings" panose="05000000000000000000" pitchFamily="2" charset="2"/>
              <a:buChar char="ü"/>
            </a:pPr>
            <a:r>
              <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应用层面，主要记录应用每次请求的响应时间（</a:t>
            </a:r>
            <a:r>
              <a:rPr lang="en-US" altLang="zh-CN"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Response Time</a:t>
            </a:r>
            <a:r>
              <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）和吞吐量（</a:t>
            </a:r>
            <a:r>
              <a:rPr lang="en-US" altLang="zh-CN"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Throughput</a:t>
            </a:r>
            <a:r>
              <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），以判断它们是否满足预先设定的</a:t>
            </a:r>
            <a:r>
              <a:rPr lang="en-US" altLang="zh-CN"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SLA</a:t>
            </a:r>
            <a:r>
              <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Service Level Agreement</a:t>
            </a:r>
            <a:r>
              <a:rPr lang="zh-CN" altLang="en-US" dirty="0">
                <a:solidFill>
                  <a:prstClr val="black">
                    <a:lumMod val="85000"/>
                    <a:lumOff val="15000"/>
                  </a:prstClr>
                </a:solidFill>
                <a:latin typeface="Times New Roman" panose="02020603050405020304" pitchFamily="18" charset="0"/>
                <a:ea typeface="微软雅黑" panose="020B0503020204020204" pitchFamily="34" charset="-122"/>
                <a:cs typeface="Times New Roman" panose="02020603050405020304" pitchFamily="18" charset="0"/>
              </a:rPr>
              <a:t>，服务级别协议）。</a:t>
            </a:r>
            <a:endParaRPr lang="zh-CN" altLang="en-US" dirty="0">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p:cNvSpPr txBox="1"/>
          <p:nvPr/>
        </p:nvSpPr>
        <p:spPr>
          <a:xfrm>
            <a:off x="606712" y="1660773"/>
            <a:ext cx="2233304"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2" charset="-122"/>
                <a:ea typeface="黑体" panose="02010609060101010101" pitchFamily="2" charset="-122"/>
              </a:rPr>
              <a:t>3、</a:t>
            </a:r>
            <a:r>
              <a:rPr lang="zh-CN" altLang="en-US" sz="2400" b="1" dirty="0">
                <a:latin typeface="黑体" panose="02010609060101010101" pitchFamily="2" charset="-122"/>
                <a:ea typeface="黑体" panose="02010609060101010101" pitchFamily="2" charset="-122"/>
              </a:rPr>
              <a:t>资源监控</a:t>
            </a:r>
            <a:endParaRPr lang="zh-CN" altLang="en-US" sz="2400" b="1" dirty="0">
              <a:latin typeface="黑体" panose="02010609060101010101" pitchFamily="2" charset="-122"/>
              <a:ea typeface="黑体" panose="02010609060101010101" pitchFamily="2" charset="-122"/>
            </a:endParaRPr>
          </a:p>
        </p:txBody>
      </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ln>
          <a:solidFill>
            <a:srgbClr val="0070C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9500</Words>
  <Application>WPS 演示</Application>
  <PresentationFormat>宽屏</PresentationFormat>
  <Paragraphs>666</Paragraphs>
  <Slides>45</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45</vt:i4>
      </vt:variant>
    </vt:vector>
  </HeadingPairs>
  <TitlesOfParts>
    <vt:vector size="65" baseType="lpstr">
      <vt:lpstr>Arial</vt:lpstr>
      <vt:lpstr>宋体</vt:lpstr>
      <vt:lpstr>Wingdings</vt:lpstr>
      <vt:lpstr>等线</vt:lpstr>
      <vt:lpstr>华文新魏</vt:lpstr>
      <vt:lpstr>华文行楷</vt:lpstr>
      <vt:lpstr>微软雅黑</vt:lpstr>
      <vt:lpstr>楷体_GB2312</vt:lpstr>
      <vt:lpstr>Times New Roman</vt:lpstr>
      <vt:lpstr>Tahoma</vt:lpstr>
      <vt:lpstr>黑体</vt:lpstr>
      <vt:lpstr>Verdana</vt:lpstr>
      <vt:lpstr>Microsoft YaHei UI</vt:lpstr>
      <vt:lpstr>Arial</vt:lpstr>
      <vt:lpstr>Arial Unicode MS</vt:lpstr>
      <vt:lpstr>等线 Light</vt:lpstr>
      <vt:lpstr>Calibri</vt:lpstr>
      <vt:lpstr>Impact</vt:lpstr>
      <vt:lpstr>Leelawadee</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云计算</dc:title>
  <dc:creator>wu anbiao</dc:creator>
  <cp:lastModifiedBy>Yuan Ye</cp:lastModifiedBy>
  <cp:revision>49</cp:revision>
  <dcterms:created xsi:type="dcterms:W3CDTF">2019-07-28T01:55:00Z</dcterms:created>
  <dcterms:modified xsi:type="dcterms:W3CDTF">2025-02-23T07:25:05Z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EFEDBE8009C54DBBBC428555740EE088_12</vt:lpwstr>
  </property>
  <property fmtid="{D5CDD505-2E9C-101B-9397-08002B2CF9AE}" pid="3" name="KSOProductBuildVer">
    <vt:lpwstr>2052-12.1.0.19770</vt:lpwstr>
  </property>
</Properties>
</file>