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9" r:id="rId2"/>
    <p:sldId id="257" r:id="rId3"/>
    <p:sldId id="293" r:id="rId4"/>
    <p:sldId id="259" r:id="rId5"/>
    <p:sldId id="260" r:id="rId6"/>
    <p:sldId id="261" r:id="rId7"/>
    <p:sldId id="262" r:id="rId8"/>
    <p:sldId id="294" r:id="rId9"/>
    <p:sldId id="264" r:id="rId10"/>
    <p:sldId id="266" r:id="rId11"/>
    <p:sldId id="267" r:id="rId12"/>
    <p:sldId id="268" r:id="rId13"/>
    <p:sldId id="269" r:id="rId14"/>
    <p:sldId id="270" r:id="rId15"/>
    <p:sldId id="271" r:id="rId16"/>
    <p:sldId id="272" r:id="rId17"/>
    <p:sldId id="273" r:id="rId18"/>
    <p:sldId id="274" r:id="rId19"/>
    <p:sldId id="275" r:id="rId20"/>
    <p:sldId id="295" r:id="rId21"/>
    <p:sldId id="265" r:id="rId22"/>
    <p:sldId id="277" r:id="rId23"/>
    <p:sldId id="278" r:id="rId24"/>
    <p:sldId id="279" r:id="rId25"/>
    <p:sldId id="280" r:id="rId26"/>
    <p:sldId id="296" r:id="rId27"/>
    <p:sldId id="263" r:id="rId28"/>
    <p:sldId id="282" r:id="rId29"/>
    <p:sldId id="297" r:id="rId30"/>
    <p:sldId id="284" r:id="rId31"/>
    <p:sldId id="285" r:id="rId32"/>
    <p:sldId id="286" r:id="rId33"/>
    <p:sldId id="287" r:id="rId34"/>
    <p:sldId id="288" r:id="rId35"/>
    <p:sldId id="289" r:id="rId36"/>
    <p:sldId id="291" r:id="rId37"/>
    <p:sldId id="290" r:id="rId38"/>
    <p:sldId id="292" r:id="rId39"/>
    <p:sldId id="29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DD6A2-F9B6-40DF-97E9-413870B41926}"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B0D79-17FE-4A7E-8F7B-76D066F20ED2}" type="slidenum">
              <a:rPr lang="zh-CN" altLang="en-US" smtClean="0"/>
              <a:t>‹#›</a:t>
            </a:fld>
            <a:endParaRPr lang="zh-CN" altLang="en-US"/>
          </a:p>
        </p:txBody>
      </p:sp>
    </p:spTree>
    <p:extLst>
      <p:ext uri="{BB962C8B-B14F-4D97-AF65-F5344CB8AC3E}">
        <p14:creationId xmlns:p14="http://schemas.microsoft.com/office/powerpoint/2010/main" val="36273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Crm</a:t>
            </a:r>
            <a:r>
              <a:rPr lang="en-US" altLang="zh-CN" dirty="0"/>
              <a:t> </a:t>
            </a:r>
            <a:r>
              <a:rPr lang="zh-CN" altLang="en-US" dirty="0"/>
              <a:t>是客户关系管理</a:t>
            </a:r>
            <a:endParaRPr lang="en-US" altLang="zh-CN" dirty="0"/>
          </a:p>
          <a:p>
            <a:r>
              <a:rPr lang="en-US" altLang="zh-CN" dirty="0" err="1"/>
              <a:t>Erp</a:t>
            </a:r>
            <a:r>
              <a:rPr lang="en-US" altLang="zh-CN" dirty="0"/>
              <a:t> </a:t>
            </a:r>
            <a:r>
              <a:rPr lang="zh-CN" altLang="en-US" dirty="0"/>
              <a:t>是企业资源管理</a:t>
            </a:r>
          </a:p>
        </p:txBody>
      </p:sp>
      <p:sp>
        <p:nvSpPr>
          <p:cNvPr id="4" name="灯片编号占位符 3"/>
          <p:cNvSpPr>
            <a:spLocks noGrp="1"/>
          </p:cNvSpPr>
          <p:nvPr>
            <p:ph type="sldNum" sz="quarter" idx="5"/>
          </p:nvPr>
        </p:nvSpPr>
        <p:spPr/>
        <p:txBody>
          <a:bodyPr/>
          <a:lstStyle/>
          <a:p>
            <a:fld id="{A9DB0D79-17FE-4A7E-8F7B-76D066F20ED2}" type="slidenum">
              <a:rPr lang="zh-CN" altLang="en-US" smtClean="0"/>
              <a:t>21</a:t>
            </a:fld>
            <a:endParaRPr lang="zh-CN" altLang="en-US"/>
          </a:p>
        </p:txBody>
      </p:sp>
    </p:spTree>
    <p:extLst>
      <p:ext uri="{BB962C8B-B14F-4D97-AF65-F5344CB8AC3E}">
        <p14:creationId xmlns:p14="http://schemas.microsoft.com/office/powerpoint/2010/main" val="36819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405968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195854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36007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25167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327458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330532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124154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14132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96942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288408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343ECA-C3E9-4B25-A068-57E9B93D40CA}"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442347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43ECA-C3E9-4B25-A068-57E9B93D40CA}" type="datetimeFigureOut">
              <a:rPr lang="zh-CN" altLang="en-US" smtClean="0"/>
              <a:t>2020/10/13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67F08-D9C6-4B84-AFBB-1CEC6CEBF3A9}" type="slidenum">
              <a:rPr lang="zh-CN" altLang="en-US" smtClean="0"/>
              <a:t>‹#›</a:t>
            </a:fld>
            <a:endParaRPr lang="zh-CN" altLang="en-US"/>
          </a:p>
        </p:txBody>
      </p:sp>
    </p:spTree>
    <p:extLst>
      <p:ext uri="{BB962C8B-B14F-4D97-AF65-F5344CB8AC3E}">
        <p14:creationId xmlns:p14="http://schemas.microsoft.com/office/powerpoint/2010/main" val="311608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2"/>
          <p:cNvSpPr/>
          <p:nvPr/>
        </p:nvSpPr>
        <p:spPr>
          <a:xfrm>
            <a:off x="3086100" y="1976604"/>
            <a:ext cx="6019800" cy="2133600"/>
          </a:xfrm>
          <a:prstGeom prst="rect">
            <a:avLst/>
          </a:prstGeom>
        </p:spPr>
        <p:txBody>
          <a:bodyPr wrap="none" fromWordArt="1">
            <a:prstTxWarp prst="textArchUp">
              <a:avLst>
                <a:gd name="adj" fmla="val 11558685"/>
              </a:avLst>
            </a:prstTxWarp>
            <a:normAutofit/>
            <a:scene3d>
              <a:camera prst="legacyPerspectiveBottom">
                <a:rot lat="0" lon="0" rev="0"/>
              </a:camera>
              <a:lightRig rig="legacyFlat3" dir="t"/>
            </a:scene3d>
            <a:sp3d extrusionH="887400" prstMaterial="legacyMatte">
              <a:extrusionClr>
                <a:srgbClr val="99FFCC"/>
              </a:extrusion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88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云计算及应用</a:t>
            </a:r>
          </a:p>
        </p:txBody>
      </p:sp>
      <p:sp>
        <p:nvSpPr>
          <p:cNvPr id="32771" name="Text Box 3"/>
          <p:cNvSpPr txBox="1"/>
          <p:nvPr/>
        </p:nvSpPr>
        <p:spPr>
          <a:xfrm>
            <a:off x="2895600" y="5070657"/>
            <a:ext cx="6400800" cy="1169551"/>
          </a:xfrm>
          <a:prstGeom prst="rect">
            <a:avLst/>
          </a:prstGeom>
          <a:noFill/>
          <a:ln w="9525">
            <a:noFill/>
          </a:ln>
        </p:spPr>
        <p:txBody>
          <a:bodyPr>
            <a:spAutoFit/>
          </a:bodyPr>
          <a:lstStyle/>
          <a:p>
            <a:pPr marL="0" marR="0" lvl="0" indent="0" algn="ctr" defTabSz="914400" rtl="0" eaLnBrk="1" fontAlgn="auto" latinLnBrk="0" hangingPunct="1">
              <a:lnSpc>
                <a:spcPct val="100000"/>
              </a:lnSpc>
              <a:spcBef>
                <a:spcPts val="1200"/>
              </a:spcBef>
              <a:spcAft>
                <a:spcPts val="600"/>
              </a:spcAft>
              <a:buClrTx/>
              <a:buSzTx/>
              <a:buFontTx/>
              <a:buNone/>
              <a:tabLst/>
              <a:defRPr/>
            </a:pPr>
            <a:r>
              <a:rPr kumimoji="0" lang="zh-CN" altLang="en-US" sz="3200" b="1"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rPr>
              <a:t>北京理工大学</a:t>
            </a:r>
            <a:endParaRPr kumimoji="0" lang="en-US" altLang="zh-CN" sz="3200" b="1"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zh-CN" altLang="en-US" sz="2800" b="0"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rPr>
              <a:t>数据科学与知识工程研究所</a:t>
            </a:r>
          </a:p>
        </p:txBody>
      </p:sp>
      <p:sp>
        <p:nvSpPr>
          <p:cNvPr id="32772" name="Text Box 4"/>
          <p:cNvSpPr txBox="1"/>
          <p:nvPr/>
        </p:nvSpPr>
        <p:spPr>
          <a:xfrm>
            <a:off x="3497115" y="3413051"/>
            <a:ext cx="5415257" cy="1123384"/>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600" b="1"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授课教师：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袁野 </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教授、博导</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a:t>
            </a:r>
            <a:endPar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endParaRPr>
          </a:p>
          <a:p>
            <a:pPr lvl="0">
              <a:spcBef>
                <a:spcPct val="50000"/>
              </a:spcBef>
              <a:defRPr/>
            </a:pP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联系</a:t>
            </a:r>
            <a:r>
              <a:rPr kumimoji="0" lang="zh-CN" altLang="en-US" sz="2600" b="1" i="0" u="none" strike="noStrike" kern="1200" cap="none" spc="0" normalizeH="0" baseline="0" noProof="0">
                <a:ln>
                  <a:noFill/>
                </a:ln>
                <a:solidFill>
                  <a:srgbClr val="0070C0"/>
                </a:solidFill>
                <a:effectLst/>
                <a:uLnTx/>
                <a:uFillTx/>
                <a:latin typeface="Times New Roman" panose="02020603050405020304" pitchFamily="18" charset="0"/>
                <a:ea typeface="楷体_GB2312" pitchFamily="49" charset="-122"/>
                <a:cs typeface="+mn-cs"/>
              </a:rPr>
              <a:t>邮件：   </a:t>
            </a:r>
            <a:r>
              <a:rPr lang="en-US" altLang="zh-CN" sz="2600">
                <a:solidFill>
                  <a:srgbClr val="0070C0"/>
                </a:solidFill>
                <a:latin typeface="Times New Roman" panose="02020603050405020304" pitchFamily="18" charset="0"/>
                <a:ea typeface="楷体_GB2312" pitchFamily="49" charset="-122"/>
              </a:rPr>
              <a:t>yuanyebit</a:t>
            </a:r>
            <a:r>
              <a:rPr lang="zh-CN" altLang="zh-CN" sz="2600" dirty="0">
                <a:solidFill>
                  <a:srgbClr val="0070C0"/>
                </a:solidFill>
                <a:latin typeface="Times New Roman" panose="02020603050405020304" pitchFamily="18" charset="0"/>
                <a:ea typeface="楷体_GB2312" pitchFamily="49" charset="-122"/>
              </a:rPr>
              <a:t>@</a:t>
            </a:r>
            <a:r>
              <a:rPr lang="en-US" altLang="zh-CN" sz="2600" dirty="0">
                <a:solidFill>
                  <a:srgbClr val="0070C0"/>
                </a:solidFill>
                <a:latin typeface="Times New Roman" panose="02020603050405020304" pitchFamily="18" charset="0"/>
                <a:ea typeface="楷体_GB2312" pitchFamily="49" charset="-122"/>
              </a:rPr>
              <a:t>163.com</a:t>
            </a:r>
            <a:endParaRPr kumimoji="0" lang="zh-CN" altLang="zh-CN" sz="2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pic>
        <p:nvPicPr>
          <p:cNvPr id="5" name="图片 4">
            <a:extLst>
              <a:ext uri="{FF2B5EF4-FFF2-40B4-BE49-F238E27FC236}">
                <a16:creationId xmlns:a16="http://schemas.microsoft.com/office/drawing/2014/main" id="{976B57FF-C59A-4357-91C9-06147D4A1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a:extLst>
              <a:ext uri="{FF2B5EF4-FFF2-40B4-BE49-F238E27FC236}">
                <a16:creationId xmlns:a16="http://schemas.microsoft.com/office/drawing/2014/main" id="{984F06E0-3F49-4B42-A57F-1AFC1A9A517D}"/>
              </a:ext>
            </a:extLst>
          </p:cNvPr>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1840298"/>
      </p:ext>
    </p:extLst>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支撑平台类型</a:t>
            </a:r>
          </a:p>
        </p:txBody>
      </p:sp>
      <p:sp>
        <p:nvSpPr>
          <p:cNvPr id="16" name="矩形 15"/>
          <p:cNvSpPr/>
          <p:nvPr/>
        </p:nvSpPr>
        <p:spPr>
          <a:xfrm>
            <a:off x="8726471" y="6008799"/>
            <a:ext cx="2109949" cy="645139"/>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17" name="矩形 16"/>
          <p:cNvSpPr/>
          <p:nvPr/>
        </p:nvSpPr>
        <p:spPr>
          <a:xfrm>
            <a:off x="6166139" y="6033803"/>
            <a:ext cx="2057400" cy="457994"/>
          </a:xfrm>
          <a:prstGeom prst="rect">
            <a:avLst/>
          </a:prstGeom>
          <a:solidFill>
            <a:srgbClr val="A2B932"/>
          </a:solidFill>
          <a:ln>
            <a:noFill/>
          </a:ln>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18" name="矩形 17"/>
          <p:cNvSpPr/>
          <p:nvPr/>
        </p:nvSpPr>
        <p:spPr>
          <a:xfrm>
            <a:off x="3956340" y="6024958"/>
            <a:ext cx="1665312" cy="457994"/>
          </a:xfrm>
          <a:prstGeom prst="rect">
            <a:avLst/>
          </a:prstGeom>
          <a:solidFill>
            <a:srgbClr val="4C6062"/>
          </a:solidFill>
          <a:ln>
            <a:noFill/>
          </a:ln>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19" name="矩形 18"/>
          <p:cNvSpPr/>
          <p:nvPr/>
        </p:nvSpPr>
        <p:spPr>
          <a:xfrm>
            <a:off x="1365540" y="6037483"/>
            <a:ext cx="1981199" cy="457994"/>
          </a:xfrm>
          <a:prstGeom prst="rect">
            <a:avLst/>
          </a:prstGeom>
          <a:solidFill>
            <a:srgbClr val="2D886E"/>
          </a:solidFill>
          <a:ln>
            <a:noFill/>
          </a:ln>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20" name="内容占位符 3"/>
          <p:cNvSpPr txBox="1">
            <a:spLocks/>
          </p:cNvSpPr>
          <p:nvPr/>
        </p:nvSpPr>
        <p:spPr>
          <a:xfrm>
            <a:off x="1380135" y="6038277"/>
            <a:ext cx="2119004" cy="457994"/>
          </a:xfrm>
          <a:prstGeom prst="rect">
            <a:avLst/>
          </a:prstGeom>
        </p:spPr>
        <p:txBody>
          <a:bodyPr vert="horz" lIns="121917" tIns="60958" rIns="121917" bIns="60958" rtlCol="0">
            <a:normAutofit fontScale="85000" lnSpcReduction="100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rPr>
              <a:t>第一级：定制开发</a:t>
            </a:r>
            <a:endParaRPr kumimoji="0" lang="zh-CN" altLang="zh-CN" sz="2000" b="0" i="0" u="none" strike="noStrike" kern="1200" cap="none" spc="0" normalizeH="0" baseline="0" noProof="0" dirty="0">
              <a:ln>
                <a:noFill/>
              </a:ln>
              <a:solidFill>
                <a:sysClr val="window" lastClr="FFFFFF"/>
              </a:solidFill>
              <a:effectLst/>
              <a:uLnTx/>
              <a:uFillTx/>
              <a:latin typeface="Arial"/>
              <a:ea typeface="微软雅黑"/>
              <a:cs typeface="+mn-cs"/>
            </a:endParaRPr>
          </a:p>
        </p:txBody>
      </p:sp>
      <p:sp>
        <p:nvSpPr>
          <p:cNvPr id="21" name="Freeform 6"/>
          <p:cNvSpPr>
            <a:spLocks/>
          </p:cNvSpPr>
          <p:nvPr/>
        </p:nvSpPr>
        <p:spPr bwMode="auto">
          <a:xfrm flipV="1">
            <a:off x="9263746" y="2688638"/>
            <a:ext cx="1079844" cy="1221463"/>
          </a:xfrm>
          <a:custGeom>
            <a:avLst/>
            <a:gdLst>
              <a:gd name="T0" fmla="*/ 849 w 854"/>
              <a:gd name="T1" fmla="*/ 464 h 966"/>
              <a:gd name="T2" fmla="*/ 854 w 854"/>
              <a:gd name="T3" fmla="*/ 0 h 966"/>
              <a:gd name="T4" fmla="*/ 408 w 854"/>
              <a:gd name="T5" fmla="*/ 507 h 966"/>
              <a:gd name="T6" fmla="*/ 5 w 854"/>
              <a:gd name="T7" fmla="*/ 24 h 966"/>
              <a:gd name="T8" fmla="*/ 0 w 854"/>
              <a:gd name="T9" fmla="*/ 483 h 966"/>
              <a:gd name="T10" fmla="*/ 403 w 854"/>
              <a:gd name="T11" fmla="*/ 966 h 966"/>
              <a:gd name="T12" fmla="*/ 849 w 854"/>
              <a:gd name="T13" fmla="*/ 464 h 966"/>
            </a:gdLst>
            <a:ahLst/>
            <a:cxnLst>
              <a:cxn ang="0">
                <a:pos x="T0" y="T1"/>
              </a:cxn>
              <a:cxn ang="0">
                <a:pos x="T2" y="T3"/>
              </a:cxn>
              <a:cxn ang="0">
                <a:pos x="T4" y="T5"/>
              </a:cxn>
              <a:cxn ang="0">
                <a:pos x="T6" y="T7"/>
              </a:cxn>
              <a:cxn ang="0">
                <a:pos x="T8" y="T9"/>
              </a:cxn>
              <a:cxn ang="0">
                <a:pos x="T10" y="T11"/>
              </a:cxn>
              <a:cxn ang="0">
                <a:pos x="T12" y="T13"/>
              </a:cxn>
            </a:cxnLst>
            <a:rect l="0" t="0" r="r" b="b"/>
            <a:pathLst>
              <a:path w="854" h="966">
                <a:moveTo>
                  <a:pt x="849" y="464"/>
                </a:moveTo>
                <a:lnTo>
                  <a:pt x="854" y="0"/>
                </a:lnTo>
                <a:lnTo>
                  <a:pt x="408" y="507"/>
                </a:lnTo>
                <a:lnTo>
                  <a:pt x="5" y="24"/>
                </a:lnTo>
                <a:lnTo>
                  <a:pt x="0" y="483"/>
                </a:lnTo>
                <a:lnTo>
                  <a:pt x="403" y="966"/>
                </a:lnTo>
                <a:lnTo>
                  <a:pt x="849" y="464"/>
                </a:ln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pPr defTabSz="1219627"/>
            <a:endParaRPr lang="zh-CN" altLang="en-US" sz="2400" dirty="0">
              <a:solidFill>
                <a:prstClr val="black"/>
              </a:solidFill>
              <a:latin typeface="Arial"/>
              <a:ea typeface="微软雅黑"/>
            </a:endParaRPr>
          </a:p>
        </p:txBody>
      </p:sp>
      <p:sp>
        <p:nvSpPr>
          <p:cNvPr id="22" name="Freeform 7"/>
          <p:cNvSpPr>
            <a:spLocks/>
          </p:cNvSpPr>
          <p:nvPr/>
        </p:nvSpPr>
        <p:spPr bwMode="auto">
          <a:xfrm flipV="1">
            <a:off x="6532909" y="2698597"/>
            <a:ext cx="1078580" cy="1221463"/>
          </a:xfrm>
          <a:custGeom>
            <a:avLst/>
            <a:gdLst>
              <a:gd name="T0" fmla="*/ 848 w 853"/>
              <a:gd name="T1" fmla="*/ 459 h 966"/>
              <a:gd name="T2" fmla="*/ 853 w 853"/>
              <a:gd name="T3" fmla="*/ 0 h 966"/>
              <a:gd name="T4" fmla="*/ 412 w 853"/>
              <a:gd name="T5" fmla="*/ 507 h 966"/>
              <a:gd name="T6" fmla="*/ 9 w 853"/>
              <a:gd name="T7" fmla="*/ 24 h 966"/>
              <a:gd name="T8" fmla="*/ 0 w 853"/>
              <a:gd name="T9" fmla="*/ 483 h 966"/>
              <a:gd name="T10" fmla="*/ 402 w 853"/>
              <a:gd name="T11" fmla="*/ 966 h 966"/>
              <a:gd name="T12" fmla="*/ 848 w 853"/>
              <a:gd name="T13" fmla="*/ 459 h 966"/>
            </a:gdLst>
            <a:ahLst/>
            <a:cxnLst>
              <a:cxn ang="0">
                <a:pos x="T0" y="T1"/>
              </a:cxn>
              <a:cxn ang="0">
                <a:pos x="T2" y="T3"/>
              </a:cxn>
              <a:cxn ang="0">
                <a:pos x="T4" y="T5"/>
              </a:cxn>
              <a:cxn ang="0">
                <a:pos x="T6" y="T7"/>
              </a:cxn>
              <a:cxn ang="0">
                <a:pos x="T8" y="T9"/>
              </a:cxn>
              <a:cxn ang="0">
                <a:pos x="T10" y="T11"/>
              </a:cxn>
              <a:cxn ang="0">
                <a:pos x="T12" y="T13"/>
              </a:cxn>
            </a:cxnLst>
            <a:rect l="0" t="0" r="r" b="b"/>
            <a:pathLst>
              <a:path w="853" h="966">
                <a:moveTo>
                  <a:pt x="848" y="459"/>
                </a:moveTo>
                <a:lnTo>
                  <a:pt x="853" y="0"/>
                </a:lnTo>
                <a:lnTo>
                  <a:pt x="412" y="507"/>
                </a:lnTo>
                <a:lnTo>
                  <a:pt x="9" y="24"/>
                </a:lnTo>
                <a:lnTo>
                  <a:pt x="0" y="483"/>
                </a:lnTo>
                <a:lnTo>
                  <a:pt x="402" y="966"/>
                </a:lnTo>
                <a:lnTo>
                  <a:pt x="848" y="459"/>
                </a:lnTo>
                <a:close/>
              </a:path>
            </a:pathLst>
          </a:custGeom>
          <a:solidFill>
            <a:srgbClr val="A2B932"/>
          </a:solidFill>
          <a:ln>
            <a:noFill/>
          </a:ln>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23" name="Freeform 8"/>
          <p:cNvSpPr>
            <a:spLocks/>
          </p:cNvSpPr>
          <p:nvPr/>
        </p:nvSpPr>
        <p:spPr bwMode="auto">
          <a:xfrm flipV="1">
            <a:off x="4376310" y="2695435"/>
            <a:ext cx="1073522" cy="1222728"/>
          </a:xfrm>
          <a:custGeom>
            <a:avLst/>
            <a:gdLst>
              <a:gd name="T0" fmla="*/ 844 w 849"/>
              <a:gd name="T1" fmla="*/ 465 h 967"/>
              <a:gd name="T2" fmla="*/ 849 w 849"/>
              <a:gd name="T3" fmla="*/ 0 h 967"/>
              <a:gd name="T4" fmla="*/ 407 w 849"/>
              <a:gd name="T5" fmla="*/ 507 h 967"/>
              <a:gd name="T6" fmla="*/ 5 w 849"/>
              <a:gd name="T7" fmla="*/ 24 h 967"/>
              <a:gd name="T8" fmla="*/ 0 w 849"/>
              <a:gd name="T9" fmla="*/ 483 h 967"/>
              <a:gd name="T10" fmla="*/ 403 w 849"/>
              <a:gd name="T11" fmla="*/ 967 h 967"/>
              <a:gd name="T12" fmla="*/ 844 w 849"/>
              <a:gd name="T13" fmla="*/ 465 h 967"/>
            </a:gdLst>
            <a:ahLst/>
            <a:cxnLst>
              <a:cxn ang="0">
                <a:pos x="T0" y="T1"/>
              </a:cxn>
              <a:cxn ang="0">
                <a:pos x="T2" y="T3"/>
              </a:cxn>
              <a:cxn ang="0">
                <a:pos x="T4" y="T5"/>
              </a:cxn>
              <a:cxn ang="0">
                <a:pos x="T6" y="T7"/>
              </a:cxn>
              <a:cxn ang="0">
                <a:pos x="T8" y="T9"/>
              </a:cxn>
              <a:cxn ang="0">
                <a:pos x="T10" y="T11"/>
              </a:cxn>
              <a:cxn ang="0">
                <a:pos x="T12" y="T13"/>
              </a:cxn>
            </a:cxnLst>
            <a:rect l="0" t="0" r="r" b="b"/>
            <a:pathLst>
              <a:path w="849" h="967">
                <a:moveTo>
                  <a:pt x="844" y="465"/>
                </a:moveTo>
                <a:lnTo>
                  <a:pt x="849" y="0"/>
                </a:lnTo>
                <a:lnTo>
                  <a:pt x="407" y="507"/>
                </a:lnTo>
                <a:lnTo>
                  <a:pt x="5" y="24"/>
                </a:lnTo>
                <a:lnTo>
                  <a:pt x="0" y="483"/>
                </a:lnTo>
                <a:lnTo>
                  <a:pt x="403" y="967"/>
                </a:lnTo>
                <a:lnTo>
                  <a:pt x="844" y="465"/>
                </a:lnTo>
                <a:close/>
              </a:path>
            </a:pathLst>
          </a:custGeom>
          <a:solidFill>
            <a:srgbClr val="4C6062"/>
          </a:solidFill>
          <a:ln>
            <a:noFill/>
          </a:ln>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24" name="Freeform 9"/>
          <p:cNvSpPr>
            <a:spLocks/>
          </p:cNvSpPr>
          <p:nvPr/>
        </p:nvSpPr>
        <p:spPr bwMode="auto">
          <a:xfrm flipV="1">
            <a:off x="1670339" y="2696069"/>
            <a:ext cx="1073522" cy="1221463"/>
          </a:xfrm>
          <a:custGeom>
            <a:avLst/>
            <a:gdLst>
              <a:gd name="T0" fmla="*/ 844 w 849"/>
              <a:gd name="T1" fmla="*/ 459 h 966"/>
              <a:gd name="T2" fmla="*/ 849 w 849"/>
              <a:gd name="T3" fmla="*/ 0 h 966"/>
              <a:gd name="T4" fmla="*/ 408 w 849"/>
              <a:gd name="T5" fmla="*/ 506 h 966"/>
              <a:gd name="T6" fmla="*/ 5 w 849"/>
              <a:gd name="T7" fmla="*/ 23 h 966"/>
              <a:gd name="T8" fmla="*/ 0 w 849"/>
              <a:gd name="T9" fmla="*/ 483 h 966"/>
              <a:gd name="T10" fmla="*/ 403 w 849"/>
              <a:gd name="T11" fmla="*/ 966 h 966"/>
              <a:gd name="T12" fmla="*/ 844 w 849"/>
              <a:gd name="T13" fmla="*/ 459 h 966"/>
            </a:gdLst>
            <a:ahLst/>
            <a:cxnLst>
              <a:cxn ang="0">
                <a:pos x="T0" y="T1"/>
              </a:cxn>
              <a:cxn ang="0">
                <a:pos x="T2" y="T3"/>
              </a:cxn>
              <a:cxn ang="0">
                <a:pos x="T4" y="T5"/>
              </a:cxn>
              <a:cxn ang="0">
                <a:pos x="T6" y="T7"/>
              </a:cxn>
              <a:cxn ang="0">
                <a:pos x="T8" y="T9"/>
              </a:cxn>
              <a:cxn ang="0">
                <a:pos x="T10" y="T11"/>
              </a:cxn>
              <a:cxn ang="0">
                <a:pos x="T12" y="T13"/>
              </a:cxn>
            </a:cxnLst>
            <a:rect l="0" t="0" r="r" b="b"/>
            <a:pathLst>
              <a:path w="849" h="966">
                <a:moveTo>
                  <a:pt x="844" y="459"/>
                </a:moveTo>
                <a:lnTo>
                  <a:pt x="849" y="0"/>
                </a:lnTo>
                <a:lnTo>
                  <a:pt x="408" y="506"/>
                </a:lnTo>
                <a:lnTo>
                  <a:pt x="5" y="23"/>
                </a:lnTo>
                <a:lnTo>
                  <a:pt x="0" y="483"/>
                </a:lnTo>
                <a:lnTo>
                  <a:pt x="403" y="966"/>
                </a:lnTo>
                <a:lnTo>
                  <a:pt x="844" y="459"/>
                </a:lnTo>
                <a:close/>
              </a:path>
            </a:pathLst>
          </a:custGeom>
          <a:solidFill>
            <a:srgbClr val="2D886E"/>
          </a:solidFill>
          <a:ln>
            <a:noFill/>
          </a:ln>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cxnSp>
        <p:nvCxnSpPr>
          <p:cNvPr id="25" name="直接连接符 24"/>
          <p:cNvCxnSpPr/>
          <p:nvPr/>
        </p:nvCxnSpPr>
        <p:spPr>
          <a:xfrm flipH="1" flipV="1">
            <a:off x="3956339" y="5910000"/>
            <a:ext cx="1594153" cy="15399"/>
          </a:xfrm>
          <a:prstGeom prst="line">
            <a:avLst/>
          </a:prstGeom>
          <a:noFill/>
          <a:ln w="57150" cap="flat" cmpd="sng" algn="ctr">
            <a:solidFill>
              <a:srgbClr val="4C6062"/>
            </a:solidFill>
            <a:prstDash val="solid"/>
          </a:ln>
          <a:effectLst/>
        </p:spPr>
      </p:cxnSp>
      <p:cxnSp>
        <p:nvCxnSpPr>
          <p:cNvPr id="26" name="直接连接符 25"/>
          <p:cNvCxnSpPr/>
          <p:nvPr/>
        </p:nvCxnSpPr>
        <p:spPr>
          <a:xfrm flipH="1" flipV="1">
            <a:off x="6166139" y="5917969"/>
            <a:ext cx="2057400" cy="7430"/>
          </a:xfrm>
          <a:prstGeom prst="line">
            <a:avLst/>
          </a:prstGeom>
          <a:noFill/>
          <a:ln w="57150" cap="flat" cmpd="sng" algn="ctr">
            <a:solidFill>
              <a:srgbClr val="A2B932"/>
            </a:solidFill>
            <a:prstDash val="solid"/>
          </a:ln>
          <a:effectLst/>
        </p:spPr>
      </p:cxnSp>
      <p:cxnSp>
        <p:nvCxnSpPr>
          <p:cNvPr id="27" name="直接连接符 26"/>
          <p:cNvCxnSpPr/>
          <p:nvPr/>
        </p:nvCxnSpPr>
        <p:spPr>
          <a:xfrm flipH="1">
            <a:off x="8726471" y="5925399"/>
            <a:ext cx="2109949" cy="0"/>
          </a:xfrm>
          <a:prstGeom prst="line">
            <a:avLst/>
          </a:prstGeom>
          <a:noFill/>
          <a:ln w="57150" cap="flat" cmpd="sng" algn="ctr">
            <a:solidFill>
              <a:srgbClr val="EBAC07"/>
            </a:solidFill>
            <a:prstDash val="solid"/>
          </a:ln>
          <a:effectLst/>
        </p:spPr>
      </p:cxnSp>
      <p:sp>
        <p:nvSpPr>
          <p:cNvPr id="28" name="文本框 20"/>
          <p:cNvSpPr txBox="1"/>
          <p:nvPr/>
        </p:nvSpPr>
        <p:spPr>
          <a:xfrm>
            <a:off x="1213139" y="3965565"/>
            <a:ext cx="2286000" cy="1600438"/>
          </a:xfrm>
          <a:prstGeom prst="rect">
            <a:avLst/>
          </a:prstGeom>
          <a:noFill/>
        </p:spPr>
        <p:txBody>
          <a:bodyPr wrap="square" rtlCol="0">
            <a:spAutoFit/>
          </a:bodyPr>
          <a:lstStyle/>
          <a:p>
            <a:pPr defTabSz="1219627"/>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定制开发是一种最简单的提供</a:t>
            </a: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SaaS</a:t>
            </a: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服务的类型。这种模型下，</a:t>
            </a:r>
            <a:r>
              <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rPr>
              <a:t>SaaS</a:t>
            </a: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提供商为每个客户定制一套软件，并为其部署。每个客户使用一个独立的数据库实例和应用服务器实例。</a:t>
            </a:r>
          </a:p>
        </p:txBody>
      </p:sp>
      <p:sp>
        <p:nvSpPr>
          <p:cNvPr id="29" name="文本框 20"/>
          <p:cNvSpPr txBox="1"/>
          <p:nvPr/>
        </p:nvSpPr>
        <p:spPr>
          <a:xfrm>
            <a:off x="3880139" y="3965565"/>
            <a:ext cx="2057400" cy="1169551"/>
          </a:xfrm>
          <a:prstGeom prst="rect">
            <a:avLst/>
          </a:prstGeom>
          <a:noFill/>
        </p:spPr>
        <p:txBody>
          <a:bodyPr wrap="square" rtlCol="0">
            <a:spAutoFit/>
          </a:bodyPr>
          <a:lstStyle/>
          <a:p>
            <a:pPr defTabSz="1219627"/>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可配置类型通过不同的配置满足不同客户的需求，而不需要为每个客户进行特定定制，以降低定制开发的成本。</a:t>
            </a:r>
          </a:p>
        </p:txBody>
      </p:sp>
      <p:sp>
        <p:nvSpPr>
          <p:cNvPr id="30" name="文本框 20"/>
          <p:cNvSpPr txBox="1"/>
          <p:nvPr/>
        </p:nvSpPr>
        <p:spPr>
          <a:xfrm>
            <a:off x="6166139" y="3965565"/>
            <a:ext cx="2057400" cy="1384995"/>
          </a:xfrm>
          <a:prstGeom prst="rect">
            <a:avLst/>
          </a:prstGeom>
          <a:noFill/>
        </p:spPr>
        <p:txBody>
          <a:bodyPr wrap="square" rtlCol="0">
            <a:spAutoFit/>
          </a:bodyPr>
          <a:lstStyle/>
          <a:p>
            <a:pPr defTabSz="1219627"/>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多租户架构通过运行一个应用实例，为不同租户提供服务，并且通过可配置的元数据，为不同用租户提供不同的功能和用户体验。</a:t>
            </a:r>
          </a:p>
        </p:txBody>
      </p:sp>
      <p:sp>
        <p:nvSpPr>
          <p:cNvPr id="31" name="文本框 20"/>
          <p:cNvSpPr txBox="1"/>
          <p:nvPr/>
        </p:nvSpPr>
        <p:spPr>
          <a:xfrm>
            <a:off x="8680739" y="3965565"/>
            <a:ext cx="2038271" cy="1169551"/>
          </a:xfrm>
          <a:prstGeom prst="rect">
            <a:avLst/>
          </a:prstGeom>
          <a:noFill/>
        </p:spPr>
        <p:txBody>
          <a:bodyPr wrap="square" rtlCol="0">
            <a:spAutoFit/>
          </a:bodyPr>
          <a:lstStyle/>
          <a:p>
            <a:pPr defTabSz="1219627"/>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rPr>
              <a:t>可伸缩性的多租户架构通过多个运行实例来分担大量用户的访问，从而可以让应用实现近似无限的水平扩展。</a:t>
            </a:r>
          </a:p>
        </p:txBody>
      </p:sp>
      <p:cxnSp>
        <p:nvCxnSpPr>
          <p:cNvPr id="32" name="直接连接符 31"/>
          <p:cNvCxnSpPr/>
          <p:nvPr/>
        </p:nvCxnSpPr>
        <p:spPr>
          <a:xfrm flipH="1">
            <a:off x="1365540" y="5902570"/>
            <a:ext cx="1981199" cy="0"/>
          </a:xfrm>
          <a:prstGeom prst="line">
            <a:avLst/>
          </a:prstGeom>
          <a:noFill/>
          <a:ln w="57150" cap="flat" cmpd="sng" algn="ctr">
            <a:solidFill>
              <a:srgbClr val="2D8862"/>
            </a:solidFill>
            <a:prstDash val="solid"/>
          </a:ln>
          <a:effectLst/>
        </p:spPr>
      </p:cxnSp>
      <p:sp>
        <p:nvSpPr>
          <p:cNvPr id="33" name="内容占位符 3"/>
          <p:cNvSpPr txBox="1">
            <a:spLocks/>
          </p:cNvSpPr>
          <p:nvPr/>
        </p:nvSpPr>
        <p:spPr>
          <a:xfrm>
            <a:off x="3880139" y="6024958"/>
            <a:ext cx="1770743" cy="457994"/>
          </a:xfrm>
          <a:prstGeom prst="rect">
            <a:avLst/>
          </a:prstGeom>
        </p:spPr>
        <p:txBody>
          <a:bodyPr vert="horz" lIns="121917" tIns="60958" rIns="121917" bIns="60958" rtlCol="0">
            <a:normAutofit fontScale="85000" lnSpcReduction="100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prstClr val="white"/>
                </a:solidFill>
                <a:latin typeface="Arial"/>
                <a:ea typeface="微软雅黑"/>
              </a:rPr>
              <a:t>第二级：可配置</a:t>
            </a:r>
            <a:endParaRPr lang="zh-CN" altLang="zh-CN" dirty="0">
              <a:solidFill>
                <a:prstClr val="white"/>
              </a:solidFill>
              <a:latin typeface="Arial"/>
              <a:ea typeface="微软雅黑"/>
            </a:endParaRPr>
          </a:p>
        </p:txBody>
      </p:sp>
      <p:sp>
        <p:nvSpPr>
          <p:cNvPr id="34" name="内容占位符 3"/>
          <p:cNvSpPr txBox="1">
            <a:spLocks/>
          </p:cNvSpPr>
          <p:nvPr/>
        </p:nvSpPr>
        <p:spPr>
          <a:xfrm>
            <a:off x="6056828" y="6037483"/>
            <a:ext cx="2395311" cy="457994"/>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1700" dirty="0">
                <a:solidFill>
                  <a:prstClr val="black">
                    <a:lumMod val="85000"/>
                    <a:lumOff val="15000"/>
                  </a:prstClr>
                </a:solidFill>
                <a:latin typeface="Arial"/>
                <a:ea typeface="微软雅黑"/>
              </a:rPr>
              <a:t>第三级：多租户架构</a:t>
            </a:r>
            <a:endParaRPr lang="zh-CN" altLang="zh-CN" sz="1700" dirty="0">
              <a:solidFill>
                <a:prstClr val="black">
                  <a:lumMod val="85000"/>
                  <a:lumOff val="15000"/>
                </a:prstClr>
              </a:solidFill>
              <a:latin typeface="Arial"/>
              <a:ea typeface="微软雅黑"/>
            </a:endParaRPr>
          </a:p>
        </p:txBody>
      </p:sp>
      <p:sp>
        <p:nvSpPr>
          <p:cNvPr id="35" name="内容占位符 3"/>
          <p:cNvSpPr txBox="1">
            <a:spLocks/>
          </p:cNvSpPr>
          <p:nvPr/>
        </p:nvSpPr>
        <p:spPr>
          <a:xfrm>
            <a:off x="8680739" y="5886671"/>
            <a:ext cx="2392668" cy="767268"/>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1700" dirty="0">
                <a:solidFill>
                  <a:prstClr val="black">
                    <a:lumMod val="85000"/>
                    <a:lumOff val="15000"/>
                  </a:prstClr>
                </a:solidFill>
                <a:latin typeface="Arial"/>
                <a:ea typeface="微软雅黑"/>
              </a:rPr>
              <a:t>第四级：可伸缩性的多租户架构</a:t>
            </a:r>
            <a:endParaRPr lang="zh-CN" altLang="zh-CN" sz="1700" dirty="0">
              <a:solidFill>
                <a:prstClr val="black">
                  <a:lumMod val="85000"/>
                  <a:lumOff val="15000"/>
                </a:prstClr>
              </a:solidFill>
              <a:latin typeface="Arial"/>
              <a:ea typeface="微软雅黑"/>
            </a:endParaRPr>
          </a:p>
        </p:txBody>
      </p:sp>
      <p:sp>
        <p:nvSpPr>
          <p:cNvPr id="36" name="内容占位符 3"/>
          <p:cNvSpPr txBox="1">
            <a:spLocks/>
          </p:cNvSpPr>
          <p:nvPr/>
        </p:nvSpPr>
        <p:spPr>
          <a:xfrm>
            <a:off x="736451" y="2155238"/>
            <a:ext cx="4743888" cy="12954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en-US" altLang="zh-CN" sz="1800" dirty="0">
                <a:solidFill>
                  <a:prstClr val="black">
                    <a:lumMod val="75000"/>
                    <a:lumOff val="25000"/>
                  </a:prstClr>
                </a:solidFill>
                <a:latin typeface="Arial"/>
                <a:ea typeface="微软雅黑"/>
              </a:rPr>
              <a:t>SaaS</a:t>
            </a:r>
            <a:r>
              <a:rPr lang="zh-CN" altLang="en-US" sz="1800" dirty="0">
                <a:solidFill>
                  <a:prstClr val="black">
                    <a:lumMod val="75000"/>
                    <a:lumOff val="25000"/>
                  </a:prstClr>
                </a:solidFill>
                <a:latin typeface="Arial"/>
                <a:ea typeface="微软雅黑"/>
              </a:rPr>
              <a:t>应用架构的四种类型</a:t>
            </a:r>
            <a:endParaRPr lang="en-US" altLang="zh-CN" sz="1800" dirty="0">
              <a:solidFill>
                <a:prstClr val="black">
                  <a:lumMod val="75000"/>
                  <a:lumOff val="25000"/>
                </a:prstClr>
              </a:solidFill>
              <a:latin typeface="Arial"/>
              <a:ea typeface="微软雅黑"/>
            </a:endParaRPr>
          </a:p>
        </p:txBody>
      </p:sp>
    </p:spTree>
    <p:extLst>
      <p:ext uri="{BB962C8B-B14F-4D97-AF65-F5344CB8AC3E}">
        <p14:creationId xmlns:p14="http://schemas.microsoft.com/office/powerpoint/2010/main" val="6997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支撑平台关键技术</a:t>
            </a:r>
          </a:p>
        </p:txBody>
      </p:sp>
      <p:sp>
        <p:nvSpPr>
          <p:cNvPr id="37" name="内容占位符 2"/>
          <p:cNvSpPr txBox="1">
            <a:spLocks/>
          </p:cNvSpPr>
          <p:nvPr/>
        </p:nvSpPr>
        <p:spPr>
          <a:xfrm>
            <a:off x="407346" y="2281860"/>
            <a:ext cx="5029200" cy="3594461"/>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为了实现</a:t>
            </a:r>
            <a:r>
              <a:rPr kumimoji="0" lang="en-US" altLang="zh-CN"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平台架构，</a:t>
            </a:r>
            <a:r>
              <a:rPr kumimoji="0" lang="en-US" altLang="zh-CN"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平台开发者需要设计实现一系列的功能特性，以提供诸如多租户、可扩展、可整合、信息安全、记费与审计等功能，而这些功能组成了软件即服务层的关键技术集。</a:t>
            </a:r>
          </a:p>
          <a:p>
            <a:pPr marR="0" lvl="0" algn="l" defTabSz="1219627" rtl="0" eaLnBrk="1" fontAlgn="auto" latinLnBrk="0" hangingPunct="1">
              <a:lnSpc>
                <a:spcPct val="130000"/>
              </a:lnSpc>
              <a:spcBef>
                <a:spcPct val="20000"/>
              </a:spcBef>
              <a:spcAft>
                <a:spcPts val="0"/>
              </a:spcAft>
              <a:buClr>
                <a:srgbClr val="0070C0"/>
              </a:buClr>
              <a:buSzPct val="100000"/>
              <a:buFont typeface="Wingdings" panose="05000000000000000000" pitchFamily="2" charset="2"/>
              <a:buChar char="Ø"/>
              <a:tabLst/>
              <a:defRPr/>
            </a:pPr>
            <a:r>
              <a:rPr kumimoji="0" lang="en-US" altLang="zh-CN"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1</a:t>
            </a:r>
            <a:r>
              <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．设计要点</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如图所示，</a:t>
            </a:r>
            <a:r>
              <a:rPr lang="en-US" altLang="zh-CN" sz="1600" dirty="0">
                <a:solidFill>
                  <a:sysClr val="windowText" lastClr="000000">
                    <a:lumMod val="85000"/>
                    <a:lumOff val="15000"/>
                  </a:sysClr>
                </a:solidFill>
                <a:latin typeface="Arial"/>
                <a:ea typeface="微软雅黑"/>
              </a:rPr>
              <a:t>S</a:t>
            </a:r>
            <a:r>
              <a:rPr kumimoji="0" lang="en-US" altLang="zh-CN" sz="1600" b="0" i="0" u="none" strike="noStrike" kern="1200" cap="none" spc="0" normalizeH="0" baseline="0" noProof="0" dirty="0" err="1">
                <a:ln>
                  <a:noFill/>
                </a:ln>
                <a:solidFill>
                  <a:sysClr val="windowText" lastClr="000000">
                    <a:lumMod val="85000"/>
                    <a:lumOff val="15000"/>
                  </a:sysClr>
                </a:solidFill>
                <a:effectLst/>
                <a:uLnTx/>
                <a:uFillTx/>
                <a:latin typeface="Arial"/>
                <a:ea typeface="微软雅黑"/>
                <a:cs typeface="+mn-cs"/>
              </a:rPr>
              <a:t>aaS</a:t>
            </a:r>
            <a:r>
              <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层构建在硬件资源（如计算、存储和网络）及软件资源（如操作系统和中间件）上，为最终使用者提供具体的应用功能。其中，硬件资源和软件资源可以由</a:t>
            </a:r>
            <a:r>
              <a:rPr kumimoji="0" lang="en-US" altLang="zh-CN"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应用提供商自己建设和维护，也可以基于本书前面章节所介绍的云计算中的</a:t>
            </a:r>
            <a:r>
              <a:rPr kumimoji="0" lang="en-US" altLang="zh-CN"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IaaS</a:t>
            </a:r>
            <a:r>
              <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和</a:t>
            </a:r>
            <a:r>
              <a:rPr kumimoji="0" lang="en-US" altLang="zh-CN"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PaaS</a:t>
            </a:r>
            <a:r>
              <a:rPr kumimoji="0" lang="zh-CN" altLang="en-US" sz="16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endParaRPr>
          </a:p>
        </p:txBody>
      </p:sp>
      <p:sp>
        <p:nvSpPr>
          <p:cNvPr id="38" name="Text Box 15"/>
          <p:cNvSpPr txBox="1">
            <a:spLocks noChangeArrowheads="1"/>
          </p:cNvSpPr>
          <p:nvPr/>
        </p:nvSpPr>
        <p:spPr bwMode="auto">
          <a:xfrm>
            <a:off x="7623175" y="6166954"/>
            <a:ext cx="2209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defTabSz="1219627" eaLnBrk="1" hangingPunct="1">
              <a:spcBef>
                <a:spcPct val="50000"/>
              </a:spcBef>
              <a:buClrTx/>
              <a:buFontTx/>
              <a:buNone/>
            </a:pPr>
            <a:r>
              <a:rPr lang="en-US" altLang="zh-CN" sz="2000" dirty="0">
                <a:solidFill>
                  <a:srgbClr val="4C6062"/>
                </a:solidFill>
                <a:latin typeface="微软雅黑" panose="020B0503020204020204" pitchFamily="34" charset="-122"/>
                <a:ea typeface="微软雅黑" panose="020B0503020204020204" pitchFamily="34" charset="-122"/>
              </a:rPr>
              <a:t>SaaS</a:t>
            </a:r>
            <a:r>
              <a:rPr lang="zh-CN" altLang="en-US" sz="2000" dirty="0">
                <a:solidFill>
                  <a:srgbClr val="4C6062"/>
                </a:solidFill>
                <a:latin typeface="微软雅黑" panose="020B0503020204020204" pitchFamily="34" charset="-122"/>
                <a:ea typeface="微软雅黑" panose="020B0503020204020204" pitchFamily="34" charset="-122"/>
              </a:rPr>
              <a:t>平台架构</a:t>
            </a:r>
          </a:p>
        </p:txBody>
      </p:sp>
      <p:grpSp>
        <p:nvGrpSpPr>
          <p:cNvPr id="39" name="组合 49"/>
          <p:cNvGrpSpPr>
            <a:grpSpLocks noChangeAspect="1"/>
          </p:cNvGrpSpPr>
          <p:nvPr/>
        </p:nvGrpSpPr>
        <p:grpSpPr bwMode="auto">
          <a:xfrm>
            <a:off x="6099175" y="1960303"/>
            <a:ext cx="5640962" cy="3844761"/>
            <a:chOff x="0" y="526"/>
            <a:chExt cx="44670" cy="27190"/>
          </a:xfrm>
        </p:grpSpPr>
        <p:grpSp>
          <p:nvGrpSpPr>
            <p:cNvPr id="40" name="组合 50"/>
            <p:cNvGrpSpPr>
              <a:grpSpLocks/>
            </p:cNvGrpSpPr>
            <p:nvPr/>
          </p:nvGrpSpPr>
          <p:grpSpPr bwMode="auto">
            <a:xfrm>
              <a:off x="381" y="526"/>
              <a:ext cx="35296" cy="3524"/>
              <a:chOff x="0" y="526"/>
              <a:chExt cx="35296" cy="3524"/>
            </a:xfrm>
          </p:grpSpPr>
          <p:sp>
            <p:nvSpPr>
              <p:cNvPr id="59" name="矩形 51"/>
              <p:cNvSpPr>
                <a:spLocks noChangeArrowheads="1"/>
              </p:cNvSpPr>
              <p:nvPr/>
            </p:nvSpPr>
            <p:spPr bwMode="auto">
              <a:xfrm>
                <a:off x="0" y="526"/>
                <a:ext cx="9525" cy="342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SaaS</a:t>
                </a: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应用</a:t>
                </a:r>
                <a:r>
                  <a:rPr kumimoji="0" lang="en-US" altLang="zh-CN"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1</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sp>
            <p:nvSpPr>
              <p:cNvPr id="60" name="矩形 52"/>
              <p:cNvSpPr>
                <a:spLocks noChangeArrowheads="1"/>
              </p:cNvSpPr>
              <p:nvPr/>
            </p:nvSpPr>
            <p:spPr bwMode="auto">
              <a:xfrm>
                <a:off x="11148" y="526"/>
                <a:ext cx="9525" cy="342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SaaS</a:t>
                </a: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应用</a:t>
                </a:r>
                <a:r>
                  <a:rPr kumimoji="0" lang="en-US" altLang="zh-CN"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2</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sp>
            <p:nvSpPr>
              <p:cNvPr id="61" name="矩形 53"/>
              <p:cNvSpPr>
                <a:spLocks noChangeArrowheads="1"/>
              </p:cNvSpPr>
              <p:nvPr/>
            </p:nvSpPr>
            <p:spPr bwMode="auto">
              <a:xfrm>
                <a:off x="25771" y="603"/>
                <a:ext cx="9525" cy="342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SaaS</a:t>
                </a: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应用</a:t>
                </a:r>
                <a:r>
                  <a:rPr kumimoji="0" lang="en-US" altLang="zh-CN" sz="1600" b="0" i="1"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n</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sp>
            <p:nvSpPr>
              <p:cNvPr id="62" name="矩形 54"/>
              <p:cNvSpPr>
                <a:spLocks noChangeArrowheads="1"/>
              </p:cNvSpPr>
              <p:nvPr/>
            </p:nvSpPr>
            <p:spPr bwMode="auto">
              <a:xfrm>
                <a:off x="19961" y="621"/>
                <a:ext cx="6286" cy="3429"/>
              </a:xfrm>
              <a:prstGeom prst="rect">
                <a:avLst/>
              </a:prstGeom>
              <a:noFill/>
              <a:ln w="9525" cap="flat" cmpd="sng" algn="ctr">
                <a:noFill/>
                <a:prstDash val="soli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70C0"/>
                    </a:solidFill>
                    <a:effectLst/>
                    <a:uLnTx/>
                    <a:uFillTx/>
                    <a:latin typeface="Times New Roman" pitchFamily="18" charset="0"/>
                    <a:ea typeface="宋体" pitchFamily="2" charset="-122"/>
                    <a:cs typeface="宋体" pitchFamily="2" charset="-122"/>
                  </a:rPr>
                  <a:t>…</a:t>
                </a:r>
                <a:endParaRPr kumimoji="0" lang="zh-CN" altLang="zh-CN" sz="1600" b="0" i="0" u="none" strike="noStrike" kern="0" cap="none" spc="0" normalizeH="0" baseline="0" noProof="0" dirty="0">
                  <a:ln>
                    <a:noFill/>
                  </a:ln>
                  <a:solidFill>
                    <a:srgbClr val="0070C0"/>
                  </a:solidFill>
                  <a:effectLst/>
                  <a:uLnTx/>
                  <a:uFillTx/>
                  <a:latin typeface="Arial" pitchFamily="34" charset="0"/>
                  <a:ea typeface="宋体" pitchFamily="2" charset="-122"/>
                  <a:cs typeface="宋体" pitchFamily="2" charset="-122"/>
                </a:endParaRPr>
              </a:p>
            </p:txBody>
          </p:sp>
        </p:grpSp>
        <p:grpSp>
          <p:nvGrpSpPr>
            <p:cNvPr id="41" name="组合 55"/>
            <p:cNvGrpSpPr>
              <a:grpSpLocks/>
            </p:cNvGrpSpPr>
            <p:nvPr/>
          </p:nvGrpSpPr>
          <p:grpSpPr bwMode="auto">
            <a:xfrm>
              <a:off x="285" y="5904"/>
              <a:ext cx="35527" cy="12955"/>
              <a:chOff x="0" y="0"/>
              <a:chExt cx="35527" cy="12954"/>
            </a:xfrm>
          </p:grpSpPr>
          <p:sp>
            <p:nvSpPr>
              <p:cNvPr id="54" name="矩形 56"/>
              <p:cNvSpPr>
                <a:spLocks noChangeArrowheads="1"/>
              </p:cNvSpPr>
              <p:nvPr/>
            </p:nvSpPr>
            <p:spPr bwMode="auto">
              <a:xfrm>
                <a:off x="95" y="190"/>
                <a:ext cx="26289" cy="342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SaaS</a:t>
                </a: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平台提供商</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sp>
            <p:nvSpPr>
              <p:cNvPr id="55" name="矩形 57"/>
              <p:cNvSpPr>
                <a:spLocks noChangeArrowheads="1"/>
              </p:cNvSpPr>
              <p:nvPr/>
            </p:nvSpPr>
            <p:spPr bwMode="auto">
              <a:xfrm>
                <a:off x="95" y="4857"/>
                <a:ext cx="12478" cy="342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认证和安全</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sp>
            <p:nvSpPr>
              <p:cNvPr id="56" name="矩形 58"/>
              <p:cNvSpPr>
                <a:spLocks noChangeArrowheads="1"/>
              </p:cNvSpPr>
              <p:nvPr/>
            </p:nvSpPr>
            <p:spPr bwMode="auto">
              <a:xfrm>
                <a:off x="14382" y="5048"/>
                <a:ext cx="12002" cy="342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定价和计费</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sp>
            <p:nvSpPr>
              <p:cNvPr id="57" name="矩形 59"/>
              <p:cNvSpPr>
                <a:spLocks noChangeArrowheads="1"/>
              </p:cNvSpPr>
              <p:nvPr/>
            </p:nvSpPr>
            <p:spPr bwMode="auto">
              <a:xfrm>
                <a:off x="0" y="9525"/>
                <a:ext cx="26384" cy="342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大规模多租户</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sp>
            <p:nvSpPr>
              <p:cNvPr id="58" name="矩形 60"/>
              <p:cNvSpPr>
                <a:spLocks noChangeArrowheads="1"/>
              </p:cNvSpPr>
              <p:nvPr/>
            </p:nvSpPr>
            <p:spPr bwMode="auto">
              <a:xfrm>
                <a:off x="27448" y="0"/>
                <a:ext cx="8079" cy="127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开发</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和定制</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grpSp>
        <p:grpSp>
          <p:nvGrpSpPr>
            <p:cNvPr id="42" name="组合 61"/>
            <p:cNvGrpSpPr>
              <a:grpSpLocks/>
            </p:cNvGrpSpPr>
            <p:nvPr/>
          </p:nvGrpSpPr>
          <p:grpSpPr bwMode="auto">
            <a:xfrm>
              <a:off x="285" y="19811"/>
              <a:ext cx="35526" cy="7905"/>
              <a:chOff x="0" y="0"/>
              <a:chExt cx="35525" cy="7905"/>
            </a:xfrm>
          </p:grpSpPr>
          <p:sp>
            <p:nvSpPr>
              <p:cNvPr id="52" name="矩形 62"/>
              <p:cNvSpPr>
                <a:spLocks noChangeArrowheads="1"/>
              </p:cNvSpPr>
              <p:nvPr/>
            </p:nvSpPr>
            <p:spPr bwMode="auto">
              <a:xfrm>
                <a:off x="95" y="0"/>
                <a:ext cx="35430" cy="3428"/>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中间件、操作系统</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sp>
            <p:nvSpPr>
              <p:cNvPr id="53" name="矩形 63"/>
              <p:cNvSpPr>
                <a:spLocks noChangeArrowheads="1"/>
              </p:cNvSpPr>
              <p:nvPr/>
            </p:nvSpPr>
            <p:spPr bwMode="auto">
              <a:xfrm>
                <a:off x="0" y="4475"/>
                <a:ext cx="35524" cy="342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计算、存储、网络</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grpSp>
        <p:grpSp>
          <p:nvGrpSpPr>
            <p:cNvPr id="43" name="组合 64"/>
            <p:cNvGrpSpPr>
              <a:grpSpLocks/>
            </p:cNvGrpSpPr>
            <p:nvPr/>
          </p:nvGrpSpPr>
          <p:grpSpPr bwMode="auto">
            <a:xfrm>
              <a:off x="0" y="5048"/>
              <a:ext cx="44670" cy="22668"/>
              <a:chOff x="0" y="0"/>
              <a:chExt cx="44670" cy="22667"/>
            </a:xfrm>
          </p:grpSpPr>
          <p:cxnSp>
            <p:nvCxnSpPr>
              <p:cNvPr id="44" name="直接连接符 65"/>
              <p:cNvCxnSpPr>
                <a:cxnSpLocks noChangeShapeType="1"/>
              </p:cNvCxnSpPr>
              <p:nvPr/>
            </p:nvCxnSpPr>
            <p:spPr bwMode="auto">
              <a:xfrm>
                <a:off x="36098" y="14192"/>
                <a:ext cx="8477" cy="0"/>
              </a:xfrm>
              <a:prstGeom prst="lin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ysDash"/>
                <a:headEnd/>
                <a:tailEnd/>
              </a:ln>
              <a:effectLst>
                <a:outerShdw blurRad="40000" dist="20000" dir="5400000" rotWithShape="0">
                  <a:srgbClr val="000000">
                    <a:alpha val="38000"/>
                  </a:srgbClr>
                </a:outerShdw>
              </a:effectLst>
            </p:spPr>
          </p:cxnSp>
          <p:sp>
            <p:nvSpPr>
              <p:cNvPr id="45" name="矩形 66"/>
              <p:cNvSpPr>
                <a:spLocks noChangeArrowheads="1"/>
              </p:cNvSpPr>
              <p:nvPr/>
            </p:nvSpPr>
            <p:spPr bwMode="auto">
              <a:xfrm>
                <a:off x="35814" y="14584"/>
                <a:ext cx="7429" cy="3429"/>
              </a:xfrm>
              <a:prstGeom prst="rect">
                <a:avLst/>
              </a:prstGeom>
              <a:noFill/>
              <a:ln w="9525" cap="flat" cmpd="sng" algn="ctr">
                <a:noFill/>
                <a:prstDash val="soli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70C0"/>
                    </a:solidFill>
                    <a:effectLst/>
                    <a:uLnTx/>
                    <a:uFillTx/>
                    <a:latin typeface="Times New Roman" pitchFamily="18" charset="0"/>
                    <a:ea typeface="宋体" pitchFamily="2" charset="-122"/>
                    <a:cs typeface="宋体" pitchFamily="2" charset="-122"/>
                  </a:rPr>
                  <a:t>PaaS</a:t>
                </a:r>
                <a:endParaRPr kumimoji="0" lang="zh-CN" altLang="zh-CN" sz="1600" b="0" i="0" u="none" strike="noStrike" kern="0" cap="none" spc="0" normalizeH="0" baseline="0" noProof="0" dirty="0">
                  <a:ln>
                    <a:noFill/>
                  </a:ln>
                  <a:solidFill>
                    <a:srgbClr val="0070C0"/>
                  </a:solidFill>
                  <a:effectLst/>
                  <a:uLnTx/>
                  <a:uFillTx/>
                  <a:latin typeface="Arial" pitchFamily="34" charset="0"/>
                  <a:ea typeface="宋体" pitchFamily="2" charset="-122"/>
                  <a:cs typeface="宋体" pitchFamily="2" charset="-122"/>
                </a:endParaRPr>
              </a:p>
            </p:txBody>
          </p:sp>
          <p:sp>
            <p:nvSpPr>
              <p:cNvPr id="46" name="矩形 67"/>
              <p:cNvSpPr>
                <a:spLocks noChangeArrowheads="1"/>
              </p:cNvSpPr>
              <p:nvPr/>
            </p:nvSpPr>
            <p:spPr bwMode="auto">
              <a:xfrm>
                <a:off x="36099" y="19238"/>
                <a:ext cx="7430" cy="3429"/>
              </a:xfrm>
              <a:prstGeom prst="rect">
                <a:avLst/>
              </a:prstGeom>
              <a:noFill/>
              <a:ln w="9525" cap="flat" cmpd="sng" algn="ctr">
                <a:noFill/>
                <a:prstDash val="soli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70C0"/>
                    </a:solidFill>
                    <a:effectLst/>
                    <a:uLnTx/>
                    <a:uFillTx/>
                    <a:latin typeface="Times New Roman" pitchFamily="18" charset="0"/>
                    <a:ea typeface="宋体" pitchFamily="2" charset="-122"/>
                    <a:cs typeface="宋体" pitchFamily="2" charset="-122"/>
                  </a:rPr>
                  <a:t>IaaS</a:t>
                </a:r>
                <a:endParaRPr kumimoji="0" lang="zh-CN" altLang="zh-CN" sz="1600" b="0" i="0" u="none" strike="noStrike" kern="0" cap="none" spc="0" normalizeH="0" baseline="0" noProof="0">
                  <a:ln>
                    <a:noFill/>
                  </a:ln>
                  <a:solidFill>
                    <a:srgbClr val="0070C0"/>
                  </a:solidFill>
                  <a:effectLst/>
                  <a:uLnTx/>
                  <a:uFillTx/>
                  <a:latin typeface="Arial" pitchFamily="34" charset="0"/>
                  <a:ea typeface="宋体" pitchFamily="2" charset="-122"/>
                  <a:cs typeface="宋体" pitchFamily="2" charset="-122"/>
                </a:endParaRPr>
              </a:p>
            </p:txBody>
          </p:sp>
          <p:cxnSp>
            <p:nvCxnSpPr>
              <p:cNvPr id="47" name="直接连接符 68"/>
              <p:cNvCxnSpPr>
                <a:cxnSpLocks noChangeShapeType="1"/>
              </p:cNvCxnSpPr>
              <p:nvPr/>
            </p:nvCxnSpPr>
            <p:spPr bwMode="auto">
              <a:xfrm>
                <a:off x="36098" y="18954"/>
                <a:ext cx="8476" cy="0"/>
              </a:xfrm>
              <a:prstGeom prst="lin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ysDash"/>
                <a:headEnd/>
                <a:tailEnd/>
              </a:ln>
              <a:effectLst>
                <a:outerShdw blurRad="40000" dist="20000" dir="5400000" rotWithShape="0">
                  <a:srgbClr val="000000">
                    <a:alpha val="38000"/>
                  </a:srgbClr>
                </a:outerShdw>
              </a:effectLst>
            </p:spPr>
          </p:cxnSp>
          <p:sp>
            <p:nvSpPr>
              <p:cNvPr id="48" name="矩形 69"/>
              <p:cNvSpPr>
                <a:spLocks noChangeArrowheads="1"/>
              </p:cNvSpPr>
              <p:nvPr/>
            </p:nvSpPr>
            <p:spPr bwMode="auto">
              <a:xfrm>
                <a:off x="35814" y="2286"/>
                <a:ext cx="7429" cy="9334"/>
              </a:xfrm>
              <a:prstGeom prst="rect">
                <a:avLst/>
              </a:prstGeom>
              <a:noFill/>
              <a:ln w="9525" cap="flat" cmpd="sng" algn="ctr">
                <a:noFill/>
                <a:prstDash val="solid"/>
              </a:ln>
              <a:effectLst>
                <a:outerShdw blurRad="40000" dist="20000" dir="5400000" rotWithShape="0">
                  <a:srgbClr val="000000">
                    <a:alpha val="38000"/>
                  </a:srgbClr>
                </a:outerShdw>
              </a:effectLst>
            </p:spPr>
            <p:txBody>
              <a:bodyPr vert="horz" wrap="squar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70C0"/>
                    </a:solidFill>
                    <a:effectLst/>
                    <a:uLnTx/>
                    <a:uFillTx/>
                    <a:latin typeface="Times New Roman" pitchFamily="18" charset="0"/>
                    <a:ea typeface="宋体" pitchFamily="2" charset="-122"/>
                    <a:cs typeface="宋体" pitchFamily="2" charset="-122"/>
                  </a:rPr>
                  <a:t>SaaS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70C0"/>
                    </a:solidFill>
                    <a:effectLst/>
                    <a:uLnTx/>
                    <a:uFillTx/>
                    <a:latin typeface="Times New Roman" pitchFamily="18" charset="0"/>
                    <a:ea typeface="宋体" pitchFamily="2" charset="-122"/>
                    <a:cs typeface="宋体" pitchFamily="2" charset="-122"/>
                  </a:rPr>
                  <a:t>通用</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70C0"/>
                    </a:solidFill>
                    <a:effectLst/>
                    <a:uLnTx/>
                    <a:uFillTx/>
                    <a:latin typeface="Times New Roman" pitchFamily="18" charset="0"/>
                    <a:ea typeface="宋体" pitchFamily="2" charset="-122"/>
                    <a:cs typeface="宋体" pitchFamily="2" charset="-122"/>
                  </a:rPr>
                  <a:t>功能</a:t>
                </a:r>
                <a:endParaRPr kumimoji="0" lang="zh-CN" altLang="zh-CN" sz="1600" b="0" i="0" u="none" strike="noStrike" kern="0" cap="none" spc="0" normalizeH="0" baseline="0" noProof="0" dirty="0">
                  <a:ln>
                    <a:noFill/>
                  </a:ln>
                  <a:solidFill>
                    <a:srgbClr val="0070C0"/>
                  </a:solidFill>
                  <a:effectLst/>
                  <a:uLnTx/>
                  <a:uFillTx/>
                  <a:latin typeface="Arial" pitchFamily="34" charset="0"/>
                  <a:ea typeface="宋体" pitchFamily="2" charset="-122"/>
                  <a:cs typeface="宋体" pitchFamily="2" charset="-122"/>
                </a:endParaRPr>
              </a:p>
            </p:txBody>
          </p:sp>
          <p:grpSp>
            <p:nvGrpSpPr>
              <p:cNvPr id="49" name="组合 70"/>
              <p:cNvGrpSpPr>
                <a:grpSpLocks/>
              </p:cNvGrpSpPr>
              <p:nvPr/>
            </p:nvGrpSpPr>
            <p:grpSpPr bwMode="auto">
              <a:xfrm>
                <a:off x="0" y="0"/>
                <a:ext cx="44670" cy="0"/>
                <a:chOff x="0" y="0"/>
                <a:chExt cx="44670" cy="0"/>
              </a:xfrm>
            </p:grpSpPr>
            <p:cxnSp>
              <p:nvCxnSpPr>
                <p:cNvPr id="50" name="直接连接符 71"/>
                <p:cNvCxnSpPr>
                  <a:cxnSpLocks noChangeShapeType="1"/>
                </p:cNvCxnSpPr>
                <p:nvPr/>
              </p:nvCxnSpPr>
              <p:spPr bwMode="auto">
                <a:xfrm>
                  <a:off x="0" y="0"/>
                  <a:ext cx="36099" cy="0"/>
                </a:xfrm>
                <a:prstGeom prst="lin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cxnSp>
            <p:cxnSp>
              <p:nvCxnSpPr>
                <p:cNvPr id="51" name="直接连接符 72"/>
                <p:cNvCxnSpPr>
                  <a:cxnSpLocks noChangeShapeType="1"/>
                </p:cNvCxnSpPr>
                <p:nvPr/>
              </p:nvCxnSpPr>
              <p:spPr bwMode="auto">
                <a:xfrm>
                  <a:off x="35812" y="0"/>
                  <a:ext cx="8858" cy="0"/>
                </a:xfrm>
                <a:prstGeom prst="lin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ysDash"/>
                  <a:headEnd/>
                  <a:tailEnd/>
                </a:ln>
                <a:effectLst>
                  <a:outerShdw blurRad="40000" dist="20000" dir="5400000" rotWithShape="0">
                    <a:srgbClr val="000000">
                      <a:alpha val="38000"/>
                    </a:srgbClr>
                  </a:outerShdw>
                </a:effectLst>
              </p:spPr>
            </p:cxnSp>
          </p:grpSp>
        </p:grpSp>
      </p:grpSp>
    </p:spTree>
    <p:extLst>
      <p:ext uri="{BB962C8B-B14F-4D97-AF65-F5344CB8AC3E}">
        <p14:creationId xmlns:p14="http://schemas.microsoft.com/office/powerpoint/2010/main" val="121683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支撑平台关键技术</a:t>
            </a:r>
          </a:p>
        </p:txBody>
      </p:sp>
      <p:sp>
        <p:nvSpPr>
          <p:cNvPr id="33" name="内容占位符 8"/>
          <p:cNvSpPr txBox="1">
            <a:spLocks/>
          </p:cNvSpPr>
          <p:nvPr/>
        </p:nvSpPr>
        <p:spPr>
          <a:xfrm>
            <a:off x="765175" y="2043065"/>
            <a:ext cx="10591800" cy="921657"/>
          </a:xfrm>
          <a:prstGeom prst="rect">
            <a:avLst/>
          </a:prstGeom>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2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作为最接近应用使用者的</a:t>
            </a:r>
            <a:r>
              <a:rPr kumimoji="0" lang="en-US" altLang="zh-CN" sz="18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SaaS</a:t>
            </a:r>
            <a:r>
              <a:rPr kumimoji="0" lang="zh-CN" altLang="en-US" sz="18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，在承接了由下面层次提供的功能的情况下，仍需要在设计上关注以下要点。</a:t>
            </a:r>
          </a:p>
        </p:txBody>
      </p:sp>
      <p:grpSp>
        <p:nvGrpSpPr>
          <p:cNvPr id="34" name="组合 33"/>
          <p:cNvGrpSpPr/>
          <p:nvPr/>
        </p:nvGrpSpPr>
        <p:grpSpPr>
          <a:xfrm>
            <a:off x="765175" y="3315116"/>
            <a:ext cx="3393182" cy="2890612"/>
            <a:chOff x="3543743" y="1911907"/>
            <a:chExt cx="4649762" cy="4080548"/>
          </a:xfrm>
        </p:grpSpPr>
        <p:sp>
          <p:nvSpPr>
            <p:cNvPr id="35" name="Freeform 6"/>
            <p:cNvSpPr>
              <a:spLocks/>
            </p:cNvSpPr>
            <p:nvPr/>
          </p:nvSpPr>
          <p:spPr bwMode="auto">
            <a:xfrm>
              <a:off x="3543743" y="2658802"/>
              <a:ext cx="1895591" cy="1744519"/>
            </a:xfrm>
            <a:custGeom>
              <a:avLst/>
              <a:gdLst>
                <a:gd name="T0" fmla="*/ 289 w 454"/>
                <a:gd name="T1" fmla="*/ 374 h 418"/>
                <a:gd name="T2" fmla="*/ 44 w 454"/>
                <a:gd name="T3" fmla="*/ 288 h 418"/>
                <a:gd name="T4" fmla="*/ 130 w 454"/>
                <a:gd name="T5" fmla="*/ 43 h 418"/>
                <a:gd name="T6" fmla="*/ 374 w 454"/>
                <a:gd name="T7" fmla="*/ 130 h 418"/>
                <a:gd name="T8" fmla="*/ 454 w 454"/>
                <a:gd name="T9" fmla="*/ 295 h 418"/>
                <a:gd name="T10" fmla="*/ 289 w 454"/>
                <a:gd name="T11" fmla="*/ 374 h 418"/>
              </a:gdLst>
              <a:ahLst/>
              <a:cxnLst>
                <a:cxn ang="0">
                  <a:pos x="T0" y="T1"/>
                </a:cxn>
                <a:cxn ang="0">
                  <a:pos x="T2" y="T3"/>
                </a:cxn>
                <a:cxn ang="0">
                  <a:pos x="T4" y="T5"/>
                </a:cxn>
                <a:cxn ang="0">
                  <a:pos x="T6" y="T7"/>
                </a:cxn>
                <a:cxn ang="0">
                  <a:pos x="T8" y="T9"/>
                </a:cxn>
                <a:cxn ang="0">
                  <a:pos x="T10" y="T11"/>
                </a:cxn>
              </a:cxnLst>
              <a:rect l="0" t="0" r="r" b="b"/>
              <a:pathLst>
                <a:path w="454" h="418">
                  <a:moveTo>
                    <a:pt x="289" y="374"/>
                  </a:moveTo>
                  <a:cubicBezTo>
                    <a:pt x="197" y="418"/>
                    <a:pt x="88" y="380"/>
                    <a:pt x="44" y="288"/>
                  </a:cubicBezTo>
                  <a:cubicBezTo>
                    <a:pt x="0" y="197"/>
                    <a:pt x="39" y="87"/>
                    <a:pt x="130" y="43"/>
                  </a:cubicBezTo>
                  <a:cubicBezTo>
                    <a:pt x="221" y="0"/>
                    <a:pt x="331" y="38"/>
                    <a:pt x="374" y="130"/>
                  </a:cubicBezTo>
                  <a:cubicBezTo>
                    <a:pt x="397" y="176"/>
                    <a:pt x="454" y="295"/>
                    <a:pt x="454" y="295"/>
                  </a:cubicBezTo>
                  <a:cubicBezTo>
                    <a:pt x="454" y="295"/>
                    <a:pt x="334" y="353"/>
                    <a:pt x="289" y="374"/>
                  </a:cubicBezTo>
                  <a:close/>
                </a:path>
              </a:pathLst>
            </a:cu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grpSp>
          <p:nvGrpSpPr>
            <p:cNvPr id="36" name="组合 35"/>
            <p:cNvGrpSpPr/>
            <p:nvPr/>
          </p:nvGrpSpPr>
          <p:grpSpPr>
            <a:xfrm>
              <a:off x="3681539" y="1911907"/>
              <a:ext cx="4511966" cy="4080548"/>
              <a:chOff x="3681539" y="1911907"/>
              <a:chExt cx="4511966" cy="4080548"/>
            </a:xfrm>
          </p:grpSpPr>
          <p:sp>
            <p:nvSpPr>
              <p:cNvPr id="63" name="Freeform 5"/>
              <p:cNvSpPr>
                <a:spLocks/>
              </p:cNvSpPr>
              <p:nvPr/>
            </p:nvSpPr>
            <p:spPr bwMode="auto">
              <a:xfrm>
                <a:off x="6423345" y="1911907"/>
                <a:ext cx="1770160" cy="1786895"/>
              </a:xfrm>
              <a:custGeom>
                <a:avLst/>
                <a:gdLst>
                  <a:gd name="T0" fmla="*/ 4 w 424"/>
                  <a:gd name="T1" fmla="*/ 221 h 428"/>
                  <a:gd name="T2" fmla="*/ 203 w 424"/>
                  <a:gd name="T3" fmla="*/ 5 h 428"/>
                  <a:gd name="T4" fmla="*/ 419 w 424"/>
                  <a:gd name="T5" fmla="*/ 204 h 428"/>
                  <a:gd name="T6" fmla="*/ 220 w 424"/>
                  <a:gd name="T7" fmla="*/ 419 h 428"/>
                  <a:gd name="T8" fmla="*/ 13 w 424"/>
                  <a:gd name="T9" fmla="*/ 428 h 428"/>
                  <a:gd name="T10" fmla="*/ 4 w 424"/>
                  <a:gd name="T11" fmla="*/ 221 h 428"/>
                </a:gdLst>
                <a:ahLst/>
                <a:cxnLst>
                  <a:cxn ang="0">
                    <a:pos x="T0" y="T1"/>
                  </a:cxn>
                  <a:cxn ang="0">
                    <a:pos x="T2" y="T3"/>
                  </a:cxn>
                  <a:cxn ang="0">
                    <a:pos x="T4" y="T5"/>
                  </a:cxn>
                  <a:cxn ang="0">
                    <a:pos x="T6" y="T7"/>
                  </a:cxn>
                  <a:cxn ang="0">
                    <a:pos x="T8" y="T9"/>
                  </a:cxn>
                  <a:cxn ang="0">
                    <a:pos x="T10" y="T11"/>
                  </a:cxn>
                </a:cxnLst>
                <a:rect l="0" t="0" r="r" b="b"/>
                <a:pathLst>
                  <a:path w="424" h="428">
                    <a:moveTo>
                      <a:pt x="4" y="221"/>
                    </a:moveTo>
                    <a:cubicBezTo>
                      <a:pt x="0" y="106"/>
                      <a:pt x="89" y="10"/>
                      <a:pt x="203" y="5"/>
                    </a:cubicBezTo>
                    <a:cubicBezTo>
                      <a:pt x="318" y="0"/>
                      <a:pt x="415" y="89"/>
                      <a:pt x="419" y="204"/>
                    </a:cubicBezTo>
                    <a:cubicBezTo>
                      <a:pt x="424" y="318"/>
                      <a:pt x="335" y="415"/>
                      <a:pt x="220" y="419"/>
                    </a:cubicBezTo>
                    <a:cubicBezTo>
                      <a:pt x="163" y="422"/>
                      <a:pt x="13" y="428"/>
                      <a:pt x="13" y="428"/>
                    </a:cubicBezTo>
                    <a:cubicBezTo>
                      <a:pt x="13" y="428"/>
                      <a:pt x="7" y="278"/>
                      <a:pt x="4" y="221"/>
                    </a:cubicBezTo>
                    <a:close/>
                  </a:path>
                </a:pathLst>
              </a:cu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64" name="Freeform 7"/>
              <p:cNvSpPr>
                <a:spLocks/>
              </p:cNvSpPr>
              <p:nvPr/>
            </p:nvSpPr>
            <p:spPr bwMode="auto">
              <a:xfrm>
                <a:off x="4232727" y="4277955"/>
                <a:ext cx="1314371" cy="1267777"/>
              </a:xfrm>
              <a:custGeom>
                <a:avLst/>
                <a:gdLst>
                  <a:gd name="T0" fmla="*/ 293 w 315"/>
                  <a:gd name="T1" fmla="*/ 173 h 304"/>
                  <a:gd name="T2" fmla="*/ 131 w 315"/>
                  <a:gd name="T3" fmla="*/ 292 h 304"/>
                  <a:gd name="T4" fmla="*/ 12 w 315"/>
                  <a:gd name="T5" fmla="*/ 130 h 304"/>
                  <a:gd name="T6" fmla="*/ 174 w 315"/>
                  <a:gd name="T7" fmla="*/ 12 h 304"/>
                  <a:gd name="T8" fmla="*/ 315 w 315"/>
                  <a:gd name="T9" fmla="*/ 33 h 304"/>
                  <a:gd name="T10" fmla="*/ 293 w 315"/>
                  <a:gd name="T11" fmla="*/ 173 h 304"/>
                </a:gdLst>
                <a:ahLst/>
                <a:cxnLst>
                  <a:cxn ang="0">
                    <a:pos x="T0" y="T1"/>
                  </a:cxn>
                  <a:cxn ang="0">
                    <a:pos x="T2" y="T3"/>
                  </a:cxn>
                  <a:cxn ang="0">
                    <a:pos x="T4" y="T5"/>
                  </a:cxn>
                  <a:cxn ang="0">
                    <a:pos x="T6" y="T7"/>
                  </a:cxn>
                  <a:cxn ang="0">
                    <a:pos x="T8" y="T9"/>
                  </a:cxn>
                  <a:cxn ang="0">
                    <a:pos x="T10" y="T11"/>
                  </a:cxn>
                </a:cxnLst>
                <a:rect l="0" t="0" r="r" b="b"/>
                <a:pathLst>
                  <a:path w="315" h="304">
                    <a:moveTo>
                      <a:pt x="293" y="173"/>
                    </a:moveTo>
                    <a:cubicBezTo>
                      <a:pt x="281" y="251"/>
                      <a:pt x="209" y="304"/>
                      <a:pt x="131" y="292"/>
                    </a:cubicBezTo>
                    <a:cubicBezTo>
                      <a:pt x="54" y="280"/>
                      <a:pt x="0" y="208"/>
                      <a:pt x="12" y="130"/>
                    </a:cubicBezTo>
                    <a:cubicBezTo>
                      <a:pt x="24" y="53"/>
                      <a:pt x="97" y="0"/>
                      <a:pt x="174" y="12"/>
                    </a:cubicBezTo>
                    <a:cubicBezTo>
                      <a:pt x="213" y="18"/>
                      <a:pt x="315" y="33"/>
                      <a:pt x="315" y="33"/>
                    </a:cubicBezTo>
                    <a:cubicBezTo>
                      <a:pt x="315" y="33"/>
                      <a:pt x="299" y="135"/>
                      <a:pt x="293" y="173"/>
                    </a:cubicBezTo>
                    <a:close/>
                  </a:path>
                </a:pathLst>
              </a:cu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65" name="Oval 8"/>
              <p:cNvSpPr>
                <a:spLocks noChangeArrowheads="1"/>
              </p:cNvSpPr>
              <p:nvPr/>
            </p:nvSpPr>
            <p:spPr bwMode="auto">
              <a:xfrm>
                <a:off x="4158530" y="2312722"/>
                <a:ext cx="3683417" cy="3679733"/>
              </a:xfrm>
              <a:prstGeom prst="ellipse">
                <a:avLst/>
              </a:pr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66" name="Freeform 10"/>
              <p:cNvSpPr>
                <a:spLocks/>
              </p:cNvSpPr>
              <p:nvPr/>
            </p:nvSpPr>
            <p:spPr bwMode="auto">
              <a:xfrm>
                <a:off x="4328125" y="4348583"/>
                <a:ext cx="1157141" cy="1105332"/>
              </a:xfrm>
              <a:custGeom>
                <a:avLst/>
                <a:gdLst>
                  <a:gd name="T0" fmla="*/ 249 w 277"/>
                  <a:gd name="T1" fmla="*/ 161 h 265"/>
                  <a:gd name="T2" fmla="*/ 103 w 277"/>
                  <a:gd name="T3" fmla="*/ 249 h 265"/>
                  <a:gd name="T4" fmla="*/ 15 w 277"/>
                  <a:gd name="T5" fmla="*/ 104 h 265"/>
                  <a:gd name="T6" fmla="*/ 161 w 277"/>
                  <a:gd name="T7" fmla="*/ 16 h 265"/>
                  <a:gd name="T8" fmla="*/ 277 w 277"/>
                  <a:gd name="T9" fmla="*/ 45 h 265"/>
                  <a:gd name="T10" fmla="*/ 249 w 277"/>
                  <a:gd name="T11" fmla="*/ 161 h 265"/>
                </a:gdLst>
                <a:ahLst/>
                <a:cxnLst>
                  <a:cxn ang="0">
                    <a:pos x="T0" y="T1"/>
                  </a:cxn>
                  <a:cxn ang="0">
                    <a:pos x="T2" y="T3"/>
                  </a:cxn>
                  <a:cxn ang="0">
                    <a:pos x="T4" y="T5"/>
                  </a:cxn>
                  <a:cxn ang="0">
                    <a:pos x="T6" y="T7"/>
                  </a:cxn>
                  <a:cxn ang="0">
                    <a:pos x="T8" y="T9"/>
                  </a:cxn>
                  <a:cxn ang="0">
                    <a:pos x="T10" y="T11"/>
                  </a:cxn>
                </a:cxnLst>
                <a:rect l="0" t="0" r="r" b="b"/>
                <a:pathLst>
                  <a:path w="277" h="265">
                    <a:moveTo>
                      <a:pt x="249" y="161"/>
                    </a:moveTo>
                    <a:cubicBezTo>
                      <a:pt x="233" y="226"/>
                      <a:pt x="168" y="265"/>
                      <a:pt x="103" y="249"/>
                    </a:cubicBezTo>
                    <a:cubicBezTo>
                      <a:pt x="39" y="233"/>
                      <a:pt x="0" y="168"/>
                      <a:pt x="15" y="104"/>
                    </a:cubicBezTo>
                    <a:cubicBezTo>
                      <a:pt x="31" y="39"/>
                      <a:pt x="96" y="0"/>
                      <a:pt x="161" y="16"/>
                    </a:cubicBezTo>
                    <a:cubicBezTo>
                      <a:pt x="193" y="24"/>
                      <a:pt x="277" y="45"/>
                      <a:pt x="277" y="45"/>
                    </a:cubicBezTo>
                    <a:cubicBezTo>
                      <a:pt x="277" y="45"/>
                      <a:pt x="257" y="129"/>
                      <a:pt x="249" y="161"/>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67" name="Freeform 11"/>
              <p:cNvSpPr>
                <a:spLocks/>
              </p:cNvSpPr>
              <p:nvPr/>
            </p:nvSpPr>
            <p:spPr bwMode="auto">
              <a:xfrm>
                <a:off x="3681539" y="2759446"/>
                <a:ext cx="1724228" cy="1589136"/>
              </a:xfrm>
              <a:custGeom>
                <a:avLst/>
                <a:gdLst>
                  <a:gd name="T0" fmla="*/ 264 w 413"/>
                  <a:gd name="T1" fmla="*/ 340 h 381"/>
                  <a:gd name="T2" fmla="*/ 41 w 413"/>
                  <a:gd name="T3" fmla="*/ 264 h 381"/>
                  <a:gd name="T4" fmla="*/ 117 w 413"/>
                  <a:gd name="T5" fmla="*/ 41 h 381"/>
                  <a:gd name="T6" fmla="*/ 340 w 413"/>
                  <a:gd name="T7" fmla="*/ 117 h 381"/>
                  <a:gd name="T8" fmla="*/ 413 w 413"/>
                  <a:gd name="T9" fmla="*/ 267 h 381"/>
                  <a:gd name="T10" fmla="*/ 264 w 413"/>
                  <a:gd name="T11" fmla="*/ 340 h 381"/>
                </a:gdLst>
                <a:ahLst/>
                <a:cxnLst>
                  <a:cxn ang="0">
                    <a:pos x="T0" y="T1"/>
                  </a:cxn>
                  <a:cxn ang="0">
                    <a:pos x="T2" y="T3"/>
                  </a:cxn>
                  <a:cxn ang="0">
                    <a:pos x="T4" y="T5"/>
                  </a:cxn>
                  <a:cxn ang="0">
                    <a:pos x="T6" y="T7"/>
                  </a:cxn>
                  <a:cxn ang="0">
                    <a:pos x="T8" y="T9"/>
                  </a:cxn>
                  <a:cxn ang="0">
                    <a:pos x="T10" y="T11"/>
                  </a:cxn>
                </a:cxnLst>
                <a:rect l="0" t="0" r="r" b="b"/>
                <a:pathLst>
                  <a:path w="413" h="381">
                    <a:moveTo>
                      <a:pt x="264" y="340"/>
                    </a:moveTo>
                    <a:cubicBezTo>
                      <a:pt x="181" y="381"/>
                      <a:pt x="81" y="347"/>
                      <a:pt x="41" y="264"/>
                    </a:cubicBezTo>
                    <a:cubicBezTo>
                      <a:pt x="0" y="181"/>
                      <a:pt x="34" y="81"/>
                      <a:pt x="117" y="41"/>
                    </a:cubicBezTo>
                    <a:cubicBezTo>
                      <a:pt x="200" y="0"/>
                      <a:pt x="299" y="34"/>
                      <a:pt x="340" y="117"/>
                    </a:cubicBezTo>
                    <a:cubicBezTo>
                      <a:pt x="360" y="159"/>
                      <a:pt x="413" y="267"/>
                      <a:pt x="413" y="267"/>
                    </a:cubicBezTo>
                    <a:cubicBezTo>
                      <a:pt x="413" y="267"/>
                      <a:pt x="305" y="320"/>
                      <a:pt x="264" y="340"/>
                    </a:cubicBezTo>
                    <a:close/>
                  </a:path>
                </a:pathLst>
              </a:custGeom>
              <a:solidFill>
                <a:srgbClr val="A2B932"/>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68" name="Freeform 12"/>
              <p:cNvSpPr>
                <a:spLocks/>
              </p:cNvSpPr>
              <p:nvPr/>
            </p:nvSpPr>
            <p:spPr bwMode="auto">
              <a:xfrm>
                <a:off x="6423344" y="2028444"/>
                <a:ext cx="1648263" cy="1665061"/>
              </a:xfrm>
              <a:custGeom>
                <a:avLst/>
                <a:gdLst>
                  <a:gd name="T0" fmla="*/ 5 w 395"/>
                  <a:gd name="T1" fmla="*/ 206 h 399"/>
                  <a:gd name="T2" fmla="*/ 190 w 395"/>
                  <a:gd name="T3" fmla="*/ 5 h 399"/>
                  <a:gd name="T4" fmla="*/ 391 w 395"/>
                  <a:gd name="T5" fmla="*/ 190 h 399"/>
                  <a:gd name="T6" fmla="*/ 206 w 395"/>
                  <a:gd name="T7" fmla="*/ 391 h 399"/>
                  <a:gd name="T8" fmla="*/ 13 w 395"/>
                  <a:gd name="T9" fmla="*/ 399 h 399"/>
                  <a:gd name="T10" fmla="*/ 5 w 395"/>
                  <a:gd name="T11" fmla="*/ 206 h 399"/>
                </a:gdLst>
                <a:ahLst/>
                <a:cxnLst>
                  <a:cxn ang="0">
                    <a:pos x="T0" y="T1"/>
                  </a:cxn>
                  <a:cxn ang="0">
                    <a:pos x="T2" y="T3"/>
                  </a:cxn>
                  <a:cxn ang="0">
                    <a:pos x="T4" y="T5"/>
                  </a:cxn>
                  <a:cxn ang="0">
                    <a:pos x="T6" y="T7"/>
                  </a:cxn>
                  <a:cxn ang="0">
                    <a:pos x="T8" y="T9"/>
                  </a:cxn>
                  <a:cxn ang="0">
                    <a:pos x="T10" y="T11"/>
                  </a:cxn>
                </a:cxnLst>
                <a:rect l="0" t="0" r="r" b="b"/>
                <a:pathLst>
                  <a:path w="395" h="399">
                    <a:moveTo>
                      <a:pt x="5" y="206"/>
                    </a:moveTo>
                    <a:cubicBezTo>
                      <a:pt x="0" y="99"/>
                      <a:pt x="83" y="9"/>
                      <a:pt x="190" y="5"/>
                    </a:cubicBezTo>
                    <a:cubicBezTo>
                      <a:pt x="297" y="0"/>
                      <a:pt x="387" y="83"/>
                      <a:pt x="391" y="190"/>
                    </a:cubicBezTo>
                    <a:cubicBezTo>
                      <a:pt x="395" y="297"/>
                      <a:pt x="313" y="386"/>
                      <a:pt x="206" y="391"/>
                    </a:cubicBezTo>
                    <a:cubicBezTo>
                      <a:pt x="152" y="393"/>
                      <a:pt x="13" y="399"/>
                      <a:pt x="13" y="399"/>
                    </a:cubicBezTo>
                    <a:cubicBezTo>
                      <a:pt x="13" y="399"/>
                      <a:pt x="7" y="259"/>
                      <a:pt x="5" y="206"/>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69" name="Freeform 13"/>
              <p:cNvSpPr>
                <a:spLocks/>
              </p:cNvSpPr>
              <p:nvPr/>
            </p:nvSpPr>
            <p:spPr bwMode="auto">
              <a:xfrm>
                <a:off x="6478110" y="4565765"/>
                <a:ext cx="775550" cy="762785"/>
              </a:xfrm>
              <a:custGeom>
                <a:avLst/>
                <a:gdLst>
                  <a:gd name="T0" fmla="*/ 90 w 186"/>
                  <a:gd name="T1" fmla="*/ 2 h 183"/>
                  <a:gd name="T2" fmla="*/ 184 w 186"/>
                  <a:gd name="T3" fmla="*/ 88 h 183"/>
                  <a:gd name="T4" fmla="*/ 97 w 186"/>
                  <a:gd name="T5" fmla="*/ 181 h 183"/>
                  <a:gd name="T6" fmla="*/ 4 w 186"/>
                  <a:gd name="T7" fmla="*/ 95 h 183"/>
                  <a:gd name="T8" fmla="*/ 0 w 186"/>
                  <a:gd name="T9" fmla="*/ 5 h 183"/>
                  <a:gd name="T10" fmla="*/ 90 w 186"/>
                  <a:gd name="T11" fmla="*/ 2 h 183"/>
                </a:gdLst>
                <a:ahLst/>
                <a:cxnLst>
                  <a:cxn ang="0">
                    <a:pos x="T0" y="T1"/>
                  </a:cxn>
                  <a:cxn ang="0">
                    <a:pos x="T2" y="T3"/>
                  </a:cxn>
                  <a:cxn ang="0">
                    <a:pos x="T4" y="T5"/>
                  </a:cxn>
                  <a:cxn ang="0">
                    <a:pos x="T6" y="T7"/>
                  </a:cxn>
                  <a:cxn ang="0">
                    <a:pos x="T8" y="T9"/>
                  </a:cxn>
                  <a:cxn ang="0">
                    <a:pos x="T10" y="T11"/>
                  </a:cxn>
                </a:cxnLst>
                <a:rect l="0" t="0" r="r" b="b"/>
                <a:pathLst>
                  <a:path w="186" h="183">
                    <a:moveTo>
                      <a:pt x="90" y="2"/>
                    </a:moveTo>
                    <a:cubicBezTo>
                      <a:pt x="140" y="0"/>
                      <a:pt x="182" y="38"/>
                      <a:pt x="184" y="88"/>
                    </a:cubicBezTo>
                    <a:cubicBezTo>
                      <a:pt x="186" y="137"/>
                      <a:pt x="147" y="179"/>
                      <a:pt x="97" y="181"/>
                    </a:cubicBezTo>
                    <a:cubicBezTo>
                      <a:pt x="48" y="183"/>
                      <a:pt x="6" y="145"/>
                      <a:pt x="4" y="95"/>
                    </a:cubicBezTo>
                    <a:cubicBezTo>
                      <a:pt x="3" y="70"/>
                      <a:pt x="0" y="5"/>
                      <a:pt x="0" y="5"/>
                    </a:cubicBezTo>
                    <a:cubicBezTo>
                      <a:pt x="0" y="5"/>
                      <a:pt x="65" y="3"/>
                      <a:pt x="90" y="2"/>
                    </a:cubicBezTo>
                    <a:close/>
                  </a:path>
                </a:pathLst>
              </a:custGeom>
              <a:solidFill>
                <a:srgbClr val="A2B932"/>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70" name="Freeform 14"/>
              <p:cNvSpPr>
                <a:spLocks/>
              </p:cNvSpPr>
              <p:nvPr/>
            </p:nvSpPr>
            <p:spPr bwMode="auto">
              <a:xfrm>
                <a:off x="5773226" y="5125493"/>
                <a:ext cx="484056" cy="545603"/>
              </a:xfrm>
              <a:custGeom>
                <a:avLst/>
                <a:gdLst>
                  <a:gd name="T0" fmla="*/ 93 w 116"/>
                  <a:gd name="T1" fmla="*/ 35 h 131"/>
                  <a:gd name="T2" fmla="*/ 96 w 116"/>
                  <a:gd name="T3" fmla="*/ 109 h 131"/>
                  <a:gd name="T4" fmla="*/ 23 w 116"/>
                  <a:gd name="T5" fmla="*/ 112 h 131"/>
                  <a:gd name="T6" fmla="*/ 20 w 116"/>
                  <a:gd name="T7" fmla="*/ 38 h 131"/>
                  <a:gd name="T8" fmla="*/ 55 w 116"/>
                  <a:gd name="T9" fmla="*/ 0 h 131"/>
                  <a:gd name="T10" fmla="*/ 93 w 116"/>
                  <a:gd name="T11" fmla="*/ 35 h 131"/>
                </a:gdLst>
                <a:ahLst/>
                <a:cxnLst>
                  <a:cxn ang="0">
                    <a:pos x="T0" y="T1"/>
                  </a:cxn>
                  <a:cxn ang="0">
                    <a:pos x="T2" y="T3"/>
                  </a:cxn>
                  <a:cxn ang="0">
                    <a:pos x="T4" y="T5"/>
                  </a:cxn>
                  <a:cxn ang="0">
                    <a:pos x="T6" y="T7"/>
                  </a:cxn>
                  <a:cxn ang="0">
                    <a:pos x="T8" y="T9"/>
                  </a:cxn>
                  <a:cxn ang="0">
                    <a:pos x="T10" y="T11"/>
                  </a:cxn>
                </a:cxnLst>
                <a:rect l="0" t="0" r="r" b="b"/>
                <a:pathLst>
                  <a:path w="116" h="131">
                    <a:moveTo>
                      <a:pt x="93" y="35"/>
                    </a:moveTo>
                    <a:cubicBezTo>
                      <a:pt x="115" y="54"/>
                      <a:pt x="116" y="87"/>
                      <a:pt x="96" y="109"/>
                    </a:cubicBezTo>
                    <a:cubicBezTo>
                      <a:pt x="77" y="130"/>
                      <a:pt x="44" y="131"/>
                      <a:pt x="23" y="112"/>
                    </a:cubicBezTo>
                    <a:cubicBezTo>
                      <a:pt x="2" y="92"/>
                      <a:pt x="0" y="59"/>
                      <a:pt x="20" y="38"/>
                    </a:cubicBezTo>
                    <a:cubicBezTo>
                      <a:pt x="30" y="27"/>
                      <a:pt x="55" y="0"/>
                      <a:pt x="55" y="0"/>
                    </a:cubicBezTo>
                    <a:cubicBezTo>
                      <a:pt x="55" y="0"/>
                      <a:pt x="83" y="25"/>
                      <a:pt x="93" y="35"/>
                    </a:cubicBezTo>
                    <a:close/>
                  </a:path>
                </a:pathLst>
              </a:custGeom>
              <a:solidFill>
                <a:srgbClr val="EBAC07"/>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71" name="Freeform 15"/>
              <p:cNvSpPr>
                <a:spLocks/>
              </p:cNvSpPr>
              <p:nvPr/>
            </p:nvSpPr>
            <p:spPr bwMode="auto">
              <a:xfrm>
                <a:off x="5748493" y="2634082"/>
                <a:ext cx="484056" cy="547369"/>
              </a:xfrm>
              <a:custGeom>
                <a:avLst/>
                <a:gdLst>
                  <a:gd name="T0" fmla="*/ 23 w 116"/>
                  <a:gd name="T1" fmla="*/ 96 h 131"/>
                  <a:gd name="T2" fmla="*/ 20 w 116"/>
                  <a:gd name="T3" fmla="*/ 22 h 131"/>
                  <a:gd name="T4" fmla="*/ 94 w 116"/>
                  <a:gd name="T5" fmla="*/ 19 h 131"/>
                  <a:gd name="T6" fmla="*/ 97 w 116"/>
                  <a:gd name="T7" fmla="*/ 93 h 131"/>
                  <a:gd name="T8" fmla="*/ 61 w 116"/>
                  <a:gd name="T9" fmla="*/ 131 h 131"/>
                  <a:gd name="T10" fmla="*/ 23 w 116"/>
                  <a:gd name="T11" fmla="*/ 96 h 131"/>
                </a:gdLst>
                <a:ahLst/>
                <a:cxnLst>
                  <a:cxn ang="0">
                    <a:pos x="T0" y="T1"/>
                  </a:cxn>
                  <a:cxn ang="0">
                    <a:pos x="T2" y="T3"/>
                  </a:cxn>
                  <a:cxn ang="0">
                    <a:pos x="T4" y="T5"/>
                  </a:cxn>
                  <a:cxn ang="0">
                    <a:pos x="T6" y="T7"/>
                  </a:cxn>
                  <a:cxn ang="0">
                    <a:pos x="T8" y="T9"/>
                  </a:cxn>
                  <a:cxn ang="0">
                    <a:pos x="T10" y="T11"/>
                  </a:cxn>
                </a:cxnLst>
                <a:rect l="0" t="0" r="r" b="b"/>
                <a:pathLst>
                  <a:path w="116" h="131">
                    <a:moveTo>
                      <a:pt x="23" y="96"/>
                    </a:moveTo>
                    <a:cubicBezTo>
                      <a:pt x="2" y="76"/>
                      <a:pt x="0" y="43"/>
                      <a:pt x="20" y="22"/>
                    </a:cubicBezTo>
                    <a:cubicBezTo>
                      <a:pt x="39" y="1"/>
                      <a:pt x="72" y="0"/>
                      <a:pt x="94" y="19"/>
                    </a:cubicBezTo>
                    <a:cubicBezTo>
                      <a:pt x="115" y="39"/>
                      <a:pt x="116" y="72"/>
                      <a:pt x="97" y="93"/>
                    </a:cubicBezTo>
                    <a:cubicBezTo>
                      <a:pt x="87" y="103"/>
                      <a:pt x="61" y="131"/>
                      <a:pt x="61" y="131"/>
                    </a:cubicBezTo>
                    <a:cubicBezTo>
                      <a:pt x="61" y="131"/>
                      <a:pt x="33" y="106"/>
                      <a:pt x="23" y="96"/>
                    </a:cubicBezTo>
                    <a:close/>
                  </a:path>
                </a:pathLst>
              </a:custGeom>
              <a:solidFill>
                <a:srgbClr val="EBAC07"/>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72" name="Oval 16"/>
              <p:cNvSpPr>
                <a:spLocks noChangeArrowheads="1"/>
              </p:cNvSpPr>
              <p:nvPr/>
            </p:nvSpPr>
            <p:spPr bwMode="auto">
              <a:xfrm>
                <a:off x="5025942" y="3176154"/>
                <a:ext cx="1948590" cy="1949340"/>
              </a:xfrm>
              <a:prstGeom prst="ellipse">
                <a:avLst/>
              </a:pr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73" name="Freeform 17"/>
              <p:cNvSpPr>
                <a:spLocks/>
              </p:cNvSpPr>
              <p:nvPr/>
            </p:nvSpPr>
            <p:spPr bwMode="auto">
              <a:xfrm>
                <a:off x="5188472" y="4553406"/>
                <a:ext cx="192563" cy="174804"/>
              </a:xfrm>
              <a:custGeom>
                <a:avLst/>
                <a:gdLst>
                  <a:gd name="T0" fmla="*/ 0 w 109"/>
                  <a:gd name="T1" fmla="*/ 12 h 99"/>
                  <a:gd name="T2" fmla="*/ 109 w 109"/>
                  <a:gd name="T3" fmla="*/ 0 h 99"/>
                  <a:gd name="T4" fmla="*/ 64 w 109"/>
                  <a:gd name="T5" fmla="*/ 99 h 99"/>
                  <a:gd name="T6" fmla="*/ 59 w 109"/>
                  <a:gd name="T7" fmla="*/ 35 h 99"/>
                  <a:gd name="T8" fmla="*/ 0 w 109"/>
                  <a:gd name="T9" fmla="*/ 12 h 99"/>
                </a:gdLst>
                <a:ahLst/>
                <a:cxnLst>
                  <a:cxn ang="0">
                    <a:pos x="T0" y="T1"/>
                  </a:cxn>
                  <a:cxn ang="0">
                    <a:pos x="T2" y="T3"/>
                  </a:cxn>
                  <a:cxn ang="0">
                    <a:pos x="T4" y="T5"/>
                  </a:cxn>
                  <a:cxn ang="0">
                    <a:pos x="T6" y="T7"/>
                  </a:cxn>
                  <a:cxn ang="0">
                    <a:pos x="T8" y="T9"/>
                  </a:cxn>
                </a:cxnLst>
                <a:rect l="0" t="0" r="r" b="b"/>
                <a:pathLst>
                  <a:path w="109" h="99">
                    <a:moveTo>
                      <a:pt x="0" y="12"/>
                    </a:moveTo>
                    <a:lnTo>
                      <a:pt x="109" y="0"/>
                    </a:lnTo>
                    <a:lnTo>
                      <a:pt x="64" y="99"/>
                    </a:lnTo>
                    <a:lnTo>
                      <a:pt x="59" y="35"/>
                    </a:lnTo>
                    <a:lnTo>
                      <a:pt x="0" y="12"/>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74" name="Freeform 18"/>
              <p:cNvSpPr>
                <a:spLocks/>
              </p:cNvSpPr>
              <p:nvPr/>
            </p:nvSpPr>
            <p:spPr bwMode="auto">
              <a:xfrm>
                <a:off x="5151372" y="3714694"/>
                <a:ext cx="187263" cy="171273"/>
              </a:xfrm>
              <a:custGeom>
                <a:avLst/>
                <a:gdLst>
                  <a:gd name="T0" fmla="*/ 42 w 106"/>
                  <a:gd name="T1" fmla="*/ 0 h 97"/>
                  <a:gd name="T2" fmla="*/ 106 w 106"/>
                  <a:gd name="T3" fmla="*/ 85 h 97"/>
                  <a:gd name="T4" fmla="*/ 0 w 106"/>
                  <a:gd name="T5" fmla="*/ 97 h 97"/>
                  <a:gd name="T6" fmla="*/ 52 w 106"/>
                  <a:gd name="T7" fmla="*/ 61 h 97"/>
                  <a:gd name="T8" fmla="*/ 42 w 106"/>
                  <a:gd name="T9" fmla="*/ 0 h 97"/>
                </a:gdLst>
                <a:ahLst/>
                <a:cxnLst>
                  <a:cxn ang="0">
                    <a:pos x="T0" y="T1"/>
                  </a:cxn>
                  <a:cxn ang="0">
                    <a:pos x="T2" y="T3"/>
                  </a:cxn>
                  <a:cxn ang="0">
                    <a:pos x="T4" y="T5"/>
                  </a:cxn>
                  <a:cxn ang="0">
                    <a:pos x="T6" y="T7"/>
                  </a:cxn>
                  <a:cxn ang="0">
                    <a:pos x="T8" y="T9"/>
                  </a:cxn>
                </a:cxnLst>
                <a:rect l="0" t="0" r="r" b="b"/>
                <a:pathLst>
                  <a:path w="106" h="97">
                    <a:moveTo>
                      <a:pt x="42" y="0"/>
                    </a:moveTo>
                    <a:lnTo>
                      <a:pt x="106" y="85"/>
                    </a:lnTo>
                    <a:lnTo>
                      <a:pt x="0" y="97"/>
                    </a:lnTo>
                    <a:lnTo>
                      <a:pt x="52" y="61"/>
                    </a:lnTo>
                    <a:lnTo>
                      <a:pt x="42" y="0"/>
                    </a:lnTo>
                    <a:close/>
                  </a:path>
                </a:pathLst>
              </a:custGeom>
              <a:solidFill>
                <a:srgbClr val="A2B932"/>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75" name="Freeform 19"/>
              <p:cNvSpPr>
                <a:spLocks/>
              </p:cNvSpPr>
              <p:nvPr/>
            </p:nvSpPr>
            <p:spPr bwMode="auto">
              <a:xfrm>
                <a:off x="5914557" y="3243251"/>
                <a:ext cx="192563" cy="162445"/>
              </a:xfrm>
              <a:custGeom>
                <a:avLst/>
                <a:gdLst>
                  <a:gd name="T0" fmla="*/ 109 w 109"/>
                  <a:gd name="T1" fmla="*/ 0 h 92"/>
                  <a:gd name="T2" fmla="*/ 54 w 109"/>
                  <a:gd name="T3" fmla="*/ 92 h 92"/>
                  <a:gd name="T4" fmla="*/ 0 w 109"/>
                  <a:gd name="T5" fmla="*/ 0 h 92"/>
                  <a:gd name="T6" fmla="*/ 54 w 109"/>
                  <a:gd name="T7" fmla="*/ 33 h 92"/>
                  <a:gd name="T8" fmla="*/ 109 w 109"/>
                  <a:gd name="T9" fmla="*/ 0 h 92"/>
                </a:gdLst>
                <a:ahLst/>
                <a:cxnLst>
                  <a:cxn ang="0">
                    <a:pos x="T0" y="T1"/>
                  </a:cxn>
                  <a:cxn ang="0">
                    <a:pos x="T2" y="T3"/>
                  </a:cxn>
                  <a:cxn ang="0">
                    <a:pos x="T4" y="T5"/>
                  </a:cxn>
                  <a:cxn ang="0">
                    <a:pos x="T6" y="T7"/>
                  </a:cxn>
                  <a:cxn ang="0">
                    <a:pos x="T8" y="T9"/>
                  </a:cxn>
                </a:cxnLst>
                <a:rect l="0" t="0" r="r" b="b"/>
                <a:pathLst>
                  <a:path w="109" h="92">
                    <a:moveTo>
                      <a:pt x="109" y="0"/>
                    </a:moveTo>
                    <a:lnTo>
                      <a:pt x="54" y="92"/>
                    </a:lnTo>
                    <a:lnTo>
                      <a:pt x="0" y="0"/>
                    </a:lnTo>
                    <a:lnTo>
                      <a:pt x="54" y="33"/>
                    </a:lnTo>
                    <a:lnTo>
                      <a:pt x="109" y="0"/>
                    </a:lnTo>
                    <a:close/>
                  </a:path>
                </a:pathLst>
              </a:custGeom>
              <a:solidFill>
                <a:srgbClr val="EBAC07"/>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76" name="Freeform 20"/>
              <p:cNvSpPr>
                <a:spLocks/>
              </p:cNvSpPr>
              <p:nvPr/>
            </p:nvSpPr>
            <p:spPr bwMode="auto">
              <a:xfrm>
                <a:off x="6515210" y="3460432"/>
                <a:ext cx="180196" cy="187165"/>
              </a:xfrm>
              <a:custGeom>
                <a:avLst/>
                <a:gdLst>
                  <a:gd name="T0" fmla="*/ 102 w 102"/>
                  <a:gd name="T1" fmla="*/ 71 h 106"/>
                  <a:gd name="T2" fmla="*/ 0 w 102"/>
                  <a:gd name="T3" fmla="*/ 106 h 106"/>
                  <a:gd name="T4" fmla="*/ 22 w 102"/>
                  <a:gd name="T5" fmla="*/ 0 h 106"/>
                  <a:gd name="T6" fmla="*/ 40 w 102"/>
                  <a:gd name="T7" fmla="*/ 59 h 106"/>
                  <a:gd name="T8" fmla="*/ 102 w 102"/>
                  <a:gd name="T9" fmla="*/ 71 h 106"/>
                </a:gdLst>
                <a:ahLst/>
                <a:cxnLst>
                  <a:cxn ang="0">
                    <a:pos x="T0" y="T1"/>
                  </a:cxn>
                  <a:cxn ang="0">
                    <a:pos x="T2" y="T3"/>
                  </a:cxn>
                  <a:cxn ang="0">
                    <a:pos x="T4" y="T5"/>
                  </a:cxn>
                  <a:cxn ang="0">
                    <a:pos x="T6" y="T7"/>
                  </a:cxn>
                  <a:cxn ang="0">
                    <a:pos x="T8" y="T9"/>
                  </a:cxn>
                </a:cxnLst>
                <a:rect l="0" t="0" r="r" b="b"/>
                <a:pathLst>
                  <a:path w="102" h="106">
                    <a:moveTo>
                      <a:pt x="102" y="71"/>
                    </a:moveTo>
                    <a:lnTo>
                      <a:pt x="0" y="106"/>
                    </a:lnTo>
                    <a:lnTo>
                      <a:pt x="22" y="0"/>
                    </a:lnTo>
                    <a:lnTo>
                      <a:pt x="40" y="59"/>
                    </a:lnTo>
                    <a:lnTo>
                      <a:pt x="102" y="71"/>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77" name="Freeform 21"/>
              <p:cNvSpPr>
                <a:spLocks/>
              </p:cNvSpPr>
              <p:nvPr/>
            </p:nvSpPr>
            <p:spPr bwMode="auto">
              <a:xfrm>
                <a:off x="6554075" y="4654049"/>
                <a:ext cx="181963" cy="178336"/>
              </a:xfrm>
              <a:custGeom>
                <a:avLst/>
                <a:gdLst>
                  <a:gd name="T0" fmla="*/ 28 w 103"/>
                  <a:gd name="T1" fmla="*/ 101 h 101"/>
                  <a:gd name="T2" fmla="*/ 0 w 103"/>
                  <a:gd name="T3" fmla="*/ 0 h 101"/>
                  <a:gd name="T4" fmla="*/ 103 w 103"/>
                  <a:gd name="T5" fmla="*/ 26 h 101"/>
                  <a:gd name="T6" fmla="*/ 42 w 103"/>
                  <a:gd name="T7" fmla="*/ 42 h 101"/>
                  <a:gd name="T8" fmla="*/ 28 w 103"/>
                  <a:gd name="T9" fmla="*/ 101 h 101"/>
                </a:gdLst>
                <a:ahLst/>
                <a:cxnLst>
                  <a:cxn ang="0">
                    <a:pos x="T0" y="T1"/>
                  </a:cxn>
                  <a:cxn ang="0">
                    <a:pos x="T2" y="T3"/>
                  </a:cxn>
                  <a:cxn ang="0">
                    <a:pos x="T4" y="T5"/>
                  </a:cxn>
                  <a:cxn ang="0">
                    <a:pos x="T6" y="T7"/>
                  </a:cxn>
                  <a:cxn ang="0">
                    <a:pos x="T8" y="T9"/>
                  </a:cxn>
                </a:cxnLst>
                <a:rect l="0" t="0" r="r" b="b"/>
                <a:pathLst>
                  <a:path w="103" h="101">
                    <a:moveTo>
                      <a:pt x="28" y="101"/>
                    </a:moveTo>
                    <a:lnTo>
                      <a:pt x="0" y="0"/>
                    </a:lnTo>
                    <a:lnTo>
                      <a:pt x="103" y="26"/>
                    </a:lnTo>
                    <a:lnTo>
                      <a:pt x="42" y="42"/>
                    </a:lnTo>
                    <a:lnTo>
                      <a:pt x="28" y="101"/>
                    </a:lnTo>
                    <a:close/>
                  </a:path>
                </a:pathLst>
              </a:custGeom>
              <a:solidFill>
                <a:srgbClr val="A2B932"/>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78" name="Freeform 22"/>
              <p:cNvSpPr>
                <a:spLocks/>
              </p:cNvSpPr>
              <p:nvPr/>
            </p:nvSpPr>
            <p:spPr bwMode="auto">
              <a:xfrm>
                <a:off x="5914556" y="4887122"/>
                <a:ext cx="187263" cy="165976"/>
              </a:xfrm>
              <a:custGeom>
                <a:avLst/>
                <a:gdLst>
                  <a:gd name="T0" fmla="*/ 0 w 106"/>
                  <a:gd name="T1" fmla="*/ 94 h 94"/>
                  <a:gd name="T2" fmla="*/ 50 w 106"/>
                  <a:gd name="T3" fmla="*/ 0 h 94"/>
                  <a:gd name="T4" fmla="*/ 106 w 106"/>
                  <a:gd name="T5" fmla="*/ 92 h 94"/>
                  <a:gd name="T6" fmla="*/ 52 w 106"/>
                  <a:gd name="T7" fmla="*/ 61 h 94"/>
                  <a:gd name="T8" fmla="*/ 0 w 106"/>
                  <a:gd name="T9" fmla="*/ 94 h 94"/>
                </a:gdLst>
                <a:ahLst/>
                <a:cxnLst>
                  <a:cxn ang="0">
                    <a:pos x="T0" y="T1"/>
                  </a:cxn>
                  <a:cxn ang="0">
                    <a:pos x="T2" y="T3"/>
                  </a:cxn>
                  <a:cxn ang="0">
                    <a:pos x="T4" y="T5"/>
                  </a:cxn>
                  <a:cxn ang="0">
                    <a:pos x="T6" y="T7"/>
                  </a:cxn>
                  <a:cxn ang="0">
                    <a:pos x="T8" y="T9"/>
                  </a:cxn>
                </a:cxnLst>
                <a:rect l="0" t="0" r="r" b="b"/>
                <a:pathLst>
                  <a:path w="106" h="94">
                    <a:moveTo>
                      <a:pt x="0" y="94"/>
                    </a:moveTo>
                    <a:lnTo>
                      <a:pt x="50" y="0"/>
                    </a:lnTo>
                    <a:lnTo>
                      <a:pt x="106" y="92"/>
                    </a:lnTo>
                    <a:lnTo>
                      <a:pt x="52" y="61"/>
                    </a:lnTo>
                    <a:lnTo>
                      <a:pt x="0" y="94"/>
                    </a:lnTo>
                    <a:close/>
                  </a:path>
                </a:pathLst>
              </a:custGeom>
              <a:solidFill>
                <a:srgbClr val="EBAC07"/>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79" name="Freeform 23"/>
              <p:cNvSpPr>
                <a:spLocks/>
              </p:cNvSpPr>
              <p:nvPr/>
            </p:nvSpPr>
            <p:spPr bwMode="auto">
              <a:xfrm>
                <a:off x="5610696" y="4002504"/>
                <a:ext cx="104232" cy="141256"/>
              </a:xfrm>
              <a:custGeom>
                <a:avLst/>
                <a:gdLst>
                  <a:gd name="T0" fmla="*/ 1 w 25"/>
                  <a:gd name="T1" fmla="*/ 10 h 34"/>
                  <a:gd name="T2" fmla="*/ 2 w 25"/>
                  <a:gd name="T3" fmla="*/ 6 h 34"/>
                  <a:gd name="T4" fmla="*/ 4 w 25"/>
                  <a:gd name="T5" fmla="*/ 3 h 34"/>
                  <a:gd name="T6" fmla="*/ 8 w 25"/>
                  <a:gd name="T7" fmla="*/ 1 h 34"/>
                  <a:gd name="T8" fmla="*/ 13 w 25"/>
                  <a:gd name="T9" fmla="*/ 0 h 34"/>
                  <a:gd name="T10" fmla="*/ 15 w 25"/>
                  <a:gd name="T11" fmla="*/ 0 h 34"/>
                  <a:gd name="T12" fmla="*/ 18 w 25"/>
                  <a:gd name="T13" fmla="*/ 0 h 34"/>
                  <a:gd name="T14" fmla="*/ 21 w 25"/>
                  <a:gd name="T15" fmla="*/ 1 h 34"/>
                  <a:gd name="T16" fmla="*/ 23 w 25"/>
                  <a:gd name="T17" fmla="*/ 2 h 34"/>
                  <a:gd name="T18" fmla="*/ 24 w 25"/>
                  <a:gd name="T19" fmla="*/ 3 h 34"/>
                  <a:gd name="T20" fmla="*/ 24 w 25"/>
                  <a:gd name="T21" fmla="*/ 4 h 34"/>
                  <a:gd name="T22" fmla="*/ 23 w 25"/>
                  <a:gd name="T23" fmla="*/ 7 h 34"/>
                  <a:gd name="T24" fmla="*/ 22 w 25"/>
                  <a:gd name="T25" fmla="*/ 8 h 34"/>
                  <a:gd name="T26" fmla="*/ 21 w 25"/>
                  <a:gd name="T27" fmla="*/ 8 h 34"/>
                  <a:gd name="T28" fmla="*/ 17 w 25"/>
                  <a:gd name="T29" fmla="*/ 7 h 34"/>
                  <a:gd name="T30" fmla="*/ 13 w 25"/>
                  <a:gd name="T31" fmla="*/ 6 h 34"/>
                  <a:gd name="T32" fmla="*/ 10 w 25"/>
                  <a:gd name="T33" fmla="*/ 7 h 34"/>
                  <a:gd name="T34" fmla="*/ 9 w 25"/>
                  <a:gd name="T35" fmla="*/ 9 h 34"/>
                  <a:gd name="T36" fmla="*/ 9 w 25"/>
                  <a:gd name="T37" fmla="*/ 10 h 34"/>
                  <a:gd name="T38" fmla="*/ 10 w 25"/>
                  <a:gd name="T39" fmla="*/ 11 h 34"/>
                  <a:gd name="T40" fmla="*/ 12 w 25"/>
                  <a:gd name="T41" fmla="*/ 12 h 34"/>
                  <a:gd name="T42" fmla="*/ 14 w 25"/>
                  <a:gd name="T43" fmla="*/ 13 h 34"/>
                  <a:gd name="T44" fmla="*/ 19 w 25"/>
                  <a:gd name="T45" fmla="*/ 15 h 34"/>
                  <a:gd name="T46" fmla="*/ 22 w 25"/>
                  <a:gd name="T47" fmla="*/ 17 h 34"/>
                  <a:gd name="T48" fmla="*/ 25 w 25"/>
                  <a:gd name="T49" fmla="*/ 20 h 34"/>
                  <a:gd name="T50" fmla="*/ 25 w 25"/>
                  <a:gd name="T51" fmla="*/ 24 h 34"/>
                  <a:gd name="T52" fmla="*/ 25 w 25"/>
                  <a:gd name="T53" fmla="*/ 29 h 34"/>
                  <a:gd name="T54" fmla="*/ 22 w 25"/>
                  <a:gd name="T55" fmla="*/ 32 h 34"/>
                  <a:gd name="T56" fmla="*/ 18 w 25"/>
                  <a:gd name="T57" fmla="*/ 34 h 34"/>
                  <a:gd name="T58" fmla="*/ 13 w 25"/>
                  <a:gd name="T59" fmla="*/ 34 h 34"/>
                  <a:gd name="T60" fmla="*/ 10 w 25"/>
                  <a:gd name="T61" fmla="*/ 34 h 34"/>
                  <a:gd name="T62" fmla="*/ 7 w 25"/>
                  <a:gd name="T63" fmla="*/ 34 h 34"/>
                  <a:gd name="T64" fmla="*/ 3 w 25"/>
                  <a:gd name="T65" fmla="*/ 33 h 34"/>
                  <a:gd name="T66" fmla="*/ 0 w 25"/>
                  <a:gd name="T67" fmla="*/ 31 h 34"/>
                  <a:gd name="T68" fmla="*/ 0 w 25"/>
                  <a:gd name="T69" fmla="*/ 31 h 34"/>
                  <a:gd name="T70" fmla="*/ 0 w 25"/>
                  <a:gd name="T71" fmla="*/ 30 h 34"/>
                  <a:gd name="T72" fmla="*/ 2 w 25"/>
                  <a:gd name="T73" fmla="*/ 26 h 34"/>
                  <a:gd name="T74" fmla="*/ 2 w 25"/>
                  <a:gd name="T75" fmla="*/ 25 h 34"/>
                  <a:gd name="T76" fmla="*/ 3 w 25"/>
                  <a:gd name="T77" fmla="*/ 26 h 34"/>
                  <a:gd name="T78" fmla="*/ 5 w 25"/>
                  <a:gd name="T79" fmla="*/ 26 h 34"/>
                  <a:gd name="T80" fmla="*/ 8 w 25"/>
                  <a:gd name="T81" fmla="*/ 27 h 34"/>
                  <a:gd name="T82" fmla="*/ 10 w 25"/>
                  <a:gd name="T83" fmla="*/ 28 h 34"/>
                  <a:gd name="T84" fmla="*/ 13 w 25"/>
                  <a:gd name="T85" fmla="*/ 28 h 34"/>
                  <a:gd name="T86" fmla="*/ 15 w 25"/>
                  <a:gd name="T87" fmla="*/ 27 h 34"/>
                  <a:gd name="T88" fmla="*/ 17 w 25"/>
                  <a:gd name="T89" fmla="*/ 27 h 34"/>
                  <a:gd name="T90" fmla="*/ 17 w 25"/>
                  <a:gd name="T91" fmla="*/ 26 h 34"/>
                  <a:gd name="T92" fmla="*/ 18 w 25"/>
                  <a:gd name="T93" fmla="*/ 24 h 34"/>
                  <a:gd name="T94" fmla="*/ 17 w 25"/>
                  <a:gd name="T95" fmla="*/ 23 h 34"/>
                  <a:gd name="T96" fmla="*/ 17 w 25"/>
                  <a:gd name="T97" fmla="*/ 22 h 34"/>
                  <a:gd name="T98" fmla="*/ 15 w 25"/>
                  <a:gd name="T99" fmla="*/ 21 h 34"/>
                  <a:gd name="T100" fmla="*/ 12 w 25"/>
                  <a:gd name="T101" fmla="*/ 20 h 34"/>
                  <a:gd name="T102" fmla="*/ 8 w 25"/>
                  <a:gd name="T103" fmla="*/ 18 h 34"/>
                  <a:gd name="T104" fmla="*/ 4 w 25"/>
                  <a:gd name="T105" fmla="*/ 16 h 34"/>
                  <a:gd name="T106" fmla="*/ 2 w 25"/>
                  <a:gd name="T107" fmla="*/ 13 h 34"/>
                  <a:gd name="T108" fmla="*/ 1 w 25"/>
                  <a:gd name="T10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34">
                    <a:moveTo>
                      <a:pt x="1" y="10"/>
                    </a:moveTo>
                    <a:cubicBezTo>
                      <a:pt x="1" y="8"/>
                      <a:pt x="2" y="7"/>
                      <a:pt x="2" y="6"/>
                    </a:cubicBezTo>
                    <a:cubicBezTo>
                      <a:pt x="2" y="5"/>
                      <a:pt x="3" y="4"/>
                      <a:pt x="4" y="3"/>
                    </a:cubicBezTo>
                    <a:cubicBezTo>
                      <a:pt x="5" y="2"/>
                      <a:pt x="6" y="1"/>
                      <a:pt x="8" y="1"/>
                    </a:cubicBezTo>
                    <a:cubicBezTo>
                      <a:pt x="9" y="0"/>
                      <a:pt x="11" y="0"/>
                      <a:pt x="13" y="0"/>
                    </a:cubicBezTo>
                    <a:cubicBezTo>
                      <a:pt x="14" y="0"/>
                      <a:pt x="14" y="0"/>
                      <a:pt x="15" y="0"/>
                    </a:cubicBezTo>
                    <a:cubicBezTo>
                      <a:pt x="16" y="0"/>
                      <a:pt x="17" y="0"/>
                      <a:pt x="18" y="0"/>
                    </a:cubicBezTo>
                    <a:cubicBezTo>
                      <a:pt x="19" y="1"/>
                      <a:pt x="20" y="1"/>
                      <a:pt x="21" y="1"/>
                    </a:cubicBezTo>
                    <a:cubicBezTo>
                      <a:pt x="22" y="1"/>
                      <a:pt x="23" y="2"/>
                      <a:pt x="23" y="2"/>
                    </a:cubicBezTo>
                    <a:cubicBezTo>
                      <a:pt x="24" y="2"/>
                      <a:pt x="24" y="2"/>
                      <a:pt x="24" y="3"/>
                    </a:cubicBezTo>
                    <a:cubicBezTo>
                      <a:pt x="24" y="3"/>
                      <a:pt x="24" y="3"/>
                      <a:pt x="24" y="4"/>
                    </a:cubicBezTo>
                    <a:cubicBezTo>
                      <a:pt x="23" y="7"/>
                      <a:pt x="23" y="7"/>
                      <a:pt x="23" y="7"/>
                    </a:cubicBezTo>
                    <a:cubicBezTo>
                      <a:pt x="22" y="8"/>
                      <a:pt x="22" y="8"/>
                      <a:pt x="22" y="8"/>
                    </a:cubicBezTo>
                    <a:cubicBezTo>
                      <a:pt x="22" y="8"/>
                      <a:pt x="22" y="8"/>
                      <a:pt x="21" y="8"/>
                    </a:cubicBezTo>
                    <a:cubicBezTo>
                      <a:pt x="20" y="7"/>
                      <a:pt x="18" y="7"/>
                      <a:pt x="17" y="7"/>
                    </a:cubicBezTo>
                    <a:cubicBezTo>
                      <a:pt x="15" y="6"/>
                      <a:pt x="14" y="6"/>
                      <a:pt x="13" y="6"/>
                    </a:cubicBezTo>
                    <a:cubicBezTo>
                      <a:pt x="11" y="6"/>
                      <a:pt x="10" y="7"/>
                      <a:pt x="10" y="7"/>
                    </a:cubicBezTo>
                    <a:cubicBezTo>
                      <a:pt x="9" y="8"/>
                      <a:pt x="9" y="8"/>
                      <a:pt x="9" y="9"/>
                    </a:cubicBezTo>
                    <a:cubicBezTo>
                      <a:pt x="9" y="9"/>
                      <a:pt x="9" y="10"/>
                      <a:pt x="9" y="10"/>
                    </a:cubicBezTo>
                    <a:cubicBezTo>
                      <a:pt x="9" y="10"/>
                      <a:pt x="10" y="11"/>
                      <a:pt x="10" y="11"/>
                    </a:cubicBezTo>
                    <a:cubicBezTo>
                      <a:pt x="10" y="11"/>
                      <a:pt x="11" y="12"/>
                      <a:pt x="12" y="12"/>
                    </a:cubicBezTo>
                    <a:cubicBezTo>
                      <a:pt x="12" y="12"/>
                      <a:pt x="13" y="13"/>
                      <a:pt x="14" y="13"/>
                    </a:cubicBezTo>
                    <a:cubicBezTo>
                      <a:pt x="16" y="14"/>
                      <a:pt x="17" y="15"/>
                      <a:pt x="19" y="15"/>
                    </a:cubicBezTo>
                    <a:cubicBezTo>
                      <a:pt x="20" y="16"/>
                      <a:pt x="21" y="17"/>
                      <a:pt x="22" y="17"/>
                    </a:cubicBezTo>
                    <a:cubicBezTo>
                      <a:pt x="23" y="18"/>
                      <a:pt x="24" y="19"/>
                      <a:pt x="25" y="20"/>
                    </a:cubicBezTo>
                    <a:cubicBezTo>
                      <a:pt x="25" y="21"/>
                      <a:pt x="25" y="23"/>
                      <a:pt x="25" y="24"/>
                    </a:cubicBezTo>
                    <a:cubicBezTo>
                      <a:pt x="25" y="26"/>
                      <a:pt x="25" y="27"/>
                      <a:pt x="25" y="29"/>
                    </a:cubicBezTo>
                    <a:cubicBezTo>
                      <a:pt x="24" y="30"/>
                      <a:pt x="23" y="31"/>
                      <a:pt x="22" y="32"/>
                    </a:cubicBezTo>
                    <a:cubicBezTo>
                      <a:pt x="21" y="33"/>
                      <a:pt x="20" y="33"/>
                      <a:pt x="18" y="34"/>
                    </a:cubicBezTo>
                    <a:cubicBezTo>
                      <a:pt x="17" y="34"/>
                      <a:pt x="15" y="34"/>
                      <a:pt x="13" y="34"/>
                    </a:cubicBezTo>
                    <a:cubicBezTo>
                      <a:pt x="12" y="34"/>
                      <a:pt x="11" y="34"/>
                      <a:pt x="10" y="34"/>
                    </a:cubicBezTo>
                    <a:cubicBezTo>
                      <a:pt x="9" y="34"/>
                      <a:pt x="8" y="34"/>
                      <a:pt x="7" y="34"/>
                    </a:cubicBezTo>
                    <a:cubicBezTo>
                      <a:pt x="5" y="33"/>
                      <a:pt x="4" y="33"/>
                      <a:pt x="3" y="33"/>
                    </a:cubicBezTo>
                    <a:cubicBezTo>
                      <a:pt x="2" y="32"/>
                      <a:pt x="1" y="32"/>
                      <a:pt x="0" y="31"/>
                    </a:cubicBezTo>
                    <a:cubicBezTo>
                      <a:pt x="0" y="31"/>
                      <a:pt x="0" y="31"/>
                      <a:pt x="0" y="31"/>
                    </a:cubicBezTo>
                    <a:cubicBezTo>
                      <a:pt x="0" y="31"/>
                      <a:pt x="0" y="30"/>
                      <a:pt x="0" y="30"/>
                    </a:cubicBezTo>
                    <a:cubicBezTo>
                      <a:pt x="2" y="26"/>
                      <a:pt x="2" y="26"/>
                      <a:pt x="2" y="26"/>
                    </a:cubicBezTo>
                    <a:cubicBezTo>
                      <a:pt x="2" y="26"/>
                      <a:pt x="2" y="25"/>
                      <a:pt x="2" y="25"/>
                    </a:cubicBezTo>
                    <a:cubicBezTo>
                      <a:pt x="2" y="25"/>
                      <a:pt x="3" y="25"/>
                      <a:pt x="3" y="26"/>
                    </a:cubicBezTo>
                    <a:cubicBezTo>
                      <a:pt x="4" y="26"/>
                      <a:pt x="4" y="26"/>
                      <a:pt x="5" y="26"/>
                    </a:cubicBezTo>
                    <a:cubicBezTo>
                      <a:pt x="6" y="27"/>
                      <a:pt x="7" y="27"/>
                      <a:pt x="8" y="27"/>
                    </a:cubicBezTo>
                    <a:cubicBezTo>
                      <a:pt x="8" y="27"/>
                      <a:pt x="9" y="27"/>
                      <a:pt x="10" y="28"/>
                    </a:cubicBezTo>
                    <a:cubicBezTo>
                      <a:pt x="11" y="28"/>
                      <a:pt x="12" y="28"/>
                      <a:pt x="13" y="28"/>
                    </a:cubicBezTo>
                    <a:cubicBezTo>
                      <a:pt x="14" y="28"/>
                      <a:pt x="14" y="28"/>
                      <a:pt x="15" y="27"/>
                    </a:cubicBezTo>
                    <a:cubicBezTo>
                      <a:pt x="16" y="27"/>
                      <a:pt x="16" y="27"/>
                      <a:pt x="17" y="27"/>
                    </a:cubicBezTo>
                    <a:cubicBezTo>
                      <a:pt x="17" y="26"/>
                      <a:pt x="17" y="26"/>
                      <a:pt x="17" y="26"/>
                    </a:cubicBezTo>
                    <a:cubicBezTo>
                      <a:pt x="18" y="25"/>
                      <a:pt x="18" y="25"/>
                      <a:pt x="18" y="24"/>
                    </a:cubicBezTo>
                    <a:cubicBezTo>
                      <a:pt x="18" y="24"/>
                      <a:pt x="18" y="24"/>
                      <a:pt x="17" y="23"/>
                    </a:cubicBezTo>
                    <a:cubicBezTo>
                      <a:pt x="17" y="23"/>
                      <a:pt x="17" y="22"/>
                      <a:pt x="17" y="22"/>
                    </a:cubicBezTo>
                    <a:cubicBezTo>
                      <a:pt x="16" y="22"/>
                      <a:pt x="16" y="21"/>
                      <a:pt x="15" y="21"/>
                    </a:cubicBezTo>
                    <a:cubicBezTo>
                      <a:pt x="14" y="21"/>
                      <a:pt x="13" y="20"/>
                      <a:pt x="12" y="20"/>
                    </a:cubicBezTo>
                    <a:cubicBezTo>
                      <a:pt x="11" y="19"/>
                      <a:pt x="9" y="19"/>
                      <a:pt x="8" y="18"/>
                    </a:cubicBezTo>
                    <a:cubicBezTo>
                      <a:pt x="7" y="17"/>
                      <a:pt x="5" y="17"/>
                      <a:pt x="4" y="16"/>
                    </a:cubicBezTo>
                    <a:cubicBezTo>
                      <a:pt x="3" y="15"/>
                      <a:pt x="3" y="14"/>
                      <a:pt x="2" y="13"/>
                    </a:cubicBezTo>
                    <a:cubicBezTo>
                      <a:pt x="2" y="12"/>
                      <a:pt x="1" y="11"/>
                      <a:pt x="1" y="10"/>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0" name="Freeform 24"/>
              <p:cNvSpPr>
                <a:spLocks noEditPoints="1"/>
              </p:cNvSpPr>
              <p:nvPr/>
            </p:nvSpPr>
            <p:spPr bwMode="auto">
              <a:xfrm>
                <a:off x="5727294" y="4002504"/>
                <a:ext cx="120131" cy="141256"/>
              </a:xfrm>
              <a:custGeom>
                <a:avLst/>
                <a:gdLst>
                  <a:gd name="T0" fmla="*/ 20 w 29"/>
                  <a:gd name="T1" fmla="*/ 27 h 34"/>
                  <a:gd name="T2" fmla="*/ 9 w 29"/>
                  <a:gd name="T3" fmla="*/ 27 h 34"/>
                  <a:gd name="T4" fmla="*/ 7 w 29"/>
                  <a:gd name="T5" fmla="*/ 33 h 34"/>
                  <a:gd name="T6" fmla="*/ 7 w 29"/>
                  <a:gd name="T7" fmla="*/ 34 h 34"/>
                  <a:gd name="T8" fmla="*/ 6 w 29"/>
                  <a:gd name="T9" fmla="*/ 34 h 34"/>
                  <a:gd name="T10" fmla="*/ 0 w 29"/>
                  <a:gd name="T11" fmla="*/ 34 h 34"/>
                  <a:gd name="T12" fmla="*/ 0 w 29"/>
                  <a:gd name="T13" fmla="*/ 33 h 34"/>
                  <a:gd name="T14" fmla="*/ 0 w 29"/>
                  <a:gd name="T15" fmla="*/ 33 h 34"/>
                  <a:gd name="T16" fmla="*/ 9 w 29"/>
                  <a:gd name="T17" fmla="*/ 3 h 34"/>
                  <a:gd name="T18" fmla="*/ 10 w 29"/>
                  <a:gd name="T19" fmla="*/ 2 h 34"/>
                  <a:gd name="T20" fmla="*/ 11 w 29"/>
                  <a:gd name="T21" fmla="*/ 1 h 34"/>
                  <a:gd name="T22" fmla="*/ 12 w 29"/>
                  <a:gd name="T23" fmla="*/ 0 h 34"/>
                  <a:gd name="T24" fmla="*/ 13 w 29"/>
                  <a:gd name="T25" fmla="*/ 0 h 34"/>
                  <a:gd name="T26" fmla="*/ 16 w 29"/>
                  <a:gd name="T27" fmla="*/ 0 h 34"/>
                  <a:gd name="T28" fmla="*/ 17 w 29"/>
                  <a:gd name="T29" fmla="*/ 0 h 34"/>
                  <a:gd name="T30" fmla="*/ 18 w 29"/>
                  <a:gd name="T31" fmla="*/ 1 h 34"/>
                  <a:gd name="T32" fmla="*/ 19 w 29"/>
                  <a:gd name="T33" fmla="*/ 2 h 34"/>
                  <a:gd name="T34" fmla="*/ 20 w 29"/>
                  <a:gd name="T35" fmla="*/ 3 h 34"/>
                  <a:gd name="T36" fmla="*/ 29 w 29"/>
                  <a:gd name="T37" fmla="*/ 33 h 34"/>
                  <a:gd name="T38" fmla="*/ 29 w 29"/>
                  <a:gd name="T39" fmla="*/ 33 h 34"/>
                  <a:gd name="T40" fmla="*/ 29 w 29"/>
                  <a:gd name="T41" fmla="*/ 34 h 34"/>
                  <a:gd name="T42" fmla="*/ 23 w 29"/>
                  <a:gd name="T43" fmla="*/ 34 h 34"/>
                  <a:gd name="T44" fmla="*/ 22 w 29"/>
                  <a:gd name="T45" fmla="*/ 34 h 34"/>
                  <a:gd name="T46" fmla="*/ 22 w 29"/>
                  <a:gd name="T47" fmla="*/ 33 h 34"/>
                  <a:gd name="T48" fmla="*/ 20 w 29"/>
                  <a:gd name="T49" fmla="*/ 27 h 34"/>
                  <a:gd name="T50" fmla="*/ 11 w 29"/>
                  <a:gd name="T51" fmla="*/ 21 h 34"/>
                  <a:gd name="T52" fmla="*/ 18 w 29"/>
                  <a:gd name="T53" fmla="*/ 21 h 34"/>
                  <a:gd name="T54" fmla="*/ 16 w 29"/>
                  <a:gd name="T55" fmla="*/ 15 h 34"/>
                  <a:gd name="T56" fmla="*/ 15 w 29"/>
                  <a:gd name="T57" fmla="*/ 8 h 34"/>
                  <a:gd name="T58" fmla="*/ 14 w 29"/>
                  <a:gd name="T59" fmla="*/ 8 h 34"/>
                  <a:gd name="T60" fmla="*/ 13 w 29"/>
                  <a:gd name="T61" fmla="*/ 15 h 34"/>
                  <a:gd name="T62" fmla="*/ 11 w 29"/>
                  <a:gd name="T63" fmla="*/ 2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4">
                    <a:moveTo>
                      <a:pt x="20" y="27"/>
                    </a:moveTo>
                    <a:cubicBezTo>
                      <a:pt x="9" y="27"/>
                      <a:pt x="9" y="27"/>
                      <a:pt x="9" y="27"/>
                    </a:cubicBezTo>
                    <a:cubicBezTo>
                      <a:pt x="7" y="33"/>
                      <a:pt x="7" y="33"/>
                      <a:pt x="7" y="33"/>
                    </a:cubicBezTo>
                    <a:cubicBezTo>
                      <a:pt x="7" y="33"/>
                      <a:pt x="7" y="33"/>
                      <a:pt x="7" y="34"/>
                    </a:cubicBezTo>
                    <a:cubicBezTo>
                      <a:pt x="7" y="34"/>
                      <a:pt x="6" y="34"/>
                      <a:pt x="6" y="34"/>
                    </a:cubicBezTo>
                    <a:cubicBezTo>
                      <a:pt x="0" y="34"/>
                      <a:pt x="0" y="34"/>
                      <a:pt x="0" y="34"/>
                    </a:cubicBezTo>
                    <a:cubicBezTo>
                      <a:pt x="0" y="34"/>
                      <a:pt x="0" y="34"/>
                      <a:pt x="0" y="33"/>
                    </a:cubicBezTo>
                    <a:cubicBezTo>
                      <a:pt x="0" y="33"/>
                      <a:pt x="0" y="33"/>
                      <a:pt x="0" y="33"/>
                    </a:cubicBezTo>
                    <a:cubicBezTo>
                      <a:pt x="9" y="3"/>
                      <a:pt x="9" y="3"/>
                      <a:pt x="9" y="3"/>
                    </a:cubicBezTo>
                    <a:cubicBezTo>
                      <a:pt x="10" y="2"/>
                      <a:pt x="10" y="2"/>
                      <a:pt x="10" y="2"/>
                    </a:cubicBezTo>
                    <a:cubicBezTo>
                      <a:pt x="10" y="1"/>
                      <a:pt x="10" y="1"/>
                      <a:pt x="11" y="1"/>
                    </a:cubicBezTo>
                    <a:cubicBezTo>
                      <a:pt x="11" y="1"/>
                      <a:pt x="11" y="1"/>
                      <a:pt x="12" y="0"/>
                    </a:cubicBezTo>
                    <a:cubicBezTo>
                      <a:pt x="12" y="0"/>
                      <a:pt x="12" y="0"/>
                      <a:pt x="13" y="0"/>
                    </a:cubicBezTo>
                    <a:cubicBezTo>
                      <a:pt x="16" y="0"/>
                      <a:pt x="16" y="0"/>
                      <a:pt x="16" y="0"/>
                    </a:cubicBezTo>
                    <a:cubicBezTo>
                      <a:pt x="16" y="0"/>
                      <a:pt x="17" y="0"/>
                      <a:pt x="17" y="0"/>
                    </a:cubicBezTo>
                    <a:cubicBezTo>
                      <a:pt x="18" y="0"/>
                      <a:pt x="18" y="1"/>
                      <a:pt x="18" y="1"/>
                    </a:cubicBezTo>
                    <a:cubicBezTo>
                      <a:pt x="18" y="1"/>
                      <a:pt x="19" y="1"/>
                      <a:pt x="19" y="2"/>
                    </a:cubicBezTo>
                    <a:cubicBezTo>
                      <a:pt x="19" y="2"/>
                      <a:pt x="19" y="2"/>
                      <a:pt x="20" y="3"/>
                    </a:cubicBezTo>
                    <a:cubicBezTo>
                      <a:pt x="29" y="33"/>
                      <a:pt x="29" y="33"/>
                      <a:pt x="29" y="33"/>
                    </a:cubicBezTo>
                    <a:cubicBezTo>
                      <a:pt x="29" y="33"/>
                      <a:pt x="29" y="33"/>
                      <a:pt x="29" y="33"/>
                    </a:cubicBezTo>
                    <a:cubicBezTo>
                      <a:pt x="29" y="34"/>
                      <a:pt x="29" y="34"/>
                      <a:pt x="29" y="34"/>
                    </a:cubicBezTo>
                    <a:cubicBezTo>
                      <a:pt x="23" y="34"/>
                      <a:pt x="23" y="34"/>
                      <a:pt x="23" y="34"/>
                    </a:cubicBezTo>
                    <a:cubicBezTo>
                      <a:pt x="23" y="34"/>
                      <a:pt x="22" y="34"/>
                      <a:pt x="22" y="34"/>
                    </a:cubicBezTo>
                    <a:cubicBezTo>
                      <a:pt x="22" y="34"/>
                      <a:pt x="22" y="33"/>
                      <a:pt x="22" y="33"/>
                    </a:cubicBezTo>
                    <a:lnTo>
                      <a:pt x="20" y="27"/>
                    </a:lnTo>
                    <a:close/>
                    <a:moveTo>
                      <a:pt x="11" y="21"/>
                    </a:moveTo>
                    <a:cubicBezTo>
                      <a:pt x="18" y="21"/>
                      <a:pt x="18" y="21"/>
                      <a:pt x="18" y="21"/>
                    </a:cubicBezTo>
                    <a:cubicBezTo>
                      <a:pt x="16" y="15"/>
                      <a:pt x="16" y="15"/>
                      <a:pt x="16" y="15"/>
                    </a:cubicBezTo>
                    <a:cubicBezTo>
                      <a:pt x="15" y="8"/>
                      <a:pt x="15" y="8"/>
                      <a:pt x="15" y="8"/>
                    </a:cubicBezTo>
                    <a:cubicBezTo>
                      <a:pt x="14" y="8"/>
                      <a:pt x="14" y="8"/>
                      <a:pt x="14" y="8"/>
                    </a:cubicBezTo>
                    <a:cubicBezTo>
                      <a:pt x="13" y="15"/>
                      <a:pt x="13" y="15"/>
                      <a:pt x="13" y="15"/>
                    </a:cubicBezTo>
                    <a:lnTo>
                      <a:pt x="11" y="21"/>
                    </a:ln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1" name="Freeform 25"/>
              <p:cNvSpPr>
                <a:spLocks/>
              </p:cNvSpPr>
              <p:nvPr/>
            </p:nvSpPr>
            <p:spPr bwMode="auto">
              <a:xfrm>
                <a:off x="5868623" y="4002504"/>
                <a:ext cx="141330" cy="141256"/>
              </a:xfrm>
              <a:custGeom>
                <a:avLst/>
                <a:gdLst>
                  <a:gd name="T0" fmla="*/ 27 w 34"/>
                  <a:gd name="T1" fmla="*/ 15 h 34"/>
                  <a:gd name="T2" fmla="*/ 27 w 34"/>
                  <a:gd name="T3" fmla="*/ 15 h 34"/>
                  <a:gd name="T4" fmla="*/ 25 w 34"/>
                  <a:gd name="T5" fmla="*/ 19 h 34"/>
                  <a:gd name="T6" fmla="*/ 21 w 34"/>
                  <a:gd name="T7" fmla="*/ 28 h 34"/>
                  <a:gd name="T8" fmla="*/ 20 w 34"/>
                  <a:gd name="T9" fmla="*/ 29 h 34"/>
                  <a:gd name="T10" fmla="*/ 18 w 34"/>
                  <a:gd name="T11" fmla="*/ 30 h 34"/>
                  <a:gd name="T12" fmla="*/ 16 w 34"/>
                  <a:gd name="T13" fmla="*/ 30 h 34"/>
                  <a:gd name="T14" fmla="*/ 14 w 34"/>
                  <a:gd name="T15" fmla="*/ 29 h 34"/>
                  <a:gd name="T16" fmla="*/ 13 w 34"/>
                  <a:gd name="T17" fmla="*/ 28 h 34"/>
                  <a:gd name="T18" fmla="*/ 10 w 34"/>
                  <a:gd name="T19" fmla="*/ 22 h 34"/>
                  <a:gd name="T20" fmla="*/ 7 w 34"/>
                  <a:gd name="T21" fmla="*/ 15 h 34"/>
                  <a:gd name="T22" fmla="*/ 7 w 34"/>
                  <a:gd name="T23" fmla="*/ 15 h 34"/>
                  <a:gd name="T24" fmla="*/ 7 w 34"/>
                  <a:gd name="T25" fmla="*/ 33 h 34"/>
                  <a:gd name="T26" fmla="*/ 6 w 34"/>
                  <a:gd name="T27" fmla="*/ 34 h 34"/>
                  <a:gd name="T28" fmla="*/ 6 w 34"/>
                  <a:gd name="T29" fmla="*/ 34 h 34"/>
                  <a:gd name="T30" fmla="*/ 1 w 34"/>
                  <a:gd name="T31" fmla="*/ 34 h 34"/>
                  <a:gd name="T32" fmla="*/ 0 w 34"/>
                  <a:gd name="T33" fmla="*/ 34 h 34"/>
                  <a:gd name="T34" fmla="*/ 0 w 34"/>
                  <a:gd name="T35" fmla="*/ 33 h 34"/>
                  <a:gd name="T36" fmla="*/ 0 w 34"/>
                  <a:gd name="T37" fmla="*/ 4 h 34"/>
                  <a:gd name="T38" fmla="*/ 0 w 34"/>
                  <a:gd name="T39" fmla="*/ 1 h 34"/>
                  <a:gd name="T40" fmla="*/ 3 w 34"/>
                  <a:gd name="T41" fmla="*/ 0 h 34"/>
                  <a:gd name="T42" fmla="*/ 5 w 34"/>
                  <a:gd name="T43" fmla="*/ 0 h 34"/>
                  <a:gd name="T44" fmla="*/ 7 w 34"/>
                  <a:gd name="T45" fmla="*/ 1 h 34"/>
                  <a:gd name="T46" fmla="*/ 9 w 34"/>
                  <a:gd name="T47" fmla="*/ 3 h 34"/>
                  <a:gd name="T48" fmla="*/ 14 w 34"/>
                  <a:gd name="T49" fmla="*/ 14 h 34"/>
                  <a:gd name="T50" fmla="*/ 17 w 34"/>
                  <a:gd name="T51" fmla="*/ 21 h 34"/>
                  <a:gd name="T52" fmla="*/ 17 w 34"/>
                  <a:gd name="T53" fmla="*/ 21 h 34"/>
                  <a:gd name="T54" fmla="*/ 20 w 34"/>
                  <a:gd name="T55" fmla="*/ 14 h 34"/>
                  <a:gd name="T56" fmla="*/ 25 w 34"/>
                  <a:gd name="T57" fmla="*/ 3 h 34"/>
                  <a:gd name="T58" fmla="*/ 26 w 34"/>
                  <a:gd name="T59" fmla="*/ 1 h 34"/>
                  <a:gd name="T60" fmla="*/ 29 w 34"/>
                  <a:gd name="T61" fmla="*/ 0 h 34"/>
                  <a:gd name="T62" fmla="*/ 31 w 34"/>
                  <a:gd name="T63" fmla="*/ 0 h 34"/>
                  <a:gd name="T64" fmla="*/ 33 w 34"/>
                  <a:gd name="T65" fmla="*/ 1 h 34"/>
                  <a:gd name="T66" fmla="*/ 34 w 34"/>
                  <a:gd name="T67" fmla="*/ 3 h 34"/>
                  <a:gd name="T68" fmla="*/ 34 w 34"/>
                  <a:gd name="T69" fmla="*/ 33 h 34"/>
                  <a:gd name="T70" fmla="*/ 34 w 34"/>
                  <a:gd name="T71" fmla="*/ 34 h 34"/>
                  <a:gd name="T72" fmla="*/ 33 w 34"/>
                  <a:gd name="T73" fmla="*/ 34 h 34"/>
                  <a:gd name="T74" fmla="*/ 28 w 34"/>
                  <a:gd name="T75" fmla="*/ 34 h 34"/>
                  <a:gd name="T76" fmla="*/ 27 w 34"/>
                  <a:gd name="T77" fmla="*/ 34 h 34"/>
                  <a:gd name="T78" fmla="*/ 27 w 34"/>
                  <a:gd name="T79" fmla="*/ 33 h 34"/>
                  <a:gd name="T80" fmla="*/ 27 w 34"/>
                  <a:gd name="T8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4">
                    <a:moveTo>
                      <a:pt x="27" y="15"/>
                    </a:moveTo>
                    <a:cubicBezTo>
                      <a:pt x="27" y="15"/>
                      <a:pt x="27" y="15"/>
                      <a:pt x="27" y="15"/>
                    </a:cubicBezTo>
                    <a:cubicBezTo>
                      <a:pt x="25" y="19"/>
                      <a:pt x="25" y="19"/>
                      <a:pt x="25" y="19"/>
                    </a:cubicBezTo>
                    <a:cubicBezTo>
                      <a:pt x="21" y="28"/>
                      <a:pt x="21" y="28"/>
                      <a:pt x="21" y="28"/>
                    </a:cubicBezTo>
                    <a:cubicBezTo>
                      <a:pt x="21" y="29"/>
                      <a:pt x="20" y="29"/>
                      <a:pt x="20" y="29"/>
                    </a:cubicBezTo>
                    <a:cubicBezTo>
                      <a:pt x="19" y="30"/>
                      <a:pt x="19" y="30"/>
                      <a:pt x="18" y="30"/>
                    </a:cubicBezTo>
                    <a:cubicBezTo>
                      <a:pt x="16" y="30"/>
                      <a:pt x="16" y="30"/>
                      <a:pt x="16" y="30"/>
                    </a:cubicBezTo>
                    <a:cubicBezTo>
                      <a:pt x="15" y="30"/>
                      <a:pt x="14" y="30"/>
                      <a:pt x="14" y="29"/>
                    </a:cubicBezTo>
                    <a:cubicBezTo>
                      <a:pt x="14" y="29"/>
                      <a:pt x="13" y="29"/>
                      <a:pt x="13" y="28"/>
                    </a:cubicBezTo>
                    <a:cubicBezTo>
                      <a:pt x="10" y="22"/>
                      <a:pt x="10" y="22"/>
                      <a:pt x="10" y="22"/>
                    </a:cubicBezTo>
                    <a:cubicBezTo>
                      <a:pt x="7" y="15"/>
                      <a:pt x="7" y="15"/>
                      <a:pt x="7" y="15"/>
                    </a:cubicBezTo>
                    <a:cubicBezTo>
                      <a:pt x="7" y="15"/>
                      <a:pt x="7" y="15"/>
                      <a:pt x="7" y="15"/>
                    </a:cubicBezTo>
                    <a:cubicBezTo>
                      <a:pt x="7" y="33"/>
                      <a:pt x="7" y="33"/>
                      <a:pt x="7" y="33"/>
                    </a:cubicBezTo>
                    <a:cubicBezTo>
                      <a:pt x="7" y="33"/>
                      <a:pt x="7" y="34"/>
                      <a:pt x="6" y="34"/>
                    </a:cubicBezTo>
                    <a:cubicBezTo>
                      <a:pt x="6" y="34"/>
                      <a:pt x="6" y="34"/>
                      <a:pt x="6" y="34"/>
                    </a:cubicBezTo>
                    <a:cubicBezTo>
                      <a:pt x="1" y="34"/>
                      <a:pt x="1" y="34"/>
                      <a:pt x="1" y="34"/>
                    </a:cubicBezTo>
                    <a:cubicBezTo>
                      <a:pt x="0" y="34"/>
                      <a:pt x="0" y="34"/>
                      <a:pt x="0" y="34"/>
                    </a:cubicBezTo>
                    <a:cubicBezTo>
                      <a:pt x="0" y="34"/>
                      <a:pt x="0" y="33"/>
                      <a:pt x="0" y="33"/>
                    </a:cubicBezTo>
                    <a:cubicBezTo>
                      <a:pt x="0" y="4"/>
                      <a:pt x="0" y="4"/>
                      <a:pt x="0" y="4"/>
                    </a:cubicBezTo>
                    <a:cubicBezTo>
                      <a:pt x="0" y="3"/>
                      <a:pt x="0" y="2"/>
                      <a:pt x="0" y="1"/>
                    </a:cubicBezTo>
                    <a:cubicBezTo>
                      <a:pt x="1" y="1"/>
                      <a:pt x="2" y="0"/>
                      <a:pt x="3" y="0"/>
                    </a:cubicBezTo>
                    <a:cubicBezTo>
                      <a:pt x="5" y="0"/>
                      <a:pt x="5" y="0"/>
                      <a:pt x="5" y="0"/>
                    </a:cubicBezTo>
                    <a:cubicBezTo>
                      <a:pt x="6" y="0"/>
                      <a:pt x="7" y="1"/>
                      <a:pt x="7" y="1"/>
                    </a:cubicBezTo>
                    <a:cubicBezTo>
                      <a:pt x="8" y="1"/>
                      <a:pt x="8" y="2"/>
                      <a:pt x="9" y="3"/>
                    </a:cubicBezTo>
                    <a:cubicBezTo>
                      <a:pt x="14" y="14"/>
                      <a:pt x="14" y="14"/>
                      <a:pt x="14" y="14"/>
                    </a:cubicBezTo>
                    <a:cubicBezTo>
                      <a:pt x="17" y="21"/>
                      <a:pt x="17" y="21"/>
                      <a:pt x="17" y="21"/>
                    </a:cubicBezTo>
                    <a:cubicBezTo>
                      <a:pt x="17" y="21"/>
                      <a:pt x="17" y="21"/>
                      <a:pt x="17" y="21"/>
                    </a:cubicBezTo>
                    <a:cubicBezTo>
                      <a:pt x="20" y="14"/>
                      <a:pt x="20" y="14"/>
                      <a:pt x="20" y="14"/>
                    </a:cubicBezTo>
                    <a:cubicBezTo>
                      <a:pt x="25" y="3"/>
                      <a:pt x="25" y="3"/>
                      <a:pt x="25" y="3"/>
                    </a:cubicBezTo>
                    <a:cubicBezTo>
                      <a:pt x="25" y="2"/>
                      <a:pt x="26" y="1"/>
                      <a:pt x="26" y="1"/>
                    </a:cubicBezTo>
                    <a:cubicBezTo>
                      <a:pt x="27" y="1"/>
                      <a:pt x="28" y="0"/>
                      <a:pt x="29" y="0"/>
                    </a:cubicBezTo>
                    <a:cubicBezTo>
                      <a:pt x="31" y="0"/>
                      <a:pt x="31" y="0"/>
                      <a:pt x="31" y="0"/>
                    </a:cubicBezTo>
                    <a:cubicBezTo>
                      <a:pt x="32" y="0"/>
                      <a:pt x="33" y="1"/>
                      <a:pt x="33" y="1"/>
                    </a:cubicBezTo>
                    <a:cubicBezTo>
                      <a:pt x="34" y="1"/>
                      <a:pt x="34" y="2"/>
                      <a:pt x="34" y="3"/>
                    </a:cubicBezTo>
                    <a:cubicBezTo>
                      <a:pt x="34" y="33"/>
                      <a:pt x="34" y="33"/>
                      <a:pt x="34" y="33"/>
                    </a:cubicBezTo>
                    <a:cubicBezTo>
                      <a:pt x="34" y="33"/>
                      <a:pt x="34" y="34"/>
                      <a:pt x="34" y="34"/>
                    </a:cubicBezTo>
                    <a:cubicBezTo>
                      <a:pt x="34" y="34"/>
                      <a:pt x="33" y="34"/>
                      <a:pt x="33" y="34"/>
                    </a:cubicBezTo>
                    <a:cubicBezTo>
                      <a:pt x="28" y="34"/>
                      <a:pt x="28" y="34"/>
                      <a:pt x="28" y="34"/>
                    </a:cubicBezTo>
                    <a:cubicBezTo>
                      <a:pt x="28" y="34"/>
                      <a:pt x="28" y="34"/>
                      <a:pt x="27" y="34"/>
                    </a:cubicBezTo>
                    <a:cubicBezTo>
                      <a:pt x="27" y="34"/>
                      <a:pt x="27" y="33"/>
                      <a:pt x="27" y="33"/>
                    </a:cubicBezTo>
                    <a:lnTo>
                      <a:pt x="27" y="15"/>
                    </a:ln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2" name="Freeform 26"/>
              <p:cNvSpPr>
                <a:spLocks noEditPoints="1"/>
              </p:cNvSpPr>
              <p:nvPr/>
            </p:nvSpPr>
            <p:spPr bwMode="auto">
              <a:xfrm>
                <a:off x="6039986" y="4002504"/>
                <a:ext cx="107765" cy="141256"/>
              </a:xfrm>
              <a:custGeom>
                <a:avLst/>
                <a:gdLst>
                  <a:gd name="T0" fmla="*/ 7 w 26"/>
                  <a:gd name="T1" fmla="*/ 33 h 34"/>
                  <a:gd name="T2" fmla="*/ 7 w 26"/>
                  <a:gd name="T3" fmla="*/ 34 h 34"/>
                  <a:gd name="T4" fmla="*/ 6 w 26"/>
                  <a:gd name="T5" fmla="*/ 34 h 34"/>
                  <a:gd name="T6" fmla="*/ 1 w 26"/>
                  <a:gd name="T7" fmla="*/ 34 h 34"/>
                  <a:gd name="T8" fmla="*/ 0 w 26"/>
                  <a:gd name="T9" fmla="*/ 34 h 34"/>
                  <a:gd name="T10" fmla="*/ 0 w 26"/>
                  <a:gd name="T11" fmla="*/ 33 h 34"/>
                  <a:gd name="T12" fmla="*/ 0 w 26"/>
                  <a:gd name="T13" fmla="*/ 3 h 34"/>
                  <a:gd name="T14" fmla="*/ 1 w 26"/>
                  <a:gd name="T15" fmla="*/ 1 h 34"/>
                  <a:gd name="T16" fmla="*/ 3 w 26"/>
                  <a:gd name="T17" fmla="*/ 0 h 34"/>
                  <a:gd name="T18" fmla="*/ 15 w 26"/>
                  <a:gd name="T19" fmla="*/ 0 h 34"/>
                  <a:gd name="T20" fmla="*/ 19 w 26"/>
                  <a:gd name="T21" fmla="*/ 1 h 34"/>
                  <a:gd name="T22" fmla="*/ 23 w 26"/>
                  <a:gd name="T23" fmla="*/ 3 h 34"/>
                  <a:gd name="T24" fmla="*/ 25 w 26"/>
                  <a:gd name="T25" fmla="*/ 7 h 34"/>
                  <a:gd name="T26" fmla="*/ 26 w 26"/>
                  <a:gd name="T27" fmla="*/ 11 h 34"/>
                  <a:gd name="T28" fmla="*/ 25 w 26"/>
                  <a:gd name="T29" fmla="*/ 14 h 34"/>
                  <a:gd name="T30" fmla="*/ 24 w 26"/>
                  <a:gd name="T31" fmla="*/ 17 h 34"/>
                  <a:gd name="T32" fmla="*/ 20 w 26"/>
                  <a:gd name="T33" fmla="*/ 20 h 34"/>
                  <a:gd name="T34" fmla="*/ 14 w 26"/>
                  <a:gd name="T35" fmla="*/ 22 h 34"/>
                  <a:gd name="T36" fmla="*/ 7 w 26"/>
                  <a:gd name="T37" fmla="*/ 22 h 34"/>
                  <a:gd name="T38" fmla="*/ 7 w 26"/>
                  <a:gd name="T39" fmla="*/ 33 h 34"/>
                  <a:gd name="T40" fmla="*/ 18 w 26"/>
                  <a:gd name="T41" fmla="*/ 11 h 34"/>
                  <a:gd name="T42" fmla="*/ 18 w 26"/>
                  <a:gd name="T43" fmla="*/ 10 h 34"/>
                  <a:gd name="T44" fmla="*/ 17 w 26"/>
                  <a:gd name="T45" fmla="*/ 8 h 34"/>
                  <a:gd name="T46" fmla="*/ 16 w 26"/>
                  <a:gd name="T47" fmla="*/ 7 h 34"/>
                  <a:gd name="T48" fmla="*/ 13 w 26"/>
                  <a:gd name="T49" fmla="*/ 7 h 34"/>
                  <a:gd name="T50" fmla="*/ 7 w 26"/>
                  <a:gd name="T51" fmla="*/ 7 h 34"/>
                  <a:gd name="T52" fmla="*/ 7 w 26"/>
                  <a:gd name="T53" fmla="*/ 16 h 34"/>
                  <a:gd name="T54" fmla="*/ 14 w 26"/>
                  <a:gd name="T55" fmla="*/ 16 h 34"/>
                  <a:gd name="T56" fmla="*/ 17 w 26"/>
                  <a:gd name="T57" fmla="*/ 15 h 34"/>
                  <a:gd name="T58" fmla="*/ 18 w 26"/>
                  <a:gd name="T5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34">
                    <a:moveTo>
                      <a:pt x="7" y="33"/>
                    </a:moveTo>
                    <a:cubicBezTo>
                      <a:pt x="7" y="33"/>
                      <a:pt x="7" y="33"/>
                      <a:pt x="7" y="34"/>
                    </a:cubicBezTo>
                    <a:cubicBezTo>
                      <a:pt x="7" y="34"/>
                      <a:pt x="7" y="34"/>
                      <a:pt x="6" y="34"/>
                    </a:cubicBezTo>
                    <a:cubicBezTo>
                      <a:pt x="1" y="34"/>
                      <a:pt x="1" y="34"/>
                      <a:pt x="1" y="34"/>
                    </a:cubicBezTo>
                    <a:cubicBezTo>
                      <a:pt x="1" y="34"/>
                      <a:pt x="0" y="34"/>
                      <a:pt x="0" y="34"/>
                    </a:cubicBezTo>
                    <a:cubicBezTo>
                      <a:pt x="0" y="33"/>
                      <a:pt x="0" y="33"/>
                      <a:pt x="0" y="33"/>
                    </a:cubicBezTo>
                    <a:cubicBezTo>
                      <a:pt x="0" y="3"/>
                      <a:pt x="0" y="3"/>
                      <a:pt x="0" y="3"/>
                    </a:cubicBezTo>
                    <a:cubicBezTo>
                      <a:pt x="0" y="2"/>
                      <a:pt x="0" y="2"/>
                      <a:pt x="1" y="1"/>
                    </a:cubicBezTo>
                    <a:cubicBezTo>
                      <a:pt x="1" y="1"/>
                      <a:pt x="2" y="0"/>
                      <a:pt x="3" y="0"/>
                    </a:cubicBezTo>
                    <a:cubicBezTo>
                      <a:pt x="15" y="0"/>
                      <a:pt x="15" y="0"/>
                      <a:pt x="15" y="0"/>
                    </a:cubicBezTo>
                    <a:cubicBezTo>
                      <a:pt x="16" y="0"/>
                      <a:pt x="18" y="1"/>
                      <a:pt x="19" y="1"/>
                    </a:cubicBezTo>
                    <a:cubicBezTo>
                      <a:pt x="21" y="2"/>
                      <a:pt x="22" y="2"/>
                      <a:pt x="23" y="3"/>
                    </a:cubicBezTo>
                    <a:cubicBezTo>
                      <a:pt x="24" y="4"/>
                      <a:pt x="24" y="5"/>
                      <a:pt x="25" y="7"/>
                    </a:cubicBezTo>
                    <a:cubicBezTo>
                      <a:pt x="25" y="8"/>
                      <a:pt x="26" y="9"/>
                      <a:pt x="26" y="11"/>
                    </a:cubicBezTo>
                    <a:cubicBezTo>
                      <a:pt x="26" y="12"/>
                      <a:pt x="26" y="13"/>
                      <a:pt x="25" y="14"/>
                    </a:cubicBezTo>
                    <a:cubicBezTo>
                      <a:pt x="25" y="15"/>
                      <a:pt x="25" y="16"/>
                      <a:pt x="24" y="17"/>
                    </a:cubicBezTo>
                    <a:cubicBezTo>
                      <a:pt x="23" y="19"/>
                      <a:pt x="22" y="20"/>
                      <a:pt x="20" y="20"/>
                    </a:cubicBezTo>
                    <a:cubicBezTo>
                      <a:pt x="18" y="21"/>
                      <a:pt x="16" y="22"/>
                      <a:pt x="14" y="22"/>
                    </a:cubicBezTo>
                    <a:cubicBezTo>
                      <a:pt x="7" y="22"/>
                      <a:pt x="7" y="22"/>
                      <a:pt x="7" y="22"/>
                    </a:cubicBezTo>
                    <a:lnTo>
                      <a:pt x="7" y="33"/>
                    </a:lnTo>
                    <a:close/>
                    <a:moveTo>
                      <a:pt x="18" y="11"/>
                    </a:moveTo>
                    <a:cubicBezTo>
                      <a:pt x="18" y="11"/>
                      <a:pt x="18" y="10"/>
                      <a:pt x="18" y="10"/>
                    </a:cubicBezTo>
                    <a:cubicBezTo>
                      <a:pt x="18" y="9"/>
                      <a:pt x="18" y="9"/>
                      <a:pt x="17" y="8"/>
                    </a:cubicBezTo>
                    <a:cubicBezTo>
                      <a:pt x="17" y="8"/>
                      <a:pt x="16" y="8"/>
                      <a:pt x="16" y="7"/>
                    </a:cubicBezTo>
                    <a:cubicBezTo>
                      <a:pt x="15" y="7"/>
                      <a:pt x="14" y="7"/>
                      <a:pt x="13" y="7"/>
                    </a:cubicBezTo>
                    <a:cubicBezTo>
                      <a:pt x="7" y="7"/>
                      <a:pt x="7" y="7"/>
                      <a:pt x="7" y="7"/>
                    </a:cubicBezTo>
                    <a:cubicBezTo>
                      <a:pt x="7" y="16"/>
                      <a:pt x="7" y="16"/>
                      <a:pt x="7" y="16"/>
                    </a:cubicBezTo>
                    <a:cubicBezTo>
                      <a:pt x="14" y="16"/>
                      <a:pt x="14" y="16"/>
                      <a:pt x="14" y="16"/>
                    </a:cubicBezTo>
                    <a:cubicBezTo>
                      <a:pt x="15" y="16"/>
                      <a:pt x="16" y="15"/>
                      <a:pt x="17" y="15"/>
                    </a:cubicBezTo>
                    <a:cubicBezTo>
                      <a:pt x="18" y="14"/>
                      <a:pt x="18" y="13"/>
                      <a:pt x="18" y="11"/>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3" name="Freeform 27"/>
              <p:cNvSpPr>
                <a:spLocks/>
              </p:cNvSpPr>
              <p:nvPr/>
            </p:nvSpPr>
            <p:spPr bwMode="auto">
              <a:xfrm>
                <a:off x="6168950" y="4002504"/>
                <a:ext cx="97165" cy="141256"/>
              </a:xfrm>
              <a:custGeom>
                <a:avLst/>
                <a:gdLst>
                  <a:gd name="T0" fmla="*/ 4 w 23"/>
                  <a:gd name="T1" fmla="*/ 33 h 34"/>
                  <a:gd name="T2" fmla="*/ 1 w 23"/>
                  <a:gd name="T3" fmla="*/ 31 h 34"/>
                  <a:gd name="T4" fmla="*/ 0 w 23"/>
                  <a:gd name="T5" fmla="*/ 28 h 34"/>
                  <a:gd name="T6" fmla="*/ 0 w 23"/>
                  <a:gd name="T7" fmla="*/ 25 h 34"/>
                  <a:gd name="T8" fmla="*/ 0 w 23"/>
                  <a:gd name="T9" fmla="*/ 1 h 34"/>
                  <a:gd name="T10" fmla="*/ 0 w 23"/>
                  <a:gd name="T11" fmla="*/ 1 h 34"/>
                  <a:gd name="T12" fmla="*/ 1 w 23"/>
                  <a:gd name="T13" fmla="*/ 0 h 34"/>
                  <a:gd name="T14" fmla="*/ 6 w 23"/>
                  <a:gd name="T15" fmla="*/ 0 h 34"/>
                  <a:gd name="T16" fmla="*/ 7 w 23"/>
                  <a:gd name="T17" fmla="*/ 1 h 34"/>
                  <a:gd name="T18" fmla="*/ 7 w 23"/>
                  <a:gd name="T19" fmla="*/ 1 h 34"/>
                  <a:gd name="T20" fmla="*/ 7 w 23"/>
                  <a:gd name="T21" fmla="*/ 24 h 34"/>
                  <a:gd name="T22" fmla="*/ 8 w 23"/>
                  <a:gd name="T23" fmla="*/ 27 h 34"/>
                  <a:gd name="T24" fmla="*/ 10 w 23"/>
                  <a:gd name="T25" fmla="*/ 28 h 34"/>
                  <a:gd name="T26" fmla="*/ 22 w 23"/>
                  <a:gd name="T27" fmla="*/ 28 h 34"/>
                  <a:gd name="T28" fmla="*/ 23 w 23"/>
                  <a:gd name="T29" fmla="*/ 28 h 34"/>
                  <a:gd name="T30" fmla="*/ 23 w 23"/>
                  <a:gd name="T31" fmla="*/ 29 h 34"/>
                  <a:gd name="T32" fmla="*/ 23 w 23"/>
                  <a:gd name="T33" fmla="*/ 33 h 34"/>
                  <a:gd name="T34" fmla="*/ 22 w 23"/>
                  <a:gd name="T35" fmla="*/ 34 h 34"/>
                  <a:gd name="T36" fmla="*/ 9 w 23"/>
                  <a:gd name="T37" fmla="*/ 34 h 34"/>
                  <a:gd name="T38" fmla="*/ 4 w 23"/>
                  <a:gd name="T39"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34">
                    <a:moveTo>
                      <a:pt x="4" y="33"/>
                    </a:moveTo>
                    <a:cubicBezTo>
                      <a:pt x="3" y="32"/>
                      <a:pt x="2" y="32"/>
                      <a:pt x="1" y="31"/>
                    </a:cubicBezTo>
                    <a:cubicBezTo>
                      <a:pt x="1" y="30"/>
                      <a:pt x="0" y="29"/>
                      <a:pt x="0" y="28"/>
                    </a:cubicBezTo>
                    <a:cubicBezTo>
                      <a:pt x="0" y="27"/>
                      <a:pt x="0" y="26"/>
                      <a:pt x="0" y="25"/>
                    </a:cubicBezTo>
                    <a:cubicBezTo>
                      <a:pt x="0" y="1"/>
                      <a:pt x="0" y="1"/>
                      <a:pt x="0" y="1"/>
                    </a:cubicBezTo>
                    <a:cubicBezTo>
                      <a:pt x="0" y="1"/>
                      <a:pt x="0" y="1"/>
                      <a:pt x="0" y="1"/>
                    </a:cubicBezTo>
                    <a:cubicBezTo>
                      <a:pt x="0" y="0"/>
                      <a:pt x="0" y="0"/>
                      <a:pt x="1" y="0"/>
                    </a:cubicBezTo>
                    <a:cubicBezTo>
                      <a:pt x="6" y="0"/>
                      <a:pt x="6" y="0"/>
                      <a:pt x="6" y="0"/>
                    </a:cubicBezTo>
                    <a:cubicBezTo>
                      <a:pt x="6" y="0"/>
                      <a:pt x="7" y="0"/>
                      <a:pt x="7" y="1"/>
                    </a:cubicBezTo>
                    <a:cubicBezTo>
                      <a:pt x="7" y="1"/>
                      <a:pt x="7" y="1"/>
                      <a:pt x="7" y="1"/>
                    </a:cubicBezTo>
                    <a:cubicBezTo>
                      <a:pt x="7" y="24"/>
                      <a:pt x="7" y="24"/>
                      <a:pt x="7" y="24"/>
                    </a:cubicBezTo>
                    <a:cubicBezTo>
                      <a:pt x="7" y="26"/>
                      <a:pt x="7" y="26"/>
                      <a:pt x="8" y="27"/>
                    </a:cubicBezTo>
                    <a:cubicBezTo>
                      <a:pt x="8" y="27"/>
                      <a:pt x="9" y="28"/>
                      <a:pt x="10" y="28"/>
                    </a:cubicBezTo>
                    <a:cubicBezTo>
                      <a:pt x="22" y="28"/>
                      <a:pt x="22" y="28"/>
                      <a:pt x="22" y="28"/>
                    </a:cubicBezTo>
                    <a:cubicBezTo>
                      <a:pt x="23" y="28"/>
                      <a:pt x="23" y="28"/>
                      <a:pt x="23" y="28"/>
                    </a:cubicBezTo>
                    <a:cubicBezTo>
                      <a:pt x="23" y="28"/>
                      <a:pt x="23" y="28"/>
                      <a:pt x="23" y="29"/>
                    </a:cubicBezTo>
                    <a:cubicBezTo>
                      <a:pt x="23" y="33"/>
                      <a:pt x="23" y="33"/>
                      <a:pt x="23" y="33"/>
                    </a:cubicBezTo>
                    <a:cubicBezTo>
                      <a:pt x="23" y="33"/>
                      <a:pt x="23" y="34"/>
                      <a:pt x="22" y="34"/>
                    </a:cubicBezTo>
                    <a:cubicBezTo>
                      <a:pt x="9" y="34"/>
                      <a:pt x="9" y="34"/>
                      <a:pt x="9" y="34"/>
                    </a:cubicBezTo>
                    <a:cubicBezTo>
                      <a:pt x="7" y="34"/>
                      <a:pt x="5" y="34"/>
                      <a:pt x="4" y="33"/>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4" name="Freeform 28"/>
              <p:cNvSpPr>
                <a:spLocks/>
              </p:cNvSpPr>
              <p:nvPr/>
            </p:nvSpPr>
            <p:spPr bwMode="auto">
              <a:xfrm>
                <a:off x="6282014" y="4002504"/>
                <a:ext cx="100698" cy="141256"/>
              </a:xfrm>
              <a:custGeom>
                <a:avLst/>
                <a:gdLst>
                  <a:gd name="T0" fmla="*/ 24 w 24"/>
                  <a:gd name="T1" fmla="*/ 33 h 34"/>
                  <a:gd name="T2" fmla="*/ 23 w 24"/>
                  <a:gd name="T3" fmla="*/ 34 h 34"/>
                  <a:gd name="T4" fmla="*/ 9 w 24"/>
                  <a:gd name="T5" fmla="*/ 34 h 34"/>
                  <a:gd name="T6" fmla="*/ 5 w 24"/>
                  <a:gd name="T7" fmla="*/ 33 h 34"/>
                  <a:gd name="T8" fmla="*/ 2 w 24"/>
                  <a:gd name="T9" fmla="*/ 31 h 34"/>
                  <a:gd name="T10" fmla="*/ 1 w 24"/>
                  <a:gd name="T11" fmla="*/ 28 h 34"/>
                  <a:gd name="T12" fmla="*/ 0 w 24"/>
                  <a:gd name="T13" fmla="*/ 25 h 34"/>
                  <a:gd name="T14" fmla="*/ 0 w 24"/>
                  <a:gd name="T15" fmla="*/ 9 h 34"/>
                  <a:gd name="T16" fmla="*/ 1 w 24"/>
                  <a:gd name="T17" fmla="*/ 6 h 34"/>
                  <a:gd name="T18" fmla="*/ 2 w 24"/>
                  <a:gd name="T19" fmla="*/ 3 h 34"/>
                  <a:gd name="T20" fmla="*/ 5 w 24"/>
                  <a:gd name="T21" fmla="*/ 1 h 34"/>
                  <a:gd name="T22" fmla="*/ 9 w 24"/>
                  <a:gd name="T23" fmla="*/ 0 h 34"/>
                  <a:gd name="T24" fmla="*/ 23 w 24"/>
                  <a:gd name="T25" fmla="*/ 0 h 34"/>
                  <a:gd name="T26" fmla="*/ 23 w 24"/>
                  <a:gd name="T27" fmla="*/ 1 h 34"/>
                  <a:gd name="T28" fmla="*/ 24 w 24"/>
                  <a:gd name="T29" fmla="*/ 2 h 34"/>
                  <a:gd name="T30" fmla="*/ 24 w 24"/>
                  <a:gd name="T31" fmla="*/ 6 h 34"/>
                  <a:gd name="T32" fmla="*/ 23 w 24"/>
                  <a:gd name="T33" fmla="*/ 6 h 34"/>
                  <a:gd name="T34" fmla="*/ 23 w 24"/>
                  <a:gd name="T35" fmla="*/ 7 h 34"/>
                  <a:gd name="T36" fmla="*/ 11 w 24"/>
                  <a:gd name="T37" fmla="*/ 7 h 34"/>
                  <a:gd name="T38" fmla="*/ 8 w 24"/>
                  <a:gd name="T39" fmla="*/ 7 h 34"/>
                  <a:gd name="T40" fmla="*/ 7 w 24"/>
                  <a:gd name="T41" fmla="*/ 10 h 34"/>
                  <a:gd name="T42" fmla="*/ 7 w 24"/>
                  <a:gd name="T43" fmla="*/ 13 h 34"/>
                  <a:gd name="T44" fmla="*/ 21 w 24"/>
                  <a:gd name="T45" fmla="*/ 13 h 34"/>
                  <a:gd name="T46" fmla="*/ 22 w 24"/>
                  <a:gd name="T47" fmla="*/ 13 h 34"/>
                  <a:gd name="T48" fmla="*/ 22 w 24"/>
                  <a:gd name="T49" fmla="*/ 14 h 34"/>
                  <a:gd name="T50" fmla="*/ 22 w 24"/>
                  <a:gd name="T51" fmla="*/ 18 h 34"/>
                  <a:gd name="T52" fmla="*/ 22 w 24"/>
                  <a:gd name="T53" fmla="*/ 19 h 34"/>
                  <a:gd name="T54" fmla="*/ 21 w 24"/>
                  <a:gd name="T55" fmla="*/ 19 h 34"/>
                  <a:gd name="T56" fmla="*/ 7 w 24"/>
                  <a:gd name="T57" fmla="*/ 19 h 34"/>
                  <a:gd name="T58" fmla="*/ 7 w 24"/>
                  <a:gd name="T59" fmla="*/ 25 h 34"/>
                  <a:gd name="T60" fmla="*/ 8 w 24"/>
                  <a:gd name="T61" fmla="*/ 27 h 34"/>
                  <a:gd name="T62" fmla="*/ 11 w 24"/>
                  <a:gd name="T63" fmla="*/ 27 h 34"/>
                  <a:gd name="T64" fmla="*/ 23 w 24"/>
                  <a:gd name="T65" fmla="*/ 27 h 34"/>
                  <a:gd name="T66" fmla="*/ 24 w 24"/>
                  <a:gd name="T67" fmla="*/ 28 h 34"/>
                  <a:gd name="T68" fmla="*/ 24 w 24"/>
                  <a:gd name="T69" fmla="*/ 29 h 34"/>
                  <a:gd name="T70" fmla="*/ 24 w 24"/>
                  <a:gd name="T71" fmla="*/ 33 h 34"/>
                  <a:gd name="T72" fmla="*/ 24 w 24"/>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34">
                    <a:moveTo>
                      <a:pt x="24" y="33"/>
                    </a:moveTo>
                    <a:cubicBezTo>
                      <a:pt x="24" y="34"/>
                      <a:pt x="24" y="34"/>
                      <a:pt x="23" y="34"/>
                    </a:cubicBezTo>
                    <a:cubicBezTo>
                      <a:pt x="9" y="34"/>
                      <a:pt x="9" y="34"/>
                      <a:pt x="9" y="34"/>
                    </a:cubicBezTo>
                    <a:cubicBezTo>
                      <a:pt x="7" y="34"/>
                      <a:pt x="6" y="34"/>
                      <a:pt x="5" y="33"/>
                    </a:cubicBezTo>
                    <a:cubicBezTo>
                      <a:pt x="4" y="32"/>
                      <a:pt x="3" y="32"/>
                      <a:pt x="2" y="31"/>
                    </a:cubicBezTo>
                    <a:cubicBezTo>
                      <a:pt x="1" y="30"/>
                      <a:pt x="1" y="29"/>
                      <a:pt x="1" y="28"/>
                    </a:cubicBezTo>
                    <a:cubicBezTo>
                      <a:pt x="0" y="27"/>
                      <a:pt x="0" y="26"/>
                      <a:pt x="0" y="25"/>
                    </a:cubicBezTo>
                    <a:cubicBezTo>
                      <a:pt x="0" y="9"/>
                      <a:pt x="0" y="9"/>
                      <a:pt x="0" y="9"/>
                    </a:cubicBezTo>
                    <a:cubicBezTo>
                      <a:pt x="0" y="8"/>
                      <a:pt x="0" y="7"/>
                      <a:pt x="1" y="6"/>
                    </a:cubicBezTo>
                    <a:cubicBezTo>
                      <a:pt x="1" y="5"/>
                      <a:pt x="2" y="4"/>
                      <a:pt x="2" y="3"/>
                    </a:cubicBezTo>
                    <a:cubicBezTo>
                      <a:pt x="3" y="2"/>
                      <a:pt x="4" y="2"/>
                      <a:pt x="5" y="1"/>
                    </a:cubicBezTo>
                    <a:cubicBezTo>
                      <a:pt x="6" y="1"/>
                      <a:pt x="7" y="0"/>
                      <a:pt x="9" y="0"/>
                    </a:cubicBezTo>
                    <a:cubicBezTo>
                      <a:pt x="23" y="0"/>
                      <a:pt x="23" y="0"/>
                      <a:pt x="23" y="0"/>
                    </a:cubicBezTo>
                    <a:cubicBezTo>
                      <a:pt x="23" y="0"/>
                      <a:pt x="23" y="0"/>
                      <a:pt x="23" y="1"/>
                    </a:cubicBezTo>
                    <a:cubicBezTo>
                      <a:pt x="23" y="1"/>
                      <a:pt x="24" y="1"/>
                      <a:pt x="24" y="2"/>
                    </a:cubicBezTo>
                    <a:cubicBezTo>
                      <a:pt x="24" y="6"/>
                      <a:pt x="24" y="6"/>
                      <a:pt x="24" y="6"/>
                    </a:cubicBezTo>
                    <a:cubicBezTo>
                      <a:pt x="24" y="6"/>
                      <a:pt x="23" y="6"/>
                      <a:pt x="23" y="6"/>
                    </a:cubicBezTo>
                    <a:cubicBezTo>
                      <a:pt x="23" y="7"/>
                      <a:pt x="23" y="7"/>
                      <a:pt x="23" y="7"/>
                    </a:cubicBezTo>
                    <a:cubicBezTo>
                      <a:pt x="11" y="7"/>
                      <a:pt x="11" y="7"/>
                      <a:pt x="11" y="7"/>
                    </a:cubicBezTo>
                    <a:cubicBezTo>
                      <a:pt x="9" y="7"/>
                      <a:pt x="8" y="7"/>
                      <a:pt x="8" y="7"/>
                    </a:cubicBezTo>
                    <a:cubicBezTo>
                      <a:pt x="8" y="8"/>
                      <a:pt x="7" y="9"/>
                      <a:pt x="7" y="10"/>
                    </a:cubicBezTo>
                    <a:cubicBezTo>
                      <a:pt x="7" y="13"/>
                      <a:pt x="7" y="13"/>
                      <a:pt x="7" y="13"/>
                    </a:cubicBezTo>
                    <a:cubicBezTo>
                      <a:pt x="21" y="13"/>
                      <a:pt x="21" y="13"/>
                      <a:pt x="21" y="13"/>
                    </a:cubicBezTo>
                    <a:cubicBezTo>
                      <a:pt x="21" y="13"/>
                      <a:pt x="22" y="13"/>
                      <a:pt x="22" y="13"/>
                    </a:cubicBezTo>
                    <a:cubicBezTo>
                      <a:pt x="22" y="14"/>
                      <a:pt x="22" y="14"/>
                      <a:pt x="22" y="14"/>
                    </a:cubicBezTo>
                    <a:cubicBezTo>
                      <a:pt x="22" y="18"/>
                      <a:pt x="22" y="18"/>
                      <a:pt x="22" y="18"/>
                    </a:cubicBezTo>
                    <a:cubicBezTo>
                      <a:pt x="22" y="18"/>
                      <a:pt x="22" y="19"/>
                      <a:pt x="22" y="19"/>
                    </a:cubicBezTo>
                    <a:cubicBezTo>
                      <a:pt x="22" y="19"/>
                      <a:pt x="21" y="19"/>
                      <a:pt x="21" y="19"/>
                    </a:cubicBezTo>
                    <a:cubicBezTo>
                      <a:pt x="7" y="19"/>
                      <a:pt x="7" y="19"/>
                      <a:pt x="7" y="19"/>
                    </a:cubicBezTo>
                    <a:cubicBezTo>
                      <a:pt x="7" y="25"/>
                      <a:pt x="7" y="25"/>
                      <a:pt x="7" y="25"/>
                    </a:cubicBezTo>
                    <a:cubicBezTo>
                      <a:pt x="7" y="26"/>
                      <a:pt x="8" y="26"/>
                      <a:pt x="8" y="27"/>
                    </a:cubicBezTo>
                    <a:cubicBezTo>
                      <a:pt x="9" y="27"/>
                      <a:pt x="10" y="27"/>
                      <a:pt x="11" y="27"/>
                    </a:cubicBezTo>
                    <a:cubicBezTo>
                      <a:pt x="23" y="27"/>
                      <a:pt x="23" y="27"/>
                      <a:pt x="23" y="27"/>
                    </a:cubicBezTo>
                    <a:cubicBezTo>
                      <a:pt x="24" y="27"/>
                      <a:pt x="24" y="28"/>
                      <a:pt x="24" y="28"/>
                    </a:cubicBezTo>
                    <a:cubicBezTo>
                      <a:pt x="24" y="28"/>
                      <a:pt x="24" y="28"/>
                      <a:pt x="24" y="29"/>
                    </a:cubicBezTo>
                    <a:cubicBezTo>
                      <a:pt x="24" y="33"/>
                      <a:pt x="24" y="33"/>
                      <a:pt x="24" y="33"/>
                    </a:cubicBezTo>
                    <a:cubicBezTo>
                      <a:pt x="24" y="33"/>
                      <a:pt x="24" y="33"/>
                      <a:pt x="24" y="33"/>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5" name="Freeform 29"/>
              <p:cNvSpPr>
                <a:spLocks/>
              </p:cNvSpPr>
              <p:nvPr/>
            </p:nvSpPr>
            <p:spPr bwMode="auto">
              <a:xfrm>
                <a:off x="5764392" y="4186137"/>
                <a:ext cx="107765" cy="137725"/>
              </a:xfrm>
              <a:custGeom>
                <a:avLst/>
                <a:gdLst>
                  <a:gd name="T0" fmla="*/ 25 w 26"/>
                  <a:gd name="T1" fmla="*/ 6 h 33"/>
                  <a:gd name="T2" fmla="*/ 16 w 26"/>
                  <a:gd name="T3" fmla="*/ 6 h 33"/>
                  <a:gd name="T4" fmla="*/ 16 w 26"/>
                  <a:gd name="T5" fmla="*/ 32 h 33"/>
                  <a:gd name="T6" fmla="*/ 16 w 26"/>
                  <a:gd name="T7" fmla="*/ 33 h 33"/>
                  <a:gd name="T8" fmla="*/ 15 w 26"/>
                  <a:gd name="T9" fmla="*/ 33 h 33"/>
                  <a:gd name="T10" fmla="*/ 10 w 26"/>
                  <a:gd name="T11" fmla="*/ 33 h 33"/>
                  <a:gd name="T12" fmla="*/ 9 w 26"/>
                  <a:gd name="T13" fmla="*/ 33 h 33"/>
                  <a:gd name="T14" fmla="*/ 9 w 26"/>
                  <a:gd name="T15" fmla="*/ 32 h 33"/>
                  <a:gd name="T16" fmla="*/ 9 w 26"/>
                  <a:gd name="T17" fmla="*/ 6 h 33"/>
                  <a:gd name="T18" fmla="*/ 0 w 26"/>
                  <a:gd name="T19" fmla="*/ 6 h 33"/>
                  <a:gd name="T20" fmla="*/ 0 w 26"/>
                  <a:gd name="T21" fmla="*/ 5 h 33"/>
                  <a:gd name="T22" fmla="*/ 0 w 26"/>
                  <a:gd name="T23" fmla="*/ 1 h 33"/>
                  <a:gd name="T24" fmla="*/ 0 w 26"/>
                  <a:gd name="T25" fmla="*/ 0 h 33"/>
                  <a:gd name="T26" fmla="*/ 0 w 26"/>
                  <a:gd name="T27" fmla="*/ 0 h 33"/>
                  <a:gd name="T28" fmla="*/ 25 w 26"/>
                  <a:gd name="T29" fmla="*/ 0 h 33"/>
                  <a:gd name="T30" fmla="*/ 26 w 26"/>
                  <a:gd name="T31" fmla="*/ 0 h 33"/>
                  <a:gd name="T32" fmla="*/ 26 w 26"/>
                  <a:gd name="T33" fmla="*/ 1 h 33"/>
                  <a:gd name="T34" fmla="*/ 26 w 26"/>
                  <a:gd name="T35" fmla="*/ 5 h 33"/>
                  <a:gd name="T36" fmla="*/ 25 w 26"/>
                  <a:gd name="T3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5" y="6"/>
                    </a:moveTo>
                    <a:cubicBezTo>
                      <a:pt x="16" y="6"/>
                      <a:pt x="16" y="6"/>
                      <a:pt x="16" y="6"/>
                    </a:cubicBezTo>
                    <a:cubicBezTo>
                      <a:pt x="16" y="32"/>
                      <a:pt x="16" y="32"/>
                      <a:pt x="16" y="32"/>
                    </a:cubicBezTo>
                    <a:cubicBezTo>
                      <a:pt x="16" y="33"/>
                      <a:pt x="16" y="33"/>
                      <a:pt x="16" y="33"/>
                    </a:cubicBezTo>
                    <a:cubicBezTo>
                      <a:pt x="16" y="33"/>
                      <a:pt x="16" y="33"/>
                      <a:pt x="15" y="33"/>
                    </a:cubicBezTo>
                    <a:cubicBezTo>
                      <a:pt x="10" y="33"/>
                      <a:pt x="10" y="33"/>
                      <a:pt x="10" y="33"/>
                    </a:cubicBezTo>
                    <a:cubicBezTo>
                      <a:pt x="10" y="33"/>
                      <a:pt x="9" y="33"/>
                      <a:pt x="9" y="33"/>
                    </a:cubicBezTo>
                    <a:cubicBezTo>
                      <a:pt x="9" y="33"/>
                      <a:pt x="9" y="33"/>
                      <a:pt x="9" y="32"/>
                    </a:cubicBezTo>
                    <a:cubicBezTo>
                      <a:pt x="9" y="6"/>
                      <a:pt x="9" y="6"/>
                      <a:pt x="9" y="6"/>
                    </a:cubicBezTo>
                    <a:cubicBezTo>
                      <a:pt x="0" y="6"/>
                      <a:pt x="0" y="6"/>
                      <a:pt x="0" y="6"/>
                    </a:cubicBezTo>
                    <a:cubicBezTo>
                      <a:pt x="0" y="6"/>
                      <a:pt x="0" y="6"/>
                      <a:pt x="0" y="5"/>
                    </a:cubicBezTo>
                    <a:cubicBezTo>
                      <a:pt x="0" y="1"/>
                      <a:pt x="0" y="1"/>
                      <a:pt x="0" y="1"/>
                    </a:cubicBezTo>
                    <a:cubicBezTo>
                      <a:pt x="0" y="1"/>
                      <a:pt x="0" y="0"/>
                      <a:pt x="0" y="0"/>
                    </a:cubicBezTo>
                    <a:cubicBezTo>
                      <a:pt x="0" y="0"/>
                      <a:pt x="0" y="0"/>
                      <a:pt x="0" y="0"/>
                    </a:cubicBezTo>
                    <a:cubicBezTo>
                      <a:pt x="25" y="0"/>
                      <a:pt x="25" y="0"/>
                      <a:pt x="25" y="0"/>
                    </a:cubicBezTo>
                    <a:cubicBezTo>
                      <a:pt x="25" y="0"/>
                      <a:pt x="25" y="0"/>
                      <a:pt x="26" y="0"/>
                    </a:cubicBezTo>
                    <a:cubicBezTo>
                      <a:pt x="26" y="0"/>
                      <a:pt x="26" y="1"/>
                      <a:pt x="26" y="1"/>
                    </a:cubicBezTo>
                    <a:cubicBezTo>
                      <a:pt x="26" y="5"/>
                      <a:pt x="26" y="5"/>
                      <a:pt x="26" y="5"/>
                    </a:cubicBezTo>
                    <a:cubicBezTo>
                      <a:pt x="26" y="6"/>
                      <a:pt x="25" y="6"/>
                      <a:pt x="25" y="6"/>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6" name="Freeform 30"/>
              <p:cNvSpPr>
                <a:spLocks/>
              </p:cNvSpPr>
              <p:nvPr/>
            </p:nvSpPr>
            <p:spPr bwMode="auto">
              <a:xfrm>
                <a:off x="5889823" y="4186137"/>
                <a:ext cx="100698" cy="137725"/>
              </a:xfrm>
              <a:custGeom>
                <a:avLst/>
                <a:gdLst>
                  <a:gd name="T0" fmla="*/ 24 w 24"/>
                  <a:gd name="T1" fmla="*/ 33 h 33"/>
                  <a:gd name="T2" fmla="*/ 23 w 24"/>
                  <a:gd name="T3" fmla="*/ 33 h 33"/>
                  <a:gd name="T4" fmla="*/ 9 w 24"/>
                  <a:gd name="T5" fmla="*/ 33 h 33"/>
                  <a:gd name="T6" fmla="*/ 4 w 24"/>
                  <a:gd name="T7" fmla="*/ 33 h 33"/>
                  <a:gd name="T8" fmla="*/ 2 w 24"/>
                  <a:gd name="T9" fmla="*/ 31 h 33"/>
                  <a:gd name="T10" fmla="*/ 0 w 24"/>
                  <a:gd name="T11" fmla="*/ 28 h 33"/>
                  <a:gd name="T12" fmla="*/ 0 w 24"/>
                  <a:gd name="T13" fmla="*/ 25 h 33"/>
                  <a:gd name="T14" fmla="*/ 0 w 24"/>
                  <a:gd name="T15" fmla="*/ 9 h 33"/>
                  <a:gd name="T16" fmla="*/ 0 w 24"/>
                  <a:gd name="T17" fmla="*/ 6 h 33"/>
                  <a:gd name="T18" fmla="*/ 2 w 24"/>
                  <a:gd name="T19" fmla="*/ 3 h 33"/>
                  <a:gd name="T20" fmla="*/ 5 w 24"/>
                  <a:gd name="T21" fmla="*/ 1 h 33"/>
                  <a:gd name="T22" fmla="*/ 9 w 24"/>
                  <a:gd name="T23" fmla="*/ 0 h 33"/>
                  <a:gd name="T24" fmla="*/ 22 w 24"/>
                  <a:gd name="T25" fmla="*/ 0 h 33"/>
                  <a:gd name="T26" fmla="*/ 23 w 24"/>
                  <a:gd name="T27" fmla="*/ 0 h 33"/>
                  <a:gd name="T28" fmla="*/ 23 w 24"/>
                  <a:gd name="T29" fmla="*/ 1 h 33"/>
                  <a:gd name="T30" fmla="*/ 23 w 24"/>
                  <a:gd name="T31" fmla="*/ 5 h 33"/>
                  <a:gd name="T32" fmla="*/ 23 w 24"/>
                  <a:gd name="T33" fmla="*/ 6 h 33"/>
                  <a:gd name="T34" fmla="*/ 22 w 24"/>
                  <a:gd name="T35" fmla="*/ 6 h 33"/>
                  <a:gd name="T36" fmla="*/ 10 w 24"/>
                  <a:gd name="T37" fmla="*/ 6 h 33"/>
                  <a:gd name="T38" fmla="*/ 8 w 24"/>
                  <a:gd name="T39" fmla="*/ 7 h 33"/>
                  <a:gd name="T40" fmla="*/ 7 w 24"/>
                  <a:gd name="T41" fmla="*/ 9 h 33"/>
                  <a:gd name="T42" fmla="*/ 7 w 24"/>
                  <a:gd name="T43" fmla="*/ 13 h 33"/>
                  <a:gd name="T44" fmla="*/ 21 w 24"/>
                  <a:gd name="T45" fmla="*/ 13 h 33"/>
                  <a:gd name="T46" fmla="*/ 21 w 24"/>
                  <a:gd name="T47" fmla="*/ 13 h 33"/>
                  <a:gd name="T48" fmla="*/ 22 w 24"/>
                  <a:gd name="T49" fmla="*/ 14 h 33"/>
                  <a:gd name="T50" fmla="*/ 22 w 24"/>
                  <a:gd name="T51" fmla="*/ 18 h 33"/>
                  <a:gd name="T52" fmla="*/ 21 w 24"/>
                  <a:gd name="T53" fmla="*/ 19 h 33"/>
                  <a:gd name="T54" fmla="*/ 21 w 24"/>
                  <a:gd name="T55" fmla="*/ 19 h 33"/>
                  <a:gd name="T56" fmla="*/ 7 w 24"/>
                  <a:gd name="T57" fmla="*/ 19 h 33"/>
                  <a:gd name="T58" fmla="*/ 7 w 24"/>
                  <a:gd name="T59" fmla="*/ 24 h 33"/>
                  <a:gd name="T60" fmla="*/ 8 w 24"/>
                  <a:gd name="T61" fmla="*/ 27 h 33"/>
                  <a:gd name="T62" fmla="*/ 10 w 24"/>
                  <a:gd name="T63" fmla="*/ 27 h 33"/>
                  <a:gd name="T64" fmla="*/ 23 w 24"/>
                  <a:gd name="T65" fmla="*/ 27 h 33"/>
                  <a:gd name="T66" fmla="*/ 24 w 24"/>
                  <a:gd name="T67" fmla="*/ 27 h 33"/>
                  <a:gd name="T68" fmla="*/ 24 w 24"/>
                  <a:gd name="T69" fmla="*/ 28 h 33"/>
                  <a:gd name="T70" fmla="*/ 24 w 24"/>
                  <a:gd name="T71" fmla="*/ 32 h 33"/>
                  <a:gd name="T72" fmla="*/ 24 w 24"/>
                  <a:gd name="T7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33">
                    <a:moveTo>
                      <a:pt x="24" y="33"/>
                    </a:moveTo>
                    <a:cubicBezTo>
                      <a:pt x="23" y="33"/>
                      <a:pt x="23" y="33"/>
                      <a:pt x="23" y="33"/>
                    </a:cubicBezTo>
                    <a:cubicBezTo>
                      <a:pt x="9" y="33"/>
                      <a:pt x="9" y="33"/>
                      <a:pt x="9" y="33"/>
                    </a:cubicBezTo>
                    <a:cubicBezTo>
                      <a:pt x="7" y="33"/>
                      <a:pt x="5" y="33"/>
                      <a:pt x="4" y="33"/>
                    </a:cubicBezTo>
                    <a:cubicBezTo>
                      <a:pt x="3" y="32"/>
                      <a:pt x="2" y="31"/>
                      <a:pt x="2" y="31"/>
                    </a:cubicBezTo>
                    <a:cubicBezTo>
                      <a:pt x="1" y="30"/>
                      <a:pt x="0" y="29"/>
                      <a:pt x="0" y="28"/>
                    </a:cubicBezTo>
                    <a:cubicBezTo>
                      <a:pt x="0" y="27"/>
                      <a:pt x="0" y="26"/>
                      <a:pt x="0" y="25"/>
                    </a:cubicBezTo>
                    <a:cubicBezTo>
                      <a:pt x="0" y="9"/>
                      <a:pt x="0" y="9"/>
                      <a:pt x="0" y="9"/>
                    </a:cubicBezTo>
                    <a:cubicBezTo>
                      <a:pt x="0" y="8"/>
                      <a:pt x="0" y="7"/>
                      <a:pt x="0" y="6"/>
                    </a:cubicBezTo>
                    <a:cubicBezTo>
                      <a:pt x="1" y="5"/>
                      <a:pt x="1" y="4"/>
                      <a:pt x="2" y="3"/>
                    </a:cubicBezTo>
                    <a:cubicBezTo>
                      <a:pt x="3" y="2"/>
                      <a:pt x="3" y="1"/>
                      <a:pt x="5" y="1"/>
                    </a:cubicBezTo>
                    <a:cubicBezTo>
                      <a:pt x="6" y="0"/>
                      <a:pt x="7" y="0"/>
                      <a:pt x="9" y="0"/>
                    </a:cubicBezTo>
                    <a:cubicBezTo>
                      <a:pt x="22" y="0"/>
                      <a:pt x="22" y="0"/>
                      <a:pt x="22" y="0"/>
                    </a:cubicBezTo>
                    <a:cubicBezTo>
                      <a:pt x="23" y="0"/>
                      <a:pt x="23" y="0"/>
                      <a:pt x="23" y="0"/>
                    </a:cubicBezTo>
                    <a:cubicBezTo>
                      <a:pt x="23" y="0"/>
                      <a:pt x="23" y="1"/>
                      <a:pt x="23" y="1"/>
                    </a:cubicBezTo>
                    <a:cubicBezTo>
                      <a:pt x="23" y="5"/>
                      <a:pt x="23" y="5"/>
                      <a:pt x="23" y="5"/>
                    </a:cubicBezTo>
                    <a:cubicBezTo>
                      <a:pt x="23" y="6"/>
                      <a:pt x="23" y="6"/>
                      <a:pt x="23" y="6"/>
                    </a:cubicBezTo>
                    <a:cubicBezTo>
                      <a:pt x="23" y="6"/>
                      <a:pt x="23" y="6"/>
                      <a:pt x="22" y="6"/>
                    </a:cubicBezTo>
                    <a:cubicBezTo>
                      <a:pt x="10" y="6"/>
                      <a:pt x="10" y="6"/>
                      <a:pt x="10" y="6"/>
                    </a:cubicBezTo>
                    <a:cubicBezTo>
                      <a:pt x="9" y="6"/>
                      <a:pt x="8" y="7"/>
                      <a:pt x="8" y="7"/>
                    </a:cubicBezTo>
                    <a:cubicBezTo>
                      <a:pt x="7" y="8"/>
                      <a:pt x="7" y="8"/>
                      <a:pt x="7" y="9"/>
                    </a:cubicBezTo>
                    <a:cubicBezTo>
                      <a:pt x="7" y="13"/>
                      <a:pt x="7" y="13"/>
                      <a:pt x="7" y="13"/>
                    </a:cubicBezTo>
                    <a:cubicBezTo>
                      <a:pt x="21" y="13"/>
                      <a:pt x="21" y="13"/>
                      <a:pt x="21" y="13"/>
                    </a:cubicBezTo>
                    <a:cubicBezTo>
                      <a:pt x="21" y="13"/>
                      <a:pt x="21" y="13"/>
                      <a:pt x="21" y="13"/>
                    </a:cubicBezTo>
                    <a:cubicBezTo>
                      <a:pt x="22" y="13"/>
                      <a:pt x="22" y="14"/>
                      <a:pt x="22" y="14"/>
                    </a:cubicBezTo>
                    <a:cubicBezTo>
                      <a:pt x="22" y="18"/>
                      <a:pt x="22" y="18"/>
                      <a:pt x="22" y="18"/>
                    </a:cubicBezTo>
                    <a:cubicBezTo>
                      <a:pt x="22" y="18"/>
                      <a:pt x="22" y="18"/>
                      <a:pt x="21" y="19"/>
                    </a:cubicBezTo>
                    <a:cubicBezTo>
                      <a:pt x="21" y="19"/>
                      <a:pt x="21" y="19"/>
                      <a:pt x="21" y="19"/>
                    </a:cubicBezTo>
                    <a:cubicBezTo>
                      <a:pt x="7" y="19"/>
                      <a:pt x="7" y="19"/>
                      <a:pt x="7" y="19"/>
                    </a:cubicBezTo>
                    <a:cubicBezTo>
                      <a:pt x="7" y="24"/>
                      <a:pt x="7" y="24"/>
                      <a:pt x="7" y="24"/>
                    </a:cubicBezTo>
                    <a:cubicBezTo>
                      <a:pt x="7" y="25"/>
                      <a:pt x="7" y="26"/>
                      <a:pt x="8" y="27"/>
                    </a:cubicBezTo>
                    <a:cubicBezTo>
                      <a:pt x="8" y="27"/>
                      <a:pt x="9" y="27"/>
                      <a:pt x="10" y="27"/>
                    </a:cubicBezTo>
                    <a:cubicBezTo>
                      <a:pt x="23" y="27"/>
                      <a:pt x="23" y="27"/>
                      <a:pt x="23" y="27"/>
                    </a:cubicBezTo>
                    <a:cubicBezTo>
                      <a:pt x="23" y="27"/>
                      <a:pt x="23" y="27"/>
                      <a:pt x="24" y="27"/>
                    </a:cubicBezTo>
                    <a:cubicBezTo>
                      <a:pt x="24" y="27"/>
                      <a:pt x="24" y="28"/>
                      <a:pt x="24" y="28"/>
                    </a:cubicBezTo>
                    <a:cubicBezTo>
                      <a:pt x="24" y="32"/>
                      <a:pt x="24" y="32"/>
                      <a:pt x="24" y="32"/>
                    </a:cubicBezTo>
                    <a:cubicBezTo>
                      <a:pt x="24" y="33"/>
                      <a:pt x="24" y="33"/>
                      <a:pt x="24" y="33"/>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7" name="Freeform 31"/>
              <p:cNvSpPr>
                <a:spLocks/>
              </p:cNvSpPr>
              <p:nvPr/>
            </p:nvSpPr>
            <p:spPr bwMode="auto">
              <a:xfrm>
                <a:off x="5997586" y="4186137"/>
                <a:ext cx="121898" cy="137725"/>
              </a:xfrm>
              <a:custGeom>
                <a:avLst/>
                <a:gdLst>
                  <a:gd name="T0" fmla="*/ 14 w 29"/>
                  <a:gd name="T1" fmla="*/ 22 h 33"/>
                  <a:gd name="T2" fmla="*/ 8 w 29"/>
                  <a:gd name="T3" fmla="*/ 32 h 33"/>
                  <a:gd name="T4" fmla="*/ 8 w 29"/>
                  <a:gd name="T5" fmla="*/ 33 h 33"/>
                  <a:gd name="T6" fmla="*/ 6 w 29"/>
                  <a:gd name="T7" fmla="*/ 33 h 33"/>
                  <a:gd name="T8" fmla="*/ 0 w 29"/>
                  <a:gd name="T9" fmla="*/ 33 h 33"/>
                  <a:gd name="T10" fmla="*/ 0 w 29"/>
                  <a:gd name="T11" fmla="*/ 33 h 33"/>
                  <a:gd name="T12" fmla="*/ 0 w 29"/>
                  <a:gd name="T13" fmla="*/ 32 h 33"/>
                  <a:gd name="T14" fmla="*/ 10 w 29"/>
                  <a:gd name="T15" fmla="*/ 16 h 33"/>
                  <a:gd name="T16" fmla="*/ 1 w 29"/>
                  <a:gd name="T17" fmla="*/ 1 h 33"/>
                  <a:gd name="T18" fmla="*/ 1 w 29"/>
                  <a:gd name="T19" fmla="*/ 0 h 33"/>
                  <a:gd name="T20" fmla="*/ 1 w 29"/>
                  <a:gd name="T21" fmla="*/ 0 h 33"/>
                  <a:gd name="T22" fmla="*/ 7 w 29"/>
                  <a:gd name="T23" fmla="*/ 0 h 33"/>
                  <a:gd name="T24" fmla="*/ 8 w 29"/>
                  <a:gd name="T25" fmla="*/ 0 h 33"/>
                  <a:gd name="T26" fmla="*/ 9 w 29"/>
                  <a:gd name="T27" fmla="*/ 1 h 33"/>
                  <a:gd name="T28" fmla="*/ 14 w 29"/>
                  <a:gd name="T29" fmla="*/ 10 h 33"/>
                  <a:gd name="T30" fmla="*/ 19 w 29"/>
                  <a:gd name="T31" fmla="*/ 1 h 33"/>
                  <a:gd name="T32" fmla="*/ 20 w 29"/>
                  <a:gd name="T33" fmla="*/ 0 h 33"/>
                  <a:gd name="T34" fmla="*/ 21 w 29"/>
                  <a:gd name="T35" fmla="*/ 0 h 33"/>
                  <a:gd name="T36" fmla="*/ 27 w 29"/>
                  <a:gd name="T37" fmla="*/ 0 h 33"/>
                  <a:gd name="T38" fmla="*/ 28 w 29"/>
                  <a:gd name="T39" fmla="*/ 0 h 33"/>
                  <a:gd name="T40" fmla="*/ 27 w 29"/>
                  <a:gd name="T41" fmla="*/ 1 h 33"/>
                  <a:gd name="T42" fmla="*/ 18 w 29"/>
                  <a:gd name="T43" fmla="*/ 16 h 33"/>
                  <a:gd name="T44" fmla="*/ 28 w 29"/>
                  <a:gd name="T45" fmla="*/ 32 h 33"/>
                  <a:gd name="T46" fmla="*/ 28 w 29"/>
                  <a:gd name="T47" fmla="*/ 33 h 33"/>
                  <a:gd name="T48" fmla="*/ 28 w 29"/>
                  <a:gd name="T49" fmla="*/ 33 h 33"/>
                  <a:gd name="T50" fmla="*/ 22 w 29"/>
                  <a:gd name="T51" fmla="*/ 33 h 33"/>
                  <a:gd name="T52" fmla="*/ 21 w 29"/>
                  <a:gd name="T53" fmla="*/ 33 h 33"/>
                  <a:gd name="T54" fmla="*/ 20 w 29"/>
                  <a:gd name="T55" fmla="*/ 32 h 33"/>
                  <a:gd name="T56" fmla="*/ 14 w 29"/>
                  <a:gd name="T57"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33">
                    <a:moveTo>
                      <a:pt x="14" y="22"/>
                    </a:moveTo>
                    <a:cubicBezTo>
                      <a:pt x="8" y="32"/>
                      <a:pt x="8" y="32"/>
                      <a:pt x="8" y="32"/>
                    </a:cubicBezTo>
                    <a:cubicBezTo>
                      <a:pt x="8" y="33"/>
                      <a:pt x="8" y="33"/>
                      <a:pt x="8" y="33"/>
                    </a:cubicBezTo>
                    <a:cubicBezTo>
                      <a:pt x="7" y="33"/>
                      <a:pt x="7" y="33"/>
                      <a:pt x="6" y="33"/>
                    </a:cubicBezTo>
                    <a:cubicBezTo>
                      <a:pt x="0" y="33"/>
                      <a:pt x="0" y="33"/>
                      <a:pt x="0" y="33"/>
                    </a:cubicBezTo>
                    <a:cubicBezTo>
                      <a:pt x="0" y="33"/>
                      <a:pt x="0" y="33"/>
                      <a:pt x="0" y="33"/>
                    </a:cubicBezTo>
                    <a:cubicBezTo>
                      <a:pt x="0" y="33"/>
                      <a:pt x="0" y="33"/>
                      <a:pt x="0" y="32"/>
                    </a:cubicBezTo>
                    <a:cubicBezTo>
                      <a:pt x="10" y="16"/>
                      <a:pt x="10" y="16"/>
                      <a:pt x="10" y="16"/>
                    </a:cubicBezTo>
                    <a:cubicBezTo>
                      <a:pt x="1" y="1"/>
                      <a:pt x="1" y="1"/>
                      <a:pt x="1" y="1"/>
                    </a:cubicBezTo>
                    <a:cubicBezTo>
                      <a:pt x="1" y="1"/>
                      <a:pt x="1" y="1"/>
                      <a:pt x="1" y="0"/>
                    </a:cubicBezTo>
                    <a:cubicBezTo>
                      <a:pt x="1" y="0"/>
                      <a:pt x="1" y="0"/>
                      <a:pt x="1" y="0"/>
                    </a:cubicBezTo>
                    <a:cubicBezTo>
                      <a:pt x="7" y="0"/>
                      <a:pt x="7" y="0"/>
                      <a:pt x="7" y="0"/>
                    </a:cubicBezTo>
                    <a:cubicBezTo>
                      <a:pt x="8" y="0"/>
                      <a:pt x="8" y="0"/>
                      <a:pt x="8" y="0"/>
                    </a:cubicBezTo>
                    <a:cubicBezTo>
                      <a:pt x="8" y="0"/>
                      <a:pt x="9" y="1"/>
                      <a:pt x="9" y="1"/>
                    </a:cubicBezTo>
                    <a:cubicBezTo>
                      <a:pt x="14" y="10"/>
                      <a:pt x="14" y="10"/>
                      <a:pt x="14" y="10"/>
                    </a:cubicBezTo>
                    <a:cubicBezTo>
                      <a:pt x="19" y="1"/>
                      <a:pt x="19" y="1"/>
                      <a:pt x="19" y="1"/>
                    </a:cubicBezTo>
                    <a:cubicBezTo>
                      <a:pt x="20" y="1"/>
                      <a:pt x="20" y="0"/>
                      <a:pt x="20" y="0"/>
                    </a:cubicBezTo>
                    <a:cubicBezTo>
                      <a:pt x="20" y="0"/>
                      <a:pt x="21" y="0"/>
                      <a:pt x="21" y="0"/>
                    </a:cubicBezTo>
                    <a:cubicBezTo>
                      <a:pt x="27" y="0"/>
                      <a:pt x="27" y="0"/>
                      <a:pt x="27" y="0"/>
                    </a:cubicBezTo>
                    <a:cubicBezTo>
                      <a:pt x="27" y="0"/>
                      <a:pt x="27" y="0"/>
                      <a:pt x="28" y="0"/>
                    </a:cubicBezTo>
                    <a:cubicBezTo>
                      <a:pt x="28" y="1"/>
                      <a:pt x="28" y="1"/>
                      <a:pt x="27" y="1"/>
                    </a:cubicBezTo>
                    <a:cubicBezTo>
                      <a:pt x="18" y="16"/>
                      <a:pt x="18" y="16"/>
                      <a:pt x="18" y="16"/>
                    </a:cubicBezTo>
                    <a:cubicBezTo>
                      <a:pt x="28" y="32"/>
                      <a:pt x="28" y="32"/>
                      <a:pt x="28" y="32"/>
                    </a:cubicBezTo>
                    <a:cubicBezTo>
                      <a:pt x="29" y="33"/>
                      <a:pt x="29" y="33"/>
                      <a:pt x="28" y="33"/>
                    </a:cubicBezTo>
                    <a:cubicBezTo>
                      <a:pt x="28" y="33"/>
                      <a:pt x="28" y="33"/>
                      <a:pt x="28" y="33"/>
                    </a:cubicBezTo>
                    <a:cubicBezTo>
                      <a:pt x="22" y="33"/>
                      <a:pt x="22" y="33"/>
                      <a:pt x="22" y="33"/>
                    </a:cubicBezTo>
                    <a:cubicBezTo>
                      <a:pt x="21" y="33"/>
                      <a:pt x="21" y="33"/>
                      <a:pt x="21" y="33"/>
                    </a:cubicBezTo>
                    <a:cubicBezTo>
                      <a:pt x="20" y="33"/>
                      <a:pt x="20" y="33"/>
                      <a:pt x="20" y="32"/>
                    </a:cubicBezTo>
                    <a:lnTo>
                      <a:pt x="14" y="22"/>
                    </a:ln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8" name="Freeform 32"/>
              <p:cNvSpPr>
                <a:spLocks/>
              </p:cNvSpPr>
              <p:nvPr/>
            </p:nvSpPr>
            <p:spPr bwMode="auto">
              <a:xfrm>
                <a:off x="6119485" y="4186137"/>
                <a:ext cx="113064" cy="137725"/>
              </a:xfrm>
              <a:custGeom>
                <a:avLst/>
                <a:gdLst>
                  <a:gd name="T0" fmla="*/ 26 w 27"/>
                  <a:gd name="T1" fmla="*/ 6 h 33"/>
                  <a:gd name="T2" fmla="*/ 17 w 27"/>
                  <a:gd name="T3" fmla="*/ 6 h 33"/>
                  <a:gd name="T4" fmla="*/ 17 w 27"/>
                  <a:gd name="T5" fmla="*/ 32 h 33"/>
                  <a:gd name="T6" fmla="*/ 17 w 27"/>
                  <a:gd name="T7" fmla="*/ 33 h 33"/>
                  <a:gd name="T8" fmla="*/ 16 w 27"/>
                  <a:gd name="T9" fmla="*/ 33 h 33"/>
                  <a:gd name="T10" fmla="*/ 11 w 27"/>
                  <a:gd name="T11" fmla="*/ 33 h 33"/>
                  <a:gd name="T12" fmla="*/ 10 w 27"/>
                  <a:gd name="T13" fmla="*/ 33 h 33"/>
                  <a:gd name="T14" fmla="*/ 10 w 27"/>
                  <a:gd name="T15" fmla="*/ 32 h 33"/>
                  <a:gd name="T16" fmla="*/ 10 w 27"/>
                  <a:gd name="T17" fmla="*/ 6 h 33"/>
                  <a:gd name="T18" fmla="*/ 1 w 27"/>
                  <a:gd name="T19" fmla="*/ 6 h 33"/>
                  <a:gd name="T20" fmla="*/ 0 w 27"/>
                  <a:gd name="T21" fmla="*/ 5 h 33"/>
                  <a:gd name="T22" fmla="*/ 0 w 27"/>
                  <a:gd name="T23" fmla="*/ 1 h 33"/>
                  <a:gd name="T24" fmla="*/ 1 w 27"/>
                  <a:gd name="T25" fmla="*/ 0 h 33"/>
                  <a:gd name="T26" fmla="*/ 1 w 27"/>
                  <a:gd name="T27" fmla="*/ 0 h 33"/>
                  <a:gd name="T28" fmla="*/ 26 w 27"/>
                  <a:gd name="T29" fmla="*/ 0 h 33"/>
                  <a:gd name="T30" fmla="*/ 26 w 27"/>
                  <a:gd name="T31" fmla="*/ 0 h 33"/>
                  <a:gd name="T32" fmla="*/ 27 w 27"/>
                  <a:gd name="T33" fmla="*/ 1 h 33"/>
                  <a:gd name="T34" fmla="*/ 27 w 27"/>
                  <a:gd name="T35" fmla="*/ 5 h 33"/>
                  <a:gd name="T36" fmla="*/ 26 w 27"/>
                  <a:gd name="T3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3">
                    <a:moveTo>
                      <a:pt x="26" y="6"/>
                    </a:moveTo>
                    <a:cubicBezTo>
                      <a:pt x="17" y="6"/>
                      <a:pt x="17" y="6"/>
                      <a:pt x="17" y="6"/>
                    </a:cubicBezTo>
                    <a:cubicBezTo>
                      <a:pt x="17" y="32"/>
                      <a:pt x="17" y="32"/>
                      <a:pt x="17" y="32"/>
                    </a:cubicBezTo>
                    <a:cubicBezTo>
                      <a:pt x="17" y="33"/>
                      <a:pt x="17" y="33"/>
                      <a:pt x="17" y="33"/>
                    </a:cubicBezTo>
                    <a:cubicBezTo>
                      <a:pt x="17" y="33"/>
                      <a:pt x="16" y="33"/>
                      <a:pt x="16" y="33"/>
                    </a:cubicBezTo>
                    <a:cubicBezTo>
                      <a:pt x="11" y="33"/>
                      <a:pt x="11" y="33"/>
                      <a:pt x="11" y="33"/>
                    </a:cubicBezTo>
                    <a:cubicBezTo>
                      <a:pt x="11" y="33"/>
                      <a:pt x="10" y="33"/>
                      <a:pt x="10" y="33"/>
                    </a:cubicBezTo>
                    <a:cubicBezTo>
                      <a:pt x="10" y="33"/>
                      <a:pt x="10" y="33"/>
                      <a:pt x="10" y="32"/>
                    </a:cubicBezTo>
                    <a:cubicBezTo>
                      <a:pt x="10" y="6"/>
                      <a:pt x="10" y="6"/>
                      <a:pt x="10" y="6"/>
                    </a:cubicBezTo>
                    <a:cubicBezTo>
                      <a:pt x="1" y="6"/>
                      <a:pt x="1" y="6"/>
                      <a:pt x="1" y="6"/>
                    </a:cubicBezTo>
                    <a:cubicBezTo>
                      <a:pt x="1" y="6"/>
                      <a:pt x="0" y="6"/>
                      <a:pt x="0" y="5"/>
                    </a:cubicBezTo>
                    <a:cubicBezTo>
                      <a:pt x="0" y="1"/>
                      <a:pt x="0" y="1"/>
                      <a:pt x="0" y="1"/>
                    </a:cubicBezTo>
                    <a:cubicBezTo>
                      <a:pt x="0" y="1"/>
                      <a:pt x="1" y="0"/>
                      <a:pt x="1" y="0"/>
                    </a:cubicBezTo>
                    <a:cubicBezTo>
                      <a:pt x="1" y="0"/>
                      <a:pt x="1" y="0"/>
                      <a:pt x="1" y="0"/>
                    </a:cubicBezTo>
                    <a:cubicBezTo>
                      <a:pt x="26" y="0"/>
                      <a:pt x="26" y="0"/>
                      <a:pt x="26" y="0"/>
                    </a:cubicBezTo>
                    <a:cubicBezTo>
                      <a:pt x="26" y="0"/>
                      <a:pt x="26" y="0"/>
                      <a:pt x="26" y="0"/>
                    </a:cubicBezTo>
                    <a:cubicBezTo>
                      <a:pt x="27" y="0"/>
                      <a:pt x="27" y="1"/>
                      <a:pt x="27" y="1"/>
                    </a:cubicBezTo>
                    <a:cubicBezTo>
                      <a:pt x="27" y="5"/>
                      <a:pt x="27" y="5"/>
                      <a:pt x="27" y="5"/>
                    </a:cubicBezTo>
                    <a:cubicBezTo>
                      <a:pt x="27" y="6"/>
                      <a:pt x="26" y="6"/>
                      <a:pt x="26" y="6"/>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89" name="Oval 49"/>
              <p:cNvSpPr>
                <a:spLocks noChangeArrowheads="1"/>
              </p:cNvSpPr>
              <p:nvPr/>
            </p:nvSpPr>
            <p:spPr bwMode="auto">
              <a:xfrm>
                <a:off x="5381035" y="3531060"/>
                <a:ext cx="1243706" cy="1243057"/>
              </a:xfrm>
              <a:prstGeom prst="ellipse">
                <a:avLst/>
              </a:prstGeom>
              <a:noFill/>
              <a:ln w="10" cap="flat">
                <a:solidFill>
                  <a:srgbClr val="4C606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90" name="TextBox 117"/>
              <p:cNvSpPr txBox="1"/>
              <p:nvPr/>
            </p:nvSpPr>
            <p:spPr bwMode="auto">
              <a:xfrm>
                <a:off x="5503684" y="3710128"/>
                <a:ext cx="1031455" cy="935306"/>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pPr marL="0" marR="0" lvl="0" indent="0" algn="ctr" defTabSz="1219627"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300" normalizeH="0" baseline="0" noProof="0" dirty="0">
                    <a:ln>
                      <a:noFill/>
                    </a:ln>
                    <a:solidFill>
                      <a:srgbClr val="284848"/>
                    </a:solidFill>
                    <a:effectLst/>
                    <a:uLnTx/>
                    <a:uFillTx/>
                    <a:latin typeface="微软雅黑" pitchFamily="34" charset="-122"/>
                    <a:ea typeface="微软雅黑" pitchFamily="34" charset="-122"/>
                    <a:cs typeface="Arial" pitchFamily="34" charset="0"/>
                  </a:rPr>
                  <a:t>设计</a:t>
                </a:r>
                <a:endParaRPr kumimoji="0" lang="en-US" altLang="zh-CN" sz="2000" b="0" i="0" u="none" strike="noStrike" kern="0" cap="none" spc="300" normalizeH="0" baseline="0" noProof="0" dirty="0">
                  <a:ln>
                    <a:noFill/>
                  </a:ln>
                  <a:solidFill>
                    <a:srgbClr val="284848"/>
                  </a:solidFill>
                  <a:effectLst/>
                  <a:uLnTx/>
                  <a:uFillTx/>
                  <a:latin typeface="微软雅黑" pitchFamily="34" charset="-122"/>
                  <a:ea typeface="微软雅黑" pitchFamily="34" charset="-122"/>
                  <a:cs typeface="Arial" pitchFamily="34" charset="0"/>
                </a:endParaRPr>
              </a:p>
              <a:p>
                <a:pPr marL="0" marR="0" lvl="0" indent="0" algn="ctr" defTabSz="1219627"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300" normalizeH="0" baseline="0" noProof="0" dirty="0">
                    <a:ln>
                      <a:noFill/>
                    </a:ln>
                    <a:solidFill>
                      <a:srgbClr val="284848"/>
                    </a:solidFill>
                    <a:effectLst/>
                    <a:uLnTx/>
                    <a:uFillTx/>
                    <a:latin typeface="微软雅黑" pitchFamily="34" charset="-122"/>
                    <a:ea typeface="微软雅黑" pitchFamily="34" charset="-122"/>
                    <a:cs typeface="Arial" pitchFamily="34" charset="0"/>
                  </a:rPr>
                  <a:t>要点</a:t>
                </a:r>
              </a:p>
            </p:txBody>
          </p:sp>
        </p:grpSp>
      </p:grpSp>
      <p:grpSp>
        <p:nvGrpSpPr>
          <p:cNvPr id="2" name="组合 1"/>
          <p:cNvGrpSpPr/>
          <p:nvPr/>
        </p:nvGrpSpPr>
        <p:grpSpPr>
          <a:xfrm>
            <a:off x="5184775" y="2418850"/>
            <a:ext cx="5571378" cy="4450216"/>
            <a:chOff x="5184775" y="2103778"/>
            <a:chExt cx="5571378" cy="4450216"/>
          </a:xfrm>
        </p:grpSpPr>
        <p:grpSp>
          <p:nvGrpSpPr>
            <p:cNvPr id="91" name="组合 90"/>
            <p:cNvGrpSpPr/>
            <p:nvPr/>
          </p:nvGrpSpPr>
          <p:grpSpPr>
            <a:xfrm>
              <a:off x="5184775" y="2126903"/>
              <a:ext cx="579307" cy="626655"/>
              <a:chOff x="6242320" y="1105727"/>
              <a:chExt cx="579005" cy="626656"/>
            </a:xfrm>
          </p:grpSpPr>
          <p:sp>
            <p:nvSpPr>
              <p:cNvPr id="92" name="TextBox 6"/>
              <p:cNvSpPr txBox="1"/>
              <p:nvPr/>
            </p:nvSpPr>
            <p:spPr>
              <a:xfrm>
                <a:off x="6327224" y="1105727"/>
                <a:ext cx="448425" cy="492443"/>
              </a:xfrm>
              <a:prstGeom prst="rect">
                <a:avLst/>
              </a:prstGeom>
              <a:noFill/>
            </p:spPr>
            <p:txBody>
              <a:bodyPr vert="horz" wrap="square" lIns="0" tIns="0" rIns="0" bIns="0" rtlCol="0" anchor="ctr">
                <a:spAutoFit/>
              </a:bodyPr>
              <a:lstStyle/>
              <a:p>
                <a:pPr defTabSz="1219627"/>
                <a:r>
                  <a:rPr lang="en-US" altLang="zh-CN" sz="3200" dirty="0">
                    <a:solidFill>
                      <a:srgbClr val="FF9933"/>
                    </a:solidFill>
                    <a:latin typeface="Impact" pitchFamily="34" charset="0"/>
                    <a:ea typeface="微软雅黑" pitchFamily="34" charset="-122"/>
                  </a:rPr>
                  <a:t>01</a:t>
                </a:r>
                <a:endParaRPr lang="zh-CN" altLang="en-US" sz="3200" dirty="0">
                  <a:solidFill>
                    <a:srgbClr val="FF9933"/>
                  </a:solidFill>
                  <a:latin typeface="微软雅黑" pitchFamily="34" charset="-122"/>
                  <a:ea typeface="微软雅黑" pitchFamily="34" charset="-122"/>
                </a:endParaRPr>
              </a:p>
            </p:txBody>
          </p:sp>
          <p:sp>
            <p:nvSpPr>
              <p:cNvPr id="93" name="文本框 22"/>
              <p:cNvSpPr txBox="1"/>
              <p:nvPr/>
            </p:nvSpPr>
            <p:spPr>
              <a:xfrm>
                <a:off x="6242320" y="1516939"/>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94" name="组合 93"/>
            <p:cNvGrpSpPr/>
            <p:nvPr/>
          </p:nvGrpSpPr>
          <p:grpSpPr>
            <a:xfrm>
              <a:off x="5184775" y="3018178"/>
              <a:ext cx="579307" cy="631762"/>
              <a:chOff x="6242320" y="2373233"/>
              <a:chExt cx="579005" cy="631762"/>
            </a:xfrm>
          </p:grpSpPr>
          <p:sp>
            <p:nvSpPr>
              <p:cNvPr id="95" name="TextBox 6"/>
              <p:cNvSpPr txBox="1"/>
              <p:nvPr/>
            </p:nvSpPr>
            <p:spPr>
              <a:xfrm>
                <a:off x="6327224" y="2373233"/>
                <a:ext cx="448425" cy="492443"/>
              </a:xfrm>
              <a:prstGeom prst="rect">
                <a:avLst/>
              </a:prstGeom>
              <a:noFill/>
            </p:spPr>
            <p:txBody>
              <a:bodyPr vert="horz" wrap="square" lIns="0" tIns="0" rIns="0" bIns="0" rtlCol="0" anchor="ctr">
                <a:spAutoFit/>
              </a:bodyPr>
              <a:lstStyle/>
              <a:p>
                <a:pPr defTabSz="1219627"/>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96" name="文本框 23"/>
              <p:cNvSpPr txBox="1"/>
              <p:nvPr/>
            </p:nvSpPr>
            <p:spPr>
              <a:xfrm>
                <a:off x="6242320" y="2789551"/>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97" name="组合 96"/>
            <p:cNvGrpSpPr/>
            <p:nvPr/>
          </p:nvGrpSpPr>
          <p:grpSpPr>
            <a:xfrm>
              <a:off x="5184775" y="3932578"/>
              <a:ext cx="579307" cy="620494"/>
              <a:chOff x="6242320" y="3640739"/>
              <a:chExt cx="579005" cy="620494"/>
            </a:xfrm>
          </p:grpSpPr>
          <p:sp>
            <p:nvSpPr>
              <p:cNvPr id="98" name="TextBox 6"/>
              <p:cNvSpPr txBox="1"/>
              <p:nvPr/>
            </p:nvSpPr>
            <p:spPr>
              <a:xfrm>
                <a:off x="6327224" y="3640739"/>
                <a:ext cx="448425" cy="492443"/>
              </a:xfrm>
              <a:prstGeom prst="rect">
                <a:avLst/>
              </a:prstGeom>
              <a:noFill/>
            </p:spPr>
            <p:txBody>
              <a:bodyPr vert="horz" wrap="square" lIns="0" tIns="0" rIns="0" bIns="0" rtlCol="0" anchor="ctr">
                <a:spAutoFit/>
              </a:bodyPr>
              <a:lstStyle/>
              <a:p>
                <a:pPr defTabSz="1219627"/>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99" name="文本框 24"/>
              <p:cNvSpPr txBox="1"/>
              <p:nvPr/>
            </p:nvSpPr>
            <p:spPr>
              <a:xfrm>
                <a:off x="6242320" y="4045789"/>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100" name="组合 99"/>
            <p:cNvGrpSpPr/>
            <p:nvPr/>
          </p:nvGrpSpPr>
          <p:grpSpPr>
            <a:xfrm>
              <a:off x="5184775" y="4846978"/>
              <a:ext cx="579307" cy="609226"/>
              <a:chOff x="6250444" y="4908245"/>
              <a:chExt cx="579005" cy="609226"/>
            </a:xfrm>
          </p:grpSpPr>
          <p:sp>
            <p:nvSpPr>
              <p:cNvPr id="101" name="TextBox 6"/>
              <p:cNvSpPr txBox="1"/>
              <p:nvPr/>
            </p:nvSpPr>
            <p:spPr>
              <a:xfrm>
                <a:off x="6327224" y="4908245"/>
                <a:ext cx="448425" cy="492443"/>
              </a:xfrm>
              <a:prstGeom prst="rect">
                <a:avLst/>
              </a:prstGeom>
              <a:noFill/>
            </p:spPr>
            <p:txBody>
              <a:bodyPr vert="horz" wrap="square" lIns="0" tIns="0" rIns="0" bIns="0" rtlCol="0" anchor="ctr">
                <a:spAutoFit/>
              </a:bodyPr>
              <a:lstStyle/>
              <a:p>
                <a:pPr defTabSz="1219627"/>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102" name="文本框 25"/>
              <p:cNvSpPr txBox="1"/>
              <p:nvPr/>
            </p:nvSpPr>
            <p:spPr>
              <a:xfrm>
                <a:off x="6250444" y="5302027"/>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103" name="组合 102"/>
            <p:cNvGrpSpPr/>
            <p:nvPr/>
          </p:nvGrpSpPr>
          <p:grpSpPr>
            <a:xfrm>
              <a:off x="5269725" y="2848115"/>
              <a:ext cx="5334028" cy="17700"/>
              <a:chOff x="6327224" y="1896619"/>
              <a:chExt cx="2624395" cy="933"/>
            </a:xfrm>
          </p:grpSpPr>
          <p:cxnSp>
            <p:nvCxnSpPr>
              <p:cNvPr id="104" name="直接连接符 103"/>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105" name="直接连接符 104"/>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sp>
          <p:nvSpPr>
            <p:cNvPr id="106" name="文本框 44"/>
            <p:cNvSpPr txBox="1"/>
            <p:nvPr/>
          </p:nvSpPr>
          <p:spPr>
            <a:xfrm>
              <a:off x="6029269" y="2103778"/>
              <a:ext cx="4574484" cy="757130"/>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大规模多租户支持。这是</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SaaS</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模式成为可能的基础。</a:t>
              </a:r>
            </a:p>
          </p:txBody>
        </p:sp>
        <p:sp>
          <p:nvSpPr>
            <p:cNvPr id="107" name="文本框 45"/>
            <p:cNvSpPr txBox="1"/>
            <p:nvPr/>
          </p:nvSpPr>
          <p:spPr>
            <a:xfrm>
              <a:off x="6029269" y="3124901"/>
              <a:ext cx="4726884" cy="424732"/>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认证和安全。这是多租户的必要条件。</a:t>
              </a:r>
            </a:p>
          </p:txBody>
        </p:sp>
        <p:sp>
          <p:nvSpPr>
            <p:cNvPr id="108" name="文本框 46"/>
            <p:cNvSpPr txBox="1"/>
            <p:nvPr/>
          </p:nvSpPr>
          <p:spPr>
            <a:xfrm>
              <a:off x="6029269" y="3979172"/>
              <a:ext cx="4574484" cy="424732"/>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定价和计费。这是</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SaaS</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模式的客观要求。</a:t>
              </a:r>
            </a:p>
          </p:txBody>
        </p:sp>
        <p:sp>
          <p:nvSpPr>
            <p:cNvPr id="109" name="文本框 47"/>
            <p:cNvSpPr txBox="1"/>
            <p:nvPr/>
          </p:nvSpPr>
          <p:spPr>
            <a:xfrm>
              <a:off x="6029269" y="4964642"/>
              <a:ext cx="4726884" cy="424732"/>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服务整合。这是</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SaaS</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模式长期发展的动力。</a:t>
              </a:r>
            </a:p>
          </p:txBody>
        </p:sp>
        <p:grpSp>
          <p:nvGrpSpPr>
            <p:cNvPr id="110" name="组合 109"/>
            <p:cNvGrpSpPr/>
            <p:nvPr/>
          </p:nvGrpSpPr>
          <p:grpSpPr>
            <a:xfrm>
              <a:off x="5269725" y="3703978"/>
              <a:ext cx="5334028" cy="17700"/>
              <a:chOff x="6327224" y="1896619"/>
              <a:chExt cx="2624395" cy="933"/>
            </a:xfrm>
          </p:grpSpPr>
          <p:cxnSp>
            <p:nvCxnSpPr>
              <p:cNvPr id="111" name="直接连接符 110"/>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112" name="直接连接符 111"/>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nvGrpSpPr>
            <p:cNvPr id="113" name="组合 112"/>
            <p:cNvGrpSpPr/>
            <p:nvPr/>
          </p:nvGrpSpPr>
          <p:grpSpPr>
            <a:xfrm>
              <a:off x="5269725" y="4582184"/>
              <a:ext cx="5334028" cy="17700"/>
              <a:chOff x="6327224" y="1896619"/>
              <a:chExt cx="2624395" cy="933"/>
            </a:xfrm>
          </p:grpSpPr>
          <p:cxnSp>
            <p:nvCxnSpPr>
              <p:cNvPr id="114" name="直接连接符 113"/>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115" name="直接连接符 114"/>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nvGrpSpPr>
            <p:cNvPr id="116" name="组合 115"/>
            <p:cNvGrpSpPr/>
            <p:nvPr/>
          </p:nvGrpSpPr>
          <p:grpSpPr>
            <a:xfrm>
              <a:off x="5184775" y="5761378"/>
              <a:ext cx="579307" cy="609226"/>
              <a:chOff x="6250444" y="4908245"/>
              <a:chExt cx="579005" cy="609226"/>
            </a:xfrm>
          </p:grpSpPr>
          <p:sp>
            <p:nvSpPr>
              <p:cNvPr id="117" name="TextBox 6"/>
              <p:cNvSpPr txBox="1"/>
              <p:nvPr/>
            </p:nvSpPr>
            <p:spPr>
              <a:xfrm>
                <a:off x="6327224" y="4908245"/>
                <a:ext cx="448425" cy="492443"/>
              </a:xfrm>
              <a:prstGeom prst="rect">
                <a:avLst/>
              </a:prstGeom>
              <a:noFill/>
            </p:spPr>
            <p:txBody>
              <a:bodyPr vert="horz" wrap="square" lIns="0" tIns="0" rIns="0" bIns="0" rtlCol="0" anchor="ctr">
                <a:spAutoFit/>
              </a:bodyPr>
              <a:lstStyle/>
              <a:p>
                <a:pPr defTabSz="1219627"/>
                <a:r>
                  <a:rPr lang="en-US" altLang="zh-CN" sz="3200" dirty="0">
                    <a:solidFill>
                      <a:srgbClr val="3A4187"/>
                    </a:solidFill>
                    <a:latin typeface="Impact" pitchFamily="34" charset="0"/>
                    <a:ea typeface="微软雅黑" pitchFamily="34" charset="-122"/>
                  </a:rPr>
                  <a:t>05</a:t>
                </a:r>
                <a:endParaRPr lang="zh-CN" altLang="en-US" sz="3200" dirty="0">
                  <a:solidFill>
                    <a:srgbClr val="3A4187"/>
                  </a:solidFill>
                  <a:latin typeface="微软雅黑" pitchFamily="34" charset="-122"/>
                  <a:ea typeface="微软雅黑" pitchFamily="34" charset="-122"/>
                </a:endParaRPr>
              </a:p>
            </p:txBody>
          </p:sp>
          <p:sp>
            <p:nvSpPr>
              <p:cNvPr id="118" name="文本框 25"/>
              <p:cNvSpPr txBox="1"/>
              <p:nvPr/>
            </p:nvSpPr>
            <p:spPr>
              <a:xfrm>
                <a:off x="6250444" y="5302027"/>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sp>
          <p:nvSpPr>
            <p:cNvPr id="119" name="文本框 47"/>
            <p:cNvSpPr txBox="1"/>
            <p:nvPr/>
          </p:nvSpPr>
          <p:spPr>
            <a:xfrm>
              <a:off x="6029269" y="5879042"/>
              <a:ext cx="4726884" cy="424732"/>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开发和定制。这是服务整合的内在需要。</a:t>
              </a:r>
            </a:p>
          </p:txBody>
        </p:sp>
        <p:grpSp>
          <p:nvGrpSpPr>
            <p:cNvPr id="120" name="组合 119"/>
            <p:cNvGrpSpPr/>
            <p:nvPr/>
          </p:nvGrpSpPr>
          <p:grpSpPr>
            <a:xfrm>
              <a:off x="5269725" y="5476751"/>
              <a:ext cx="5334028" cy="17700"/>
              <a:chOff x="6327224" y="1896619"/>
              <a:chExt cx="2624395" cy="933"/>
            </a:xfrm>
          </p:grpSpPr>
          <p:cxnSp>
            <p:nvCxnSpPr>
              <p:cNvPr id="121" name="直接连接符 120"/>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122" name="直接连接符 121"/>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nvGrpSpPr>
            <p:cNvPr id="123" name="组合 122"/>
            <p:cNvGrpSpPr/>
            <p:nvPr/>
          </p:nvGrpSpPr>
          <p:grpSpPr>
            <a:xfrm>
              <a:off x="5269725" y="6536294"/>
              <a:ext cx="5334028" cy="17700"/>
              <a:chOff x="6327224" y="1896619"/>
              <a:chExt cx="2624395" cy="933"/>
            </a:xfrm>
          </p:grpSpPr>
          <p:cxnSp>
            <p:nvCxnSpPr>
              <p:cNvPr id="124" name="直接连接符 123"/>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125" name="直接连接符 124"/>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spTree>
    <p:extLst>
      <p:ext uri="{BB962C8B-B14F-4D97-AF65-F5344CB8AC3E}">
        <p14:creationId xmlns:p14="http://schemas.microsoft.com/office/powerpoint/2010/main" val="165817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支撑平台关键技术</a:t>
            </a:r>
          </a:p>
        </p:txBody>
      </p:sp>
      <p:sp>
        <p:nvSpPr>
          <p:cNvPr id="126" name="内容占位符 4"/>
          <p:cNvSpPr txBox="1">
            <a:spLocks/>
          </p:cNvSpPr>
          <p:nvPr/>
        </p:nvSpPr>
        <p:spPr>
          <a:xfrm>
            <a:off x="606712" y="2093684"/>
            <a:ext cx="10532343" cy="4334826"/>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R="0" lvl="0" algn="l" defTabSz="1219627" rtl="0" eaLnBrk="1" fontAlgn="auto" latinLnBrk="0" hangingPunct="1">
              <a:lnSpc>
                <a:spcPct val="130000"/>
              </a:lnSpc>
              <a:spcBef>
                <a:spcPct val="20000"/>
              </a:spcBef>
              <a:spcAft>
                <a:spcPts val="0"/>
              </a:spcAft>
              <a:buClr>
                <a:srgbClr val="0070C0"/>
              </a:buClr>
              <a:buSzPct val="100000"/>
              <a:buFont typeface="Wingdings" panose="05000000000000000000" pitchFamily="2" charset="2"/>
              <a:buChar char="Ø"/>
              <a:tabLst/>
              <a:defRPr/>
            </a:pPr>
            <a:r>
              <a:rPr kumimoji="0" lang="en-US" altLang="zh-CN" sz="1800" b="0" i="0" u="none" strike="noStrike" kern="1200" cap="none" spc="0" normalizeH="0" baseline="0" noProof="0" dirty="0">
                <a:ln>
                  <a:noFill/>
                </a:ln>
                <a:solidFill>
                  <a:sysClr val="windowText" lastClr="000000"/>
                </a:solidFill>
                <a:effectLst/>
                <a:uLnTx/>
                <a:uFillTx/>
                <a:latin typeface="Arial"/>
                <a:ea typeface="微软雅黑"/>
                <a:cs typeface="+mn-cs"/>
              </a:rPr>
              <a:t>2</a:t>
            </a:r>
            <a:r>
              <a:rPr kumimoji="0" lang="zh-CN" altLang="en-US" sz="1800" b="0" i="0" u="none" strike="noStrike" kern="1200" cap="none" spc="0" normalizeH="0" baseline="0" noProof="0" dirty="0">
                <a:ln>
                  <a:noFill/>
                </a:ln>
                <a:solidFill>
                  <a:sysClr val="windowText" lastClr="000000"/>
                </a:solidFill>
                <a:effectLst/>
                <a:uLnTx/>
                <a:uFillTx/>
                <a:latin typeface="Arial"/>
                <a:ea typeface="微软雅黑"/>
                <a:cs typeface="+mn-cs"/>
              </a:rPr>
              <a:t>．大规模多租户</a:t>
            </a:r>
            <a:endParaRPr kumimoji="0" lang="en-US" altLang="zh-CN" sz="1800" b="0" i="0" u="none" strike="noStrike" kern="1200" cap="none" spc="0" normalizeH="0" baseline="0" noProof="0" dirty="0">
              <a:ln>
                <a:noFill/>
              </a:ln>
              <a:solidFill>
                <a:sysClr val="windowText" lastClr="000000"/>
              </a:solidFill>
              <a:effectLst/>
              <a:uLnTx/>
              <a:uFillTx/>
              <a:latin typeface="Arial"/>
              <a:ea typeface="微软雅黑"/>
              <a:cs typeface="+mn-cs"/>
            </a:endParaRP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rgbClr val="FF0000"/>
                </a:solidFill>
                <a:effectLst/>
                <a:uLnTx/>
                <a:uFillTx/>
                <a:latin typeface="Arial"/>
                <a:ea typeface="微软雅黑"/>
                <a:cs typeface="+mn-cs"/>
              </a:rPr>
              <a:t>多租户指一个单独的软件实例可以为多个组织服务</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IT</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人员经常会面临选择虚拟化技术还是多租户技术的问题。多租户与虚拟化的不同在于：虚拟化后的每个应用或者服务单独地存在一个虚拟机里，不同虚拟机之间实现了逻辑的隔离，一个虚拟机感知不到其他虚拟机；而多租户环境中的多个应用其实运行在同一个逻辑环境下，需要通过其他手段，比如应用或者服务本身的特殊设计，来保证多个用户之间的隔离。</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目前普遍认为，采用多租户技术的</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SaaS</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应用需要具有两项基本特征：第一点是</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SaaS</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应用是基于</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Web</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的，第二点则在第一点的基础上要求</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SaaS</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平台提供附加的业务逻辑，从而满足更特定的需求。</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传统的应用因为每个用户的设备是独立的，相互之间数据是绝对隔离的，而且应用也是相对独立的。而对于</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SaaS </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应用来说，应用部分不再是独立的，所以必须采用数据隔离的方法来保证用户数据仍然像传统应用一样安全。数据隔离方案的实现一般有以下三种：</a:t>
            </a:r>
            <a:r>
              <a:rPr kumimoji="0" lang="zh-CN" altLang="en-US" sz="1800" b="0" i="0" u="none" strike="noStrike" kern="1200" cap="none" spc="0" normalizeH="0" baseline="0" noProof="0" dirty="0">
                <a:ln>
                  <a:noFill/>
                </a:ln>
                <a:solidFill>
                  <a:srgbClr val="FF0000"/>
                </a:solidFill>
                <a:effectLst/>
                <a:uLnTx/>
                <a:uFillTx/>
                <a:latin typeface="Arial"/>
                <a:ea typeface="微软雅黑"/>
                <a:cs typeface="+mn-cs"/>
              </a:rPr>
              <a:t>独立数据库、数据模式隔离和共享模式。</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spTree>
    <p:extLst>
      <p:ext uri="{BB962C8B-B14F-4D97-AF65-F5344CB8AC3E}">
        <p14:creationId xmlns:p14="http://schemas.microsoft.com/office/powerpoint/2010/main" val="334919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支撑平台关键技术</a:t>
            </a:r>
          </a:p>
        </p:txBody>
      </p:sp>
      <p:sp>
        <p:nvSpPr>
          <p:cNvPr id="126" name="内容占位符 4"/>
          <p:cNvSpPr txBox="1">
            <a:spLocks/>
          </p:cNvSpPr>
          <p:nvPr/>
        </p:nvSpPr>
        <p:spPr>
          <a:xfrm>
            <a:off x="606712" y="2093684"/>
            <a:ext cx="6486815" cy="4334826"/>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0">
              <a:buClr>
                <a:srgbClr val="0070C0"/>
              </a:buClr>
              <a:buSzPct val="100000"/>
              <a:buFont typeface="Wingdings" panose="05000000000000000000" pitchFamily="2" charset="2"/>
              <a:buChar char="Ø"/>
            </a:pPr>
            <a:r>
              <a:rPr lang="en-US" altLang="zh-CN" sz="1800" dirty="0">
                <a:solidFill>
                  <a:sysClr val="windowText" lastClr="000000"/>
                </a:solidFill>
                <a:latin typeface="Arial"/>
                <a:ea typeface="微软雅黑"/>
              </a:rPr>
              <a:t>3</a:t>
            </a:r>
            <a:r>
              <a:rPr lang="zh-CN" altLang="en-US" sz="1800" dirty="0">
                <a:solidFill>
                  <a:sysClr val="windowText" lastClr="000000"/>
                </a:solidFill>
                <a:latin typeface="Arial"/>
                <a:ea typeface="微软雅黑"/>
              </a:rPr>
              <a:t>．认证和安全</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sp>
        <p:nvSpPr>
          <p:cNvPr id="2" name="矩形 1"/>
          <p:cNvSpPr/>
          <p:nvPr/>
        </p:nvSpPr>
        <p:spPr>
          <a:xfrm>
            <a:off x="435353" y="2518881"/>
            <a:ext cx="5845373" cy="424731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在传统应用中，应用服务器和数据库设备、网络都是部署在客户自己企业，系统维护也是由客户自己掌握，每个客户的数据自然是完全独立互不干扰的，这样客户会觉得很安全、很踏实。</a:t>
            </a:r>
          </a:p>
          <a:p>
            <a:pPr>
              <a:lnSpc>
                <a:spcPct val="150000"/>
              </a:lnSpc>
            </a:pPr>
            <a:r>
              <a:rPr lang="zh-CN" altLang="en-US" dirty="0">
                <a:latin typeface="微软雅黑" panose="020B0503020204020204" pitchFamily="34" charset="-122"/>
                <a:ea typeface="微软雅黑" panose="020B0503020204020204" pitchFamily="34" charset="-122"/>
              </a:rPr>
              <a:t>       在</a:t>
            </a:r>
            <a:r>
              <a:rPr lang="en-US" altLang="zh-CN" dirty="0">
                <a:latin typeface="微软雅黑" panose="020B0503020204020204" pitchFamily="34" charset="-122"/>
                <a:ea typeface="微软雅黑" panose="020B0503020204020204" pitchFamily="34" charset="-122"/>
              </a:rPr>
              <a:t>SaaS </a:t>
            </a:r>
            <a:r>
              <a:rPr lang="zh-CN" altLang="en-US" dirty="0">
                <a:latin typeface="微软雅黑" panose="020B0503020204020204" pitchFamily="34" charset="-122"/>
                <a:ea typeface="微软雅黑" panose="020B0503020204020204" pitchFamily="34" charset="-122"/>
              </a:rPr>
              <a:t>应用中，应用服务器、数据库设备不再由客户自己管理，而是部署在云端，系统维护也不再由客户负责。</a:t>
            </a:r>
            <a:r>
              <a:rPr lang="en-US" altLang="zh-CN" dirty="0">
                <a:latin typeface="微软雅黑" panose="020B0503020204020204" pitchFamily="34" charset="-122"/>
                <a:ea typeface="微软雅黑" panose="020B0503020204020204" pitchFamily="34" charset="-122"/>
              </a:rPr>
              <a:t>SaaS </a:t>
            </a:r>
            <a:r>
              <a:rPr lang="zh-CN" altLang="en-US" dirty="0">
                <a:latin typeface="微软雅黑" panose="020B0503020204020204" pitchFamily="34" charset="-122"/>
                <a:ea typeface="微软雅黑" panose="020B0503020204020204" pitchFamily="34" charset="-122"/>
              </a:rPr>
              <a:t>应用是完全基于互联网使用的，用户所有的交互和数据都需要通过互联网。</a:t>
            </a:r>
            <a:r>
              <a:rPr lang="en-US" altLang="zh-CN" dirty="0">
                <a:latin typeface="微软雅黑" panose="020B0503020204020204" pitchFamily="34" charset="-122"/>
                <a:ea typeface="微软雅黑" panose="020B0503020204020204" pitchFamily="34" charset="-122"/>
              </a:rPr>
              <a:t>SaaS</a:t>
            </a:r>
            <a:r>
              <a:rPr lang="zh-CN" altLang="en-US" dirty="0">
                <a:latin typeface="微软雅黑" panose="020B0503020204020204" pitchFamily="34" charset="-122"/>
                <a:ea typeface="微软雅黑" panose="020B0503020204020204" pitchFamily="34" charset="-122"/>
              </a:rPr>
              <a:t>层需要重视平台的安全问题，并采用可靠的安全技术和手段来保证数据的完整性和保密性。</a:t>
            </a:r>
          </a:p>
        </p:txBody>
      </p:sp>
      <p:cxnSp>
        <p:nvCxnSpPr>
          <p:cNvPr id="11" name="直接连接符 10"/>
          <p:cNvCxnSpPr/>
          <p:nvPr/>
        </p:nvCxnSpPr>
        <p:spPr>
          <a:xfrm>
            <a:off x="6280726" y="1553912"/>
            <a:ext cx="0" cy="4983489"/>
          </a:xfrm>
          <a:prstGeom prst="line">
            <a:avLst/>
          </a:prstGeom>
          <a:noFill/>
          <a:ln w="57150" cap="flat" cmpd="sng" algn="ctr">
            <a:solidFill>
              <a:srgbClr val="0070C0"/>
            </a:solidFill>
            <a:prstDash val="sysDot"/>
          </a:ln>
          <a:effectLst/>
        </p:spPr>
      </p:cxnSp>
      <p:pic>
        <p:nvPicPr>
          <p:cNvPr id="12" name="Picture 1" descr="Snap9"/>
          <p:cNvPicPr>
            <a:picLocks noChangeAspect="1" noChangeArrowheads="1"/>
          </p:cNvPicPr>
          <p:nvPr/>
        </p:nvPicPr>
        <p:blipFill>
          <a:blip r:embed="rId3">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563558" y="2502606"/>
            <a:ext cx="5584568" cy="278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443377" y="5611622"/>
            <a:ext cx="1723549" cy="400110"/>
          </a:xfrm>
          <a:prstGeom prst="rect">
            <a:avLst/>
          </a:prstGeom>
        </p:spPr>
        <p:txBody>
          <a:bodyPr wrap="none">
            <a:spAutoFit/>
          </a:bodyPr>
          <a:lstStyle/>
          <a:p>
            <a:pPr defTabSz="1219627"/>
            <a:r>
              <a:rPr lang="zh-CN" altLang="zh-CN" sz="2000" dirty="0">
                <a:solidFill>
                  <a:srgbClr val="4C6062"/>
                </a:solidFill>
                <a:latin typeface="微软雅黑" panose="020B0503020204020204" pitchFamily="34" charset="-122"/>
                <a:ea typeface="微软雅黑" panose="020B0503020204020204" pitchFamily="34" charset="-122"/>
              </a:rPr>
              <a:t>应用部署模式</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864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支撑平台关键技术</a:t>
            </a:r>
          </a:p>
        </p:txBody>
      </p:sp>
      <p:cxnSp>
        <p:nvCxnSpPr>
          <p:cNvPr id="11" name="直接连接符 10"/>
          <p:cNvCxnSpPr/>
          <p:nvPr/>
        </p:nvCxnSpPr>
        <p:spPr>
          <a:xfrm>
            <a:off x="6280726" y="1553912"/>
            <a:ext cx="0" cy="4983489"/>
          </a:xfrm>
          <a:prstGeom prst="line">
            <a:avLst/>
          </a:prstGeom>
          <a:noFill/>
          <a:ln w="57150" cap="flat" cmpd="sng" algn="ctr">
            <a:solidFill>
              <a:srgbClr val="0070C0"/>
            </a:solidFill>
            <a:prstDash val="sysDot"/>
          </a:ln>
          <a:effectLst/>
        </p:spPr>
      </p:cxnSp>
      <p:sp>
        <p:nvSpPr>
          <p:cNvPr id="14" name="内容占位符 2"/>
          <p:cNvSpPr txBox="1">
            <a:spLocks/>
          </p:cNvSpPr>
          <p:nvPr/>
        </p:nvSpPr>
        <p:spPr>
          <a:xfrm>
            <a:off x="480609" y="2093683"/>
            <a:ext cx="5032057" cy="4636520"/>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右图展示了软件即服务层认证和安全模块的设计要点。首先，向</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18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发起的应用请求可能来自于不同的实体，如用户使用的掌上便携设备、计算机或笔记本电脑，以及云中的其他应用的调用。针对这种差异化的请求，该模块需要具有前端响应来自不同实体的请求。</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当用户输入登录信息后，认证和安全模块需要对用户的合法性进行确认，并且核对该用户的身份，赋予其合法的权限。用户认证就是实现对用户身份的识别和验证，这是保证整个系统应用安全的基础。用户的登录、访问和应用使用行为需要被记录下来，这就是日志记账模块的主要功能。</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endParaRPr>
          </a:p>
        </p:txBody>
      </p:sp>
      <p:sp>
        <p:nvSpPr>
          <p:cNvPr id="15" name="Text Box 15"/>
          <p:cNvSpPr txBox="1">
            <a:spLocks noChangeArrowheads="1"/>
          </p:cNvSpPr>
          <p:nvPr/>
        </p:nvSpPr>
        <p:spPr bwMode="auto">
          <a:xfrm>
            <a:off x="7551131" y="5849084"/>
            <a:ext cx="33486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50000"/>
              </a:spcBef>
              <a:buClrTx/>
              <a:buFontTx/>
              <a:buNone/>
            </a:pPr>
            <a:r>
              <a:rPr lang="en-US" altLang="zh-CN" sz="2000" dirty="0">
                <a:solidFill>
                  <a:srgbClr val="4C6062"/>
                </a:solidFill>
                <a:latin typeface="微软雅黑" panose="020B0503020204020204" pitchFamily="34" charset="-122"/>
                <a:ea typeface="微软雅黑" panose="020B0503020204020204" pitchFamily="34" charset="-122"/>
              </a:rPr>
              <a:t>  SaaS</a:t>
            </a:r>
            <a:r>
              <a:rPr lang="zh-CN" altLang="en-US" sz="2000" dirty="0">
                <a:solidFill>
                  <a:srgbClr val="4C6062"/>
                </a:solidFill>
                <a:latin typeface="微软雅黑" panose="020B0503020204020204" pitchFamily="34" charset="-122"/>
                <a:ea typeface="微软雅黑" panose="020B0503020204020204" pitchFamily="34" charset="-122"/>
              </a:rPr>
              <a:t>层认证模块</a:t>
            </a:r>
          </a:p>
        </p:txBody>
      </p:sp>
      <p:pic>
        <p:nvPicPr>
          <p:cNvPr id="16" name="图片 121"/>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56375" y="1448594"/>
            <a:ext cx="4776806"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99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支撑平台关键技术</a:t>
            </a:r>
          </a:p>
        </p:txBody>
      </p:sp>
      <p:sp>
        <p:nvSpPr>
          <p:cNvPr id="126" name="内容占位符 4"/>
          <p:cNvSpPr txBox="1">
            <a:spLocks/>
          </p:cNvSpPr>
          <p:nvPr/>
        </p:nvSpPr>
        <p:spPr>
          <a:xfrm>
            <a:off x="606712" y="2093684"/>
            <a:ext cx="6486815" cy="4334826"/>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0">
              <a:buClr>
                <a:srgbClr val="0070C0"/>
              </a:buClr>
              <a:buSzPct val="100000"/>
              <a:buFont typeface="Wingdings" panose="05000000000000000000" pitchFamily="2" charset="2"/>
              <a:buChar char="Ø"/>
            </a:pPr>
            <a:r>
              <a:rPr lang="en-US" altLang="zh-CN" sz="1800" dirty="0">
                <a:solidFill>
                  <a:sysClr val="windowText" lastClr="000000"/>
                </a:solidFill>
                <a:latin typeface="Arial"/>
                <a:ea typeface="微软雅黑"/>
              </a:rPr>
              <a:t>4</a:t>
            </a:r>
            <a:r>
              <a:rPr lang="zh-CN" altLang="en-US" sz="1800" dirty="0">
                <a:solidFill>
                  <a:sysClr val="windowText" lastClr="000000"/>
                </a:solidFill>
                <a:latin typeface="Arial"/>
                <a:ea typeface="微软雅黑"/>
              </a:rPr>
              <a:t>．定价和计费</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sp>
        <p:nvSpPr>
          <p:cNvPr id="2" name="矩形 1"/>
          <p:cNvSpPr/>
          <p:nvPr/>
        </p:nvSpPr>
        <p:spPr>
          <a:xfrm>
            <a:off x="435353" y="2518881"/>
            <a:ext cx="11359483" cy="2480679"/>
          </a:xfrm>
          <a:prstGeom prst="rect">
            <a:avLst/>
          </a:prstGeom>
        </p:spPr>
        <p:txBody>
          <a:bodyPr wrap="square">
            <a:spAutoFit/>
          </a:bodyPr>
          <a:lstStyle/>
          <a:p>
            <a:pPr lvl="0" indent="457200" defTabSz="1219627">
              <a:lnSpc>
                <a:spcPct val="130000"/>
              </a:lnSpc>
              <a:spcBef>
                <a:spcPct val="20000"/>
              </a:spcBef>
              <a:buSzPct val="80000"/>
            </a:pPr>
            <a:r>
              <a:rPr lang="zh-CN" altLang="en-US" sz="1600" dirty="0">
                <a:solidFill>
                  <a:prstClr val="black">
                    <a:lumMod val="75000"/>
                    <a:lumOff val="25000"/>
                  </a:prstClr>
                </a:solidFill>
                <a:latin typeface="Arial"/>
                <a:ea typeface="微软雅黑"/>
              </a:rPr>
              <a:t>对于</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来讲，服务定价策略的设计是一项很重要的工作，因为价格的高低和计费是否符合用户的使用模式都会影响用户对服务的选择。制定</a:t>
            </a:r>
            <a:r>
              <a:rPr lang="en-US" altLang="zh-CN" sz="1600" dirty="0">
                <a:solidFill>
                  <a:prstClr val="black">
                    <a:lumMod val="75000"/>
                    <a:lumOff val="25000"/>
                  </a:prstClr>
                </a:solidFill>
                <a:latin typeface="Arial"/>
                <a:ea typeface="微软雅黑"/>
              </a:rPr>
              <a:t>IaaS</a:t>
            </a:r>
            <a:r>
              <a:rPr lang="zh-CN" altLang="en-US" sz="1600" dirty="0">
                <a:solidFill>
                  <a:prstClr val="black">
                    <a:lumMod val="75000"/>
                    <a:lumOff val="25000"/>
                  </a:prstClr>
                </a:solidFill>
                <a:latin typeface="Arial"/>
                <a:ea typeface="微软雅黑"/>
              </a:rPr>
              <a:t>层定价策略需要综合考虑以下两点因素。</a:t>
            </a:r>
          </a:p>
          <a:p>
            <a:pPr marL="457360" lvl="0" indent="-457360" defTabSz="1219627">
              <a:lnSpc>
                <a:spcPct val="130000"/>
              </a:lnSpc>
              <a:spcBef>
                <a:spcPct val="20000"/>
              </a:spcBef>
              <a:buSzPct val="80000"/>
              <a:buFont typeface="Wingdings" pitchFamily="2" charset="2"/>
              <a:buChar char="l"/>
            </a:pPr>
            <a:r>
              <a:rPr lang="en-US" altLang="zh-CN" sz="1600" dirty="0">
                <a:solidFill>
                  <a:srgbClr val="FF0000"/>
                </a:solidFill>
                <a:latin typeface="Arial"/>
                <a:ea typeface="微软雅黑"/>
              </a:rPr>
              <a:t>SaaS</a:t>
            </a:r>
            <a:r>
              <a:rPr lang="zh-CN" altLang="en-US" sz="1600" dirty="0">
                <a:solidFill>
                  <a:srgbClr val="FF0000"/>
                </a:solidFill>
                <a:latin typeface="Arial"/>
                <a:ea typeface="微软雅黑"/>
              </a:rPr>
              <a:t>应用的核心价值</a:t>
            </a:r>
            <a:r>
              <a:rPr lang="zh-CN" altLang="en-US" sz="1600" dirty="0">
                <a:solidFill>
                  <a:prstClr val="black">
                    <a:lumMod val="75000"/>
                    <a:lumOff val="25000"/>
                  </a:prstClr>
                </a:solidFill>
                <a:latin typeface="Arial"/>
                <a:ea typeface="微软雅黑"/>
              </a:rPr>
              <a:t>。主要根据其为用户提供的价值，而不是提供的功能数量来进行衡量。</a:t>
            </a:r>
          </a:p>
          <a:p>
            <a:pPr marL="457360" lvl="0" indent="-457360" defTabSz="1219627">
              <a:lnSpc>
                <a:spcPct val="130000"/>
              </a:lnSpc>
              <a:spcBef>
                <a:spcPct val="20000"/>
              </a:spcBef>
              <a:buSzPct val="80000"/>
              <a:buFont typeface="Wingdings" pitchFamily="2" charset="2"/>
              <a:buChar char="l"/>
            </a:pPr>
            <a:r>
              <a:rPr lang="zh-CN" altLang="en-US" sz="1600" dirty="0">
                <a:solidFill>
                  <a:srgbClr val="FF0000"/>
                </a:solidFill>
                <a:latin typeface="Arial"/>
                <a:ea typeface="微软雅黑"/>
              </a:rPr>
              <a:t>定价体系的清晰性和灵活性</a:t>
            </a:r>
            <a:r>
              <a:rPr lang="zh-CN" altLang="en-US" sz="1600" dirty="0">
                <a:solidFill>
                  <a:prstClr val="black">
                    <a:lumMod val="75000"/>
                    <a:lumOff val="25000"/>
                  </a:prstClr>
                </a:solidFill>
                <a:latin typeface="Arial"/>
                <a:ea typeface="微软雅黑"/>
              </a:rPr>
              <a:t>。</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的定价体系必须清晰，使用户可以清楚地了解应用的核心功能和辅助功能的计费，避免造成用户的误解。</a:t>
            </a:r>
          </a:p>
          <a:p>
            <a:pPr lvl="0" indent="457200" defTabSz="1219627">
              <a:lnSpc>
                <a:spcPct val="130000"/>
              </a:lnSpc>
              <a:spcBef>
                <a:spcPct val="20000"/>
              </a:spcBef>
              <a:buSzPct val="80000"/>
            </a:pPr>
            <a:r>
              <a:rPr lang="zh-CN" altLang="en-US" sz="1600" dirty="0">
                <a:solidFill>
                  <a:prstClr val="black">
                    <a:lumMod val="75000"/>
                    <a:lumOff val="25000"/>
                  </a:prstClr>
                </a:solidFill>
                <a:latin typeface="Arial"/>
                <a:ea typeface="微软雅黑"/>
              </a:rPr>
              <a:t>下图展示了一个</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应用的定价参考模型，帮助大家理解</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应用的定价方法。该模型设计了三个不同层次计费方式，由下向上分别是按功能、按计划（套餐）、按账户。</a:t>
            </a:r>
            <a:endParaRPr lang="en-US" altLang="zh-CN" sz="1600" dirty="0">
              <a:solidFill>
                <a:prstClr val="black">
                  <a:lumMod val="75000"/>
                  <a:lumOff val="25000"/>
                </a:prstClr>
              </a:solidFill>
              <a:latin typeface="Arial"/>
              <a:ea typeface="微软雅黑"/>
            </a:endParaRPr>
          </a:p>
        </p:txBody>
      </p:sp>
      <p:pic>
        <p:nvPicPr>
          <p:cNvPr id="14" name="图片 2200"/>
          <p:cNvPicPr>
            <a:picLocks noChangeAspect="1" noChangeArrowheads="1"/>
          </p:cNvPicPr>
          <p:nvPr/>
        </p:nvPicPr>
        <p:blipFill>
          <a:blip r:embed="rId3">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576163" y="4937488"/>
            <a:ext cx="4424218" cy="188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55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支撑平台关键技术</a:t>
            </a:r>
          </a:p>
        </p:txBody>
      </p:sp>
      <p:sp>
        <p:nvSpPr>
          <p:cNvPr id="126" name="内容占位符 4"/>
          <p:cNvSpPr txBox="1">
            <a:spLocks/>
          </p:cNvSpPr>
          <p:nvPr/>
        </p:nvSpPr>
        <p:spPr>
          <a:xfrm>
            <a:off x="606712" y="2093684"/>
            <a:ext cx="6486815" cy="4334826"/>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0">
              <a:buClr>
                <a:srgbClr val="0070C0"/>
              </a:buClr>
              <a:buSzPct val="100000"/>
              <a:buFont typeface="Wingdings" panose="05000000000000000000" pitchFamily="2" charset="2"/>
              <a:buChar char="Ø"/>
            </a:pPr>
            <a:r>
              <a:rPr lang="en-US" altLang="zh-CN" sz="1800" dirty="0">
                <a:solidFill>
                  <a:sysClr val="windowText" lastClr="000000"/>
                </a:solidFill>
                <a:latin typeface="Arial"/>
                <a:ea typeface="微软雅黑"/>
              </a:rPr>
              <a:t>5</a:t>
            </a:r>
            <a:r>
              <a:rPr lang="zh-CN" altLang="en-US" sz="1800" dirty="0">
                <a:solidFill>
                  <a:sysClr val="windowText" lastClr="000000"/>
                </a:solidFill>
                <a:latin typeface="Arial"/>
                <a:ea typeface="微软雅黑"/>
              </a:rPr>
              <a:t>．服务整合</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sp>
        <p:nvSpPr>
          <p:cNvPr id="3" name="矩形 2"/>
          <p:cNvSpPr/>
          <p:nvPr/>
        </p:nvSpPr>
        <p:spPr>
          <a:xfrm>
            <a:off x="342990" y="2611227"/>
            <a:ext cx="6096000" cy="3754874"/>
          </a:xfrm>
          <a:prstGeom prst="rect">
            <a:avLst/>
          </a:prstGeom>
        </p:spPr>
        <p:txBody>
          <a:bodyPr>
            <a:spAutoFit/>
          </a:bodyPr>
          <a:lstStyle/>
          <a:p>
            <a:pPr lvl="0" indent="457200" defTabSz="1219627">
              <a:lnSpc>
                <a:spcPct val="130000"/>
              </a:lnSpc>
              <a:spcBef>
                <a:spcPct val="20000"/>
              </a:spcBef>
              <a:buSzPct val="80000"/>
            </a:pPr>
            <a:r>
              <a:rPr lang="zh-CN" altLang="en-US" sz="2000" dirty="0">
                <a:latin typeface="Arial"/>
                <a:ea typeface="微软雅黑"/>
              </a:rPr>
              <a:t>从</a:t>
            </a:r>
            <a:r>
              <a:rPr lang="en-US" altLang="zh-CN" sz="2000" dirty="0">
                <a:latin typeface="Arial"/>
                <a:ea typeface="微软雅黑"/>
              </a:rPr>
              <a:t>SaaS</a:t>
            </a:r>
            <a:r>
              <a:rPr lang="zh-CN" altLang="en-US" sz="2000" dirty="0">
                <a:latin typeface="Arial"/>
                <a:ea typeface="微软雅黑"/>
              </a:rPr>
              <a:t>的发展历程我们可以看出，</a:t>
            </a:r>
            <a:r>
              <a:rPr lang="en-US" altLang="zh-CN" sz="2000" dirty="0">
                <a:latin typeface="Arial"/>
                <a:ea typeface="微软雅黑"/>
              </a:rPr>
              <a:t>SaaS</a:t>
            </a:r>
            <a:r>
              <a:rPr lang="zh-CN" altLang="en-US" sz="2000" dirty="0">
                <a:latin typeface="Arial"/>
                <a:ea typeface="微软雅黑"/>
              </a:rPr>
              <a:t>的发展伴随着其整合能力的提高。早期的</a:t>
            </a:r>
            <a:r>
              <a:rPr lang="en-US" altLang="zh-CN" sz="2000" dirty="0">
                <a:latin typeface="Arial"/>
                <a:ea typeface="微软雅黑"/>
              </a:rPr>
              <a:t>SaaS</a:t>
            </a:r>
            <a:r>
              <a:rPr lang="zh-CN" altLang="en-US" sz="2000" dirty="0">
                <a:latin typeface="Arial"/>
                <a:ea typeface="微软雅黑"/>
              </a:rPr>
              <a:t>应用是独立而封闭的，而现在</a:t>
            </a:r>
            <a:r>
              <a:rPr lang="en-US" altLang="zh-CN" sz="2000" dirty="0">
                <a:latin typeface="Arial"/>
                <a:ea typeface="微软雅黑"/>
              </a:rPr>
              <a:t>SaaS</a:t>
            </a:r>
            <a:r>
              <a:rPr lang="zh-CN" altLang="en-US" sz="2000" dirty="0">
                <a:latin typeface="Arial"/>
                <a:ea typeface="微软雅黑"/>
              </a:rPr>
              <a:t>应用已经与企业现有数据和流程深度整合。</a:t>
            </a:r>
            <a:endParaRPr lang="en-US" altLang="zh-CN" sz="2000" dirty="0">
              <a:latin typeface="Arial"/>
              <a:ea typeface="微软雅黑"/>
            </a:endParaRPr>
          </a:p>
          <a:p>
            <a:pPr lvl="0" indent="457200" defTabSz="1219627">
              <a:lnSpc>
                <a:spcPct val="130000"/>
              </a:lnSpc>
              <a:spcBef>
                <a:spcPct val="20000"/>
              </a:spcBef>
              <a:buSzPct val="80000"/>
            </a:pPr>
            <a:r>
              <a:rPr lang="zh-CN" altLang="en-US" sz="2000" dirty="0">
                <a:latin typeface="Arial"/>
                <a:ea typeface="微软雅黑"/>
              </a:rPr>
              <a:t>一个典型的具有高度整合能力的</a:t>
            </a:r>
            <a:r>
              <a:rPr lang="en-US" altLang="zh-CN" sz="2000" dirty="0">
                <a:latin typeface="Arial"/>
                <a:ea typeface="微软雅黑"/>
              </a:rPr>
              <a:t>SaaS</a:t>
            </a:r>
            <a:r>
              <a:rPr lang="zh-CN" altLang="en-US" sz="2000" dirty="0">
                <a:latin typeface="Arial"/>
                <a:ea typeface="微软雅黑"/>
              </a:rPr>
              <a:t>的例子是</a:t>
            </a:r>
            <a:r>
              <a:rPr lang="en-US" altLang="zh-CN" sz="2000" dirty="0">
                <a:latin typeface="Arial"/>
                <a:ea typeface="微软雅黑"/>
              </a:rPr>
              <a:t>Salesforce CRM</a:t>
            </a:r>
            <a:r>
              <a:rPr lang="zh-CN" altLang="en-US" sz="2000" dirty="0">
                <a:latin typeface="Arial"/>
                <a:ea typeface="微软雅黑"/>
              </a:rPr>
              <a:t>。它可以帮助企业自动化从营销到签单的销售环节，并为现有客户提供服务。所以，这套系统需要能够获得企业财务系统中的销售数据，以及企业资源计划（</a:t>
            </a:r>
            <a:r>
              <a:rPr lang="en-US" altLang="zh-CN" sz="2000" dirty="0">
                <a:latin typeface="Arial"/>
                <a:ea typeface="微软雅黑"/>
              </a:rPr>
              <a:t>ERP</a:t>
            </a:r>
            <a:r>
              <a:rPr lang="zh-CN" altLang="en-US" sz="2000" dirty="0">
                <a:latin typeface="Arial"/>
                <a:ea typeface="微软雅黑"/>
              </a:rPr>
              <a:t>）系统中的订单数据。</a:t>
            </a:r>
          </a:p>
        </p:txBody>
      </p:sp>
      <p:sp>
        <p:nvSpPr>
          <p:cNvPr id="11" name="内容占位符 3"/>
          <p:cNvSpPr txBox="1">
            <a:spLocks/>
          </p:cNvSpPr>
          <p:nvPr/>
        </p:nvSpPr>
        <p:spPr>
          <a:xfrm>
            <a:off x="6702712" y="4028064"/>
            <a:ext cx="5299856" cy="2362200"/>
          </a:xfrm>
          <a:prstGeom prst="rect">
            <a:avLst/>
          </a:prstGeom>
          <a:noFill/>
        </p:spPr>
        <p:txBody>
          <a:bodyPr vert="horz" lIns="121917" tIns="60958" rIns="121917" bIns="60958" rtlCol="0">
            <a:normAutofit fontScale="92500" lnSpcReduction="200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dirty="0">
                <a:ln>
                  <a:noFill/>
                </a:ln>
                <a:solidFill>
                  <a:srgbClr val="EEECE1">
                    <a:lumMod val="25000"/>
                  </a:srgbClr>
                </a:solidFill>
                <a:effectLst/>
                <a:uLnTx/>
                <a:uFillTx/>
                <a:latin typeface="Arial"/>
                <a:ea typeface="微软雅黑"/>
                <a:cs typeface="+mn-cs"/>
              </a:rPr>
              <a:t>服务整合自上而下针对三个层次。</a:t>
            </a:r>
            <a:endParaRPr kumimoji="0" lang="en-US" altLang="zh-CN" sz="2000" b="0" i="0" u="none" strike="noStrike" kern="1200" cap="none" spc="0" normalizeH="0" baseline="0" noProof="0" dirty="0">
              <a:ln>
                <a:noFill/>
              </a:ln>
              <a:solidFill>
                <a:srgbClr val="EEECE1">
                  <a:lumMod val="25000"/>
                </a:srgbClr>
              </a:solidFill>
              <a:effectLst/>
              <a:uLnTx/>
              <a:uFillTx/>
              <a:latin typeface="Arial"/>
              <a:ea typeface="微软雅黑"/>
              <a:cs typeface="+mn-cs"/>
            </a:endParaRPr>
          </a:p>
          <a:p>
            <a:pPr marL="457360" marR="0" lvl="0" indent="-457360" algn="l" defTabSz="1219627" rtl="0" eaLnBrk="1" fontAlgn="auto" latinLnBrk="0" hangingPunct="1">
              <a:lnSpc>
                <a:spcPct val="130000"/>
              </a:lnSpc>
              <a:spcBef>
                <a:spcPct val="20000"/>
              </a:spcBef>
              <a:spcAft>
                <a:spcPts val="0"/>
              </a:spcAft>
              <a:buClrTx/>
              <a:buSzPct val="80000"/>
              <a:buFont typeface="Wingdings" pitchFamily="2" charset="2"/>
              <a:buChar char="l"/>
              <a:tabLst/>
              <a:defRPr/>
            </a:pPr>
            <a:r>
              <a:rPr kumimoji="0" lang="zh-CN" altLang="en-US" sz="2000" b="0" i="0" u="none" strike="noStrike" kern="1200" cap="none" spc="0" normalizeH="0" baseline="0" noProof="0" dirty="0">
                <a:ln>
                  <a:noFill/>
                </a:ln>
                <a:solidFill>
                  <a:srgbClr val="EEECE1">
                    <a:lumMod val="25000"/>
                  </a:srgbClr>
                </a:solidFill>
                <a:effectLst/>
                <a:uLnTx/>
                <a:uFillTx/>
                <a:latin typeface="Arial"/>
                <a:ea typeface="微软雅黑"/>
                <a:cs typeface="+mn-cs"/>
              </a:rPr>
              <a:t>界面的整合：作为应用的前端。</a:t>
            </a:r>
          </a:p>
          <a:p>
            <a:pPr marL="457360" marR="0" lvl="0" indent="-457360" algn="l" defTabSz="1219627" rtl="0" eaLnBrk="1" fontAlgn="auto" latinLnBrk="0" hangingPunct="1">
              <a:lnSpc>
                <a:spcPct val="130000"/>
              </a:lnSpc>
              <a:spcBef>
                <a:spcPct val="20000"/>
              </a:spcBef>
              <a:spcAft>
                <a:spcPts val="0"/>
              </a:spcAft>
              <a:buClrTx/>
              <a:buSzPct val="80000"/>
              <a:buFont typeface="Wingdings" pitchFamily="2" charset="2"/>
              <a:buChar char="l"/>
              <a:tabLst/>
              <a:defRPr/>
            </a:pPr>
            <a:r>
              <a:rPr kumimoji="0" lang="zh-CN" altLang="en-US" sz="2000" b="0" i="0" u="none" strike="noStrike" kern="1200" cap="none" spc="0" normalizeH="0" baseline="0" noProof="0" dirty="0">
                <a:ln>
                  <a:noFill/>
                </a:ln>
                <a:solidFill>
                  <a:srgbClr val="EEECE1">
                    <a:lumMod val="25000"/>
                  </a:srgbClr>
                </a:solidFill>
                <a:effectLst/>
                <a:uLnTx/>
                <a:uFillTx/>
                <a:latin typeface="Arial"/>
                <a:ea typeface="微软雅黑"/>
                <a:cs typeface="+mn-cs"/>
              </a:rPr>
              <a:t>流程的整合：作为应用的逻辑</a:t>
            </a:r>
          </a:p>
          <a:p>
            <a:pPr marL="457360" marR="0" lvl="0" indent="-457360" algn="l" defTabSz="1219627" rtl="0" eaLnBrk="1" fontAlgn="auto" latinLnBrk="0" hangingPunct="1">
              <a:lnSpc>
                <a:spcPct val="130000"/>
              </a:lnSpc>
              <a:spcBef>
                <a:spcPct val="20000"/>
              </a:spcBef>
              <a:spcAft>
                <a:spcPts val="0"/>
              </a:spcAft>
              <a:buClrTx/>
              <a:buSzPct val="80000"/>
              <a:buFont typeface="Wingdings" pitchFamily="2" charset="2"/>
              <a:buChar char="l"/>
              <a:tabLst/>
              <a:defRPr/>
            </a:pPr>
            <a:r>
              <a:rPr kumimoji="0" lang="zh-CN" altLang="en-US" sz="2000" b="0" i="0" u="none" strike="noStrike" kern="1200" cap="none" spc="0" normalizeH="0" baseline="0" noProof="0" dirty="0">
                <a:ln>
                  <a:noFill/>
                </a:ln>
                <a:solidFill>
                  <a:srgbClr val="EEECE1">
                    <a:lumMod val="25000"/>
                  </a:srgbClr>
                </a:solidFill>
                <a:effectLst/>
                <a:uLnTx/>
                <a:uFillTx/>
                <a:latin typeface="Arial"/>
                <a:ea typeface="微软雅黑"/>
                <a:cs typeface="+mn-cs"/>
              </a:rPr>
              <a:t>数据的整合：作为应用的基础。</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dirty="0">
                <a:ln>
                  <a:noFill/>
                </a:ln>
                <a:solidFill>
                  <a:srgbClr val="EEECE1">
                    <a:lumMod val="25000"/>
                  </a:srgbClr>
                </a:solidFill>
                <a:effectLst/>
                <a:uLnTx/>
                <a:uFillTx/>
                <a:latin typeface="Arial"/>
                <a:ea typeface="微软雅黑"/>
                <a:cs typeface="+mn-cs"/>
              </a:rPr>
              <a:t>数据的传递是服务整合的关键，这个过程在逻辑上通常以管道的方式实现。</a:t>
            </a:r>
          </a:p>
        </p:txBody>
      </p:sp>
      <p:cxnSp>
        <p:nvCxnSpPr>
          <p:cNvPr id="12" name="直接连接符 11"/>
          <p:cNvCxnSpPr/>
          <p:nvPr/>
        </p:nvCxnSpPr>
        <p:spPr>
          <a:xfrm>
            <a:off x="6636327" y="3851243"/>
            <a:ext cx="5269346" cy="9557"/>
          </a:xfrm>
          <a:prstGeom prst="line">
            <a:avLst/>
          </a:prstGeom>
          <a:noFill/>
          <a:ln w="57150" cap="flat" cmpd="sng" algn="ctr">
            <a:solidFill>
              <a:srgbClr val="4BACC6"/>
            </a:solidFill>
            <a:prstDash val="sysDot"/>
          </a:ln>
          <a:effectLst/>
        </p:spPr>
      </p:cxnSp>
      <p:cxnSp>
        <p:nvCxnSpPr>
          <p:cNvPr id="13" name="直接连接符 12"/>
          <p:cNvCxnSpPr/>
          <p:nvPr/>
        </p:nvCxnSpPr>
        <p:spPr>
          <a:xfrm>
            <a:off x="6427444" y="1538177"/>
            <a:ext cx="0" cy="4890333"/>
          </a:xfrm>
          <a:prstGeom prst="line">
            <a:avLst/>
          </a:prstGeom>
          <a:noFill/>
          <a:ln w="57150" cap="flat" cmpd="sng" algn="ctr">
            <a:solidFill>
              <a:srgbClr val="92D050"/>
            </a:solidFill>
            <a:prstDash val="sysDot"/>
          </a:ln>
          <a:effectLst/>
        </p:spPr>
      </p:cxnSp>
      <p:pic>
        <p:nvPicPr>
          <p:cNvPr id="15" name="图片 122"/>
          <p:cNvPicPr>
            <a:picLocks noChangeAspect="1" noChangeArrowheads="1"/>
          </p:cNvPicPr>
          <p:nvPr/>
        </p:nvPicPr>
        <p:blipFill>
          <a:blip r:embed="rId3">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93527" y="1475510"/>
            <a:ext cx="4909041" cy="209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797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支撑平台关键技术</a:t>
            </a:r>
          </a:p>
        </p:txBody>
      </p:sp>
      <p:sp>
        <p:nvSpPr>
          <p:cNvPr id="126" name="内容占位符 4"/>
          <p:cNvSpPr txBox="1">
            <a:spLocks/>
          </p:cNvSpPr>
          <p:nvPr/>
        </p:nvSpPr>
        <p:spPr>
          <a:xfrm>
            <a:off x="606712" y="2093684"/>
            <a:ext cx="6486815" cy="517543"/>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0">
              <a:buClr>
                <a:srgbClr val="0070C0"/>
              </a:buClr>
              <a:buSzPct val="100000"/>
              <a:buFont typeface="Wingdings" panose="05000000000000000000" pitchFamily="2" charset="2"/>
              <a:buChar char="Ø"/>
            </a:pPr>
            <a:r>
              <a:rPr lang="en-US" altLang="zh-CN" sz="1800" dirty="0">
                <a:solidFill>
                  <a:sysClr val="windowText" lastClr="000000"/>
                </a:solidFill>
                <a:latin typeface="Arial"/>
                <a:ea typeface="微软雅黑"/>
              </a:rPr>
              <a:t>6</a:t>
            </a:r>
            <a:r>
              <a:rPr lang="zh-CN" altLang="en-US" sz="1800" dirty="0">
                <a:solidFill>
                  <a:sysClr val="windowText" lastClr="000000"/>
                </a:solidFill>
                <a:latin typeface="Arial"/>
                <a:ea typeface="微软雅黑"/>
              </a:rPr>
              <a:t>．开发和定制</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sp>
        <p:nvSpPr>
          <p:cNvPr id="14" name="内容占位符 3"/>
          <p:cNvSpPr txBox="1">
            <a:spLocks/>
          </p:cNvSpPr>
          <p:nvPr/>
        </p:nvSpPr>
        <p:spPr>
          <a:xfrm>
            <a:off x="606712" y="2611227"/>
            <a:ext cx="10820400" cy="2819400"/>
          </a:xfrm>
          <a:prstGeom prst="rect">
            <a:avLst/>
          </a:prstGeom>
          <a:noFill/>
        </p:spPr>
        <p:txBody>
          <a:bodyPr vert="horz" lIns="121917" tIns="60958" rIns="121917" bIns="60958" rtlCol="0">
            <a:normAutofit fontScale="92500" lnSpcReduction="200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开发和定制是</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SaaS</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平台为终端用户、</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ISV</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、服务集成商提供的通用功能。开发和定制的核心技术要求是，</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SaaS</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应用能够以一种标准的、简单的方式提供开放的接口，为用户、开发者、集成者提供一个易用、安全的测试环境。</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开放接口技术伴随着互联网的发展已经被各种开发商所接受。目前主流的开放接口实现技术是</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SOAP</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和</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REST</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REST</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REpresentational State Transfer</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，表述性状态转移）是一种针对网络、分布式应用的软件架构理念和风格。</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Web</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应用程序最重要的</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REST</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原则是，客户端和服务器之间的交互在请求之间是无状态的。从客户端到服务器的每个请求都必须包含理解请求所必需的信息。另一个重要的</a:t>
            </a:r>
            <a:r>
              <a:rPr kumimoji="0" lang="en-US" altLang="zh-CN" sz="2000" b="0" i="0" u="none" strike="noStrike" kern="1200" cap="none" spc="0" normalizeH="0" baseline="0" noProof="0">
                <a:ln>
                  <a:noFill/>
                </a:ln>
                <a:solidFill>
                  <a:srgbClr val="EEECE1">
                    <a:lumMod val="25000"/>
                  </a:srgbClr>
                </a:solidFill>
                <a:effectLst/>
                <a:uLnTx/>
                <a:uFillTx/>
                <a:latin typeface="Arial"/>
                <a:ea typeface="微软雅黑"/>
                <a:cs typeface="+mn-cs"/>
              </a:rPr>
              <a:t>REST</a:t>
            </a:r>
            <a:r>
              <a:rPr kumimoji="0" lang="zh-CN" altLang="en-US" sz="2000" b="0" i="0" u="none" strike="noStrike" kern="1200" cap="none" spc="0" normalizeH="0" baseline="0" noProof="0">
                <a:ln>
                  <a:noFill/>
                </a:ln>
                <a:solidFill>
                  <a:srgbClr val="EEECE1">
                    <a:lumMod val="25000"/>
                  </a:srgbClr>
                </a:solidFill>
                <a:effectLst/>
                <a:uLnTx/>
                <a:uFillTx/>
                <a:latin typeface="Arial"/>
                <a:ea typeface="微软雅黑"/>
                <a:cs typeface="+mn-cs"/>
              </a:rPr>
              <a:t>原则是分层系统，这表示组件无法了解它与之交互的中间层以外的组件。</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rgbClr val="EEECE1">
                  <a:lumMod val="25000"/>
                </a:srgbClr>
              </a:solidFill>
              <a:effectLst/>
              <a:uLnTx/>
              <a:uFillTx/>
              <a:latin typeface="Arial"/>
              <a:ea typeface="微软雅黑"/>
              <a:cs typeface="+mn-cs"/>
            </a:endParaRPr>
          </a:p>
        </p:txBody>
      </p:sp>
      <p:sp>
        <p:nvSpPr>
          <p:cNvPr id="16" name="Text Box 8"/>
          <p:cNvSpPr txBox="1">
            <a:spLocks noChangeArrowheads="1"/>
          </p:cNvSpPr>
          <p:nvPr/>
        </p:nvSpPr>
        <p:spPr bwMode="auto">
          <a:xfrm>
            <a:off x="1779919" y="5735427"/>
            <a:ext cx="9448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defTabSz="1219627" eaLnBrk="1" hangingPunct="1">
              <a:spcBef>
                <a:spcPct val="50000"/>
              </a:spcBef>
              <a:buClrTx/>
              <a:buFontTx/>
              <a:buNone/>
            </a:pPr>
            <a:r>
              <a:rPr lang="zh-CN" altLang="en-US" sz="1800" dirty="0">
                <a:solidFill>
                  <a:srgbClr val="E46C0A"/>
                </a:solidFill>
                <a:latin typeface="微软雅黑" pitchFamily="34" charset="-122"/>
                <a:ea typeface="微软雅黑" pitchFamily="34" charset="-122"/>
                <a:cs typeface="Microsoft YaHei UI" pitchFamily="18" charset="0"/>
              </a:rPr>
              <a:t>与开放接口技术同等重要的定制与开发相关技术是测试环境，称为沙盒（</a:t>
            </a:r>
            <a:r>
              <a:rPr lang="en-US" altLang="zh-CN" sz="1800" dirty="0">
                <a:solidFill>
                  <a:srgbClr val="E46C0A"/>
                </a:solidFill>
                <a:latin typeface="微软雅黑" pitchFamily="34" charset="-122"/>
                <a:ea typeface="微软雅黑" pitchFamily="34" charset="-122"/>
                <a:cs typeface="Microsoft YaHei UI" pitchFamily="18" charset="0"/>
              </a:rPr>
              <a:t>Sandbox</a:t>
            </a:r>
            <a:r>
              <a:rPr lang="zh-CN" altLang="en-US" sz="1800" dirty="0">
                <a:solidFill>
                  <a:srgbClr val="E46C0A"/>
                </a:solidFill>
                <a:latin typeface="微软雅黑" pitchFamily="34" charset="-122"/>
                <a:ea typeface="微软雅黑" pitchFamily="34" charset="-122"/>
                <a:cs typeface="Microsoft YaHei UI" pitchFamily="18" charset="0"/>
              </a:rPr>
              <a:t>）。沙盒是一个隔离的测试环境，它可以模拟生产环境、实际系统的状况。开发者可以在沙盒里测试代码，寻找代码的功能问题和性能问题，而不会影响到实际系统的功能和数据。</a:t>
            </a: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25603" y="5972957"/>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8751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331533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支撑平台的参考实现</a:t>
            </a:r>
          </a:p>
        </p:txBody>
      </p:sp>
      <p:sp>
        <p:nvSpPr>
          <p:cNvPr id="11" name="内容占位符 2"/>
          <p:cNvSpPr txBox="1">
            <a:spLocks/>
          </p:cNvSpPr>
          <p:nvPr/>
        </p:nvSpPr>
        <p:spPr>
          <a:xfrm>
            <a:off x="606712" y="2155238"/>
            <a:ext cx="5032057" cy="4083988"/>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buFont typeface="Wingdings" pitchFamily="2" charset="2"/>
              <a:buNone/>
            </a:pPr>
            <a:r>
              <a:rPr lang="zh-CN" altLang="en-US" sz="1600" dirty="0">
                <a:solidFill>
                  <a:prstClr val="black">
                    <a:lumMod val="75000"/>
                    <a:lumOff val="25000"/>
                  </a:prstClr>
                </a:solidFill>
                <a:latin typeface="Arial"/>
                <a:ea typeface="微软雅黑"/>
              </a:rPr>
              <a:t>本节给出一个</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平台的参考实现架构，如图所示。值得注意的是，该参考架构的目标实现者是</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平台提供商。</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平台的作用是为</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软件开发者（</a:t>
            </a:r>
            <a:r>
              <a:rPr lang="en-US" altLang="zh-CN" sz="1600" dirty="0">
                <a:solidFill>
                  <a:prstClr val="black">
                    <a:lumMod val="75000"/>
                    <a:lumOff val="25000"/>
                  </a:prstClr>
                </a:solidFill>
                <a:latin typeface="Arial"/>
                <a:ea typeface="微软雅黑"/>
              </a:rPr>
              <a:t>ISV</a:t>
            </a:r>
            <a:r>
              <a:rPr lang="zh-CN" altLang="en-US" sz="1600" dirty="0">
                <a:solidFill>
                  <a:prstClr val="black">
                    <a:lumMod val="75000"/>
                    <a:lumOff val="25000"/>
                  </a:prstClr>
                </a:solidFill>
                <a:latin typeface="Arial"/>
                <a:ea typeface="微软雅黑"/>
              </a:rPr>
              <a:t>）提供应用所需的通用功能部件。</a:t>
            </a:r>
          </a:p>
          <a:p>
            <a:pPr>
              <a:buClr>
                <a:srgbClr val="0070C0"/>
              </a:buClr>
            </a:pPr>
            <a:r>
              <a:rPr lang="zh-CN" altLang="en-US" sz="1600" dirty="0">
                <a:solidFill>
                  <a:prstClr val="black">
                    <a:lumMod val="75000"/>
                    <a:lumOff val="25000"/>
                  </a:prstClr>
                </a:solidFill>
                <a:latin typeface="Arial"/>
                <a:ea typeface="微软雅黑"/>
              </a:rPr>
              <a:t>从图中可以看到应用安全、应用计费、应用整合、应用隔离等功能部件。该平台能够为应用开发者提供较强的功能性支持，使他们可以专注于业务的开发。除此之外，该平台还具有应用的运行环境，并且能够对其进行运行时管理。</a:t>
            </a:r>
          </a:p>
          <a:p>
            <a:pPr>
              <a:buClr>
                <a:srgbClr val="0070C0"/>
              </a:buClr>
            </a:pPr>
            <a:r>
              <a:rPr lang="zh-CN" altLang="en-US" sz="1600" dirty="0">
                <a:solidFill>
                  <a:prstClr val="black">
                    <a:lumMod val="75000"/>
                    <a:lumOff val="25000"/>
                  </a:prstClr>
                </a:solidFill>
                <a:latin typeface="Arial"/>
                <a:ea typeface="微软雅黑"/>
              </a:rPr>
              <a:t>除了以上</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应用所必需的平台功能外，该参考实现架构中还提供了诸如平台目录服务等为应用开发商提供的增值服务。</a:t>
            </a:r>
          </a:p>
          <a:p>
            <a:pPr marL="0" indent="0">
              <a:buFont typeface="Wingdings" pitchFamily="2" charset="2"/>
              <a:buNone/>
            </a:pPr>
            <a:endParaRPr lang="zh-CN" altLang="en-US" sz="1800" dirty="0">
              <a:solidFill>
                <a:prstClr val="black">
                  <a:lumMod val="75000"/>
                  <a:lumOff val="25000"/>
                </a:prstClr>
              </a:solidFill>
              <a:latin typeface="Arial"/>
              <a:ea typeface="微软雅黑"/>
            </a:endParaRPr>
          </a:p>
        </p:txBody>
      </p:sp>
      <p:sp>
        <p:nvSpPr>
          <p:cNvPr id="12" name="Text Box 15"/>
          <p:cNvSpPr txBox="1">
            <a:spLocks noChangeArrowheads="1"/>
          </p:cNvSpPr>
          <p:nvPr/>
        </p:nvSpPr>
        <p:spPr bwMode="auto">
          <a:xfrm>
            <a:off x="7623175" y="5956062"/>
            <a:ext cx="388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defTabSz="1219627" eaLnBrk="1" hangingPunct="1">
              <a:spcBef>
                <a:spcPct val="50000"/>
              </a:spcBef>
              <a:buClrTx/>
              <a:buFontTx/>
              <a:buNone/>
            </a:pPr>
            <a:r>
              <a:rPr lang="en-US" altLang="zh-CN" sz="1800" dirty="0">
                <a:solidFill>
                  <a:srgbClr val="4C6062"/>
                </a:solidFill>
                <a:latin typeface="微软雅黑" panose="020B0503020204020204" pitchFamily="34" charset="-122"/>
                <a:ea typeface="微软雅黑" panose="020B0503020204020204" pitchFamily="34" charset="-122"/>
              </a:rPr>
              <a:t> SaaS</a:t>
            </a:r>
            <a:r>
              <a:rPr lang="zh-CN" altLang="en-US" sz="1800" dirty="0">
                <a:solidFill>
                  <a:srgbClr val="4C6062"/>
                </a:solidFill>
                <a:latin typeface="微软雅黑" panose="020B0503020204020204" pitchFamily="34" charset="-122"/>
                <a:ea typeface="微软雅黑" panose="020B0503020204020204" pitchFamily="34" charset="-122"/>
              </a:rPr>
              <a:t>平台的参考架构</a:t>
            </a:r>
          </a:p>
        </p:txBody>
      </p:sp>
      <p:pic>
        <p:nvPicPr>
          <p:cNvPr id="13" name="图片 123"/>
          <p:cNvPicPr>
            <a:picLocks noChangeAspect="1" noChangeArrowheads="1"/>
          </p:cNvPicPr>
          <p:nvPr/>
        </p:nvPicPr>
        <p:blipFill>
          <a:blip r:embed="rId3">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685904" y="1460262"/>
            <a:ext cx="456716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3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chorCtr="0">
            <a:normAutofit/>
          </a:bodyPr>
          <a:lstStyle/>
          <a:p>
            <a:pPr fontAlgn="base">
              <a:lnSpc>
                <a:spcPct val="100000"/>
              </a:lnSpc>
              <a:spcAft>
                <a:spcPct val="0"/>
              </a:spcAft>
              <a:defRPr/>
            </a:pPr>
            <a:endParaRPr kumimoji="1" lang="zh-CN" altLang="en-US" sz="5600" b="1" kern="0" dirty="0">
              <a:solidFill>
                <a:srgbClr val="002060"/>
              </a:solidFill>
              <a:effectLst>
                <a:outerShdw blurRad="38100" dist="38100" dir="2700000" algn="tl">
                  <a:srgbClr val="C0C0C0"/>
                </a:outerShdw>
              </a:effectLst>
              <a:latin typeface="Tahoma" pitchFamily="34" charset="0"/>
              <a:ea typeface="黑体" pitchFamily="2" charset="-122"/>
              <a:cs typeface="Times New Roman" pitchFamily="18" charset="0"/>
            </a:endParaRPr>
          </a:p>
        </p:txBody>
      </p:sp>
      <p:sp>
        <p:nvSpPr>
          <p:cNvPr id="3" name="副标题 2"/>
          <p:cNvSpPr>
            <a:spLocks noGrp="1"/>
          </p:cNvSpPr>
          <p:nvPr>
            <p:ph type="subTitle" idx="1"/>
          </p:nvPr>
        </p:nvSpPr>
        <p:spPr>
          <a:xfrm>
            <a:off x="1319974" y="3040063"/>
            <a:ext cx="9144000" cy="1655762"/>
          </a:xfrm>
        </p:spPr>
        <p:txBody>
          <a:bodyPr>
            <a:normAutofit/>
          </a:bodyPr>
          <a:lstStyle/>
          <a:p>
            <a:pPr fontAlgn="base">
              <a:lnSpc>
                <a:spcPct val="100000"/>
              </a:lnSpc>
              <a:spcBef>
                <a:spcPct val="0"/>
              </a:spcBef>
              <a:spcAft>
                <a:spcPct val="0"/>
              </a:spcAft>
              <a:defRPr/>
            </a:pPr>
            <a:r>
              <a:rPr kumimoji="1" lang="zh-CN" altLang="en-US" sz="5600" b="1" kern="0" dirty="0">
                <a:solidFill>
                  <a:srgbClr val="002060"/>
                </a:solidFill>
                <a:effectLst>
                  <a:outerShdw blurRad="38100" dist="38100" dir="2700000" algn="tl">
                    <a:srgbClr val="C0C0C0"/>
                  </a:outerShdw>
                </a:effectLst>
                <a:latin typeface="Tahoma" pitchFamily="34" charset="0"/>
                <a:ea typeface="黑体" pitchFamily="2" charset="-122"/>
                <a:cs typeface="Times New Roman" pitchFamily="18" charset="0"/>
              </a:rPr>
              <a:t>第二章：服务模式</a:t>
            </a:r>
            <a:r>
              <a:rPr kumimoji="1" lang="en-US" altLang="zh-CN" sz="5600" b="1" kern="0" dirty="0">
                <a:solidFill>
                  <a:srgbClr val="002060"/>
                </a:solidFill>
                <a:effectLst>
                  <a:outerShdw blurRad="38100" dist="38100" dir="2700000" algn="tl">
                    <a:srgbClr val="C0C0C0"/>
                  </a:outerShdw>
                </a:effectLst>
                <a:latin typeface="Tahoma" pitchFamily="34" charset="0"/>
                <a:ea typeface="黑体" pitchFamily="2" charset="-122"/>
                <a:cs typeface="Times New Roman" pitchFamily="18" charset="0"/>
              </a:rPr>
              <a:t>(SaaS)</a:t>
            </a:r>
            <a:endParaRPr kumimoji="1" lang="zh-CN" altLang="en-US" sz="5600" b="1" kern="0" dirty="0">
              <a:solidFill>
                <a:srgbClr val="002060"/>
              </a:solidFill>
              <a:effectLst>
                <a:outerShdw blurRad="38100" dist="38100" dir="2700000" algn="tl">
                  <a:srgbClr val="C0C0C0"/>
                </a:outerShdw>
              </a:effectLst>
              <a:latin typeface="Tahoma" pitchFamily="34" charset="0"/>
              <a:ea typeface="黑体" pitchFamily="2" charset="-122"/>
              <a:cs typeface="Times New Roman" pitchFamily="18" charset="0"/>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86928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提纲</a:t>
            </a:r>
          </a:p>
        </p:txBody>
      </p:sp>
      <p:grpSp>
        <p:nvGrpSpPr>
          <p:cNvPr id="9" name="组合 5"/>
          <p:cNvGrpSpPr>
            <a:grpSpLocks/>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grpSp>
      <p:grpSp>
        <p:nvGrpSpPr>
          <p:cNvPr id="12" name="组合 11"/>
          <p:cNvGrpSpPr/>
          <p:nvPr/>
        </p:nvGrpSpPr>
        <p:grpSpPr>
          <a:xfrm>
            <a:off x="2391229" y="1264810"/>
            <a:ext cx="6120000" cy="1188000"/>
            <a:chOff x="1066800" y="1117694"/>
            <a:chExt cx="6324600" cy="1159177"/>
          </a:xfrm>
        </p:grpSpPr>
        <p:grpSp>
          <p:nvGrpSpPr>
            <p:cNvPr id="13" name="组合 62"/>
            <p:cNvGrpSpPr>
              <a:grpSpLocks/>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概述</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14" name="Group 65"/>
            <p:cNvGrpSpPr>
              <a:grpSpLocks/>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21" name="Group 71"/>
              <p:cNvGrpSpPr>
                <a:grpSpLocks/>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一</a:t>
              </a:r>
              <a:endParaRPr kumimoji="1" lang="zh-CN" altLang="en-US" sz="3200" b="1" dirty="0">
                <a:solidFill>
                  <a:srgbClr val="000000"/>
                </a:solidFill>
                <a:latin typeface="黑体"/>
                <a:ea typeface="黑体"/>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a:grpSpLocks/>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200" b="1" dirty="0">
                    <a:solidFill>
                      <a:srgbClr val="000000"/>
                    </a:solidFill>
                    <a:latin typeface="黑体" pitchFamily="2" charset="-122"/>
                    <a:ea typeface="黑体" pitchFamily="2" charset="-122"/>
                  </a:rPr>
                  <a:t>SaaS</a:t>
                </a:r>
                <a:r>
                  <a:rPr kumimoji="1" lang="zh-CN" altLang="en-US" sz="3200" b="1" dirty="0">
                    <a:solidFill>
                      <a:srgbClr val="000000"/>
                    </a:solidFill>
                    <a:latin typeface="黑体" pitchFamily="2" charset="-122"/>
                    <a:ea typeface="黑体" pitchFamily="2" charset="-122"/>
                  </a:rPr>
                  <a:t>应用</a:t>
                </a:r>
              </a:p>
            </p:txBody>
          </p:sp>
        </p:grpSp>
        <p:grpSp>
          <p:nvGrpSpPr>
            <p:cNvPr id="30" name="Group 65"/>
            <p:cNvGrpSpPr>
              <a:grpSpLocks/>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37" name="Group 71"/>
              <p:cNvGrpSpPr>
                <a:grpSpLocks/>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三</a:t>
              </a:r>
              <a:endParaRPr kumimoji="1" lang="zh-CN" altLang="en-US" sz="3200" b="1" dirty="0">
                <a:solidFill>
                  <a:srgbClr val="000000"/>
                </a:solidFill>
                <a:latin typeface="黑体"/>
                <a:ea typeface="黑体"/>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a:grpSpLocks/>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发展趋势</a:t>
                </a:r>
              </a:p>
            </p:txBody>
          </p:sp>
        </p:grpSp>
        <p:grpSp>
          <p:nvGrpSpPr>
            <p:cNvPr id="46" name="Group 65"/>
            <p:cNvGrpSpPr>
              <a:grpSpLocks/>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53" name="Group 71"/>
              <p:cNvGrpSpPr>
                <a:grpSpLocks/>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四</a:t>
              </a:r>
              <a:endParaRPr kumimoji="1" lang="zh-CN" altLang="en-US" sz="3200" b="1" dirty="0">
                <a:solidFill>
                  <a:srgbClr val="000000"/>
                </a:solidFill>
                <a:latin typeface="黑体"/>
                <a:ea typeface="黑体"/>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a:grpSpLocks/>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支撑平台</a:t>
                </a:r>
              </a:p>
            </p:txBody>
          </p:sp>
        </p:grpSp>
        <p:grpSp>
          <p:nvGrpSpPr>
            <p:cNvPr id="62" name="Group 65"/>
            <p:cNvGrpSpPr>
              <a:grpSpLocks/>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69" name="Group 71"/>
              <p:cNvGrpSpPr>
                <a:grpSpLocks/>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二</a:t>
              </a:r>
              <a:endParaRPr kumimoji="1" lang="zh-CN" altLang="en-US" sz="3200" b="1" dirty="0">
                <a:solidFill>
                  <a:srgbClr val="000000"/>
                </a:solidFill>
                <a:latin typeface="黑体"/>
                <a:ea typeface="黑体"/>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a:extLst>
                  <a:ext uri="{FF2B5EF4-FFF2-40B4-BE49-F238E27FC236}">
                    <a16:creationId xmlns:a16="http://schemas.microsoft.com/office/drawing/2014/main" id="{8FDDE58F-9D36-4A50-B1E3-642F526D02E7}"/>
                  </a:ext>
                </a:extLst>
              </p:cNvPr>
              <p:cNvGrpSpPr>
                <a:grpSpLocks/>
              </p:cNvGrpSpPr>
              <p:nvPr/>
            </p:nvGrpSpPr>
            <p:grpSpPr bwMode="auto">
              <a:xfrm>
                <a:off x="1424608" y="5602595"/>
                <a:ext cx="5943600" cy="1138773"/>
                <a:chOff x="1752601" y="2209800"/>
                <a:chExt cx="6934200" cy="1138037"/>
              </a:xfrm>
            </p:grpSpPr>
            <p:sp>
              <p:nvSpPr>
                <p:cNvPr id="91" name="AutoShape 4">
                  <a:extLst>
                    <a:ext uri="{FF2B5EF4-FFF2-40B4-BE49-F238E27FC236}">
                      <a16:creationId xmlns:a16="http://schemas.microsoft.com/office/drawing/2014/main" id="{20B6E4C3-B17B-47DC-B0E4-C57719AF52EA}"/>
                    </a:ext>
                  </a:extLst>
                </p:cNvPr>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92" name="Text Box 9">
                  <a:extLst>
                    <a:ext uri="{FF2B5EF4-FFF2-40B4-BE49-F238E27FC236}">
                      <a16:creationId xmlns:a16="http://schemas.microsoft.com/office/drawing/2014/main" id="{B6160870-DAD7-4D6D-91B2-CE2E3E013E91}"/>
                    </a:ext>
                  </a:extLst>
                </p:cNvPr>
                <p:cNvSpPr txBox="1">
                  <a:spLocks noChangeArrowheads="1"/>
                </p:cNvSpPr>
                <p:nvPr/>
              </p:nvSpPr>
              <p:spPr bwMode="gray">
                <a:xfrm>
                  <a:off x="2397105" y="2209800"/>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体验</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80" name="Group 65">
                <a:extLst>
                  <a:ext uri="{FF2B5EF4-FFF2-40B4-BE49-F238E27FC236}">
                    <a16:creationId xmlns:a16="http://schemas.microsoft.com/office/drawing/2014/main" id="{1360737B-6308-429E-B0B7-2C7442242A38}"/>
                  </a:ext>
                </a:extLst>
              </p:cNvPr>
              <p:cNvGrpSpPr>
                <a:grpSpLocks/>
              </p:cNvGrpSpPr>
              <p:nvPr/>
            </p:nvGrpSpPr>
            <p:grpSpPr bwMode="auto">
              <a:xfrm>
                <a:off x="1043608" y="5445224"/>
                <a:ext cx="854075" cy="922338"/>
                <a:chOff x="2789" y="1625"/>
                <a:chExt cx="847" cy="915"/>
              </a:xfrm>
            </p:grpSpPr>
            <p:sp>
              <p:nvSpPr>
                <p:cNvPr id="81" name="Oval 66">
                  <a:extLst>
                    <a:ext uri="{FF2B5EF4-FFF2-40B4-BE49-F238E27FC236}">
                      <a16:creationId xmlns:a16="http://schemas.microsoft.com/office/drawing/2014/main" id="{3F437426-662A-40D6-B296-FB6831D8E19B}"/>
                    </a:ext>
                  </a:extLst>
                </p:cNvPr>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2" name="Oval 67">
                  <a:extLst>
                    <a:ext uri="{FF2B5EF4-FFF2-40B4-BE49-F238E27FC236}">
                      <a16:creationId xmlns:a16="http://schemas.microsoft.com/office/drawing/2014/main" id="{A6C9454E-C627-406A-BDA6-B11DF2DA8380}"/>
                    </a:ext>
                  </a:extLst>
                </p:cNvPr>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3" name="Oval 68">
                  <a:extLst>
                    <a:ext uri="{FF2B5EF4-FFF2-40B4-BE49-F238E27FC236}">
                      <a16:creationId xmlns:a16="http://schemas.microsoft.com/office/drawing/2014/main" id="{17CFCAB6-5F86-49B4-A068-6561F2EA4DB1}"/>
                    </a:ext>
                  </a:extLst>
                </p:cNvPr>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4" name="Oval 69">
                  <a:extLst>
                    <a:ext uri="{FF2B5EF4-FFF2-40B4-BE49-F238E27FC236}">
                      <a16:creationId xmlns:a16="http://schemas.microsoft.com/office/drawing/2014/main" id="{77544980-5CC8-4F5F-98B0-70182780774B}"/>
                    </a:ext>
                  </a:extLst>
                </p:cNvPr>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5" name="Oval 70">
                  <a:extLst>
                    <a:ext uri="{FF2B5EF4-FFF2-40B4-BE49-F238E27FC236}">
                      <a16:creationId xmlns:a16="http://schemas.microsoft.com/office/drawing/2014/main" id="{AAD4217C-0FC4-4C4C-AEB3-F99C02B2406C}"/>
                    </a:ext>
                  </a:extLst>
                </p:cNvPr>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86" name="Group 71">
                  <a:extLst>
                    <a:ext uri="{FF2B5EF4-FFF2-40B4-BE49-F238E27FC236}">
                      <a16:creationId xmlns:a16="http://schemas.microsoft.com/office/drawing/2014/main" id="{FF21BA8C-E81B-4FFC-A678-A13B66CB21CE}"/>
                    </a:ext>
                  </a:extLst>
                </p:cNvPr>
                <p:cNvGrpSpPr>
                  <a:grpSpLocks/>
                </p:cNvGrpSpPr>
                <p:nvPr/>
              </p:nvGrpSpPr>
              <p:grpSpPr bwMode="auto">
                <a:xfrm>
                  <a:off x="2899" y="1735"/>
                  <a:ext cx="687" cy="688"/>
                  <a:chOff x="4166" y="1706"/>
                  <a:chExt cx="1252" cy="1252"/>
                </a:xfrm>
              </p:grpSpPr>
              <p:sp>
                <p:nvSpPr>
                  <p:cNvPr id="87" name="Oval 72">
                    <a:extLst>
                      <a:ext uri="{FF2B5EF4-FFF2-40B4-BE49-F238E27FC236}">
                        <a16:creationId xmlns:a16="http://schemas.microsoft.com/office/drawing/2014/main" id="{7547602A-8681-4586-B5EE-DA7AD00614E0}"/>
                      </a:ext>
                    </a:extLst>
                  </p:cNvPr>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8" name="Oval 73">
                    <a:extLst>
                      <a:ext uri="{FF2B5EF4-FFF2-40B4-BE49-F238E27FC236}">
                        <a16:creationId xmlns:a16="http://schemas.microsoft.com/office/drawing/2014/main" id="{061FBDEA-34A8-47FA-B24A-7F9EADA0342D}"/>
                      </a:ext>
                    </a:extLst>
                  </p:cNvPr>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9" name="Oval 74">
                    <a:extLst>
                      <a:ext uri="{FF2B5EF4-FFF2-40B4-BE49-F238E27FC236}">
                        <a16:creationId xmlns:a16="http://schemas.microsoft.com/office/drawing/2014/main" id="{3648383D-D4D4-435B-96D8-6D4DEC603D39}"/>
                      </a:ext>
                    </a:extLst>
                  </p:cNvPr>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90" name="Oval 75">
                    <a:extLst>
                      <a:ext uri="{FF2B5EF4-FFF2-40B4-BE49-F238E27FC236}">
                        <a16:creationId xmlns:a16="http://schemas.microsoft.com/office/drawing/2014/main" id="{755D2179-A34A-49D7-AA9D-A6EDD42AC0D9}"/>
                      </a:ext>
                    </a:extLst>
                  </p:cNvPr>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grpSp>
        <p:sp>
          <p:nvSpPr>
            <p:cNvPr id="78" name="矩形 77">
              <a:extLst>
                <a:ext uri="{FF2B5EF4-FFF2-40B4-BE49-F238E27FC236}">
                  <a16:creationId xmlns:a16="http://schemas.microsoft.com/office/drawing/2014/main" id="{0185ECBA-57C4-4AD0-9819-46D6BF0AE8B0}"/>
                </a:ext>
              </a:extLst>
            </p:cNvPr>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五</a:t>
              </a:r>
              <a:endParaRPr kumimoji="1" lang="zh-CN" altLang="en-US" sz="3200" b="1" dirty="0">
                <a:solidFill>
                  <a:srgbClr val="000000"/>
                </a:solidFill>
                <a:latin typeface="黑体"/>
                <a:ea typeface="黑体"/>
              </a:endParaRPr>
            </a:p>
          </p:txBody>
        </p:sp>
      </p:grpSp>
      <p:sp>
        <p:nvSpPr>
          <p:cNvPr id="94" name="Rectangle 35"/>
          <p:cNvSpPr>
            <a:spLocks noChangeArrowheads="1"/>
          </p:cNvSpPr>
          <p:nvPr/>
        </p:nvSpPr>
        <p:spPr bwMode="blackWhite">
          <a:xfrm>
            <a:off x="1450441" y="4381729"/>
            <a:ext cx="8286750" cy="2295281"/>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
        <p:nvSpPr>
          <p:cNvPr id="93" name="Rectangle 35"/>
          <p:cNvSpPr>
            <a:spLocks noChangeArrowheads="1"/>
          </p:cNvSpPr>
          <p:nvPr/>
        </p:nvSpPr>
        <p:spPr bwMode="blackWhite">
          <a:xfrm>
            <a:off x="1397633" y="1163514"/>
            <a:ext cx="8286750" cy="2072189"/>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Tree>
    <p:extLst>
      <p:ext uri="{BB962C8B-B14F-4D97-AF65-F5344CB8AC3E}">
        <p14:creationId xmlns:p14="http://schemas.microsoft.com/office/powerpoint/2010/main" val="132358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应用</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应用</a:t>
            </a:r>
          </a:p>
        </p:txBody>
      </p:sp>
      <p:sp>
        <p:nvSpPr>
          <p:cNvPr id="11" name="内容占位符 8"/>
          <p:cNvSpPr txBox="1">
            <a:spLocks/>
          </p:cNvSpPr>
          <p:nvPr/>
        </p:nvSpPr>
        <p:spPr>
          <a:xfrm>
            <a:off x="478847" y="2166785"/>
            <a:ext cx="10591800" cy="1023741"/>
          </a:xfrm>
          <a:prstGeom prst="rect">
            <a:avLst/>
          </a:prstGeom>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2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应用是运行在云端应用的集合。每一个应用都对应一个业务需求，实现一组特定的业务逻辑，并且通过服务接口与用户交互。总的来说，</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应用可以分为三大类。</a:t>
            </a:r>
          </a:p>
        </p:txBody>
      </p:sp>
      <p:grpSp>
        <p:nvGrpSpPr>
          <p:cNvPr id="12" name="组合 11"/>
          <p:cNvGrpSpPr/>
          <p:nvPr/>
        </p:nvGrpSpPr>
        <p:grpSpPr>
          <a:xfrm>
            <a:off x="478847" y="3732654"/>
            <a:ext cx="3393182" cy="2890612"/>
            <a:chOff x="3543743" y="1911907"/>
            <a:chExt cx="4649762" cy="4080548"/>
          </a:xfrm>
        </p:grpSpPr>
        <p:sp>
          <p:nvSpPr>
            <p:cNvPr id="13" name="Freeform 6"/>
            <p:cNvSpPr>
              <a:spLocks/>
            </p:cNvSpPr>
            <p:nvPr/>
          </p:nvSpPr>
          <p:spPr bwMode="auto">
            <a:xfrm>
              <a:off x="3543743" y="2658802"/>
              <a:ext cx="1895591" cy="1744519"/>
            </a:xfrm>
            <a:custGeom>
              <a:avLst/>
              <a:gdLst>
                <a:gd name="T0" fmla="*/ 289 w 454"/>
                <a:gd name="T1" fmla="*/ 374 h 418"/>
                <a:gd name="T2" fmla="*/ 44 w 454"/>
                <a:gd name="T3" fmla="*/ 288 h 418"/>
                <a:gd name="T4" fmla="*/ 130 w 454"/>
                <a:gd name="T5" fmla="*/ 43 h 418"/>
                <a:gd name="T6" fmla="*/ 374 w 454"/>
                <a:gd name="T7" fmla="*/ 130 h 418"/>
                <a:gd name="T8" fmla="*/ 454 w 454"/>
                <a:gd name="T9" fmla="*/ 295 h 418"/>
                <a:gd name="T10" fmla="*/ 289 w 454"/>
                <a:gd name="T11" fmla="*/ 374 h 418"/>
              </a:gdLst>
              <a:ahLst/>
              <a:cxnLst>
                <a:cxn ang="0">
                  <a:pos x="T0" y="T1"/>
                </a:cxn>
                <a:cxn ang="0">
                  <a:pos x="T2" y="T3"/>
                </a:cxn>
                <a:cxn ang="0">
                  <a:pos x="T4" y="T5"/>
                </a:cxn>
                <a:cxn ang="0">
                  <a:pos x="T6" y="T7"/>
                </a:cxn>
                <a:cxn ang="0">
                  <a:pos x="T8" y="T9"/>
                </a:cxn>
                <a:cxn ang="0">
                  <a:pos x="T10" y="T11"/>
                </a:cxn>
              </a:cxnLst>
              <a:rect l="0" t="0" r="r" b="b"/>
              <a:pathLst>
                <a:path w="454" h="418">
                  <a:moveTo>
                    <a:pt x="289" y="374"/>
                  </a:moveTo>
                  <a:cubicBezTo>
                    <a:pt x="197" y="418"/>
                    <a:pt x="88" y="380"/>
                    <a:pt x="44" y="288"/>
                  </a:cubicBezTo>
                  <a:cubicBezTo>
                    <a:pt x="0" y="197"/>
                    <a:pt x="39" y="87"/>
                    <a:pt x="130" y="43"/>
                  </a:cubicBezTo>
                  <a:cubicBezTo>
                    <a:pt x="221" y="0"/>
                    <a:pt x="331" y="38"/>
                    <a:pt x="374" y="130"/>
                  </a:cubicBezTo>
                  <a:cubicBezTo>
                    <a:pt x="397" y="176"/>
                    <a:pt x="454" y="295"/>
                    <a:pt x="454" y="295"/>
                  </a:cubicBezTo>
                  <a:cubicBezTo>
                    <a:pt x="454" y="295"/>
                    <a:pt x="334" y="353"/>
                    <a:pt x="289" y="374"/>
                  </a:cubicBezTo>
                  <a:close/>
                </a:path>
              </a:pathLst>
            </a:cu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grpSp>
          <p:nvGrpSpPr>
            <p:cNvPr id="14" name="组合 13"/>
            <p:cNvGrpSpPr/>
            <p:nvPr/>
          </p:nvGrpSpPr>
          <p:grpSpPr>
            <a:xfrm>
              <a:off x="3681539" y="1911907"/>
              <a:ext cx="4511966" cy="4080548"/>
              <a:chOff x="3681539" y="1911907"/>
              <a:chExt cx="4511966" cy="4080548"/>
            </a:xfrm>
          </p:grpSpPr>
          <p:sp>
            <p:nvSpPr>
              <p:cNvPr id="15" name="Freeform 5"/>
              <p:cNvSpPr>
                <a:spLocks/>
              </p:cNvSpPr>
              <p:nvPr/>
            </p:nvSpPr>
            <p:spPr bwMode="auto">
              <a:xfrm>
                <a:off x="6423345" y="1911907"/>
                <a:ext cx="1770160" cy="1786895"/>
              </a:xfrm>
              <a:custGeom>
                <a:avLst/>
                <a:gdLst>
                  <a:gd name="T0" fmla="*/ 4 w 424"/>
                  <a:gd name="T1" fmla="*/ 221 h 428"/>
                  <a:gd name="T2" fmla="*/ 203 w 424"/>
                  <a:gd name="T3" fmla="*/ 5 h 428"/>
                  <a:gd name="T4" fmla="*/ 419 w 424"/>
                  <a:gd name="T5" fmla="*/ 204 h 428"/>
                  <a:gd name="T6" fmla="*/ 220 w 424"/>
                  <a:gd name="T7" fmla="*/ 419 h 428"/>
                  <a:gd name="T8" fmla="*/ 13 w 424"/>
                  <a:gd name="T9" fmla="*/ 428 h 428"/>
                  <a:gd name="T10" fmla="*/ 4 w 424"/>
                  <a:gd name="T11" fmla="*/ 221 h 428"/>
                </a:gdLst>
                <a:ahLst/>
                <a:cxnLst>
                  <a:cxn ang="0">
                    <a:pos x="T0" y="T1"/>
                  </a:cxn>
                  <a:cxn ang="0">
                    <a:pos x="T2" y="T3"/>
                  </a:cxn>
                  <a:cxn ang="0">
                    <a:pos x="T4" y="T5"/>
                  </a:cxn>
                  <a:cxn ang="0">
                    <a:pos x="T6" y="T7"/>
                  </a:cxn>
                  <a:cxn ang="0">
                    <a:pos x="T8" y="T9"/>
                  </a:cxn>
                  <a:cxn ang="0">
                    <a:pos x="T10" y="T11"/>
                  </a:cxn>
                </a:cxnLst>
                <a:rect l="0" t="0" r="r" b="b"/>
                <a:pathLst>
                  <a:path w="424" h="428">
                    <a:moveTo>
                      <a:pt x="4" y="221"/>
                    </a:moveTo>
                    <a:cubicBezTo>
                      <a:pt x="0" y="106"/>
                      <a:pt x="89" y="10"/>
                      <a:pt x="203" y="5"/>
                    </a:cubicBezTo>
                    <a:cubicBezTo>
                      <a:pt x="318" y="0"/>
                      <a:pt x="415" y="89"/>
                      <a:pt x="419" y="204"/>
                    </a:cubicBezTo>
                    <a:cubicBezTo>
                      <a:pt x="424" y="318"/>
                      <a:pt x="335" y="415"/>
                      <a:pt x="220" y="419"/>
                    </a:cubicBezTo>
                    <a:cubicBezTo>
                      <a:pt x="163" y="422"/>
                      <a:pt x="13" y="428"/>
                      <a:pt x="13" y="428"/>
                    </a:cubicBezTo>
                    <a:cubicBezTo>
                      <a:pt x="13" y="428"/>
                      <a:pt x="7" y="278"/>
                      <a:pt x="4" y="221"/>
                    </a:cubicBezTo>
                    <a:close/>
                  </a:path>
                </a:pathLst>
              </a:cu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16" name="Freeform 7"/>
              <p:cNvSpPr>
                <a:spLocks/>
              </p:cNvSpPr>
              <p:nvPr/>
            </p:nvSpPr>
            <p:spPr bwMode="auto">
              <a:xfrm>
                <a:off x="4232727" y="4277955"/>
                <a:ext cx="1314371" cy="1267777"/>
              </a:xfrm>
              <a:custGeom>
                <a:avLst/>
                <a:gdLst>
                  <a:gd name="T0" fmla="*/ 293 w 315"/>
                  <a:gd name="T1" fmla="*/ 173 h 304"/>
                  <a:gd name="T2" fmla="*/ 131 w 315"/>
                  <a:gd name="T3" fmla="*/ 292 h 304"/>
                  <a:gd name="T4" fmla="*/ 12 w 315"/>
                  <a:gd name="T5" fmla="*/ 130 h 304"/>
                  <a:gd name="T6" fmla="*/ 174 w 315"/>
                  <a:gd name="T7" fmla="*/ 12 h 304"/>
                  <a:gd name="T8" fmla="*/ 315 w 315"/>
                  <a:gd name="T9" fmla="*/ 33 h 304"/>
                  <a:gd name="T10" fmla="*/ 293 w 315"/>
                  <a:gd name="T11" fmla="*/ 173 h 304"/>
                </a:gdLst>
                <a:ahLst/>
                <a:cxnLst>
                  <a:cxn ang="0">
                    <a:pos x="T0" y="T1"/>
                  </a:cxn>
                  <a:cxn ang="0">
                    <a:pos x="T2" y="T3"/>
                  </a:cxn>
                  <a:cxn ang="0">
                    <a:pos x="T4" y="T5"/>
                  </a:cxn>
                  <a:cxn ang="0">
                    <a:pos x="T6" y="T7"/>
                  </a:cxn>
                  <a:cxn ang="0">
                    <a:pos x="T8" y="T9"/>
                  </a:cxn>
                  <a:cxn ang="0">
                    <a:pos x="T10" y="T11"/>
                  </a:cxn>
                </a:cxnLst>
                <a:rect l="0" t="0" r="r" b="b"/>
                <a:pathLst>
                  <a:path w="315" h="304">
                    <a:moveTo>
                      <a:pt x="293" y="173"/>
                    </a:moveTo>
                    <a:cubicBezTo>
                      <a:pt x="281" y="251"/>
                      <a:pt x="209" y="304"/>
                      <a:pt x="131" y="292"/>
                    </a:cubicBezTo>
                    <a:cubicBezTo>
                      <a:pt x="54" y="280"/>
                      <a:pt x="0" y="208"/>
                      <a:pt x="12" y="130"/>
                    </a:cubicBezTo>
                    <a:cubicBezTo>
                      <a:pt x="24" y="53"/>
                      <a:pt x="97" y="0"/>
                      <a:pt x="174" y="12"/>
                    </a:cubicBezTo>
                    <a:cubicBezTo>
                      <a:pt x="213" y="18"/>
                      <a:pt x="315" y="33"/>
                      <a:pt x="315" y="33"/>
                    </a:cubicBezTo>
                    <a:cubicBezTo>
                      <a:pt x="315" y="33"/>
                      <a:pt x="299" y="135"/>
                      <a:pt x="293" y="173"/>
                    </a:cubicBezTo>
                    <a:close/>
                  </a:path>
                </a:pathLst>
              </a:cu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17" name="Oval 8"/>
              <p:cNvSpPr>
                <a:spLocks noChangeArrowheads="1"/>
              </p:cNvSpPr>
              <p:nvPr/>
            </p:nvSpPr>
            <p:spPr bwMode="auto">
              <a:xfrm>
                <a:off x="4158530" y="2312722"/>
                <a:ext cx="3683417" cy="3679733"/>
              </a:xfrm>
              <a:prstGeom prst="ellipse">
                <a:avLst/>
              </a:pr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18" name="Freeform 10"/>
              <p:cNvSpPr>
                <a:spLocks/>
              </p:cNvSpPr>
              <p:nvPr/>
            </p:nvSpPr>
            <p:spPr bwMode="auto">
              <a:xfrm>
                <a:off x="4328125" y="4348583"/>
                <a:ext cx="1157141" cy="1105332"/>
              </a:xfrm>
              <a:custGeom>
                <a:avLst/>
                <a:gdLst>
                  <a:gd name="T0" fmla="*/ 249 w 277"/>
                  <a:gd name="T1" fmla="*/ 161 h 265"/>
                  <a:gd name="T2" fmla="*/ 103 w 277"/>
                  <a:gd name="T3" fmla="*/ 249 h 265"/>
                  <a:gd name="T4" fmla="*/ 15 w 277"/>
                  <a:gd name="T5" fmla="*/ 104 h 265"/>
                  <a:gd name="T6" fmla="*/ 161 w 277"/>
                  <a:gd name="T7" fmla="*/ 16 h 265"/>
                  <a:gd name="T8" fmla="*/ 277 w 277"/>
                  <a:gd name="T9" fmla="*/ 45 h 265"/>
                  <a:gd name="T10" fmla="*/ 249 w 277"/>
                  <a:gd name="T11" fmla="*/ 161 h 265"/>
                </a:gdLst>
                <a:ahLst/>
                <a:cxnLst>
                  <a:cxn ang="0">
                    <a:pos x="T0" y="T1"/>
                  </a:cxn>
                  <a:cxn ang="0">
                    <a:pos x="T2" y="T3"/>
                  </a:cxn>
                  <a:cxn ang="0">
                    <a:pos x="T4" y="T5"/>
                  </a:cxn>
                  <a:cxn ang="0">
                    <a:pos x="T6" y="T7"/>
                  </a:cxn>
                  <a:cxn ang="0">
                    <a:pos x="T8" y="T9"/>
                  </a:cxn>
                  <a:cxn ang="0">
                    <a:pos x="T10" y="T11"/>
                  </a:cxn>
                </a:cxnLst>
                <a:rect l="0" t="0" r="r" b="b"/>
                <a:pathLst>
                  <a:path w="277" h="265">
                    <a:moveTo>
                      <a:pt x="249" y="161"/>
                    </a:moveTo>
                    <a:cubicBezTo>
                      <a:pt x="233" y="226"/>
                      <a:pt x="168" y="265"/>
                      <a:pt x="103" y="249"/>
                    </a:cubicBezTo>
                    <a:cubicBezTo>
                      <a:pt x="39" y="233"/>
                      <a:pt x="0" y="168"/>
                      <a:pt x="15" y="104"/>
                    </a:cubicBezTo>
                    <a:cubicBezTo>
                      <a:pt x="31" y="39"/>
                      <a:pt x="96" y="0"/>
                      <a:pt x="161" y="16"/>
                    </a:cubicBezTo>
                    <a:cubicBezTo>
                      <a:pt x="193" y="24"/>
                      <a:pt x="277" y="45"/>
                      <a:pt x="277" y="45"/>
                    </a:cubicBezTo>
                    <a:cubicBezTo>
                      <a:pt x="277" y="45"/>
                      <a:pt x="257" y="129"/>
                      <a:pt x="249" y="161"/>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19" name="Freeform 11"/>
              <p:cNvSpPr>
                <a:spLocks/>
              </p:cNvSpPr>
              <p:nvPr/>
            </p:nvSpPr>
            <p:spPr bwMode="auto">
              <a:xfrm>
                <a:off x="3681539" y="2759446"/>
                <a:ext cx="1724228" cy="1589136"/>
              </a:xfrm>
              <a:custGeom>
                <a:avLst/>
                <a:gdLst>
                  <a:gd name="T0" fmla="*/ 264 w 413"/>
                  <a:gd name="T1" fmla="*/ 340 h 381"/>
                  <a:gd name="T2" fmla="*/ 41 w 413"/>
                  <a:gd name="T3" fmla="*/ 264 h 381"/>
                  <a:gd name="T4" fmla="*/ 117 w 413"/>
                  <a:gd name="T5" fmla="*/ 41 h 381"/>
                  <a:gd name="T6" fmla="*/ 340 w 413"/>
                  <a:gd name="T7" fmla="*/ 117 h 381"/>
                  <a:gd name="T8" fmla="*/ 413 w 413"/>
                  <a:gd name="T9" fmla="*/ 267 h 381"/>
                  <a:gd name="T10" fmla="*/ 264 w 413"/>
                  <a:gd name="T11" fmla="*/ 340 h 381"/>
                </a:gdLst>
                <a:ahLst/>
                <a:cxnLst>
                  <a:cxn ang="0">
                    <a:pos x="T0" y="T1"/>
                  </a:cxn>
                  <a:cxn ang="0">
                    <a:pos x="T2" y="T3"/>
                  </a:cxn>
                  <a:cxn ang="0">
                    <a:pos x="T4" y="T5"/>
                  </a:cxn>
                  <a:cxn ang="0">
                    <a:pos x="T6" y="T7"/>
                  </a:cxn>
                  <a:cxn ang="0">
                    <a:pos x="T8" y="T9"/>
                  </a:cxn>
                  <a:cxn ang="0">
                    <a:pos x="T10" y="T11"/>
                  </a:cxn>
                </a:cxnLst>
                <a:rect l="0" t="0" r="r" b="b"/>
                <a:pathLst>
                  <a:path w="413" h="381">
                    <a:moveTo>
                      <a:pt x="264" y="340"/>
                    </a:moveTo>
                    <a:cubicBezTo>
                      <a:pt x="181" y="381"/>
                      <a:pt x="81" y="347"/>
                      <a:pt x="41" y="264"/>
                    </a:cubicBezTo>
                    <a:cubicBezTo>
                      <a:pt x="0" y="181"/>
                      <a:pt x="34" y="81"/>
                      <a:pt x="117" y="41"/>
                    </a:cubicBezTo>
                    <a:cubicBezTo>
                      <a:pt x="200" y="0"/>
                      <a:pt x="299" y="34"/>
                      <a:pt x="340" y="117"/>
                    </a:cubicBezTo>
                    <a:cubicBezTo>
                      <a:pt x="360" y="159"/>
                      <a:pt x="413" y="267"/>
                      <a:pt x="413" y="267"/>
                    </a:cubicBezTo>
                    <a:cubicBezTo>
                      <a:pt x="413" y="267"/>
                      <a:pt x="305" y="320"/>
                      <a:pt x="264" y="340"/>
                    </a:cubicBezTo>
                    <a:close/>
                  </a:path>
                </a:pathLst>
              </a:custGeom>
              <a:solidFill>
                <a:srgbClr val="A2B932"/>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20" name="Freeform 12"/>
              <p:cNvSpPr>
                <a:spLocks/>
              </p:cNvSpPr>
              <p:nvPr/>
            </p:nvSpPr>
            <p:spPr bwMode="auto">
              <a:xfrm>
                <a:off x="6423344" y="2028444"/>
                <a:ext cx="1648263" cy="1665061"/>
              </a:xfrm>
              <a:custGeom>
                <a:avLst/>
                <a:gdLst>
                  <a:gd name="T0" fmla="*/ 5 w 395"/>
                  <a:gd name="T1" fmla="*/ 206 h 399"/>
                  <a:gd name="T2" fmla="*/ 190 w 395"/>
                  <a:gd name="T3" fmla="*/ 5 h 399"/>
                  <a:gd name="T4" fmla="*/ 391 w 395"/>
                  <a:gd name="T5" fmla="*/ 190 h 399"/>
                  <a:gd name="T6" fmla="*/ 206 w 395"/>
                  <a:gd name="T7" fmla="*/ 391 h 399"/>
                  <a:gd name="T8" fmla="*/ 13 w 395"/>
                  <a:gd name="T9" fmla="*/ 399 h 399"/>
                  <a:gd name="T10" fmla="*/ 5 w 395"/>
                  <a:gd name="T11" fmla="*/ 206 h 399"/>
                </a:gdLst>
                <a:ahLst/>
                <a:cxnLst>
                  <a:cxn ang="0">
                    <a:pos x="T0" y="T1"/>
                  </a:cxn>
                  <a:cxn ang="0">
                    <a:pos x="T2" y="T3"/>
                  </a:cxn>
                  <a:cxn ang="0">
                    <a:pos x="T4" y="T5"/>
                  </a:cxn>
                  <a:cxn ang="0">
                    <a:pos x="T6" y="T7"/>
                  </a:cxn>
                  <a:cxn ang="0">
                    <a:pos x="T8" y="T9"/>
                  </a:cxn>
                  <a:cxn ang="0">
                    <a:pos x="T10" y="T11"/>
                  </a:cxn>
                </a:cxnLst>
                <a:rect l="0" t="0" r="r" b="b"/>
                <a:pathLst>
                  <a:path w="395" h="399">
                    <a:moveTo>
                      <a:pt x="5" y="206"/>
                    </a:moveTo>
                    <a:cubicBezTo>
                      <a:pt x="0" y="99"/>
                      <a:pt x="83" y="9"/>
                      <a:pt x="190" y="5"/>
                    </a:cubicBezTo>
                    <a:cubicBezTo>
                      <a:pt x="297" y="0"/>
                      <a:pt x="387" y="83"/>
                      <a:pt x="391" y="190"/>
                    </a:cubicBezTo>
                    <a:cubicBezTo>
                      <a:pt x="395" y="297"/>
                      <a:pt x="313" y="386"/>
                      <a:pt x="206" y="391"/>
                    </a:cubicBezTo>
                    <a:cubicBezTo>
                      <a:pt x="152" y="393"/>
                      <a:pt x="13" y="399"/>
                      <a:pt x="13" y="399"/>
                    </a:cubicBezTo>
                    <a:cubicBezTo>
                      <a:pt x="13" y="399"/>
                      <a:pt x="7" y="259"/>
                      <a:pt x="5" y="206"/>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21" name="Freeform 13"/>
              <p:cNvSpPr>
                <a:spLocks/>
              </p:cNvSpPr>
              <p:nvPr/>
            </p:nvSpPr>
            <p:spPr bwMode="auto">
              <a:xfrm>
                <a:off x="6478110" y="4565765"/>
                <a:ext cx="775550" cy="762785"/>
              </a:xfrm>
              <a:custGeom>
                <a:avLst/>
                <a:gdLst>
                  <a:gd name="T0" fmla="*/ 90 w 186"/>
                  <a:gd name="T1" fmla="*/ 2 h 183"/>
                  <a:gd name="T2" fmla="*/ 184 w 186"/>
                  <a:gd name="T3" fmla="*/ 88 h 183"/>
                  <a:gd name="T4" fmla="*/ 97 w 186"/>
                  <a:gd name="T5" fmla="*/ 181 h 183"/>
                  <a:gd name="T6" fmla="*/ 4 w 186"/>
                  <a:gd name="T7" fmla="*/ 95 h 183"/>
                  <a:gd name="T8" fmla="*/ 0 w 186"/>
                  <a:gd name="T9" fmla="*/ 5 h 183"/>
                  <a:gd name="T10" fmla="*/ 90 w 186"/>
                  <a:gd name="T11" fmla="*/ 2 h 183"/>
                </a:gdLst>
                <a:ahLst/>
                <a:cxnLst>
                  <a:cxn ang="0">
                    <a:pos x="T0" y="T1"/>
                  </a:cxn>
                  <a:cxn ang="0">
                    <a:pos x="T2" y="T3"/>
                  </a:cxn>
                  <a:cxn ang="0">
                    <a:pos x="T4" y="T5"/>
                  </a:cxn>
                  <a:cxn ang="0">
                    <a:pos x="T6" y="T7"/>
                  </a:cxn>
                  <a:cxn ang="0">
                    <a:pos x="T8" y="T9"/>
                  </a:cxn>
                  <a:cxn ang="0">
                    <a:pos x="T10" y="T11"/>
                  </a:cxn>
                </a:cxnLst>
                <a:rect l="0" t="0" r="r" b="b"/>
                <a:pathLst>
                  <a:path w="186" h="183">
                    <a:moveTo>
                      <a:pt x="90" y="2"/>
                    </a:moveTo>
                    <a:cubicBezTo>
                      <a:pt x="140" y="0"/>
                      <a:pt x="182" y="38"/>
                      <a:pt x="184" y="88"/>
                    </a:cubicBezTo>
                    <a:cubicBezTo>
                      <a:pt x="186" y="137"/>
                      <a:pt x="147" y="179"/>
                      <a:pt x="97" y="181"/>
                    </a:cubicBezTo>
                    <a:cubicBezTo>
                      <a:pt x="48" y="183"/>
                      <a:pt x="6" y="145"/>
                      <a:pt x="4" y="95"/>
                    </a:cubicBezTo>
                    <a:cubicBezTo>
                      <a:pt x="3" y="70"/>
                      <a:pt x="0" y="5"/>
                      <a:pt x="0" y="5"/>
                    </a:cubicBezTo>
                    <a:cubicBezTo>
                      <a:pt x="0" y="5"/>
                      <a:pt x="65" y="3"/>
                      <a:pt x="90" y="2"/>
                    </a:cubicBezTo>
                    <a:close/>
                  </a:path>
                </a:pathLst>
              </a:custGeom>
              <a:solidFill>
                <a:srgbClr val="A2B932"/>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22" name="Freeform 14"/>
              <p:cNvSpPr>
                <a:spLocks/>
              </p:cNvSpPr>
              <p:nvPr/>
            </p:nvSpPr>
            <p:spPr bwMode="auto">
              <a:xfrm>
                <a:off x="5773226" y="5125493"/>
                <a:ext cx="484056" cy="545603"/>
              </a:xfrm>
              <a:custGeom>
                <a:avLst/>
                <a:gdLst>
                  <a:gd name="T0" fmla="*/ 93 w 116"/>
                  <a:gd name="T1" fmla="*/ 35 h 131"/>
                  <a:gd name="T2" fmla="*/ 96 w 116"/>
                  <a:gd name="T3" fmla="*/ 109 h 131"/>
                  <a:gd name="T4" fmla="*/ 23 w 116"/>
                  <a:gd name="T5" fmla="*/ 112 h 131"/>
                  <a:gd name="T6" fmla="*/ 20 w 116"/>
                  <a:gd name="T7" fmla="*/ 38 h 131"/>
                  <a:gd name="T8" fmla="*/ 55 w 116"/>
                  <a:gd name="T9" fmla="*/ 0 h 131"/>
                  <a:gd name="T10" fmla="*/ 93 w 116"/>
                  <a:gd name="T11" fmla="*/ 35 h 131"/>
                </a:gdLst>
                <a:ahLst/>
                <a:cxnLst>
                  <a:cxn ang="0">
                    <a:pos x="T0" y="T1"/>
                  </a:cxn>
                  <a:cxn ang="0">
                    <a:pos x="T2" y="T3"/>
                  </a:cxn>
                  <a:cxn ang="0">
                    <a:pos x="T4" y="T5"/>
                  </a:cxn>
                  <a:cxn ang="0">
                    <a:pos x="T6" y="T7"/>
                  </a:cxn>
                  <a:cxn ang="0">
                    <a:pos x="T8" y="T9"/>
                  </a:cxn>
                  <a:cxn ang="0">
                    <a:pos x="T10" y="T11"/>
                  </a:cxn>
                </a:cxnLst>
                <a:rect l="0" t="0" r="r" b="b"/>
                <a:pathLst>
                  <a:path w="116" h="131">
                    <a:moveTo>
                      <a:pt x="93" y="35"/>
                    </a:moveTo>
                    <a:cubicBezTo>
                      <a:pt x="115" y="54"/>
                      <a:pt x="116" y="87"/>
                      <a:pt x="96" y="109"/>
                    </a:cubicBezTo>
                    <a:cubicBezTo>
                      <a:pt x="77" y="130"/>
                      <a:pt x="44" y="131"/>
                      <a:pt x="23" y="112"/>
                    </a:cubicBezTo>
                    <a:cubicBezTo>
                      <a:pt x="2" y="92"/>
                      <a:pt x="0" y="59"/>
                      <a:pt x="20" y="38"/>
                    </a:cubicBezTo>
                    <a:cubicBezTo>
                      <a:pt x="30" y="27"/>
                      <a:pt x="55" y="0"/>
                      <a:pt x="55" y="0"/>
                    </a:cubicBezTo>
                    <a:cubicBezTo>
                      <a:pt x="55" y="0"/>
                      <a:pt x="83" y="25"/>
                      <a:pt x="93" y="35"/>
                    </a:cubicBezTo>
                    <a:close/>
                  </a:path>
                </a:pathLst>
              </a:custGeom>
              <a:solidFill>
                <a:srgbClr val="EBAC07"/>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23" name="Freeform 15"/>
              <p:cNvSpPr>
                <a:spLocks/>
              </p:cNvSpPr>
              <p:nvPr/>
            </p:nvSpPr>
            <p:spPr bwMode="auto">
              <a:xfrm>
                <a:off x="5748493" y="2634082"/>
                <a:ext cx="484056" cy="547369"/>
              </a:xfrm>
              <a:custGeom>
                <a:avLst/>
                <a:gdLst>
                  <a:gd name="T0" fmla="*/ 23 w 116"/>
                  <a:gd name="T1" fmla="*/ 96 h 131"/>
                  <a:gd name="T2" fmla="*/ 20 w 116"/>
                  <a:gd name="T3" fmla="*/ 22 h 131"/>
                  <a:gd name="T4" fmla="*/ 94 w 116"/>
                  <a:gd name="T5" fmla="*/ 19 h 131"/>
                  <a:gd name="T6" fmla="*/ 97 w 116"/>
                  <a:gd name="T7" fmla="*/ 93 h 131"/>
                  <a:gd name="T8" fmla="*/ 61 w 116"/>
                  <a:gd name="T9" fmla="*/ 131 h 131"/>
                  <a:gd name="T10" fmla="*/ 23 w 116"/>
                  <a:gd name="T11" fmla="*/ 96 h 131"/>
                </a:gdLst>
                <a:ahLst/>
                <a:cxnLst>
                  <a:cxn ang="0">
                    <a:pos x="T0" y="T1"/>
                  </a:cxn>
                  <a:cxn ang="0">
                    <a:pos x="T2" y="T3"/>
                  </a:cxn>
                  <a:cxn ang="0">
                    <a:pos x="T4" y="T5"/>
                  </a:cxn>
                  <a:cxn ang="0">
                    <a:pos x="T6" y="T7"/>
                  </a:cxn>
                  <a:cxn ang="0">
                    <a:pos x="T8" y="T9"/>
                  </a:cxn>
                  <a:cxn ang="0">
                    <a:pos x="T10" y="T11"/>
                  </a:cxn>
                </a:cxnLst>
                <a:rect l="0" t="0" r="r" b="b"/>
                <a:pathLst>
                  <a:path w="116" h="131">
                    <a:moveTo>
                      <a:pt x="23" y="96"/>
                    </a:moveTo>
                    <a:cubicBezTo>
                      <a:pt x="2" y="76"/>
                      <a:pt x="0" y="43"/>
                      <a:pt x="20" y="22"/>
                    </a:cubicBezTo>
                    <a:cubicBezTo>
                      <a:pt x="39" y="1"/>
                      <a:pt x="72" y="0"/>
                      <a:pt x="94" y="19"/>
                    </a:cubicBezTo>
                    <a:cubicBezTo>
                      <a:pt x="115" y="39"/>
                      <a:pt x="116" y="72"/>
                      <a:pt x="97" y="93"/>
                    </a:cubicBezTo>
                    <a:cubicBezTo>
                      <a:pt x="87" y="103"/>
                      <a:pt x="61" y="131"/>
                      <a:pt x="61" y="131"/>
                    </a:cubicBezTo>
                    <a:cubicBezTo>
                      <a:pt x="61" y="131"/>
                      <a:pt x="33" y="106"/>
                      <a:pt x="23" y="96"/>
                    </a:cubicBezTo>
                    <a:close/>
                  </a:path>
                </a:pathLst>
              </a:custGeom>
              <a:solidFill>
                <a:srgbClr val="EBAC07"/>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24" name="Oval 16"/>
              <p:cNvSpPr>
                <a:spLocks noChangeArrowheads="1"/>
              </p:cNvSpPr>
              <p:nvPr/>
            </p:nvSpPr>
            <p:spPr bwMode="auto">
              <a:xfrm>
                <a:off x="5025942" y="3176154"/>
                <a:ext cx="1948590" cy="1949340"/>
              </a:xfrm>
              <a:prstGeom prst="ellipse">
                <a:avLst/>
              </a:prstGeom>
              <a:solidFill>
                <a:sysClr val="window" lastClr="FFFFFF">
                  <a:lumMod val="85000"/>
                </a:sysClr>
              </a:solidFill>
              <a:ln w="12" cap="flat">
                <a:noFill/>
                <a:prstDash val="solid"/>
                <a:miter lim="800000"/>
                <a:headEnd/>
                <a:tailEnd/>
              </a:ln>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5" name="Freeform 17"/>
              <p:cNvSpPr>
                <a:spLocks/>
              </p:cNvSpPr>
              <p:nvPr/>
            </p:nvSpPr>
            <p:spPr bwMode="auto">
              <a:xfrm>
                <a:off x="5188472" y="4553406"/>
                <a:ext cx="192563" cy="174804"/>
              </a:xfrm>
              <a:custGeom>
                <a:avLst/>
                <a:gdLst>
                  <a:gd name="T0" fmla="*/ 0 w 109"/>
                  <a:gd name="T1" fmla="*/ 12 h 99"/>
                  <a:gd name="T2" fmla="*/ 109 w 109"/>
                  <a:gd name="T3" fmla="*/ 0 h 99"/>
                  <a:gd name="T4" fmla="*/ 64 w 109"/>
                  <a:gd name="T5" fmla="*/ 99 h 99"/>
                  <a:gd name="T6" fmla="*/ 59 w 109"/>
                  <a:gd name="T7" fmla="*/ 35 h 99"/>
                  <a:gd name="T8" fmla="*/ 0 w 109"/>
                  <a:gd name="T9" fmla="*/ 12 h 99"/>
                </a:gdLst>
                <a:ahLst/>
                <a:cxnLst>
                  <a:cxn ang="0">
                    <a:pos x="T0" y="T1"/>
                  </a:cxn>
                  <a:cxn ang="0">
                    <a:pos x="T2" y="T3"/>
                  </a:cxn>
                  <a:cxn ang="0">
                    <a:pos x="T4" y="T5"/>
                  </a:cxn>
                  <a:cxn ang="0">
                    <a:pos x="T6" y="T7"/>
                  </a:cxn>
                  <a:cxn ang="0">
                    <a:pos x="T8" y="T9"/>
                  </a:cxn>
                </a:cxnLst>
                <a:rect l="0" t="0" r="r" b="b"/>
                <a:pathLst>
                  <a:path w="109" h="99">
                    <a:moveTo>
                      <a:pt x="0" y="12"/>
                    </a:moveTo>
                    <a:lnTo>
                      <a:pt x="109" y="0"/>
                    </a:lnTo>
                    <a:lnTo>
                      <a:pt x="64" y="99"/>
                    </a:lnTo>
                    <a:lnTo>
                      <a:pt x="59" y="35"/>
                    </a:lnTo>
                    <a:lnTo>
                      <a:pt x="0" y="12"/>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26" name="Freeform 18"/>
              <p:cNvSpPr>
                <a:spLocks/>
              </p:cNvSpPr>
              <p:nvPr/>
            </p:nvSpPr>
            <p:spPr bwMode="auto">
              <a:xfrm>
                <a:off x="5151372" y="3714694"/>
                <a:ext cx="187263" cy="171273"/>
              </a:xfrm>
              <a:custGeom>
                <a:avLst/>
                <a:gdLst>
                  <a:gd name="T0" fmla="*/ 42 w 106"/>
                  <a:gd name="T1" fmla="*/ 0 h 97"/>
                  <a:gd name="T2" fmla="*/ 106 w 106"/>
                  <a:gd name="T3" fmla="*/ 85 h 97"/>
                  <a:gd name="T4" fmla="*/ 0 w 106"/>
                  <a:gd name="T5" fmla="*/ 97 h 97"/>
                  <a:gd name="T6" fmla="*/ 52 w 106"/>
                  <a:gd name="T7" fmla="*/ 61 h 97"/>
                  <a:gd name="T8" fmla="*/ 42 w 106"/>
                  <a:gd name="T9" fmla="*/ 0 h 97"/>
                </a:gdLst>
                <a:ahLst/>
                <a:cxnLst>
                  <a:cxn ang="0">
                    <a:pos x="T0" y="T1"/>
                  </a:cxn>
                  <a:cxn ang="0">
                    <a:pos x="T2" y="T3"/>
                  </a:cxn>
                  <a:cxn ang="0">
                    <a:pos x="T4" y="T5"/>
                  </a:cxn>
                  <a:cxn ang="0">
                    <a:pos x="T6" y="T7"/>
                  </a:cxn>
                  <a:cxn ang="0">
                    <a:pos x="T8" y="T9"/>
                  </a:cxn>
                </a:cxnLst>
                <a:rect l="0" t="0" r="r" b="b"/>
                <a:pathLst>
                  <a:path w="106" h="97">
                    <a:moveTo>
                      <a:pt x="42" y="0"/>
                    </a:moveTo>
                    <a:lnTo>
                      <a:pt x="106" y="85"/>
                    </a:lnTo>
                    <a:lnTo>
                      <a:pt x="0" y="97"/>
                    </a:lnTo>
                    <a:lnTo>
                      <a:pt x="52" y="61"/>
                    </a:lnTo>
                    <a:lnTo>
                      <a:pt x="42" y="0"/>
                    </a:lnTo>
                    <a:close/>
                  </a:path>
                </a:pathLst>
              </a:custGeom>
              <a:solidFill>
                <a:srgbClr val="A2B932"/>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27" name="Freeform 19"/>
              <p:cNvSpPr>
                <a:spLocks/>
              </p:cNvSpPr>
              <p:nvPr/>
            </p:nvSpPr>
            <p:spPr bwMode="auto">
              <a:xfrm>
                <a:off x="5914557" y="3243251"/>
                <a:ext cx="192563" cy="162445"/>
              </a:xfrm>
              <a:custGeom>
                <a:avLst/>
                <a:gdLst>
                  <a:gd name="T0" fmla="*/ 109 w 109"/>
                  <a:gd name="T1" fmla="*/ 0 h 92"/>
                  <a:gd name="T2" fmla="*/ 54 w 109"/>
                  <a:gd name="T3" fmla="*/ 92 h 92"/>
                  <a:gd name="T4" fmla="*/ 0 w 109"/>
                  <a:gd name="T5" fmla="*/ 0 h 92"/>
                  <a:gd name="T6" fmla="*/ 54 w 109"/>
                  <a:gd name="T7" fmla="*/ 33 h 92"/>
                  <a:gd name="T8" fmla="*/ 109 w 109"/>
                  <a:gd name="T9" fmla="*/ 0 h 92"/>
                </a:gdLst>
                <a:ahLst/>
                <a:cxnLst>
                  <a:cxn ang="0">
                    <a:pos x="T0" y="T1"/>
                  </a:cxn>
                  <a:cxn ang="0">
                    <a:pos x="T2" y="T3"/>
                  </a:cxn>
                  <a:cxn ang="0">
                    <a:pos x="T4" y="T5"/>
                  </a:cxn>
                  <a:cxn ang="0">
                    <a:pos x="T6" y="T7"/>
                  </a:cxn>
                  <a:cxn ang="0">
                    <a:pos x="T8" y="T9"/>
                  </a:cxn>
                </a:cxnLst>
                <a:rect l="0" t="0" r="r" b="b"/>
                <a:pathLst>
                  <a:path w="109" h="92">
                    <a:moveTo>
                      <a:pt x="109" y="0"/>
                    </a:moveTo>
                    <a:lnTo>
                      <a:pt x="54" y="92"/>
                    </a:lnTo>
                    <a:lnTo>
                      <a:pt x="0" y="0"/>
                    </a:lnTo>
                    <a:lnTo>
                      <a:pt x="54" y="33"/>
                    </a:lnTo>
                    <a:lnTo>
                      <a:pt x="109" y="0"/>
                    </a:lnTo>
                    <a:close/>
                  </a:path>
                </a:pathLst>
              </a:custGeom>
              <a:solidFill>
                <a:srgbClr val="EBAC07"/>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28" name="Freeform 20"/>
              <p:cNvSpPr>
                <a:spLocks/>
              </p:cNvSpPr>
              <p:nvPr/>
            </p:nvSpPr>
            <p:spPr bwMode="auto">
              <a:xfrm>
                <a:off x="6515210" y="3460432"/>
                <a:ext cx="180196" cy="187165"/>
              </a:xfrm>
              <a:custGeom>
                <a:avLst/>
                <a:gdLst>
                  <a:gd name="T0" fmla="*/ 102 w 102"/>
                  <a:gd name="T1" fmla="*/ 71 h 106"/>
                  <a:gd name="T2" fmla="*/ 0 w 102"/>
                  <a:gd name="T3" fmla="*/ 106 h 106"/>
                  <a:gd name="T4" fmla="*/ 22 w 102"/>
                  <a:gd name="T5" fmla="*/ 0 h 106"/>
                  <a:gd name="T6" fmla="*/ 40 w 102"/>
                  <a:gd name="T7" fmla="*/ 59 h 106"/>
                  <a:gd name="T8" fmla="*/ 102 w 102"/>
                  <a:gd name="T9" fmla="*/ 71 h 106"/>
                </a:gdLst>
                <a:ahLst/>
                <a:cxnLst>
                  <a:cxn ang="0">
                    <a:pos x="T0" y="T1"/>
                  </a:cxn>
                  <a:cxn ang="0">
                    <a:pos x="T2" y="T3"/>
                  </a:cxn>
                  <a:cxn ang="0">
                    <a:pos x="T4" y="T5"/>
                  </a:cxn>
                  <a:cxn ang="0">
                    <a:pos x="T6" y="T7"/>
                  </a:cxn>
                  <a:cxn ang="0">
                    <a:pos x="T8" y="T9"/>
                  </a:cxn>
                </a:cxnLst>
                <a:rect l="0" t="0" r="r" b="b"/>
                <a:pathLst>
                  <a:path w="102" h="106">
                    <a:moveTo>
                      <a:pt x="102" y="71"/>
                    </a:moveTo>
                    <a:lnTo>
                      <a:pt x="0" y="106"/>
                    </a:lnTo>
                    <a:lnTo>
                      <a:pt x="22" y="0"/>
                    </a:lnTo>
                    <a:lnTo>
                      <a:pt x="40" y="59"/>
                    </a:lnTo>
                    <a:lnTo>
                      <a:pt x="102" y="71"/>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29" name="Freeform 21"/>
              <p:cNvSpPr>
                <a:spLocks/>
              </p:cNvSpPr>
              <p:nvPr/>
            </p:nvSpPr>
            <p:spPr bwMode="auto">
              <a:xfrm>
                <a:off x="6554075" y="4654049"/>
                <a:ext cx="181963" cy="178336"/>
              </a:xfrm>
              <a:custGeom>
                <a:avLst/>
                <a:gdLst>
                  <a:gd name="T0" fmla="*/ 28 w 103"/>
                  <a:gd name="T1" fmla="*/ 101 h 101"/>
                  <a:gd name="T2" fmla="*/ 0 w 103"/>
                  <a:gd name="T3" fmla="*/ 0 h 101"/>
                  <a:gd name="T4" fmla="*/ 103 w 103"/>
                  <a:gd name="T5" fmla="*/ 26 h 101"/>
                  <a:gd name="T6" fmla="*/ 42 w 103"/>
                  <a:gd name="T7" fmla="*/ 42 h 101"/>
                  <a:gd name="T8" fmla="*/ 28 w 103"/>
                  <a:gd name="T9" fmla="*/ 101 h 101"/>
                </a:gdLst>
                <a:ahLst/>
                <a:cxnLst>
                  <a:cxn ang="0">
                    <a:pos x="T0" y="T1"/>
                  </a:cxn>
                  <a:cxn ang="0">
                    <a:pos x="T2" y="T3"/>
                  </a:cxn>
                  <a:cxn ang="0">
                    <a:pos x="T4" y="T5"/>
                  </a:cxn>
                  <a:cxn ang="0">
                    <a:pos x="T6" y="T7"/>
                  </a:cxn>
                  <a:cxn ang="0">
                    <a:pos x="T8" y="T9"/>
                  </a:cxn>
                </a:cxnLst>
                <a:rect l="0" t="0" r="r" b="b"/>
                <a:pathLst>
                  <a:path w="103" h="101">
                    <a:moveTo>
                      <a:pt x="28" y="101"/>
                    </a:moveTo>
                    <a:lnTo>
                      <a:pt x="0" y="0"/>
                    </a:lnTo>
                    <a:lnTo>
                      <a:pt x="103" y="26"/>
                    </a:lnTo>
                    <a:lnTo>
                      <a:pt x="42" y="42"/>
                    </a:lnTo>
                    <a:lnTo>
                      <a:pt x="28" y="101"/>
                    </a:lnTo>
                    <a:close/>
                  </a:path>
                </a:pathLst>
              </a:custGeom>
              <a:solidFill>
                <a:srgbClr val="A2B932"/>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30" name="Freeform 22"/>
              <p:cNvSpPr>
                <a:spLocks/>
              </p:cNvSpPr>
              <p:nvPr/>
            </p:nvSpPr>
            <p:spPr bwMode="auto">
              <a:xfrm>
                <a:off x="5914556" y="4887122"/>
                <a:ext cx="187263" cy="165976"/>
              </a:xfrm>
              <a:custGeom>
                <a:avLst/>
                <a:gdLst>
                  <a:gd name="T0" fmla="*/ 0 w 106"/>
                  <a:gd name="T1" fmla="*/ 94 h 94"/>
                  <a:gd name="T2" fmla="*/ 50 w 106"/>
                  <a:gd name="T3" fmla="*/ 0 h 94"/>
                  <a:gd name="T4" fmla="*/ 106 w 106"/>
                  <a:gd name="T5" fmla="*/ 92 h 94"/>
                  <a:gd name="T6" fmla="*/ 52 w 106"/>
                  <a:gd name="T7" fmla="*/ 61 h 94"/>
                  <a:gd name="T8" fmla="*/ 0 w 106"/>
                  <a:gd name="T9" fmla="*/ 94 h 94"/>
                </a:gdLst>
                <a:ahLst/>
                <a:cxnLst>
                  <a:cxn ang="0">
                    <a:pos x="T0" y="T1"/>
                  </a:cxn>
                  <a:cxn ang="0">
                    <a:pos x="T2" y="T3"/>
                  </a:cxn>
                  <a:cxn ang="0">
                    <a:pos x="T4" y="T5"/>
                  </a:cxn>
                  <a:cxn ang="0">
                    <a:pos x="T6" y="T7"/>
                  </a:cxn>
                  <a:cxn ang="0">
                    <a:pos x="T8" y="T9"/>
                  </a:cxn>
                </a:cxnLst>
                <a:rect l="0" t="0" r="r" b="b"/>
                <a:pathLst>
                  <a:path w="106" h="94">
                    <a:moveTo>
                      <a:pt x="0" y="94"/>
                    </a:moveTo>
                    <a:lnTo>
                      <a:pt x="50" y="0"/>
                    </a:lnTo>
                    <a:lnTo>
                      <a:pt x="106" y="92"/>
                    </a:lnTo>
                    <a:lnTo>
                      <a:pt x="52" y="61"/>
                    </a:lnTo>
                    <a:lnTo>
                      <a:pt x="0" y="94"/>
                    </a:lnTo>
                    <a:close/>
                  </a:path>
                </a:pathLst>
              </a:custGeom>
              <a:solidFill>
                <a:srgbClr val="EBAC07"/>
              </a:solidFill>
              <a:ln>
                <a:noFill/>
              </a:ln>
            </p:spPr>
            <p:txBody>
              <a:bodyPr lIns="121954" tIns="60977" rIns="121954" bIns="60977"/>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a:ln>
                    <a:noFill/>
                  </a:ln>
                  <a:solidFill>
                    <a:prstClr val="black"/>
                  </a:solidFill>
                  <a:effectLst/>
                  <a:uLnTx/>
                  <a:uFillTx/>
                  <a:latin typeface="Arial"/>
                  <a:ea typeface="微软雅黑"/>
                </a:endParaRPr>
              </a:p>
            </p:txBody>
          </p:sp>
          <p:sp>
            <p:nvSpPr>
              <p:cNvPr id="31" name="Freeform 23"/>
              <p:cNvSpPr>
                <a:spLocks/>
              </p:cNvSpPr>
              <p:nvPr/>
            </p:nvSpPr>
            <p:spPr bwMode="auto">
              <a:xfrm>
                <a:off x="5610696" y="4002504"/>
                <a:ext cx="104232" cy="141256"/>
              </a:xfrm>
              <a:custGeom>
                <a:avLst/>
                <a:gdLst>
                  <a:gd name="T0" fmla="*/ 1 w 25"/>
                  <a:gd name="T1" fmla="*/ 10 h 34"/>
                  <a:gd name="T2" fmla="*/ 2 w 25"/>
                  <a:gd name="T3" fmla="*/ 6 h 34"/>
                  <a:gd name="T4" fmla="*/ 4 w 25"/>
                  <a:gd name="T5" fmla="*/ 3 h 34"/>
                  <a:gd name="T6" fmla="*/ 8 w 25"/>
                  <a:gd name="T7" fmla="*/ 1 h 34"/>
                  <a:gd name="T8" fmla="*/ 13 w 25"/>
                  <a:gd name="T9" fmla="*/ 0 h 34"/>
                  <a:gd name="T10" fmla="*/ 15 w 25"/>
                  <a:gd name="T11" fmla="*/ 0 h 34"/>
                  <a:gd name="T12" fmla="*/ 18 w 25"/>
                  <a:gd name="T13" fmla="*/ 0 h 34"/>
                  <a:gd name="T14" fmla="*/ 21 w 25"/>
                  <a:gd name="T15" fmla="*/ 1 h 34"/>
                  <a:gd name="T16" fmla="*/ 23 w 25"/>
                  <a:gd name="T17" fmla="*/ 2 h 34"/>
                  <a:gd name="T18" fmla="*/ 24 w 25"/>
                  <a:gd name="T19" fmla="*/ 3 h 34"/>
                  <a:gd name="T20" fmla="*/ 24 w 25"/>
                  <a:gd name="T21" fmla="*/ 4 h 34"/>
                  <a:gd name="T22" fmla="*/ 23 w 25"/>
                  <a:gd name="T23" fmla="*/ 7 h 34"/>
                  <a:gd name="T24" fmla="*/ 22 w 25"/>
                  <a:gd name="T25" fmla="*/ 8 h 34"/>
                  <a:gd name="T26" fmla="*/ 21 w 25"/>
                  <a:gd name="T27" fmla="*/ 8 h 34"/>
                  <a:gd name="T28" fmla="*/ 17 w 25"/>
                  <a:gd name="T29" fmla="*/ 7 h 34"/>
                  <a:gd name="T30" fmla="*/ 13 w 25"/>
                  <a:gd name="T31" fmla="*/ 6 h 34"/>
                  <a:gd name="T32" fmla="*/ 10 w 25"/>
                  <a:gd name="T33" fmla="*/ 7 h 34"/>
                  <a:gd name="T34" fmla="*/ 9 w 25"/>
                  <a:gd name="T35" fmla="*/ 9 h 34"/>
                  <a:gd name="T36" fmla="*/ 9 w 25"/>
                  <a:gd name="T37" fmla="*/ 10 h 34"/>
                  <a:gd name="T38" fmla="*/ 10 w 25"/>
                  <a:gd name="T39" fmla="*/ 11 h 34"/>
                  <a:gd name="T40" fmla="*/ 12 w 25"/>
                  <a:gd name="T41" fmla="*/ 12 h 34"/>
                  <a:gd name="T42" fmla="*/ 14 w 25"/>
                  <a:gd name="T43" fmla="*/ 13 h 34"/>
                  <a:gd name="T44" fmla="*/ 19 w 25"/>
                  <a:gd name="T45" fmla="*/ 15 h 34"/>
                  <a:gd name="T46" fmla="*/ 22 w 25"/>
                  <a:gd name="T47" fmla="*/ 17 h 34"/>
                  <a:gd name="T48" fmla="*/ 25 w 25"/>
                  <a:gd name="T49" fmla="*/ 20 h 34"/>
                  <a:gd name="T50" fmla="*/ 25 w 25"/>
                  <a:gd name="T51" fmla="*/ 24 h 34"/>
                  <a:gd name="T52" fmla="*/ 25 w 25"/>
                  <a:gd name="T53" fmla="*/ 29 h 34"/>
                  <a:gd name="T54" fmla="*/ 22 w 25"/>
                  <a:gd name="T55" fmla="*/ 32 h 34"/>
                  <a:gd name="T56" fmla="*/ 18 w 25"/>
                  <a:gd name="T57" fmla="*/ 34 h 34"/>
                  <a:gd name="T58" fmla="*/ 13 w 25"/>
                  <a:gd name="T59" fmla="*/ 34 h 34"/>
                  <a:gd name="T60" fmla="*/ 10 w 25"/>
                  <a:gd name="T61" fmla="*/ 34 h 34"/>
                  <a:gd name="T62" fmla="*/ 7 w 25"/>
                  <a:gd name="T63" fmla="*/ 34 h 34"/>
                  <a:gd name="T64" fmla="*/ 3 w 25"/>
                  <a:gd name="T65" fmla="*/ 33 h 34"/>
                  <a:gd name="T66" fmla="*/ 0 w 25"/>
                  <a:gd name="T67" fmla="*/ 31 h 34"/>
                  <a:gd name="T68" fmla="*/ 0 w 25"/>
                  <a:gd name="T69" fmla="*/ 31 h 34"/>
                  <a:gd name="T70" fmla="*/ 0 w 25"/>
                  <a:gd name="T71" fmla="*/ 30 h 34"/>
                  <a:gd name="T72" fmla="*/ 2 w 25"/>
                  <a:gd name="T73" fmla="*/ 26 h 34"/>
                  <a:gd name="T74" fmla="*/ 2 w 25"/>
                  <a:gd name="T75" fmla="*/ 25 h 34"/>
                  <a:gd name="T76" fmla="*/ 3 w 25"/>
                  <a:gd name="T77" fmla="*/ 26 h 34"/>
                  <a:gd name="T78" fmla="*/ 5 w 25"/>
                  <a:gd name="T79" fmla="*/ 26 h 34"/>
                  <a:gd name="T80" fmla="*/ 8 w 25"/>
                  <a:gd name="T81" fmla="*/ 27 h 34"/>
                  <a:gd name="T82" fmla="*/ 10 w 25"/>
                  <a:gd name="T83" fmla="*/ 28 h 34"/>
                  <a:gd name="T84" fmla="*/ 13 w 25"/>
                  <a:gd name="T85" fmla="*/ 28 h 34"/>
                  <a:gd name="T86" fmla="*/ 15 w 25"/>
                  <a:gd name="T87" fmla="*/ 27 h 34"/>
                  <a:gd name="T88" fmla="*/ 17 w 25"/>
                  <a:gd name="T89" fmla="*/ 27 h 34"/>
                  <a:gd name="T90" fmla="*/ 17 w 25"/>
                  <a:gd name="T91" fmla="*/ 26 h 34"/>
                  <a:gd name="T92" fmla="*/ 18 w 25"/>
                  <a:gd name="T93" fmla="*/ 24 h 34"/>
                  <a:gd name="T94" fmla="*/ 17 w 25"/>
                  <a:gd name="T95" fmla="*/ 23 h 34"/>
                  <a:gd name="T96" fmla="*/ 17 w 25"/>
                  <a:gd name="T97" fmla="*/ 22 h 34"/>
                  <a:gd name="T98" fmla="*/ 15 w 25"/>
                  <a:gd name="T99" fmla="*/ 21 h 34"/>
                  <a:gd name="T100" fmla="*/ 12 w 25"/>
                  <a:gd name="T101" fmla="*/ 20 h 34"/>
                  <a:gd name="T102" fmla="*/ 8 w 25"/>
                  <a:gd name="T103" fmla="*/ 18 h 34"/>
                  <a:gd name="T104" fmla="*/ 4 w 25"/>
                  <a:gd name="T105" fmla="*/ 16 h 34"/>
                  <a:gd name="T106" fmla="*/ 2 w 25"/>
                  <a:gd name="T107" fmla="*/ 13 h 34"/>
                  <a:gd name="T108" fmla="*/ 1 w 25"/>
                  <a:gd name="T10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34">
                    <a:moveTo>
                      <a:pt x="1" y="10"/>
                    </a:moveTo>
                    <a:cubicBezTo>
                      <a:pt x="1" y="8"/>
                      <a:pt x="2" y="7"/>
                      <a:pt x="2" y="6"/>
                    </a:cubicBezTo>
                    <a:cubicBezTo>
                      <a:pt x="2" y="5"/>
                      <a:pt x="3" y="4"/>
                      <a:pt x="4" y="3"/>
                    </a:cubicBezTo>
                    <a:cubicBezTo>
                      <a:pt x="5" y="2"/>
                      <a:pt x="6" y="1"/>
                      <a:pt x="8" y="1"/>
                    </a:cubicBezTo>
                    <a:cubicBezTo>
                      <a:pt x="9" y="0"/>
                      <a:pt x="11" y="0"/>
                      <a:pt x="13" y="0"/>
                    </a:cubicBezTo>
                    <a:cubicBezTo>
                      <a:pt x="14" y="0"/>
                      <a:pt x="14" y="0"/>
                      <a:pt x="15" y="0"/>
                    </a:cubicBezTo>
                    <a:cubicBezTo>
                      <a:pt x="16" y="0"/>
                      <a:pt x="17" y="0"/>
                      <a:pt x="18" y="0"/>
                    </a:cubicBezTo>
                    <a:cubicBezTo>
                      <a:pt x="19" y="1"/>
                      <a:pt x="20" y="1"/>
                      <a:pt x="21" y="1"/>
                    </a:cubicBezTo>
                    <a:cubicBezTo>
                      <a:pt x="22" y="1"/>
                      <a:pt x="23" y="2"/>
                      <a:pt x="23" y="2"/>
                    </a:cubicBezTo>
                    <a:cubicBezTo>
                      <a:pt x="24" y="2"/>
                      <a:pt x="24" y="2"/>
                      <a:pt x="24" y="3"/>
                    </a:cubicBezTo>
                    <a:cubicBezTo>
                      <a:pt x="24" y="3"/>
                      <a:pt x="24" y="3"/>
                      <a:pt x="24" y="4"/>
                    </a:cubicBezTo>
                    <a:cubicBezTo>
                      <a:pt x="23" y="7"/>
                      <a:pt x="23" y="7"/>
                      <a:pt x="23" y="7"/>
                    </a:cubicBezTo>
                    <a:cubicBezTo>
                      <a:pt x="22" y="8"/>
                      <a:pt x="22" y="8"/>
                      <a:pt x="22" y="8"/>
                    </a:cubicBezTo>
                    <a:cubicBezTo>
                      <a:pt x="22" y="8"/>
                      <a:pt x="22" y="8"/>
                      <a:pt x="21" y="8"/>
                    </a:cubicBezTo>
                    <a:cubicBezTo>
                      <a:pt x="20" y="7"/>
                      <a:pt x="18" y="7"/>
                      <a:pt x="17" y="7"/>
                    </a:cubicBezTo>
                    <a:cubicBezTo>
                      <a:pt x="15" y="6"/>
                      <a:pt x="14" y="6"/>
                      <a:pt x="13" y="6"/>
                    </a:cubicBezTo>
                    <a:cubicBezTo>
                      <a:pt x="11" y="6"/>
                      <a:pt x="10" y="7"/>
                      <a:pt x="10" y="7"/>
                    </a:cubicBezTo>
                    <a:cubicBezTo>
                      <a:pt x="9" y="8"/>
                      <a:pt x="9" y="8"/>
                      <a:pt x="9" y="9"/>
                    </a:cubicBezTo>
                    <a:cubicBezTo>
                      <a:pt x="9" y="9"/>
                      <a:pt x="9" y="10"/>
                      <a:pt x="9" y="10"/>
                    </a:cubicBezTo>
                    <a:cubicBezTo>
                      <a:pt x="9" y="10"/>
                      <a:pt x="10" y="11"/>
                      <a:pt x="10" y="11"/>
                    </a:cubicBezTo>
                    <a:cubicBezTo>
                      <a:pt x="10" y="11"/>
                      <a:pt x="11" y="12"/>
                      <a:pt x="12" y="12"/>
                    </a:cubicBezTo>
                    <a:cubicBezTo>
                      <a:pt x="12" y="12"/>
                      <a:pt x="13" y="13"/>
                      <a:pt x="14" y="13"/>
                    </a:cubicBezTo>
                    <a:cubicBezTo>
                      <a:pt x="16" y="14"/>
                      <a:pt x="17" y="15"/>
                      <a:pt x="19" y="15"/>
                    </a:cubicBezTo>
                    <a:cubicBezTo>
                      <a:pt x="20" y="16"/>
                      <a:pt x="21" y="17"/>
                      <a:pt x="22" y="17"/>
                    </a:cubicBezTo>
                    <a:cubicBezTo>
                      <a:pt x="23" y="18"/>
                      <a:pt x="24" y="19"/>
                      <a:pt x="25" y="20"/>
                    </a:cubicBezTo>
                    <a:cubicBezTo>
                      <a:pt x="25" y="21"/>
                      <a:pt x="25" y="23"/>
                      <a:pt x="25" y="24"/>
                    </a:cubicBezTo>
                    <a:cubicBezTo>
                      <a:pt x="25" y="26"/>
                      <a:pt x="25" y="27"/>
                      <a:pt x="25" y="29"/>
                    </a:cubicBezTo>
                    <a:cubicBezTo>
                      <a:pt x="24" y="30"/>
                      <a:pt x="23" y="31"/>
                      <a:pt x="22" y="32"/>
                    </a:cubicBezTo>
                    <a:cubicBezTo>
                      <a:pt x="21" y="33"/>
                      <a:pt x="20" y="33"/>
                      <a:pt x="18" y="34"/>
                    </a:cubicBezTo>
                    <a:cubicBezTo>
                      <a:pt x="17" y="34"/>
                      <a:pt x="15" y="34"/>
                      <a:pt x="13" y="34"/>
                    </a:cubicBezTo>
                    <a:cubicBezTo>
                      <a:pt x="12" y="34"/>
                      <a:pt x="11" y="34"/>
                      <a:pt x="10" y="34"/>
                    </a:cubicBezTo>
                    <a:cubicBezTo>
                      <a:pt x="9" y="34"/>
                      <a:pt x="8" y="34"/>
                      <a:pt x="7" y="34"/>
                    </a:cubicBezTo>
                    <a:cubicBezTo>
                      <a:pt x="5" y="33"/>
                      <a:pt x="4" y="33"/>
                      <a:pt x="3" y="33"/>
                    </a:cubicBezTo>
                    <a:cubicBezTo>
                      <a:pt x="2" y="32"/>
                      <a:pt x="1" y="32"/>
                      <a:pt x="0" y="31"/>
                    </a:cubicBezTo>
                    <a:cubicBezTo>
                      <a:pt x="0" y="31"/>
                      <a:pt x="0" y="31"/>
                      <a:pt x="0" y="31"/>
                    </a:cubicBezTo>
                    <a:cubicBezTo>
                      <a:pt x="0" y="31"/>
                      <a:pt x="0" y="30"/>
                      <a:pt x="0" y="30"/>
                    </a:cubicBezTo>
                    <a:cubicBezTo>
                      <a:pt x="2" y="26"/>
                      <a:pt x="2" y="26"/>
                      <a:pt x="2" y="26"/>
                    </a:cubicBezTo>
                    <a:cubicBezTo>
                      <a:pt x="2" y="26"/>
                      <a:pt x="2" y="25"/>
                      <a:pt x="2" y="25"/>
                    </a:cubicBezTo>
                    <a:cubicBezTo>
                      <a:pt x="2" y="25"/>
                      <a:pt x="3" y="25"/>
                      <a:pt x="3" y="26"/>
                    </a:cubicBezTo>
                    <a:cubicBezTo>
                      <a:pt x="4" y="26"/>
                      <a:pt x="4" y="26"/>
                      <a:pt x="5" y="26"/>
                    </a:cubicBezTo>
                    <a:cubicBezTo>
                      <a:pt x="6" y="27"/>
                      <a:pt x="7" y="27"/>
                      <a:pt x="8" y="27"/>
                    </a:cubicBezTo>
                    <a:cubicBezTo>
                      <a:pt x="8" y="27"/>
                      <a:pt x="9" y="27"/>
                      <a:pt x="10" y="28"/>
                    </a:cubicBezTo>
                    <a:cubicBezTo>
                      <a:pt x="11" y="28"/>
                      <a:pt x="12" y="28"/>
                      <a:pt x="13" y="28"/>
                    </a:cubicBezTo>
                    <a:cubicBezTo>
                      <a:pt x="14" y="28"/>
                      <a:pt x="14" y="28"/>
                      <a:pt x="15" y="27"/>
                    </a:cubicBezTo>
                    <a:cubicBezTo>
                      <a:pt x="16" y="27"/>
                      <a:pt x="16" y="27"/>
                      <a:pt x="17" y="27"/>
                    </a:cubicBezTo>
                    <a:cubicBezTo>
                      <a:pt x="17" y="26"/>
                      <a:pt x="17" y="26"/>
                      <a:pt x="17" y="26"/>
                    </a:cubicBezTo>
                    <a:cubicBezTo>
                      <a:pt x="18" y="25"/>
                      <a:pt x="18" y="25"/>
                      <a:pt x="18" y="24"/>
                    </a:cubicBezTo>
                    <a:cubicBezTo>
                      <a:pt x="18" y="24"/>
                      <a:pt x="18" y="24"/>
                      <a:pt x="17" y="23"/>
                    </a:cubicBezTo>
                    <a:cubicBezTo>
                      <a:pt x="17" y="23"/>
                      <a:pt x="17" y="22"/>
                      <a:pt x="17" y="22"/>
                    </a:cubicBezTo>
                    <a:cubicBezTo>
                      <a:pt x="16" y="22"/>
                      <a:pt x="16" y="21"/>
                      <a:pt x="15" y="21"/>
                    </a:cubicBezTo>
                    <a:cubicBezTo>
                      <a:pt x="14" y="21"/>
                      <a:pt x="13" y="20"/>
                      <a:pt x="12" y="20"/>
                    </a:cubicBezTo>
                    <a:cubicBezTo>
                      <a:pt x="11" y="19"/>
                      <a:pt x="9" y="19"/>
                      <a:pt x="8" y="18"/>
                    </a:cubicBezTo>
                    <a:cubicBezTo>
                      <a:pt x="7" y="17"/>
                      <a:pt x="5" y="17"/>
                      <a:pt x="4" y="16"/>
                    </a:cubicBezTo>
                    <a:cubicBezTo>
                      <a:pt x="3" y="15"/>
                      <a:pt x="3" y="14"/>
                      <a:pt x="2" y="13"/>
                    </a:cubicBezTo>
                    <a:cubicBezTo>
                      <a:pt x="2" y="12"/>
                      <a:pt x="1" y="11"/>
                      <a:pt x="1" y="10"/>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32" name="Freeform 24"/>
              <p:cNvSpPr>
                <a:spLocks noEditPoints="1"/>
              </p:cNvSpPr>
              <p:nvPr/>
            </p:nvSpPr>
            <p:spPr bwMode="auto">
              <a:xfrm>
                <a:off x="5727294" y="4002504"/>
                <a:ext cx="120131" cy="141256"/>
              </a:xfrm>
              <a:custGeom>
                <a:avLst/>
                <a:gdLst>
                  <a:gd name="T0" fmla="*/ 20 w 29"/>
                  <a:gd name="T1" fmla="*/ 27 h 34"/>
                  <a:gd name="T2" fmla="*/ 9 w 29"/>
                  <a:gd name="T3" fmla="*/ 27 h 34"/>
                  <a:gd name="T4" fmla="*/ 7 w 29"/>
                  <a:gd name="T5" fmla="*/ 33 h 34"/>
                  <a:gd name="T6" fmla="*/ 7 w 29"/>
                  <a:gd name="T7" fmla="*/ 34 h 34"/>
                  <a:gd name="T8" fmla="*/ 6 w 29"/>
                  <a:gd name="T9" fmla="*/ 34 h 34"/>
                  <a:gd name="T10" fmla="*/ 0 w 29"/>
                  <a:gd name="T11" fmla="*/ 34 h 34"/>
                  <a:gd name="T12" fmla="*/ 0 w 29"/>
                  <a:gd name="T13" fmla="*/ 33 h 34"/>
                  <a:gd name="T14" fmla="*/ 0 w 29"/>
                  <a:gd name="T15" fmla="*/ 33 h 34"/>
                  <a:gd name="T16" fmla="*/ 9 w 29"/>
                  <a:gd name="T17" fmla="*/ 3 h 34"/>
                  <a:gd name="T18" fmla="*/ 10 w 29"/>
                  <a:gd name="T19" fmla="*/ 2 h 34"/>
                  <a:gd name="T20" fmla="*/ 11 w 29"/>
                  <a:gd name="T21" fmla="*/ 1 h 34"/>
                  <a:gd name="T22" fmla="*/ 12 w 29"/>
                  <a:gd name="T23" fmla="*/ 0 h 34"/>
                  <a:gd name="T24" fmla="*/ 13 w 29"/>
                  <a:gd name="T25" fmla="*/ 0 h 34"/>
                  <a:gd name="T26" fmla="*/ 16 w 29"/>
                  <a:gd name="T27" fmla="*/ 0 h 34"/>
                  <a:gd name="T28" fmla="*/ 17 w 29"/>
                  <a:gd name="T29" fmla="*/ 0 h 34"/>
                  <a:gd name="T30" fmla="*/ 18 w 29"/>
                  <a:gd name="T31" fmla="*/ 1 h 34"/>
                  <a:gd name="T32" fmla="*/ 19 w 29"/>
                  <a:gd name="T33" fmla="*/ 2 h 34"/>
                  <a:gd name="T34" fmla="*/ 20 w 29"/>
                  <a:gd name="T35" fmla="*/ 3 h 34"/>
                  <a:gd name="T36" fmla="*/ 29 w 29"/>
                  <a:gd name="T37" fmla="*/ 33 h 34"/>
                  <a:gd name="T38" fmla="*/ 29 w 29"/>
                  <a:gd name="T39" fmla="*/ 33 h 34"/>
                  <a:gd name="T40" fmla="*/ 29 w 29"/>
                  <a:gd name="T41" fmla="*/ 34 h 34"/>
                  <a:gd name="T42" fmla="*/ 23 w 29"/>
                  <a:gd name="T43" fmla="*/ 34 h 34"/>
                  <a:gd name="T44" fmla="*/ 22 w 29"/>
                  <a:gd name="T45" fmla="*/ 34 h 34"/>
                  <a:gd name="T46" fmla="*/ 22 w 29"/>
                  <a:gd name="T47" fmla="*/ 33 h 34"/>
                  <a:gd name="T48" fmla="*/ 20 w 29"/>
                  <a:gd name="T49" fmla="*/ 27 h 34"/>
                  <a:gd name="T50" fmla="*/ 11 w 29"/>
                  <a:gd name="T51" fmla="*/ 21 h 34"/>
                  <a:gd name="T52" fmla="*/ 18 w 29"/>
                  <a:gd name="T53" fmla="*/ 21 h 34"/>
                  <a:gd name="T54" fmla="*/ 16 w 29"/>
                  <a:gd name="T55" fmla="*/ 15 h 34"/>
                  <a:gd name="T56" fmla="*/ 15 w 29"/>
                  <a:gd name="T57" fmla="*/ 8 h 34"/>
                  <a:gd name="T58" fmla="*/ 14 w 29"/>
                  <a:gd name="T59" fmla="*/ 8 h 34"/>
                  <a:gd name="T60" fmla="*/ 13 w 29"/>
                  <a:gd name="T61" fmla="*/ 15 h 34"/>
                  <a:gd name="T62" fmla="*/ 11 w 29"/>
                  <a:gd name="T63" fmla="*/ 2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4">
                    <a:moveTo>
                      <a:pt x="20" y="27"/>
                    </a:moveTo>
                    <a:cubicBezTo>
                      <a:pt x="9" y="27"/>
                      <a:pt x="9" y="27"/>
                      <a:pt x="9" y="27"/>
                    </a:cubicBezTo>
                    <a:cubicBezTo>
                      <a:pt x="7" y="33"/>
                      <a:pt x="7" y="33"/>
                      <a:pt x="7" y="33"/>
                    </a:cubicBezTo>
                    <a:cubicBezTo>
                      <a:pt x="7" y="33"/>
                      <a:pt x="7" y="33"/>
                      <a:pt x="7" y="34"/>
                    </a:cubicBezTo>
                    <a:cubicBezTo>
                      <a:pt x="7" y="34"/>
                      <a:pt x="6" y="34"/>
                      <a:pt x="6" y="34"/>
                    </a:cubicBezTo>
                    <a:cubicBezTo>
                      <a:pt x="0" y="34"/>
                      <a:pt x="0" y="34"/>
                      <a:pt x="0" y="34"/>
                    </a:cubicBezTo>
                    <a:cubicBezTo>
                      <a:pt x="0" y="34"/>
                      <a:pt x="0" y="34"/>
                      <a:pt x="0" y="33"/>
                    </a:cubicBezTo>
                    <a:cubicBezTo>
                      <a:pt x="0" y="33"/>
                      <a:pt x="0" y="33"/>
                      <a:pt x="0" y="33"/>
                    </a:cubicBezTo>
                    <a:cubicBezTo>
                      <a:pt x="9" y="3"/>
                      <a:pt x="9" y="3"/>
                      <a:pt x="9" y="3"/>
                    </a:cubicBezTo>
                    <a:cubicBezTo>
                      <a:pt x="10" y="2"/>
                      <a:pt x="10" y="2"/>
                      <a:pt x="10" y="2"/>
                    </a:cubicBezTo>
                    <a:cubicBezTo>
                      <a:pt x="10" y="1"/>
                      <a:pt x="10" y="1"/>
                      <a:pt x="11" y="1"/>
                    </a:cubicBezTo>
                    <a:cubicBezTo>
                      <a:pt x="11" y="1"/>
                      <a:pt x="11" y="1"/>
                      <a:pt x="12" y="0"/>
                    </a:cubicBezTo>
                    <a:cubicBezTo>
                      <a:pt x="12" y="0"/>
                      <a:pt x="12" y="0"/>
                      <a:pt x="13" y="0"/>
                    </a:cubicBezTo>
                    <a:cubicBezTo>
                      <a:pt x="16" y="0"/>
                      <a:pt x="16" y="0"/>
                      <a:pt x="16" y="0"/>
                    </a:cubicBezTo>
                    <a:cubicBezTo>
                      <a:pt x="16" y="0"/>
                      <a:pt x="17" y="0"/>
                      <a:pt x="17" y="0"/>
                    </a:cubicBezTo>
                    <a:cubicBezTo>
                      <a:pt x="18" y="0"/>
                      <a:pt x="18" y="1"/>
                      <a:pt x="18" y="1"/>
                    </a:cubicBezTo>
                    <a:cubicBezTo>
                      <a:pt x="18" y="1"/>
                      <a:pt x="19" y="1"/>
                      <a:pt x="19" y="2"/>
                    </a:cubicBezTo>
                    <a:cubicBezTo>
                      <a:pt x="19" y="2"/>
                      <a:pt x="19" y="2"/>
                      <a:pt x="20" y="3"/>
                    </a:cubicBezTo>
                    <a:cubicBezTo>
                      <a:pt x="29" y="33"/>
                      <a:pt x="29" y="33"/>
                      <a:pt x="29" y="33"/>
                    </a:cubicBezTo>
                    <a:cubicBezTo>
                      <a:pt x="29" y="33"/>
                      <a:pt x="29" y="33"/>
                      <a:pt x="29" y="33"/>
                    </a:cubicBezTo>
                    <a:cubicBezTo>
                      <a:pt x="29" y="34"/>
                      <a:pt x="29" y="34"/>
                      <a:pt x="29" y="34"/>
                    </a:cubicBezTo>
                    <a:cubicBezTo>
                      <a:pt x="23" y="34"/>
                      <a:pt x="23" y="34"/>
                      <a:pt x="23" y="34"/>
                    </a:cubicBezTo>
                    <a:cubicBezTo>
                      <a:pt x="23" y="34"/>
                      <a:pt x="22" y="34"/>
                      <a:pt x="22" y="34"/>
                    </a:cubicBezTo>
                    <a:cubicBezTo>
                      <a:pt x="22" y="34"/>
                      <a:pt x="22" y="33"/>
                      <a:pt x="22" y="33"/>
                    </a:cubicBezTo>
                    <a:lnTo>
                      <a:pt x="20" y="27"/>
                    </a:lnTo>
                    <a:close/>
                    <a:moveTo>
                      <a:pt x="11" y="21"/>
                    </a:moveTo>
                    <a:cubicBezTo>
                      <a:pt x="18" y="21"/>
                      <a:pt x="18" y="21"/>
                      <a:pt x="18" y="21"/>
                    </a:cubicBezTo>
                    <a:cubicBezTo>
                      <a:pt x="16" y="15"/>
                      <a:pt x="16" y="15"/>
                      <a:pt x="16" y="15"/>
                    </a:cubicBezTo>
                    <a:cubicBezTo>
                      <a:pt x="15" y="8"/>
                      <a:pt x="15" y="8"/>
                      <a:pt x="15" y="8"/>
                    </a:cubicBezTo>
                    <a:cubicBezTo>
                      <a:pt x="14" y="8"/>
                      <a:pt x="14" y="8"/>
                      <a:pt x="14" y="8"/>
                    </a:cubicBezTo>
                    <a:cubicBezTo>
                      <a:pt x="13" y="15"/>
                      <a:pt x="13" y="15"/>
                      <a:pt x="13" y="15"/>
                    </a:cubicBezTo>
                    <a:lnTo>
                      <a:pt x="11" y="21"/>
                    </a:ln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33" name="Freeform 25"/>
              <p:cNvSpPr>
                <a:spLocks/>
              </p:cNvSpPr>
              <p:nvPr/>
            </p:nvSpPr>
            <p:spPr bwMode="auto">
              <a:xfrm>
                <a:off x="5868623" y="4002504"/>
                <a:ext cx="141330" cy="141256"/>
              </a:xfrm>
              <a:custGeom>
                <a:avLst/>
                <a:gdLst>
                  <a:gd name="T0" fmla="*/ 27 w 34"/>
                  <a:gd name="T1" fmla="*/ 15 h 34"/>
                  <a:gd name="T2" fmla="*/ 27 w 34"/>
                  <a:gd name="T3" fmla="*/ 15 h 34"/>
                  <a:gd name="T4" fmla="*/ 25 w 34"/>
                  <a:gd name="T5" fmla="*/ 19 h 34"/>
                  <a:gd name="T6" fmla="*/ 21 w 34"/>
                  <a:gd name="T7" fmla="*/ 28 h 34"/>
                  <a:gd name="T8" fmla="*/ 20 w 34"/>
                  <a:gd name="T9" fmla="*/ 29 h 34"/>
                  <a:gd name="T10" fmla="*/ 18 w 34"/>
                  <a:gd name="T11" fmla="*/ 30 h 34"/>
                  <a:gd name="T12" fmla="*/ 16 w 34"/>
                  <a:gd name="T13" fmla="*/ 30 h 34"/>
                  <a:gd name="T14" fmla="*/ 14 w 34"/>
                  <a:gd name="T15" fmla="*/ 29 h 34"/>
                  <a:gd name="T16" fmla="*/ 13 w 34"/>
                  <a:gd name="T17" fmla="*/ 28 h 34"/>
                  <a:gd name="T18" fmla="*/ 10 w 34"/>
                  <a:gd name="T19" fmla="*/ 22 h 34"/>
                  <a:gd name="T20" fmla="*/ 7 w 34"/>
                  <a:gd name="T21" fmla="*/ 15 h 34"/>
                  <a:gd name="T22" fmla="*/ 7 w 34"/>
                  <a:gd name="T23" fmla="*/ 15 h 34"/>
                  <a:gd name="T24" fmla="*/ 7 w 34"/>
                  <a:gd name="T25" fmla="*/ 33 h 34"/>
                  <a:gd name="T26" fmla="*/ 6 w 34"/>
                  <a:gd name="T27" fmla="*/ 34 h 34"/>
                  <a:gd name="T28" fmla="*/ 6 w 34"/>
                  <a:gd name="T29" fmla="*/ 34 h 34"/>
                  <a:gd name="T30" fmla="*/ 1 w 34"/>
                  <a:gd name="T31" fmla="*/ 34 h 34"/>
                  <a:gd name="T32" fmla="*/ 0 w 34"/>
                  <a:gd name="T33" fmla="*/ 34 h 34"/>
                  <a:gd name="T34" fmla="*/ 0 w 34"/>
                  <a:gd name="T35" fmla="*/ 33 h 34"/>
                  <a:gd name="T36" fmla="*/ 0 w 34"/>
                  <a:gd name="T37" fmla="*/ 4 h 34"/>
                  <a:gd name="T38" fmla="*/ 0 w 34"/>
                  <a:gd name="T39" fmla="*/ 1 h 34"/>
                  <a:gd name="T40" fmla="*/ 3 w 34"/>
                  <a:gd name="T41" fmla="*/ 0 h 34"/>
                  <a:gd name="T42" fmla="*/ 5 w 34"/>
                  <a:gd name="T43" fmla="*/ 0 h 34"/>
                  <a:gd name="T44" fmla="*/ 7 w 34"/>
                  <a:gd name="T45" fmla="*/ 1 h 34"/>
                  <a:gd name="T46" fmla="*/ 9 w 34"/>
                  <a:gd name="T47" fmla="*/ 3 h 34"/>
                  <a:gd name="T48" fmla="*/ 14 w 34"/>
                  <a:gd name="T49" fmla="*/ 14 h 34"/>
                  <a:gd name="T50" fmla="*/ 17 w 34"/>
                  <a:gd name="T51" fmla="*/ 21 h 34"/>
                  <a:gd name="T52" fmla="*/ 17 w 34"/>
                  <a:gd name="T53" fmla="*/ 21 h 34"/>
                  <a:gd name="T54" fmla="*/ 20 w 34"/>
                  <a:gd name="T55" fmla="*/ 14 h 34"/>
                  <a:gd name="T56" fmla="*/ 25 w 34"/>
                  <a:gd name="T57" fmla="*/ 3 h 34"/>
                  <a:gd name="T58" fmla="*/ 26 w 34"/>
                  <a:gd name="T59" fmla="*/ 1 h 34"/>
                  <a:gd name="T60" fmla="*/ 29 w 34"/>
                  <a:gd name="T61" fmla="*/ 0 h 34"/>
                  <a:gd name="T62" fmla="*/ 31 w 34"/>
                  <a:gd name="T63" fmla="*/ 0 h 34"/>
                  <a:gd name="T64" fmla="*/ 33 w 34"/>
                  <a:gd name="T65" fmla="*/ 1 h 34"/>
                  <a:gd name="T66" fmla="*/ 34 w 34"/>
                  <a:gd name="T67" fmla="*/ 3 h 34"/>
                  <a:gd name="T68" fmla="*/ 34 w 34"/>
                  <a:gd name="T69" fmla="*/ 33 h 34"/>
                  <a:gd name="T70" fmla="*/ 34 w 34"/>
                  <a:gd name="T71" fmla="*/ 34 h 34"/>
                  <a:gd name="T72" fmla="*/ 33 w 34"/>
                  <a:gd name="T73" fmla="*/ 34 h 34"/>
                  <a:gd name="T74" fmla="*/ 28 w 34"/>
                  <a:gd name="T75" fmla="*/ 34 h 34"/>
                  <a:gd name="T76" fmla="*/ 27 w 34"/>
                  <a:gd name="T77" fmla="*/ 34 h 34"/>
                  <a:gd name="T78" fmla="*/ 27 w 34"/>
                  <a:gd name="T79" fmla="*/ 33 h 34"/>
                  <a:gd name="T80" fmla="*/ 27 w 34"/>
                  <a:gd name="T8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4">
                    <a:moveTo>
                      <a:pt x="27" y="15"/>
                    </a:moveTo>
                    <a:cubicBezTo>
                      <a:pt x="27" y="15"/>
                      <a:pt x="27" y="15"/>
                      <a:pt x="27" y="15"/>
                    </a:cubicBezTo>
                    <a:cubicBezTo>
                      <a:pt x="25" y="19"/>
                      <a:pt x="25" y="19"/>
                      <a:pt x="25" y="19"/>
                    </a:cubicBezTo>
                    <a:cubicBezTo>
                      <a:pt x="21" y="28"/>
                      <a:pt x="21" y="28"/>
                      <a:pt x="21" y="28"/>
                    </a:cubicBezTo>
                    <a:cubicBezTo>
                      <a:pt x="21" y="29"/>
                      <a:pt x="20" y="29"/>
                      <a:pt x="20" y="29"/>
                    </a:cubicBezTo>
                    <a:cubicBezTo>
                      <a:pt x="19" y="30"/>
                      <a:pt x="19" y="30"/>
                      <a:pt x="18" y="30"/>
                    </a:cubicBezTo>
                    <a:cubicBezTo>
                      <a:pt x="16" y="30"/>
                      <a:pt x="16" y="30"/>
                      <a:pt x="16" y="30"/>
                    </a:cubicBezTo>
                    <a:cubicBezTo>
                      <a:pt x="15" y="30"/>
                      <a:pt x="14" y="30"/>
                      <a:pt x="14" y="29"/>
                    </a:cubicBezTo>
                    <a:cubicBezTo>
                      <a:pt x="14" y="29"/>
                      <a:pt x="13" y="29"/>
                      <a:pt x="13" y="28"/>
                    </a:cubicBezTo>
                    <a:cubicBezTo>
                      <a:pt x="10" y="22"/>
                      <a:pt x="10" y="22"/>
                      <a:pt x="10" y="22"/>
                    </a:cubicBezTo>
                    <a:cubicBezTo>
                      <a:pt x="7" y="15"/>
                      <a:pt x="7" y="15"/>
                      <a:pt x="7" y="15"/>
                    </a:cubicBezTo>
                    <a:cubicBezTo>
                      <a:pt x="7" y="15"/>
                      <a:pt x="7" y="15"/>
                      <a:pt x="7" y="15"/>
                    </a:cubicBezTo>
                    <a:cubicBezTo>
                      <a:pt x="7" y="33"/>
                      <a:pt x="7" y="33"/>
                      <a:pt x="7" y="33"/>
                    </a:cubicBezTo>
                    <a:cubicBezTo>
                      <a:pt x="7" y="33"/>
                      <a:pt x="7" y="34"/>
                      <a:pt x="6" y="34"/>
                    </a:cubicBezTo>
                    <a:cubicBezTo>
                      <a:pt x="6" y="34"/>
                      <a:pt x="6" y="34"/>
                      <a:pt x="6" y="34"/>
                    </a:cubicBezTo>
                    <a:cubicBezTo>
                      <a:pt x="1" y="34"/>
                      <a:pt x="1" y="34"/>
                      <a:pt x="1" y="34"/>
                    </a:cubicBezTo>
                    <a:cubicBezTo>
                      <a:pt x="0" y="34"/>
                      <a:pt x="0" y="34"/>
                      <a:pt x="0" y="34"/>
                    </a:cubicBezTo>
                    <a:cubicBezTo>
                      <a:pt x="0" y="34"/>
                      <a:pt x="0" y="33"/>
                      <a:pt x="0" y="33"/>
                    </a:cubicBezTo>
                    <a:cubicBezTo>
                      <a:pt x="0" y="4"/>
                      <a:pt x="0" y="4"/>
                      <a:pt x="0" y="4"/>
                    </a:cubicBezTo>
                    <a:cubicBezTo>
                      <a:pt x="0" y="3"/>
                      <a:pt x="0" y="2"/>
                      <a:pt x="0" y="1"/>
                    </a:cubicBezTo>
                    <a:cubicBezTo>
                      <a:pt x="1" y="1"/>
                      <a:pt x="2" y="0"/>
                      <a:pt x="3" y="0"/>
                    </a:cubicBezTo>
                    <a:cubicBezTo>
                      <a:pt x="5" y="0"/>
                      <a:pt x="5" y="0"/>
                      <a:pt x="5" y="0"/>
                    </a:cubicBezTo>
                    <a:cubicBezTo>
                      <a:pt x="6" y="0"/>
                      <a:pt x="7" y="1"/>
                      <a:pt x="7" y="1"/>
                    </a:cubicBezTo>
                    <a:cubicBezTo>
                      <a:pt x="8" y="1"/>
                      <a:pt x="8" y="2"/>
                      <a:pt x="9" y="3"/>
                    </a:cubicBezTo>
                    <a:cubicBezTo>
                      <a:pt x="14" y="14"/>
                      <a:pt x="14" y="14"/>
                      <a:pt x="14" y="14"/>
                    </a:cubicBezTo>
                    <a:cubicBezTo>
                      <a:pt x="17" y="21"/>
                      <a:pt x="17" y="21"/>
                      <a:pt x="17" y="21"/>
                    </a:cubicBezTo>
                    <a:cubicBezTo>
                      <a:pt x="17" y="21"/>
                      <a:pt x="17" y="21"/>
                      <a:pt x="17" y="21"/>
                    </a:cubicBezTo>
                    <a:cubicBezTo>
                      <a:pt x="20" y="14"/>
                      <a:pt x="20" y="14"/>
                      <a:pt x="20" y="14"/>
                    </a:cubicBezTo>
                    <a:cubicBezTo>
                      <a:pt x="25" y="3"/>
                      <a:pt x="25" y="3"/>
                      <a:pt x="25" y="3"/>
                    </a:cubicBezTo>
                    <a:cubicBezTo>
                      <a:pt x="25" y="2"/>
                      <a:pt x="26" y="1"/>
                      <a:pt x="26" y="1"/>
                    </a:cubicBezTo>
                    <a:cubicBezTo>
                      <a:pt x="27" y="1"/>
                      <a:pt x="28" y="0"/>
                      <a:pt x="29" y="0"/>
                    </a:cubicBezTo>
                    <a:cubicBezTo>
                      <a:pt x="31" y="0"/>
                      <a:pt x="31" y="0"/>
                      <a:pt x="31" y="0"/>
                    </a:cubicBezTo>
                    <a:cubicBezTo>
                      <a:pt x="32" y="0"/>
                      <a:pt x="33" y="1"/>
                      <a:pt x="33" y="1"/>
                    </a:cubicBezTo>
                    <a:cubicBezTo>
                      <a:pt x="34" y="1"/>
                      <a:pt x="34" y="2"/>
                      <a:pt x="34" y="3"/>
                    </a:cubicBezTo>
                    <a:cubicBezTo>
                      <a:pt x="34" y="33"/>
                      <a:pt x="34" y="33"/>
                      <a:pt x="34" y="33"/>
                    </a:cubicBezTo>
                    <a:cubicBezTo>
                      <a:pt x="34" y="33"/>
                      <a:pt x="34" y="34"/>
                      <a:pt x="34" y="34"/>
                    </a:cubicBezTo>
                    <a:cubicBezTo>
                      <a:pt x="34" y="34"/>
                      <a:pt x="33" y="34"/>
                      <a:pt x="33" y="34"/>
                    </a:cubicBezTo>
                    <a:cubicBezTo>
                      <a:pt x="28" y="34"/>
                      <a:pt x="28" y="34"/>
                      <a:pt x="28" y="34"/>
                    </a:cubicBezTo>
                    <a:cubicBezTo>
                      <a:pt x="28" y="34"/>
                      <a:pt x="28" y="34"/>
                      <a:pt x="27" y="34"/>
                    </a:cubicBezTo>
                    <a:cubicBezTo>
                      <a:pt x="27" y="34"/>
                      <a:pt x="27" y="33"/>
                      <a:pt x="27" y="33"/>
                    </a:cubicBezTo>
                    <a:lnTo>
                      <a:pt x="27" y="15"/>
                    </a:ln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34" name="Freeform 26"/>
              <p:cNvSpPr>
                <a:spLocks noEditPoints="1"/>
              </p:cNvSpPr>
              <p:nvPr/>
            </p:nvSpPr>
            <p:spPr bwMode="auto">
              <a:xfrm>
                <a:off x="6039986" y="4002504"/>
                <a:ext cx="107765" cy="141256"/>
              </a:xfrm>
              <a:custGeom>
                <a:avLst/>
                <a:gdLst>
                  <a:gd name="T0" fmla="*/ 7 w 26"/>
                  <a:gd name="T1" fmla="*/ 33 h 34"/>
                  <a:gd name="T2" fmla="*/ 7 w 26"/>
                  <a:gd name="T3" fmla="*/ 34 h 34"/>
                  <a:gd name="T4" fmla="*/ 6 w 26"/>
                  <a:gd name="T5" fmla="*/ 34 h 34"/>
                  <a:gd name="T6" fmla="*/ 1 w 26"/>
                  <a:gd name="T7" fmla="*/ 34 h 34"/>
                  <a:gd name="T8" fmla="*/ 0 w 26"/>
                  <a:gd name="T9" fmla="*/ 34 h 34"/>
                  <a:gd name="T10" fmla="*/ 0 w 26"/>
                  <a:gd name="T11" fmla="*/ 33 h 34"/>
                  <a:gd name="T12" fmla="*/ 0 w 26"/>
                  <a:gd name="T13" fmla="*/ 3 h 34"/>
                  <a:gd name="T14" fmla="*/ 1 w 26"/>
                  <a:gd name="T15" fmla="*/ 1 h 34"/>
                  <a:gd name="T16" fmla="*/ 3 w 26"/>
                  <a:gd name="T17" fmla="*/ 0 h 34"/>
                  <a:gd name="T18" fmla="*/ 15 w 26"/>
                  <a:gd name="T19" fmla="*/ 0 h 34"/>
                  <a:gd name="T20" fmla="*/ 19 w 26"/>
                  <a:gd name="T21" fmla="*/ 1 h 34"/>
                  <a:gd name="T22" fmla="*/ 23 w 26"/>
                  <a:gd name="T23" fmla="*/ 3 h 34"/>
                  <a:gd name="T24" fmla="*/ 25 w 26"/>
                  <a:gd name="T25" fmla="*/ 7 h 34"/>
                  <a:gd name="T26" fmla="*/ 26 w 26"/>
                  <a:gd name="T27" fmla="*/ 11 h 34"/>
                  <a:gd name="T28" fmla="*/ 25 w 26"/>
                  <a:gd name="T29" fmla="*/ 14 h 34"/>
                  <a:gd name="T30" fmla="*/ 24 w 26"/>
                  <a:gd name="T31" fmla="*/ 17 h 34"/>
                  <a:gd name="T32" fmla="*/ 20 w 26"/>
                  <a:gd name="T33" fmla="*/ 20 h 34"/>
                  <a:gd name="T34" fmla="*/ 14 w 26"/>
                  <a:gd name="T35" fmla="*/ 22 h 34"/>
                  <a:gd name="T36" fmla="*/ 7 w 26"/>
                  <a:gd name="T37" fmla="*/ 22 h 34"/>
                  <a:gd name="T38" fmla="*/ 7 w 26"/>
                  <a:gd name="T39" fmla="*/ 33 h 34"/>
                  <a:gd name="T40" fmla="*/ 18 w 26"/>
                  <a:gd name="T41" fmla="*/ 11 h 34"/>
                  <a:gd name="T42" fmla="*/ 18 w 26"/>
                  <a:gd name="T43" fmla="*/ 10 h 34"/>
                  <a:gd name="T44" fmla="*/ 17 w 26"/>
                  <a:gd name="T45" fmla="*/ 8 h 34"/>
                  <a:gd name="T46" fmla="*/ 16 w 26"/>
                  <a:gd name="T47" fmla="*/ 7 h 34"/>
                  <a:gd name="T48" fmla="*/ 13 w 26"/>
                  <a:gd name="T49" fmla="*/ 7 h 34"/>
                  <a:gd name="T50" fmla="*/ 7 w 26"/>
                  <a:gd name="T51" fmla="*/ 7 h 34"/>
                  <a:gd name="T52" fmla="*/ 7 w 26"/>
                  <a:gd name="T53" fmla="*/ 16 h 34"/>
                  <a:gd name="T54" fmla="*/ 14 w 26"/>
                  <a:gd name="T55" fmla="*/ 16 h 34"/>
                  <a:gd name="T56" fmla="*/ 17 w 26"/>
                  <a:gd name="T57" fmla="*/ 15 h 34"/>
                  <a:gd name="T58" fmla="*/ 18 w 26"/>
                  <a:gd name="T5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34">
                    <a:moveTo>
                      <a:pt x="7" y="33"/>
                    </a:moveTo>
                    <a:cubicBezTo>
                      <a:pt x="7" y="33"/>
                      <a:pt x="7" y="33"/>
                      <a:pt x="7" y="34"/>
                    </a:cubicBezTo>
                    <a:cubicBezTo>
                      <a:pt x="7" y="34"/>
                      <a:pt x="7" y="34"/>
                      <a:pt x="6" y="34"/>
                    </a:cubicBezTo>
                    <a:cubicBezTo>
                      <a:pt x="1" y="34"/>
                      <a:pt x="1" y="34"/>
                      <a:pt x="1" y="34"/>
                    </a:cubicBezTo>
                    <a:cubicBezTo>
                      <a:pt x="1" y="34"/>
                      <a:pt x="0" y="34"/>
                      <a:pt x="0" y="34"/>
                    </a:cubicBezTo>
                    <a:cubicBezTo>
                      <a:pt x="0" y="33"/>
                      <a:pt x="0" y="33"/>
                      <a:pt x="0" y="33"/>
                    </a:cubicBezTo>
                    <a:cubicBezTo>
                      <a:pt x="0" y="3"/>
                      <a:pt x="0" y="3"/>
                      <a:pt x="0" y="3"/>
                    </a:cubicBezTo>
                    <a:cubicBezTo>
                      <a:pt x="0" y="2"/>
                      <a:pt x="0" y="2"/>
                      <a:pt x="1" y="1"/>
                    </a:cubicBezTo>
                    <a:cubicBezTo>
                      <a:pt x="1" y="1"/>
                      <a:pt x="2" y="0"/>
                      <a:pt x="3" y="0"/>
                    </a:cubicBezTo>
                    <a:cubicBezTo>
                      <a:pt x="15" y="0"/>
                      <a:pt x="15" y="0"/>
                      <a:pt x="15" y="0"/>
                    </a:cubicBezTo>
                    <a:cubicBezTo>
                      <a:pt x="16" y="0"/>
                      <a:pt x="18" y="1"/>
                      <a:pt x="19" y="1"/>
                    </a:cubicBezTo>
                    <a:cubicBezTo>
                      <a:pt x="21" y="2"/>
                      <a:pt x="22" y="2"/>
                      <a:pt x="23" y="3"/>
                    </a:cubicBezTo>
                    <a:cubicBezTo>
                      <a:pt x="24" y="4"/>
                      <a:pt x="24" y="5"/>
                      <a:pt x="25" y="7"/>
                    </a:cubicBezTo>
                    <a:cubicBezTo>
                      <a:pt x="25" y="8"/>
                      <a:pt x="26" y="9"/>
                      <a:pt x="26" y="11"/>
                    </a:cubicBezTo>
                    <a:cubicBezTo>
                      <a:pt x="26" y="12"/>
                      <a:pt x="26" y="13"/>
                      <a:pt x="25" y="14"/>
                    </a:cubicBezTo>
                    <a:cubicBezTo>
                      <a:pt x="25" y="15"/>
                      <a:pt x="25" y="16"/>
                      <a:pt x="24" y="17"/>
                    </a:cubicBezTo>
                    <a:cubicBezTo>
                      <a:pt x="23" y="19"/>
                      <a:pt x="22" y="20"/>
                      <a:pt x="20" y="20"/>
                    </a:cubicBezTo>
                    <a:cubicBezTo>
                      <a:pt x="18" y="21"/>
                      <a:pt x="16" y="22"/>
                      <a:pt x="14" y="22"/>
                    </a:cubicBezTo>
                    <a:cubicBezTo>
                      <a:pt x="7" y="22"/>
                      <a:pt x="7" y="22"/>
                      <a:pt x="7" y="22"/>
                    </a:cubicBezTo>
                    <a:lnTo>
                      <a:pt x="7" y="33"/>
                    </a:lnTo>
                    <a:close/>
                    <a:moveTo>
                      <a:pt x="18" y="11"/>
                    </a:moveTo>
                    <a:cubicBezTo>
                      <a:pt x="18" y="11"/>
                      <a:pt x="18" y="10"/>
                      <a:pt x="18" y="10"/>
                    </a:cubicBezTo>
                    <a:cubicBezTo>
                      <a:pt x="18" y="9"/>
                      <a:pt x="18" y="9"/>
                      <a:pt x="17" y="8"/>
                    </a:cubicBezTo>
                    <a:cubicBezTo>
                      <a:pt x="17" y="8"/>
                      <a:pt x="16" y="8"/>
                      <a:pt x="16" y="7"/>
                    </a:cubicBezTo>
                    <a:cubicBezTo>
                      <a:pt x="15" y="7"/>
                      <a:pt x="14" y="7"/>
                      <a:pt x="13" y="7"/>
                    </a:cubicBezTo>
                    <a:cubicBezTo>
                      <a:pt x="7" y="7"/>
                      <a:pt x="7" y="7"/>
                      <a:pt x="7" y="7"/>
                    </a:cubicBezTo>
                    <a:cubicBezTo>
                      <a:pt x="7" y="16"/>
                      <a:pt x="7" y="16"/>
                      <a:pt x="7" y="16"/>
                    </a:cubicBezTo>
                    <a:cubicBezTo>
                      <a:pt x="14" y="16"/>
                      <a:pt x="14" y="16"/>
                      <a:pt x="14" y="16"/>
                    </a:cubicBezTo>
                    <a:cubicBezTo>
                      <a:pt x="15" y="16"/>
                      <a:pt x="16" y="15"/>
                      <a:pt x="17" y="15"/>
                    </a:cubicBezTo>
                    <a:cubicBezTo>
                      <a:pt x="18" y="14"/>
                      <a:pt x="18" y="13"/>
                      <a:pt x="18" y="11"/>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35" name="Freeform 27"/>
              <p:cNvSpPr>
                <a:spLocks/>
              </p:cNvSpPr>
              <p:nvPr/>
            </p:nvSpPr>
            <p:spPr bwMode="auto">
              <a:xfrm>
                <a:off x="6168950" y="4002504"/>
                <a:ext cx="97165" cy="141256"/>
              </a:xfrm>
              <a:custGeom>
                <a:avLst/>
                <a:gdLst>
                  <a:gd name="T0" fmla="*/ 4 w 23"/>
                  <a:gd name="T1" fmla="*/ 33 h 34"/>
                  <a:gd name="T2" fmla="*/ 1 w 23"/>
                  <a:gd name="T3" fmla="*/ 31 h 34"/>
                  <a:gd name="T4" fmla="*/ 0 w 23"/>
                  <a:gd name="T5" fmla="*/ 28 h 34"/>
                  <a:gd name="T6" fmla="*/ 0 w 23"/>
                  <a:gd name="T7" fmla="*/ 25 h 34"/>
                  <a:gd name="T8" fmla="*/ 0 w 23"/>
                  <a:gd name="T9" fmla="*/ 1 h 34"/>
                  <a:gd name="T10" fmla="*/ 0 w 23"/>
                  <a:gd name="T11" fmla="*/ 1 h 34"/>
                  <a:gd name="T12" fmla="*/ 1 w 23"/>
                  <a:gd name="T13" fmla="*/ 0 h 34"/>
                  <a:gd name="T14" fmla="*/ 6 w 23"/>
                  <a:gd name="T15" fmla="*/ 0 h 34"/>
                  <a:gd name="T16" fmla="*/ 7 w 23"/>
                  <a:gd name="T17" fmla="*/ 1 h 34"/>
                  <a:gd name="T18" fmla="*/ 7 w 23"/>
                  <a:gd name="T19" fmla="*/ 1 h 34"/>
                  <a:gd name="T20" fmla="*/ 7 w 23"/>
                  <a:gd name="T21" fmla="*/ 24 h 34"/>
                  <a:gd name="T22" fmla="*/ 8 w 23"/>
                  <a:gd name="T23" fmla="*/ 27 h 34"/>
                  <a:gd name="T24" fmla="*/ 10 w 23"/>
                  <a:gd name="T25" fmla="*/ 28 h 34"/>
                  <a:gd name="T26" fmla="*/ 22 w 23"/>
                  <a:gd name="T27" fmla="*/ 28 h 34"/>
                  <a:gd name="T28" fmla="*/ 23 w 23"/>
                  <a:gd name="T29" fmla="*/ 28 h 34"/>
                  <a:gd name="T30" fmla="*/ 23 w 23"/>
                  <a:gd name="T31" fmla="*/ 29 h 34"/>
                  <a:gd name="T32" fmla="*/ 23 w 23"/>
                  <a:gd name="T33" fmla="*/ 33 h 34"/>
                  <a:gd name="T34" fmla="*/ 22 w 23"/>
                  <a:gd name="T35" fmla="*/ 34 h 34"/>
                  <a:gd name="T36" fmla="*/ 9 w 23"/>
                  <a:gd name="T37" fmla="*/ 34 h 34"/>
                  <a:gd name="T38" fmla="*/ 4 w 23"/>
                  <a:gd name="T39"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34">
                    <a:moveTo>
                      <a:pt x="4" y="33"/>
                    </a:moveTo>
                    <a:cubicBezTo>
                      <a:pt x="3" y="32"/>
                      <a:pt x="2" y="32"/>
                      <a:pt x="1" y="31"/>
                    </a:cubicBezTo>
                    <a:cubicBezTo>
                      <a:pt x="1" y="30"/>
                      <a:pt x="0" y="29"/>
                      <a:pt x="0" y="28"/>
                    </a:cubicBezTo>
                    <a:cubicBezTo>
                      <a:pt x="0" y="27"/>
                      <a:pt x="0" y="26"/>
                      <a:pt x="0" y="25"/>
                    </a:cubicBezTo>
                    <a:cubicBezTo>
                      <a:pt x="0" y="1"/>
                      <a:pt x="0" y="1"/>
                      <a:pt x="0" y="1"/>
                    </a:cubicBezTo>
                    <a:cubicBezTo>
                      <a:pt x="0" y="1"/>
                      <a:pt x="0" y="1"/>
                      <a:pt x="0" y="1"/>
                    </a:cubicBezTo>
                    <a:cubicBezTo>
                      <a:pt x="0" y="0"/>
                      <a:pt x="0" y="0"/>
                      <a:pt x="1" y="0"/>
                    </a:cubicBezTo>
                    <a:cubicBezTo>
                      <a:pt x="6" y="0"/>
                      <a:pt x="6" y="0"/>
                      <a:pt x="6" y="0"/>
                    </a:cubicBezTo>
                    <a:cubicBezTo>
                      <a:pt x="6" y="0"/>
                      <a:pt x="7" y="0"/>
                      <a:pt x="7" y="1"/>
                    </a:cubicBezTo>
                    <a:cubicBezTo>
                      <a:pt x="7" y="1"/>
                      <a:pt x="7" y="1"/>
                      <a:pt x="7" y="1"/>
                    </a:cubicBezTo>
                    <a:cubicBezTo>
                      <a:pt x="7" y="24"/>
                      <a:pt x="7" y="24"/>
                      <a:pt x="7" y="24"/>
                    </a:cubicBezTo>
                    <a:cubicBezTo>
                      <a:pt x="7" y="26"/>
                      <a:pt x="7" y="26"/>
                      <a:pt x="8" y="27"/>
                    </a:cubicBezTo>
                    <a:cubicBezTo>
                      <a:pt x="8" y="27"/>
                      <a:pt x="9" y="28"/>
                      <a:pt x="10" y="28"/>
                    </a:cubicBezTo>
                    <a:cubicBezTo>
                      <a:pt x="22" y="28"/>
                      <a:pt x="22" y="28"/>
                      <a:pt x="22" y="28"/>
                    </a:cubicBezTo>
                    <a:cubicBezTo>
                      <a:pt x="23" y="28"/>
                      <a:pt x="23" y="28"/>
                      <a:pt x="23" y="28"/>
                    </a:cubicBezTo>
                    <a:cubicBezTo>
                      <a:pt x="23" y="28"/>
                      <a:pt x="23" y="28"/>
                      <a:pt x="23" y="29"/>
                    </a:cubicBezTo>
                    <a:cubicBezTo>
                      <a:pt x="23" y="33"/>
                      <a:pt x="23" y="33"/>
                      <a:pt x="23" y="33"/>
                    </a:cubicBezTo>
                    <a:cubicBezTo>
                      <a:pt x="23" y="33"/>
                      <a:pt x="23" y="34"/>
                      <a:pt x="22" y="34"/>
                    </a:cubicBezTo>
                    <a:cubicBezTo>
                      <a:pt x="9" y="34"/>
                      <a:pt x="9" y="34"/>
                      <a:pt x="9" y="34"/>
                    </a:cubicBezTo>
                    <a:cubicBezTo>
                      <a:pt x="7" y="34"/>
                      <a:pt x="5" y="34"/>
                      <a:pt x="4" y="33"/>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36" name="Freeform 28"/>
              <p:cNvSpPr>
                <a:spLocks/>
              </p:cNvSpPr>
              <p:nvPr/>
            </p:nvSpPr>
            <p:spPr bwMode="auto">
              <a:xfrm>
                <a:off x="6282014" y="4002504"/>
                <a:ext cx="100698" cy="141256"/>
              </a:xfrm>
              <a:custGeom>
                <a:avLst/>
                <a:gdLst>
                  <a:gd name="T0" fmla="*/ 24 w 24"/>
                  <a:gd name="T1" fmla="*/ 33 h 34"/>
                  <a:gd name="T2" fmla="*/ 23 w 24"/>
                  <a:gd name="T3" fmla="*/ 34 h 34"/>
                  <a:gd name="T4" fmla="*/ 9 w 24"/>
                  <a:gd name="T5" fmla="*/ 34 h 34"/>
                  <a:gd name="T6" fmla="*/ 5 w 24"/>
                  <a:gd name="T7" fmla="*/ 33 h 34"/>
                  <a:gd name="T8" fmla="*/ 2 w 24"/>
                  <a:gd name="T9" fmla="*/ 31 h 34"/>
                  <a:gd name="T10" fmla="*/ 1 w 24"/>
                  <a:gd name="T11" fmla="*/ 28 h 34"/>
                  <a:gd name="T12" fmla="*/ 0 w 24"/>
                  <a:gd name="T13" fmla="*/ 25 h 34"/>
                  <a:gd name="T14" fmla="*/ 0 w 24"/>
                  <a:gd name="T15" fmla="*/ 9 h 34"/>
                  <a:gd name="T16" fmla="*/ 1 w 24"/>
                  <a:gd name="T17" fmla="*/ 6 h 34"/>
                  <a:gd name="T18" fmla="*/ 2 w 24"/>
                  <a:gd name="T19" fmla="*/ 3 h 34"/>
                  <a:gd name="T20" fmla="*/ 5 w 24"/>
                  <a:gd name="T21" fmla="*/ 1 h 34"/>
                  <a:gd name="T22" fmla="*/ 9 w 24"/>
                  <a:gd name="T23" fmla="*/ 0 h 34"/>
                  <a:gd name="T24" fmla="*/ 23 w 24"/>
                  <a:gd name="T25" fmla="*/ 0 h 34"/>
                  <a:gd name="T26" fmla="*/ 23 w 24"/>
                  <a:gd name="T27" fmla="*/ 1 h 34"/>
                  <a:gd name="T28" fmla="*/ 24 w 24"/>
                  <a:gd name="T29" fmla="*/ 2 h 34"/>
                  <a:gd name="T30" fmla="*/ 24 w 24"/>
                  <a:gd name="T31" fmla="*/ 6 h 34"/>
                  <a:gd name="T32" fmla="*/ 23 w 24"/>
                  <a:gd name="T33" fmla="*/ 6 h 34"/>
                  <a:gd name="T34" fmla="*/ 23 w 24"/>
                  <a:gd name="T35" fmla="*/ 7 h 34"/>
                  <a:gd name="T36" fmla="*/ 11 w 24"/>
                  <a:gd name="T37" fmla="*/ 7 h 34"/>
                  <a:gd name="T38" fmla="*/ 8 w 24"/>
                  <a:gd name="T39" fmla="*/ 7 h 34"/>
                  <a:gd name="T40" fmla="*/ 7 w 24"/>
                  <a:gd name="T41" fmla="*/ 10 h 34"/>
                  <a:gd name="T42" fmla="*/ 7 w 24"/>
                  <a:gd name="T43" fmla="*/ 13 h 34"/>
                  <a:gd name="T44" fmla="*/ 21 w 24"/>
                  <a:gd name="T45" fmla="*/ 13 h 34"/>
                  <a:gd name="T46" fmla="*/ 22 w 24"/>
                  <a:gd name="T47" fmla="*/ 13 h 34"/>
                  <a:gd name="T48" fmla="*/ 22 w 24"/>
                  <a:gd name="T49" fmla="*/ 14 h 34"/>
                  <a:gd name="T50" fmla="*/ 22 w 24"/>
                  <a:gd name="T51" fmla="*/ 18 h 34"/>
                  <a:gd name="T52" fmla="*/ 22 w 24"/>
                  <a:gd name="T53" fmla="*/ 19 h 34"/>
                  <a:gd name="T54" fmla="*/ 21 w 24"/>
                  <a:gd name="T55" fmla="*/ 19 h 34"/>
                  <a:gd name="T56" fmla="*/ 7 w 24"/>
                  <a:gd name="T57" fmla="*/ 19 h 34"/>
                  <a:gd name="T58" fmla="*/ 7 w 24"/>
                  <a:gd name="T59" fmla="*/ 25 h 34"/>
                  <a:gd name="T60" fmla="*/ 8 w 24"/>
                  <a:gd name="T61" fmla="*/ 27 h 34"/>
                  <a:gd name="T62" fmla="*/ 11 w 24"/>
                  <a:gd name="T63" fmla="*/ 27 h 34"/>
                  <a:gd name="T64" fmla="*/ 23 w 24"/>
                  <a:gd name="T65" fmla="*/ 27 h 34"/>
                  <a:gd name="T66" fmla="*/ 24 w 24"/>
                  <a:gd name="T67" fmla="*/ 28 h 34"/>
                  <a:gd name="T68" fmla="*/ 24 w 24"/>
                  <a:gd name="T69" fmla="*/ 29 h 34"/>
                  <a:gd name="T70" fmla="*/ 24 w 24"/>
                  <a:gd name="T71" fmla="*/ 33 h 34"/>
                  <a:gd name="T72" fmla="*/ 24 w 24"/>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34">
                    <a:moveTo>
                      <a:pt x="24" y="33"/>
                    </a:moveTo>
                    <a:cubicBezTo>
                      <a:pt x="24" y="34"/>
                      <a:pt x="24" y="34"/>
                      <a:pt x="23" y="34"/>
                    </a:cubicBezTo>
                    <a:cubicBezTo>
                      <a:pt x="9" y="34"/>
                      <a:pt x="9" y="34"/>
                      <a:pt x="9" y="34"/>
                    </a:cubicBezTo>
                    <a:cubicBezTo>
                      <a:pt x="7" y="34"/>
                      <a:pt x="6" y="34"/>
                      <a:pt x="5" y="33"/>
                    </a:cubicBezTo>
                    <a:cubicBezTo>
                      <a:pt x="4" y="32"/>
                      <a:pt x="3" y="32"/>
                      <a:pt x="2" y="31"/>
                    </a:cubicBezTo>
                    <a:cubicBezTo>
                      <a:pt x="1" y="30"/>
                      <a:pt x="1" y="29"/>
                      <a:pt x="1" y="28"/>
                    </a:cubicBezTo>
                    <a:cubicBezTo>
                      <a:pt x="0" y="27"/>
                      <a:pt x="0" y="26"/>
                      <a:pt x="0" y="25"/>
                    </a:cubicBezTo>
                    <a:cubicBezTo>
                      <a:pt x="0" y="9"/>
                      <a:pt x="0" y="9"/>
                      <a:pt x="0" y="9"/>
                    </a:cubicBezTo>
                    <a:cubicBezTo>
                      <a:pt x="0" y="8"/>
                      <a:pt x="0" y="7"/>
                      <a:pt x="1" y="6"/>
                    </a:cubicBezTo>
                    <a:cubicBezTo>
                      <a:pt x="1" y="5"/>
                      <a:pt x="2" y="4"/>
                      <a:pt x="2" y="3"/>
                    </a:cubicBezTo>
                    <a:cubicBezTo>
                      <a:pt x="3" y="2"/>
                      <a:pt x="4" y="2"/>
                      <a:pt x="5" y="1"/>
                    </a:cubicBezTo>
                    <a:cubicBezTo>
                      <a:pt x="6" y="1"/>
                      <a:pt x="7" y="0"/>
                      <a:pt x="9" y="0"/>
                    </a:cubicBezTo>
                    <a:cubicBezTo>
                      <a:pt x="23" y="0"/>
                      <a:pt x="23" y="0"/>
                      <a:pt x="23" y="0"/>
                    </a:cubicBezTo>
                    <a:cubicBezTo>
                      <a:pt x="23" y="0"/>
                      <a:pt x="23" y="0"/>
                      <a:pt x="23" y="1"/>
                    </a:cubicBezTo>
                    <a:cubicBezTo>
                      <a:pt x="23" y="1"/>
                      <a:pt x="24" y="1"/>
                      <a:pt x="24" y="2"/>
                    </a:cubicBezTo>
                    <a:cubicBezTo>
                      <a:pt x="24" y="6"/>
                      <a:pt x="24" y="6"/>
                      <a:pt x="24" y="6"/>
                    </a:cubicBezTo>
                    <a:cubicBezTo>
                      <a:pt x="24" y="6"/>
                      <a:pt x="23" y="6"/>
                      <a:pt x="23" y="6"/>
                    </a:cubicBezTo>
                    <a:cubicBezTo>
                      <a:pt x="23" y="7"/>
                      <a:pt x="23" y="7"/>
                      <a:pt x="23" y="7"/>
                    </a:cubicBezTo>
                    <a:cubicBezTo>
                      <a:pt x="11" y="7"/>
                      <a:pt x="11" y="7"/>
                      <a:pt x="11" y="7"/>
                    </a:cubicBezTo>
                    <a:cubicBezTo>
                      <a:pt x="9" y="7"/>
                      <a:pt x="8" y="7"/>
                      <a:pt x="8" y="7"/>
                    </a:cubicBezTo>
                    <a:cubicBezTo>
                      <a:pt x="8" y="8"/>
                      <a:pt x="7" y="9"/>
                      <a:pt x="7" y="10"/>
                    </a:cubicBezTo>
                    <a:cubicBezTo>
                      <a:pt x="7" y="13"/>
                      <a:pt x="7" y="13"/>
                      <a:pt x="7" y="13"/>
                    </a:cubicBezTo>
                    <a:cubicBezTo>
                      <a:pt x="21" y="13"/>
                      <a:pt x="21" y="13"/>
                      <a:pt x="21" y="13"/>
                    </a:cubicBezTo>
                    <a:cubicBezTo>
                      <a:pt x="21" y="13"/>
                      <a:pt x="22" y="13"/>
                      <a:pt x="22" y="13"/>
                    </a:cubicBezTo>
                    <a:cubicBezTo>
                      <a:pt x="22" y="14"/>
                      <a:pt x="22" y="14"/>
                      <a:pt x="22" y="14"/>
                    </a:cubicBezTo>
                    <a:cubicBezTo>
                      <a:pt x="22" y="18"/>
                      <a:pt x="22" y="18"/>
                      <a:pt x="22" y="18"/>
                    </a:cubicBezTo>
                    <a:cubicBezTo>
                      <a:pt x="22" y="18"/>
                      <a:pt x="22" y="19"/>
                      <a:pt x="22" y="19"/>
                    </a:cubicBezTo>
                    <a:cubicBezTo>
                      <a:pt x="22" y="19"/>
                      <a:pt x="21" y="19"/>
                      <a:pt x="21" y="19"/>
                    </a:cubicBezTo>
                    <a:cubicBezTo>
                      <a:pt x="7" y="19"/>
                      <a:pt x="7" y="19"/>
                      <a:pt x="7" y="19"/>
                    </a:cubicBezTo>
                    <a:cubicBezTo>
                      <a:pt x="7" y="25"/>
                      <a:pt x="7" y="25"/>
                      <a:pt x="7" y="25"/>
                    </a:cubicBezTo>
                    <a:cubicBezTo>
                      <a:pt x="7" y="26"/>
                      <a:pt x="8" y="26"/>
                      <a:pt x="8" y="27"/>
                    </a:cubicBezTo>
                    <a:cubicBezTo>
                      <a:pt x="9" y="27"/>
                      <a:pt x="10" y="27"/>
                      <a:pt x="11" y="27"/>
                    </a:cubicBezTo>
                    <a:cubicBezTo>
                      <a:pt x="23" y="27"/>
                      <a:pt x="23" y="27"/>
                      <a:pt x="23" y="27"/>
                    </a:cubicBezTo>
                    <a:cubicBezTo>
                      <a:pt x="24" y="27"/>
                      <a:pt x="24" y="28"/>
                      <a:pt x="24" y="28"/>
                    </a:cubicBezTo>
                    <a:cubicBezTo>
                      <a:pt x="24" y="28"/>
                      <a:pt x="24" y="28"/>
                      <a:pt x="24" y="29"/>
                    </a:cubicBezTo>
                    <a:cubicBezTo>
                      <a:pt x="24" y="33"/>
                      <a:pt x="24" y="33"/>
                      <a:pt x="24" y="33"/>
                    </a:cubicBezTo>
                    <a:cubicBezTo>
                      <a:pt x="24" y="33"/>
                      <a:pt x="24" y="33"/>
                      <a:pt x="24" y="33"/>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37" name="Freeform 29"/>
              <p:cNvSpPr>
                <a:spLocks/>
              </p:cNvSpPr>
              <p:nvPr/>
            </p:nvSpPr>
            <p:spPr bwMode="auto">
              <a:xfrm>
                <a:off x="5764392" y="4186137"/>
                <a:ext cx="107765" cy="137725"/>
              </a:xfrm>
              <a:custGeom>
                <a:avLst/>
                <a:gdLst>
                  <a:gd name="T0" fmla="*/ 25 w 26"/>
                  <a:gd name="T1" fmla="*/ 6 h 33"/>
                  <a:gd name="T2" fmla="*/ 16 w 26"/>
                  <a:gd name="T3" fmla="*/ 6 h 33"/>
                  <a:gd name="T4" fmla="*/ 16 w 26"/>
                  <a:gd name="T5" fmla="*/ 32 h 33"/>
                  <a:gd name="T6" fmla="*/ 16 w 26"/>
                  <a:gd name="T7" fmla="*/ 33 h 33"/>
                  <a:gd name="T8" fmla="*/ 15 w 26"/>
                  <a:gd name="T9" fmla="*/ 33 h 33"/>
                  <a:gd name="T10" fmla="*/ 10 w 26"/>
                  <a:gd name="T11" fmla="*/ 33 h 33"/>
                  <a:gd name="T12" fmla="*/ 9 w 26"/>
                  <a:gd name="T13" fmla="*/ 33 h 33"/>
                  <a:gd name="T14" fmla="*/ 9 w 26"/>
                  <a:gd name="T15" fmla="*/ 32 h 33"/>
                  <a:gd name="T16" fmla="*/ 9 w 26"/>
                  <a:gd name="T17" fmla="*/ 6 h 33"/>
                  <a:gd name="T18" fmla="*/ 0 w 26"/>
                  <a:gd name="T19" fmla="*/ 6 h 33"/>
                  <a:gd name="T20" fmla="*/ 0 w 26"/>
                  <a:gd name="T21" fmla="*/ 5 h 33"/>
                  <a:gd name="T22" fmla="*/ 0 w 26"/>
                  <a:gd name="T23" fmla="*/ 1 h 33"/>
                  <a:gd name="T24" fmla="*/ 0 w 26"/>
                  <a:gd name="T25" fmla="*/ 0 h 33"/>
                  <a:gd name="T26" fmla="*/ 0 w 26"/>
                  <a:gd name="T27" fmla="*/ 0 h 33"/>
                  <a:gd name="T28" fmla="*/ 25 w 26"/>
                  <a:gd name="T29" fmla="*/ 0 h 33"/>
                  <a:gd name="T30" fmla="*/ 26 w 26"/>
                  <a:gd name="T31" fmla="*/ 0 h 33"/>
                  <a:gd name="T32" fmla="*/ 26 w 26"/>
                  <a:gd name="T33" fmla="*/ 1 h 33"/>
                  <a:gd name="T34" fmla="*/ 26 w 26"/>
                  <a:gd name="T35" fmla="*/ 5 h 33"/>
                  <a:gd name="T36" fmla="*/ 25 w 26"/>
                  <a:gd name="T3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5" y="6"/>
                    </a:moveTo>
                    <a:cubicBezTo>
                      <a:pt x="16" y="6"/>
                      <a:pt x="16" y="6"/>
                      <a:pt x="16" y="6"/>
                    </a:cubicBezTo>
                    <a:cubicBezTo>
                      <a:pt x="16" y="32"/>
                      <a:pt x="16" y="32"/>
                      <a:pt x="16" y="32"/>
                    </a:cubicBezTo>
                    <a:cubicBezTo>
                      <a:pt x="16" y="33"/>
                      <a:pt x="16" y="33"/>
                      <a:pt x="16" y="33"/>
                    </a:cubicBezTo>
                    <a:cubicBezTo>
                      <a:pt x="16" y="33"/>
                      <a:pt x="16" y="33"/>
                      <a:pt x="15" y="33"/>
                    </a:cubicBezTo>
                    <a:cubicBezTo>
                      <a:pt x="10" y="33"/>
                      <a:pt x="10" y="33"/>
                      <a:pt x="10" y="33"/>
                    </a:cubicBezTo>
                    <a:cubicBezTo>
                      <a:pt x="10" y="33"/>
                      <a:pt x="9" y="33"/>
                      <a:pt x="9" y="33"/>
                    </a:cubicBezTo>
                    <a:cubicBezTo>
                      <a:pt x="9" y="33"/>
                      <a:pt x="9" y="33"/>
                      <a:pt x="9" y="32"/>
                    </a:cubicBezTo>
                    <a:cubicBezTo>
                      <a:pt x="9" y="6"/>
                      <a:pt x="9" y="6"/>
                      <a:pt x="9" y="6"/>
                    </a:cubicBezTo>
                    <a:cubicBezTo>
                      <a:pt x="0" y="6"/>
                      <a:pt x="0" y="6"/>
                      <a:pt x="0" y="6"/>
                    </a:cubicBezTo>
                    <a:cubicBezTo>
                      <a:pt x="0" y="6"/>
                      <a:pt x="0" y="6"/>
                      <a:pt x="0" y="5"/>
                    </a:cubicBezTo>
                    <a:cubicBezTo>
                      <a:pt x="0" y="1"/>
                      <a:pt x="0" y="1"/>
                      <a:pt x="0" y="1"/>
                    </a:cubicBezTo>
                    <a:cubicBezTo>
                      <a:pt x="0" y="1"/>
                      <a:pt x="0" y="0"/>
                      <a:pt x="0" y="0"/>
                    </a:cubicBezTo>
                    <a:cubicBezTo>
                      <a:pt x="0" y="0"/>
                      <a:pt x="0" y="0"/>
                      <a:pt x="0" y="0"/>
                    </a:cubicBezTo>
                    <a:cubicBezTo>
                      <a:pt x="25" y="0"/>
                      <a:pt x="25" y="0"/>
                      <a:pt x="25" y="0"/>
                    </a:cubicBezTo>
                    <a:cubicBezTo>
                      <a:pt x="25" y="0"/>
                      <a:pt x="25" y="0"/>
                      <a:pt x="26" y="0"/>
                    </a:cubicBezTo>
                    <a:cubicBezTo>
                      <a:pt x="26" y="0"/>
                      <a:pt x="26" y="1"/>
                      <a:pt x="26" y="1"/>
                    </a:cubicBezTo>
                    <a:cubicBezTo>
                      <a:pt x="26" y="5"/>
                      <a:pt x="26" y="5"/>
                      <a:pt x="26" y="5"/>
                    </a:cubicBezTo>
                    <a:cubicBezTo>
                      <a:pt x="26" y="6"/>
                      <a:pt x="25" y="6"/>
                      <a:pt x="25" y="6"/>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38" name="Freeform 30"/>
              <p:cNvSpPr>
                <a:spLocks/>
              </p:cNvSpPr>
              <p:nvPr/>
            </p:nvSpPr>
            <p:spPr bwMode="auto">
              <a:xfrm>
                <a:off x="5889823" y="4186137"/>
                <a:ext cx="100698" cy="137725"/>
              </a:xfrm>
              <a:custGeom>
                <a:avLst/>
                <a:gdLst>
                  <a:gd name="T0" fmla="*/ 24 w 24"/>
                  <a:gd name="T1" fmla="*/ 33 h 33"/>
                  <a:gd name="T2" fmla="*/ 23 w 24"/>
                  <a:gd name="T3" fmla="*/ 33 h 33"/>
                  <a:gd name="T4" fmla="*/ 9 w 24"/>
                  <a:gd name="T5" fmla="*/ 33 h 33"/>
                  <a:gd name="T6" fmla="*/ 4 w 24"/>
                  <a:gd name="T7" fmla="*/ 33 h 33"/>
                  <a:gd name="T8" fmla="*/ 2 w 24"/>
                  <a:gd name="T9" fmla="*/ 31 h 33"/>
                  <a:gd name="T10" fmla="*/ 0 w 24"/>
                  <a:gd name="T11" fmla="*/ 28 h 33"/>
                  <a:gd name="T12" fmla="*/ 0 w 24"/>
                  <a:gd name="T13" fmla="*/ 25 h 33"/>
                  <a:gd name="T14" fmla="*/ 0 w 24"/>
                  <a:gd name="T15" fmla="*/ 9 h 33"/>
                  <a:gd name="T16" fmla="*/ 0 w 24"/>
                  <a:gd name="T17" fmla="*/ 6 h 33"/>
                  <a:gd name="T18" fmla="*/ 2 w 24"/>
                  <a:gd name="T19" fmla="*/ 3 h 33"/>
                  <a:gd name="T20" fmla="*/ 5 w 24"/>
                  <a:gd name="T21" fmla="*/ 1 h 33"/>
                  <a:gd name="T22" fmla="*/ 9 w 24"/>
                  <a:gd name="T23" fmla="*/ 0 h 33"/>
                  <a:gd name="T24" fmla="*/ 22 w 24"/>
                  <a:gd name="T25" fmla="*/ 0 h 33"/>
                  <a:gd name="T26" fmla="*/ 23 w 24"/>
                  <a:gd name="T27" fmla="*/ 0 h 33"/>
                  <a:gd name="T28" fmla="*/ 23 w 24"/>
                  <a:gd name="T29" fmla="*/ 1 h 33"/>
                  <a:gd name="T30" fmla="*/ 23 w 24"/>
                  <a:gd name="T31" fmla="*/ 5 h 33"/>
                  <a:gd name="T32" fmla="*/ 23 w 24"/>
                  <a:gd name="T33" fmla="*/ 6 h 33"/>
                  <a:gd name="T34" fmla="*/ 22 w 24"/>
                  <a:gd name="T35" fmla="*/ 6 h 33"/>
                  <a:gd name="T36" fmla="*/ 10 w 24"/>
                  <a:gd name="T37" fmla="*/ 6 h 33"/>
                  <a:gd name="T38" fmla="*/ 8 w 24"/>
                  <a:gd name="T39" fmla="*/ 7 h 33"/>
                  <a:gd name="T40" fmla="*/ 7 w 24"/>
                  <a:gd name="T41" fmla="*/ 9 h 33"/>
                  <a:gd name="T42" fmla="*/ 7 w 24"/>
                  <a:gd name="T43" fmla="*/ 13 h 33"/>
                  <a:gd name="T44" fmla="*/ 21 w 24"/>
                  <a:gd name="T45" fmla="*/ 13 h 33"/>
                  <a:gd name="T46" fmla="*/ 21 w 24"/>
                  <a:gd name="T47" fmla="*/ 13 h 33"/>
                  <a:gd name="T48" fmla="*/ 22 w 24"/>
                  <a:gd name="T49" fmla="*/ 14 h 33"/>
                  <a:gd name="T50" fmla="*/ 22 w 24"/>
                  <a:gd name="T51" fmla="*/ 18 h 33"/>
                  <a:gd name="T52" fmla="*/ 21 w 24"/>
                  <a:gd name="T53" fmla="*/ 19 h 33"/>
                  <a:gd name="T54" fmla="*/ 21 w 24"/>
                  <a:gd name="T55" fmla="*/ 19 h 33"/>
                  <a:gd name="T56" fmla="*/ 7 w 24"/>
                  <a:gd name="T57" fmla="*/ 19 h 33"/>
                  <a:gd name="T58" fmla="*/ 7 w 24"/>
                  <a:gd name="T59" fmla="*/ 24 h 33"/>
                  <a:gd name="T60" fmla="*/ 8 w 24"/>
                  <a:gd name="T61" fmla="*/ 27 h 33"/>
                  <a:gd name="T62" fmla="*/ 10 w 24"/>
                  <a:gd name="T63" fmla="*/ 27 h 33"/>
                  <a:gd name="T64" fmla="*/ 23 w 24"/>
                  <a:gd name="T65" fmla="*/ 27 h 33"/>
                  <a:gd name="T66" fmla="*/ 24 w 24"/>
                  <a:gd name="T67" fmla="*/ 27 h 33"/>
                  <a:gd name="T68" fmla="*/ 24 w 24"/>
                  <a:gd name="T69" fmla="*/ 28 h 33"/>
                  <a:gd name="T70" fmla="*/ 24 w 24"/>
                  <a:gd name="T71" fmla="*/ 32 h 33"/>
                  <a:gd name="T72" fmla="*/ 24 w 24"/>
                  <a:gd name="T7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33">
                    <a:moveTo>
                      <a:pt x="24" y="33"/>
                    </a:moveTo>
                    <a:cubicBezTo>
                      <a:pt x="23" y="33"/>
                      <a:pt x="23" y="33"/>
                      <a:pt x="23" y="33"/>
                    </a:cubicBezTo>
                    <a:cubicBezTo>
                      <a:pt x="9" y="33"/>
                      <a:pt x="9" y="33"/>
                      <a:pt x="9" y="33"/>
                    </a:cubicBezTo>
                    <a:cubicBezTo>
                      <a:pt x="7" y="33"/>
                      <a:pt x="5" y="33"/>
                      <a:pt x="4" y="33"/>
                    </a:cubicBezTo>
                    <a:cubicBezTo>
                      <a:pt x="3" y="32"/>
                      <a:pt x="2" y="31"/>
                      <a:pt x="2" y="31"/>
                    </a:cubicBezTo>
                    <a:cubicBezTo>
                      <a:pt x="1" y="30"/>
                      <a:pt x="0" y="29"/>
                      <a:pt x="0" y="28"/>
                    </a:cubicBezTo>
                    <a:cubicBezTo>
                      <a:pt x="0" y="27"/>
                      <a:pt x="0" y="26"/>
                      <a:pt x="0" y="25"/>
                    </a:cubicBezTo>
                    <a:cubicBezTo>
                      <a:pt x="0" y="9"/>
                      <a:pt x="0" y="9"/>
                      <a:pt x="0" y="9"/>
                    </a:cubicBezTo>
                    <a:cubicBezTo>
                      <a:pt x="0" y="8"/>
                      <a:pt x="0" y="7"/>
                      <a:pt x="0" y="6"/>
                    </a:cubicBezTo>
                    <a:cubicBezTo>
                      <a:pt x="1" y="5"/>
                      <a:pt x="1" y="4"/>
                      <a:pt x="2" y="3"/>
                    </a:cubicBezTo>
                    <a:cubicBezTo>
                      <a:pt x="3" y="2"/>
                      <a:pt x="3" y="1"/>
                      <a:pt x="5" y="1"/>
                    </a:cubicBezTo>
                    <a:cubicBezTo>
                      <a:pt x="6" y="0"/>
                      <a:pt x="7" y="0"/>
                      <a:pt x="9" y="0"/>
                    </a:cubicBezTo>
                    <a:cubicBezTo>
                      <a:pt x="22" y="0"/>
                      <a:pt x="22" y="0"/>
                      <a:pt x="22" y="0"/>
                    </a:cubicBezTo>
                    <a:cubicBezTo>
                      <a:pt x="23" y="0"/>
                      <a:pt x="23" y="0"/>
                      <a:pt x="23" y="0"/>
                    </a:cubicBezTo>
                    <a:cubicBezTo>
                      <a:pt x="23" y="0"/>
                      <a:pt x="23" y="1"/>
                      <a:pt x="23" y="1"/>
                    </a:cubicBezTo>
                    <a:cubicBezTo>
                      <a:pt x="23" y="5"/>
                      <a:pt x="23" y="5"/>
                      <a:pt x="23" y="5"/>
                    </a:cubicBezTo>
                    <a:cubicBezTo>
                      <a:pt x="23" y="6"/>
                      <a:pt x="23" y="6"/>
                      <a:pt x="23" y="6"/>
                    </a:cubicBezTo>
                    <a:cubicBezTo>
                      <a:pt x="23" y="6"/>
                      <a:pt x="23" y="6"/>
                      <a:pt x="22" y="6"/>
                    </a:cubicBezTo>
                    <a:cubicBezTo>
                      <a:pt x="10" y="6"/>
                      <a:pt x="10" y="6"/>
                      <a:pt x="10" y="6"/>
                    </a:cubicBezTo>
                    <a:cubicBezTo>
                      <a:pt x="9" y="6"/>
                      <a:pt x="8" y="7"/>
                      <a:pt x="8" y="7"/>
                    </a:cubicBezTo>
                    <a:cubicBezTo>
                      <a:pt x="7" y="8"/>
                      <a:pt x="7" y="8"/>
                      <a:pt x="7" y="9"/>
                    </a:cubicBezTo>
                    <a:cubicBezTo>
                      <a:pt x="7" y="13"/>
                      <a:pt x="7" y="13"/>
                      <a:pt x="7" y="13"/>
                    </a:cubicBezTo>
                    <a:cubicBezTo>
                      <a:pt x="21" y="13"/>
                      <a:pt x="21" y="13"/>
                      <a:pt x="21" y="13"/>
                    </a:cubicBezTo>
                    <a:cubicBezTo>
                      <a:pt x="21" y="13"/>
                      <a:pt x="21" y="13"/>
                      <a:pt x="21" y="13"/>
                    </a:cubicBezTo>
                    <a:cubicBezTo>
                      <a:pt x="22" y="13"/>
                      <a:pt x="22" y="14"/>
                      <a:pt x="22" y="14"/>
                    </a:cubicBezTo>
                    <a:cubicBezTo>
                      <a:pt x="22" y="18"/>
                      <a:pt x="22" y="18"/>
                      <a:pt x="22" y="18"/>
                    </a:cubicBezTo>
                    <a:cubicBezTo>
                      <a:pt x="22" y="18"/>
                      <a:pt x="22" y="18"/>
                      <a:pt x="21" y="19"/>
                    </a:cubicBezTo>
                    <a:cubicBezTo>
                      <a:pt x="21" y="19"/>
                      <a:pt x="21" y="19"/>
                      <a:pt x="21" y="19"/>
                    </a:cubicBezTo>
                    <a:cubicBezTo>
                      <a:pt x="7" y="19"/>
                      <a:pt x="7" y="19"/>
                      <a:pt x="7" y="19"/>
                    </a:cubicBezTo>
                    <a:cubicBezTo>
                      <a:pt x="7" y="24"/>
                      <a:pt x="7" y="24"/>
                      <a:pt x="7" y="24"/>
                    </a:cubicBezTo>
                    <a:cubicBezTo>
                      <a:pt x="7" y="25"/>
                      <a:pt x="7" y="26"/>
                      <a:pt x="8" y="27"/>
                    </a:cubicBezTo>
                    <a:cubicBezTo>
                      <a:pt x="8" y="27"/>
                      <a:pt x="9" y="27"/>
                      <a:pt x="10" y="27"/>
                    </a:cubicBezTo>
                    <a:cubicBezTo>
                      <a:pt x="23" y="27"/>
                      <a:pt x="23" y="27"/>
                      <a:pt x="23" y="27"/>
                    </a:cubicBezTo>
                    <a:cubicBezTo>
                      <a:pt x="23" y="27"/>
                      <a:pt x="23" y="27"/>
                      <a:pt x="24" y="27"/>
                    </a:cubicBezTo>
                    <a:cubicBezTo>
                      <a:pt x="24" y="27"/>
                      <a:pt x="24" y="28"/>
                      <a:pt x="24" y="28"/>
                    </a:cubicBezTo>
                    <a:cubicBezTo>
                      <a:pt x="24" y="32"/>
                      <a:pt x="24" y="32"/>
                      <a:pt x="24" y="32"/>
                    </a:cubicBezTo>
                    <a:cubicBezTo>
                      <a:pt x="24" y="33"/>
                      <a:pt x="24" y="33"/>
                      <a:pt x="24" y="33"/>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39" name="Freeform 31"/>
              <p:cNvSpPr>
                <a:spLocks/>
              </p:cNvSpPr>
              <p:nvPr/>
            </p:nvSpPr>
            <p:spPr bwMode="auto">
              <a:xfrm>
                <a:off x="5997586" y="4186137"/>
                <a:ext cx="121898" cy="137725"/>
              </a:xfrm>
              <a:custGeom>
                <a:avLst/>
                <a:gdLst>
                  <a:gd name="T0" fmla="*/ 14 w 29"/>
                  <a:gd name="T1" fmla="*/ 22 h 33"/>
                  <a:gd name="T2" fmla="*/ 8 w 29"/>
                  <a:gd name="T3" fmla="*/ 32 h 33"/>
                  <a:gd name="T4" fmla="*/ 8 w 29"/>
                  <a:gd name="T5" fmla="*/ 33 h 33"/>
                  <a:gd name="T6" fmla="*/ 6 w 29"/>
                  <a:gd name="T7" fmla="*/ 33 h 33"/>
                  <a:gd name="T8" fmla="*/ 0 w 29"/>
                  <a:gd name="T9" fmla="*/ 33 h 33"/>
                  <a:gd name="T10" fmla="*/ 0 w 29"/>
                  <a:gd name="T11" fmla="*/ 33 h 33"/>
                  <a:gd name="T12" fmla="*/ 0 w 29"/>
                  <a:gd name="T13" fmla="*/ 32 h 33"/>
                  <a:gd name="T14" fmla="*/ 10 w 29"/>
                  <a:gd name="T15" fmla="*/ 16 h 33"/>
                  <a:gd name="T16" fmla="*/ 1 w 29"/>
                  <a:gd name="T17" fmla="*/ 1 h 33"/>
                  <a:gd name="T18" fmla="*/ 1 w 29"/>
                  <a:gd name="T19" fmla="*/ 0 h 33"/>
                  <a:gd name="T20" fmla="*/ 1 w 29"/>
                  <a:gd name="T21" fmla="*/ 0 h 33"/>
                  <a:gd name="T22" fmla="*/ 7 w 29"/>
                  <a:gd name="T23" fmla="*/ 0 h 33"/>
                  <a:gd name="T24" fmla="*/ 8 w 29"/>
                  <a:gd name="T25" fmla="*/ 0 h 33"/>
                  <a:gd name="T26" fmla="*/ 9 w 29"/>
                  <a:gd name="T27" fmla="*/ 1 h 33"/>
                  <a:gd name="T28" fmla="*/ 14 w 29"/>
                  <a:gd name="T29" fmla="*/ 10 h 33"/>
                  <a:gd name="T30" fmla="*/ 19 w 29"/>
                  <a:gd name="T31" fmla="*/ 1 h 33"/>
                  <a:gd name="T32" fmla="*/ 20 w 29"/>
                  <a:gd name="T33" fmla="*/ 0 h 33"/>
                  <a:gd name="T34" fmla="*/ 21 w 29"/>
                  <a:gd name="T35" fmla="*/ 0 h 33"/>
                  <a:gd name="T36" fmla="*/ 27 w 29"/>
                  <a:gd name="T37" fmla="*/ 0 h 33"/>
                  <a:gd name="T38" fmla="*/ 28 w 29"/>
                  <a:gd name="T39" fmla="*/ 0 h 33"/>
                  <a:gd name="T40" fmla="*/ 27 w 29"/>
                  <a:gd name="T41" fmla="*/ 1 h 33"/>
                  <a:gd name="T42" fmla="*/ 18 w 29"/>
                  <a:gd name="T43" fmla="*/ 16 h 33"/>
                  <a:gd name="T44" fmla="*/ 28 w 29"/>
                  <a:gd name="T45" fmla="*/ 32 h 33"/>
                  <a:gd name="T46" fmla="*/ 28 w 29"/>
                  <a:gd name="T47" fmla="*/ 33 h 33"/>
                  <a:gd name="T48" fmla="*/ 28 w 29"/>
                  <a:gd name="T49" fmla="*/ 33 h 33"/>
                  <a:gd name="T50" fmla="*/ 22 w 29"/>
                  <a:gd name="T51" fmla="*/ 33 h 33"/>
                  <a:gd name="T52" fmla="*/ 21 w 29"/>
                  <a:gd name="T53" fmla="*/ 33 h 33"/>
                  <a:gd name="T54" fmla="*/ 20 w 29"/>
                  <a:gd name="T55" fmla="*/ 32 h 33"/>
                  <a:gd name="T56" fmla="*/ 14 w 29"/>
                  <a:gd name="T57"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33">
                    <a:moveTo>
                      <a:pt x="14" y="22"/>
                    </a:moveTo>
                    <a:cubicBezTo>
                      <a:pt x="8" y="32"/>
                      <a:pt x="8" y="32"/>
                      <a:pt x="8" y="32"/>
                    </a:cubicBezTo>
                    <a:cubicBezTo>
                      <a:pt x="8" y="33"/>
                      <a:pt x="8" y="33"/>
                      <a:pt x="8" y="33"/>
                    </a:cubicBezTo>
                    <a:cubicBezTo>
                      <a:pt x="7" y="33"/>
                      <a:pt x="7" y="33"/>
                      <a:pt x="6" y="33"/>
                    </a:cubicBezTo>
                    <a:cubicBezTo>
                      <a:pt x="0" y="33"/>
                      <a:pt x="0" y="33"/>
                      <a:pt x="0" y="33"/>
                    </a:cubicBezTo>
                    <a:cubicBezTo>
                      <a:pt x="0" y="33"/>
                      <a:pt x="0" y="33"/>
                      <a:pt x="0" y="33"/>
                    </a:cubicBezTo>
                    <a:cubicBezTo>
                      <a:pt x="0" y="33"/>
                      <a:pt x="0" y="33"/>
                      <a:pt x="0" y="32"/>
                    </a:cubicBezTo>
                    <a:cubicBezTo>
                      <a:pt x="10" y="16"/>
                      <a:pt x="10" y="16"/>
                      <a:pt x="10" y="16"/>
                    </a:cubicBezTo>
                    <a:cubicBezTo>
                      <a:pt x="1" y="1"/>
                      <a:pt x="1" y="1"/>
                      <a:pt x="1" y="1"/>
                    </a:cubicBezTo>
                    <a:cubicBezTo>
                      <a:pt x="1" y="1"/>
                      <a:pt x="1" y="1"/>
                      <a:pt x="1" y="0"/>
                    </a:cubicBezTo>
                    <a:cubicBezTo>
                      <a:pt x="1" y="0"/>
                      <a:pt x="1" y="0"/>
                      <a:pt x="1" y="0"/>
                    </a:cubicBezTo>
                    <a:cubicBezTo>
                      <a:pt x="7" y="0"/>
                      <a:pt x="7" y="0"/>
                      <a:pt x="7" y="0"/>
                    </a:cubicBezTo>
                    <a:cubicBezTo>
                      <a:pt x="8" y="0"/>
                      <a:pt x="8" y="0"/>
                      <a:pt x="8" y="0"/>
                    </a:cubicBezTo>
                    <a:cubicBezTo>
                      <a:pt x="8" y="0"/>
                      <a:pt x="9" y="1"/>
                      <a:pt x="9" y="1"/>
                    </a:cubicBezTo>
                    <a:cubicBezTo>
                      <a:pt x="14" y="10"/>
                      <a:pt x="14" y="10"/>
                      <a:pt x="14" y="10"/>
                    </a:cubicBezTo>
                    <a:cubicBezTo>
                      <a:pt x="19" y="1"/>
                      <a:pt x="19" y="1"/>
                      <a:pt x="19" y="1"/>
                    </a:cubicBezTo>
                    <a:cubicBezTo>
                      <a:pt x="20" y="1"/>
                      <a:pt x="20" y="0"/>
                      <a:pt x="20" y="0"/>
                    </a:cubicBezTo>
                    <a:cubicBezTo>
                      <a:pt x="20" y="0"/>
                      <a:pt x="21" y="0"/>
                      <a:pt x="21" y="0"/>
                    </a:cubicBezTo>
                    <a:cubicBezTo>
                      <a:pt x="27" y="0"/>
                      <a:pt x="27" y="0"/>
                      <a:pt x="27" y="0"/>
                    </a:cubicBezTo>
                    <a:cubicBezTo>
                      <a:pt x="27" y="0"/>
                      <a:pt x="27" y="0"/>
                      <a:pt x="28" y="0"/>
                    </a:cubicBezTo>
                    <a:cubicBezTo>
                      <a:pt x="28" y="1"/>
                      <a:pt x="28" y="1"/>
                      <a:pt x="27" y="1"/>
                    </a:cubicBezTo>
                    <a:cubicBezTo>
                      <a:pt x="18" y="16"/>
                      <a:pt x="18" y="16"/>
                      <a:pt x="18" y="16"/>
                    </a:cubicBezTo>
                    <a:cubicBezTo>
                      <a:pt x="28" y="32"/>
                      <a:pt x="28" y="32"/>
                      <a:pt x="28" y="32"/>
                    </a:cubicBezTo>
                    <a:cubicBezTo>
                      <a:pt x="29" y="33"/>
                      <a:pt x="29" y="33"/>
                      <a:pt x="28" y="33"/>
                    </a:cubicBezTo>
                    <a:cubicBezTo>
                      <a:pt x="28" y="33"/>
                      <a:pt x="28" y="33"/>
                      <a:pt x="28" y="33"/>
                    </a:cubicBezTo>
                    <a:cubicBezTo>
                      <a:pt x="22" y="33"/>
                      <a:pt x="22" y="33"/>
                      <a:pt x="22" y="33"/>
                    </a:cubicBezTo>
                    <a:cubicBezTo>
                      <a:pt x="21" y="33"/>
                      <a:pt x="21" y="33"/>
                      <a:pt x="21" y="33"/>
                    </a:cubicBezTo>
                    <a:cubicBezTo>
                      <a:pt x="20" y="33"/>
                      <a:pt x="20" y="33"/>
                      <a:pt x="20" y="32"/>
                    </a:cubicBezTo>
                    <a:lnTo>
                      <a:pt x="14" y="22"/>
                    </a:ln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40" name="Freeform 32"/>
              <p:cNvSpPr>
                <a:spLocks/>
              </p:cNvSpPr>
              <p:nvPr/>
            </p:nvSpPr>
            <p:spPr bwMode="auto">
              <a:xfrm>
                <a:off x="6119485" y="4186137"/>
                <a:ext cx="113064" cy="137725"/>
              </a:xfrm>
              <a:custGeom>
                <a:avLst/>
                <a:gdLst>
                  <a:gd name="T0" fmla="*/ 26 w 27"/>
                  <a:gd name="T1" fmla="*/ 6 h 33"/>
                  <a:gd name="T2" fmla="*/ 17 w 27"/>
                  <a:gd name="T3" fmla="*/ 6 h 33"/>
                  <a:gd name="T4" fmla="*/ 17 w 27"/>
                  <a:gd name="T5" fmla="*/ 32 h 33"/>
                  <a:gd name="T6" fmla="*/ 17 w 27"/>
                  <a:gd name="T7" fmla="*/ 33 h 33"/>
                  <a:gd name="T8" fmla="*/ 16 w 27"/>
                  <a:gd name="T9" fmla="*/ 33 h 33"/>
                  <a:gd name="T10" fmla="*/ 11 w 27"/>
                  <a:gd name="T11" fmla="*/ 33 h 33"/>
                  <a:gd name="T12" fmla="*/ 10 w 27"/>
                  <a:gd name="T13" fmla="*/ 33 h 33"/>
                  <a:gd name="T14" fmla="*/ 10 w 27"/>
                  <a:gd name="T15" fmla="*/ 32 h 33"/>
                  <a:gd name="T16" fmla="*/ 10 w 27"/>
                  <a:gd name="T17" fmla="*/ 6 h 33"/>
                  <a:gd name="T18" fmla="*/ 1 w 27"/>
                  <a:gd name="T19" fmla="*/ 6 h 33"/>
                  <a:gd name="T20" fmla="*/ 0 w 27"/>
                  <a:gd name="T21" fmla="*/ 5 h 33"/>
                  <a:gd name="T22" fmla="*/ 0 w 27"/>
                  <a:gd name="T23" fmla="*/ 1 h 33"/>
                  <a:gd name="T24" fmla="*/ 1 w 27"/>
                  <a:gd name="T25" fmla="*/ 0 h 33"/>
                  <a:gd name="T26" fmla="*/ 1 w 27"/>
                  <a:gd name="T27" fmla="*/ 0 h 33"/>
                  <a:gd name="T28" fmla="*/ 26 w 27"/>
                  <a:gd name="T29" fmla="*/ 0 h 33"/>
                  <a:gd name="T30" fmla="*/ 26 w 27"/>
                  <a:gd name="T31" fmla="*/ 0 h 33"/>
                  <a:gd name="T32" fmla="*/ 27 w 27"/>
                  <a:gd name="T33" fmla="*/ 1 h 33"/>
                  <a:gd name="T34" fmla="*/ 27 w 27"/>
                  <a:gd name="T35" fmla="*/ 5 h 33"/>
                  <a:gd name="T36" fmla="*/ 26 w 27"/>
                  <a:gd name="T3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3">
                    <a:moveTo>
                      <a:pt x="26" y="6"/>
                    </a:moveTo>
                    <a:cubicBezTo>
                      <a:pt x="17" y="6"/>
                      <a:pt x="17" y="6"/>
                      <a:pt x="17" y="6"/>
                    </a:cubicBezTo>
                    <a:cubicBezTo>
                      <a:pt x="17" y="32"/>
                      <a:pt x="17" y="32"/>
                      <a:pt x="17" y="32"/>
                    </a:cubicBezTo>
                    <a:cubicBezTo>
                      <a:pt x="17" y="33"/>
                      <a:pt x="17" y="33"/>
                      <a:pt x="17" y="33"/>
                    </a:cubicBezTo>
                    <a:cubicBezTo>
                      <a:pt x="17" y="33"/>
                      <a:pt x="16" y="33"/>
                      <a:pt x="16" y="33"/>
                    </a:cubicBezTo>
                    <a:cubicBezTo>
                      <a:pt x="11" y="33"/>
                      <a:pt x="11" y="33"/>
                      <a:pt x="11" y="33"/>
                    </a:cubicBezTo>
                    <a:cubicBezTo>
                      <a:pt x="11" y="33"/>
                      <a:pt x="10" y="33"/>
                      <a:pt x="10" y="33"/>
                    </a:cubicBezTo>
                    <a:cubicBezTo>
                      <a:pt x="10" y="33"/>
                      <a:pt x="10" y="33"/>
                      <a:pt x="10" y="32"/>
                    </a:cubicBezTo>
                    <a:cubicBezTo>
                      <a:pt x="10" y="6"/>
                      <a:pt x="10" y="6"/>
                      <a:pt x="10" y="6"/>
                    </a:cubicBezTo>
                    <a:cubicBezTo>
                      <a:pt x="1" y="6"/>
                      <a:pt x="1" y="6"/>
                      <a:pt x="1" y="6"/>
                    </a:cubicBezTo>
                    <a:cubicBezTo>
                      <a:pt x="1" y="6"/>
                      <a:pt x="0" y="6"/>
                      <a:pt x="0" y="5"/>
                    </a:cubicBezTo>
                    <a:cubicBezTo>
                      <a:pt x="0" y="1"/>
                      <a:pt x="0" y="1"/>
                      <a:pt x="0" y="1"/>
                    </a:cubicBezTo>
                    <a:cubicBezTo>
                      <a:pt x="0" y="1"/>
                      <a:pt x="1" y="0"/>
                      <a:pt x="1" y="0"/>
                    </a:cubicBezTo>
                    <a:cubicBezTo>
                      <a:pt x="1" y="0"/>
                      <a:pt x="1" y="0"/>
                      <a:pt x="1" y="0"/>
                    </a:cubicBezTo>
                    <a:cubicBezTo>
                      <a:pt x="26" y="0"/>
                      <a:pt x="26" y="0"/>
                      <a:pt x="26" y="0"/>
                    </a:cubicBezTo>
                    <a:cubicBezTo>
                      <a:pt x="26" y="0"/>
                      <a:pt x="26" y="0"/>
                      <a:pt x="26" y="0"/>
                    </a:cubicBezTo>
                    <a:cubicBezTo>
                      <a:pt x="27" y="0"/>
                      <a:pt x="27" y="1"/>
                      <a:pt x="27" y="1"/>
                    </a:cubicBezTo>
                    <a:cubicBezTo>
                      <a:pt x="27" y="5"/>
                      <a:pt x="27" y="5"/>
                      <a:pt x="27" y="5"/>
                    </a:cubicBezTo>
                    <a:cubicBezTo>
                      <a:pt x="27" y="6"/>
                      <a:pt x="26" y="6"/>
                      <a:pt x="26" y="6"/>
                    </a:cubicBezTo>
                    <a:close/>
                  </a:path>
                </a:pathLst>
              </a:custGeom>
              <a:solidFill>
                <a:srgbClr val="E3D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41" name="Oval 49"/>
              <p:cNvSpPr>
                <a:spLocks noChangeArrowheads="1"/>
              </p:cNvSpPr>
              <p:nvPr/>
            </p:nvSpPr>
            <p:spPr bwMode="auto">
              <a:xfrm>
                <a:off x="5381035" y="3531060"/>
                <a:ext cx="1243706" cy="1243057"/>
              </a:xfrm>
              <a:prstGeom prst="ellipse">
                <a:avLst/>
              </a:prstGeom>
              <a:noFill/>
              <a:ln w="10" cap="flat">
                <a:solidFill>
                  <a:srgbClr val="4C606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54" tIns="60977" rIns="121954" bIns="60977"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42" name="TextBox 117"/>
              <p:cNvSpPr txBox="1"/>
              <p:nvPr/>
            </p:nvSpPr>
            <p:spPr bwMode="auto">
              <a:xfrm>
                <a:off x="5446482" y="3710129"/>
                <a:ext cx="1145859" cy="608313"/>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pPr marL="0" marR="0" lvl="0" indent="0" algn="ctr" defTabSz="1219627"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300" normalizeH="0" baseline="0" noProof="0" dirty="0">
                    <a:ln>
                      <a:noFill/>
                    </a:ln>
                    <a:solidFill>
                      <a:srgbClr val="284848"/>
                    </a:solidFill>
                    <a:effectLst/>
                    <a:uLnTx/>
                    <a:uFillTx/>
                    <a:latin typeface="微软雅黑" pitchFamily="34" charset="-122"/>
                    <a:ea typeface="微软雅黑" pitchFamily="34" charset="-122"/>
                    <a:cs typeface="Arial" pitchFamily="34" charset="0"/>
                  </a:rPr>
                  <a:t>分类</a:t>
                </a:r>
              </a:p>
            </p:txBody>
          </p:sp>
        </p:grpSp>
      </p:grpSp>
      <p:grpSp>
        <p:nvGrpSpPr>
          <p:cNvPr id="2" name="组合 1"/>
          <p:cNvGrpSpPr/>
          <p:nvPr/>
        </p:nvGrpSpPr>
        <p:grpSpPr>
          <a:xfrm>
            <a:off x="5011593" y="3162527"/>
            <a:ext cx="5876178" cy="3695473"/>
            <a:chOff x="4956175" y="2743994"/>
            <a:chExt cx="5876178" cy="3695473"/>
          </a:xfrm>
        </p:grpSpPr>
        <p:grpSp>
          <p:nvGrpSpPr>
            <p:cNvPr id="43" name="组合 42"/>
            <p:cNvGrpSpPr/>
            <p:nvPr/>
          </p:nvGrpSpPr>
          <p:grpSpPr>
            <a:xfrm>
              <a:off x="4956175" y="2767119"/>
              <a:ext cx="579307" cy="626655"/>
              <a:chOff x="6242320" y="1105727"/>
              <a:chExt cx="579005" cy="626656"/>
            </a:xfrm>
          </p:grpSpPr>
          <p:sp>
            <p:nvSpPr>
              <p:cNvPr id="44" name="TextBox 6"/>
              <p:cNvSpPr txBox="1"/>
              <p:nvPr/>
            </p:nvSpPr>
            <p:spPr>
              <a:xfrm>
                <a:off x="6327224" y="1105727"/>
                <a:ext cx="448425" cy="492443"/>
              </a:xfrm>
              <a:prstGeom prst="rect">
                <a:avLst/>
              </a:prstGeom>
              <a:noFill/>
            </p:spPr>
            <p:txBody>
              <a:bodyPr vert="horz" wrap="square" lIns="0" tIns="0" rIns="0" bIns="0" rtlCol="0" anchor="ctr">
                <a:spAutoFit/>
              </a:bodyPr>
              <a:lstStyle/>
              <a:p>
                <a:pPr defTabSz="1219627"/>
                <a:r>
                  <a:rPr lang="en-US" altLang="zh-CN" sz="3200" dirty="0">
                    <a:solidFill>
                      <a:srgbClr val="FF9933"/>
                    </a:solidFill>
                    <a:latin typeface="Impact" pitchFamily="34" charset="0"/>
                    <a:ea typeface="微软雅黑" pitchFamily="34" charset="-122"/>
                  </a:rPr>
                  <a:t>01</a:t>
                </a:r>
                <a:endParaRPr lang="zh-CN" altLang="en-US" sz="3200" dirty="0">
                  <a:solidFill>
                    <a:srgbClr val="FF9933"/>
                  </a:solidFill>
                  <a:latin typeface="微软雅黑" pitchFamily="34" charset="-122"/>
                  <a:ea typeface="微软雅黑" pitchFamily="34" charset="-122"/>
                </a:endParaRPr>
              </a:p>
            </p:txBody>
          </p:sp>
          <p:sp>
            <p:nvSpPr>
              <p:cNvPr id="45" name="文本框 22"/>
              <p:cNvSpPr txBox="1"/>
              <p:nvPr/>
            </p:nvSpPr>
            <p:spPr>
              <a:xfrm>
                <a:off x="6242320" y="1516939"/>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46" name="组合 45"/>
            <p:cNvGrpSpPr/>
            <p:nvPr/>
          </p:nvGrpSpPr>
          <p:grpSpPr>
            <a:xfrm>
              <a:off x="4956175" y="4171961"/>
              <a:ext cx="579307" cy="631762"/>
              <a:chOff x="6242320" y="2373233"/>
              <a:chExt cx="579005" cy="631762"/>
            </a:xfrm>
          </p:grpSpPr>
          <p:sp>
            <p:nvSpPr>
              <p:cNvPr id="47" name="TextBox 6"/>
              <p:cNvSpPr txBox="1"/>
              <p:nvPr/>
            </p:nvSpPr>
            <p:spPr>
              <a:xfrm>
                <a:off x="6327224" y="2373233"/>
                <a:ext cx="448425" cy="492443"/>
              </a:xfrm>
              <a:prstGeom prst="rect">
                <a:avLst/>
              </a:prstGeom>
              <a:noFill/>
            </p:spPr>
            <p:txBody>
              <a:bodyPr vert="horz" wrap="square" lIns="0" tIns="0" rIns="0" bIns="0" rtlCol="0" anchor="ctr">
                <a:spAutoFit/>
              </a:bodyPr>
              <a:lstStyle/>
              <a:p>
                <a:pPr defTabSz="1219627"/>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48" name="文本框 23"/>
              <p:cNvSpPr txBox="1"/>
              <p:nvPr/>
            </p:nvSpPr>
            <p:spPr>
              <a:xfrm>
                <a:off x="6242320" y="2789551"/>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49" name="组合 48"/>
            <p:cNvGrpSpPr/>
            <p:nvPr/>
          </p:nvGrpSpPr>
          <p:grpSpPr>
            <a:xfrm>
              <a:off x="4956175" y="5619761"/>
              <a:ext cx="579307" cy="620494"/>
              <a:chOff x="6242320" y="3640739"/>
              <a:chExt cx="579005" cy="620494"/>
            </a:xfrm>
          </p:grpSpPr>
          <p:sp>
            <p:nvSpPr>
              <p:cNvPr id="50" name="TextBox 6"/>
              <p:cNvSpPr txBox="1"/>
              <p:nvPr/>
            </p:nvSpPr>
            <p:spPr>
              <a:xfrm>
                <a:off x="6327224" y="3640739"/>
                <a:ext cx="448425" cy="492443"/>
              </a:xfrm>
              <a:prstGeom prst="rect">
                <a:avLst/>
              </a:prstGeom>
              <a:noFill/>
            </p:spPr>
            <p:txBody>
              <a:bodyPr vert="horz" wrap="square" lIns="0" tIns="0" rIns="0" bIns="0" rtlCol="0" anchor="ctr">
                <a:spAutoFit/>
              </a:bodyPr>
              <a:lstStyle/>
              <a:p>
                <a:pPr defTabSz="1219627"/>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51" name="文本框 24"/>
              <p:cNvSpPr txBox="1"/>
              <p:nvPr/>
            </p:nvSpPr>
            <p:spPr>
              <a:xfrm>
                <a:off x="6242320" y="4045789"/>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52" name="组合 51"/>
            <p:cNvGrpSpPr/>
            <p:nvPr/>
          </p:nvGrpSpPr>
          <p:grpSpPr>
            <a:xfrm>
              <a:off x="5041125" y="3848667"/>
              <a:ext cx="5562628" cy="152400"/>
              <a:chOff x="6327224" y="1896619"/>
              <a:chExt cx="2624395" cy="933"/>
            </a:xfrm>
          </p:grpSpPr>
          <p:cxnSp>
            <p:nvCxnSpPr>
              <p:cNvPr id="53" name="直接连接符 52"/>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54" name="直接连接符 53"/>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sp>
          <p:nvSpPr>
            <p:cNvPr id="55" name="文本框 44"/>
            <p:cNvSpPr txBox="1"/>
            <p:nvPr/>
          </p:nvSpPr>
          <p:spPr>
            <a:xfrm>
              <a:off x="5800669" y="2743994"/>
              <a:ext cx="5031684" cy="1089529"/>
            </a:xfrm>
            <a:prstGeom prst="rect">
              <a:avLst/>
            </a:prstGeom>
            <a:noFill/>
          </p:spPr>
          <p:txBody>
            <a:bodyPr wrap="square" rtlCol="0">
              <a:spAutoFit/>
            </a:bodyPr>
            <a:lstStyle/>
            <a:p>
              <a:pPr defTabSz="1219627">
                <a:lnSpc>
                  <a:spcPct val="120000"/>
                </a:lnSpc>
              </a:pPr>
              <a:r>
                <a:rPr lang="zh-CN" altLang="en-US"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标准应用。</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标准应用是面向大众的，代表有</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Google</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的文档服务</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Google Docs</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IBM</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的协作服务</a:t>
              </a:r>
              <a:r>
                <a:rPr lang="en-US" altLang="zh-CN" dirty="0" err="1">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LotusLive</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和</a:t>
              </a:r>
              <a:r>
                <a:rPr lang="en-US" altLang="zh-CN" dirty="0" err="1">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MicroSoft</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的</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Office Live</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等。</a:t>
              </a:r>
            </a:p>
          </p:txBody>
        </p:sp>
        <p:sp>
          <p:nvSpPr>
            <p:cNvPr id="56" name="文本框 45"/>
            <p:cNvSpPr txBox="1"/>
            <p:nvPr/>
          </p:nvSpPr>
          <p:spPr>
            <a:xfrm>
              <a:off x="5800669" y="4001067"/>
              <a:ext cx="4803084" cy="1089529"/>
            </a:xfrm>
            <a:prstGeom prst="rect">
              <a:avLst/>
            </a:prstGeom>
            <a:noFill/>
          </p:spPr>
          <p:txBody>
            <a:bodyPr wrap="square" rtlCol="0">
              <a:spAutoFit/>
            </a:bodyPr>
            <a:lstStyle/>
            <a:p>
              <a:pPr defTabSz="1219627">
                <a:lnSpc>
                  <a:spcPct val="120000"/>
                </a:lnSpc>
              </a:pPr>
              <a:r>
                <a:rPr lang="zh-CN" altLang="en-US"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客户应用。</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客户应用是为了某个领域的客户而专门开发的，代表有</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Salesforce</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的</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CRM</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应用和</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NetSuite</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的</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ERP</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应用。</a:t>
              </a:r>
            </a:p>
          </p:txBody>
        </p:sp>
        <p:sp>
          <p:nvSpPr>
            <p:cNvPr id="57" name="文本框 46"/>
            <p:cNvSpPr txBox="1"/>
            <p:nvPr/>
          </p:nvSpPr>
          <p:spPr>
            <a:xfrm>
              <a:off x="5800669" y="5220267"/>
              <a:ext cx="4803084" cy="1089529"/>
            </a:xfrm>
            <a:prstGeom prst="rect">
              <a:avLst/>
            </a:prstGeom>
            <a:noFill/>
          </p:spPr>
          <p:txBody>
            <a:bodyPr wrap="square" rtlCol="0">
              <a:spAutoFit/>
            </a:bodyPr>
            <a:lstStyle/>
            <a:p>
              <a:pPr defTabSz="1219627">
                <a:lnSpc>
                  <a:spcPct val="120000"/>
                </a:lnSpc>
              </a:pPr>
              <a:r>
                <a:rPr lang="zh-CN" altLang="en-US"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多元应用。</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一般由独立软件开发商或者是开发团队在公有云平台上搭建，是满足用户某一类特定需求的创新型应用。</a:t>
              </a:r>
            </a:p>
          </p:txBody>
        </p:sp>
        <p:grpSp>
          <p:nvGrpSpPr>
            <p:cNvPr id="58" name="组合 57"/>
            <p:cNvGrpSpPr/>
            <p:nvPr/>
          </p:nvGrpSpPr>
          <p:grpSpPr>
            <a:xfrm>
              <a:off x="5041125" y="5126367"/>
              <a:ext cx="5562628" cy="114270"/>
              <a:chOff x="6327224" y="1896619"/>
              <a:chExt cx="2624395" cy="933"/>
            </a:xfrm>
          </p:grpSpPr>
          <p:cxnSp>
            <p:nvCxnSpPr>
              <p:cNvPr id="59" name="直接连接符 58"/>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60" name="直接连接符 59"/>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nvGrpSpPr>
            <p:cNvPr id="61" name="组合 60"/>
            <p:cNvGrpSpPr/>
            <p:nvPr/>
          </p:nvGrpSpPr>
          <p:grpSpPr>
            <a:xfrm>
              <a:off x="5041125" y="6269367"/>
              <a:ext cx="5562628" cy="170100"/>
              <a:chOff x="6327224" y="1896619"/>
              <a:chExt cx="2624395" cy="933"/>
            </a:xfrm>
          </p:grpSpPr>
          <p:cxnSp>
            <p:nvCxnSpPr>
              <p:cNvPr id="62" name="直接连接符 61"/>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63" name="直接连接符 62"/>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sp>
        <p:nvSpPr>
          <p:cNvPr id="64" name="文本框 63"/>
          <p:cNvSpPr txBox="1"/>
          <p:nvPr/>
        </p:nvSpPr>
        <p:spPr>
          <a:xfrm>
            <a:off x="606712" y="1632018"/>
            <a:ext cx="2390398"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SaaS</a:t>
            </a:r>
            <a:r>
              <a:rPr lang="zh-CN" altLang="en-US" sz="2400" b="1" dirty="0">
                <a:latin typeface="黑体" panose="02010609060101010101" pitchFamily="49" charset="-122"/>
                <a:ea typeface="黑体" panose="02010609060101010101" pitchFamily="49" charset="-122"/>
              </a:rPr>
              <a:t>应用分类</a:t>
            </a:r>
          </a:p>
        </p:txBody>
      </p:sp>
    </p:spTree>
    <p:extLst>
      <p:ext uri="{BB962C8B-B14F-4D97-AF65-F5344CB8AC3E}">
        <p14:creationId xmlns:p14="http://schemas.microsoft.com/office/powerpoint/2010/main" val="1610928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应用</a:t>
            </a:r>
          </a:p>
        </p:txBody>
      </p:sp>
      <p:sp>
        <p:nvSpPr>
          <p:cNvPr id="9" name="文本框 8"/>
          <p:cNvSpPr txBox="1"/>
          <p:nvPr/>
        </p:nvSpPr>
        <p:spPr>
          <a:xfrm>
            <a:off x="606712" y="1114474"/>
            <a:ext cx="269817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应用分类</a:t>
            </a:r>
          </a:p>
        </p:txBody>
      </p:sp>
      <p:sp>
        <p:nvSpPr>
          <p:cNvPr id="64" name="内容占位符 3"/>
          <p:cNvSpPr txBox="1">
            <a:spLocks/>
          </p:cNvSpPr>
          <p:nvPr/>
        </p:nvSpPr>
        <p:spPr>
          <a:xfrm>
            <a:off x="612775" y="1132284"/>
            <a:ext cx="10820400" cy="1764110"/>
          </a:xfrm>
          <a:prstGeom prst="rect">
            <a:avLst/>
          </a:prstGeom>
          <a:solidFill>
            <a:sysClr val="window" lastClr="FFFFFF"/>
          </a:solidFill>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dirty="0">
                <a:ln>
                  <a:noFill/>
                </a:ln>
                <a:solidFill>
                  <a:srgbClr val="EEECE1">
                    <a:lumMod val="25000"/>
                  </a:srgbClr>
                </a:solidFill>
                <a:effectLst/>
                <a:uLnTx/>
                <a:uFillTx/>
                <a:latin typeface="Arial"/>
                <a:ea typeface="微软雅黑"/>
                <a:cs typeface="+mn-cs"/>
              </a:rPr>
              <a:t>前面三种类型的云应用的划分可以使用“长尾理论”来诠释。在图所示的长尾模型中，横轴是云应用按流行度的排序，纵轴是云应用的流行程度。少量的标准应用具有最高的流行度，成为长尾图形的“头”。中等规模的客户应用具有中等的流行度，成为长尾图形的“肩”。大量的多元应用具有较低的流行度，成为长尾图形的“尾”。</a:t>
            </a:r>
          </a:p>
        </p:txBody>
      </p:sp>
      <p:sp>
        <p:nvSpPr>
          <p:cNvPr id="66" name="矩形 65"/>
          <p:cNvSpPr/>
          <p:nvPr/>
        </p:nvSpPr>
        <p:spPr>
          <a:xfrm>
            <a:off x="-3175" y="3048000"/>
            <a:ext cx="12198350" cy="3886994"/>
          </a:xfrm>
          <a:prstGeom prst="rect">
            <a:avLst/>
          </a:prstGeom>
          <a:solidFill>
            <a:srgbClr val="1F497D">
              <a:lumMod val="60000"/>
              <a:lumOff val="40000"/>
            </a:srgbClr>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67" name="矩形 66"/>
          <p:cNvSpPr/>
          <p:nvPr/>
        </p:nvSpPr>
        <p:spPr>
          <a:xfrm>
            <a:off x="619728" y="3148250"/>
            <a:ext cx="2510624" cy="461665"/>
          </a:xfrm>
          <a:prstGeom prst="rect">
            <a:avLst/>
          </a:prstGeom>
        </p:spPr>
        <p:txBody>
          <a:bodyPr wrap="none">
            <a:spAutoFit/>
          </a:bodyPr>
          <a:lstStyle/>
          <a:p>
            <a:pPr defTabSz="1219627">
              <a:spcBef>
                <a:spcPct val="0"/>
              </a:spcBef>
            </a:pPr>
            <a:r>
              <a:rPr lang="en-US" altLang="zh-CN" sz="2400" dirty="0">
                <a:solidFill>
                  <a:prstClr val="white"/>
                </a:solidFill>
                <a:latin typeface="Arial"/>
                <a:ea typeface="微软雅黑"/>
              </a:rPr>
              <a:t>3</a:t>
            </a:r>
            <a:r>
              <a:rPr lang="zh-CN" altLang="en-US" sz="2400" dirty="0">
                <a:solidFill>
                  <a:prstClr val="white"/>
                </a:solidFill>
                <a:latin typeface="Arial"/>
                <a:ea typeface="微软雅黑"/>
              </a:rPr>
              <a:t>种应用的作用：</a:t>
            </a:r>
          </a:p>
        </p:txBody>
      </p:sp>
      <p:sp>
        <p:nvSpPr>
          <p:cNvPr id="68" name="Text Box 6"/>
          <p:cNvSpPr txBox="1">
            <a:spLocks noChangeArrowheads="1"/>
          </p:cNvSpPr>
          <p:nvPr/>
        </p:nvSpPr>
        <p:spPr bwMode="auto">
          <a:xfrm>
            <a:off x="395287" y="3691672"/>
            <a:ext cx="53990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marL="342900" indent="-342900" defTabSz="1219627" eaLnBrk="1" hangingPunct="1">
              <a:spcBef>
                <a:spcPct val="50000"/>
              </a:spcBef>
              <a:buClrTx/>
              <a:buFont typeface="Wingdings" pitchFamily="2" charset="2"/>
              <a:buChar char="l"/>
            </a:pPr>
            <a:r>
              <a:rPr lang="zh-CN" altLang="en-US" sz="2000" dirty="0">
                <a:solidFill>
                  <a:prstClr val="white"/>
                </a:solidFill>
                <a:latin typeface="微软雅黑"/>
                <a:ea typeface="微软雅黑"/>
              </a:rPr>
              <a:t>标准应用是人们日常生活中不可或缺的服务，比如文档处理、电子邮件和日程管理等。</a:t>
            </a:r>
          </a:p>
          <a:p>
            <a:pPr marL="342900" indent="-342900" defTabSz="1219627" eaLnBrk="1" hangingPunct="1">
              <a:spcBef>
                <a:spcPct val="50000"/>
              </a:spcBef>
              <a:buClrTx/>
              <a:buFont typeface="Wingdings" pitchFamily="2" charset="2"/>
              <a:buChar char="l"/>
            </a:pPr>
            <a:r>
              <a:rPr lang="zh-CN" altLang="en-US" sz="2000" dirty="0">
                <a:solidFill>
                  <a:prstClr val="white"/>
                </a:solidFill>
                <a:latin typeface="微软雅黑"/>
                <a:ea typeface="微软雅黑"/>
              </a:rPr>
              <a:t>客户应用针对的是具有普遍性的某种需求，比如客户管理系统（</a:t>
            </a:r>
            <a:r>
              <a:rPr lang="en-US" altLang="zh-CN" sz="2000" dirty="0">
                <a:solidFill>
                  <a:prstClr val="white"/>
                </a:solidFill>
                <a:latin typeface="微软雅黑"/>
                <a:ea typeface="微软雅黑"/>
              </a:rPr>
              <a:t>CRM</a:t>
            </a:r>
            <a:r>
              <a:rPr lang="zh-CN" altLang="en-US" sz="2000" dirty="0">
                <a:solidFill>
                  <a:prstClr val="white"/>
                </a:solidFill>
                <a:latin typeface="微软雅黑"/>
                <a:ea typeface="微软雅黑"/>
              </a:rPr>
              <a:t>）和企业资源规划系统（</a:t>
            </a:r>
            <a:r>
              <a:rPr lang="en-US" altLang="zh-CN" sz="2000" dirty="0">
                <a:solidFill>
                  <a:prstClr val="white"/>
                </a:solidFill>
                <a:latin typeface="微软雅黑"/>
                <a:ea typeface="微软雅黑"/>
              </a:rPr>
              <a:t>ERP</a:t>
            </a:r>
            <a:r>
              <a:rPr lang="zh-CN" altLang="en-US" sz="2000" dirty="0">
                <a:solidFill>
                  <a:prstClr val="white"/>
                </a:solidFill>
                <a:latin typeface="微软雅黑"/>
                <a:ea typeface="微软雅黑"/>
              </a:rPr>
              <a:t>）等。</a:t>
            </a:r>
          </a:p>
          <a:p>
            <a:pPr marL="342900" indent="-342900" defTabSz="1219627" eaLnBrk="1" hangingPunct="1">
              <a:spcBef>
                <a:spcPct val="50000"/>
              </a:spcBef>
              <a:buClrTx/>
              <a:buFont typeface="Wingdings" pitchFamily="2" charset="2"/>
              <a:buChar char="l"/>
            </a:pPr>
            <a:r>
              <a:rPr lang="zh-CN" altLang="en-US" sz="2000" dirty="0">
                <a:solidFill>
                  <a:prstClr val="white"/>
                </a:solidFill>
                <a:latin typeface="微软雅黑"/>
                <a:ea typeface="微软雅黑"/>
              </a:rPr>
              <a:t>多元应用满足的往往是小部分用户群体的个性化需求，比如身处某个城市的居民或者正在进行健身练习的用户。</a:t>
            </a:r>
          </a:p>
        </p:txBody>
      </p:sp>
      <p:pic>
        <p:nvPicPr>
          <p:cNvPr id="69" name="Picture 2" descr="5"/>
          <p:cNvPicPr>
            <a:picLocks noChangeAspect="1" noChangeArrowheads="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784975" y="3353594"/>
            <a:ext cx="4446905" cy="2951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0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应用</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应用</a:t>
            </a:r>
          </a:p>
        </p:txBody>
      </p:sp>
      <p:sp>
        <p:nvSpPr>
          <p:cNvPr id="64" name="文本框 63"/>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云应用的典型示例</a:t>
            </a:r>
          </a:p>
        </p:txBody>
      </p:sp>
      <p:sp>
        <p:nvSpPr>
          <p:cNvPr id="66" name="文本框 25"/>
          <p:cNvSpPr txBox="1"/>
          <p:nvPr/>
        </p:nvSpPr>
        <p:spPr>
          <a:xfrm>
            <a:off x="606712" y="2625709"/>
            <a:ext cx="10744199" cy="3785652"/>
          </a:xfrm>
          <a:prstGeom prst="rect">
            <a:avLst/>
          </a:prstGeom>
          <a:noFill/>
        </p:spPr>
        <p:txBody>
          <a:bodyPr wrap="square" rtlCol="0">
            <a:spAutoFit/>
          </a:bodyPr>
          <a:lstStyle/>
          <a:p>
            <a:pPr indent="457200" defTabSz="1219627">
              <a:lnSpc>
                <a:spcPct val="150000"/>
              </a:lnSpc>
            </a:pPr>
            <a:r>
              <a:rPr lang="zh-CN" altLang="en-US" sz="2000" dirty="0">
                <a:latin typeface="微软雅黑" panose="020B0503020204020204" pitchFamily="34" charset="-122"/>
                <a:ea typeface="微软雅黑" panose="020B0503020204020204" pitchFamily="34" charset="-122"/>
              </a:rPr>
              <a:t>在线文档服务是标准应用的一个典型示例，比如</a:t>
            </a:r>
            <a:r>
              <a:rPr lang="en-US" altLang="zh-CN" sz="2000" dirty="0">
                <a:latin typeface="微软雅黑" panose="020B0503020204020204" pitchFamily="34" charset="-122"/>
                <a:ea typeface="微软雅黑" panose="020B0503020204020204" pitchFamily="34" charset="-122"/>
              </a:rPr>
              <a:t>Google Docs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Google Docs</a:t>
            </a:r>
            <a:r>
              <a:rPr lang="zh-CN" altLang="en-US" sz="2000" dirty="0">
                <a:latin typeface="微软雅黑" panose="020B0503020204020204" pitchFamily="34" charset="-122"/>
                <a:ea typeface="微软雅黑" panose="020B0503020204020204" pitchFamily="34" charset="-122"/>
              </a:rPr>
              <a:t>允许用户在线创建文档，并提供了多种布局模板。</a:t>
            </a:r>
            <a:r>
              <a:rPr lang="en-US" altLang="zh-CN" sz="2000" dirty="0">
                <a:latin typeface="微软雅黑" panose="020B0503020204020204" pitchFamily="34" charset="-122"/>
                <a:ea typeface="微软雅黑" panose="020B0503020204020204" pitchFamily="34" charset="-122"/>
              </a:rPr>
              <a:t>Google Docs</a:t>
            </a:r>
            <a:r>
              <a:rPr lang="zh-CN" altLang="en-US" sz="2000" dirty="0">
                <a:latin typeface="微软雅黑" panose="020B0503020204020204" pitchFamily="34" charset="-122"/>
                <a:ea typeface="微软雅黑" panose="020B0503020204020204" pitchFamily="34" charset="-122"/>
              </a:rPr>
              <a:t>是完全基于浏览器的</a:t>
            </a:r>
            <a:r>
              <a:rPr lang="en-US" altLang="zh-CN" sz="2000" dirty="0">
                <a:latin typeface="微软雅黑" panose="020B0503020204020204" pitchFamily="34" charset="-122"/>
                <a:ea typeface="微软雅黑" panose="020B0503020204020204" pitchFamily="34" charset="-122"/>
              </a:rPr>
              <a:t>SaaS</a:t>
            </a:r>
            <a:r>
              <a:rPr lang="zh-CN" altLang="en-US" sz="2000" dirty="0">
                <a:latin typeface="微软雅黑" panose="020B0503020204020204" pitchFamily="34" charset="-122"/>
                <a:ea typeface="微软雅黑" panose="020B0503020204020204" pitchFamily="34" charset="-122"/>
              </a:rPr>
              <a:t>服务，用户不必在本地安装任何程序，只需要通过浏览器登录服务器，就可以随时随地获得自己的工作环境。在用户体验上，该服务做到了尽量符合用户使用习惯，不论是页面布局、按钮菜单设置还是操作方法，都与用户所习惯的本地文档处理软件（如</a:t>
            </a:r>
            <a:r>
              <a:rPr lang="en-US" altLang="zh-CN" sz="2000" dirty="0">
                <a:latin typeface="微软雅黑" panose="020B0503020204020204" pitchFamily="34" charset="-122"/>
                <a:ea typeface="微软雅黑" panose="020B0503020204020204" pitchFamily="34" charset="-122"/>
              </a:rPr>
              <a:t>Microsoft Office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Open Office</a:t>
            </a:r>
            <a:r>
              <a:rPr lang="zh-CN" altLang="en-US" sz="2000" dirty="0">
                <a:latin typeface="微软雅黑" panose="020B0503020204020204" pitchFamily="34" charset="-122"/>
                <a:ea typeface="微软雅黑" panose="020B0503020204020204" pitchFamily="34" charset="-122"/>
              </a:rPr>
              <a:t>等）相似。</a:t>
            </a:r>
            <a:r>
              <a:rPr lang="en-US" altLang="zh-CN" sz="2000" dirty="0">
                <a:latin typeface="微软雅黑" panose="020B0503020204020204" pitchFamily="34" charset="-122"/>
                <a:ea typeface="微软雅黑" panose="020B0503020204020204" pitchFamily="34" charset="-122"/>
              </a:rPr>
              <a:t>Google Docs</a:t>
            </a:r>
            <a:r>
              <a:rPr lang="zh-CN" altLang="en-US" sz="2000" dirty="0">
                <a:latin typeface="微软雅黑" panose="020B0503020204020204" pitchFamily="34" charset="-122"/>
                <a:ea typeface="微软雅黑" panose="020B0503020204020204" pitchFamily="34" charset="-122"/>
              </a:rPr>
              <a:t>还支持将编辑好的文档发布到互联网。</a:t>
            </a:r>
            <a:endParaRPr lang="en-US" altLang="zh-CN" sz="2000" dirty="0">
              <a:latin typeface="微软雅黑" panose="020B0503020204020204" pitchFamily="34" charset="-122"/>
              <a:ea typeface="微软雅黑" panose="020B0503020204020204" pitchFamily="34" charset="-122"/>
            </a:endParaRPr>
          </a:p>
          <a:p>
            <a:pPr indent="457200" defTabSz="1219627">
              <a:lnSpc>
                <a:spcPct val="150000"/>
              </a:lnSpc>
            </a:pPr>
            <a:r>
              <a:rPr lang="zh-CN" altLang="en-US" sz="2000" dirty="0">
                <a:latin typeface="微软雅黑" panose="020B0503020204020204" pitchFamily="34" charset="-122"/>
                <a:ea typeface="微软雅黑" panose="020B0503020204020204" pitchFamily="34" charset="-122"/>
              </a:rPr>
              <a:t>注意标准应用的一个重要特点就是代码运行在云端，而不是用户本地的</a:t>
            </a:r>
            <a:br>
              <a:rPr lang="en-US" altLang="zh-CN"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机器上。</a:t>
            </a:r>
          </a:p>
        </p:txBody>
      </p:sp>
      <p:sp>
        <p:nvSpPr>
          <p:cNvPr id="67" name="内容占位符 4"/>
          <p:cNvSpPr txBox="1">
            <a:spLocks/>
          </p:cNvSpPr>
          <p:nvPr/>
        </p:nvSpPr>
        <p:spPr>
          <a:xfrm>
            <a:off x="835311" y="2127467"/>
            <a:ext cx="10747058" cy="464458"/>
          </a:xfrm>
          <a:prstGeom prst="rect">
            <a:avLst/>
          </a:prstGeom>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57200" marR="0" lvl="0" indent="-457200" algn="l" defTabSz="1219627" rtl="0" eaLnBrk="1" fontAlgn="auto" latinLnBrk="0" hangingPunct="1">
              <a:lnSpc>
                <a:spcPct val="120000"/>
              </a:lnSpc>
              <a:spcBef>
                <a:spcPct val="20000"/>
              </a:spcBef>
              <a:spcAft>
                <a:spcPts val="0"/>
              </a:spcAft>
              <a:buClr>
                <a:srgbClr val="0070C0"/>
              </a:buClr>
              <a:buSzPct val="100000"/>
              <a:buFont typeface="Wingdings" panose="05000000000000000000" pitchFamily="2" charset="2"/>
              <a:buChar char="Ø"/>
              <a:tabLst/>
              <a:defRPr/>
            </a:pP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1</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．标准应用示例</a:t>
            </a:r>
          </a:p>
        </p:txBody>
      </p:sp>
      <p:pic>
        <p:nvPicPr>
          <p:cNvPr id="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9959" y="5282047"/>
            <a:ext cx="16478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727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应用</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应用</a:t>
            </a:r>
          </a:p>
        </p:txBody>
      </p:sp>
      <p:sp>
        <p:nvSpPr>
          <p:cNvPr id="64" name="文本框 63"/>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云应用的典型示例</a:t>
            </a:r>
          </a:p>
        </p:txBody>
      </p:sp>
      <p:pic>
        <p:nvPicPr>
          <p:cNvPr id="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9959" y="5282047"/>
            <a:ext cx="16478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本框 25"/>
          <p:cNvSpPr txBox="1"/>
          <p:nvPr/>
        </p:nvSpPr>
        <p:spPr>
          <a:xfrm>
            <a:off x="606712" y="2709550"/>
            <a:ext cx="10744199" cy="3785652"/>
          </a:xfrm>
          <a:prstGeom prst="rect">
            <a:avLst/>
          </a:prstGeom>
          <a:noFill/>
        </p:spPr>
        <p:txBody>
          <a:bodyPr wrap="square" rtlCol="0">
            <a:spAutoFit/>
          </a:bodyPr>
          <a:lstStyle/>
          <a:p>
            <a:pPr indent="457200" defTabSz="1219627">
              <a:lnSpc>
                <a:spcPct val="150000"/>
              </a:lnSpc>
            </a:pPr>
            <a:r>
              <a:rPr lang="en-US" altLang="zh-CN" sz="2000" dirty="0">
                <a:latin typeface="微软雅黑" panose="020B0503020204020204" pitchFamily="34" charset="-122"/>
                <a:ea typeface="微软雅黑" panose="020B0503020204020204" pitchFamily="34" charset="-122"/>
              </a:rPr>
              <a:t>Salesforce CRM</a:t>
            </a:r>
            <a:r>
              <a:rPr lang="zh-CN" altLang="en-US" sz="2000" dirty="0">
                <a:latin typeface="微软雅黑" panose="020B0503020204020204" pitchFamily="34" charset="-122"/>
                <a:ea typeface="微软雅黑" panose="020B0503020204020204" pitchFamily="34" charset="-122"/>
              </a:rPr>
              <a:t>是客户应用的典型代表。其关键点在于采用了多租户架构，使得所有用户和应用程序共享一个实例。同时又能够按需满足不同的客户要求。多租户架构分离了应用的逻辑和数据，企业用户可以通过元数据定义自己的行为和属性，并且定制化以后的应用程序不会影响其他企业用户。另外，</a:t>
            </a:r>
            <a:r>
              <a:rPr lang="en-US" altLang="zh-CN" sz="2000" dirty="0">
                <a:latin typeface="微软雅黑" panose="020B0503020204020204" pitchFamily="34" charset="-122"/>
                <a:ea typeface="微软雅黑" panose="020B0503020204020204" pitchFamily="34" charset="-122"/>
              </a:rPr>
              <a:t>Salesforce.com</a:t>
            </a:r>
            <a:r>
              <a:rPr lang="zh-CN" altLang="en-US" sz="2000" dirty="0">
                <a:latin typeface="微软雅黑" panose="020B0503020204020204" pitchFamily="34" charset="-122"/>
                <a:ea typeface="微软雅黑" panose="020B0503020204020204" pitchFamily="34" charset="-122"/>
              </a:rPr>
              <a:t>还推出了自己的编程语言</a:t>
            </a:r>
            <a:r>
              <a:rPr lang="en-US" altLang="zh-CN" sz="2000" dirty="0">
                <a:latin typeface="微软雅黑" panose="020B0503020204020204" pitchFamily="34" charset="-122"/>
                <a:ea typeface="微软雅黑" panose="020B0503020204020204" pitchFamily="34" charset="-122"/>
              </a:rPr>
              <a:t>Apex</a:t>
            </a:r>
            <a:r>
              <a:rPr lang="zh-CN" altLang="en-US" sz="2000" dirty="0">
                <a:latin typeface="微软雅黑" panose="020B0503020204020204" pitchFamily="34" charset="-122"/>
                <a:ea typeface="微软雅黑" panose="020B0503020204020204" pitchFamily="34" charset="-122"/>
              </a:rPr>
              <a:t>，它是一个易用的、多租户的编程语言，在一定程度上解决了</a:t>
            </a:r>
            <a:r>
              <a:rPr lang="en-US" altLang="zh-CN" sz="2000" dirty="0">
                <a:latin typeface="微软雅黑" panose="020B0503020204020204" pitchFamily="34" charset="-122"/>
                <a:ea typeface="微软雅黑" panose="020B0503020204020204" pitchFamily="34" charset="-122"/>
              </a:rPr>
              <a:t>SaaS</a:t>
            </a:r>
            <a:r>
              <a:rPr lang="zh-CN" altLang="en-US" sz="2000" dirty="0">
                <a:latin typeface="微软雅黑" panose="020B0503020204020204" pitchFamily="34" charset="-122"/>
                <a:ea typeface="微软雅黑" panose="020B0503020204020204" pitchFamily="34" charset="-122"/>
              </a:rPr>
              <a:t>层在模型开发复杂度方面的问题。</a:t>
            </a:r>
          </a:p>
          <a:p>
            <a:pPr indent="457200" defTabSz="1219627">
              <a:lnSpc>
                <a:spcPct val="150000"/>
              </a:lnSpc>
            </a:pPr>
            <a:r>
              <a:rPr lang="zh-CN" altLang="en-US" sz="2000" dirty="0">
                <a:latin typeface="微软雅黑" panose="020B0503020204020204" pitchFamily="34" charset="-122"/>
                <a:ea typeface="微软雅黑" panose="020B0503020204020204" pitchFamily="34" charset="-122"/>
              </a:rPr>
              <a:t>在开发结束以后，应用能够被有效地部署在运行平台上，并激活至</a:t>
            </a:r>
            <a:br>
              <a:rPr lang="en-US" altLang="zh-CN"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可用状态。</a:t>
            </a:r>
          </a:p>
          <a:p>
            <a:pPr indent="457200" defTabSz="1219627">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11" name="内容占位符 4"/>
          <p:cNvSpPr txBox="1">
            <a:spLocks/>
          </p:cNvSpPr>
          <p:nvPr/>
        </p:nvSpPr>
        <p:spPr>
          <a:xfrm>
            <a:off x="835311" y="2093683"/>
            <a:ext cx="10747058" cy="464458"/>
          </a:xfrm>
          <a:prstGeom prst="rect">
            <a:avLst/>
          </a:prstGeom>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42900" marR="0" lvl="0" indent="-342900" algn="l" defTabSz="1219627" rtl="0" eaLnBrk="1" fontAlgn="auto" latinLnBrk="0" hangingPunct="1">
              <a:lnSpc>
                <a:spcPct val="120000"/>
              </a:lnSpc>
              <a:spcBef>
                <a:spcPct val="20000"/>
              </a:spcBef>
              <a:spcAft>
                <a:spcPts val="0"/>
              </a:spcAft>
              <a:buClr>
                <a:srgbClr val="0070C0"/>
              </a:buClr>
              <a:buSzPct val="100000"/>
              <a:buFont typeface="Wingdings" panose="05000000000000000000" pitchFamily="2" charset="2"/>
              <a:buChar char="Ø"/>
              <a:tabLst/>
              <a:defRPr/>
            </a:pP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2</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．客户应用示例</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0636" y="5217883"/>
            <a:ext cx="220027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466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应用</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应用</a:t>
            </a:r>
          </a:p>
        </p:txBody>
      </p:sp>
      <p:sp>
        <p:nvSpPr>
          <p:cNvPr id="64" name="文本框 63"/>
          <p:cNvSpPr txBox="1"/>
          <p:nvPr/>
        </p:nvSpPr>
        <p:spPr>
          <a:xfrm>
            <a:off x="606712" y="1632018"/>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云应用的典型示例</a:t>
            </a:r>
          </a:p>
        </p:txBody>
      </p:sp>
      <p:sp>
        <p:nvSpPr>
          <p:cNvPr id="11" name="内容占位符 4"/>
          <p:cNvSpPr txBox="1">
            <a:spLocks/>
          </p:cNvSpPr>
          <p:nvPr/>
        </p:nvSpPr>
        <p:spPr>
          <a:xfrm>
            <a:off x="835311" y="2093683"/>
            <a:ext cx="10747058" cy="464458"/>
          </a:xfrm>
          <a:prstGeom prst="rect">
            <a:avLst/>
          </a:prstGeom>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42900" lvl="0" indent="-342900">
              <a:buClr>
                <a:srgbClr val="0070C0"/>
              </a:buClr>
              <a:buSzPct val="100000"/>
              <a:buFont typeface="Wingdings" panose="05000000000000000000" pitchFamily="2" charset="2"/>
              <a:buChar char="Ø"/>
            </a:pPr>
            <a:r>
              <a:rPr lang="zh-CN" altLang="en-US" dirty="0">
                <a:solidFill>
                  <a:sysClr val="windowText" lastClr="000000">
                    <a:lumMod val="95000"/>
                    <a:lumOff val="5000"/>
                  </a:sysClr>
                </a:solidFill>
                <a:latin typeface="Arial"/>
                <a:ea typeface="微软雅黑"/>
              </a:rPr>
              <a:t> </a:t>
            </a:r>
            <a:r>
              <a:rPr lang="en-US" altLang="zh-CN" dirty="0">
                <a:solidFill>
                  <a:sysClr val="windowText" lastClr="000000">
                    <a:lumMod val="95000"/>
                    <a:lumOff val="5000"/>
                  </a:sysClr>
                </a:solidFill>
                <a:latin typeface="Arial"/>
                <a:ea typeface="微软雅黑"/>
              </a:rPr>
              <a:t>3</a:t>
            </a:r>
            <a:r>
              <a:rPr lang="zh-CN" altLang="en-US" dirty="0">
                <a:solidFill>
                  <a:sysClr val="windowText" lastClr="000000">
                    <a:lumMod val="95000"/>
                    <a:lumOff val="5000"/>
                  </a:sysClr>
                </a:solidFill>
                <a:latin typeface="Arial"/>
                <a:ea typeface="微软雅黑"/>
              </a:rPr>
              <a:t>．多元应用示例</a:t>
            </a:r>
          </a:p>
        </p:txBody>
      </p:sp>
      <p:sp>
        <p:nvSpPr>
          <p:cNvPr id="13" name="内容占位符 2"/>
          <p:cNvSpPr txBox="1">
            <a:spLocks/>
          </p:cNvSpPr>
          <p:nvPr/>
        </p:nvSpPr>
        <p:spPr>
          <a:xfrm>
            <a:off x="686118" y="3141154"/>
            <a:ext cx="5032057" cy="30480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在传统的</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PC</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平台上，为旧金山地区用户提供实时、随处可用的公交系统时刻表服务的</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Mutiny</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是多元应用的典型代表之一。</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以</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Mutiny</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为代表的</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SaaS</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应用通常将来自两个或多个源的数据进行组合，构成一个崭新的服务。这种设计方式被称为</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Mashup</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，它追求的是便捷而快速的整合，通常是使用数据源提供的开放应用程序接口（</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Open API</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）来实现的。</a:t>
            </a:r>
          </a:p>
        </p:txBody>
      </p:sp>
      <p:sp>
        <p:nvSpPr>
          <p:cNvPr id="14" name="内容占位符 3"/>
          <p:cNvSpPr txBox="1">
            <a:spLocks/>
          </p:cNvSpPr>
          <p:nvPr/>
        </p:nvSpPr>
        <p:spPr>
          <a:xfrm>
            <a:off x="612775" y="2607754"/>
            <a:ext cx="5105400" cy="464457"/>
          </a:xfrm>
          <a:prstGeom prst="rect">
            <a:avLst/>
          </a:prstGeom>
          <a:solidFill>
            <a:srgbClr val="92D050"/>
          </a:solidFill>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2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Mutiny</a:t>
            </a:r>
            <a:endPar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p:txBody>
      </p:sp>
      <p:sp>
        <p:nvSpPr>
          <p:cNvPr id="15" name="内容占位符 2"/>
          <p:cNvSpPr txBox="1">
            <a:spLocks/>
          </p:cNvSpPr>
          <p:nvPr/>
        </p:nvSpPr>
        <p:spPr>
          <a:xfrm>
            <a:off x="6518274" y="3224611"/>
            <a:ext cx="4987925" cy="3422139"/>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1800" dirty="0">
                <a:solidFill>
                  <a:prstClr val="black">
                    <a:lumMod val="75000"/>
                    <a:lumOff val="25000"/>
                  </a:prstClr>
                </a:solidFill>
                <a:latin typeface="Arial"/>
                <a:ea typeface="微软雅黑"/>
              </a:rPr>
              <a:t>随着移动设备、智能终端（手机、平板电脑）的大范围普及使用，移动设备平台上的应用也变得越来越丰富。</a:t>
            </a:r>
            <a:endParaRPr lang="en-US" altLang="zh-CN" sz="1800" dirty="0">
              <a:solidFill>
                <a:prstClr val="black">
                  <a:lumMod val="75000"/>
                  <a:lumOff val="25000"/>
                </a:prstClr>
              </a:solidFill>
              <a:latin typeface="Arial"/>
              <a:ea typeface="微软雅黑"/>
            </a:endParaRPr>
          </a:p>
          <a:p>
            <a:pPr marL="0" indent="0">
              <a:buFont typeface="Wingdings" pitchFamily="2" charset="2"/>
              <a:buNone/>
            </a:pPr>
            <a:r>
              <a:rPr lang="en-US" altLang="zh-CN" sz="1800" dirty="0">
                <a:solidFill>
                  <a:prstClr val="black">
                    <a:lumMod val="75000"/>
                    <a:lumOff val="25000"/>
                  </a:prstClr>
                </a:solidFill>
                <a:latin typeface="Arial"/>
                <a:ea typeface="微软雅黑"/>
              </a:rPr>
              <a:t>App Store</a:t>
            </a:r>
            <a:r>
              <a:rPr lang="zh-CN" altLang="en-US" sz="1800" dirty="0">
                <a:solidFill>
                  <a:prstClr val="black">
                    <a:lumMod val="75000"/>
                    <a:lumOff val="25000"/>
                  </a:prstClr>
                </a:solidFill>
                <a:latin typeface="Arial"/>
                <a:ea typeface="微软雅黑"/>
              </a:rPr>
              <a:t>（应用商店）是苹果公司于</a:t>
            </a:r>
            <a:r>
              <a:rPr lang="en-US" altLang="zh-CN" sz="1800" dirty="0">
                <a:solidFill>
                  <a:prstClr val="black">
                    <a:lumMod val="75000"/>
                    <a:lumOff val="25000"/>
                  </a:prstClr>
                </a:solidFill>
                <a:latin typeface="Arial"/>
                <a:ea typeface="微软雅黑"/>
              </a:rPr>
              <a:t>2008</a:t>
            </a:r>
            <a:r>
              <a:rPr lang="zh-CN" altLang="en-US" sz="1800" dirty="0">
                <a:solidFill>
                  <a:prstClr val="black">
                    <a:lumMod val="75000"/>
                    <a:lumOff val="25000"/>
                  </a:prstClr>
                </a:solidFill>
                <a:latin typeface="Arial"/>
                <a:ea typeface="微软雅黑"/>
              </a:rPr>
              <a:t>年推出的应用开发、上传、下载、更新、计费平台。它提供了应用的程序开发包（</a:t>
            </a:r>
            <a:r>
              <a:rPr lang="en-US" altLang="zh-CN" sz="1800" dirty="0">
                <a:solidFill>
                  <a:prstClr val="black">
                    <a:lumMod val="75000"/>
                    <a:lumOff val="25000"/>
                  </a:prstClr>
                </a:solidFill>
                <a:latin typeface="Arial"/>
                <a:ea typeface="微软雅黑"/>
              </a:rPr>
              <a:t>SDK)</a:t>
            </a:r>
            <a:r>
              <a:rPr lang="zh-CN" altLang="en-US" sz="1800" dirty="0">
                <a:solidFill>
                  <a:prstClr val="black">
                    <a:lumMod val="75000"/>
                    <a:lumOff val="25000"/>
                  </a:prstClr>
                </a:solidFill>
                <a:latin typeface="Arial"/>
                <a:ea typeface="微软雅黑"/>
              </a:rPr>
              <a:t>，应用程序开发者通过使用</a:t>
            </a:r>
            <a:r>
              <a:rPr lang="en-US" altLang="zh-CN" sz="1800" dirty="0">
                <a:solidFill>
                  <a:prstClr val="black">
                    <a:lumMod val="75000"/>
                    <a:lumOff val="25000"/>
                  </a:prstClr>
                </a:solidFill>
                <a:latin typeface="Arial"/>
                <a:ea typeface="微软雅黑"/>
              </a:rPr>
              <a:t>SDK</a:t>
            </a:r>
            <a:r>
              <a:rPr lang="zh-CN" altLang="en-US" sz="1800" dirty="0">
                <a:solidFill>
                  <a:prstClr val="black">
                    <a:lumMod val="75000"/>
                    <a:lumOff val="25000"/>
                  </a:prstClr>
                </a:solidFill>
                <a:latin typeface="Arial"/>
                <a:ea typeface="微软雅黑"/>
              </a:rPr>
              <a:t>，开发自己的应用程序，并可以注册</a:t>
            </a:r>
            <a:r>
              <a:rPr lang="en-US" altLang="zh-CN" sz="1800" dirty="0">
                <a:solidFill>
                  <a:prstClr val="black">
                    <a:lumMod val="75000"/>
                    <a:lumOff val="25000"/>
                  </a:prstClr>
                </a:solidFill>
                <a:latin typeface="Arial"/>
                <a:ea typeface="微软雅黑"/>
              </a:rPr>
              <a:t>App Store</a:t>
            </a:r>
            <a:r>
              <a:rPr lang="zh-CN" altLang="en-US" sz="1800" dirty="0">
                <a:solidFill>
                  <a:prstClr val="black">
                    <a:lumMod val="75000"/>
                    <a:lumOff val="25000"/>
                  </a:prstClr>
                </a:solidFill>
                <a:latin typeface="Arial"/>
                <a:ea typeface="微软雅黑"/>
              </a:rPr>
              <a:t>的开发者账户，将自己的应用发布到</a:t>
            </a:r>
            <a:r>
              <a:rPr lang="en-US" altLang="zh-CN" sz="1800" dirty="0">
                <a:solidFill>
                  <a:prstClr val="black">
                    <a:lumMod val="75000"/>
                    <a:lumOff val="25000"/>
                  </a:prstClr>
                </a:solidFill>
                <a:latin typeface="Arial"/>
                <a:ea typeface="微软雅黑"/>
              </a:rPr>
              <a:t>App Store</a:t>
            </a:r>
            <a:r>
              <a:rPr lang="zh-CN" altLang="en-US" sz="1800" dirty="0">
                <a:solidFill>
                  <a:prstClr val="black">
                    <a:lumMod val="75000"/>
                    <a:lumOff val="25000"/>
                  </a:prstClr>
                </a:solidFill>
                <a:latin typeface="Arial"/>
                <a:ea typeface="微软雅黑"/>
              </a:rPr>
              <a:t>上，并选择该应用免费下载或者收取一定的费用才能下载。</a:t>
            </a:r>
          </a:p>
        </p:txBody>
      </p:sp>
      <p:sp>
        <p:nvSpPr>
          <p:cNvPr id="16" name="内容占位符 3"/>
          <p:cNvSpPr txBox="1">
            <a:spLocks/>
          </p:cNvSpPr>
          <p:nvPr/>
        </p:nvSpPr>
        <p:spPr>
          <a:xfrm>
            <a:off x="6518275" y="2607754"/>
            <a:ext cx="5105400" cy="464457"/>
          </a:xfrm>
          <a:prstGeom prst="rect">
            <a:avLst/>
          </a:prstGeom>
          <a:solidFill>
            <a:srgbClr val="92D050"/>
          </a:solidFill>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ltLang="zh-CN" dirty="0">
                <a:solidFill>
                  <a:prstClr val="black">
                    <a:lumMod val="95000"/>
                    <a:lumOff val="5000"/>
                  </a:prstClr>
                </a:solidFill>
                <a:latin typeface="Arial"/>
                <a:ea typeface="微软雅黑"/>
              </a:rPr>
              <a:t>App Store</a:t>
            </a:r>
            <a:r>
              <a:rPr lang="zh-CN" altLang="en-US" dirty="0">
                <a:solidFill>
                  <a:prstClr val="black">
                    <a:lumMod val="95000"/>
                    <a:lumOff val="5000"/>
                  </a:prstClr>
                </a:solidFill>
                <a:latin typeface="Arial"/>
                <a:ea typeface="微软雅黑"/>
              </a:rPr>
              <a:t>平台</a:t>
            </a:r>
          </a:p>
        </p:txBody>
      </p:sp>
    </p:spTree>
    <p:extLst>
      <p:ext uri="{BB962C8B-B14F-4D97-AF65-F5344CB8AC3E}">
        <p14:creationId xmlns:p14="http://schemas.microsoft.com/office/powerpoint/2010/main" val="71055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提纲</a:t>
            </a:r>
          </a:p>
        </p:txBody>
      </p:sp>
      <p:grpSp>
        <p:nvGrpSpPr>
          <p:cNvPr id="9" name="组合 5"/>
          <p:cNvGrpSpPr>
            <a:grpSpLocks/>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grpSp>
      <p:grpSp>
        <p:nvGrpSpPr>
          <p:cNvPr id="12" name="组合 11"/>
          <p:cNvGrpSpPr/>
          <p:nvPr/>
        </p:nvGrpSpPr>
        <p:grpSpPr>
          <a:xfrm>
            <a:off x="2391229" y="1264810"/>
            <a:ext cx="6120000" cy="1188000"/>
            <a:chOff x="1066800" y="1117694"/>
            <a:chExt cx="6324600" cy="1159177"/>
          </a:xfrm>
        </p:grpSpPr>
        <p:grpSp>
          <p:nvGrpSpPr>
            <p:cNvPr id="13" name="组合 62"/>
            <p:cNvGrpSpPr>
              <a:grpSpLocks/>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概述</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14" name="Group 65"/>
            <p:cNvGrpSpPr>
              <a:grpSpLocks/>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21" name="Group 71"/>
              <p:cNvGrpSpPr>
                <a:grpSpLocks/>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一</a:t>
              </a:r>
              <a:endParaRPr kumimoji="1" lang="zh-CN" altLang="en-US" sz="3200" b="1" dirty="0">
                <a:solidFill>
                  <a:srgbClr val="000000"/>
                </a:solidFill>
                <a:latin typeface="黑体"/>
                <a:ea typeface="黑体"/>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a:grpSpLocks/>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200" b="1" dirty="0">
                    <a:solidFill>
                      <a:srgbClr val="000000"/>
                    </a:solidFill>
                    <a:latin typeface="黑体" pitchFamily="2" charset="-122"/>
                    <a:ea typeface="黑体" pitchFamily="2" charset="-122"/>
                  </a:rPr>
                  <a:t>SaaS</a:t>
                </a:r>
                <a:r>
                  <a:rPr kumimoji="1" lang="zh-CN" altLang="en-US" sz="3200" b="1" dirty="0">
                    <a:solidFill>
                      <a:srgbClr val="000000"/>
                    </a:solidFill>
                    <a:latin typeface="黑体" pitchFamily="2" charset="-122"/>
                    <a:ea typeface="黑体" pitchFamily="2" charset="-122"/>
                  </a:rPr>
                  <a:t>应用</a:t>
                </a:r>
              </a:p>
            </p:txBody>
          </p:sp>
        </p:grpSp>
        <p:grpSp>
          <p:nvGrpSpPr>
            <p:cNvPr id="30" name="Group 65"/>
            <p:cNvGrpSpPr>
              <a:grpSpLocks/>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37" name="Group 71"/>
              <p:cNvGrpSpPr>
                <a:grpSpLocks/>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三</a:t>
              </a:r>
              <a:endParaRPr kumimoji="1" lang="zh-CN" altLang="en-US" sz="3200" b="1" dirty="0">
                <a:solidFill>
                  <a:srgbClr val="000000"/>
                </a:solidFill>
                <a:latin typeface="黑体"/>
                <a:ea typeface="黑体"/>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a:grpSpLocks/>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发展趋势</a:t>
                </a:r>
              </a:p>
            </p:txBody>
          </p:sp>
        </p:grpSp>
        <p:grpSp>
          <p:nvGrpSpPr>
            <p:cNvPr id="46" name="Group 65"/>
            <p:cNvGrpSpPr>
              <a:grpSpLocks/>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53" name="Group 71"/>
              <p:cNvGrpSpPr>
                <a:grpSpLocks/>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四</a:t>
              </a:r>
              <a:endParaRPr kumimoji="1" lang="zh-CN" altLang="en-US" sz="3200" b="1" dirty="0">
                <a:solidFill>
                  <a:srgbClr val="000000"/>
                </a:solidFill>
                <a:latin typeface="黑体"/>
                <a:ea typeface="黑体"/>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a:grpSpLocks/>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支撑平台</a:t>
                </a:r>
              </a:p>
            </p:txBody>
          </p:sp>
        </p:grpSp>
        <p:grpSp>
          <p:nvGrpSpPr>
            <p:cNvPr id="62" name="Group 65"/>
            <p:cNvGrpSpPr>
              <a:grpSpLocks/>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69" name="Group 71"/>
              <p:cNvGrpSpPr>
                <a:grpSpLocks/>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二</a:t>
              </a:r>
              <a:endParaRPr kumimoji="1" lang="zh-CN" altLang="en-US" sz="3200" b="1" dirty="0">
                <a:solidFill>
                  <a:srgbClr val="000000"/>
                </a:solidFill>
                <a:latin typeface="黑体"/>
                <a:ea typeface="黑体"/>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a:extLst>
                  <a:ext uri="{FF2B5EF4-FFF2-40B4-BE49-F238E27FC236}">
                    <a16:creationId xmlns:a16="http://schemas.microsoft.com/office/drawing/2014/main" id="{8FDDE58F-9D36-4A50-B1E3-642F526D02E7}"/>
                  </a:ext>
                </a:extLst>
              </p:cNvPr>
              <p:cNvGrpSpPr>
                <a:grpSpLocks/>
              </p:cNvGrpSpPr>
              <p:nvPr/>
            </p:nvGrpSpPr>
            <p:grpSpPr bwMode="auto">
              <a:xfrm>
                <a:off x="1424608" y="5602595"/>
                <a:ext cx="5943600" cy="1138773"/>
                <a:chOff x="1752601" y="2209800"/>
                <a:chExt cx="6934200" cy="1138037"/>
              </a:xfrm>
            </p:grpSpPr>
            <p:sp>
              <p:nvSpPr>
                <p:cNvPr id="91" name="AutoShape 4">
                  <a:extLst>
                    <a:ext uri="{FF2B5EF4-FFF2-40B4-BE49-F238E27FC236}">
                      <a16:creationId xmlns:a16="http://schemas.microsoft.com/office/drawing/2014/main" id="{20B6E4C3-B17B-47DC-B0E4-C57719AF52EA}"/>
                    </a:ext>
                  </a:extLst>
                </p:cNvPr>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92" name="Text Box 9">
                  <a:extLst>
                    <a:ext uri="{FF2B5EF4-FFF2-40B4-BE49-F238E27FC236}">
                      <a16:creationId xmlns:a16="http://schemas.microsoft.com/office/drawing/2014/main" id="{B6160870-DAD7-4D6D-91B2-CE2E3E013E91}"/>
                    </a:ext>
                  </a:extLst>
                </p:cNvPr>
                <p:cNvSpPr txBox="1">
                  <a:spLocks noChangeArrowheads="1"/>
                </p:cNvSpPr>
                <p:nvPr/>
              </p:nvSpPr>
              <p:spPr bwMode="gray">
                <a:xfrm>
                  <a:off x="2397105" y="2209800"/>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体验</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80" name="Group 65">
                <a:extLst>
                  <a:ext uri="{FF2B5EF4-FFF2-40B4-BE49-F238E27FC236}">
                    <a16:creationId xmlns:a16="http://schemas.microsoft.com/office/drawing/2014/main" id="{1360737B-6308-429E-B0B7-2C7442242A38}"/>
                  </a:ext>
                </a:extLst>
              </p:cNvPr>
              <p:cNvGrpSpPr>
                <a:grpSpLocks/>
              </p:cNvGrpSpPr>
              <p:nvPr/>
            </p:nvGrpSpPr>
            <p:grpSpPr bwMode="auto">
              <a:xfrm>
                <a:off x="1043608" y="5445224"/>
                <a:ext cx="854075" cy="922338"/>
                <a:chOff x="2789" y="1625"/>
                <a:chExt cx="847" cy="915"/>
              </a:xfrm>
            </p:grpSpPr>
            <p:sp>
              <p:nvSpPr>
                <p:cNvPr id="81" name="Oval 66">
                  <a:extLst>
                    <a:ext uri="{FF2B5EF4-FFF2-40B4-BE49-F238E27FC236}">
                      <a16:creationId xmlns:a16="http://schemas.microsoft.com/office/drawing/2014/main" id="{3F437426-662A-40D6-B296-FB6831D8E19B}"/>
                    </a:ext>
                  </a:extLst>
                </p:cNvPr>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2" name="Oval 67">
                  <a:extLst>
                    <a:ext uri="{FF2B5EF4-FFF2-40B4-BE49-F238E27FC236}">
                      <a16:creationId xmlns:a16="http://schemas.microsoft.com/office/drawing/2014/main" id="{A6C9454E-C627-406A-BDA6-B11DF2DA8380}"/>
                    </a:ext>
                  </a:extLst>
                </p:cNvPr>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3" name="Oval 68">
                  <a:extLst>
                    <a:ext uri="{FF2B5EF4-FFF2-40B4-BE49-F238E27FC236}">
                      <a16:creationId xmlns:a16="http://schemas.microsoft.com/office/drawing/2014/main" id="{17CFCAB6-5F86-49B4-A068-6561F2EA4DB1}"/>
                    </a:ext>
                  </a:extLst>
                </p:cNvPr>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4" name="Oval 69">
                  <a:extLst>
                    <a:ext uri="{FF2B5EF4-FFF2-40B4-BE49-F238E27FC236}">
                      <a16:creationId xmlns:a16="http://schemas.microsoft.com/office/drawing/2014/main" id="{77544980-5CC8-4F5F-98B0-70182780774B}"/>
                    </a:ext>
                  </a:extLst>
                </p:cNvPr>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5" name="Oval 70">
                  <a:extLst>
                    <a:ext uri="{FF2B5EF4-FFF2-40B4-BE49-F238E27FC236}">
                      <a16:creationId xmlns:a16="http://schemas.microsoft.com/office/drawing/2014/main" id="{AAD4217C-0FC4-4C4C-AEB3-F99C02B2406C}"/>
                    </a:ext>
                  </a:extLst>
                </p:cNvPr>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86" name="Group 71">
                  <a:extLst>
                    <a:ext uri="{FF2B5EF4-FFF2-40B4-BE49-F238E27FC236}">
                      <a16:creationId xmlns:a16="http://schemas.microsoft.com/office/drawing/2014/main" id="{FF21BA8C-E81B-4FFC-A678-A13B66CB21CE}"/>
                    </a:ext>
                  </a:extLst>
                </p:cNvPr>
                <p:cNvGrpSpPr>
                  <a:grpSpLocks/>
                </p:cNvGrpSpPr>
                <p:nvPr/>
              </p:nvGrpSpPr>
              <p:grpSpPr bwMode="auto">
                <a:xfrm>
                  <a:off x="2899" y="1735"/>
                  <a:ext cx="687" cy="688"/>
                  <a:chOff x="4166" y="1706"/>
                  <a:chExt cx="1252" cy="1252"/>
                </a:xfrm>
              </p:grpSpPr>
              <p:sp>
                <p:nvSpPr>
                  <p:cNvPr id="87" name="Oval 72">
                    <a:extLst>
                      <a:ext uri="{FF2B5EF4-FFF2-40B4-BE49-F238E27FC236}">
                        <a16:creationId xmlns:a16="http://schemas.microsoft.com/office/drawing/2014/main" id="{7547602A-8681-4586-B5EE-DA7AD00614E0}"/>
                      </a:ext>
                    </a:extLst>
                  </p:cNvPr>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8" name="Oval 73">
                    <a:extLst>
                      <a:ext uri="{FF2B5EF4-FFF2-40B4-BE49-F238E27FC236}">
                        <a16:creationId xmlns:a16="http://schemas.microsoft.com/office/drawing/2014/main" id="{061FBDEA-34A8-47FA-B24A-7F9EADA0342D}"/>
                      </a:ext>
                    </a:extLst>
                  </p:cNvPr>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9" name="Oval 74">
                    <a:extLst>
                      <a:ext uri="{FF2B5EF4-FFF2-40B4-BE49-F238E27FC236}">
                        <a16:creationId xmlns:a16="http://schemas.microsoft.com/office/drawing/2014/main" id="{3648383D-D4D4-435B-96D8-6D4DEC603D39}"/>
                      </a:ext>
                    </a:extLst>
                  </p:cNvPr>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90" name="Oval 75">
                    <a:extLst>
                      <a:ext uri="{FF2B5EF4-FFF2-40B4-BE49-F238E27FC236}">
                        <a16:creationId xmlns:a16="http://schemas.microsoft.com/office/drawing/2014/main" id="{755D2179-A34A-49D7-AA9D-A6EDD42AC0D9}"/>
                      </a:ext>
                    </a:extLst>
                  </p:cNvPr>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grpSp>
        <p:sp>
          <p:nvSpPr>
            <p:cNvPr id="78" name="矩形 77">
              <a:extLst>
                <a:ext uri="{FF2B5EF4-FFF2-40B4-BE49-F238E27FC236}">
                  <a16:creationId xmlns:a16="http://schemas.microsoft.com/office/drawing/2014/main" id="{0185ECBA-57C4-4AD0-9819-46D6BF0AE8B0}"/>
                </a:ext>
              </a:extLst>
            </p:cNvPr>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五</a:t>
              </a:r>
              <a:endParaRPr kumimoji="1" lang="zh-CN" altLang="en-US" sz="3200" b="1" dirty="0">
                <a:solidFill>
                  <a:srgbClr val="000000"/>
                </a:solidFill>
                <a:latin typeface="黑体"/>
                <a:ea typeface="黑体"/>
              </a:endParaRPr>
            </a:p>
          </p:txBody>
        </p:sp>
      </p:grpSp>
      <p:sp>
        <p:nvSpPr>
          <p:cNvPr id="94" name="Rectangle 35"/>
          <p:cNvSpPr>
            <a:spLocks noChangeArrowheads="1"/>
          </p:cNvSpPr>
          <p:nvPr/>
        </p:nvSpPr>
        <p:spPr bwMode="blackWhite">
          <a:xfrm>
            <a:off x="1450441" y="5608656"/>
            <a:ext cx="8286750" cy="1068354"/>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
        <p:nvSpPr>
          <p:cNvPr id="93" name="Rectangle 35"/>
          <p:cNvSpPr>
            <a:spLocks noChangeArrowheads="1"/>
          </p:cNvSpPr>
          <p:nvPr/>
        </p:nvSpPr>
        <p:spPr bwMode="blackWhite">
          <a:xfrm>
            <a:off x="1399011" y="1214933"/>
            <a:ext cx="8286750" cy="3150464"/>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Tree>
    <p:extLst>
      <p:ext uri="{BB962C8B-B14F-4D97-AF65-F5344CB8AC3E}">
        <p14:creationId xmlns:p14="http://schemas.microsoft.com/office/powerpoint/2010/main" val="1674837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发展趋势</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发展趋势</a:t>
            </a:r>
          </a:p>
        </p:txBody>
      </p:sp>
      <p:sp>
        <p:nvSpPr>
          <p:cNvPr id="11" name="内容占位符 3"/>
          <p:cNvSpPr txBox="1">
            <a:spLocks/>
          </p:cNvSpPr>
          <p:nvPr/>
        </p:nvSpPr>
        <p:spPr>
          <a:xfrm>
            <a:off x="606712" y="1893628"/>
            <a:ext cx="11280457" cy="3276600"/>
          </a:xfrm>
          <a:prstGeom prst="rect">
            <a:avLst/>
          </a:prstGeom>
        </p:spPr>
        <p:txBody>
          <a:bodyPr vert="horz" lIns="121917" tIns="60958" rIns="121917" bIns="60958" rtlCol="0">
            <a:normAutofit fontScale="925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模型在应用软件市场中已经呈现出飞速发展的趋势。在欧美等地的</a:t>
            </a: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IT</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发达地区，</a:t>
            </a: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模式已经取得了良好的发展，用户也开始对它给予高度的认同。</a:t>
            </a: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模式在中国有很大的应用市场，数量众多的中小企业是一个庞大的消费群体。目前这些中小企业的信息化普及率不高的主要原因就是因为</a:t>
            </a: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IT</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投入少、缺少专业的</a:t>
            </a: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IT</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技术支持。因此，他们急需专业的技术人员来提升管理质量和降低运营成本，以提高企业的核心竞争力。</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技术的出现，正好可以解决中小企业的这些需求。使用</a:t>
            </a: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，用户可以根据自己的应用需求来指定相应的服务，并且这些应用服务的技术支持和专业维护都是由提供</a:t>
            </a: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服务的专业人员来承担，既可满足中小企业的技术要求，又可以降低其成本，故</a:t>
            </a:r>
            <a:r>
              <a:rPr kumimoji="0" lang="en-US" altLang="zh-CN"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a:ln>
                  <a:noFill/>
                </a:ln>
                <a:solidFill>
                  <a:sysClr val="windowText" lastClr="000000">
                    <a:lumMod val="85000"/>
                    <a:lumOff val="15000"/>
                  </a:sysClr>
                </a:solidFill>
                <a:effectLst/>
                <a:uLnTx/>
                <a:uFillTx/>
                <a:latin typeface="Arial"/>
                <a:ea typeface="微软雅黑"/>
                <a:cs typeface="+mn-cs"/>
              </a:rPr>
              <a:t>模式在中小企业中有很好的发展前景。</a:t>
            </a: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sp>
        <p:nvSpPr>
          <p:cNvPr id="12" name="Text Box 8"/>
          <p:cNvSpPr txBox="1">
            <a:spLocks noChangeArrowheads="1"/>
          </p:cNvSpPr>
          <p:nvPr/>
        </p:nvSpPr>
        <p:spPr bwMode="auto">
          <a:xfrm>
            <a:off x="1785982" y="5343486"/>
            <a:ext cx="94488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defTabSz="1219627" eaLnBrk="1" hangingPunct="1">
              <a:spcBef>
                <a:spcPct val="50000"/>
              </a:spcBef>
              <a:buClrTx/>
              <a:buFontTx/>
              <a:buNone/>
            </a:pPr>
            <a:r>
              <a:rPr lang="en-US" altLang="zh-CN" sz="1900" dirty="0">
                <a:solidFill>
                  <a:srgbClr val="E46C0A"/>
                </a:solidFill>
                <a:latin typeface="微软雅黑" pitchFamily="34" charset="-122"/>
                <a:ea typeface="微软雅黑" pitchFamily="34" charset="-122"/>
                <a:cs typeface="Microsoft YaHei UI" pitchFamily="18" charset="0"/>
              </a:rPr>
              <a:t>SaaS</a:t>
            </a:r>
            <a:r>
              <a:rPr lang="zh-CN" altLang="en-US" sz="1900" dirty="0">
                <a:solidFill>
                  <a:srgbClr val="E46C0A"/>
                </a:solidFill>
                <a:latin typeface="微软雅黑" pitchFamily="34" charset="-122"/>
                <a:ea typeface="微软雅黑" pitchFamily="34" charset="-122"/>
                <a:cs typeface="Microsoft YaHei UI" pitchFamily="18" charset="0"/>
              </a:rPr>
              <a:t>模式也降低了软件提供商的开发成本和维护开销，提高了差异化的竞争优势，使得开发的新产品或服务进入市场的步伐加快，并且使软件提供商的营销成本大大降低。</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1666" y="5386131"/>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405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发展趋势</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发展趋势</a:t>
            </a:r>
          </a:p>
        </p:txBody>
      </p:sp>
      <p:sp>
        <p:nvSpPr>
          <p:cNvPr id="10" name="内容占位符 3"/>
          <p:cNvSpPr txBox="1">
            <a:spLocks/>
          </p:cNvSpPr>
          <p:nvPr/>
        </p:nvSpPr>
        <p:spPr>
          <a:xfrm>
            <a:off x="606712" y="1847597"/>
            <a:ext cx="10899457" cy="45720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的发展将会出现普及化、平台化和集中化等趋势，主要包括以下几点。</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1</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）所有规模的企业都可以从</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发展中获利。</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2</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）应用架构要求提供商能够提供元数据建模，让软件变得更加适合业务扩展。</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3</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）无法完全取代传统的套装管理软件，应用领域存在一定局限。</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更适合</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CRM</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HR</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E-Mail</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、分销管理等软件，而一些涉及企业核心商业机密及对应用稳定性要求高的软件很难对</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有大量需求。</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 软件提供商一般比较擅长做应用，它对自己的应用非常了解，但是对底层资源的整合运用不一定熟悉。而</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则是通过把应用和平台分开，让做平台的专注做平台，做应用的专注做应用。云计算把应用和资源两者分离后，使得</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企业能够更好地找到自己的生存空间，解决了</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Arial"/>
                <a:ea typeface="微软雅黑"/>
                <a:cs typeface="+mn-cs"/>
              </a:rPr>
              <a:t>企业的发展问题。</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spTree>
    <p:extLst>
      <p:ext uri="{BB962C8B-B14F-4D97-AF65-F5344CB8AC3E}">
        <p14:creationId xmlns:p14="http://schemas.microsoft.com/office/powerpoint/2010/main" val="496237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提纲</a:t>
            </a:r>
          </a:p>
        </p:txBody>
      </p:sp>
      <p:grpSp>
        <p:nvGrpSpPr>
          <p:cNvPr id="9" name="组合 5"/>
          <p:cNvGrpSpPr>
            <a:grpSpLocks/>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grpSp>
      <p:grpSp>
        <p:nvGrpSpPr>
          <p:cNvPr id="12" name="组合 11"/>
          <p:cNvGrpSpPr/>
          <p:nvPr/>
        </p:nvGrpSpPr>
        <p:grpSpPr>
          <a:xfrm>
            <a:off x="2391229" y="1264810"/>
            <a:ext cx="6120000" cy="1188000"/>
            <a:chOff x="1066800" y="1117694"/>
            <a:chExt cx="6324600" cy="1159177"/>
          </a:xfrm>
        </p:grpSpPr>
        <p:grpSp>
          <p:nvGrpSpPr>
            <p:cNvPr id="13" name="组合 62"/>
            <p:cNvGrpSpPr>
              <a:grpSpLocks/>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概述</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14" name="Group 65"/>
            <p:cNvGrpSpPr>
              <a:grpSpLocks/>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21" name="Group 71"/>
              <p:cNvGrpSpPr>
                <a:grpSpLocks/>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一</a:t>
              </a:r>
              <a:endParaRPr kumimoji="1" lang="zh-CN" altLang="en-US" sz="3200" b="1" dirty="0">
                <a:solidFill>
                  <a:srgbClr val="000000"/>
                </a:solidFill>
                <a:latin typeface="黑体"/>
                <a:ea typeface="黑体"/>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a:grpSpLocks/>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200" b="1" dirty="0">
                    <a:solidFill>
                      <a:srgbClr val="000000"/>
                    </a:solidFill>
                    <a:latin typeface="黑体" pitchFamily="2" charset="-122"/>
                    <a:ea typeface="黑体" pitchFamily="2" charset="-122"/>
                  </a:rPr>
                  <a:t>SaaS</a:t>
                </a:r>
                <a:r>
                  <a:rPr kumimoji="1" lang="zh-CN" altLang="en-US" sz="3200" b="1" dirty="0">
                    <a:solidFill>
                      <a:srgbClr val="000000"/>
                    </a:solidFill>
                    <a:latin typeface="黑体" pitchFamily="2" charset="-122"/>
                    <a:ea typeface="黑体" pitchFamily="2" charset="-122"/>
                  </a:rPr>
                  <a:t>应用</a:t>
                </a:r>
              </a:p>
            </p:txBody>
          </p:sp>
        </p:grpSp>
        <p:grpSp>
          <p:nvGrpSpPr>
            <p:cNvPr id="30" name="Group 65"/>
            <p:cNvGrpSpPr>
              <a:grpSpLocks/>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37" name="Group 71"/>
              <p:cNvGrpSpPr>
                <a:grpSpLocks/>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三</a:t>
              </a:r>
              <a:endParaRPr kumimoji="1" lang="zh-CN" altLang="en-US" sz="3200" b="1" dirty="0">
                <a:solidFill>
                  <a:srgbClr val="000000"/>
                </a:solidFill>
                <a:latin typeface="黑体"/>
                <a:ea typeface="黑体"/>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a:grpSpLocks/>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发展趋势</a:t>
                </a:r>
              </a:p>
            </p:txBody>
          </p:sp>
        </p:grpSp>
        <p:grpSp>
          <p:nvGrpSpPr>
            <p:cNvPr id="46" name="Group 65"/>
            <p:cNvGrpSpPr>
              <a:grpSpLocks/>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53" name="Group 71"/>
              <p:cNvGrpSpPr>
                <a:grpSpLocks/>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四</a:t>
              </a:r>
              <a:endParaRPr kumimoji="1" lang="zh-CN" altLang="en-US" sz="3200" b="1" dirty="0">
                <a:solidFill>
                  <a:srgbClr val="000000"/>
                </a:solidFill>
                <a:latin typeface="黑体"/>
                <a:ea typeface="黑体"/>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a:grpSpLocks/>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支撑平台</a:t>
                </a:r>
              </a:p>
            </p:txBody>
          </p:sp>
        </p:grpSp>
        <p:grpSp>
          <p:nvGrpSpPr>
            <p:cNvPr id="62" name="Group 65"/>
            <p:cNvGrpSpPr>
              <a:grpSpLocks/>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69" name="Group 71"/>
              <p:cNvGrpSpPr>
                <a:grpSpLocks/>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二</a:t>
              </a:r>
              <a:endParaRPr kumimoji="1" lang="zh-CN" altLang="en-US" sz="3200" b="1" dirty="0">
                <a:solidFill>
                  <a:srgbClr val="000000"/>
                </a:solidFill>
                <a:latin typeface="黑体"/>
                <a:ea typeface="黑体"/>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a:extLst>
                  <a:ext uri="{FF2B5EF4-FFF2-40B4-BE49-F238E27FC236}">
                    <a16:creationId xmlns:a16="http://schemas.microsoft.com/office/drawing/2014/main" id="{8FDDE58F-9D36-4A50-B1E3-642F526D02E7}"/>
                  </a:ext>
                </a:extLst>
              </p:cNvPr>
              <p:cNvGrpSpPr>
                <a:grpSpLocks/>
              </p:cNvGrpSpPr>
              <p:nvPr/>
            </p:nvGrpSpPr>
            <p:grpSpPr bwMode="auto">
              <a:xfrm>
                <a:off x="1424608" y="5602595"/>
                <a:ext cx="5943600" cy="1138773"/>
                <a:chOff x="1752601" y="2209800"/>
                <a:chExt cx="6934200" cy="1138037"/>
              </a:xfrm>
            </p:grpSpPr>
            <p:sp>
              <p:nvSpPr>
                <p:cNvPr id="91" name="AutoShape 4">
                  <a:extLst>
                    <a:ext uri="{FF2B5EF4-FFF2-40B4-BE49-F238E27FC236}">
                      <a16:creationId xmlns:a16="http://schemas.microsoft.com/office/drawing/2014/main" id="{20B6E4C3-B17B-47DC-B0E4-C57719AF52EA}"/>
                    </a:ext>
                  </a:extLst>
                </p:cNvPr>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92" name="Text Box 9">
                  <a:extLst>
                    <a:ext uri="{FF2B5EF4-FFF2-40B4-BE49-F238E27FC236}">
                      <a16:creationId xmlns:a16="http://schemas.microsoft.com/office/drawing/2014/main" id="{B6160870-DAD7-4D6D-91B2-CE2E3E013E91}"/>
                    </a:ext>
                  </a:extLst>
                </p:cNvPr>
                <p:cNvSpPr txBox="1">
                  <a:spLocks noChangeArrowheads="1"/>
                </p:cNvSpPr>
                <p:nvPr/>
              </p:nvSpPr>
              <p:spPr bwMode="gray">
                <a:xfrm>
                  <a:off x="2397105" y="2209800"/>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体验</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80" name="Group 65">
                <a:extLst>
                  <a:ext uri="{FF2B5EF4-FFF2-40B4-BE49-F238E27FC236}">
                    <a16:creationId xmlns:a16="http://schemas.microsoft.com/office/drawing/2014/main" id="{1360737B-6308-429E-B0B7-2C7442242A38}"/>
                  </a:ext>
                </a:extLst>
              </p:cNvPr>
              <p:cNvGrpSpPr>
                <a:grpSpLocks/>
              </p:cNvGrpSpPr>
              <p:nvPr/>
            </p:nvGrpSpPr>
            <p:grpSpPr bwMode="auto">
              <a:xfrm>
                <a:off x="1043608" y="5445224"/>
                <a:ext cx="854075" cy="922338"/>
                <a:chOff x="2789" y="1625"/>
                <a:chExt cx="847" cy="915"/>
              </a:xfrm>
            </p:grpSpPr>
            <p:sp>
              <p:nvSpPr>
                <p:cNvPr id="81" name="Oval 66">
                  <a:extLst>
                    <a:ext uri="{FF2B5EF4-FFF2-40B4-BE49-F238E27FC236}">
                      <a16:creationId xmlns:a16="http://schemas.microsoft.com/office/drawing/2014/main" id="{3F437426-662A-40D6-B296-FB6831D8E19B}"/>
                    </a:ext>
                  </a:extLst>
                </p:cNvPr>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2" name="Oval 67">
                  <a:extLst>
                    <a:ext uri="{FF2B5EF4-FFF2-40B4-BE49-F238E27FC236}">
                      <a16:creationId xmlns:a16="http://schemas.microsoft.com/office/drawing/2014/main" id="{A6C9454E-C627-406A-BDA6-B11DF2DA8380}"/>
                    </a:ext>
                  </a:extLst>
                </p:cNvPr>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3" name="Oval 68">
                  <a:extLst>
                    <a:ext uri="{FF2B5EF4-FFF2-40B4-BE49-F238E27FC236}">
                      <a16:creationId xmlns:a16="http://schemas.microsoft.com/office/drawing/2014/main" id="{17CFCAB6-5F86-49B4-A068-6561F2EA4DB1}"/>
                    </a:ext>
                  </a:extLst>
                </p:cNvPr>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4" name="Oval 69">
                  <a:extLst>
                    <a:ext uri="{FF2B5EF4-FFF2-40B4-BE49-F238E27FC236}">
                      <a16:creationId xmlns:a16="http://schemas.microsoft.com/office/drawing/2014/main" id="{77544980-5CC8-4F5F-98B0-70182780774B}"/>
                    </a:ext>
                  </a:extLst>
                </p:cNvPr>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5" name="Oval 70">
                  <a:extLst>
                    <a:ext uri="{FF2B5EF4-FFF2-40B4-BE49-F238E27FC236}">
                      <a16:creationId xmlns:a16="http://schemas.microsoft.com/office/drawing/2014/main" id="{AAD4217C-0FC4-4C4C-AEB3-F99C02B2406C}"/>
                    </a:ext>
                  </a:extLst>
                </p:cNvPr>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86" name="Group 71">
                  <a:extLst>
                    <a:ext uri="{FF2B5EF4-FFF2-40B4-BE49-F238E27FC236}">
                      <a16:creationId xmlns:a16="http://schemas.microsoft.com/office/drawing/2014/main" id="{FF21BA8C-E81B-4FFC-A678-A13B66CB21CE}"/>
                    </a:ext>
                  </a:extLst>
                </p:cNvPr>
                <p:cNvGrpSpPr>
                  <a:grpSpLocks/>
                </p:cNvGrpSpPr>
                <p:nvPr/>
              </p:nvGrpSpPr>
              <p:grpSpPr bwMode="auto">
                <a:xfrm>
                  <a:off x="2899" y="1735"/>
                  <a:ext cx="687" cy="688"/>
                  <a:chOff x="4166" y="1706"/>
                  <a:chExt cx="1252" cy="1252"/>
                </a:xfrm>
              </p:grpSpPr>
              <p:sp>
                <p:nvSpPr>
                  <p:cNvPr id="87" name="Oval 72">
                    <a:extLst>
                      <a:ext uri="{FF2B5EF4-FFF2-40B4-BE49-F238E27FC236}">
                        <a16:creationId xmlns:a16="http://schemas.microsoft.com/office/drawing/2014/main" id="{7547602A-8681-4586-B5EE-DA7AD00614E0}"/>
                      </a:ext>
                    </a:extLst>
                  </p:cNvPr>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8" name="Oval 73">
                    <a:extLst>
                      <a:ext uri="{FF2B5EF4-FFF2-40B4-BE49-F238E27FC236}">
                        <a16:creationId xmlns:a16="http://schemas.microsoft.com/office/drawing/2014/main" id="{061FBDEA-34A8-47FA-B24A-7F9EADA0342D}"/>
                      </a:ext>
                    </a:extLst>
                  </p:cNvPr>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9" name="Oval 74">
                    <a:extLst>
                      <a:ext uri="{FF2B5EF4-FFF2-40B4-BE49-F238E27FC236}">
                        <a16:creationId xmlns:a16="http://schemas.microsoft.com/office/drawing/2014/main" id="{3648383D-D4D4-435B-96D8-6D4DEC603D39}"/>
                      </a:ext>
                    </a:extLst>
                  </p:cNvPr>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90" name="Oval 75">
                    <a:extLst>
                      <a:ext uri="{FF2B5EF4-FFF2-40B4-BE49-F238E27FC236}">
                        <a16:creationId xmlns:a16="http://schemas.microsoft.com/office/drawing/2014/main" id="{755D2179-A34A-49D7-AA9D-A6EDD42AC0D9}"/>
                      </a:ext>
                    </a:extLst>
                  </p:cNvPr>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grpSp>
        <p:sp>
          <p:nvSpPr>
            <p:cNvPr id="78" name="矩形 77">
              <a:extLst>
                <a:ext uri="{FF2B5EF4-FFF2-40B4-BE49-F238E27FC236}">
                  <a16:creationId xmlns:a16="http://schemas.microsoft.com/office/drawing/2014/main" id="{0185ECBA-57C4-4AD0-9819-46D6BF0AE8B0}"/>
                </a:ext>
              </a:extLst>
            </p:cNvPr>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五</a:t>
              </a:r>
              <a:endParaRPr kumimoji="1" lang="zh-CN" altLang="en-US" sz="3200" b="1" dirty="0">
                <a:solidFill>
                  <a:srgbClr val="000000"/>
                </a:solidFill>
                <a:latin typeface="黑体"/>
                <a:ea typeface="黑体"/>
              </a:endParaRPr>
            </a:p>
          </p:txBody>
        </p:sp>
      </p:grpSp>
      <p:sp>
        <p:nvSpPr>
          <p:cNvPr id="93" name="Rectangle 35"/>
          <p:cNvSpPr>
            <a:spLocks noChangeArrowheads="1"/>
          </p:cNvSpPr>
          <p:nvPr/>
        </p:nvSpPr>
        <p:spPr bwMode="blackWhite">
          <a:xfrm>
            <a:off x="1391163" y="1146806"/>
            <a:ext cx="8286750" cy="4398907"/>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Tree>
    <p:extLst>
      <p:ext uri="{BB962C8B-B14F-4D97-AF65-F5344CB8AC3E}">
        <p14:creationId xmlns:p14="http://schemas.microsoft.com/office/powerpoint/2010/main" val="119713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提纲</a:t>
            </a:r>
          </a:p>
        </p:txBody>
      </p:sp>
      <p:grpSp>
        <p:nvGrpSpPr>
          <p:cNvPr id="9" name="组合 5"/>
          <p:cNvGrpSpPr>
            <a:grpSpLocks/>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grpSp>
      <p:grpSp>
        <p:nvGrpSpPr>
          <p:cNvPr id="12" name="组合 11"/>
          <p:cNvGrpSpPr/>
          <p:nvPr/>
        </p:nvGrpSpPr>
        <p:grpSpPr>
          <a:xfrm>
            <a:off x="2391229" y="1264810"/>
            <a:ext cx="6120000" cy="1188000"/>
            <a:chOff x="1066800" y="1117694"/>
            <a:chExt cx="6324600" cy="1159177"/>
          </a:xfrm>
        </p:grpSpPr>
        <p:grpSp>
          <p:nvGrpSpPr>
            <p:cNvPr id="13" name="组合 62"/>
            <p:cNvGrpSpPr>
              <a:grpSpLocks/>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概述</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14" name="Group 65"/>
            <p:cNvGrpSpPr>
              <a:grpSpLocks/>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21" name="Group 71"/>
              <p:cNvGrpSpPr>
                <a:grpSpLocks/>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一</a:t>
              </a:r>
              <a:endParaRPr kumimoji="1" lang="zh-CN" altLang="en-US" sz="3200" b="1" dirty="0">
                <a:solidFill>
                  <a:srgbClr val="000000"/>
                </a:solidFill>
                <a:latin typeface="黑体"/>
                <a:ea typeface="黑体"/>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a:grpSpLocks/>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200" b="1" dirty="0">
                    <a:solidFill>
                      <a:srgbClr val="000000"/>
                    </a:solidFill>
                    <a:latin typeface="黑体" pitchFamily="2" charset="-122"/>
                    <a:ea typeface="黑体" pitchFamily="2" charset="-122"/>
                  </a:rPr>
                  <a:t>SaaS</a:t>
                </a:r>
                <a:r>
                  <a:rPr kumimoji="1" lang="zh-CN" altLang="en-US" sz="3200" b="1" dirty="0">
                    <a:solidFill>
                      <a:srgbClr val="000000"/>
                    </a:solidFill>
                    <a:latin typeface="黑体" pitchFamily="2" charset="-122"/>
                    <a:ea typeface="黑体" pitchFamily="2" charset="-122"/>
                  </a:rPr>
                  <a:t>应用</a:t>
                </a:r>
              </a:p>
            </p:txBody>
          </p:sp>
        </p:grpSp>
        <p:grpSp>
          <p:nvGrpSpPr>
            <p:cNvPr id="30" name="Group 65"/>
            <p:cNvGrpSpPr>
              <a:grpSpLocks/>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37" name="Group 71"/>
              <p:cNvGrpSpPr>
                <a:grpSpLocks/>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三</a:t>
              </a:r>
              <a:endParaRPr kumimoji="1" lang="zh-CN" altLang="en-US" sz="3200" b="1" dirty="0">
                <a:solidFill>
                  <a:srgbClr val="000000"/>
                </a:solidFill>
                <a:latin typeface="黑体"/>
                <a:ea typeface="黑体"/>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a:grpSpLocks/>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发展趋势</a:t>
                </a:r>
              </a:p>
            </p:txBody>
          </p:sp>
        </p:grpSp>
        <p:grpSp>
          <p:nvGrpSpPr>
            <p:cNvPr id="46" name="Group 65"/>
            <p:cNvGrpSpPr>
              <a:grpSpLocks/>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53" name="Group 71"/>
              <p:cNvGrpSpPr>
                <a:grpSpLocks/>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四</a:t>
              </a:r>
              <a:endParaRPr kumimoji="1" lang="zh-CN" altLang="en-US" sz="3200" b="1" dirty="0">
                <a:solidFill>
                  <a:srgbClr val="000000"/>
                </a:solidFill>
                <a:latin typeface="黑体"/>
                <a:ea typeface="黑体"/>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a:grpSpLocks/>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支撑平台</a:t>
                </a:r>
              </a:p>
            </p:txBody>
          </p:sp>
        </p:grpSp>
        <p:grpSp>
          <p:nvGrpSpPr>
            <p:cNvPr id="62" name="Group 65"/>
            <p:cNvGrpSpPr>
              <a:grpSpLocks/>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69" name="Group 71"/>
              <p:cNvGrpSpPr>
                <a:grpSpLocks/>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二</a:t>
              </a:r>
              <a:endParaRPr kumimoji="1" lang="zh-CN" altLang="en-US" sz="3200" b="1" dirty="0">
                <a:solidFill>
                  <a:srgbClr val="000000"/>
                </a:solidFill>
                <a:latin typeface="黑体"/>
                <a:ea typeface="黑体"/>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a:extLst>
                  <a:ext uri="{FF2B5EF4-FFF2-40B4-BE49-F238E27FC236}">
                    <a16:creationId xmlns:a16="http://schemas.microsoft.com/office/drawing/2014/main" id="{8FDDE58F-9D36-4A50-B1E3-642F526D02E7}"/>
                  </a:ext>
                </a:extLst>
              </p:cNvPr>
              <p:cNvGrpSpPr>
                <a:grpSpLocks/>
              </p:cNvGrpSpPr>
              <p:nvPr/>
            </p:nvGrpSpPr>
            <p:grpSpPr bwMode="auto">
              <a:xfrm>
                <a:off x="1424608" y="5602595"/>
                <a:ext cx="5943600" cy="1138773"/>
                <a:chOff x="1752601" y="2209800"/>
                <a:chExt cx="6934200" cy="1138037"/>
              </a:xfrm>
            </p:grpSpPr>
            <p:sp>
              <p:nvSpPr>
                <p:cNvPr id="91" name="AutoShape 4">
                  <a:extLst>
                    <a:ext uri="{FF2B5EF4-FFF2-40B4-BE49-F238E27FC236}">
                      <a16:creationId xmlns:a16="http://schemas.microsoft.com/office/drawing/2014/main" id="{20B6E4C3-B17B-47DC-B0E4-C57719AF52EA}"/>
                    </a:ext>
                  </a:extLst>
                </p:cNvPr>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92" name="Text Box 9">
                  <a:extLst>
                    <a:ext uri="{FF2B5EF4-FFF2-40B4-BE49-F238E27FC236}">
                      <a16:creationId xmlns:a16="http://schemas.microsoft.com/office/drawing/2014/main" id="{B6160870-DAD7-4D6D-91B2-CE2E3E013E91}"/>
                    </a:ext>
                  </a:extLst>
                </p:cNvPr>
                <p:cNvSpPr txBox="1">
                  <a:spLocks noChangeArrowheads="1"/>
                </p:cNvSpPr>
                <p:nvPr/>
              </p:nvSpPr>
              <p:spPr bwMode="gray">
                <a:xfrm>
                  <a:off x="2397105" y="2209800"/>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体验</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80" name="Group 65">
                <a:extLst>
                  <a:ext uri="{FF2B5EF4-FFF2-40B4-BE49-F238E27FC236}">
                    <a16:creationId xmlns:a16="http://schemas.microsoft.com/office/drawing/2014/main" id="{1360737B-6308-429E-B0B7-2C7442242A38}"/>
                  </a:ext>
                </a:extLst>
              </p:cNvPr>
              <p:cNvGrpSpPr>
                <a:grpSpLocks/>
              </p:cNvGrpSpPr>
              <p:nvPr/>
            </p:nvGrpSpPr>
            <p:grpSpPr bwMode="auto">
              <a:xfrm>
                <a:off x="1043608" y="5445224"/>
                <a:ext cx="854075" cy="922338"/>
                <a:chOff x="2789" y="1625"/>
                <a:chExt cx="847" cy="915"/>
              </a:xfrm>
            </p:grpSpPr>
            <p:sp>
              <p:nvSpPr>
                <p:cNvPr id="81" name="Oval 66">
                  <a:extLst>
                    <a:ext uri="{FF2B5EF4-FFF2-40B4-BE49-F238E27FC236}">
                      <a16:creationId xmlns:a16="http://schemas.microsoft.com/office/drawing/2014/main" id="{3F437426-662A-40D6-B296-FB6831D8E19B}"/>
                    </a:ext>
                  </a:extLst>
                </p:cNvPr>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2" name="Oval 67">
                  <a:extLst>
                    <a:ext uri="{FF2B5EF4-FFF2-40B4-BE49-F238E27FC236}">
                      <a16:creationId xmlns:a16="http://schemas.microsoft.com/office/drawing/2014/main" id="{A6C9454E-C627-406A-BDA6-B11DF2DA8380}"/>
                    </a:ext>
                  </a:extLst>
                </p:cNvPr>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3" name="Oval 68">
                  <a:extLst>
                    <a:ext uri="{FF2B5EF4-FFF2-40B4-BE49-F238E27FC236}">
                      <a16:creationId xmlns:a16="http://schemas.microsoft.com/office/drawing/2014/main" id="{17CFCAB6-5F86-49B4-A068-6561F2EA4DB1}"/>
                    </a:ext>
                  </a:extLst>
                </p:cNvPr>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4" name="Oval 69">
                  <a:extLst>
                    <a:ext uri="{FF2B5EF4-FFF2-40B4-BE49-F238E27FC236}">
                      <a16:creationId xmlns:a16="http://schemas.microsoft.com/office/drawing/2014/main" id="{77544980-5CC8-4F5F-98B0-70182780774B}"/>
                    </a:ext>
                  </a:extLst>
                </p:cNvPr>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5" name="Oval 70">
                  <a:extLst>
                    <a:ext uri="{FF2B5EF4-FFF2-40B4-BE49-F238E27FC236}">
                      <a16:creationId xmlns:a16="http://schemas.microsoft.com/office/drawing/2014/main" id="{AAD4217C-0FC4-4C4C-AEB3-F99C02B2406C}"/>
                    </a:ext>
                  </a:extLst>
                </p:cNvPr>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86" name="Group 71">
                  <a:extLst>
                    <a:ext uri="{FF2B5EF4-FFF2-40B4-BE49-F238E27FC236}">
                      <a16:creationId xmlns:a16="http://schemas.microsoft.com/office/drawing/2014/main" id="{FF21BA8C-E81B-4FFC-A678-A13B66CB21CE}"/>
                    </a:ext>
                  </a:extLst>
                </p:cNvPr>
                <p:cNvGrpSpPr>
                  <a:grpSpLocks/>
                </p:cNvGrpSpPr>
                <p:nvPr/>
              </p:nvGrpSpPr>
              <p:grpSpPr bwMode="auto">
                <a:xfrm>
                  <a:off x="2899" y="1735"/>
                  <a:ext cx="687" cy="688"/>
                  <a:chOff x="4166" y="1706"/>
                  <a:chExt cx="1252" cy="1252"/>
                </a:xfrm>
              </p:grpSpPr>
              <p:sp>
                <p:nvSpPr>
                  <p:cNvPr id="87" name="Oval 72">
                    <a:extLst>
                      <a:ext uri="{FF2B5EF4-FFF2-40B4-BE49-F238E27FC236}">
                        <a16:creationId xmlns:a16="http://schemas.microsoft.com/office/drawing/2014/main" id="{7547602A-8681-4586-B5EE-DA7AD00614E0}"/>
                      </a:ext>
                    </a:extLst>
                  </p:cNvPr>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8" name="Oval 73">
                    <a:extLst>
                      <a:ext uri="{FF2B5EF4-FFF2-40B4-BE49-F238E27FC236}">
                        <a16:creationId xmlns:a16="http://schemas.microsoft.com/office/drawing/2014/main" id="{061FBDEA-34A8-47FA-B24A-7F9EADA0342D}"/>
                      </a:ext>
                    </a:extLst>
                  </p:cNvPr>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9" name="Oval 74">
                    <a:extLst>
                      <a:ext uri="{FF2B5EF4-FFF2-40B4-BE49-F238E27FC236}">
                        <a16:creationId xmlns:a16="http://schemas.microsoft.com/office/drawing/2014/main" id="{3648383D-D4D4-435B-96D8-6D4DEC603D39}"/>
                      </a:ext>
                    </a:extLst>
                  </p:cNvPr>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90" name="Oval 75">
                    <a:extLst>
                      <a:ext uri="{FF2B5EF4-FFF2-40B4-BE49-F238E27FC236}">
                        <a16:creationId xmlns:a16="http://schemas.microsoft.com/office/drawing/2014/main" id="{755D2179-A34A-49D7-AA9D-A6EDD42AC0D9}"/>
                      </a:ext>
                    </a:extLst>
                  </p:cNvPr>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grpSp>
        <p:sp>
          <p:nvSpPr>
            <p:cNvPr id="78" name="矩形 77">
              <a:extLst>
                <a:ext uri="{FF2B5EF4-FFF2-40B4-BE49-F238E27FC236}">
                  <a16:creationId xmlns:a16="http://schemas.microsoft.com/office/drawing/2014/main" id="{0185ECBA-57C4-4AD0-9819-46D6BF0AE8B0}"/>
                </a:ext>
              </a:extLst>
            </p:cNvPr>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五</a:t>
              </a:r>
              <a:endParaRPr kumimoji="1" lang="zh-CN" altLang="en-US" sz="3200" b="1" dirty="0">
                <a:solidFill>
                  <a:srgbClr val="000000"/>
                </a:solidFill>
                <a:latin typeface="黑体"/>
                <a:ea typeface="黑体"/>
              </a:endParaRPr>
            </a:p>
          </p:txBody>
        </p:sp>
      </p:grpSp>
      <p:sp>
        <p:nvSpPr>
          <p:cNvPr id="94" name="Rectangle 35"/>
          <p:cNvSpPr>
            <a:spLocks noChangeArrowheads="1"/>
          </p:cNvSpPr>
          <p:nvPr/>
        </p:nvSpPr>
        <p:spPr bwMode="blackWhite">
          <a:xfrm>
            <a:off x="1450441" y="2182189"/>
            <a:ext cx="8286750" cy="4494821"/>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Tree>
    <p:extLst>
      <p:ext uri="{BB962C8B-B14F-4D97-AF65-F5344CB8AC3E}">
        <p14:creationId xmlns:p14="http://schemas.microsoft.com/office/powerpoint/2010/main" val="4069438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体验</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体验</a:t>
            </a:r>
          </a:p>
        </p:txBody>
      </p:sp>
      <p:sp>
        <p:nvSpPr>
          <p:cNvPr id="11" name="内容占位符 3"/>
          <p:cNvSpPr txBox="1">
            <a:spLocks/>
          </p:cNvSpPr>
          <p:nvPr/>
        </p:nvSpPr>
        <p:spPr>
          <a:xfrm>
            <a:off x="606712" y="2543103"/>
            <a:ext cx="10820400" cy="2590800"/>
          </a:xfrm>
          <a:prstGeom prst="rect">
            <a:avLst/>
          </a:prstGeom>
          <a:solidFill>
            <a:srgbClr val="8064A2"/>
          </a:solidFill>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en-US" altLang="zh-CN" sz="2000" b="0" i="0" u="none" strike="noStrike" kern="1200" cap="none" spc="0" normalizeH="0" baseline="0" noProof="0">
              <a:ln>
                <a:noFill/>
              </a:ln>
              <a:solidFill>
                <a:sysClr val="window" lastClr="FFFFFF"/>
              </a:solidFill>
              <a:effectLst/>
              <a:uLnTx/>
              <a:uFillTx/>
              <a:latin typeface="Arial"/>
              <a:ea typeface="微软雅黑"/>
              <a:cs typeface="+mn-cs"/>
            </a:endParaRP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rPr>
              <a:t>客户可以根据自己的实际需求，通过互联网向厂商订购所需的应用软件服务，按订购应用服务的多少和使用时间的长短来支付费用，并通过互联网来获得厂商提供的应用服务。在本节我们将使用</a:t>
            </a:r>
            <a:r>
              <a:rPr kumimoji="0" lang="en-US" altLang="zh-CN" sz="2000" b="0" i="0" u="none" strike="noStrike" kern="1200" cap="none" spc="0" normalizeH="0" baseline="0" noProof="0">
                <a:ln>
                  <a:noFill/>
                </a:ln>
                <a:solidFill>
                  <a:sysClr val="window" lastClr="FFFFFF"/>
                </a:solidFill>
                <a:effectLst/>
                <a:uLnTx/>
                <a:uFillTx/>
                <a:latin typeface="Arial"/>
                <a:ea typeface="微软雅黑"/>
                <a:cs typeface="+mn-cs"/>
              </a:rPr>
              <a:t>Microsoft</a:t>
            </a:r>
            <a:r>
              <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rPr>
              <a:t>必应（</a:t>
            </a:r>
            <a:r>
              <a:rPr kumimoji="0" lang="en-US" altLang="zh-CN" sz="2000" b="0" i="0" u="none" strike="noStrike" kern="1200" cap="none" spc="0" normalizeH="0" baseline="0" noProof="0">
                <a:ln>
                  <a:noFill/>
                </a:ln>
                <a:solidFill>
                  <a:sysClr val="window" lastClr="FFFFFF"/>
                </a:solidFill>
                <a:effectLst/>
                <a:uLnTx/>
                <a:uFillTx/>
                <a:latin typeface="Arial"/>
                <a:ea typeface="微软雅黑"/>
                <a:cs typeface="+mn-cs"/>
              </a:rPr>
              <a:t>Bing</a:t>
            </a:r>
            <a:r>
              <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rPr>
              <a:t>）的在线</a:t>
            </a:r>
            <a:r>
              <a:rPr kumimoji="0" lang="en-US" altLang="zh-CN" sz="2000" b="0" i="0" u="none" strike="noStrike" kern="1200" cap="none" spc="0" normalizeH="0" baseline="0" noProof="0">
                <a:ln>
                  <a:noFill/>
                </a:ln>
                <a:solidFill>
                  <a:sysClr val="window" lastClr="FFFFFF"/>
                </a:solidFill>
                <a:effectLst/>
                <a:uLnTx/>
                <a:uFillTx/>
                <a:latin typeface="Arial"/>
                <a:ea typeface="微软雅黑"/>
                <a:cs typeface="+mn-cs"/>
              </a:rPr>
              <a:t>Office</a:t>
            </a:r>
            <a:r>
              <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rPr>
              <a:t>应用来完成</a:t>
            </a:r>
            <a:r>
              <a:rPr kumimoji="0" lang="en-US" altLang="zh-CN" sz="2000" b="0" i="0" u="none" strike="noStrike" kern="1200" cap="none" spc="0" normalizeH="0" baseline="0" noProof="0">
                <a:ln>
                  <a:noFill/>
                </a:ln>
                <a:solidFill>
                  <a:sysClr val="window" lastClr="FFFFFF"/>
                </a:solidFill>
                <a:effectLst/>
                <a:uLnTx/>
                <a:uFillTx/>
                <a:latin typeface="Arial"/>
                <a:ea typeface="微软雅黑"/>
                <a:cs typeface="+mn-cs"/>
              </a:rPr>
              <a:t>SaaS</a:t>
            </a:r>
            <a:r>
              <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rPr>
              <a:t>的体验。</a:t>
            </a:r>
            <a:endParaRPr kumimoji="0" lang="en-US" altLang="zh-CN" sz="2000" b="0" i="0" u="none" strike="noStrike" kern="1200" cap="none" spc="0" normalizeH="0" baseline="0" noProof="0">
              <a:ln>
                <a:noFill/>
              </a:ln>
              <a:solidFill>
                <a:sysClr val="window" lastClr="FFFFFF"/>
              </a:solidFill>
              <a:effectLst/>
              <a:uLnTx/>
              <a:uFillTx/>
              <a:latin typeface="Arial"/>
              <a:ea typeface="微软雅黑"/>
              <a:cs typeface="+mn-cs"/>
            </a:endParaRP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 lastClr="FFFFFF"/>
              </a:solidFill>
              <a:effectLst/>
              <a:uLnTx/>
              <a:uFillTx/>
              <a:latin typeface="Arial"/>
              <a:ea typeface="微软雅黑"/>
              <a:cs typeface="+mn-cs"/>
            </a:endParaRPr>
          </a:p>
        </p:txBody>
      </p:sp>
    </p:spTree>
    <p:extLst>
      <p:ext uri="{BB962C8B-B14F-4D97-AF65-F5344CB8AC3E}">
        <p14:creationId xmlns:p14="http://schemas.microsoft.com/office/powerpoint/2010/main" val="61513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体验</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体验</a:t>
            </a:r>
          </a:p>
        </p:txBody>
      </p:sp>
      <p:sp>
        <p:nvSpPr>
          <p:cNvPr id="64" name="文本框 63"/>
          <p:cNvSpPr txBox="1"/>
          <p:nvPr/>
        </p:nvSpPr>
        <p:spPr>
          <a:xfrm>
            <a:off x="606712" y="1632018"/>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注册账号</a:t>
            </a:r>
          </a:p>
        </p:txBody>
      </p:sp>
      <p:sp>
        <p:nvSpPr>
          <p:cNvPr id="12" name="内容占位符 3"/>
          <p:cNvSpPr txBox="1">
            <a:spLocks/>
          </p:cNvSpPr>
          <p:nvPr/>
        </p:nvSpPr>
        <p:spPr>
          <a:xfrm>
            <a:off x="418224" y="2132993"/>
            <a:ext cx="11773776" cy="1143000"/>
          </a:xfrm>
          <a:prstGeom prst="rect">
            <a:avLst/>
          </a:prstGeom>
        </p:spPr>
        <p:txBody>
          <a:bodyPr vert="horz" lIns="121917" tIns="60958" rIns="121917" bIns="60958" rtlCol="0">
            <a:normAutofit fontScale="92500" lnSpcReduction="100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1</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）打开浏览器，在地址栏输入</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http://cn.bing.com</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，打开必应首页。</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2</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）单击首页上的</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OFFICE ONLINE</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，打开</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OFFICE</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在线应用。</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3</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）单击“立即使用在线应用”里的各个应用（见下图）即可使用云端各种</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Office</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应用，无需在本地安装这些应用。</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sp>
        <p:nvSpPr>
          <p:cNvPr id="17" name="右箭头 16"/>
          <p:cNvSpPr/>
          <p:nvPr/>
        </p:nvSpPr>
        <p:spPr>
          <a:xfrm rot="2467755">
            <a:off x="4755610" y="4163382"/>
            <a:ext cx="1000125" cy="558757"/>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pic>
        <p:nvPicPr>
          <p:cNvPr id="18" name="Picture 2" descr="G:\云计算导论：概念 架构与应用\云计算导论彩色示例图\第二章 云计算平台体验\图2.28 选择在线Office\图2.28 选择在线Off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315" y="3380158"/>
            <a:ext cx="4137932" cy="1839081"/>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19" name="Picture 3" descr="G:\云计算导论：概念 架构与应用\云计算导论彩色示例图\第二章 云计算平台体验\图2.29 在线Office应用列表\图2.29 在线Office应用列表.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193" y="4970202"/>
            <a:ext cx="8193768" cy="1748571"/>
          </a:xfrm>
          <a:prstGeom prst="rect">
            <a:avLst/>
          </a:prstGeom>
          <a:ln>
            <a:solidFill>
              <a:srgbClr val="0070C0"/>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7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体验</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体验</a:t>
            </a:r>
          </a:p>
        </p:txBody>
      </p:sp>
      <p:sp>
        <p:nvSpPr>
          <p:cNvPr id="64" name="文本框 63"/>
          <p:cNvSpPr txBox="1"/>
          <p:nvPr/>
        </p:nvSpPr>
        <p:spPr>
          <a:xfrm>
            <a:off x="606712" y="1632018"/>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使用应用</a:t>
            </a:r>
          </a:p>
        </p:txBody>
      </p:sp>
      <p:sp>
        <p:nvSpPr>
          <p:cNvPr id="11" name="内容占位符 3"/>
          <p:cNvSpPr txBox="1">
            <a:spLocks/>
          </p:cNvSpPr>
          <p:nvPr/>
        </p:nvSpPr>
        <p:spPr>
          <a:xfrm>
            <a:off x="231268" y="2063515"/>
            <a:ext cx="10992288" cy="1577827"/>
          </a:xfrm>
          <a:prstGeom prst="rect">
            <a:avLst/>
          </a:prstGeom>
        </p:spPr>
        <p:txBody>
          <a:bodyPr vert="horz" lIns="121917" tIns="60958" rIns="121917" bIns="60958" rtlCol="0">
            <a:normAutofit fontScale="92500" lnSpcReduction="200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4</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）单击“</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Word”</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图标，系统提示登录或注册，因为首次使用，所以单击“注册新账户”。</a:t>
            </a:r>
            <a:endPar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5</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）在账号栏输入手机号或邮箱号，密码栏输入密码，我们输入手机号和密码。</a:t>
            </a:r>
            <a:endPar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6</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）单击“下一步”，设置安全信息，输入手机号，获取验证码。</a:t>
            </a:r>
            <a:endPar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7</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）输入验证码，提交验证。</a:t>
            </a:r>
            <a:endPar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pic>
        <p:nvPicPr>
          <p:cNvPr id="13" name="Picture 2" descr="G:\云计算导论：概念 架构与应用\云计算导论彩色示例图\第二章 云计算平台体验\图2.30 注册账号首页\图2.30 注册账号首页.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12" y="4977619"/>
            <a:ext cx="3114675" cy="1807369"/>
          </a:xfrm>
          <a:prstGeom prst="rect">
            <a:avLst/>
          </a:prstGeom>
          <a:noFill/>
          <a:ln>
            <a:solidFill>
              <a:srgbClr val="4F81BD">
                <a:lumMod val="60000"/>
                <a:lumOff val="40000"/>
              </a:srgbClr>
            </a:solidFill>
          </a:ln>
          <a:extLst>
            <a:ext uri="{909E8E84-426E-40DD-AFC4-6F175D3DCCD1}">
              <a14:hiddenFill xmlns:a14="http://schemas.microsoft.com/office/drawing/2010/main">
                <a:solidFill>
                  <a:srgbClr val="FFFFFF"/>
                </a:solidFill>
              </a14:hiddenFill>
            </a:ext>
          </a:extLst>
        </p:spPr>
      </p:pic>
      <p:pic>
        <p:nvPicPr>
          <p:cNvPr id="14" name="Picture 3" descr="G:\云计算导论：概念 架构与应用\云计算导论彩色示例图\第二章 云计算平台体验\图2.31 注册账号\图2.31 注册账号.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968" y="3384619"/>
            <a:ext cx="2678244" cy="3421799"/>
          </a:xfrm>
          <a:prstGeom prst="rect">
            <a:avLst/>
          </a:prstGeom>
          <a:noFill/>
          <a:ln>
            <a:solidFill>
              <a:srgbClr val="4F81BD">
                <a:lumMod val="60000"/>
                <a:lumOff val="40000"/>
              </a:srgbClr>
            </a:solidFill>
          </a:ln>
          <a:extLst>
            <a:ext uri="{909E8E84-426E-40DD-AFC4-6F175D3DCCD1}">
              <a14:hiddenFill xmlns:a14="http://schemas.microsoft.com/office/drawing/2010/main">
                <a:solidFill>
                  <a:srgbClr val="FFFFFF"/>
                </a:solidFill>
              </a14:hiddenFill>
            </a:ext>
          </a:extLst>
        </p:spPr>
      </p:pic>
      <p:pic>
        <p:nvPicPr>
          <p:cNvPr id="15" name="Picture 4" descr="G:\云计算导论：概念 架构与应用\云计算导论彩色示例图\第二章 云计算平台体验\图2.32 获取验证码\图2.32 获取验证码.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7412" y="3694170"/>
            <a:ext cx="2724150" cy="3112249"/>
          </a:xfrm>
          <a:prstGeom prst="rect">
            <a:avLst/>
          </a:prstGeom>
          <a:noFill/>
          <a:ln>
            <a:solidFill>
              <a:srgbClr val="4F81BD">
                <a:lumMod val="60000"/>
                <a:lumOff val="40000"/>
              </a:srgbClr>
            </a:solidFill>
          </a:ln>
          <a:extLst>
            <a:ext uri="{909E8E84-426E-40DD-AFC4-6F175D3DCCD1}">
              <a14:hiddenFill xmlns:a14="http://schemas.microsoft.com/office/drawing/2010/main">
                <a:solidFill>
                  <a:srgbClr val="FFFFFF"/>
                </a:solidFill>
              </a14:hiddenFill>
            </a:ext>
          </a:extLst>
        </p:spPr>
      </p:pic>
      <p:pic>
        <p:nvPicPr>
          <p:cNvPr id="16" name="Picture 5" descr="G:\云计算导论：概念 架构与应用\云计算导论彩色示例图\第二章 云计算平台体验\图2.33 输入验证码\图2.33 输入验证码.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9661" y="4060442"/>
            <a:ext cx="2952751" cy="2745977"/>
          </a:xfrm>
          <a:prstGeom prst="rect">
            <a:avLst/>
          </a:prstGeom>
          <a:noFill/>
          <a:ln>
            <a:solidFill>
              <a:srgbClr val="4F81BD">
                <a:lumMod val="60000"/>
                <a:lumOff val="40000"/>
              </a:srgbClr>
            </a:solidFill>
          </a:ln>
          <a:extLst>
            <a:ext uri="{909E8E84-426E-40DD-AFC4-6F175D3DCCD1}">
              <a14:hiddenFill xmlns:a14="http://schemas.microsoft.com/office/drawing/2010/main">
                <a:solidFill>
                  <a:srgbClr val="FFFFFF"/>
                </a:solidFill>
              </a14:hiddenFill>
            </a:ext>
          </a:extLst>
        </p:spPr>
      </p:pic>
      <p:sp>
        <p:nvSpPr>
          <p:cNvPr id="20" name="右箭头 19"/>
          <p:cNvSpPr/>
          <p:nvPr/>
        </p:nvSpPr>
        <p:spPr>
          <a:xfrm>
            <a:off x="3203287" y="5815819"/>
            <a:ext cx="695325" cy="423043"/>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
        <p:nvSpPr>
          <p:cNvPr id="21" name="右箭头 20"/>
          <p:cNvSpPr/>
          <p:nvPr/>
        </p:nvSpPr>
        <p:spPr>
          <a:xfrm>
            <a:off x="5305591" y="5815819"/>
            <a:ext cx="695325" cy="423043"/>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
        <p:nvSpPr>
          <p:cNvPr id="22" name="右箭头 21"/>
          <p:cNvSpPr/>
          <p:nvPr/>
        </p:nvSpPr>
        <p:spPr>
          <a:xfrm>
            <a:off x="7794336" y="5815819"/>
            <a:ext cx="695325" cy="423043"/>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385190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体验</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体验</a:t>
            </a:r>
          </a:p>
        </p:txBody>
      </p:sp>
      <p:sp>
        <p:nvSpPr>
          <p:cNvPr id="64" name="文本框 63"/>
          <p:cNvSpPr txBox="1"/>
          <p:nvPr/>
        </p:nvSpPr>
        <p:spPr>
          <a:xfrm>
            <a:off x="606712" y="1632018"/>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使用应用</a:t>
            </a:r>
          </a:p>
        </p:txBody>
      </p:sp>
      <p:sp>
        <p:nvSpPr>
          <p:cNvPr id="17" name="内容占位符 3"/>
          <p:cNvSpPr txBox="1">
            <a:spLocks/>
          </p:cNvSpPr>
          <p:nvPr/>
        </p:nvSpPr>
        <p:spPr>
          <a:xfrm>
            <a:off x="369392" y="2369828"/>
            <a:ext cx="10992288" cy="1143001"/>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8</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）自动发送验证邮件，如果没有收到可以单击“重新发送电子邮件”。</a:t>
            </a:r>
            <a:endPar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9</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）登录到邮箱，打开</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Microsoft</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账户团队的邮件，单击“验证*******</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@qq.com”</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，即可完成邮箱验证。</a:t>
            </a:r>
            <a:endPar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pic>
        <p:nvPicPr>
          <p:cNvPr id="18" name="Picture 2" descr="G:\云计算导论：概念 架构与应用\云计算导论彩色示例图\第二章 云计算平台体验\图2.34 发送验证\图2.34 发送验证.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12" y="4457415"/>
            <a:ext cx="3482521" cy="2074889"/>
          </a:xfrm>
          <a:prstGeom prst="rect">
            <a:avLst/>
          </a:prstGeom>
          <a:noFill/>
          <a:ln>
            <a:solidFill>
              <a:srgbClr val="4F81BD">
                <a:lumMod val="60000"/>
                <a:lumOff val="40000"/>
              </a:srgbClr>
            </a:solidFill>
          </a:ln>
          <a:extLst>
            <a:ext uri="{909E8E84-426E-40DD-AFC4-6F175D3DCCD1}">
              <a14:hiddenFill xmlns:a14="http://schemas.microsoft.com/office/drawing/2010/main">
                <a:solidFill>
                  <a:srgbClr val="FFFFFF"/>
                </a:solidFill>
              </a14:hiddenFill>
            </a:ext>
          </a:extLst>
        </p:spPr>
      </p:pic>
      <p:pic>
        <p:nvPicPr>
          <p:cNvPr id="19" name="Picture 3" descr="G:\云计算导论：概念 架构与应用\云计算导论彩色示例图\第二章 云计算平台体验\图2.35 验证邮箱\图2.35 验证邮箱.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0233" y="3865304"/>
            <a:ext cx="3810000" cy="2915988"/>
          </a:xfrm>
          <a:prstGeom prst="rect">
            <a:avLst/>
          </a:prstGeom>
          <a:noFill/>
          <a:ln>
            <a:solidFill>
              <a:srgbClr val="4F81BD">
                <a:lumMod val="60000"/>
                <a:lumOff val="40000"/>
              </a:srgbClr>
            </a:solidFill>
          </a:ln>
          <a:extLst>
            <a:ext uri="{909E8E84-426E-40DD-AFC4-6F175D3DCCD1}">
              <a14:hiddenFill xmlns:a14="http://schemas.microsoft.com/office/drawing/2010/main">
                <a:solidFill>
                  <a:srgbClr val="FFFFFF"/>
                </a:solidFill>
              </a14:hiddenFill>
            </a:ext>
          </a:extLst>
        </p:spPr>
      </p:pic>
      <p:pic>
        <p:nvPicPr>
          <p:cNvPr id="23" name="Picture 4" descr="G:\云计算导论：概念 架构与应用\云计算导论彩色示例图\第二章 云计算平台体验\图2.36 完成验证\图2.36 完成验证.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0260" y="5103398"/>
            <a:ext cx="3305173" cy="742970"/>
          </a:xfrm>
          <a:prstGeom prst="rect">
            <a:avLst/>
          </a:prstGeom>
          <a:noFill/>
          <a:ln>
            <a:solidFill>
              <a:srgbClr val="4F81BD">
                <a:lumMod val="60000"/>
                <a:lumOff val="40000"/>
              </a:srgbClr>
            </a:solidFill>
          </a:ln>
          <a:extLst>
            <a:ext uri="{909E8E84-426E-40DD-AFC4-6F175D3DCCD1}">
              <a14:hiddenFill xmlns:a14="http://schemas.microsoft.com/office/drawing/2010/main">
                <a:solidFill>
                  <a:srgbClr val="FFFFFF"/>
                </a:solidFill>
              </a14:hiddenFill>
            </a:ext>
          </a:extLst>
        </p:spPr>
      </p:pic>
      <p:sp>
        <p:nvSpPr>
          <p:cNvPr id="24" name="右箭头 23"/>
          <p:cNvSpPr/>
          <p:nvPr/>
        </p:nvSpPr>
        <p:spPr>
          <a:xfrm>
            <a:off x="3851108" y="5389304"/>
            <a:ext cx="695325" cy="423043"/>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
        <p:nvSpPr>
          <p:cNvPr id="25" name="右箭头 24"/>
          <p:cNvSpPr/>
          <p:nvPr/>
        </p:nvSpPr>
        <p:spPr>
          <a:xfrm>
            <a:off x="7813508" y="5313104"/>
            <a:ext cx="695325" cy="423043"/>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15487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体验</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体验</a:t>
            </a:r>
          </a:p>
        </p:txBody>
      </p:sp>
      <p:sp>
        <p:nvSpPr>
          <p:cNvPr id="64" name="文本框 63"/>
          <p:cNvSpPr txBox="1"/>
          <p:nvPr/>
        </p:nvSpPr>
        <p:spPr>
          <a:xfrm>
            <a:off x="606712" y="1632018"/>
            <a:ext cx="317106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登录</a:t>
            </a:r>
            <a:r>
              <a:rPr lang="en-US" altLang="zh-CN" sz="2400" b="1" dirty="0">
                <a:latin typeface="黑体" panose="02010609060101010101" pitchFamily="49" charset="-122"/>
                <a:ea typeface="黑体" panose="02010609060101010101" pitchFamily="49" charset="-122"/>
              </a:rPr>
              <a:t>OFFICE ONLINE</a:t>
            </a:r>
            <a:endParaRPr lang="zh-CN" altLang="en-US" sz="2400" b="1" dirty="0">
              <a:latin typeface="黑体" panose="02010609060101010101" pitchFamily="49" charset="-122"/>
              <a:ea typeface="黑体" panose="02010609060101010101" pitchFamily="49" charset="-122"/>
            </a:endParaRPr>
          </a:p>
        </p:txBody>
      </p:sp>
      <p:pic>
        <p:nvPicPr>
          <p:cNvPr id="13" name="Picture 2" descr="G:\云计算导论：概念 架构与应用\云计算导论彩色示例图\第二章 云计算平台体验\图2.37 登录应用\图2.37 登录应用.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379" y="2210594"/>
            <a:ext cx="8399463" cy="4143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489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体验</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体验</a:t>
            </a:r>
          </a:p>
        </p:txBody>
      </p:sp>
      <p:sp>
        <p:nvSpPr>
          <p:cNvPr id="64" name="文本框 63"/>
          <p:cNvSpPr txBox="1"/>
          <p:nvPr/>
        </p:nvSpPr>
        <p:spPr>
          <a:xfrm>
            <a:off x="606712" y="1632018"/>
            <a:ext cx="317106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使用</a:t>
            </a:r>
            <a:r>
              <a:rPr lang="en-US" altLang="zh-CN" sz="2400" b="1" dirty="0">
                <a:latin typeface="黑体" panose="02010609060101010101" pitchFamily="49" charset="-122"/>
                <a:ea typeface="黑体" panose="02010609060101010101" pitchFamily="49" charset="-122"/>
              </a:rPr>
              <a:t>OFFICE ONLINE</a:t>
            </a:r>
            <a:endParaRPr lang="zh-CN" altLang="en-US" sz="2400" b="1" dirty="0">
              <a:latin typeface="黑体" panose="02010609060101010101" pitchFamily="49" charset="-122"/>
              <a:ea typeface="黑体" panose="02010609060101010101" pitchFamily="49" charset="-122"/>
            </a:endParaRPr>
          </a:p>
        </p:txBody>
      </p:sp>
      <p:sp>
        <p:nvSpPr>
          <p:cNvPr id="10" name="内容占位符 3"/>
          <p:cNvSpPr txBox="1">
            <a:spLocks/>
          </p:cNvSpPr>
          <p:nvPr/>
        </p:nvSpPr>
        <p:spPr>
          <a:xfrm>
            <a:off x="288487" y="2253561"/>
            <a:ext cx="3677088" cy="12954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1</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）打开各个应用即可像使用本地</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Office</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一样，打开</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Word</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应用，选择模板新建文件。</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pic>
        <p:nvPicPr>
          <p:cNvPr id="11" name="Picture 2" descr="G:\云计算导论：概念 架构与应用\云计算导论彩色示例图\第二章 云计算平台体验\图2.38 使用应用\图2.38 使用应用.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175" y="1143794"/>
            <a:ext cx="7696200" cy="5454052"/>
          </a:xfrm>
          <a:prstGeom prst="rect">
            <a:avLst/>
          </a:prstGeom>
          <a:noFill/>
          <a:ln>
            <a:solidFill>
              <a:srgbClr val="4F81BD"/>
            </a:solidFill>
          </a:ln>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3965575" y="1219994"/>
            <a:ext cx="0" cy="5454052"/>
          </a:xfrm>
          <a:prstGeom prst="line">
            <a:avLst/>
          </a:prstGeom>
          <a:noFill/>
          <a:ln w="57150" cap="flat" cmpd="sng" algn="ctr">
            <a:solidFill>
              <a:srgbClr val="0070C0"/>
            </a:solidFill>
            <a:prstDash val="sysDot"/>
          </a:ln>
          <a:effectLst/>
        </p:spPr>
      </p:cxnSp>
    </p:spTree>
    <p:extLst>
      <p:ext uri="{BB962C8B-B14F-4D97-AF65-F5344CB8AC3E}">
        <p14:creationId xmlns:p14="http://schemas.microsoft.com/office/powerpoint/2010/main" val="1859452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体验</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体验</a:t>
            </a:r>
          </a:p>
        </p:txBody>
      </p:sp>
      <p:sp>
        <p:nvSpPr>
          <p:cNvPr id="64" name="文本框 63"/>
          <p:cNvSpPr txBox="1"/>
          <p:nvPr/>
        </p:nvSpPr>
        <p:spPr>
          <a:xfrm>
            <a:off x="606712" y="1632018"/>
            <a:ext cx="317106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使用</a:t>
            </a:r>
            <a:r>
              <a:rPr lang="en-US" altLang="zh-CN" sz="2400" b="1" dirty="0">
                <a:latin typeface="黑体" panose="02010609060101010101" pitchFamily="49" charset="-122"/>
                <a:ea typeface="黑体" panose="02010609060101010101" pitchFamily="49" charset="-122"/>
              </a:rPr>
              <a:t>OFFICE ONLINE</a:t>
            </a:r>
            <a:endParaRPr lang="zh-CN" altLang="en-US" sz="2400" b="1" dirty="0">
              <a:latin typeface="黑体" panose="02010609060101010101" pitchFamily="49" charset="-122"/>
              <a:ea typeface="黑体" panose="02010609060101010101" pitchFamily="49" charset="-122"/>
            </a:endParaRPr>
          </a:p>
        </p:txBody>
      </p:sp>
      <p:sp>
        <p:nvSpPr>
          <p:cNvPr id="13" name="内容占位符 3"/>
          <p:cNvSpPr txBox="1">
            <a:spLocks/>
          </p:cNvSpPr>
          <p:nvPr/>
        </p:nvSpPr>
        <p:spPr>
          <a:xfrm>
            <a:off x="387082" y="2061850"/>
            <a:ext cx="4743888" cy="12954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2</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）在线编辑、保存文件。</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pic>
        <p:nvPicPr>
          <p:cNvPr id="14" name="Picture 2" descr="G:\云计算导论：概念 架构与应用\云计算导论彩色示例图\第二章 云计算平台体验\图2.39 编辑Word文件\图2.39 编辑Word文件.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265" y="2492303"/>
            <a:ext cx="8772709" cy="4191000"/>
          </a:xfrm>
          <a:prstGeom prst="rect">
            <a:avLst/>
          </a:prstGeom>
          <a:ln>
            <a:solidFill>
              <a:srgbClr val="4F81BD"/>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右箭头 14"/>
          <p:cNvSpPr/>
          <p:nvPr/>
        </p:nvSpPr>
        <p:spPr>
          <a:xfrm rot="2467755">
            <a:off x="1981830" y="2751100"/>
            <a:ext cx="1000125" cy="558757"/>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178807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体验</a:t>
            </a:r>
          </a:p>
        </p:txBody>
      </p:sp>
      <p:sp>
        <p:nvSpPr>
          <p:cNvPr id="9" name="文本框 8"/>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SaaS</a:t>
            </a:r>
            <a:r>
              <a:rPr lang="zh-CN" altLang="en-US" sz="2800" b="1" dirty="0">
                <a:latin typeface="黑体" panose="02010609060101010101" pitchFamily="49" charset="-122"/>
                <a:ea typeface="黑体" panose="02010609060101010101" pitchFamily="49" charset="-122"/>
              </a:rPr>
              <a:t>体验</a:t>
            </a:r>
          </a:p>
        </p:txBody>
      </p:sp>
      <p:sp>
        <p:nvSpPr>
          <p:cNvPr id="64" name="文本框 63"/>
          <p:cNvSpPr txBox="1"/>
          <p:nvPr/>
        </p:nvSpPr>
        <p:spPr>
          <a:xfrm>
            <a:off x="606712" y="1632018"/>
            <a:ext cx="317106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使用</a:t>
            </a:r>
            <a:r>
              <a:rPr lang="en-US" altLang="zh-CN" sz="2400" b="1" dirty="0">
                <a:latin typeface="黑体" panose="02010609060101010101" pitchFamily="49" charset="-122"/>
                <a:ea typeface="黑体" panose="02010609060101010101" pitchFamily="49" charset="-122"/>
              </a:rPr>
              <a:t>OFFICE ONLINE</a:t>
            </a:r>
            <a:endParaRPr lang="zh-CN" altLang="en-US" sz="2400" b="1" dirty="0">
              <a:latin typeface="黑体" panose="02010609060101010101" pitchFamily="49" charset="-122"/>
              <a:ea typeface="黑体" panose="02010609060101010101" pitchFamily="49" charset="-122"/>
            </a:endParaRPr>
          </a:p>
        </p:txBody>
      </p:sp>
      <p:sp>
        <p:nvSpPr>
          <p:cNvPr id="16" name="内容占位符 3"/>
          <p:cNvSpPr txBox="1">
            <a:spLocks/>
          </p:cNvSpPr>
          <p:nvPr/>
        </p:nvSpPr>
        <p:spPr>
          <a:xfrm>
            <a:off x="249233" y="2093683"/>
            <a:ext cx="11773776" cy="11430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3</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）打开在线文件修改、保存。</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4</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rPr>
              <a:t>）只要有网络，有浏览器即可随时随地完成各类文档编辑工作。</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a:ea typeface="微软雅黑"/>
              <a:cs typeface="+mn-cs"/>
            </a:endParaRPr>
          </a:p>
        </p:txBody>
      </p:sp>
      <p:pic>
        <p:nvPicPr>
          <p:cNvPr id="17" name="Picture 2" descr="G:\云计算导论：概念 架构与应用\云计算导论彩色示例图\第二章 云计算平台体验\图2.40 保存Word文件\图2.40 保存Word文件.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02" y="2951365"/>
            <a:ext cx="5978390" cy="38419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8" name="Picture 3" descr="G:\云计算导论：概念 架构与应用\云计算导论彩色示例图\第二章 云计算平台体验\图2.41 在线应用列表\图2.41 在线应用列表.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1902" y="2859523"/>
            <a:ext cx="4943475" cy="3933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04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SaaS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体验</a:t>
            </a:r>
          </a:p>
        </p:txBody>
      </p:sp>
      <p:sp>
        <p:nvSpPr>
          <p:cNvPr id="9" name="文本框 8"/>
          <p:cNvSpPr txBox="1"/>
          <p:nvPr/>
        </p:nvSpPr>
        <p:spPr>
          <a:xfrm>
            <a:off x="606712" y="1114474"/>
            <a:ext cx="449834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三种服务模式的用途总结</a:t>
            </a:r>
          </a:p>
        </p:txBody>
      </p:sp>
      <p:sp>
        <p:nvSpPr>
          <p:cNvPr id="10" name="Rectangle 3"/>
          <p:cNvSpPr txBox="1">
            <a:spLocks noChangeArrowheads="1"/>
          </p:cNvSpPr>
          <p:nvPr/>
        </p:nvSpPr>
        <p:spPr>
          <a:xfrm>
            <a:off x="1081451" y="1736017"/>
            <a:ext cx="7772400" cy="4751615"/>
          </a:xfrm>
          <a:prstGeom prst="rect">
            <a:avLst/>
          </a:prstGeom>
        </p:spPr>
        <p:txBody>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50000"/>
              </a:lnSpc>
              <a:buFont typeface="Wingdings" pitchFamily="2" charset="2"/>
              <a:buNone/>
            </a:pP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本章主要介绍了使用云计算三大类服务</a:t>
            </a: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IaaS</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a:t>
            </a: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PaaS</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和</a:t>
            </a: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SaaS</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的基本概念和方法。三大服务的</a:t>
            </a:r>
            <a:r>
              <a:rPr lang="zh-CN" altLang="en-US"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用途</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如下：</a:t>
            </a:r>
          </a:p>
          <a:p>
            <a:pPr>
              <a:lnSpc>
                <a:spcPct val="150000"/>
              </a:lnSpc>
            </a:pP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IaaS</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的主要任务是把部署在数据中心的基础设施硬件资源通过</a:t>
            </a: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Web</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提供给用户使用，通常包括虚拟机、网络资源和存储资源。</a:t>
            </a:r>
            <a:endPar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endParaRPr>
          </a:p>
          <a:p>
            <a:pPr>
              <a:lnSpc>
                <a:spcPct val="150000"/>
              </a:lnSpc>
            </a:pP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PaaS</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的主要任务是把部署在数据中心的开发环境等平台作为一种服务提供给用户使用，通常包括操作系统、编程语言的运行环境、数据库、</a:t>
            </a: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Web</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服务器等。</a:t>
            </a:r>
            <a:endPar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endParaRPr>
          </a:p>
          <a:p>
            <a:pPr>
              <a:lnSpc>
                <a:spcPct val="150000"/>
              </a:lnSpc>
            </a:pP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SaaS</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主要是为用户提供被称为按需支付费用的应用软件。</a:t>
            </a:r>
            <a:endPar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endParaRPr>
          </a:p>
          <a:p>
            <a:pPr marL="0" indent="0">
              <a:lnSpc>
                <a:spcPct val="150000"/>
              </a:lnSpc>
              <a:buFont typeface="Wingdings" pitchFamily="2" charset="2"/>
              <a:buNone/>
            </a:pP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总之，</a:t>
            </a: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IaaS</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a:t>
            </a: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PaaS</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和</a:t>
            </a:r>
            <a:r>
              <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SaaS</a:t>
            </a:r>
            <a:r>
              <a:rPr lang="zh-CN" altLang="en-US"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rPr>
              <a:t>都是以服务的方式为用户提供计算资源。</a:t>
            </a:r>
            <a:endParaRPr lang="en-US" altLang="zh-CN" dirty="0">
              <a:solidFill>
                <a:schemeClr val="tx1"/>
              </a:solidFill>
              <a:latin typeface="微软雅黑" panose="020B0503020204020204" pitchFamily="34" charset="-122"/>
              <a:ea typeface="微软雅黑" panose="020B0503020204020204" pitchFamily="34" charset="-122"/>
              <a:cs typeface="Leelawadee" panose="020B0502040204020203" pitchFamily="34" charset="-34"/>
            </a:endParaRPr>
          </a:p>
        </p:txBody>
      </p:sp>
    </p:spTree>
    <p:extLst>
      <p:ext uri="{BB962C8B-B14F-4D97-AF65-F5344CB8AC3E}">
        <p14:creationId xmlns:p14="http://schemas.microsoft.com/office/powerpoint/2010/main" val="1765653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a:spLocks noChangeArrowheads="1"/>
          </p:cNvSpPr>
          <p:nvPr/>
        </p:nvSpPr>
        <p:spPr bwMode="auto">
          <a:xfrm>
            <a:off x="1820036" y="1960303"/>
            <a:ext cx="81438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20000"/>
              </a:spcBef>
              <a:buClr>
                <a:schemeClr val="hlink"/>
              </a:buClr>
              <a:buSzPct val="70000"/>
              <a:buFont typeface="Wingdings" pitchFamily="2" charset="2"/>
              <a:buNone/>
            </a:pPr>
            <a:r>
              <a:rPr lang="en-US" altLang="zh-CN" sz="10000" dirty="0">
                <a:solidFill>
                  <a:srgbClr val="002060"/>
                </a:solidFill>
                <a:latin typeface="Times New Roman" pitchFamily="18" charset="0"/>
                <a:ea typeface="黑体" pitchFamily="49" charset="-122"/>
                <a:cs typeface="Times New Roman" pitchFamily="18" charset="0"/>
              </a:rPr>
              <a:t>Thanks!</a:t>
            </a:r>
            <a:endParaRPr lang="zh-CN" altLang="en-US" sz="10000" dirty="0">
              <a:solidFill>
                <a:srgbClr val="00206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12287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PaaS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概述</a:t>
            </a:r>
          </a:p>
        </p:txBody>
      </p:sp>
      <p:sp>
        <p:nvSpPr>
          <p:cNvPr id="9" name="文本框 8"/>
          <p:cNvSpPr txBox="1"/>
          <p:nvPr/>
        </p:nvSpPr>
        <p:spPr>
          <a:xfrm>
            <a:off x="606712" y="1114474"/>
            <a:ext cx="1252266"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概述</a:t>
            </a:r>
          </a:p>
        </p:txBody>
      </p:sp>
      <p:sp>
        <p:nvSpPr>
          <p:cNvPr id="13" name="内容占位符 3"/>
          <p:cNvSpPr txBox="1">
            <a:spLocks/>
          </p:cNvSpPr>
          <p:nvPr/>
        </p:nvSpPr>
        <p:spPr>
          <a:xfrm>
            <a:off x="606712" y="2383776"/>
            <a:ext cx="10820400" cy="2445658"/>
          </a:xfrm>
          <a:prstGeom prst="rect">
            <a:avLst/>
          </a:prstGeom>
          <a:solidFill>
            <a:srgbClr val="8064A2"/>
          </a:solidFill>
        </p:spPr>
        <p:txBody>
          <a:bodyPr vert="horz" lIns="121917" tIns="60958" rIns="121917" bIns="60958" rtlCol="0">
            <a:normAutofit lnSpcReduction="100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a:ln>
                  <a:noFill/>
                </a:ln>
                <a:solidFill>
                  <a:sysClr val="window" lastClr="FFFFFF"/>
                </a:solidFill>
                <a:effectLst/>
                <a:uLnTx/>
                <a:uFillTx/>
                <a:latin typeface="Arial"/>
                <a:ea typeface="微软雅黑"/>
                <a:cs typeface="+mn-cs"/>
              </a:rPr>
              <a:t>SaaS</a:t>
            </a:r>
            <a:r>
              <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rPr>
              <a:t>（</a:t>
            </a:r>
            <a:r>
              <a:rPr kumimoji="0" lang="en-US" altLang="zh-CN" sz="2000" b="0" i="0" u="none" strike="noStrike" kern="1200" cap="none" spc="0" normalizeH="0" baseline="0" noProof="0">
                <a:ln>
                  <a:noFill/>
                </a:ln>
                <a:solidFill>
                  <a:sysClr val="window" lastClr="FFFFFF"/>
                </a:solidFill>
                <a:effectLst/>
                <a:uLnTx/>
                <a:uFillTx/>
                <a:latin typeface="Arial"/>
                <a:ea typeface="微软雅黑"/>
                <a:cs typeface="+mn-cs"/>
              </a:rPr>
              <a:t>Software as a Service</a:t>
            </a:r>
            <a:r>
              <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rPr>
              <a:t>，软件即服务）是随着互联网技术的发展和应用软件的成熟而兴起的一种新型的软件交付模式。</a:t>
            </a:r>
            <a:endParaRPr kumimoji="0" lang="en-US" altLang="zh-CN" sz="2000" b="0" i="0" u="none" strike="noStrike" kern="1200" cap="none" spc="0" normalizeH="0" baseline="0" noProof="0">
              <a:ln>
                <a:noFill/>
              </a:ln>
              <a:solidFill>
                <a:sysClr val="window" lastClr="FFFFFF"/>
              </a:solidFill>
              <a:effectLst/>
              <a:uLnTx/>
              <a:uFillTx/>
              <a:latin typeface="Arial"/>
              <a:ea typeface="微软雅黑"/>
              <a:cs typeface="+mn-cs"/>
            </a:endParaRP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rPr>
              <a:t>在这种模式下，客户不再像传统模式那样花费大量投资用于硬件、软件、人员，而只需要支出一定的租赁服务费用，就能通过互联网享受到相应的硬件、软件和维护服务，享有软件使用权和不断升级。公司开发新的产品也不用再像传统模式那样需要大量的时间用于布置系统，而是经过简单的配置就可以使用。</a:t>
            </a:r>
          </a:p>
          <a:p>
            <a:pPr marL="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a:ln>
                <a:noFill/>
              </a:ln>
              <a:solidFill>
                <a:sysClr val="window" lastClr="FFFFFF"/>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000" b="0" i="0" u="none" strike="noStrike" kern="1200" cap="none" spc="0" normalizeH="0" baseline="0" noProof="0" dirty="0">
              <a:ln>
                <a:noFill/>
              </a:ln>
              <a:solidFill>
                <a:sysClr val="window" lastClr="FFFFFF"/>
              </a:solidFill>
              <a:effectLst/>
              <a:uLnTx/>
              <a:uFillTx/>
              <a:latin typeface="Arial"/>
              <a:ea typeface="微软雅黑"/>
              <a:cs typeface="+mn-cs"/>
            </a:endParaRPr>
          </a:p>
        </p:txBody>
      </p:sp>
    </p:spTree>
    <p:extLst>
      <p:ext uri="{BB962C8B-B14F-4D97-AF65-F5344CB8AC3E}">
        <p14:creationId xmlns:p14="http://schemas.microsoft.com/office/powerpoint/2010/main" val="407306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PaaS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概述</a:t>
            </a:r>
          </a:p>
        </p:txBody>
      </p:sp>
      <p:sp>
        <p:nvSpPr>
          <p:cNvPr id="9" name="文本框 8"/>
          <p:cNvSpPr txBox="1"/>
          <p:nvPr/>
        </p:nvSpPr>
        <p:spPr>
          <a:xfrm>
            <a:off x="606712" y="1114474"/>
            <a:ext cx="1252266"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概述</a:t>
            </a:r>
          </a:p>
        </p:txBody>
      </p:sp>
      <p:sp>
        <p:nvSpPr>
          <p:cNvPr id="10" name="文本框 9"/>
          <p:cNvSpPr txBox="1"/>
          <p:nvPr/>
        </p:nvSpPr>
        <p:spPr>
          <a:xfrm>
            <a:off x="606712" y="1632018"/>
            <a:ext cx="114967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特征</a:t>
            </a:r>
          </a:p>
        </p:txBody>
      </p:sp>
      <p:sp>
        <p:nvSpPr>
          <p:cNvPr id="11" name="内容占位符 8"/>
          <p:cNvSpPr txBox="1">
            <a:spLocks/>
          </p:cNvSpPr>
          <p:nvPr/>
        </p:nvSpPr>
        <p:spPr>
          <a:xfrm>
            <a:off x="838332" y="1988862"/>
            <a:ext cx="3810000" cy="2050532"/>
          </a:xfrm>
          <a:prstGeom prst="rect">
            <a:avLst/>
          </a:prstGeom>
        </p:spPr>
        <p:txBody>
          <a:bodyPr vert="horz" lIns="121917" tIns="60958" rIns="121917" bIns="60958" rtlCol="0">
            <a:normAutofit/>
          </a:bodyPr>
          <a:lstStyle>
            <a:lvl1pPr marL="0" indent="0" algn="l" defTabSz="1219627" rtl="0" eaLnBrk="1" latinLnBrk="0" hangingPunct="1">
              <a:lnSpc>
                <a:spcPct val="120000"/>
              </a:lnSpc>
              <a:spcBef>
                <a:spcPct val="20000"/>
              </a:spcBef>
              <a:buSzPct val="80000"/>
              <a:buFont typeface="Wingdings" pitchFamily="2" charset="2"/>
              <a:buNone/>
              <a:defRPr sz="2000" b="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457200" algn="l" defTabSz="1219627" rtl="0" eaLnBrk="1" fontAlgn="auto" latinLnBrk="0" hangingPunct="1">
              <a:lnSpc>
                <a:spcPct val="12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服务模式与传统许可模式软件有很大的不同，它是未来管理软件的发展趋势。相比较传统服务方式而言</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SaaS</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具有很多独特的特征。</a:t>
            </a:r>
          </a:p>
        </p:txBody>
      </p:sp>
      <p:grpSp>
        <p:nvGrpSpPr>
          <p:cNvPr id="12" name="组合 11"/>
          <p:cNvGrpSpPr/>
          <p:nvPr/>
        </p:nvGrpSpPr>
        <p:grpSpPr>
          <a:xfrm>
            <a:off x="5785597" y="1166919"/>
            <a:ext cx="579307" cy="626655"/>
            <a:chOff x="6242320" y="1105727"/>
            <a:chExt cx="579005" cy="626656"/>
          </a:xfrm>
        </p:grpSpPr>
        <p:sp>
          <p:nvSpPr>
            <p:cNvPr id="14" name="TextBox 6"/>
            <p:cNvSpPr txBox="1"/>
            <p:nvPr/>
          </p:nvSpPr>
          <p:spPr>
            <a:xfrm>
              <a:off x="6327224" y="1105727"/>
              <a:ext cx="448425" cy="492443"/>
            </a:xfrm>
            <a:prstGeom prst="rect">
              <a:avLst/>
            </a:prstGeom>
            <a:noFill/>
          </p:spPr>
          <p:txBody>
            <a:bodyPr vert="horz" wrap="square" lIns="0" tIns="0" rIns="0" bIns="0" rtlCol="0" anchor="ctr">
              <a:spAutoFit/>
            </a:bodyPr>
            <a:lstStyle/>
            <a:p>
              <a:pPr defTabSz="1219627"/>
              <a:r>
                <a:rPr lang="en-US" altLang="zh-CN" sz="3200" dirty="0">
                  <a:solidFill>
                    <a:srgbClr val="FF9933"/>
                  </a:solidFill>
                  <a:latin typeface="Impact" pitchFamily="34" charset="0"/>
                  <a:ea typeface="微软雅黑" pitchFamily="34" charset="-122"/>
                </a:rPr>
                <a:t>01</a:t>
              </a:r>
              <a:endParaRPr lang="zh-CN" altLang="en-US" sz="3200" dirty="0">
                <a:solidFill>
                  <a:srgbClr val="FF9933"/>
                </a:solidFill>
                <a:latin typeface="微软雅黑" pitchFamily="34" charset="-122"/>
                <a:ea typeface="微软雅黑" pitchFamily="34" charset="-122"/>
              </a:endParaRPr>
            </a:p>
          </p:txBody>
        </p:sp>
        <p:sp>
          <p:nvSpPr>
            <p:cNvPr id="15" name="文本框 22"/>
            <p:cNvSpPr txBox="1"/>
            <p:nvPr/>
          </p:nvSpPr>
          <p:spPr>
            <a:xfrm>
              <a:off x="6242320" y="1516939"/>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16" name="组合 15"/>
          <p:cNvGrpSpPr/>
          <p:nvPr/>
        </p:nvGrpSpPr>
        <p:grpSpPr>
          <a:xfrm>
            <a:off x="5785597" y="2136339"/>
            <a:ext cx="579307" cy="631762"/>
            <a:chOff x="6242320" y="2373233"/>
            <a:chExt cx="579005" cy="631762"/>
          </a:xfrm>
        </p:grpSpPr>
        <p:sp>
          <p:nvSpPr>
            <p:cNvPr id="17" name="TextBox 6"/>
            <p:cNvSpPr txBox="1"/>
            <p:nvPr/>
          </p:nvSpPr>
          <p:spPr>
            <a:xfrm>
              <a:off x="6327224" y="2373233"/>
              <a:ext cx="448425" cy="492443"/>
            </a:xfrm>
            <a:prstGeom prst="rect">
              <a:avLst/>
            </a:prstGeom>
            <a:noFill/>
          </p:spPr>
          <p:txBody>
            <a:bodyPr vert="horz" wrap="square" lIns="0" tIns="0" rIns="0" bIns="0" rtlCol="0" anchor="ctr">
              <a:spAutoFit/>
            </a:bodyPr>
            <a:lstStyle/>
            <a:p>
              <a:pPr defTabSz="1219627"/>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18" name="文本框 23"/>
            <p:cNvSpPr txBox="1"/>
            <p:nvPr/>
          </p:nvSpPr>
          <p:spPr>
            <a:xfrm>
              <a:off x="6242320" y="2789551"/>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19" name="组合 18"/>
          <p:cNvGrpSpPr/>
          <p:nvPr/>
        </p:nvGrpSpPr>
        <p:grpSpPr>
          <a:xfrm>
            <a:off x="5785597" y="3110868"/>
            <a:ext cx="579307" cy="620494"/>
            <a:chOff x="6242320" y="3640739"/>
            <a:chExt cx="579005" cy="620494"/>
          </a:xfrm>
        </p:grpSpPr>
        <p:sp>
          <p:nvSpPr>
            <p:cNvPr id="20" name="TextBox 6"/>
            <p:cNvSpPr txBox="1"/>
            <p:nvPr/>
          </p:nvSpPr>
          <p:spPr>
            <a:xfrm>
              <a:off x="6327224" y="3640739"/>
              <a:ext cx="448425" cy="492443"/>
            </a:xfrm>
            <a:prstGeom prst="rect">
              <a:avLst/>
            </a:prstGeom>
            <a:noFill/>
          </p:spPr>
          <p:txBody>
            <a:bodyPr vert="horz" wrap="square" lIns="0" tIns="0" rIns="0" bIns="0" rtlCol="0" anchor="ctr">
              <a:spAutoFit/>
            </a:bodyPr>
            <a:lstStyle/>
            <a:p>
              <a:pPr defTabSz="1219627"/>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1" name="文本框 24"/>
            <p:cNvSpPr txBox="1"/>
            <p:nvPr/>
          </p:nvSpPr>
          <p:spPr>
            <a:xfrm>
              <a:off x="6242320" y="4045789"/>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22" name="组合 21"/>
          <p:cNvGrpSpPr/>
          <p:nvPr/>
        </p:nvGrpSpPr>
        <p:grpSpPr>
          <a:xfrm>
            <a:off x="5785597" y="4074130"/>
            <a:ext cx="579307" cy="609226"/>
            <a:chOff x="6250444" y="4908245"/>
            <a:chExt cx="579005" cy="609226"/>
          </a:xfrm>
        </p:grpSpPr>
        <p:sp>
          <p:nvSpPr>
            <p:cNvPr id="23" name="TextBox 6"/>
            <p:cNvSpPr txBox="1"/>
            <p:nvPr/>
          </p:nvSpPr>
          <p:spPr>
            <a:xfrm>
              <a:off x="6327224" y="4908245"/>
              <a:ext cx="448425" cy="492443"/>
            </a:xfrm>
            <a:prstGeom prst="rect">
              <a:avLst/>
            </a:prstGeom>
            <a:noFill/>
          </p:spPr>
          <p:txBody>
            <a:bodyPr vert="horz" wrap="square" lIns="0" tIns="0" rIns="0" bIns="0" rtlCol="0" anchor="ctr">
              <a:spAutoFit/>
            </a:bodyPr>
            <a:lstStyle/>
            <a:p>
              <a:pPr defTabSz="1219627"/>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24" name="文本框 25"/>
            <p:cNvSpPr txBox="1"/>
            <p:nvPr/>
          </p:nvSpPr>
          <p:spPr>
            <a:xfrm>
              <a:off x="6250444" y="5302027"/>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grpSp>
        <p:nvGrpSpPr>
          <p:cNvPr id="25" name="组合 24"/>
          <p:cNvGrpSpPr/>
          <p:nvPr/>
        </p:nvGrpSpPr>
        <p:grpSpPr>
          <a:xfrm>
            <a:off x="5870547" y="1888131"/>
            <a:ext cx="5334028" cy="17700"/>
            <a:chOff x="6327224" y="1896619"/>
            <a:chExt cx="2624395" cy="933"/>
          </a:xfrm>
        </p:grpSpPr>
        <p:cxnSp>
          <p:nvCxnSpPr>
            <p:cNvPr id="26" name="直接连接符 25"/>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27" name="直接连接符 26"/>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sp>
        <p:nvSpPr>
          <p:cNvPr id="28" name="文本框 44"/>
          <p:cNvSpPr txBox="1"/>
          <p:nvPr/>
        </p:nvSpPr>
        <p:spPr>
          <a:xfrm>
            <a:off x="6630091" y="1143794"/>
            <a:ext cx="4574484" cy="757130"/>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多租户特性。</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SaaS</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通常基于一套标准软件系统为成百上千的不同租户提供服务。</a:t>
            </a:r>
          </a:p>
        </p:txBody>
      </p:sp>
      <p:sp>
        <p:nvSpPr>
          <p:cNvPr id="29" name="文本框 45"/>
          <p:cNvSpPr txBox="1"/>
          <p:nvPr/>
        </p:nvSpPr>
        <p:spPr>
          <a:xfrm>
            <a:off x="6630091" y="2058194"/>
            <a:ext cx="4726884" cy="757130"/>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互联网特性。</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SaaS</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服务通过互联网为用户提供服务。</a:t>
            </a:r>
          </a:p>
        </p:txBody>
      </p:sp>
      <p:sp>
        <p:nvSpPr>
          <p:cNvPr id="30" name="文本框 46"/>
          <p:cNvSpPr txBox="1"/>
          <p:nvPr/>
        </p:nvSpPr>
        <p:spPr>
          <a:xfrm>
            <a:off x="6630091" y="2972594"/>
            <a:ext cx="4574484" cy="757130"/>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服务特性。考虑服务合约的签定、服务使用的计量、在线服务质量的保证等问题。</a:t>
            </a:r>
          </a:p>
        </p:txBody>
      </p:sp>
      <p:sp>
        <p:nvSpPr>
          <p:cNvPr id="31" name="文本框 47"/>
          <p:cNvSpPr txBox="1"/>
          <p:nvPr/>
        </p:nvSpPr>
        <p:spPr>
          <a:xfrm>
            <a:off x="6630091" y="4039394"/>
            <a:ext cx="4726884" cy="757130"/>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按需付费。用户可以根据需求按需订购软件应用服务。</a:t>
            </a:r>
          </a:p>
        </p:txBody>
      </p:sp>
      <p:grpSp>
        <p:nvGrpSpPr>
          <p:cNvPr id="32" name="组合 31"/>
          <p:cNvGrpSpPr/>
          <p:nvPr/>
        </p:nvGrpSpPr>
        <p:grpSpPr>
          <a:xfrm>
            <a:off x="5870547" y="2846074"/>
            <a:ext cx="5334028" cy="17700"/>
            <a:chOff x="6327224" y="1896619"/>
            <a:chExt cx="2624395" cy="933"/>
          </a:xfrm>
        </p:grpSpPr>
        <p:cxnSp>
          <p:nvCxnSpPr>
            <p:cNvPr id="33" name="直接连接符 32"/>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34" name="直接连接符 33"/>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nvGrpSpPr>
          <p:cNvPr id="35" name="组合 34"/>
          <p:cNvGrpSpPr/>
          <p:nvPr/>
        </p:nvGrpSpPr>
        <p:grpSpPr>
          <a:xfrm>
            <a:off x="5870547" y="3760474"/>
            <a:ext cx="5334028" cy="17700"/>
            <a:chOff x="6327224" y="1896619"/>
            <a:chExt cx="2624395" cy="933"/>
          </a:xfrm>
        </p:grpSpPr>
        <p:cxnSp>
          <p:nvCxnSpPr>
            <p:cNvPr id="36" name="直接连接符 35"/>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37" name="直接连接符 36"/>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nvGrpSpPr>
          <p:cNvPr id="38" name="组合 37"/>
          <p:cNvGrpSpPr/>
          <p:nvPr/>
        </p:nvGrpSpPr>
        <p:grpSpPr>
          <a:xfrm>
            <a:off x="5870547" y="4849046"/>
            <a:ext cx="5334028" cy="17700"/>
            <a:chOff x="6327224" y="1896619"/>
            <a:chExt cx="2624395" cy="933"/>
          </a:xfrm>
        </p:grpSpPr>
        <p:cxnSp>
          <p:nvCxnSpPr>
            <p:cNvPr id="39" name="直接连接符 38"/>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40" name="直接连接符 39"/>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5" y="4071295"/>
            <a:ext cx="2493158" cy="215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2" name="组合 41"/>
          <p:cNvGrpSpPr/>
          <p:nvPr/>
        </p:nvGrpSpPr>
        <p:grpSpPr>
          <a:xfrm>
            <a:off x="5785597" y="4988530"/>
            <a:ext cx="579307" cy="609226"/>
            <a:chOff x="6250444" y="4908245"/>
            <a:chExt cx="579005" cy="609226"/>
          </a:xfrm>
        </p:grpSpPr>
        <p:sp>
          <p:nvSpPr>
            <p:cNvPr id="43" name="TextBox 6"/>
            <p:cNvSpPr txBox="1"/>
            <p:nvPr/>
          </p:nvSpPr>
          <p:spPr>
            <a:xfrm>
              <a:off x="6327224" y="4908245"/>
              <a:ext cx="448425" cy="492443"/>
            </a:xfrm>
            <a:prstGeom prst="rect">
              <a:avLst/>
            </a:prstGeom>
            <a:noFill/>
          </p:spPr>
          <p:txBody>
            <a:bodyPr vert="horz" wrap="square" lIns="0" tIns="0" rIns="0" bIns="0" rtlCol="0" anchor="ctr">
              <a:spAutoFit/>
            </a:bodyPr>
            <a:lstStyle/>
            <a:p>
              <a:pPr defTabSz="1219627"/>
              <a:r>
                <a:rPr lang="en-US" altLang="zh-CN" sz="3200" dirty="0">
                  <a:solidFill>
                    <a:srgbClr val="0070C0"/>
                  </a:solidFill>
                  <a:latin typeface="Impact" pitchFamily="34" charset="0"/>
                  <a:ea typeface="微软雅黑" pitchFamily="34" charset="-122"/>
                </a:rPr>
                <a:t>05</a:t>
              </a:r>
              <a:endParaRPr lang="zh-CN" altLang="en-US" sz="3200" dirty="0">
                <a:solidFill>
                  <a:srgbClr val="0070C0"/>
                </a:solidFill>
                <a:latin typeface="微软雅黑" pitchFamily="34" charset="-122"/>
                <a:ea typeface="微软雅黑" pitchFamily="34" charset="-122"/>
              </a:endParaRPr>
            </a:p>
          </p:txBody>
        </p:sp>
        <p:sp>
          <p:nvSpPr>
            <p:cNvPr id="44" name="文本框 25"/>
            <p:cNvSpPr txBox="1"/>
            <p:nvPr/>
          </p:nvSpPr>
          <p:spPr>
            <a:xfrm>
              <a:off x="6250444" y="5302027"/>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sp>
        <p:nvSpPr>
          <p:cNvPr id="45" name="文本框 47"/>
          <p:cNvSpPr txBox="1"/>
          <p:nvPr/>
        </p:nvSpPr>
        <p:spPr>
          <a:xfrm>
            <a:off x="6630091" y="4953794"/>
            <a:ext cx="4726884" cy="757130"/>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成本低。客户只要付出个人计算机和互联网服务所需的费用。</a:t>
            </a:r>
          </a:p>
        </p:txBody>
      </p:sp>
      <p:grpSp>
        <p:nvGrpSpPr>
          <p:cNvPr id="46" name="组合 45"/>
          <p:cNvGrpSpPr/>
          <p:nvPr/>
        </p:nvGrpSpPr>
        <p:grpSpPr>
          <a:xfrm>
            <a:off x="5870547" y="5763446"/>
            <a:ext cx="5334028" cy="17700"/>
            <a:chOff x="6327224" y="1896619"/>
            <a:chExt cx="2624395" cy="933"/>
          </a:xfrm>
        </p:grpSpPr>
        <p:cxnSp>
          <p:nvCxnSpPr>
            <p:cNvPr id="47" name="直接连接符 46"/>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48" name="直接连接符 47"/>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nvGrpSpPr>
          <p:cNvPr id="49" name="组合 48"/>
          <p:cNvGrpSpPr/>
          <p:nvPr/>
        </p:nvGrpSpPr>
        <p:grpSpPr>
          <a:xfrm>
            <a:off x="5785597" y="5859388"/>
            <a:ext cx="579307" cy="609226"/>
            <a:chOff x="6250444" y="4908245"/>
            <a:chExt cx="579005" cy="609226"/>
          </a:xfrm>
        </p:grpSpPr>
        <p:sp>
          <p:nvSpPr>
            <p:cNvPr id="50" name="TextBox 6"/>
            <p:cNvSpPr txBox="1"/>
            <p:nvPr/>
          </p:nvSpPr>
          <p:spPr>
            <a:xfrm>
              <a:off x="6327224" y="4908245"/>
              <a:ext cx="448425" cy="492443"/>
            </a:xfrm>
            <a:prstGeom prst="rect">
              <a:avLst/>
            </a:prstGeom>
            <a:noFill/>
          </p:spPr>
          <p:txBody>
            <a:bodyPr vert="horz" wrap="square" lIns="0" tIns="0" rIns="0" bIns="0" rtlCol="0" anchor="ctr">
              <a:spAutoFit/>
            </a:bodyPr>
            <a:lstStyle/>
            <a:p>
              <a:pPr defTabSz="1219627"/>
              <a:r>
                <a:rPr lang="en-US" altLang="zh-CN" sz="3200" dirty="0">
                  <a:solidFill>
                    <a:srgbClr val="FF0000"/>
                  </a:solidFill>
                  <a:latin typeface="Impact" pitchFamily="34" charset="0"/>
                  <a:ea typeface="微软雅黑" pitchFamily="34" charset="-122"/>
                </a:rPr>
                <a:t>06</a:t>
              </a:r>
              <a:endParaRPr lang="zh-CN" altLang="en-US" sz="3200" dirty="0">
                <a:solidFill>
                  <a:srgbClr val="FF0000"/>
                </a:solidFill>
                <a:latin typeface="微软雅黑" pitchFamily="34" charset="-122"/>
                <a:ea typeface="微软雅黑" pitchFamily="34" charset="-122"/>
              </a:endParaRPr>
            </a:p>
          </p:txBody>
        </p:sp>
        <p:sp>
          <p:nvSpPr>
            <p:cNvPr id="51" name="文本框 25"/>
            <p:cNvSpPr txBox="1"/>
            <p:nvPr/>
          </p:nvSpPr>
          <p:spPr>
            <a:xfrm>
              <a:off x="6250444" y="5302027"/>
              <a:ext cx="579005" cy="215444"/>
            </a:xfrm>
            <a:prstGeom prst="rect">
              <a:avLst/>
            </a:prstGeom>
            <a:noFill/>
          </p:spPr>
          <p:txBody>
            <a:bodyPr wrap="none" rtlCol="0">
              <a:spAutoFit/>
            </a:bodyPr>
            <a:lstStyle/>
            <a:p>
              <a:pPr defTabSz="1219627"/>
              <a:r>
                <a:rPr lang="en-US" altLang="zh-CN" sz="800" b="1" dirty="0">
                  <a:solidFill>
                    <a:prstClr val="black">
                      <a:lumMod val="85000"/>
                      <a:lumOff val="15000"/>
                    </a:prstClr>
                  </a:solidFill>
                  <a:latin typeface="Leelawadee" panose="020B0502040204020203" pitchFamily="34" charset="-34"/>
                  <a:ea typeface="微软雅黑"/>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a:cs typeface="Leelawadee" panose="020B0502040204020203" pitchFamily="34" charset="-34"/>
              </a:endParaRPr>
            </a:p>
          </p:txBody>
        </p:sp>
      </p:grpSp>
      <p:sp>
        <p:nvSpPr>
          <p:cNvPr id="52" name="文本框 47"/>
          <p:cNvSpPr txBox="1"/>
          <p:nvPr/>
        </p:nvSpPr>
        <p:spPr>
          <a:xfrm>
            <a:off x="6630091" y="5824652"/>
            <a:ext cx="4726884" cy="757130"/>
          </a:xfrm>
          <a:prstGeom prst="rect">
            <a:avLst/>
          </a:prstGeom>
          <a:noFill/>
        </p:spPr>
        <p:txBody>
          <a:bodyPr wrap="square" rtlCol="0">
            <a:spAutoFit/>
          </a:bodyPr>
          <a:lstStyle/>
          <a:p>
            <a:pPr defTabSz="1219627">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开放性。平台提供应用功能的集成、数据接口的集成、组件的集成。</a:t>
            </a:r>
          </a:p>
        </p:txBody>
      </p:sp>
      <p:grpSp>
        <p:nvGrpSpPr>
          <p:cNvPr id="53" name="组合 52"/>
          <p:cNvGrpSpPr/>
          <p:nvPr/>
        </p:nvGrpSpPr>
        <p:grpSpPr>
          <a:xfrm>
            <a:off x="5870547" y="6634304"/>
            <a:ext cx="5334028" cy="17700"/>
            <a:chOff x="6327224" y="1896619"/>
            <a:chExt cx="2624395" cy="933"/>
          </a:xfrm>
        </p:grpSpPr>
        <p:cxnSp>
          <p:nvCxnSpPr>
            <p:cNvPr id="54" name="直接连接符 53"/>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55" name="直接连接符 54"/>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sp>
        <p:nvSpPr>
          <p:cNvPr id="56" name="右箭头 55"/>
          <p:cNvSpPr/>
          <p:nvPr/>
        </p:nvSpPr>
        <p:spPr>
          <a:xfrm>
            <a:off x="4803775" y="3760474"/>
            <a:ext cx="695325" cy="423043"/>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301401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PaaS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概述</a:t>
            </a:r>
          </a:p>
        </p:txBody>
      </p:sp>
      <p:sp>
        <p:nvSpPr>
          <p:cNvPr id="9" name="文本框 8"/>
          <p:cNvSpPr txBox="1"/>
          <p:nvPr/>
        </p:nvSpPr>
        <p:spPr>
          <a:xfrm>
            <a:off x="606712" y="1114474"/>
            <a:ext cx="1252266"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概述</a:t>
            </a:r>
          </a:p>
        </p:txBody>
      </p:sp>
      <p:sp>
        <p:nvSpPr>
          <p:cNvPr id="10" name="文本框 9"/>
          <p:cNvSpPr txBox="1"/>
          <p:nvPr/>
        </p:nvSpPr>
        <p:spPr>
          <a:xfrm>
            <a:off x="606712" y="1632018"/>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发展历程</a:t>
            </a:r>
          </a:p>
        </p:txBody>
      </p:sp>
      <p:sp>
        <p:nvSpPr>
          <p:cNvPr id="57" name="矩形 56"/>
          <p:cNvSpPr/>
          <p:nvPr/>
        </p:nvSpPr>
        <p:spPr>
          <a:xfrm>
            <a:off x="520411" y="1960303"/>
            <a:ext cx="10972800" cy="960776"/>
          </a:xfrm>
          <a:prstGeom prst="rect">
            <a:avLst/>
          </a:prstGeom>
        </p:spPr>
        <p:txBody>
          <a:bodyPr wrap="square">
            <a:spAutoFit/>
          </a:bodyPr>
          <a:lstStyle/>
          <a:p>
            <a:pPr indent="457200" defTabSz="1219627">
              <a:lnSpc>
                <a:spcPct val="150000"/>
              </a:lnSpc>
              <a:spcBef>
                <a:spcPct val="50000"/>
              </a:spcBef>
            </a:pPr>
            <a:r>
              <a:rPr lang="zh-CN" altLang="en-US" sz="2000" dirty="0">
                <a:solidFill>
                  <a:prstClr val="black"/>
                </a:solidFill>
                <a:latin typeface="Arial"/>
                <a:ea typeface="微软雅黑"/>
              </a:rPr>
              <a:t>在由</a:t>
            </a:r>
            <a:r>
              <a:rPr lang="en-US" altLang="zh-CN" sz="2000" dirty="0">
                <a:solidFill>
                  <a:prstClr val="black"/>
                </a:solidFill>
                <a:latin typeface="Arial"/>
                <a:ea typeface="微软雅黑"/>
              </a:rPr>
              <a:t>Saugatuck</a:t>
            </a:r>
            <a:r>
              <a:rPr lang="zh-CN" altLang="en-US" sz="2000" dirty="0">
                <a:solidFill>
                  <a:prstClr val="black"/>
                </a:solidFill>
                <a:latin typeface="Arial"/>
                <a:ea typeface="微软雅黑"/>
              </a:rPr>
              <a:t>技术公司撰写的分析报告“</a:t>
            </a:r>
            <a:r>
              <a:rPr lang="en-US" altLang="zh-CN" sz="2000" dirty="0">
                <a:solidFill>
                  <a:prstClr val="black"/>
                </a:solidFill>
                <a:latin typeface="Arial"/>
                <a:ea typeface="微软雅黑"/>
              </a:rPr>
              <a:t>Three Waves of Change</a:t>
            </a:r>
            <a:r>
              <a:rPr lang="zh-CN" altLang="en-US" sz="2000" dirty="0">
                <a:solidFill>
                  <a:prstClr val="black"/>
                </a:solidFill>
                <a:latin typeface="Arial"/>
                <a:ea typeface="微软雅黑"/>
              </a:rPr>
              <a:t>：</a:t>
            </a:r>
            <a:r>
              <a:rPr lang="en-US" altLang="zh-CN" sz="2000" dirty="0">
                <a:solidFill>
                  <a:prstClr val="black"/>
                </a:solidFill>
                <a:latin typeface="Arial"/>
                <a:ea typeface="微软雅黑"/>
              </a:rPr>
              <a:t>SaaS Beyond the Tipping Point”</a:t>
            </a:r>
            <a:r>
              <a:rPr lang="zh-CN" altLang="en-US" sz="2000" dirty="0">
                <a:solidFill>
                  <a:prstClr val="black"/>
                </a:solidFill>
                <a:latin typeface="Arial"/>
                <a:ea typeface="微软雅黑"/>
              </a:rPr>
              <a:t>中，</a:t>
            </a:r>
            <a:r>
              <a:rPr lang="en-US" altLang="zh-CN" sz="2000" dirty="0">
                <a:solidFill>
                  <a:prstClr val="black"/>
                </a:solidFill>
                <a:latin typeface="Arial"/>
                <a:ea typeface="微软雅黑"/>
              </a:rPr>
              <a:t>SaaS</a:t>
            </a:r>
            <a:r>
              <a:rPr lang="zh-CN" altLang="en-US" sz="2000" dirty="0">
                <a:solidFill>
                  <a:prstClr val="black"/>
                </a:solidFill>
                <a:latin typeface="Arial"/>
                <a:ea typeface="微软雅黑"/>
              </a:rPr>
              <a:t>的发展被分为连续而有所重叠的三个阶段。</a:t>
            </a:r>
            <a:endParaRPr lang="en-US" altLang="zh-CN" sz="2000" dirty="0">
              <a:solidFill>
                <a:prstClr val="black"/>
              </a:solidFill>
              <a:latin typeface="Arial"/>
              <a:ea typeface="微软雅黑"/>
            </a:endParaRPr>
          </a:p>
        </p:txBody>
      </p:sp>
      <p:grpSp>
        <p:nvGrpSpPr>
          <p:cNvPr id="3" name="组合 2"/>
          <p:cNvGrpSpPr/>
          <p:nvPr/>
        </p:nvGrpSpPr>
        <p:grpSpPr>
          <a:xfrm>
            <a:off x="1363349" y="2916844"/>
            <a:ext cx="9515525" cy="3502429"/>
            <a:chOff x="1363349" y="2842956"/>
            <a:chExt cx="9515525" cy="3502429"/>
          </a:xfrm>
        </p:grpSpPr>
        <p:sp>
          <p:nvSpPr>
            <p:cNvPr id="4" name="任意多边形 3"/>
            <p:cNvSpPr/>
            <p:nvPr/>
          </p:nvSpPr>
          <p:spPr>
            <a:xfrm>
              <a:off x="1363349" y="2842956"/>
              <a:ext cx="2154008" cy="2764800"/>
            </a:xfrm>
            <a:custGeom>
              <a:avLst/>
              <a:gdLst>
                <a:gd name="connsiteX0" fmla="*/ 0 w 2154008"/>
                <a:gd name="connsiteY0" fmla="*/ 215401 h 2764800"/>
                <a:gd name="connsiteX1" fmla="*/ 215401 w 2154008"/>
                <a:gd name="connsiteY1" fmla="*/ 0 h 2764800"/>
                <a:gd name="connsiteX2" fmla="*/ 1938607 w 2154008"/>
                <a:gd name="connsiteY2" fmla="*/ 0 h 2764800"/>
                <a:gd name="connsiteX3" fmla="*/ 2154008 w 2154008"/>
                <a:gd name="connsiteY3" fmla="*/ 215401 h 2764800"/>
                <a:gd name="connsiteX4" fmla="*/ 2154008 w 2154008"/>
                <a:gd name="connsiteY4" fmla="*/ 2549399 h 2764800"/>
                <a:gd name="connsiteX5" fmla="*/ 1938607 w 2154008"/>
                <a:gd name="connsiteY5" fmla="*/ 2764800 h 2764800"/>
                <a:gd name="connsiteX6" fmla="*/ 215401 w 2154008"/>
                <a:gd name="connsiteY6" fmla="*/ 2764800 h 2764800"/>
                <a:gd name="connsiteX7" fmla="*/ 0 w 2154008"/>
                <a:gd name="connsiteY7" fmla="*/ 2549399 h 2764800"/>
                <a:gd name="connsiteX8" fmla="*/ 0 w 2154008"/>
                <a:gd name="connsiteY8" fmla="*/ 215401 h 27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008" h="2764800">
                  <a:moveTo>
                    <a:pt x="0" y="215401"/>
                  </a:moveTo>
                  <a:cubicBezTo>
                    <a:pt x="0" y="96438"/>
                    <a:pt x="96438" y="0"/>
                    <a:pt x="215401" y="0"/>
                  </a:cubicBezTo>
                  <a:lnTo>
                    <a:pt x="1938607" y="0"/>
                  </a:lnTo>
                  <a:cubicBezTo>
                    <a:pt x="2057570" y="0"/>
                    <a:pt x="2154008" y="96438"/>
                    <a:pt x="2154008" y="215401"/>
                  </a:cubicBezTo>
                  <a:lnTo>
                    <a:pt x="2154008" y="2549399"/>
                  </a:lnTo>
                  <a:cubicBezTo>
                    <a:pt x="2154008" y="2668362"/>
                    <a:pt x="2057570" y="2764800"/>
                    <a:pt x="1938607" y="2764800"/>
                  </a:cubicBezTo>
                  <a:lnTo>
                    <a:pt x="215401" y="2764800"/>
                  </a:lnTo>
                  <a:cubicBezTo>
                    <a:pt x="96438" y="2764800"/>
                    <a:pt x="0" y="2668362"/>
                    <a:pt x="0" y="2549399"/>
                  </a:cubicBezTo>
                  <a:lnTo>
                    <a:pt x="0" y="215401"/>
                  </a:lnTo>
                  <a:close/>
                </a:path>
              </a:pathLst>
            </a:cu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3251" tIns="153251" rIns="153251" bIns="1997012" numCol="1" spcCol="1270" anchor="t" anchorCtr="0">
              <a:noAutofit/>
            </a:bodyPr>
            <a:lstStyle/>
            <a:p>
              <a:pPr lvl="0" algn="l" defTabSz="800100">
                <a:lnSpc>
                  <a:spcPct val="90000"/>
                </a:lnSpc>
                <a:spcBef>
                  <a:spcPct val="0"/>
                </a:spcBef>
                <a:spcAft>
                  <a:spcPct val="35000"/>
                </a:spcAft>
              </a:pPr>
              <a:r>
                <a:rPr lang="zh-CN" altLang="en-US" sz="1800" kern="1200" dirty="0">
                  <a:solidFill>
                    <a:sysClr val="window" lastClr="FFFFFF"/>
                  </a:solidFill>
                  <a:latin typeface="Arial"/>
                  <a:ea typeface="微软雅黑"/>
                  <a:cs typeface="+mn-cs"/>
                </a:rPr>
                <a:t>第一个阶段：</a:t>
              </a:r>
              <a:r>
                <a:rPr lang="en-US" altLang="en-US" sz="1800" kern="1200" dirty="0">
                  <a:solidFill>
                    <a:sysClr val="window" lastClr="FFFFFF"/>
                  </a:solidFill>
                  <a:latin typeface="Arial"/>
                  <a:ea typeface="微软雅黑"/>
                  <a:cs typeface="+mn-cs"/>
                </a:rPr>
                <a:t>2001</a:t>
              </a:r>
              <a:r>
                <a:rPr lang="zh-CN" altLang="en-US" sz="1800" kern="1200" dirty="0">
                  <a:solidFill>
                    <a:sysClr val="window" lastClr="FFFFFF"/>
                  </a:solidFill>
                  <a:latin typeface="Arial"/>
                  <a:ea typeface="微软雅黑"/>
                  <a:cs typeface="+mn-cs"/>
                </a:rPr>
                <a:t>年</a:t>
              </a:r>
              <a:r>
                <a:rPr lang="en-US" altLang="en-US" sz="1800" kern="1200" dirty="0">
                  <a:solidFill>
                    <a:sysClr val="window" lastClr="FFFFFF"/>
                  </a:solidFill>
                  <a:latin typeface="Arial"/>
                  <a:ea typeface="微软雅黑"/>
                  <a:cs typeface="+mn-cs"/>
                </a:rPr>
                <a:t>—2006</a:t>
              </a:r>
              <a:r>
                <a:rPr lang="zh-CN" altLang="en-US" sz="1800" kern="1200" dirty="0">
                  <a:solidFill>
                    <a:sysClr val="window" lastClr="FFFFFF"/>
                  </a:solidFill>
                  <a:latin typeface="Arial"/>
                  <a:ea typeface="微软雅黑"/>
                  <a:cs typeface="+mn-cs"/>
                </a:rPr>
                <a:t>年</a:t>
              </a:r>
            </a:p>
          </p:txBody>
        </p:sp>
        <p:sp>
          <p:nvSpPr>
            <p:cNvPr id="5" name="任意多边形 4"/>
            <p:cNvSpPr/>
            <p:nvPr/>
          </p:nvSpPr>
          <p:spPr>
            <a:xfrm>
              <a:off x="1804531" y="3704560"/>
              <a:ext cx="2154008" cy="2640825"/>
            </a:xfrm>
            <a:custGeom>
              <a:avLst/>
              <a:gdLst>
                <a:gd name="connsiteX0" fmla="*/ 0 w 2154008"/>
                <a:gd name="connsiteY0" fmla="*/ 215401 h 3686400"/>
                <a:gd name="connsiteX1" fmla="*/ 215401 w 2154008"/>
                <a:gd name="connsiteY1" fmla="*/ 0 h 3686400"/>
                <a:gd name="connsiteX2" fmla="*/ 1938607 w 2154008"/>
                <a:gd name="connsiteY2" fmla="*/ 0 h 3686400"/>
                <a:gd name="connsiteX3" fmla="*/ 2154008 w 2154008"/>
                <a:gd name="connsiteY3" fmla="*/ 215401 h 3686400"/>
                <a:gd name="connsiteX4" fmla="*/ 2154008 w 2154008"/>
                <a:gd name="connsiteY4" fmla="*/ 3470999 h 3686400"/>
                <a:gd name="connsiteX5" fmla="*/ 1938607 w 2154008"/>
                <a:gd name="connsiteY5" fmla="*/ 3686400 h 3686400"/>
                <a:gd name="connsiteX6" fmla="*/ 215401 w 2154008"/>
                <a:gd name="connsiteY6" fmla="*/ 3686400 h 3686400"/>
                <a:gd name="connsiteX7" fmla="*/ 0 w 2154008"/>
                <a:gd name="connsiteY7" fmla="*/ 3470999 h 3686400"/>
                <a:gd name="connsiteX8" fmla="*/ 0 w 2154008"/>
                <a:gd name="connsiteY8" fmla="*/ 215401 h 36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008" h="3686400">
                  <a:moveTo>
                    <a:pt x="0" y="215401"/>
                  </a:moveTo>
                  <a:cubicBezTo>
                    <a:pt x="0" y="96438"/>
                    <a:pt x="96438" y="0"/>
                    <a:pt x="215401" y="0"/>
                  </a:cubicBezTo>
                  <a:lnTo>
                    <a:pt x="1938607" y="0"/>
                  </a:lnTo>
                  <a:cubicBezTo>
                    <a:pt x="2057570" y="0"/>
                    <a:pt x="2154008" y="96438"/>
                    <a:pt x="2154008" y="215401"/>
                  </a:cubicBezTo>
                  <a:lnTo>
                    <a:pt x="2154008" y="3470999"/>
                  </a:lnTo>
                  <a:cubicBezTo>
                    <a:pt x="2154008" y="3589962"/>
                    <a:pt x="2057570" y="3686400"/>
                    <a:pt x="1938607" y="3686400"/>
                  </a:cubicBezTo>
                  <a:lnTo>
                    <a:pt x="215401" y="3686400"/>
                  </a:lnTo>
                  <a:cubicBezTo>
                    <a:pt x="96438" y="3686400"/>
                    <a:pt x="0" y="3589962"/>
                    <a:pt x="0" y="3470999"/>
                  </a:cubicBezTo>
                  <a:lnTo>
                    <a:pt x="0" y="215401"/>
                  </a:lnTo>
                  <a:close/>
                </a:path>
              </a:pathLst>
            </a:cu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76881" tIns="176881" rIns="176881" bIns="176881" numCol="1" spcCol="1270" anchor="t" anchorCtr="0">
              <a:noAutofit/>
            </a:bodyPr>
            <a:lstStyle/>
            <a:p>
              <a:pPr marL="171450" lvl="1" indent="-171450" algn="just" defTabSz="711200">
                <a:lnSpc>
                  <a:spcPct val="90000"/>
                </a:lnSpc>
                <a:spcBef>
                  <a:spcPct val="0"/>
                </a:spcBef>
                <a:spcAft>
                  <a:spcPct val="15000"/>
                </a:spcAft>
                <a:buChar char="••"/>
              </a:pPr>
              <a:r>
                <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rPr>
                <a:t>称为“有成本效益的软件交付”。在这个阶段，</a:t>
              </a:r>
              <a:r>
                <a:rPr lang="en-US"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rPr>
                <a:t>SaaS</a:t>
              </a:r>
              <a:r>
                <a:rPr lang="zh-CN" altLang="en-US" sz="1600" kern="1200" dirty="0">
                  <a:solidFill>
                    <a:sysClr val="windowText" lastClr="000000">
                      <a:hueOff val="0"/>
                      <a:satOff val="0"/>
                      <a:lumOff val="0"/>
                      <a:alphaOff val="0"/>
                    </a:sysClr>
                  </a:solidFill>
                  <a:latin typeface="微软雅黑" panose="020B0503020204020204" pitchFamily="34" charset="-122"/>
                  <a:ea typeface="微软雅黑" panose="020B0503020204020204" pitchFamily="34" charset="-122"/>
                </a:rPr>
                <a:t>针对的问题范围主要停留在如何降低软件使用者消耗在软件部署、维护和使用上的成本。</a:t>
              </a:r>
            </a:p>
          </p:txBody>
        </p:sp>
        <p:sp>
          <p:nvSpPr>
            <p:cNvPr id="13" name="任意多边形 12"/>
            <p:cNvSpPr/>
            <p:nvPr/>
          </p:nvSpPr>
          <p:spPr>
            <a:xfrm>
              <a:off x="3843897" y="3005615"/>
              <a:ext cx="692264" cy="536285"/>
            </a:xfrm>
            <a:custGeom>
              <a:avLst/>
              <a:gdLst>
                <a:gd name="connsiteX0" fmla="*/ 0 w 692264"/>
                <a:gd name="connsiteY0" fmla="*/ 107257 h 536285"/>
                <a:gd name="connsiteX1" fmla="*/ 424122 w 692264"/>
                <a:gd name="connsiteY1" fmla="*/ 107257 h 536285"/>
                <a:gd name="connsiteX2" fmla="*/ 424122 w 692264"/>
                <a:gd name="connsiteY2" fmla="*/ 0 h 536285"/>
                <a:gd name="connsiteX3" fmla="*/ 692264 w 692264"/>
                <a:gd name="connsiteY3" fmla="*/ 268143 h 536285"/>
                <a:gd name="connsiteX4" fmla="*/ 424122 w 692264"/>
                <a:gd name="connsiteY4" fmla="*/ 536285 h 536285"/>
                <a:gd name="connsiteX5" fmla="*/ 424122 w 692264"/>
                <a:gd name="connsiteY5" fmla="*/ 429028 h 536285"/>
                <a:gd name="connsiteX6" fmla="*/ 0 w 692264"/>
                <a:gd name="connsiteY6" fmla="*/ 429028 h 536285"/>
                <a:gd name="connsiteX7" fmla="*/ 0 w 692264"/>
                <a:gd name="connsiteY7" fmla="*/ 107257 h 53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264" h="536285">
                  <a:moveTo>
                    <a:pt x="0" y="107257"/>
                  </a:moveTo>
                  <a:lnTo>
                    <a:pt x="424122" y="107257"/>
                  </a:lnTo>
                  <a:lnTo>
                    <a:pt x="424122" y="0"/>
                  </a:lnTo>
                  <a:lnTo>
                    <a:pt x="692264" y="268143"/>
                  </a:lnTo>
                  <a:lnTo>
                    <a:pt x="424122" y="536285"/>
                  </a:lnTo>
                  <a:lnTo>
                    <a:pt x="424122" y="429028"/>
                  </a:lnTo>
                  <a:lnTo>
                    <a:pt x="0" y="429028"/>
                  </a:lnTo>
                  <a:lnTo>
                    <a:pt x="0" y="107257"/>
                  </a:lnTo>
                  <a:close/>
                </a:path>
              </a:pathLst>
            </a:custGeom>
            <a:solidFill>
              <a:srgbClr val="4F81BD">
                <a:tint val="60000"/>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0" tIns="107257" rIns="160885" bIns="107257" numCol="1" spcCol="1270" anchor="ctr" anchorCtr="0">
              <a:noAutofit/>
            </a:bodyPr>
            <a:lstStyle/>
            <a:p>
              <a:pPr lvl="0" algn="ctr" defTabSz="1066800">
                <a:lnSpc>
                  <a:spcPct val="90000"/>
                </a:lnSpc>
                <a:spcBef>
                  <a:spcPct val="0"/>
                </a:spcBef>
                <a:spcAft>
                  <a:spcPct val="35000"/>
                </a:spcAft>
              </a:pPr>
              <a:endParaRPr lang="zh-CN" altLang="en-US" sz="2400" kern="1200">
                <a:solidFill>
                  <a:sysClr val="window" lastClr="FFFFFF"/>
                </a:solidFill>
                <a:latin typeface="Arial"/>
                <a:ea typeface="微软雅黑"/>
                <a:cs typeface="+mn-cs"/>
              </a:endParaRPr>
            </a:p>
          </p:txBody>
        </p:sp>
        <p:sp>
          <p:nvSpPr>
            <p:cNvPr id="59" name="任意多边形 58"/>
            <p:cNvSpPr/>
            <p:nvPr/>
          </p:nvSpPr>
          <p:spPr>
            <a:xfrm>
              <a:off x="4823516" y="2842956"/>
              <a:ext cx="2154008" cy="2764800"/>
            </a:xfrm>
            <a:custGeom>
              <a:avLst/>
              <a:gdLst>
                <a:gd name="connsiteX0" fmla="*/ 0 w 2154008"/>
                <a:gd name="connsiteY0" fmla="*/ 215401 h 2764800"/>
                <a:gd name="connsiteX1" fmla="*/ 215401 w 2154008"/>
                <a:gd name="connsiteY1" fmla="*/ 0 h 2764800"/>
                <a:gd name="connsiteX2" fmla="*/ 1938607 w 2154008"/>
                <a:gd name="connsiteY2" fmla="*/ 0 h 2764800"/>
                <a:gd name="connsiteX3" fmla="*/ 2154008 w 2154008"/>
                <a:gd name="connsiteY3" fmla="*/ 215401 h 2764800"/>
                <a:gd name="connsiteX4" fmla="*/ 2154008 w 2154008"/>
                <a:gd name="connsiteY4" fmla="*/ 2549399 h 2764800"/>
                <a:gd name="connsiteX5" fmla="*/ 1938607 w 2154008"/>
                <a:gd name="connsiteY5" fmla="*/ 2764800 h 2764800"/>
                <a:gd name="connsiteX6" fmla="*/ 215401 w 2154008"/>
                <a:gd name="connsiteY6" fmla="*/ 2764800 h 2764800"/>
                <a:gd name="connsiteX7" fmla="*/ 0 w 2154008"/>
                <a:gd name="connsiteY7" fmla="*/ 2549399 h 2764800"/>
                <a:gd name="connsiteX8" fmla="*/ 0 w 2154008"/>
                <a:gd name="connsiteY8" fmla="*/ 215401 h 27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008" h="2764800">
                  <a:moveTo>
                    <a:pt x="0" y="215401"/>
                  </a:moveTo>
                  <a:cubicBezTo>
                    <a:pt x="0" y="96438"/>
                    <a:pt x="96438" y="0"/>
                    <a:pt x="215401" y="0"/>
                  </a:cubicBezTo>
                  <a:lnTo>
                    <a:pt x="1938607" y="0"/>
                  </a:lnTo>
                  <a:cubicBezTo>
                    <a:pt x="2057570" y="0"/>
                    <a:pt x="2154008" y="96438"/>
                    <a:pt x="2154008" y="215401"/>
                  </a:cubicBezTo>
                  <a:lnTo>
                    <a:pt x="2154008" y="2549399"/>
                  </a:lnTo>
                  <a:cubicBezTo>
                    <a:pt x="2154008" y="2668362"/>
                    <a:pt x="2057570" y="2764800"/>
                    <a:pt x="1938607" y="2764800"/>
                  </a:cubicBezTo>
                  <a:lnTo>
                    <a:pt x="215401" y="2764800"/>
                  </a:lnTo>
                  <a:cubicBezTo>
                    <a:pt x="96438" y="2764800"/>
                    <a:pt x="0" y="2668362"/>
                    <a:pt x="0" y="2549399"/>
                  </a:cubicBezTo>
                  <a:lnTo>
                    <a:pt x="0" y="215401"/>
                  </a:lnTo>
                  <a:close/>
                </a:path>
              </a:pathLst>
            </a:cu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3251" tIns="153251" rIns="153251" bIns="1997012" numCol="1" spcCol="1270" anchor="t" anchorCtr="0">
              <a:noAutofit/>
            </a:bodyPr>
            <a:lstStyle/>
            <a:p>
              <a:pPr lvl="0" algn="l" defTabSz="800100">
                <a:lnSpc>
                  <a:spcPct val="90000"/>
                </a:lnSpc>
                <a:spcBef>
                  <a:spcPct val="0"/>
                </a:spcBef>
                <a:spcAft>
                  <a:spcPct val="35000"/>
                </a:spcAft>
              </a:pPr>
              <a:r>
                <a:rPr lang="zh-CN" altLang="en-US" sz="1800" kern="1200" dirty="0">
                  <a:solidFill>
                    <a:sysClr val="window" lastClr="FFFFFF"/>
                  </a:solidFill>
                  <a:latin typeface="Arial"/>
                  <a:ea typeface="微软雅黑"/>
                  <a:cs typeface="+mn-cs"/>
                </a:rPr>
                <a:t>第二个阶段：</a:t>
              </a:r>
              <a:r>
                <a:rPr lang="en-US" altLang="en-US" sz="1800" kern="1200" dirty="0">
                  <a:solidFill>
                    <a:sysClr val="window" lastClr="FFFFFF"/>
                  </a:solidFill>
                  <a:latin typeface="Arial"/>
                  <a:ea typeface="微软雅黑"/>
                  <a:cs typeface="+mn-cs"/>
                </a:rPr>
                <a:t>2005</a:t>
              </a:r>
              <a:r>
                <a:rPr lang="zh-CN" altLang="en-US" sz="1800" kern="1200" dirty="0">
                  <a:solidFill>
                    <a:sysClr val="window" lastClr="FFFFFF"/>
                  </a:solidFill>
                  <a:latin typeface="Arial"/>
                  <a:ea typeface="微软雅黑"/>
                  <a:cs typeface="+mn-cs"/>
                </a:rPr>
                <a:t>年</a:t>
              </a:r>
              <a:r>
                <a:rPr lang="en-US" altLang="en-US" sz="1800" kern="1200" dirty="0">
                  <a:solidFill>
                    <a:sysClr val="window" lastClr="FFFFFF"/>
                  </a:solidFill>
                  <a:latin typeface="Arial"/>
                  <a:ea typeface="微软雅黑"/>
                  <a:cs typeface="+mn-cs"/>
                </a:rPr>
                <a:t>—2010</a:t>
              </a:r>
              <a:r>
                <a:rPr lang="zh-CN" altLang="en-US" sz="1800" kern="1200" dirty="0">
                  <a:solidFill>
                    <a:sysClr val="window" lastClr="FFFFFF"/>
                  </a:solidFill>
                  <a:latin typeface="Arial"/>
                  <a:ea typeface="微软雅黑"/>
                  <a:cs typeface="+mn-cs"/>
                </a:rPr>
                <a:t>年</a:t>
              </a:r>
            </a:p>
          </p:txBody>
        </p:sp>
        <p:sp>
          <p:nvSpPr>
            <p:cNvPr id="60" name="任意多边形 59"/>
            <p:cNvSpPr/>
            <p:nvPr/>
          </p:nvSpPr>
          <p:spPr>
            <a:xfrm>
              <a:off x="5321004" y="3725793"/>
              <a:ext cx="2154008" cy="2619592"/>
            </a:xfrm>
            <a:custGeom>
              <a:avLst/>
              <a:gdLst>
                <a:gd name="connsiteX0" fmla="*/ 0 w 2154008"/>
                <a:gd name="connsiteY0" fmla="*/ 215401 h 3686400"/>
                <a:gd name="connsiteX1" fmla="*/ 215401 w 2154008"/>
                <a:gd name="connsiteY1" fmla="*/ 0 h 3686400"/>
                <a:gd name="connsiteX2" fmla="*/ 1938607 w 2154008"/>
                <a:gd name="connsiteY2" fmla="*/ 0 h 3686400"/>
                <a:gd name="connsiteX3" fmla="*/ 2154008 w 2154008"/>
                <a:gd name="connsiteY3" fmla="*/ 215401 h 3686400"/>
                <a:gd name="connsiteX4" fmla="*/ 2154008 w 2154008"/>
                <a:gd name="connsiteY4" fmla="*/ 3470999 h 3686400"/>
                <a:gd name="connsiteX5" fmla="*/ 1938607 w 2154008"/>
                <a:gd name="connsiteY5" fmla="*/ 3686400 h 3686400"/>
                <a:gd name="connsiteX6" fmla="*/ 215401 w 2154008"/>
                <a:gd name="connsiteY6" fmla="*/ 3686400 h 3686400"/>
                <a:gd name="connsiteX7" fmla="*/ 0 w 2154008"/>
                <a:gd name="connsiteY7" fmla="*/ 3470999 h 3686400"/>
                <a:gd name="connsiteX8" fmla="*/ 0 w 2154008"/>
                <a:gd name="connsiteY8" fmla="*/ 215401 h 36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008" h="3686400">
                  <a:moveTo>
                    <a:pt x="0" y="215401"/>
                  </a:moveTo>
                  <a:cubicBezTo>
                    <a:pt x="0" y="96438"/>
                    <a:pt x="96438" y="0"/>
                    <a:pt x="215401" y="0"/>
                  </a:cubicBezTo>
                  <a:lnTo>
                    <a:pt x="1938607" y="0"/>
                  </a:lnTo>
                  <a:cubicBezTo>
                    <a:pt x="2057570" y="0"/>
                    <a:pt x="2154008" y="96438"/>
                    <a:pt x="2154008" y="215401"/>
                  </a:cubicBezTo>
                  <a:lnTo>
                    <a:pt x="2154008" y="3470999"/>
                  </a:lnTo>
                  <a:cubicBezTo>
                    <a:pt x="2154008" y="3589962"/>
                    <a:pt x="2057570" y="3686400"/>
                    <a:pt x="1938607" y="3686400"/>
                  </a:cubicBezTo>
                  <a:lnTo>
                    <a:pt x="215401" y="3686400"/>
                  </a:lnTo>
                  <a:cubicBezTo>
                    <a:pt x="96438" y="3686400"/>
                    <a:pt x="0" y="3589962"/>
                    <a:pt x="0" y="3470999"/>
                  </a:cubicBezTo>
                  <a:lnTo>
                    <a:pt x="0" y="215401"/>
                  </a:lnTo>
                  <a:close/>
                </a:path>
              </a:pathLst>
            </a:cu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76881" tIns="176881" rIns="176881" bIns="176881" numCol="1" spcCol="1270" anchor="t" anchorCtr="0">
              <a:noAutofit/>
            </a:bodyPr>
            <a:lstStyle/>
            <a:p>
              <a:pPr marL="171450" lvl="1" indent="-171450" algn="just" defTabSz="711200">
                <a:lnSpc>
                  <a:spcPct val="90000"/>
                </a:lnSpc>
                <a:spcBef>
                  <a:spcPct val="0"/>
                </a:spcBef>
                <a:spcAft>
                  <a:spcPct val="15000"/>
                </a:spcAft>
                <a:buChar char="••"/>
              </a:pPr>
              <a:r>
                <a:rPr lang="zh-CN" altLang="en-US" sz="1600" kern="1200" dirty="0">
                  <a:solidFill>
                    <a:sysClr val="windowText" lastClr="000000">
                      <a:hueOff val="0"/>
                      <a:satOff val="0"/>
                      <a:lumOff val="0"/>
                      <a:alphaOff val="0"/>
                    </a:sysClr>
                  </a:solidFill>
                  <a:latin typeface="Arial"/>
                  <a:ea typeface="微软雅黑"/>
                  <a:cs typeface="+mn-cs"/>
                </a:rPr>
                <a:t>称为“整合的业务解决方案”。在这个阶段，</a:t>
              </a:r>
              <a:r>
                <a:rPr lang="en-US" altLang="en-US" sz="1600" kern="1200" dirty="0">
                  <a:solidFill>
                    <a:sysClr val="windowText" lastClr="000000">
                      <a:hueOff val="0"/>
                      <a:satOff val="0"/>
                      <a:lumOff val="0"/>
                      <a:alphaOff val="0"/>
                    </a:sysClr>
                  </a:solidFill>
                  <a:latin typeface="Arial"/>
                  <a:ea typeface="微软雅黑"/>
                  <a:cs typeface="+mn-cs"/>
                </a:rPr>
                <a:t>SaaS</a:t>
              </a:r>
              <a:r>
                <a:rPr lang="zh-CN" altLang="en-US" sz="1600" kern="1200" dirty="0">
                  <a:solidFill>
                    <a:sysClr val="windowText" lastClr="000000">
                      <a:hueOff val="0"/>
                      <a:satOff val="0"/>
                      <a:lumOff val="0"/>
                      <a:alphaOff val="0"/>
                    </a:sysClr>
                  </a:solidFill>
                  <a:latin typeface="Arial"/>
                  <a:ea typeface="微软雅黑"/>
                  <a:cs typeface="+mn-cs"/>
                </a:rPr>
                <a:t>理念被更加广泛地接受，并且开始在企业的</a:t>
              </a:r>
              <a:r>
                <a:rPr lang="en-US" altLang="en-US" sz="1600" kern="1200" dirty="0">
                  <a:solidFill>
                    <a:sysClr val="windowText" lastClr="000000">
                      <a:hueOff val="0"/>
                      <a:satOff val="0"/>
                      <a:lumOff val="0"/>
                      <a:alphaOff val="0"/>
                    </a:sysClr>
                  </a:solidFill>
                  <a:latin typeface="Arial"/>
                  <a:ea typeface="微软雅黑"/>
                  <a:cs typeface="+mn-cs"/>
                </a:rPr>
                <a:t>IT</a:t>
              </a:r>
              <a:r>
                <a:rPr lang="zh-CN" altLang="en-US" sz="1600" kern="1200" dirty="0">
                  <a:solidFill>
                    <a:sysClr val="windowText" lastClr="000000">
                      <a:hueOff val="0"/>
                      <a:satOff val="0"/>
                      <a:lumOff val="0"/>
                      <a:alphaOff val="0"/>
                    </a:sysClr>
                  </a:solidFill>
                  <a:latin typeface="Arial"/>
                  <a:ea typeface="微软雅黑"/>
                  <a:cs typeface="+mn-cs"/>
                </a:rPr>
                <a:t>系统中扮演越来越重要的角色。</a:t>
              </a:r>
            </a:p>
          </p:txBody>
        </p:sp>
        <p:sp>
          <p:nvSpPr>
            <p:cNvPr id="61" name="任意多边形 60"/>
            <p:cNvSpPr/>
            <p:nvPr/>
          </p:nvSpPr>
          <p:spPr>
            <a:xfrm rot="20246">
              <a:off x="7306341" y="3015947"/>
              <a:ext cx="697117" cy="536285"/>
            </a:xfrm>
            <a:custGeom>
              <a:avLst/>
              <a:gdLst>
                <a:gd name="connsiteX0" fmla="*/ 0 w 697117"/>
                <a:gd name="connsiteY0" fmla="*/ 107257 h 536285"/>
                <a:gd name="connsiteX1" fmla="*/ 428975 w 697117"/>
                <a:gd name="connsiteY1" fmla="*/ 107257 h 536285"/>
                <a:gd name="connsiteX2" fmla="*/ 428975 w 697117"/>
                <a:gd name="connsiteY2" fmla="*/ 0 h 536285"/>
                <a:gd name="connsiteX3" fmla="*/ 697117 w 697117"/>
                <a:gd name="connsiteY3" fmla="*/ 268143 h 536285"/>
                <a:gd name="connsiteX4" fmla="*/ 428975 w 697117"/>
                <a:gd name="connsiteY4" fmla="*/ 536285 h 536285"/>
                <a:gd name="connsiteX5" fmla="*/ 428975 w 697117"/>
                <a:gd name="connsiteY5" fmla="*/ 429028 h 536285"/>
                <a:gd name="connsiteX6" fmla="*/ 0 w 697117"/>
                <a:gd name="connsiteY6" fmla="*/ 429028 h 536285"/>
                <a:gd name="connsiteX7" fmla="*/ 0 w 697117"/>
                <a:gd name="connsiteY7" fmla="*/ 107257 h 53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117" h="536285">
                  <a:moveTo>
                    <a:pt x="0" y="107257"/>
                  </a:moveTo>
                  <a:lnTo>
                    <a:pt x="428975" y="107257"/>
                  </a:lnTo>
                  <a:lnTo>
                    <a:pt x="428975" y="0"/>
                  </a:lnTo>
                  <a:lnTo>
                    <a:pt x="697117" y="268143"/>
                  </a:lnTo>
                  <a:lnTo>
                    <a:pt x="428975" y="536285"/>
                  </a:lnTo>
                  <a:lnTo>
                    <a:pt x="428975" y="429028"/>
                  </a:lnTo>
                  <a:lnTo>
                    <a:pt x="0" y="429028"/>
                  </a:lnTo>
                  <a:lnTo>
                    <a:pt x="0" y="107257"/>
                  </a:lnTo>
                  <a:close/>
                </a:path>
              </a:pathLst>
            </a:custGeom>
            <a:solidFill>
              <a:srgbClr val="4F81BD">
                <a:tint val="60000"/>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1" tIns="107256" rIns="160885" bIns="107257" numCol="1" spcCol="1270" anchor="ctr" anchorCtr="0">
              <a:noAutofit/>
            </a:bodyPr>
            <a:lstStyle/>
            <a:p>
              <a:pPr lvl="0" algn="ctr" defTabSz="1066800">
                <a:lnSpc>
                  <a:spcPct val="90000"/>
                </a:lnSpc>
                <a:spcBef>
                  <a:spcPct val="0"/>
                </a:spcBef>
                <a:spcAft>
                  <a:spcPct val="35000"/>
                </a:spcAft>
              </a:pPr>
              <a:endParaRPr lang="zh-CN" altLang="en-US" sz="2400" kern="1200">
                <a:solidFill>
                  <a:sysClr val="window" lastClr="FFFFFF"/>
                </a:solidFill>
                <a:latin typeface="Arial"/>
                <a:ea typeface="微软雅黑"/>
                <a:cs typeface="+mn-cs"/>
              </a:endParaRPr>
            </a:p>
          </p:txBody>
        </p:sp>
        <p:sp>
          <p:nvSpPr>
            <p:cNvPr id="62" name="任意多边形 61"/>
            <p:cNvSpPr/>
            <p:nvPr/>
          </p:nvSpPr>
          <p:spPr>
            <a:xfrm>
              <a:off x="8292817" y="2863388"/>
              <a:ext cx="2154008" cy="2764800"/>
            </a:xfrm>
            <a:custGeom>
              <a:avLst/>
              <a:gdLst>
                <a:gd name="connsiteX0" fmla="*/ 0 w 2154008"/>
                <a:gd name="connsiteY0" fmla="*/ 215401 h 2764800"/>
                <a:gd name="connsiteX1" fmla="*/ 215401 w 2154008"/>
                <a:gd name="connsiteY1" fmla="*/ 0 h 2764800"/>
                <a:gd name="connsiteX2" fmla="*/ 1938607 w 2154008"/>
                <a:gd name="connsiteY2" fmla="*/ 0 h 2764800"/>
                <a:gd name="connsiteX3" fmla="*/ 2154008 w 2154008"/>
                <a:gd name="connsiteY3" fmla="*/ 215401 h 2764800"/>
                <a:gd name="connsiteX4" fmla="*/ 2154008 w 2154008"/>
                <a:gd name="connsiteY4" fmla="*/ 2549399 h 2764800"/>
                <a:gd name="connsiteX5" fmla="*/ 1938607 w 2154008"/>
                <a:gd name="connsiteY5" fmla="*/ 2764800 h 2764800"/>
                <a:gd name="connsiteX6" fmla="*/ 215401 w 2154008"/>
                <a:gd name="connsiteY6" fmla="*/ 2764800 h 2764800"/>
                <a:gd name="connsiteX7" fmla="*/ 0 w 2154008"/>
                <a:gd name="connsiteY7" fmla="*/ 2549399 h 2764800"/>
                <a:gd name="connsiteX8" fmla="*/ 0 w 2154008"/>
                <a:gd name="connsiteY8" fmla="*/ 215401 h 27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008" h="2764800">
                  <a:moveTo>
                    <a:pt x="0" y="215401"/>
                  </a:moveTo>
                  <a:cubicBezTo>
                    <a:pt x="0" y="96438"/>
                    <a:pt x="96438" y="0"/>
                    <a:pt x="215401" y="0"/>
                  </a:cubicBezTo>
                  <a:lnTo>
                    <a:pt x="1938607" y="0"/>
                  </a:lnTo>
                  <a:cubicBezTo>
                    <a:pt x="2057570" y="0"/>
                    <a:pt x="2154008" y="96438"/>
                    <a:pt x="2154008" y="215401"/>
                  </a:cubicBezTo>
                  <a:lnTo>
                    <a:pt x="2154008" y="2549399"/>
                  </a:lnTo>
                  <a:cubicBezTo>
                    <a:pt x="2154008" y="2668362"/>
                    <a:pt x="2057570" y="2764800"/>
                    <a:pt x="1938607" y="2764800"/>
                  </a:cubicBezTo>
                  <a:lnTo>
                    <a:pt x="215401" y="2764800"/>
                  </a:lnTo>
                  <a:cubicBezTo>
                    <a:pt x="96438" y="2764800"/>
                    <a:pt x="0" y="2668362"/>
                    <a:pt x="0" y="2549399"/>
                  </a:cubicBezTo>
                  <a:lnTo>
                    <a:pt x="0" y="215401"/>
                  </a:lnTo>
                  <a:close/>
                </a:path>
              </a:pathLst>
            </a:cu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3251" tIns="153251" rIns="153251" bIns="1997012" numCol="1" spcCol="1270" anchor="t" anchorCtr="0">
              <a:noAutofit/>
            </a:bodyPr>
            <a:lstStyle/>
            <a:p>
              <a:pPr lvl="0" algn="l" defTabSz="800100">
                <a:lnSpc>
                  <a:spcPct val="90000"/>
                </a:lnSpc>
                <a:spcBef>
                  <a:spcPct val="0"/>
                </a:spcBef>
                <a:spcAft>
                  <a:spcPct val="35000"/>
                </a:spcAft>
              </a:pPr>
              <a:r>
                <a:rPr lang="zh-CN" altLang="en-US" sz="1800" kern="1200" dirty="0">
                  <a:solidFill>
                    <a:sysClr val="window" lastClr="FFFFFF"/>
                  </a:solidFill>
                  <a:latin typeface="Arial"/>
                  <a:ea typeface="微软雅黑"/>
                  <a:cs typeface="+mn-cs"/>
                </a:rPr>
                <a:t>第三个阶段：</a:t>
              </a:r>
              <a:r>
                <a:rPr lang="en-US" altLang="en-US" sz="1800" kern="1200" dirty="0">
                  <a:solidFill>
                    <a:sysClr val="window" lastClr="FFFFFF"/>
                  </a:solidFill>
                  <a:latin typeface="Arial"/>
                  <a:ea typeface="微软雅黑"/>
                  <a:cs typeface="+mn-cs"/>
                </a:rPr>
                <a:t>2008</a:t>
              </a:r>
              <a:r>
                <a:rPr lang="zh-CN" altLang="en-US" sz="1800" kern="1200" dirty="0">
                  <a:solidFill>
                    <a:sysClr val="window" lastClr="FFFFFF"/>
                  </a:solidFill>
                  <a:latin typeface="Arial"/>
                  <a:ea typeface="微软雅黑"/>
                  <a:cs typeface="+mn-cs"/>
                </a:rPr>
                <a:t>年</a:t>
              </a:r>
              <a:r>
                <a:rPr lang="en-US" altLang="en-US" sz="1800" kern="1200" dirty="0">
                  <a:solidFill>
                    <a:sysClr val="window" lastClr="FFFFFF"/>
                  </a:solidFill>
                  <a:latin typeface="Arial"/>
                  <a:ea typeface="微软雅黑"/>
                  <a:cs typeface="+mn-cs"/>
                </a:rPr>
                <a:t>—2013</a:t>
              </a:r>
              <a:r>
                <a:rPr lang="zh-CN" altLang="en-US" sz="1800" kern="1200" dirty="0">
                  <a:solidFill>
                    <a:sysClr val="window" lastClr="FFFFFF"/>
                  </a:solidFill>
                  <a:latin typeface="Arial"/>
                  <a:ea typeface="微软雅黑"/>
                  <a:cs typeface="+mn-cs"/>
                </a:rPr>
                <a:t>年</a:t>
              </a:r>
            </a:p>
          </p:txBody>
        </p:sp>
        <p:sp>
          <p:nvSpPr>
            <p:cNvPr id="63" name="任意多边形 62"/>
            <p:cNvSpPr/>
            <p:nvPr/>
          </p:nvSpPr>
          <p:spPr>
            <a:xfrm>
              <a:off x="8724866" y="3704560"/>
              <a:ext cx="2154008" cy="2640825"/>
            </a:xfrm>
            <a:custGeom>
              <a:avLst/>
              <a:gdLst>
                <a:gd name="connsiteX0" fmla="*/ 0 w 2154008"/>
                <a:gd name="connsiteY0" fmla="*/ 215401 h 3686400"/>
                <a:gd name="connsiteX1" fmla="*/ 215401 w 2154008"/>
                <a:gd name="connsiteY1" fmla="*/ 0 h 3686400"/>
                <a:gd name="connsiteX2" fmla="*/ 1938607 w 2154008"/>
                <a:gd name="connsiteY2" fmla="*/ 0 h 3686400"/>
                <a:gd name="connsiteX3" fmla="*/ 2154008 w 2154008"/>
                <a:gd name="connsiteY3" fmla="*/ 215401 h 3686400"/>
                <a:gd name="connsiteX4" fmla="*/ 2154008 w 2154008"/>
                <a:gd name="connsiteY4" fmla="*/ 3470999 h 3686400"/>
                <a:gd name="connsiteX5" fmla="*/ 1938607 w 2154008"/>
                <a:gd name="connsiteY5" fmla="*/ 3686400 h 3686400"/>
                <a:gd name="connsiteX6" fmla="*/ 215401 w 2154008"/>
                <a:gd name="connsiteY6" fmla="*/ 3686400 h 3686400"/>
                <a:gd name="connsiteX7" fmla="*/ 0 w 2154008"/>
                <a:gd name="connsiteY7" fmla="*/ 3470999 h 3686400"/>
                <a:gd name="connsiteX8" fmla="*/ 0 w 2154008"/>
                <a:gd name="connsiteY8" fmla="*/ 215401 h 36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008" h="3686400">
                  <a:moveTo>
                    <a:pt x="0" y="215401"/>
                  </a:moveTo>
                  <a:cubicBezTo>
                    <a:pt x="0" y="96438"/>
                    <a:pt x="96438" y="0"/>
                    <a:pt x="215401" y="0"/>
                  </a:cubicBezTo>
                  <a:lnTo>
                    <a:pt x="1938607" y="0"/>
                  </a:lnTo>
                  <a:cubicBezTo>
                    <a:pt x="2057570" y="0"/>
                    <a:pt x="2154008" y="96438"/>
                    <a:pt x="2154008" y="215401"/>
                  </a:cubicBezTo>
                  <a:lnTo>
                    <a:pt x="2154008" y="3470999"/>
                  </a:lnTo>
                  <a:cubicBezTo>
                    <a:pt x="2154008" y="3589962"/>
                    <a:pt x="2057570" y="3686400"/>
                    <a:pt x="1938607" y="3686400"/>
                  </a:cubicBezTo>
                  <a:lnTo>
                    <a:pt x="215401" y="3686400"/>
                  </a:lnTo>
                  <a:cubicBezTo>
                    <a:pt x="96438" y="3686400"/>
                    <a:pt x="0" y="3589962"/>
                    <a:pt x="0" y="3470999"/>
                  </a:cubicBezTo>
                  <a:lnTo>
                    <a:pt x="0" y="215401"/>
                  </a:lnTo>
                  <a:close/>
                </a:path>
              </a:pathLst>
            </a:cu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76881" tIns="176881" rIns="176881" bIns="176881" numCol="1" spcCol="1270" anchor="t" anchorCtr="0">
              <a:noAutofit/>
            </a:bodyPr>
            <a:lstStyle/>
            <a:p>
              <a:pPr marL="171450" lvl="1" indent="-171450" algn="just" defTabSz="711200">
                <a:lnSpc>
                  <a:spcPct val="90000"/>
                </a:lnSpc>
                <a:spcBef>
                  <a:spcPct val="0"/>
                </a:spcBef>
                <a:spcAft>
                  <a:spcPct val="15000"/>
                </a:spcAft>
                <a:buChar char="••"/>
              </a:pPr>
              <a:r>
                <a:rPr lang="zh-CN" altLang="en-US" sz="1600" kern="1200" dirty="0">
                  <a:solidFill>
                    <a:sysClr val="windowText" lastClr="000000">
                      <a:hueOff val="0"/>
                      <a:satOff val="0"/>
                      <a:lumOff val="0"/>
                      <a:alphaOff val="0"/>
                    </a:sysClr>
                  </a:solidFill>
                  <a:latin typeface="Arial"/>
                  <a:ea typeface="微软雅黑"/>
                  <a:cs typeface="+mn-cs"/>
                </a:rPr>
                <a:t>称为“工作流使能的业务转型”。在这个阶段，</a:t>
              </a:r>
              <a:r>
                <a:rPr lang="en-US" altLang="en-US" sz="1600" kern="1200" dirty="0">
                  <a:solidFill>
                    <a:sysClr val="windowText" lastClr="000000">
                      <a:hueOff val="0"/>
                      <a:satOff val="0"/>
                      <a:lumOff val="0"/>
                      <a:alphaOff val="0"/>
                    </a:sysClr>
                  </a:solidFill>
                  <a:latin typeface="Arial"/>
                  <a:ea typeface="微软雅黑"/>
                  <a:cs typeface="+mn-cs"/>
                </a:rPr>
                <a:t>SaaS</a:t>
              </a:r>
              <a:r>
                <a:rPr lang="zh-CN" altLang="en-US" sz="1600" kern="1200" dirty="0">
                  <a:solidFill>
                    <a:sysClr val="windowText" lastClr="000000">
                      <a:hueOff val="0"/>
                      <a:satOff val="0"/>
                      <a:lumOff val="0"/>
                      <a:alphaOff val="0"/>
                    </a:sysClr>
                  </a:solidFill>
                  <a:latin typeface="Arial"/>
                  <a:ea typeface="微软雅黑"/>
                  <a:cs typeface="+mn-cs"/>
                </a:rPr>
                <a:t>应用的生态系统逐渐成熟和完善，成为企业整体</a:t>
              </a:r>
              <a:r>
                <a:rPr lang="en-US" altLang="en-US" sz="1600" kern="1200" dirty="0">
                  <a:solidFill>
                    <a:sysClr val="windowText" lastClr="000000">
                      <a:hueOff val="0"/>
                      <a:satOff val="0"/>
                      <a:lumOff val="0"/>
                      <a:alphaOff val="0"/>
                    </a:sysClr>
                  </a:solidFill>
                  <a:latin typeface="Arial"/>
                  <a:ea typeface="微软雅黑"/>
                  <a:cs typeface="+mn-cs"/>
                </a:rPr>
                <a:t>IT</a:t>
              </a:r>
              <a:r>
                <a:rPr lang="zh-CN" altLang="en-US" sz="1600" kern="1200" dirty="0">
                  <a:solidFill>
                    <a:sysClr val="windowText" lastClr="000000">
                      <a:hueOff val="0"/>
                      <a:satOff val="0"/>
                      <a:lumOff val="0"/>
                      <a:alphaOff val="0"/>
                    </a:sysClr>
                  </a:solidFill>
                  <a:latin typeface="Arial"/>
                  <a:ea typeface="微软雅黑"/>
                  <a:cs typeface="+mn-cs"/>
                </a:rPr>
                <a:t>战略的关键部分。</a:t>
              </a:r>
            </a:p>
          </p:txBody>
        </p:sp>
      </p:grpSp>
    </p:spTree>
    <p:extLst>
      <p:ext uri="{BB962C8B-B14F-4D97-AF65-F5344CB8AC3E}">
        <p14:creationId xmlns:p14="http://schemas.microsoft.com/office/powerpoint/2010/main" val="380155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itchFamily="34" charset="0"/>
                <a:ea typeface="黑体" pitchFamily="2" charset="-122"/>
              </a:rPr>
              <a:t>PaaS</a:t>
            </a: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概述</a:t>
            </a:r>
          </a:p>
        </p:txBody>
      </p:sp>
      <p:sp>
        <p:nvSpPr>
          <p:cNvPr id="9" name="文本框 8"/>
          <p:cNvSpPr txBox="1"/>
          <p:nvPr/>
        </p:nvSpPr>
        <p:spPr>
          <a:xfrm>
            <a:off x="606712" y="1114474"/>
            <a:ext cx="1252266"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概述</a:t>
            </a:r>
          </a:p>
        </p:txBody>
      </p:sp>
      <p:sp>
        <p:nvSpPr>
          <p:cNvPr id="10" name="文本框 9"/>
          <p:cNvSpPr txBox="1"/>
          <p:nvPr/>
        </p:nvSpPr>
        <p:spPr>
          <a:xfrm>
            <a:off x="606712" y="1632018"/>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实现层次</a:t>
            </a:r>
          </a:p>
        </p:txBody>
      </p:sp>
      <p:sp>
        <p:nvSpPr>
          <p:cNvPr id="17" name="内容占位符 2"/>
          <p:cNvSpPr txBox="1">
            <a:spLocks/>
          </p:cNvSpPr>
          <p:nvPr/>
        </p:nvSpPr>
        <p:spPr>
          <a:xfrm>
            <a:off x="131974" y="2077404"/>
            <a:ext cx="5638800" cy="4545223"/>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57360" marR="0" lvl="0" indent="45720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平台是基于</a:t>
            </a: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IaaS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和</a:t>
            </a: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PaaS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平台之上的。</a:t>
            </a: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平台主要是为</a:t>
            </a: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应用提供通用的运行环境或系统部件，使</a:t>
            </a: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软件提供商能够专注于客户所需业务的开发。</a:t>
            </a:r>
          </a:p>
          <a:p>
            <a:pPr marL="743110" marR="0" lvl="0" indent="-285750" algn="l" defTabSz="1219627" rtl="0" eaLnBrk="1" fontAlgn="auto" latinLnBrk="0" hangingPunct="1">
              <a:lnSpc>
                <a:spcPct val="130000"/>
              </a:lnSpc>
              <a:spcBef>
                <a:spcPct val="20000"/>
              </a:spcBef>
              <a:spcAft>
                <a:spcPts val="0"/>
              </a:spcAft>
              <a:buClrTx/>
              <a:buSzPct val="80000"/>
              <a:buFont typeface="Wingdings" pitchFamily="2" charset="2"/>
              <a:buChar char="l"/>
              <a:tabLst/>
              <a:defRPr/>
            </a:pP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在第一类实现层次中，应用提供商依靠</a:t>
            </a: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平台实现应用的交付，专注于用户需求。</a:t>
            </a:r>
          </a:p>
          <a:p>
            <a:pPr marL="743110" marR="0" lvl="0" indent="-285750" algn="l" defTabSz="1219627" rtl="0" eaLnBrk="1" fontAlgn="auto" latinLnBrk="0" hangingPunct="1">
              <a:lnSpc>
                <a:spcPct val="130000"/>
              </a:lnSpc>
              <a:spcBef>
                <a:spcPct val="20000"/>
              </a:spcBef>
              <a:spcAft>
                <a:spcPts val="0"/>
              </a:spcAft>
              <a:buClrTx/>
              <a:buSzPct val="80000"/>
              <a:buFont typeface="Wingdings" pitchFamily="2" charset="2"/>
              <a:buChar char="l"/>
              <a:tabLst/>
              <a:defRPr/>
            </a:pP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在第二类实现层次中，应用提供商使用</a:t>
            </a: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PaaS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层提供的应用环境进行</a:t>
            </a: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应用的开发、测试和部署。</a:t>
            </a:r>
          </a:p>
          <a:p>
            <a:pPr marL="743110" marR="0" lvl="0" indent="-285750" algn="l" defTabSz="1219627" rtl="0" eaLnBrk="1" fontAlgn="auto" latinLnBrk="0" hangingPunct="1">
              <a:lnSpc>
                <a:spcPct val="130000"/>
              </a:lnSpc>
              <a:spcBef>
                <a:spcPct val="20000"/>
              </a:spcBef>
              <a:spcAft>
                <a:spcPts val="0"/>
              </a:spcAft>
              <a:buClrTx/>
              <a:buSzPct val="80000"/>
              <a:buFont typeface="Wingdings" pitchFamily="2" charset="2"/>
              <a:buChar char="l"/>
              <a:tabLst/>
              <a:defRPr/>
            </a:pP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在第三类实现层次中，应用提供商只使用云中提供的基础设施服务。</a:t>
            </a:r>
          </a:p>
          <a:p>
            <a:pPr marL="743110" marR="0" lvl="0" indent="-285750" algn="l" defTabSz="1219627" rtl="0" eaLnBrk="1" fontAlgn="auto" latinLnBrk="0" hangingPunct="1">
              <a:lnSpc>
                <a:spcPct val="130000"/>
              </a:lnSpc>
              <a:spcBef>
                <a:spcPct val="20000"/>
              </a:spcBef>
              <a:spcAft>
                <a:spcPts val="0"/>
              </a:spcAft>
              <a:buClrTx/>
              <a:buSzPct val="80000"/>
              <a:buFont typeface="Wingdings" pitchFamily="2" charset="2"/>
              <a:buChar char="l"/>
              <a:tabLst/>
              <a:defRPr/>
            </a:pP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在第四类实现层次中，应用提供商不依赖于任何云计算下层的服务，而是在自有的硬件资源和运行环境上提供</a:t>
            </a:r>
            <a:r>
              <a:rPr kumimoji="0" lang="en-US" altLang="zh-CN" sz="1600" b="0" i="0" u="none" strike="noStrike" kern="1200" cap="none" spc="0" normalizeH="0" baseline="0" noProof="0" dirty="0">
                <a:ln>
                  <a:noFill/>
                </a:ln>
                <a:solidFill>
                  <a:schemeClr val="tx1"/>
                </a:solidFill>
                <a:effectLst/>
                <a:uLnTx/>
                <a:uFillTx/>
                <a:latin typeface="Arial"/>
                <a:ea typeface="微软雅黑"/>
                <a:cs typeface="+mn-cs"/>
              </a:rPr>
              <a:t>SaaS</a:t>
            </a:r>
            <a:r>
              <a:rPr kumimoji="0" lang="zh-CN" altLang="en-US" sz="1600" b="0" i="0" u="none" strike="noStrike" kern="1200" cap="none" spc="0" normalizeH="0" baseline="0" noProof="0" dirty="0">
                <a:ln>
                  <a:noFill/>
                </a:ln>
                <a:solidFill>
                  <a:schemeClr val="tx1"/>
                </a:solidFill>
                <a:effectLst/>
                <a:uLnTx/>
                <a:uFillTx/>
                <a:latin typeface="Arial"/>
                <a:ea typeface="微软雅黑"/>
                <a:cs typeface="+mn-cs"/>
              </a:rPr>
              <a:t>应用。</a:t>
            </a:r>
          </a:p>
        </p:txBody>
      </p:sp>
      <p:pic>
        <p:nvPicPr>
          <p:cNvPr id="18" name="图片 118"/>
          <p:cNvPicPr>
            <a:picLocks noChangeAspect="1" noChangeArrowheads="1"/>
          </p:cNvPicPr>
          <p:nvPr/>
        </p:nvPicPr>
        <p:blipFill>
          <a:blip r:embed="rId3">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403975" y="1862850"/>
            <a:ext cx="5150849" cy="3507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5"/>
          <p:cNvSpPr txBox="1">
            <a:spLocks noChangeArrowheads="1"/>
          </p:cNvSpPr>
          <p:nvPr/>
        </p:nvSpPr>
        <p:spPr bwMode="auto">
          <a:xfrm>
            <a:off x="7623175" y="5715794"/>
            <a:ext cx="297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defTabSz="1219627" eaLnBrk="1" hangingPunct="1">
              <a:spcBef>
                <a:spcPct val="50000"/>
              </a:spcBef>
              <a:buClrTx/>
              <a:buFontTx/>
              <a:buNone/>
            </a:pPr>
            <a:r>
              <a:rPr lang="en-US" altLang="zh-CN" sz="2000" dirty="0">
                <a:solidFill>
                  <a:srgbClr val="4C6062"/>
                </a:solidFill>
                <a:latin typeface="微软雅黑" panose="020B0503020204020204" pitchFamily="34" charset="-122"/>
                <a:ea typeface="微软雅黑" panose="020B0503020204020204" pitchFamily="34" charset="-122"/>
              </a:rPr>
              <a:t>SaaS</a:t>
            </a:r>
            <a:r>
              <a:rPr lang="zh-CN" altLang="en-US" sz="2000" dirty="0">
                <a:solidFill>
                  <a:srgbClr val="4C6062"/>
                </a:solidFill>
                <a:latin typeface="微软雅黑" panose="020B0503020204020204" pitchFamily="34" charset="-122"/>
                <a:ea typeface="微软雅黑" panose="020B0503020204020204" pitchFamily="34" charset="-122"/>
              </a:rPr>
              <a:t>应用的实现层次</a:t>
            </a:r>
          </a:p>
        </p:txBody>
      </p:sp>
    </p:spTree>
    <p:extLst>
      <p:ext uri="{BB962C8B-B14F-4D97-AF65-F5344CB8AC3E}">
        <p14:creationId xmlns:p14="http://schemas.microsoft.com/office/powerpoint/2010/main" val="34322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提纲</a:t>
            </a:r>
          </a:p>
        </p:txBody>
      </p:sp>
      <p:grpSp>
        <p:nvGrpSpPr>
          <p:cNvPr id="9" name="组合 5"/>
          <p:cNvGrpSpPr>
            <a:grpSpLocks/>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grpSp>
      <p:grpSp>
        <p:nvGrpSpPr>
          <p:cNvPr id="12" name="组合 11"/>
          <p:cNvGrpSpPr/>
          <p:nvPr/>
        </p:nvGrpSpPr>
        <p:grpSpPr>
          <a:xfrm>
            <a:off x="2391229" y="1264810"/>
            <a:ext cx="6120000" cy="1188000"/>
            <a:chOff x="1066800" y="1117694"/>
            <a:chExt cx="6324600" cy="1159177"/>
          </a:xfrm>
        </p:grpSpPr>
        <p:grpSp>
          <p:nvGrpSpPr>
            <p:cNvPr id="13" name="组合 62"/>
            <p:cNvGrpSpPr>
              <a:grpSpLocks/>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概述</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14" name="Group 65"/>
            <p:cNvGrpSpPr>
              <a:grpSpLocks/>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21" name="Group 71"/>
              <p:cNvGrpSpPr>
                <a:grpSpLocks/>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一</a:t>
              </a:r>
              <a:endParaRPr kumimoji="1" lang="zh-CN" altLang="en-US" sz="3200" b="1" dirty="0">
                <a:solidFill>
                  <a:srgbClr val="000000"/>
                </a:solidFill>
                <a:latin typeface="黑体"/>
                <a:ea typeface="黑体"/>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a:grpSpLocks/>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200" b="1" dirty="0">
                    <a:solidFill>
                      <a:srgbClr val="000000"/>
                    </a:solidFill>
                    <a:latin typeface="黑体" pitchFamily="2" charset="-122"/>
                    <a:ea typeface="黑体" pitchFamily="2" charset="-122"/>
                  </a:rPr>
                  <a:t>SaaS</a:t>
                </a:r>
                <a:r>
                  <a:rPr kumimoji="1" lang="zh-CN" altLang="en-US" sz="3200" b="1" dirty="0">
                    <a:solidFill>
                      <a:srgbClr val="000000"/>
                    </a:solidFill>
                    <a:latin typeface="黑体" pitchFamily="2" charset="-122"/>
                    <a:ea typeface="黑体" pitchFamily="2" charset="-122"/>
                  </a:rPr>
                  <a:t>应用</a:t>
                </a:r>
              </a:p>
            </p:txBody>
          </p:sp>
        </p:grpSp>
        <p:grpSp>
          <p:nvGrpSpPr>
            <p:cNvPr id="30" name="Group 65"/>
            <p:cNvGrpSpPr>
              <a:grpSpLocks/>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37" name="Group 71"/>
              <p:cNvGrpSpPr>
                <a:grpSpLocks/>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三</a:t>
              </a:r>
              <a:endParaRPr kumimoji="1" lang="zh-CN" altLang="en-US" sz="3200" b="1" dirty="0">
                <a:solidFill>
                  <a:srgbClr val="000000"/>
                </a:solidFill>
                <a:latin typeface="黑体"/>
                <a:ea typeface="黑体"/>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a:grpSpLocks/>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发展趋势</a:t>
                </a:r>
              </a:p>
            </p:txBody>
          </p:sp>
        </p:grpSp>
        <p:grpSp>
          <p:nvGrpSpPr>
            <p:cNvPr id="46" name="Group 65"/>
            <p:cNvGrpSpPr>
              <a:grpSpLocks/>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53" name="Group 71"/>
              <p:cNvGrpSpPr>
                <a:grpSpLocks/>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四</a:t>
              </a:r>
              <a:endParaRPr kumimoji="1" lang="zh-CN" altLang="en-US" sz="3200" b="1" dirty="0">
                <a:solidFill>
                  <a:srgbClr val="000000"/>
                </a:solidFill>
                <a:latin typeface="黑体"/>
                <a:ea typeface="黑体"/>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a:grpSpLocks/>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支撑平台</a:t>
                </a:r>
              </a:p>
            </p:txBody>
          </p:sp>
        </p:grpSp>
        <p:grpSp>
          <p:nvGrpSpPr>
            <p:cNvPr id="62" name="Group 65"/>
            <p:cNvGrpSpPr>
              <a:grpSpLocks/>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69" name="Group 71"/>
              <p:cNvGrpSpPr>
                <a:grpSpLocks/>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二</a:t>
              </a:r>
              <a:endParaRPr kumimoji="1" lang="zh-CN" altLang="en-US" sz="3200" b="1" dirty="0">
                <a:solidFill>
                  <a:srgbClr val="000000"/>
                </a:solidFill>
                <a:latin typeface="黑体"/>
                <a:ea typeface="黑体"/>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a:extLst>
                  <a:ext uri="{FF2B5EF4-FFF2-40B4-BE49-F238E27FC236}">
                    <a16:creationId xmlns:a16="http://schemas.microsoft.com/office/drawing/2014/main" id="{8FDDE58F-9D36-4A50-B1E3-642F526D02E7}"/>
                  </a:ext>
                </a:extLst>
              </p:cNvPr>
              <p:cNvGrpSpPr>
                <a:grpSpLocks/>
              </p:cNvGrpSpPr>
              <p:nvPr/>
            </p:nvGrpSpPr>
            <p:grpSpPr bwMode="auto">
              <a:xfrm>
                <a:off x="1424608" y="5602595"/>
                <a:ext cx="5943600" cy="1138773"/>
                <a:chOff x="1752601" y="2209800"/>
                <a:chExt cx="6934200" cy="1138037"/>
              </a:xfrm>
            </p:grpSpPr>
            <p:sp>
              <p:nvSpPr>
                <p:cNvPr id="91" name="AutoShape 4">
                  <a:extLst>
                    <a:ext uri="{FF2B5EF4-FFF2-40B4-BE49-F238E27FC236}">
                      <a16:creationId xmlns:a16="http://schemas.microsoft.com/office/drawing/2014/main" id="{20B6E4C3-B17B-47DC-B0E4-C57719AF52EA}"/>
                    </a:ext>
                  </a:extLst>
                </p:cNvPr>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92" name="Text Box 9">
                  <a:extLst>
                    <a:ext uri="{FF2B5EF4-FFF2-40B4-BE49-F238E27FC236}">
                      <a16:creationId xmlns:a16="http://schemas.microsoft.com/office/drawing/2014/main" id="{B6160870-DAD7-4D6D-91B2-CE2E3E013E91}"/>
                    </a:ext>
                  </a:extLst>
                </p:cNvPr>
                <p:cNvSpPr txBox="1">
                  <a:spLocks noChangeArrowheads="1"/>
                </p:cNvSpPr>
                <p:nvPr/>
              </p:nvSpPr>
              <p:spPr bwMode="gray">
                <a:xfrm>
                  <a:off x="2397105" y="2209800"/>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en-US" altLang="zh-CN" sz="3600" b="1" dirty="0">
                      <a:solidFill>
                        <a:srgbClr val="000000"/>
                      </a:solidFill>
                      <a:latin typeface="黑体" pitchFamily="49" charset="-122"/>
                      <a:ea typeface="黑体" pitchFamily="49" charset="-122"/>
                    </a:rPr>
                    <a:t>SaaS</a:t>
                  </a:r>
                  <a:r>
                    <a:rPr kumimoji="1" lang="zh-CN" altLang="en-US" sz="3600" b="1" dirty="0">
                      <a:solidFill>
                        <a:srgbClr val="000000"/>
                      </a:solidFill>
                      <a:latin typeface="黑体" pitchFamily="49" charset="-122"/>
                      <a:ea typeface="黑体" pitchFamily="49" charset="-122"/>
                    </a:rPr>
                    <a:t>体验</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80" name="Group 65">
                <a:extLst>
                  <a:ext uri="{FF2B5EF4-FFF2-40B4-BE49-F238E27FC236}">
                    <a16:creationId xmlns:a16="http://schemas.microsoft.com/office/drawing/2014/main" id="{1360737B-6308-429E-B0B7-2C7442242A38}"/>
                  </a:ext>
                </a:extLst>
              </p:cNvPr>
              <p:cNvGrpSpPr>
                <a:grpSpLocks/>
              </p:cNvGrpSpPr>
              <p:nvPr/>
            </p:nvGrpSpPr>
            <p:grpSpPr bwMode="auto">
              <a:xfrm>
                <a:off x="1043608" y="5445224"/>
                <a:ext cx="854075" cy="922338"/>
                <a:chOff x="2789" y="1625"/>
                <a:chExt cx="847" cy="915"/>
              </a:xfrm>
            </p:grpSpPr>
            <p:sp>
              <p:nvSpPr>
                <p:cNvPr id="81" name="Oval 66">
                  <a:extLst>
                    <a:ext uri="{FF2B5EF4-FFF2-40B4-BE49-F238E27FC236}">
                      <a16:creationId xmlns:a16="http://schemas.microsoft.com/office/drawing/2014/main" id="{3F437426-662A-40D6-B296-FB6831D8E19B}"/>
                    </a:ext>
                  </a:extLst>
                </p:cNvPr>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2" name="Oval 67">
                  <a:extLst>
                    <a:ext uri="{FF2B5EF4-FFF2-40B4-BE49-F238E27FC236}">
                      <a16:creationId xmlns:a16="http://schemas.microsoft.com/office/drawing/2014/main" id="{A6C9454E-C627-406A-BDA6-B11DF2DA8380}"/>
                    </a:ext>
                  </a:extLst>
                </p:cNvPr>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83" name="Oval 68">
                  <a:extLst>
                    <a:ext uri="{FF2B5EF4-FFF2-40B4-BE49-F238E27FC236}">
                      <a16:creationId xmlns:a16="http://schemas.microsoft.com/office/drawing/2014/main" id="{17CFCAB6-5F86-49B4-A068-6561F2EA4DB1}"/>
                    </a:ext>
                  </a:extLst>
                </p:cNvPr>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4" name="Oval 69">
                  <a:extLst>
                    <a:ext uri="{FF2B5EF4-FFF2-40B4-BE49-F238E27FC236}">
                      <a16:creationId xmlns:a16="http://schemas.microsoft.com/office/drawing/2014/main" id="{77544980-5CC8-4F5F-98B0-70182780774B}"/>
                    </a:ext>
                  </a:extLst>
                </p:cNvPr>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85" name="Oval 70">
                  <a:extLst>
                    <a:ext uri="{FF2B5EF4-FFF2-40B4-BE49-F238E27FC236}">
                      <a16:creationId xmlns:a16="http://schemas.microsoft.com/office/drawing/2014/main" id="{AAD4217C-0FC4-4C4C-AEB3-F99C02B2406C}"/>
                    </a:ext>
                  </a:extLst>
                </p:cNvPr>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86" name="Group 71">
                  <a:extLst>
                    <a:ext uri="{FF2B5EF4-FFF2-40B4-BE49-F238E27FC236}">
                      <a16:creationId xmlns:a16="http://schemas.microsoft.com/office/drawing/2014/main" id="{FF21BA8C-E81B-4FFC-A678-A13B66CB21CE}"/>
                    </a:ext>
                  </a:extLst>
                </p:cNvPr>
                <p:cNvGrpSpPr>
                  <a:grpSpLocks/>
                </p:cNvGrpSpPr>
                <p:nvPr/>
              </p:nvGrpSpPr>
              <p:grpSpPr bwMode="auto">
                <a:xfrm>
                  <a:off x="2899" y="1735"/>
                  <a:ext cx="687" cy="688"/>
                  <a:chOff x="4166" y="1706"/>
                  <a:chExt cx="1252" cy="1252"/>
                </a:xfrm>
              </p:grpSpPr>
              <p:sp>
                <p:nvSpPr>
                  <p:cNvPr id="87" name="Oval 72">
                    <a:extLst>
                      <a:ext uri="{FF2B5EF4-FFF2-40B4-BE49-F238E27FC236}">
                        <a16:creationId xmlns:a16="http://schemas.microsoft.com/office/drawing/2014/main" id="{7547602A-8681-4586-B5EE-DA7AD00614E0}"/>
                      </a:ext>
                    </a:extLst>
                  </p:cNvPr>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8" name="Oval 73">
                    <a:extLst>
                      <a:ext uri="{FF2B5EF4-FFF2-40B4-BE49-F238E27FC236}">
                        <a16:creationId xmlns:a16="http://schemas.microsoft.com/office/drawing/2014/main" id="{061FBDEA-34A8-47FA-B24A-7F9EADA0342D}"/>
                      </a:ext>
                    </a:extLst>
                  </p:cNvPr>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89" name="Oval 74">
                    <a:extLst>
                      <a:ext uri="{FF2B5EF4-FFF2-40B4-BE49-F238E27FC236}">
                        <a16:creationId xmlns:a16="http://schemas.microsoft.com/office/drawing/2014/main" id="{3648383D-D4D4-435B-96D8-6D4DEC603D39}"/>
                      </a:ext>
                    </a:extLst>
                  </p:cNvPr>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90" name="Oval 75">
                    <a:extLst>
                      <a:ext uri="{FF2B5EF4-FFF2-40B4-BE49-F238E27FC236}">
                        <a16:creationId xmlns:a16="http://schemas.microsoft.com/office/drawing/2014/main" id="{755D2179-A34A-49D7-AA9D-A6EDD42AC0D9}"/>
                      </a:ext>
                    </a:extLst>
                  </p:cNvPr>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grpSp>
        <p:sp>
          <p:nvSpPr>
            <p:cNvPr id="78" name="矩形 77">
              <a:extLst>
                <a:ext uri="{FF2B5EF4-FFF2-40B4-BE49-F238E27FC236}">
                  <a16:creationId xmlns:a16="http://schemas.microsoft.com/office/drawing/2014/main" id="{0185ECBA-57C4-4AD0-9819-46D6BF0AE8B0}"/>
                </a:ext>
              </a:extLst>
            </p:cNvPr>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五</a:t>
              </a:r>
              <a:endParaRPr kumimoji="1" lang="zh-CN" altLang="en-US" sz="3200" b="1" dirty="0">
                <a:solidFill>
                  <a:srgbClr val="000000"/>
                </a:solidFill>
                <a:latin typeface="黑体"/>
                <a:ea typeface="黑体"/>
              </a:endParaRPr>
            </a:p>
          </p:txBody>
        </p:sp>
      </p:grpSp>
      <p:sp>
        <p:nvSpPr>
          <p:cNvPr id="94" name="Rectangle 35"/>
          <p:cNvSpPr>
            <a:spLocks noChangeArrowheads="1"/>
          </p:cNvSpPr>
          <p:nvPr/>
        </p:nvSpPr>
        <p:spPr bwMode="blackWhite">
          <a:xfrm>
            <a:off x="1450441" y="3500047"/>
            <a:ext cx="8286750" cy="3176963"/>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
        <p:nvSpPr>
          <p:cNvPr id="93" name="Rectangle 35"/>
          <p:cNvSpPr>
            <a:spLocks noChangeArrowheads="1"/>
          </p:cNvSpPr>
          <p:nvPr/>
        </p:nvSpPr>
        <p:spPr bwMode="blackWhite">
          <a:xfrm>
            <a:off x="1515216" y="1053657"/>
            <a:ext cx="8286750" cy="1048762"/>
          </a:xfrm>
          <a:prstGeom prst="rect">
            <a:avLst/>
          </a:prstGeom>
          <a:solidFill>
            <a:schemeClr val="bg1">
              <a:alpha val="74901"/>
            </a:schemeClr>
          </a:solidFill>
          <a:ln w="25400" algn="ctr">
            <a:noFill/>
            <a:miter lim="800000"/>
            <a:headEnd/>
            <a:tailEnd/>
          </a:ln>
        </p:spPr>
        <p:txBody>
          <a:bodyPr wrap="none" anchor="ctr"/>
          <a:lstStyle/>
          <a:p>
            <a:endParaRPr lang="zh-CN" altLang="en-US" b="0" dirty="0">
              <a:latin typeface="Tahoma" pitchFamily="34" charset="0"/>
            </a:endParaRPr>
          </a:p>
        </p:txBody>
      </p:sp>
    </p:spTree>
    <p:extLst>
      <p:ext uri="{BB962C8B-B14F-4D97-AF65-F5344CB8AC3E}">
        <p14:creationId xmlns:p14="http://schemas.microsoft.com/office/powerpoint/2010/main" val="335572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支撑平台</a:t>
            </a: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支撑平台</a:t>
            </a:r>
          </a:p>
        </p:txBody>
      </p:sp>
      <p:sp>
        <p:nvSpPr>
          <p:cNvPr id="10" name="文本框 9"/>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支撑平台类型</a:t>
            </a:r>
          </a:p>
        </p:txBody>
      </p:sp>
      <p:sp>
        <p:nvSpPr>
          <p:cNvPr id="11" name="内容占位符 2"/>
          <p:cNvSpPr txBox="1">
            <a:spLocks/>
          </p:cNvSpPr>
          <p:nvPr/>
        </p:nvSpPr>
        <p:spPr>
          <a:xfrm>
            <a:off x="606712" y="2200718"/>
            <a:ext cx="5032057" cy="3100006"/>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buFont typeface="Wingdings" pitchFamily="2" charset="2"/>
              <a:buNone/>
            </a:pPr>
            <a:r>
              <a:rPr lang="zh-CN" altLang="en-US" sz="1600" dirty="0">
                <a:solidFill>
                  <a:prstClr val="black">
                    <a:lumMod val="75000"/>
                    <a:lumOff val="25000"/>
                  </a:prstClr>
                </a:solidFill>
                <a:latin typeface="Arial"/>
                <a:ea typeface="微软雅黑"/>
              </a:rPr>
              <a:t>软件即服务层应用类型多样，功能各异，实现方式也各不相同。提供</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服务的应用架构由应用类型、服务用户的数量、对资源的消耗等因素决定。一般来说，</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应用架构可以有四种类型，如图所示。</a:t>
            </a:r>
            <a:endParaRPr lang="en-US" altLang="zh-CN" sz="1600" dirty="0">
              <a:solidFill>
                <a:prstClr val="black">
                  <a:lumMod val="75000"/>
                  <a:lumOff val="25000"/>
                </a:prstClr>
              </a:solidFill>
              <a:latin typeface="Arial"/>
              <a:ea typeface="微软雅黑"/>
            </a:endParaRPr>
          </a:p>
          <a:p>
            <a:pPr marL="0" indent="457200">
              <a:buFont typeface="Wingdings" pitchFamily="2" charset="2"/>
              <a:buNone/>
            </a:pPr>
            <a:r>
              <a:rPr lang="zh-CN" altLang="en-US" sz="1600" dirty="0">
                <a:solidFill>
                  <a:prstClr val="black">
                    <a:lumMod val="75000"/>
                    <a:lumOff val="25000"/>
                  </a:prstClr>
                </a:solidFill>
                <a:latin typeface="Arial"/>
                <a:ea typeface="微软雅黑"/>
              </a:rPr>
              <a:t>这四种类型由是否支持可定制、可扩展和多租户三个方面的不同组合而决定。一般而言，同时支持三个方面表明应用的灵活性和可用性更强，因而更成熟。所以，这四种架构也被称为</a:t>
            </a:r>
            <a:r>
              <a:rPr lang="en-US" altLang="zh-CN" sz="1600" dirty="0">
                <a:solidFill>
                  <a:prstClr val="black">
                    <a:lumMod val="75000"/>
                    <a:lumOff val="25000"/>
                  </a:prstClr>
                </a:solidFill>
                <a:latin typeface="Arial"/>
                <a:ea typeface="微软雅黑"/>
              </a:rPr>
              <a:t>SaaS</a:t>
            </a:r>
            <a:r>
              <a:rPr lang="zh-CN" altLang="en-US" sz="1600" dirty="0">
                <a:solidFill>
                  <a:prstClr val="black">
                    <a:lumMod val="75000"/>
                    <a:lumOff val="25000"/>
                  </a:prstClr>
                </a:solidFill>
                <a:latin typeface="Arial"/>
                <a:ea typeface="微软雅黑"/>
              </a:rPr>
              <a:t>平台四级成熟度模型。每一级都比前一级增加三种特性中的一种。</a:t>
            </a:r>
          </a:p>
          <a:p>
            <a:pPr marL="0" indent="0">
              <a:buFont typeface="Wingdings" pitchFamily="2" charset="2"/>
              <a:buNone/>
            </a:pPr>
            <a:endParaRPr lang="zh-CN" altLang="en-US" sz="1800" dirty="0">
              <a:solidFill>
                <a:prstClr val="black">
                  <a:lumMod val="75000"/>
                  <a:lumOff val="25000"/>
                </a:prstClr>
              </a:solidFill>
              <a:latin typeface="Arial"/>
              <a:ea typeface="微软雅黑"/>
            </a:endParaRPr>
          </a:p>
        </p:txBody>
      </p:sp>
      <p:sp>
        <p:nvSpPr>
          <p:cNvPr id="12" name="Text Box 15"/>
          <p:cNvSpPr txBox="1">
            <a:spLocks noChangeArrowheads="1"/>
          </p:cNvSpPr>
          <p:nvPr/>
        </p:nvSpPr>
        <p:spPr bwMode="auto">
          <a:xfrm>
            <a:off x="7699375" y="5708940"/>
            <a:ext cx="388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lgn="l" eaLnBrk="0" hangingPunct="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lgn="l" eaLnBrk="0" hangingPunct="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lgn="l" eaLnBrk="0" hangingPunct="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lgn="l" eaLnBrk="0" hangingPunct="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defTabSz="1219627" eaLnBrk="1" hangingPunct="1">
              <a:spcBef>
                <a:spcPct val="50000"/>
              </a:spcBef>
              <a:buClrTx/>
              <a:buFontTx/>
              <a:buNone/>
            </a:pPr>
            <a:r>
              <a:rPr lang="en-US" altLang="zh-CN" sz="1800" dirty="0">
                <a:solidFill>
                  <a:srgbClr val="4C6062"/>
                </a:solidFill>
                <a:latin typeface="微软雅黑" panose="020B0503020204020204" pitchFamily="34" charset="-122"/>
                <a:ea typeface="微软雅黑" panose="020B0503020204020204" pitchFamily="34" charset="-122"/>
              </a:rPr>
              <a:t>  SaaS</a:t>
            </a:r>
            <a:r>
              <a:rPr lang="zh-CN" altLang="en-US" sz="1800" dirty="0">
                <a:solidFill>
                  <a:srgbClr val="4C6062"/>
                </a:solidFill>
                <a:latin typeface="微软雅黑" panose="020B0503020204020204" pitchFamily="34" charset="-122"/>
                <a:ea typeface="微软雅黑" panose="020B0503020204020204" pitchFamily="34" charset="-122"/>
              </a:rPr>
              <a:t>层的架构类型</a:t>
            </a:r>
          </a:p>
        </p:txBody>
      </p:sp>
      <p:pic>
        <p:nvPicPr>
          <p:cNvPr id="13" name="Picture 2" descr="G:\云计算导论：概念 架构与应用\云计算导论彩色示例图\第五章 SaaS服务模式\图5.2 SaaS层的架构类型\图5.2 SaaS层的架构类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694" y="1296194"/>
            <a:ext cx="4860081" cy="41148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1418756" y="5388007"/>
            <a:ext cx="3971082" cy="923330"/>
          </a:xfrm>
          <a:prstGeom prst="rect">
            <a:avLst/>
          </a:prstGeom>
        </p:spPr>
        <p:txBody>
          <a:bodyPr wrap="square">
            <a:spAutoFit/>
          </a:bodyPr>
          <a:lstStyle/>
          <a:p>
            <a:pPr defTabSz="1219627">
              <a:lnSpc>
                <a:spcPct val="150000"/>
              </a:lnSpc>
              <a:spcBef>
                <a:spcPct val="50000"/>
              </a:spcBef>
            </a:pPr>
            <a:r>
              <a:rPr lang="zh-CN" altLang="en-US" dirty="0">
                <a:solidFill>
                  <a:srgbClr val="E46C0A"/>
                </a:solidFill>
                <a:latin typeface="微软雅黑" pitchFamily="34" charset="-122"/>
                <a:ea typeface="微软雅黑" pitchFamily="34" charset="-122"/>
                <a:cs typeface="Microsoft YaHei UI" pitchFamily="18" charset="0"/>
              </a:rPr>
              <a:t>开发</a:t>
            </a:r>
            <a:r>
              <a:rPr lang="en-US" altLang="zh-CN" dirty="0">
                <a:solidFill>
                  <a:srgbClr val="E46C0A"/>
                </a:solidFill>
                <a:latin typeface="微软雅黑" pitchFamily="34" charset="-122"/>
                <a:ea typeface="微软雅黑" pitchFamily="34" charset="-122"/>
                <a:cs typeface="Microsoft YaHei UI" pitchFamily="18" charset="0"/>
              </a:rPr>
              <a:t>SaaS</a:t>
            </a:r>
            <a:r>
              <a:rPr lang="zh-CN" altLang="en-US" dirty="0">
                <a:solidFill>
                  <a:srgbClr val="E46C0A"/>
                </a:solidFill>
                <a:latin typeface="微软雅黑" pitchFamily="34" charset="-122"/>
                <a:ea typeface="微软雅黑" pitchFamily="34" charset="-122"/>
                <a:cs typeface="Microsoft YaHei UI" pitchFamily="18" charset="0"/>
              </a:rPr>
              <a:t>应用还可以采纳的另一种架构形式就是面向服务的架构（</a:t>
            </a:r>
            <a:r>
              <a:rPr lang="en-US" altLang="zh-CN" dirty="0">
                <a:solidFill>
                  <a:srgbClr val="E46C0A"/>
                </a:solidFill>
                <a:latin typeface="微软雅黑" pitchFamily="34" charset="-122"/>
                <a:ea typeface="微软雅黑" pitchFamily="34" charset="-122"/>
                <a:cs typeface="Microsoft YaHei UI" pitchFamily="18" charset="0"/>
              </a:rPr>
              <a:t>SOA</a:t>
            </a:r>
            <a:r>
              <a:rPr lang="zh-CN" altLang="en-US" dirty="0">
                <a:solidFill>
                  <a:srgbClr val="E46C0A"/>
                </a:solidFill>
                <a:latin typeface="微软雅黑" pitchFamily="34" charset="-122"/>
                <a:ea typeface="微软雅黑" pitchFamily="34" charset="-122"/>
                <a:cs typeface="Microsoft YaHei UI" pitchFamily="18" charset="0"/>
              </a:rPr>
              <a:t>）。</a:t>
            </a:r>
          </a:p>
        </p:txBody>
      </p:sp>
      <p:pic>
        <p:nvPicPr>
          <p:cNvPr id="15"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2775" y="5614731"/>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8142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4534</Words>
  <Application>Microsoft Office PowerPoint</Application>
  <PresentationFormat>宽屏</PresentationFormat>
  <Paragraphs>328</Paragraphs>
  <Slides>39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39</vt:i4>
      </vt:variant>
    </vt:vector>
  </HeadingPairs>
  <TitlesOfParts>
    <vt:vector size="55" baseType="lpstr">
      <vt:lpstr>Microsoft YaHei UI</vt:lpstr>
      <vt:lpstr>等线</vt:lpstr>
      <vt:lpstr>等线 Light</vt:lpstr>
      <vt:lpstr>黑体</vt:lpstr>
      <vt:lpstr>华文行楷</vt:lpstr>
      <vt:lpstr>华文新魏</vt:lpstr>
      <vt:lpstr>楷体_GB2312</vt:lpstr>
      <vt:lpstr>宋体</vt:lpstr>
      <vt:lpstr>微软雅黑</vt:lpstr>
      <vt:lpstr>Arial</vt:lpstr>
      <vt:lpstr>Impact</vt:lpstr>
      <vt:lpstr>Leelawadee</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dc:title>
  <dc:creator>wu anbiao</dc:creator>
  <cp:lastModifiedBy>liboyang77</cp:lastModifiedBy>
  <cp:revision>35</cp:revision>
  <dcterms:created xsi:type="dcterms:W3CDTF">2019-07-29T02:39:17Z</dcterms:created>
  <dcterms:modified xsi:type="dcterms:W3CDTF">2020-10-13T12:03:07Z</dcterms:modified>
</cp:coreProperties>
</file>