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362" r:id="rId2"/>
    <p:sldId id="256" r:id="rId3"/>
    <p:sldId id="357" r:id="rId4"/>
    <p:sldId id="258" r:id="rId5"/>
    <p:sldId id="340" r:id="rId6"/>
    <p:sldId id="341" r:id="rId7"/>
    <p:sldId id="342" r:id="rId8"/>
    <p:sldId id="343" r:id="rId9"/>
    <p:sldId id="344" r:id="rId10"/>
    <p:sldId id="345" r:id="rId11"/>
    <p:sldId id="346" r:id="rId12"/>
    <p:sldId id="347" r:id="rId13"/>
    <p:sldId id="348" r:id="rId14"/>
    <p:sldId id="349" r:id="rId15"/>
    <p:sldId id="350" r:id="rId16"/>
    <p:sldId id="351" r:id="rId17"/>
    <p:sldId id="352" r:id="rId18"/>
    <p:sldId id="353" r:id="rId19"/>
    <p:sldId id="354" r:id="rId20"/>
    <p:sldId id="355" r:id="rId21"/>
    <p:sldId id="356" r:id="rId22"/>
    <p:sldId id="262" r:id="rId23"/>
    <p:sldId id="263" r:id="rId24"/>
    <p:sldId id="265" r:id="rId25"/>
    <p:sldId id="266" r:id="rId26"/>
    <p:sldId id="267" r:id="rId27"/>
    <p:sldId id="268" r:id="rId28"/>
    <p:sldId id="358" r:id="rId29"/>
    <p:sldId id="264" r:id="rId30"/>
    <p:sldId id="270" r:id="rId31"/>
    <p:sldId id="321" r:id="rId32"/>
    <p:sldId id="274" r:id="rId33"/>
    <p:sldId id="322" r:id="rId34"/>
    <p:sldId id="359" r:id="rId35"/>
    <p:sldId id="271" r:id="rId36"/>
    <p:sldId id="276" r:id="rId37"/>
    <p:sldId id="272" r:id="rId38"/>
    <p:sldId id="323" r:id="rId39"/>
    <p:sldId id="324" r:id="rId40"/>
    <p:sldId id="325" r:id="rId41"/>
    <p:sldId id="326" r:id="rId42"/>
    <p:sldId id="273" r:id="rId43"/>
    <p:sldId id="277" r:id="rId44"/>
    <p:sldId id="327" r:id="rId45"/>
    <p:sldId id="328" r:id="rId46"/>
    <p:sldId id="329" r:id="rId47"/>
    <p:sldId id="330" r:id="rId48"/>
    <p:sldId id="331" r:id="rId49"/>
    <p:sldId id="332" r:id="rId50"/>
    <p:sldId id="333" r:id="rId51"/>
    <p:sldId id="278" r:id="rId52"/>
    <p:sldId id="334" r:id="rId53"/>
    <p:sldId id="335" r:id="rId54"/>
    <p:sldId id="336" r:id="rId55"/>
    <p:sldId id="337" r:id="rId56"/>
    <p:sldId id="338" r:id="rId57"/>
    <p:sldId id="279" r:id="rId58"/>
    <p:sldId id="280" r:id="rId59"/>
    <p:sldId id="281" r:id="rId60"/>
    <p:sldId id="282" r:id="rId61"/>
    <p:sldId id="339" r:id="rId62"/>
    <p:sldId id="360" r:id="rId63"/>
    <p:sldId id="284" r:id="rId64"/>
    <p:sldId id="285" r:id="rId65"/>
    <p:sldId id="286" r:id="rId66"/>
    <p:sldId id="288" r:id="rId67"/>
    <p:sldId id="287" r:id="rId68"/>
    <p:sldId id="289" r:id="rId69"/>
    <p:sldId id="290" r:id="rId70"/>
    <p:sldId id="293" r:id="rId71"/>
    <p:sldId id="291" r:id="rId72"/>
    <p:sldId id="292" r:id="rId73"/>
    <p:sldId id="294" r:id="rId74"/>
    <p:sldId id="295" r:id="rId75"/>
    <p:sldId id="296" r:id="rId76"/>
    <p:sldId id="297" r:id="rId77"/>
    <p:sldId id="298" r:id="rId78"/>
    <p:sldId id="299" r:id="rId79"/>
    <p:sldId id="301" r:id="rId80"/>
    <p:sldId id="302" r:id="rId81"/>
    <p:sldId id="303" r:id="rId82"/>
    <p:sldId id="304" r:id="rId83"/>
    <p:sldId id="305" r:id="rId84"/>
    <p:sldId id="307" r:id="rId85"/>
    <p:sldId id="308" r:id="rId86"/>
    <p:sldId id="306" r:id="rId87"/>
    <p:sldId id="309" r:id="rId88"/>
    <p:sldId id="310" r:id="rId89"/>
    <p:sldId id="311" r:id="rId90"/>
    <p:sldId id="312" r:id="rId91"/>
    <p:sldId id="313" r:id="rId92"/>
    <p:sldId id="314" r:id="rId93"/>
    <p:sldId id="315" r:id="rId94"/>
    <p:sldId id="316" r:id="rId95"/>
    <p:sldId id="317" r:id="rId96"/>
    <p:sldId id="320" r:id="rId97"/>
    <p:sldId id="318" r:id="rId98"/>
    <p:sldId id="319" r:id="rId99"/>
    <p:sldId id="361"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82" autoAdjust="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7F17F6-C57B-4D6F-9D4E-02803190A226}"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zh-CN" altLang="en-US"/>
        </a:p>
      </dgm:t>
    </dgm:pt>
    <dgm:pt modelId="{03612ECC-622B-4FD4-90DF-EAF11A61D198}">
      <dgm:prSet phldrT="[文本]" custT="1"/>
      <dgm:spPr>
        <a:xfrm>
          <a:off x="9330" y="0"/>
          <a:ext cx="3547952" cy="582820"/>
        </a:xfrm>
        <a:prstGeom prst="rect">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ln>
        <a:effectLst/>
      </dgm:spPr>
      <dgm:t>
        <a:bodyPr/>
        <a:lstStyle/>
        <a:p>
          <a:r>
            <a:rPr lang="zh-CN" altLang="en-US" sz="2400" dirty="0">
              <a:solidFill>
                <a:sysClr val="window" lastClr="FFFFFF"/>
              </a:solidFill>
              <a:latin typeface="Arial"/>
              <a:ea typeface="微软雅黑"/>
              <a:cs typeface="+mn-cs"/>
            </a:rPr>
            <a:t>虚拟化层</a:t>
          </a:r>
        </a:p>
      </dgm:t>
    </dgm:pt>
    <dgm:pt modelId="{11A7A632-AE37-48A8-BC31-57476B75653E}" type="parTrans" cxnId="{C1D44419-003A-4B86-A382-375E6B82D0B5}">
      <dgm:prSet/>
      <dgm:spPr/>
      <dgm:t>
        <a:bodyPr/>
        <a:lstStyle/>
        <a:p>
          <a:endParaRPr lang="zh-CN" altLang="en-US" sz="2400"/>
        </a:p>
      </dgm:t>
    </dgm:pt>
    <dgm:pt modelId="{82681DD6-2725-46B2-8379-8A2B92775558}" type="sibTrans" cxnId="{C1D44419-003A-4B86-A382-375E6B82D0B5}">
      <dgm:prSet/>
      <dgm:spPr/>
      <dgm:t>
        <a:bodyPr/>
        <a:lstStyle/>
        <a:p>
          <a:endParaRPr lang="zh-CN" altLang="en-US" sz="2400"/>
        </a:p>
      </dgm:t>
    </dgm:pt>
    <dgm:pt modelId="{7BE1B084-51BF-4DD0-A66E-EA62D5F27D69}">
      <dgm:prSet phldrT="[文本]" custT="1"/>
      <dgm:spPr>
        <a:xfrm>
          <a:off x="9330" y="582820"/>
          <a:ext cx="3547952" cy="560179"/>
        </a:xfrm>
        <a:prstGeom prst="rect">
          <a:avLst/>
        </a:prstGeom>
        <a:noFill/>
        <a:ln w="25400" cap="flat" cmpd="sng" algn="ctr">
          <a:noFill/>
          <a:prstDash val="solid"/>
        </a:ln>
        <a:effectLst/>
      </dgm:spPr>
      <dgm:t>
        <a:bodyPr/>
        <a:lstStyle/>
        <a:p>
          <a:r>
            <a:rPr lang="en-US" altLang="en-US" sz="2400" dirty="0">
              <a:solidFill>
                <a:sysClr val="windowText" lastClr="000000">
                  <a:hueOff val="0"/>
                  <a:satOff val="0"/>
                  <a:lumOff val="0"/>
                  <a:alphaOff val="0"/>
                </a:sysClr>
              </a:solidFill>
              <a:latin typeface="Arial"/>
              <a:ea typeface="微软雅黑"/>
              <a:cs typeface="+mn-cs"/>
            </a:rPr>
            <a:t>VMware </a:t>
          </a:r>
          <a:r>
            <a:rPr lang="en-US" altLang="en-US" sz="2400" dirty="0" err="1">
              <a:solidFill>
                <a:sysClr val="windowText" lastClr="000000">
                  <a:hueOff val="0"/>
                  <a:satOff val="0"/>
                  <a:lumOff val="0"/>
                  <a:alphaOff val="0"/>
                </a:sysClr>
              </a:solidFill>
              <a:latin typeface="Arial"/>
              <a:ea typeface="微软雅黑"/>
              <a:cs typeface="+mn-cs"/>
            </a:rPr>
            <a:t>vSphere</a:t>
          </a:r>
          <a:r>
            <a:rPr lang="zh-CN" altLang="en-US" sz="2400" dirty="0">
              <a:solidFill>
                <a:sysClr val="windowText" lastClr="000000">
                  <a:hueOff val="0"/>
                  <a:satOff val="0"/>
                  <a:lumOff val="0"/>
                  <a:alphaOff val="0"/>
                </a:sysClr>
              </a:solidFill>
              <a:latin typeface="Arial"/>
              <a:ea typeface="微软雅黑"/>
              <a:cs typeface="+mn-cs"/>
            </a:rPr>
            <a:t>的虚拟化层是最底层，包括基础架构服务和应用程序服务。</a:t>
          </a:r>
        </a:p>
      </dgm:t>
    </dgm:pt>
    <dgm:pt modelId="{9445C081-0DE5-46C7-BC3F-6795567FE6F8}" type="parTrans" cxnId="{2746EE11-3236-4C62-921F-BCB93950AE15}">
      <dgm:prSet/>
      <dgm:spPr/>
      <dgm:t>
        <a:bodyPr/>
        <a:lstStyle/>
        <a:p>
          <a:endParaRPr lang="zh-CN" altLang="en-US" sz="2400"/>
        </a:p>
      </dgm:t>
    </dgm:pt>
    <dgm:pt modelId="{5A72AC2B-4F27-4EA8-B226-40782F469CE9}" type="sibTrans" cxnId="{2746EE11-3236-4C62-921F-BCB93950AE15}">
      <dgm:prSet/>
      <dgm:spPr/>
      <dgm:t>
        <a:bodyPr/>
        <a:lstStyle/>
        <a:p>
          <a:endParaRPr lang="zh-CN" altLang="en-US" sz="2400"/>
        </a:p>
      </dgm:t>
    </dgm:pt>
    <dgm:pt modelId="{63585E89-DF37-4D25-A8D8-CB5797509713}">
      <dgm:prSet phldrT="[文本]" custT="1"/>
      <dgm:spPr>
        <a:xfrm>
          <a:off x="4053995" y="0"/>
          <a:ext cx="3547952" cy="582820"/>
        </a:xfrm>
        <a:prstGeom prst="rect">
          <a:avLst/>
        </a:prstGeom>
        <a:solidFill>
          <a:srgbClr val="8064A2">
            <a:hueOff val="-2232385"/>
            <a:satOff val="13449"/>
            <a:lumOff val="1078"/>
            <a:alphaOff val="0"/>
          </a:srgbClr>
        </a:solidFill>
        <a:ln w="25400" cap="flat" cmpd="sng" algn="ctr">
          <a:solidFill>
            <a:srgbClr val="8064A2">
              <a:hueOff val="-2232385"/>
              <a:satOff val="13449"/>
              <a:lumOff val="1078"/>
              <a:alphaOff val="0"/>
            </a:srgbClr>
          </a:solidFill>
          <a:prstDash val="solid"/>
        </a:ln>
        <a:effectLst/>
      </dgm:spPr>
      <dgm:t>
        <a:bodyPr/>
        <a:lstStyle/>
        <a:p>
          <a:r>
            <a:rPr lang="zh-CN" altLang="en-US" sz="2400" dirty="0">
              <a:solidFill>
                <a:sysClr val="window" lastClr="FFFFFF"/>
              </a:solidFill>
              <a:latin typeface="Arial"/>
              <a:ea typeface="微软雅黑"/>
              <a:cs typeface="+mn-cs"/>
            </a:rPr>
            <a:t>管理层</a:t>
          </a:r>
        </a:p>
      </dgm:t>
    </dgm:pt>
    <dgm:pt modelId="{EC374CA9-F6CB-4C94-B076-70267D6E9206}" type="parTrans" cxnId="{C31E529E-D6B9-444F-A0C7-D97DDF00F03F}">
      <dgm:prSet/>
      <dgm:spPr/>
      <dgm:t>
        <a:bodyPr/>
        <a:lstStyle/>
        <a:p>
          <a:endParaRPr lang="zh-CN" altLang="en-US" sz="2400"/>
        </a:p>
      </dgm:t>
    </dgm:pt>
    <dgm:pt modelId="{C267DC24-C946-443D-86AF-548554DC5659}" type="sibTrans" cxnId="{C31E529E-D6B9-444F-A0C7-D97DDF00F03F}">
      <dgm:prSet/>
      <dgm:spPr/>
      <dgm:t>
        <a:bodyPr/>
        <a:lstStyle/>
        <a:p>
          <a:endParaRPr lang="zh-CN" altLang="en-US" sz="2400"/>
        </a:p>
      </dgm:t>
    </dgm:pt>
    <dgm:pt modelId="{31719A73-EBCC-42D6-8E37-3CFD3F0AF247}">
      <dgm:prSet phldrT="[文本]" custT="1"/>
      <dgm:spPr>
        <a:xfrm>
          <a:off x="4053995" y="582820"/>
          <a:ext cx="3547952" cy="560179"/>
        </a:xfrm>
        <a:prstGeom prst="rect">
          <a:avLst/>
        </a:prstGeom>
        <a:noFill/>
        <a:ln w="25400" cap="flat" cmpd="sng" algn="ctr">
          <a:noFill/>
          <a:prstDash val="solid"/>
        </a:ln>
        <a:effectLst/>
      </dgm:spPr>
      <dgm:t>
        <a:bodyPr/>
        <a:lstStyle/>
        <a:p>
          <a:r>
            <a:rPr lang="zh-CN" altLang="en-US" sz="2400" dirty="0">
              <a:solidFill>
                <a:sysClr val="windowText" lastClr="000000">
                  <a:hueOff val="0"/>
                  <a:satOff val="0"/>
                  <a:lumOff val="0"/>
                  <a:alphaOff val="0"/>
                </a:sysClr>
              </a:solidFill>
              <a:latin typeface="Arial"/>
              <a:ea typeface="微软雅黑"/>
              <a:cs typeface="+mn-cs"/>
            </a:rPr>
            <a:t>管理层是非常重要的一层，是虚拟化环境的中央点。</a:t>
          </a:r>
        </a:p>
      </dgm:t>
    </dgm:pt>
    <dgm:pt modelId="{7E5F2424-C238-495B-BD44-77EB2590919C}" type="parTrans" cxnId="{00222BBA-F982-4905-AE13-D5B0FD894ECA}">
      <dgm:prSet/>
      <dgm:spPr/>
      <dgm:t>
        <a:bodyPr/>
        <a:lstStyle/>
        <a:p>
          <a:endParaRPr lang="zh-CN" altLang="en-US" sz="2400"/>
        </a:p>
      </dgm:t>
    </dgm:pt>
    <dgm:pt modelId="{677C8884-4FA0-4FE5-B972-33BE2DAFA3B2}" type="sibTrans" cxnId="{00222BBA-F982-4905-AE13-D5B0FD894ECA}">
      <dgm:prSet/>
      <dgm:spPr/>
      <dgm:t>
        <a:bodyPr/>
        <a:lstStyle/>
        <a:p>
          <a:endParaRPr lang="zh-CN" altLang="en-US" sz="2400"/>
        </a:p>
      </dgm:t>
    </dgm:pt>
    <dgm:pt modelId="{5488386B-0487-4E1A-B2C9-03EEB8A21B85}">
      <dgm:prSet custT="1"/>
      <dgm:spPr>
        <a:xfrm>
          <a:off x="8098661" y="0"/>
          <a:ext cx="3547952" cy="582820"/>
        </a:xfrm>
        <a:prstGeom prst="rect">
          <a:avLst/>
        </a:prstGeom>
        <a:solidFill>
          <a:srgbClr val="8064A2">
            <a:hueOff val="-4464770"/>
            <a:satOff val="26899"/>
            <a:lumOff val="2156"/>
            <a:alphaOff val="0"/>
          </a:srgbClr>
        </a:solidFill>
        <a:ln w="25400" cap="flat" cmpd="sng" algn="ctr">
          <a:solidFill>
            <a:srgbClr val="8064A2">
              <a:hueOff val="-4464770"/>
              <a:satOff val="26899"/>
              <a:lumOff val="2156"/>
              <a:alphaOff val="0"/>
            </a:srgbClr>
          </a:solidFill>
          <a:prstDash val="solid"/>
        </a:ln>
        <a:effectLst/>
      </dgm:spPr>
      <dgm:t>
        <a:bodyPr/>
        <a:lstStyle/>
        <a:p>
          <a:r>
            <a:rPr lang="zh-CN" altLang="en-US" sz="2400" dirty="0">
              <a:solidFill>
                <a:sysClr val="window" lastClr="FFFFFF"/>
              </a:solidFill>
              <a:latin typeface="Arial"/>
              <a:ea typeface="微软雅黑"/>
              <a:cs typeface="+mn-cs"/>
            </a:rPr>
            <a:t>接口层</a:t>
          </a:r>
        </a:p>
      </dgm:t>
    </dgm:pt>
    <dgm:pt modelId="{E7C2200C-8F15-4C94-A4F4-6E5D1F2F01A2}" type="parTrans" cxnId="{B42BDABA-E093-4A28-ADA9-A519031C186F}">
      <dgm:prSet/>
      <dgm:spPr/>
      <dgm:t>
        <a:bodyPr/>
        <a:lstStyle/>
        <a:p>
          <a:endParaRPr lang="zh-CN" altLang="en-US" sz="2400"/>
        </a:p>
      </dgm:t>
    </dgm:pt>
    <dgm:pt modelId="{796D38E7-F1C2-4F51-BEDD-3C6C8BDE3ED2}" type="sibTrans" cxnId="{B42BDABA-E093-4A28-ADA9-A519031C186F}">
      <dgm:prSet/>
      <dgm:spPr/>
      <dgm:t>
        <a:bodyPr/>
        <a:lstStyle/>
        <a:p>
          <a:endParaRPr lang="zh-CN" altLang="en-US" sz="2400"/>
        </a:p>
      </dgm:t>
    </dgm:pt>
    <dgm:pt modelId="{D92EA0AF-A665-4215-ADBB-3A9BD95681C7}">
      <dgm:prSet custT="1"/>
      <dgm:spPr>
        <a:xfrm>
          <a:off x="8098661" y="582820"/>
          <a:ext cx="3547952" cy="560179"/>
        </a:xfrm>
        <a:prstGeom prst="rect">
          <a:avLst/>
        </a:prstGeom>
        <a:noFill/>
        <a:ln w="25400" cap="flat" cmpd="sng" algn="ctr">
          <a:noFill/>
          <a:prstDash val="solid"/>
        </a:ln>
        <a:effectLst/>
      </dgm:spPr>
      <dgm:t>
        <a:bodyPr/>
        <a:lstStyle/>
        <a:p>
          <a:r>
            <a:rPr lang="zh-CN" altLang="en-US" sz="2400" dirty="0">
              <a:solidFill>
                <a:sysClr val="windowText" lastClr="000000">
                  <a:hueOff val="0"/>
                  <a:satOff val="0"/>
                  <a:lumOff val="0"/>
                  <a:alphaOff val="0"/>
                </a:sysClr>
              </a:solidFill>
              <a:latin typeface="Arial"/>
              <a:ea typeface="微软雅黑"/>
              <a:cs typeface="+mn-cs"/>
            </a:rPr>
            <a:t>用户可以通过</a:t>
          </a:r>
          <a:r>
            <a:rPr lang="en-US" altLang="en-US" sz="2400" dirty="0" err="1">
              <a:solidFill>
                <a:sysClr val="windowText" lastClr="000000">
                  <a:hueOff val="0"/>
                  <a:satOff val="0"/>
                  <a:lumOff val="0"/>
                  <a:alphaOff val="0"/>
                </a:sysClr>
              </a:solidFill>
              <a:latin typeface="Arial"/>
              <a:ea typeface="微软雅黑"/>
              <a:cs typeface="+mn-cs"/>
            </a:rPr>
            <a:t>vSphere</a:t>
          </a:r>
          <a:r>
            <a:rPr lang="en-US" altLang="en-US" sz="2400" dirty="0">
              <a:solidFill>
                <a:sysClr val="windowText" lastClr="000000">
                  <a:hueOff val="0"/>
                  <a:satOff val="0"/>
                  <a:lumOff val="0"/>
                  <a:alphaOff val="0"/>
                </a:sysClr>
              </a:solidFill>
              <a:latin typeface="Arial"/>
              <a:ea typeface="微软雅黑"/>
              <a:cs typeface="+mn-cs"/>
            </a:rPr>
            <a:t> Client </a:t>
          </a:r>
          <a:r>
            <a:rPr lang="zh-CN" altLang="en-US" sz="2400" dirty="0">
              <a:solidFill>
                <a:sysClr val="windowText" lastClr="000000">
                  <a:hueOff val="0"/>
                  <a:satOff val="0"/>
                  <a:lumOff val="0"/>
                  <a:alphaOff val="0"/>
                </a:sysClr>
              </a:solidFill>
              <a:latin typeface="Arial"/>
              <a:ea typeface="微软雅黑"/>
              <a:cs typeface="+mn-cs"/>
            </a:rPr>
            <a:t>或</a:t>
          </a:r>
          <a:r>
            <a:rPr lang="en-US" altLang="en-US" sz="2400" dirty="0" err="1">
              <a:solidFill>
                <a:sysClr val="windowText" lastClr="000000">
                  <a:hueOff val="0"/>
                  <a:satOff val="0"/>
                  <a:lumOff val="0"/>
                  <a:alphaOff val="0"/>
                </a:sysClr>
              </a:solidFill>
              <a:latin typeface="Arial"/>
              <a:ea typeface="微软雅黑"/>
              <a:cs typeface="+mn-cs"/>
            </a:rPr>
            <a:t>vSphere</a:t>
          </a:r>
          <a:r>
            <a:rPr lang="en-US" altLang="en-US" sz="2400" dirty="0">
              <a:solidFill>
                <a:sysClr val="windowText" lastClr="000000">
                  <a:hueOff val="0"/>
                  <a:satOff val="0"/>
                  <a:lumOff val="0"/>
                  <a:alphaOff val="0"/>
                </a:sysClr>
              </a:solidFill>
              <a:latin typeface="Arial"/>
              <a:ea typeface="微软雅黑"/>
              <a:cs typeface="+mn-cs"/>
            </a:rPr>
            <a:t> Web Client</a:t>
          </a:r>
          <a:r>
            <a:rPr lang="zh-CN" altLang="en-US" sz="2400" dirty="0">
              <a:solidFill>
                <a:sysClr val="windowText" lastClr="000000">
                  <a:hueOff val="0"/>
                  <a:satOff val="0"/>
                  <a:lumOff val="0"/>
                  <a:alphaOff val="0"/>
                </a:sysClr>
              </a:solidFill>
              <a:latin typeface="Arial"/>
              <a:ea typeface="微软雅黑"/>
              <a:cs typeface="+mn-cs"/>
            </a:rPr>
            <a:t>客户端访问 </a:t>
          </a:r>
          <a:r>
            <a:rPr lang="en-US" altLang="en-US" sz="2400" dirty="0">
              <a:solidFill>
                <a:sysClr val="windowText" lastClr="000000">
                  <a:hueOff val="0"/>
                  <a:satOff val="0"/>
                  <a:lumOff val="0"/>
                  <a:alphaOff val="0"/>
                </a:sysClr>
              </a:solidFill>
              <a:latin typeface="Arial"/>
              <a:ea typeface="微软雅黑"/>
              <a:cs typeface="+mn-cs"/>
            </a:rPr>
            <a:t>VMware </a:t>
          </a:r>
          <a:r>
            <a:rPr lang="en-US" altLang="en-US" sz="2400" dirty="0" err="1">
              <a:solidFill>
                <a:sysClr val="windowText" lastClr="000000">
                  <a:hueOff val="0"/>
                  <a:satOff val="0"/>
                  <a:lumOff val="0"/>
                  <a:alphaOff val="0"/>
                </a:sysClr>
              </a:solidFill>
              <a:latin typeface="Arial"/>
              <a:ea typeface="微软雅黑"/>
              <a:cs typeface="+mn-cs"/>
            </a:rPr>
            <a:t>vSphere</a:t>
          </a:r>
          <a:r>
            <a:rPr lang="en-US" altLang="en-US" sz="2400" dirty="0">
              <a:solidFill>
                <a:sysClr val="windowText" lastClr="000000">
                  <a:hueOff val="0"/>
                  <a:satOff val="0"/>
                  <a:lumOff val="0"/>
                  <a:alphaOff val="0"/>
                </a:sysClr>
              </a:solidFill>
              <a:latin typeface="Arial"/>
              <a:ea typeface="微软雅黑"/>
              <a:cs typeface="+mn-cs"/>
            </a:rPr>
            <a:t> </a:t>
          </a:r>
          <a:r>
            <a:rPr lang="zh-CN" altLang="en-US" sz="2400" dirty="0">
              <a:solidFill>
                <a:sysClr val="windowText" lastClr="000000">
                  <a:hueOff val="0"/>
                  <a:satOff val="0"/>
                  <a:lumOff val="0"/>
                  <a:alphaOff val="0"/>
                </a:sysClr>
              </a:solidFill>
              <a:latin typeface="Arial"/>
              <a:ea typeface="微软雅黑"/>
              <a:cs typeface="+mn-cs"/>
            </a:rPr>
            <a:t>数据中心。</a:t>
          </a:r>
        </a:p>
      </dgm:t>
    </dgm:pt>
    <dgm:pt modelId="{CDABA379-80DF-4EE9-A30B-88DE15603D0B}" type="parTrans" cxnId="{712E6B6E-7C6F-430E-AEC5-046CF6D4C8CD}">
      <dgm:prSet/>
      <dgm:spPr/>
      <dgm:t>
        <a:bodyPr/>
        <a:lstStyle/>
        <a:p>
          <a:endParaRPr lang="zh-CN" altLang="en-US" sz="2400"/>
        </a:p>
      </dgm:t>
    </dgm:pt>
    <dgm:pt modelId="{D7D3A03C-32F7-46E0-A370-8E18094BE729}" type="sibTrans" cxnId="{712E6B6E-7C6F-430E-AEC5-046CF6D4C8CD}">
      <dgm:prSet/>
      <dgm:spPr/>
      <dgm:t>
        <a:bodyPr/>
        <a:lstStyle/>
        <a:p>
          <a:endParaRPr lang="zh-CN" altLang="en-US" sz="2400"/>
        </a:p>
      </dgm:t>
    </dgm:pt>
    <dgm:pt modelId="{225D65E7-82B6-45B6-94D5-D54F4C688645}" type="pres">
      <dgm:prSet presAssocID="{087F17F6-C57B-4D6F-9D4E-02803190A226}" presName="Name0" presStyleCnt="0">
        <dgm:presLayoutVars>
          <dgm:dir/>
          <dgm:animLvl val="lvl"/>
          <dgm:resizeHandles val="exact"/>
        </dgm:presLayoutVars>
      </dgm:prSet>
      <dgm:spPr/>
    </dgm:pt>
    <dgm:pt modelId="{EDEF17C0-6AC0-422C-8F08-3EDB9056AACF}" type="pres">
      <dgm:prSet presAssocID="{03612ECC-622B-4FD4-90DF-EAF11A61D198}" presName="composite" presStyleCnt="0"/>
      <dgm:spPr/>
    </dgm:pt>
    <dgm:pt modelId="{8B159987-E58F-4203-B42B-47406232F12E}" type="pres">
      <dgm:prSet presAssocID="{03612ECC-622B-4FD4-90DF-EAF11A61D198}" presName="parTx" presStyleLbl="alignNode1" presStyleIdx="0" presStyleCnt="3">
        <dgm:presLayoutVars>
          <dgm:chMax val="0"/>
          <dgm:chPref val="0"/>
          <dgm:bulletEnabled val="1"/>
        </dgm:presLayoutVars>
      </dgm:prSet>
      <dgm:spPr/>
    </dgm:pt>
    <dgm:pt modelId="{78345C0B-7FBB-43DE-8E69-8EBA5D0B059F}" type="pres">
      <dgm:prSet presAssocID="{03612ECC-622B-4FD4-90DF-EAF11A61D198}" presName="desTx" presStyleLbl="alignAccFollowNode1" presStyleIdx="0" presStyleCnt="3">
        <dgm:presLayoutVars>
          <dgm:bulletEnabled val="1"/>
        </dgm:presLayoutVars>
      </dgm:prSet>
      <dgm:spPr/>
    </dgm:pt>
    <dgm:pt modelId="{70DC9260-9704-49BB-8CFF-EEE5417FAA3B}" type="pres">
      <dgm:prSet presAssocID="{82681DD6-2725-46B2-8379-8A2B92775558}" presName="space" presStyleCnt="0"/>
      <dgm:spPr/>
    </dgm:pt>
    <dgm:pt modelId="{0FFFB390-00E2-4DFF-B3F7-CE1647E28EBE}" type="pres">
      <dgm:prSet presAssocID="{63585E89-DF37-4D25-A8D8-CB5797509713}" presName="composite" presStyleCnt="0"/>
      <dgm:spPr/>
    </dgm:pt>
    <dgm:pt modelId="{547EBAB8-98CB-49A5-BB10-04334D18CAC2}" type="pres">
      <dgm:prSet presAssocID="{63585E89-DF37-4D25-A8D8-CB5797509713}" presName="parTx" presStyleLbl="alignNode1" presStyleIdx="1" presStyleCnt="3">
        <dgm:presLayoutVars>
          <dgm:chMax val="0"/>
          <dgm:chPref val="0"/>
          <dgm:bulletEnabled val="1"/>
        </dgm:presLayoutVars>
      </dgm:prSet>
      <dgm:spPr/>
    </dgm:pt>
    <dgm:pt modelId="{2C285FE0-1D86-4B3E-8518-D7466AD1B29E}" type="pres">
      <dgm:prSet presAssocID="{63585E89-DF37-4D25-A8D8-CB5797509713}" presName="desTx" presStyleLbl="alignAccFollowNode1" presStyleIdx="1" presStyleCnt="3">
        <dgm:presLayoutVars>
          <dgm:bulletEnabled val="1"/>
        </dgm:presLayoutVars>
      </dgm:prSet>
      <dgm:spPr/>
    </dgm:pt>
    <dgm:pt modelId="{9199B6C0-5384-4E32-85E1-3231A6678DB9}" type="pres">
      <dgm:prSet presAssocID="{C267DC24-C946-443D-86AF-548554DC5659}" presName="space" presStyleCnt="0"/>
      <dgm:spPr/>
    </dgm:pt>
    <dgm:pt modelId="{E0F3E37D-9553-499B-A312-965DD27B5021}" type="pres">
      <dgm:prSet presAssocID="{5488386B-0487-4E1A-B2C9-03EEB8A21B85}" presName="composite" presStyleCnt="0"/>
      <dgm:spPr/>
    </dgm:pt>
    <dgm:pt modelId="{47F27D9A-FD61-4EE0-BC4C-F16AF7F5F59E}" type="pres">
      <dgm:prSet presAssocID="{5488386B-0487-4E1A-B2C9-03EEB8A21B85}" presName="parTx" presStyleLbl="alignNode1" presStyleIdx="2" presStyleCnt="3">
        <dgm:presLayoutVars>
          <dgm:chMax val="0"/>
          <dgm:chPref val="0"/>
          <dgm:bulletEnabled val="1"/>
        </dgm:presLayoutVars>
      </dgm:prSet>
      <dgm:spPr/>
    </dgm:pt>
    <dgm:pt modelId="{E5604020-0375-40CE-B317-D0F3E8500C69}" type="pres">
      <dgm:prSet presAssocID="{5488386B-0487-4E1A-B2C9-03EEB8A21B85}" presName="desTx" presStyleLbl="alignAccFollowNode1" presStyleIdx="2" presStyleCnt="3">
        <dgm:presLayoutVars>
          <dgm:bulletEnabled val="1"/>
        </dgm:presLayoutVars>
      </dgm:prSet>
      <dgm:spPr/>
    </dgm:pt>
  </dgm:ptLst>
  <dgm:cxnLst>
    <dgm:cxn modelId="{79EFC50A-E517-42D7-928F-1FE290C4A3AF}" type="presOf" srcId="{31719A73-EBCC-42D6-8E37-3CFD3F0AF247}" destId="{2C285FE0-1D86-4B3E-8518-D7466AD1B29E}" srcOrd="0" destOrd="0" presId="urn:microsoft.com/office/officeart/2005/8/layout/hList1"/>
    <dgm:cxn modelId="{2746EE11-3236-4C62-921F-BCB93950AE15}" srcId="{03612ECC-622B-4FD4-90DF-EAF11A61D198}" destId="{7BE1B084-51BF-4DD0-A66E-EA62D5F27D69}" srcOrd="0" destOrd="0" parTransId="{9445C081-0DE5-46C7-BC3F-6795567FE6F8}" sibTransId="{5A72AC2B-4F27-4EA8-B226-40782F469CE9}"/>
    <dgm:cxn modelId="{B3D3CF13-7595-4C0F-AB86-2D148B34E9A6}" type="presOf" srcId="{087F17F6-C57B-4D6F-9D4E-02803190A226}" destId="{225D65E7-82B6-45B6-94D5-D54F4C688645}" srcOrd="0" destOrd="0" presId="urn:microsoft.com/office/officeart/2005/8/layout/hList1"/>
    <dgm:cxn modelId="{C1D44419-003A-4B86-A382-375E6B82D0B5}" srcId="{087F17F6-C57B-4D6F-9D4E-02803190A226}" destId="{03612ECC-622B-4FD4-90DF-EAF11A61D198}" srcOrd="0" destOrd="0" parTransId="{11A7A632-AE37-48A8-BC31-57476B75653E}" sibTransId="{82681DD6-2725-46B2-8379-8A2B92775558}"/>
    <dgm:cxn modelId="{7C19722C-9A7D-46BD-8082-FB285F250D1E}" type="presOf" srcId="{63585E89-DF37-4D25-A8D8-CB5797509713}" destId="{547EBAB8-98CB-49A5-BB10-04334D18CAC2}" srcOrd="0" destOrd="0" presId="urn:microsoft.com/office/officeart/2005/8/layout/hList1"/>
    <dgm:cxn modelId="{E3095262-B451-4AC2-ACEB-B0CD8185D307}" type="presOf" srcId="{03612ECC-622B-4FD4-90DF-EAF11A61D198}" destId="{8B159987-E58F-4203-B42B-47406232F12E}" srcOrd="0" destOrd="0" presId="urn:microsoft.com/office/officeart/2005/8/layout/hList1"/>
    <dgm:cxn modelId="{712E6B6E-7C6F-430E-AEC5-046CF6D4C8CD}" srcId="{5488386B-0487-4E1A-B2C9-03EEB8A21B85}" destId="{D92EA0AF-A665-4215-ADBB-3A9BD95681C7}" srcOrd="0" destOrd="0" parTransId="{CDABA379-80DF-4EE9-A30B-88DE15603D0B}" sibTransId="{D7D3A03C-32F7-46E0-A370-8E18094BE729}"/>
    <dgm:cxn modelId="{91487189-85B4-4D4E-885A-F03330029F3F}" type="presOf" srcId="{5488386B-0487-4E1A-B2C9-03EEB8A21B85}" destId="{47F27D9A-FD61-4EE0-BC4C-F16AF7F5F59E}" srcOrd="0" destOrd="0" presId="urn:microsoft.com/office/officeart/2005/8/layout/hList1"/>
    <dgm:cxn modelId="{C31E529E-D6B9-444F-A0C7-D97DDF00F03F}" srcId="{087F17F6-C57B-4D6F-9D4E-02803190A226}" destId="{63585E89-DF37-4D25-A8D8-CB5797509713}" srcOrd="1" destOrd="0" parTransId="{EC374CA9-F6CB-4C94-B076-70267D6E9206}" sibTransId="{C267DC24-C946-443D-86AF-548554DC5659}"/>
    <dgm:cxn modelId="{00222BBA-F982-4905-AE13-D5B0FD894ECA}" srcId="{63585E89-DF37-4D25-A8D8-CB5797509713}" destId="{31719A73-EBCC-42D6-8E37-3CFD3F0AF247}" srcOrd="0" destOrd="0" parTransId="{7E5F2424-C238-495B-BD44-77EB2590919C}" sibTransId="{677C8884-4FA0-4FE5-B972-33BE2DAFA3B2}"/>
    <dgm:cxn modelId="{B42BDABA-E093-4A28-ADA9-A519031C186F}" srcId="{087F17F6-C57B-4D6F-9D4E-02803190A226}" destId="{5488386B-0487-4E1A-B2C9-03EEB8A21B85}" srcOrd="2" destOrd="0" parTransId="{E7C2200C-8F15-4C94-A4F4-6E5D1F2F01A2}" sibTransId="{796D38E7-F1C2-4F51-BEDD-3C6C8BDE3ED2}"/>
    <dgm:cxn modelId="{751033CB-9EA4-477B-B7A4-B3450790A4F9}" type="presOf" srcId="{D92EA0AF-A665-4215-ADBB-3A9BD95681C7}" destId="{E5604020-0375-40CE-B317-D0F3E8500C69}" srcOrd="0" destOrd="0" presId="urn:microsoft.com/office/officeart/2005/8/layout/hList1"/>
    <dgm:cxn modelId="{D84BFDCD-5219-4E42-BE97-74A7B0F2CB8C}" type="presOf" srcId="{7BE1B084-51BF-4DD0-A66E-EA62D5F27D69}" destId="{78345C0B-7FBB-43DE-8E69-8EBA5D0B059F}" srcOrd="0" destOrd="0" presId="urn:microsoft.com/office/officeart/2005/8/layout/hList1"/>
    <dgm:cxn modelId="{EEF62D5A-0871-4319-9FB7-E73148E0179D}" type="presParOf" srcId="{225D65E7-82B6-45B6-94D5-D54F4C688645}" destId="{EDEF17C0-6AC0-422C-8F08-3EDB9056AACF}" srcOrd="0" destOrd="0" presId="urn:microsoft.com/office/officeart/2005/8/layout/hList1"/>
    <dgm:cxn modelId="{69084779-C717-47BE-8CC5-1676951F1A4D}" type="presParOf" srcId="{EDEF17C0-6AC0-422C-8F08-3EDB9056AACF}" destId="{8B159987-E58F-4203-B42B-47406232F12E}" srcOrd="0" destOrd="0" presId="urn:microsoft.com/office/officeart/2005/8/layout/hList1"/>
    <dgm:cxn modelId="{9763FA60-2998-4159-8B23-DAA7AA00A04A}" type="presParOf" srcId="{EDEF17C0-6AC0-422C-8F08-3EDB9056AACF}" destId="{78345C0B-7FBB-43DE-8E69-8EBA5D0B059F}" srcOrd="1" destOrd="0" presId="urn:microsoft.com/office/officeart/2005/8/layout/hList1"/>
    <dgm:cxn modelId="{8EE2E3AB-FC11-4026-8D7E-945C7CADDD50}" type="presParOf" srcId="{225D65E7-82B6-45B6-94D5-D54F4C688645}" destId="{70DC9260-9704-49BB-8CFF-EEE5417FAA3B}" srcOrd="1" destOrd="0" presId="urn:microsoft.com/office/officeart/2005/8/layout/hList1"/>
    <dgm:cxn modelId="{03A59A57-761F-4EB6-BDB5-C1E3A23B9A79}" type="presParOf" srcId="{225D65E7-82B6-45B6-94D5-D54F4C688645}" destId="{0FFFB390-00E2-4DFF-B3F7-CE1647E28EBE}" srcOrd="2" destOrd="0" presId="urn:microsoft.com/office/officeart/2005/8/layout/hList1"/>
    <dgm:cxn modelId="{F9F39469-94C7-4111-A1E4-96BF5B8739BA}" type="presParOf" srcId="{0FFFB390-00E2-4DFF-B3F7-CE1647E28EBE}" destId="{547EBAB8-98CB-49A5-BB10-04334D18CAC2}" srcOrd="0" destOrd="0" presId="urn:microsoft.com/office/officeart/2005/8/layout/hList1"/>
    <dgm:cxn modelId="{518D7F88-9C5F-4156-8BEA-0ED0325F6F3C}" type="presParOf" srcId="{0FFFB390-00E2-4DFF-B3F7-CE1647E28EBE}" destId="{2C285FE0-1D86-4B3E-8518-D7466AD1B29E}" srcOrd="1" destOrd="0" presId="urn:microsoft.com/office/officeart/2005/8/layout/hList1"/>
    <dgm:cxn modelId="{CB2A92E4-427C-4B5B-B34C-87F81693A16B}" type="presParOf" srcId="{225D65E7-82B6-45B6-94D5-D54F4C688645}" destId="{9199B6C0-5384-4E32-85E1-3231A6678DB9}" srcOrd="3" destOrd="0" presId="urn:microsoft.com/office/officeart/2005/8/layout/hList1"/>
    <dgm:cxn modelId="{DDB17107-34B9-4568-AB17-512BE47CBFAF}" type="presParOf" srcId="{225D65E7-82B6-45B6-94D5-D54F4C688645}" destId="{E0F3E37D-9553-499B-A312-965DD27B5021}" srcOrd="4" destOrd="0" presId="urn:microsoft.com/office/officeart/2005/8/layout/hList1"/>
    <dgm:cxn modelId="{A16749E8-0645-4A69-86E8-36E302C3F4D6}" type="presParOf" srcId="{E0F3E37D-9553-499B-A312-965DD27B5021}" destId="{47F27D9A-FD61-4EE0-BC4C-F16AF7F5F59E}" srcOrd="0" destOrd="0" presId="urn:microsoft.com/office/officeart/2005/8/layout/hList1"/>
    <dgm:cxn modelId="{6D2869EA-FE4E-426C-92F2-D49DDACE4BC9}" type="presParOf" srcId="{E0F3E37D-9553-499B-A312-965DD27B5021}" destId="{E5604020-0375-40CE-B317-D0F3E8500C6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59987-E58F-4203-B42B-47406232F12E}">
      <dsp:nvSpPr>
        <dsp:cNvPr id="0" name=""/>
        <dsp:cNvSpPr/>
      </dsp:nvSpPr>
      <dsp:spPr>
        <a:xfrm>
          <a:off x="9330" y="0"/>
          <a:ext cx="3547952" cy="702498"/>
        </a:xfrm>
        <a:prstGeom prst="rect">
          <a:avLst/>
        </a:prstGeom>
        <a:solidFill>
          <a:srgbClr val="8064A2">
            <a:hueOff val="0"/>
            <a:satOff val="0"/>
            <a:lumOff val="0"/>
            <a:alphaOff val="0"/>
          </a:srgbClr>
        </a:solidFill>
        <a:ln w="25400" cap="flat" cmpd="sng" algn="ctr">
          <a:solidFill>
            <a:srgbClr val="8064A2">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 lastClr="FFFFFF"/>
              </a:solidFill>
              <a:latin typeface="Arial"/>
              <a:ea typeface="微软雅黑"/>
              <a:cs typeface="+mn-cs"/>
            </a:rPr>
            <a:t>虚拟化层</a:t>
          </a:r>
        </a:p>
      </dsp:txBody>
      <dsp:txXfrm>
        <a:off x="9330" y="0"/>
        <a:ext cx="3547952" cy="702498"/>
      </dsp:txXfrm>
    </dsp:sp>
    <dsp:sp modelId="{78345C0B-7FBB-43DE-8E69-8EBA5D0B059F}">
      <dsp:nvSpPr>
        <dsp:cNvPr id="0" name=""/>
        <dsp:cNvSpPr/>
      </dsp:nvSpPr>
      <dsp:spPr>
        <a:xfrm>
          <a:off x="9330" y="702498"/>
          <a:ext cx="3547952" cy="440501"/>
        </a:xfrm>
        <a:prstGeom prst="rect">
          <a:avLst/>
        </a:prstGeom>
        <a:noFill/>
        <a:ln w="254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altLang="en-US" sz="2400" kern="1200" dirty="0">
              <a:solidFill>
                <a:sysClr val="windowText" lastClr="000000">
                  <a:hueOff val="0"/>
                  <a:satOff val="0"/>
                  <a:lumOff val="0"/>
                  <a:alphaOff val="0"/>
                </a:sysClr>
              </a:solidFill>
              <a:latin typeface="Arial"/>
              <a:ea typeface="微软雅黑"/>
              <a:cs typeface="+mn-cs"/>
            </a:rPr>
            <a:t>VMware </a:t>
          </a:r>
          <a:r>
            <a:rPr lang="en-US" altLang="en-US" sz="2400" kern="1200" dirty="0" err="1">
              <a:solidFill>
                <a:sysClr val="windowText" lastClr="000000">
                  <a:hueOff val="0"/>
                  <a:satOff val="0"/>
                  <a:lumOff val="0"/>
                  <a:alphaOff val="0"/>
                </a:sysClr>
              </a:solidFill>
              <a:latin typeface="Arial"/>
              <a:ea typeface="微软雅黑"/>
              <a:cs typeface="+mn-cs"/>
            </a:rPr>
            <a:t>vSphere</a:t>
          </a:r>
          <a:r>
            <a:rPr lang="zh-CN" altLang="en-US" sz="2400" kern="1200" dirty="0">
              <a:solidFill>
                <a:sysClr val="windowText" lastClr="000000">
                  <a:hueOff val="0"/>
                  <a:satOff val="0"/>
                  <a:lumOff val="0"/>
                  <a:alphaOff val="0"/>
                </a:sysClr>
              </a:solidFill>
              <a:latin typeface="Arial"/>
              <a:ea typeface="微软雅黑"/>
              <a:cs typeface="+mn-cs"/>
            </a:rPr>
            <a:t>的虚拟化层是最底层，包括基础架构服务和应用程序服务。</a:t>
          </a:r>
        </a:p>
      </dsp:txBody>
      <dsp:txXfrm>
        <a:off x="9330" y="702498"/>
        <a:ext cx="3547952" cy="440501"/>
      </dsp:txXfrm>
    </dsp:sp>
    <dsp:sp modelId="{547EBAB8-98CB-49A5-BB10-04334D18CAC2}">
      <dsp:nvSpPr>
        <dsp:cNvPr id="0" name=""/>
        <dsp:cNvSpPr/>
      </dsp:nvSpPr>
      <dsp:spPr>
        <a:xfrm>
          <a:off x="4053995" y="0"/>
          <a:ext cx="3547952" cy="702498"/>
        </a:xfrm>
        <a:prstGeom prst="rect">
          <a:avLst/>
        </a:prstGeom>
        <a:solidFill>
          <a:srgbClr val="8064A2">
            <a:hueOff val="-2232385"/>
            <a:satOff val="13449"/>
            <a:lumOff val="1078"/>
            <a:alphaOff val="0"/>
          </a:srgbClr>
        </a:solidFill>
        <a:ln w="25400" cap="flat" cmpd="sng" algn="ctr">
          <a:solidFill>
            <a:srgbClr val="8064A2">
              <a:hueOff val="-2232385"/>
              <a:satOff val="13449"/>
              <a:lumOff val="107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 lastClr="FFFFFF"/>
              </a:solidFill>
              <a:latin typeface="Arial"/>
              <a:ea typeface="微软雅黑"/>
              <a:cs typeface="+mn-cs"/>
            </a:rPr>
            <a:t>管理层</a:t>
          </a:r>
        </a:p>
      </dsp:txBody>
      <dsp:txXfrm>
        <a:off x="4053995" y="0"/>
        <a:ext cx="3547952" cy="702498"/>
      </dsp:txXfrm>
    </dsp:sp>
    <dsp:sp modelId="{2C285FE0-1D86-4B3E-8518-D7466AD1B29E}">
      <dsp:nvSpPr>
        <dsp:cNvPr id="0" name=""/>
        <dsp:cNvSpPr/>
      </dsp:nvSpPr>
      <dsp:spPr>
        <a:xfrm>
          <a:off x="4053995" y="702498"/>
          <a:ext cx="3547952" cy="440501"/>
        </a:xfrm>
        <a:prstGeom prst="rect">
          <a:avLst/>
        </a:prstGeom>
        <a:noFill/>
        <a:ln w="254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Arial"/>
              <a:ea typeface="微软雅黑"/>
              <a:cs typeface="+mn-cs"/>
            </a:rPr>
            <a:t>管理层是非常重要的一层，是虚拟化环境的中央点。</a:t>
          </a:r>
        </a:p>
      </dsp:txBody>
      <dsp:txXfrm>
        <a:off x="4053995" y="702498"/>
        <a:ext cx="3547952" cy="440501"/>
      </dsp:txXfrm>
    </dsp:sp>
    <dsp:sp modelId="{47F27D9A-FD61-4EE0-BC4C-F16AF7F5F59E}">
      <dsp:nvSpPr>
        <dsp:cNvPr id="0" name=""/>
        <dsp:cNvSpPr/>
      </dsp:nvSpPr>
      <dsp:spPr>
        <a:xfrm>
          <a:off x="8098661" y="0"/>
          <a:ext cx="3547952" cy="702498"/>
        </a:xfrm>
        <a:prstGeom prst="rect">
          <a:avLst/>
        </a:prstGeom>
        <a:solidFill>
          <a:srgbClr val="8064A2">
            <a:hueOff val="-4464770"/>
            <a:satOff val="26899"/>
            <a:lumOff val="2156"/>
            <a:alphaOff val="0"/>
          </a:srgbClr>
        </a:solidFill>
        <a:ln w="25400" cap="flat" cmpd="sng" algn="ctr">
          <a:solidFill>
            <a:srgbClr val="8064A2">
              <a:hueOff val="-4464770"/>
              <a:satOff val="26899"/>
              <a:lumOff val="2156"/>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ysClr val="window" lastClr="FFFFFF"/>
              </a:solidFill>
              <a:latin typeface="Arial"/>
              <a:ea typeface="微软雅黑"/>
              <a:cs typeface="+mn-cs"/>
            </a:rPr>
            <a:t>接口层</a:t>
          </a:r>
        </a:p>
      </dsp:txBody>
      <dsp:txXfrm>
        <a:off x="8098661" y="0"/>
        <a:ext cx="3547952" cy="702498"/>
      </dsp:txXfrm>
    </dsp:sp>
    <dsp:sp modelId="{E5604020-0375-40CE-B317-D0F3E8500C69}">
      <dsp:nvSpPr>
        <dsp:cNvPr id="0" name=""/>
        <dsp:cNvSpPr/>
      </dsp:nvSpPr>
      <dsp:spPr>
        <a:xfrm>
          <a:off x="8098661" y="702498"/>
          <a:ext cx="3547952" cy="440501"/>
        </a:xfrm>
        <a:prstGeom prst="rect">
          <a:avLst/>
        </a:prstGeom>
        <a:noFill/>
        <a:ln w="254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solidFill>
                <a:sysClr val="windowText" lastClr="000000">
                  <a:hueOff val="0"/>
                  <a:satOff val="0"/>
                  <a:lumOff val="0"/>
                  <a:alphaOff val="0"/>
                </a:sysClr>
              </a:solidFill>
              <a:latin typeface="Arial"/>
              <a:ea typeface="微软雅黑"/>
              <a:cs typeface="+mn-cs"/>
            </a:rPr>
            <a:t>用户可以通过</a:t>
          </a:r>
          <a:r>
            <a:rPr lang="en-US" altLang="en-US" sz="2400" kern="1200" dirty="0" err="1">
              <a:solidFill>
                <a:sysClr val="windowText" lastClr="000000">
                  <a:hueOff val="0"/>
                  <a:satOff val="0"/>
                  <a:lumOff val="0"/>
                  <a:alphaOff val="0"/>
                </a:sysClr>
              </a:solidFill>
              <a:latin typeface="Arial"/>
              <a:ea typeface="微软雅黑"/>
              <a:cs typeface="+mn-cs"/>
            </a:rPr>
            <a:t>vSphere</a:t>
          </a:r>
          <a:r>
            <a:rPr lang="en-US" altLang="en-US" sz="2400" kern="1200" dirty="0">
              <a:solidFill>
                <a:sysClr val="windowText" lastClr="000000">
                  <a:hueOff val="0"/>
                  <a:satOff val="0"/>
                  <a:lumOff val="0"/>
                  <a:alphaOff val="0"/>
                </a:sysClr>
              </a:solidFill>
              <a:latin typeface="Arial"/>
              <a:ea typeface="微软雅黑"/>
              <a:cs typeface="+mn-cs"/>
            </a:rPr>
            <a:t> Client </a:t>
          </a:r>
          <a:r>
            <a:rPr lang="zh-CN" altLang="en-US" sz="2400" kern="1200" dirty="0">
              <a:solidFill>
                <a:sysClr val="windowText" lastClr="000000">
                  <a:hueOff val="0"/>
                  <a:satOff val="0"/>
                  <a:lumOff val="0"/>
                  <a:alphaOff val="0"/>
                </a:sysClr>
              </a:solidFill>
              <a:latin typeface="Arial"/>
              <a:ea typeface="微软雅黑"/>
              <a:cs typeface="+mn-cs"/>
            </a:rPr>
            <a:t>或</a:t>
          </a:r>
          <a:r>
            <a:rPr lang="en-US" altLang="en-US" sz="2400" kern="1200" dirty="0" err="1">
              <a:solidFill>
                <a:sysClr val="windowText" lastClr="000000">
                  <a:hueOff val="0"/>
                  <a:satOff val="0"/>
                  <a:lumOff val="0"/>
                  <a:alphaOff val="0"/>
                </a:sysClr>
              </a:solidFill>
              <a:latin typeface="Arial"/>
              <a:ea typeface="微软雅黑"/>
              <a:cs typeface="+mn-cs"/>
            </a:rPr>
            <a:t>vSphere</a:t>
          </a:r>
          <a:r>
            <a:rPr lang="en-US" altLang="en-US" sz="2400" kern="1200" dirty="0">
              <a:solidFill>
                <a:sysClr val="windowText" lastClr="000000">
                  <a:hueOff val="0"/>
                  <a:satOff val="0"/>
                  <a:lumOff val="0"/>
                  <a:alphaOff val="0"/>
                </a:sysClr>
              </a:solidFill>
              <a:latin typeface="Arial"/>
              <a:ea typeface="微软雅黑"/>
              <a:cs typeface="+mn-cs"/>
            </a:rPr>
            <a:t> Web Client</a:t>
          </a:r>
          <a:r>
            <a:rPr lang="zh-CN" altLang="en-US" sz="2400" kern="1200" dirty="0">
              <a:solidFill>
                <a:sysClr val="windowText" lastClr="000000">
                  <a:hueOff val="0"/>
                  <a:satOff val="0"/>
                  <a:lumOff val="0"/>
                  <a:alphaOff val="0"/>
                </a:sysClr>
              </a:solidFill>
              <a:latin typeface="Arial"/>
              <a:ea typeface="微软雅黑"/>
              <a:cs typeface="+mn-cs"/>
            </a:rPr>
            <a:t>客户端访问 </a:t>
          </a:r>
          <a:r>
            <a:rPr lang="en-US" altLang="en-US" sz="2400" kern="1200" dirty="0">
              <a:solidFill>
                <a:sysClr val="windowText" lastClr="000000">
                  <a:hueOff val="0"/>
                  <a:satOff val="0"/>
                  <a:lumOff val="0"/>
                  <a:alphaOff val="0"/>
                </a:sysClr>
              </a:solidFill>
              <a:latin typeface="Arial"/>
              <a:ea typeface="微软雅黑"/>
              <a:cs typeface="+mn-cs"/>
            </a:rPr>
            <a:t>VMware </a:t>
          </a:r>
          <a:r>
            <a:rPr lang="en-US" altLang="en-US" sz="2400" kern="1200" dirty="0" err="1">
              <a:solidFill>
                <a:sysClr val="windowText" lastClr="000000">
                  <a:hueOff val="0"/>
                  <a:satOff val="0"/>
                  <a:lumOff val="0"/>
                  <a:alphaOff val="0"/>
                </a:sysClr>
              </a:solidFill>
              <a:latin typeface="Arial"/>
              <a:ea typeface="微软雅黑"/>
              <a:cs typeface="+mn-cs"/>
            </a:rPr>
            <a:t>vSphere</a:t>
          </a:r>
          <a:r>
            <a:rPr lang="en-US" altLang="en-US" sz="2400" kern="1200" dirty="0">
              <a:solidFill>
                <a:sysClr val="windowText" lastClr="000000">
                  <a:hueOff val="0"/>
                  <a:satOff val="0"/>
                  <a:lumOff val="0"/>
                  <a:alphaOff val="0"/>
                </a:sysClr>
              </a:solidFill>
              <a:latin typeface="Arial"/>
              <a:ea typeface="微软雅黑"/>
              <a:cs typeface="+mn-cs"/>
            </a:rPr>
            <a:t> </a:t>
          </a:r>
          <a:r>
            <a:rPr lang="zh-CN" altLang="en-US" sz="2400" kern="1200" dirty="0">
              <a:solidFill>
                <a:sysClr val="windowText" lastClr="000000">
                  <a:hueOff val="0"/>
                  <a:satOff val="0"/>
                  <a:lumOff val="0"/>
                  <a:alphaOff val="0"/>
                </a:sysClr>
              </a:solidFill>
              <a:latin typeface="Arial"/>
              <a:ea typeface="微软雅黑"/>
              <a:cs typeface="+mn-cs"/>
            </a:rPr>
            <a:t>数据中心。</a:t>
          </a:r>
        </a:p>
      </dsp:txBody>
      <dsp:txXfrm>
        <a:off x="8098661" y="702498"/>
        <a:ext cx="3547952" cy="44050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38958D-FEF6-4F00-9753-D4BDE5E528EB}" type="datetimeFigureOut">
              <a:rPr lang="zh-CN" altLang="en-US" smtClean="0"/>
              <a:t>2020/10/13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2D8E5E-F059-4DAF-9CD2-84CEACD1D461}" type="slidenum">
              <a:rPr lang="zh-CN" altLang="en-US" smtClean="0"/>
              <a:t>‹#›</a:t>
            </a:fld>
            <a:endParaRPr lang="zh-CN" altLang="en-US"/>
          </a:p>
        </p:txBody>
      </p:sp>
    </p:spTree>
    <p:extLst>
      <p:ext uri="{BB962C8B-B14F-4D97-AF65-F5344CB8AC3E}">
        <p14:creationId xmlns:p14="http://schemas.microsoft.com/office/powerpoint/2010/main" val="39441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5%88%86%E6%97%B6%E6%93%8D%E4%BD%9C%E7%B3%BB%E7%BB%9F/3067636" TargetMode="External"/><Relationship Id="rId7" Type="http://schemas.openxmlformats.org/officeDocument/2006/relationships/hyperlink" Target="https://baike.baidu.com/item/%E7%BB%88%E7%AB%AF"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baike.baidu.com/item/%E6%97%B6%E9%97%B4%E7%89%87/6525414" TargetMode="External"/><Relationship Id="rId5" Type="http://schemas.openxmlformats.org/officeDocument/2006/relationships/hyperlink" Target="https://baike.baidu.com/item/%E7%BB%88%E7%AB%AF/1903878" TargetMode="External"/><Relationship Id="rId4" Type="http://schemas.openxmlformats.org/officeDocument/2006/relationships/hyperlink" Target="https://baike.baidu.com/item/%E4%B8%BB%E6%9C%BA/45515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a:solidFill>
                  <a:schemeClr val="tx1"/>
                </a:solidFill>
                <a:effectLst/>
                <a:latin typeface="+mn-lt"/>
                <a:ea typeface="+mn-ea"/>
                <a:cs typeface="+mn-cs"/>
                <a:hlinkClick r:id="rId3"/>
              </a:rPr>
              <a:t>分时操作系统</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(time-sharing system)</a:t>
            </a:r>
            <a:r>
              <a:rPr lang="zh-CN" altLang="en-US" sz="1200" b="0" i="0" kern="1200" dirty="0">
                <a:solidFill>
                  <a:schemeClr val="tx1"/>
                </a:solidFill>
                <a:effectLst/>
                <a:latin typeface="+mn-lt"/>
                <a:ea typeface="+mn-ea"/>
                <a:cs typeface="+mn-cs"/>
              </a:rPr>
              <a:t>，“分时”的含义：分时是指多个用户分享使用同一台计算机。多个程序分时共享硬件和软件资源。</a:t>
            </a:r>
            <a:r>
              <a:rPr lang="zh-CN" altLang="en-US" sz="1200" b="0" i="0" u="none" strike="noStrike" kern="1200" dirty="0">
                <a:solidFill>
                  <a:schemeClr val="tx1"/>
                </a:solidFill>
                <a:effectLst/>
                <a:latin typeface="+mn-lt"/>
                <a:ea typeface="+mn-ea"/>
                <a:cs typeface="+mn-cs"/>
                <a:hlinkClick r:id="rId3"/>
              </a:rPr>
              <a:t>分时操作系统</a:t>
            </a:r>
            <a:r>
              <a:rPr lang="zh-CN" altLang="en-US" sz="1200" b="0" i="0" kern="1200" dirty="0">
                <a:solidFill>
                  <a:schemeClr val="tx1"/>
                </a:solidFill>
                <a:effectLst/>
                <a:latin typeface="+mn-lt"/>
                <a:ea typeface="+mn-ea"/>
                <a:cs typeface="+mn-cs"/>
              </a:rPr>
              <a:t>是指在一台</a:t>
            </a:r>
            <a:r>
              <a:rPr lang="zh-CN" altLang="en-US" sz="1200" b="0" i="0" u="none" strike="noStrike" kern="1200" dirty="0">
                <a:solidFill>
                  <a:schemeClr val="tx1"/>
                </a:solidFill>
                <a:effectLst/>
                <a:latin typeface="+mn-lt"/>
                <a:ea typeface="+mn-ea"/>
                <a:cs typeface="+mn-cs"/>
                <a:hlinkClick r:id="rId4"/>
              </a:rPr>
              <a:t>主机</a:t>
            </a:r>
            <a:r>
              <a:rPr lang="zh-CN" altLang="en-US" sz="1200" b="0" i="0" kern="1200" dirty="0">
                <a:solidFill>
                  <a:schemeClr val="tx1"/>
                </a:solidFill>
                <a:effectLst/>
                <a:latin typeface="+mn-lt"/>
                <a:ea typeface="+mn-ea"/>
                <a:cs typeface="+mn-cs"/>
              </a:rPr>
              <a:t>上连接多个带有显示器和键盘的</a:t>
            </a:r>
            <a:r>
              <a:rPr lang="zh-CN" altLang="en-US" sz="1200" b="0" i="0" u="none" strike="noStrike" kern="1200" dirty="0">
                <a:solidFill>
                  <a:schemeClr val="tx1"/>
                </a:solidFill>
                <a:effectLst/>
                <a:latin typeface="+mn-lt"/>
                <a:ea typeface="+mn-ea"/>
                <a:cs typeface="+mn-cs"/>
                <a:hlinkClick r:id="rId5"/>
              </a:rPr>
              <a:t>终端</a:t>
            </a:r>
            <a:r>
              <a:rPr lang="zh-CN" altLang="en-US" sz="1200" b="0" i="0" kern="1200" dirty="0">
                <a:solidFill>
                  <a:schemeClr val="tx1"/>
                </a:solidFill>
                <a:effectLst/>
                <a:latin typeface="+mn-lt"/>
                <a:ea typeface="+mn-ea"/>
                <a:cs typeface="+mn-cs"/>
              </a:rPr>
              <a:t>，同时允许多个用户通过主机的终端，以交互方式使用计算机，共享主机中的资源。</a:t>
            </a:r>
            <a:r>
              <a:rPr lang="zh-CN" altLang="en-US" sz="1200" b="0" i="0" u="none" strike="noStrike" kern="1200" dirty="0">
                <a:solidFill>
                  <a:schemeClr val="tx1"/>
                </a:solidFill>
                <a:effectLst/>
                <a:latin typeface="+mn-lt"/>
                <a:ea typeface="+mn-ea"/>
                <a:cs typeface="+mn-cs"/>
                <a:hlinkClick r:id="rId3"/>
              </a:rPr>
              <a:t>分时操作系统</a:t>
            </a:r>
            <a:r>
              <a:rPr lang="zh-CN" altLang="en-US" sz="1200" b="0" i="0" kern="1200" dirty="0">
                <a:solidFill>
                  <a:schemeClr val="tx1"/>
                </a:solidFill>
                <a:effectLst/>
                <a:latin typeface="+mn-lt"/>
                <a:ea typeface="+mn-ea"/>
                <a:cs typeface="+mn-cs"/>
              </a:rPr>
              <a:t>是一个多用户交互式操作系统。</a:t>
            </a:r>
            <a:r>
              <a:rPr lang="zh-CN" altLang="en-US" sz="1200" b="0" i="0" u="none" strike="noStrike" kern="1200" dirty="0">
                <a:solidFill>
                  <a:schemeClr val="tx1"/>
                </a:solidFill>
                <a:effectLst/>
                <a:latin typeface="+mn-lt"/>
                <a:ea typeface="+mn-ea"/>
                <a:cs typeface="+mn-cs"/>
                <a:hlinkClick r:id="rId3"/>
              </a:rPr>
              <a:t>分时操作系统</a:t>
            </a:r>
            <a:r>
              <a:rPr lang="zh-CN" altLang="en-US" sz="1200" b="0" i="0" kern="1200" dirty="0">
                <a:solidFill>
                  <a:schemeClr val="tx1"/>
                </a:solidFill>
                <a:effectLst/>
                <a:latin typeface="+mn-lt"/>
                <a:ea typeface="+mn-ea"/>
                <a:cs typeface="+mn-cs"/>
              </a:rPr>
              <a:t>，主要分为三类：单道分时操作系统，多道分时操作系统，具有前台和后台的分时操作系统。</a:t>
            </a:r>
            <a:r>
              <a:rPr lang="zh-CN" altLang="en-US" sz="1200" b="0" i="0" u="none" strike="noStrike" kern="1200" dirty="0">
                <a:solidFill>
                  <a:schemeClr val="tx1"/>
                </a:solidFill>
                <a:effectLst/>
                <a:latin typeface="+mn-lt"/>
                <a:ea typeface="+mn-ea"/>
                <a:cs typeface="+mn-cs"/>
                <a:hlinkClick r:id="rId3"/>
              </a:rPr>
              <a:t>分时操作系统</a:t>
            </a:r>
            <a:r>
              <a:rPr lang="zh-CN" altLang="en-US" sz="1200" b="0" i="0" kern="1200" dirty="0">
                <a:solidFill>
                  <a:schemeClr val="tx1"/>
                </a:solidFill>
                <a:effectLst/>
                <a:latin typeface="+mn-lt"/>
                <a:ea typeface="+mn-ea"/>
                <a:cs typeface="+mn-cs"/>
              </a:rPr>
              <a:t>将</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的时间划分成若干个片段，称为</a:t>
            </a:r>
            <a:r>
              <a:rPr lang="zh-CN" altLang="en-US" sz="1200" b="0" i="0" u="none" strike="noStrike" kern="1200" dirty="0">
                <a:solidFill>
                  <a:schemeClr val="tx1"/>
                </a:solidFill>
                <a:effectLst/>
                <a:latin typeface="+mn-lt"/>
                <a:ea typeface="+mn-ea"/>
                <a:cs typeface="+mn-cs"/>
                <a:hlinkClick r:id="rId6"/>
              </a:rPr>
              <a:t>时间片</a:t>
            </a:r>
            <a:r>
              <a:rPr lang="zh-CN" altLang="en-US" sz="1200" b="0" i="0" kern="1200" dirty="0">
                <a:solidFill>
                  <a:schemeClr val="tx1"/>
                </a:solidFill>
                <a:effectLst/>
                <a:latin typeface="+mn-lt"/>
                <a:ea typeface="+mn-ea"/>
                <a:cs typeface="+mn-cs"/>
              </a:rPr>
              <a:t>。操作系统以</a:t>
            </a:r>
            <a:r>
              <a:rPr lang="zh-CN" altLang="en-US" sz="1200" b="0" i="0" u="none" strike="noStrike" kern="1200" dirty="0">
                <a:solidFill>
                  <a:schemeClr val="tx1"/>
                </a:solidFill>
                <a:effectLst/>
                <a:latin typeface="+mn-lt"/>
                <a:ea typeface="+mn-ea"/>
                <a:cs typeface="+mn-cs"/>
                <a:hlinkClick r:id="rId6"/>
              </a:rPr>
              <a:t>时间片</a:t>
            </a:r>
            <a:r>
              <a:rPr lang="zh-CN" altLang="en-US" sz="1200" b="0" i="0" kern="1200" dirty="0">
                <a:solidFill>
                  <a:schemeClr val="tx1"/>
                </a:solidFill>
                <a:effectLst/>
                <a:latin typeface="+mn-lt"/>
                <a:ea typeface="+mn-ea"/>
                <a:cs typeface="+mn-cs"/>
              </a:rPr>
              <a:t>为单位，轮流为每个</a:t>
            </a:r>
            <a:r>
              <a:rPr lang="zh-CN" altLang="en-US" sz="1200" b="0" i="0" u="none" strike="noStrike" kern="1200" dirty="0">
                <a:solidFill>
                  <a:schemeClr val="tx1"/>
                </a:solidFill>
                <a:effectLst/>
                <a:latin typeface="+mn-lt"/>
                <a:ea typeface="+mn-ea"/>
                <a:cs typeface="+mn-cs"/>
                <a:hlinkClick r:id="rId7"/>
              </a:rPr>
              <a:t>终端</a:t>
            </a:r>
            <a:r>
              <a:rPr lang="zh-CN" altLang="en-US" sz="1200" b="0" i="0" kern="1200" dirty="0">
                <a:solidFill>
                  <a:schemeClr val="tx1"/>
                </a:solidFill>
                <a:effectLst/>
                <a:latin typeface="+mn-lt"/>
                <a:ea typeface="+mn-ea"/>
                <a:cs typeface="+mn-cs"/>
              </a:rPr>
              <a:t>用户服务。</a:t>
            </a:r>
            <a:endParaRPr lang="zh-CN" altLang="en-US" dirty="0"/>
          </a:p>
        </p:txBody>
      </p:sp>
      <p:sp>
        <p:nvSpPr>
          <p:cNvPr id="4" name="灯片编号占位符 3"/>
          <p:cNvSpPr>
            <a:spLocks noGrp="1"/>
          </p:cNvSpPr>
          <p:nvPr>
            <p:ph type="sldNum" sz="quarter" idx="5"/>
          </p:nvPr>
        </p:nvSpPr>
        <p:spPr/>
        <p:txBody>
          <a:bodyPr/>
          <a:lstStyle/>
          <a:p>
            <a:fld id="{D92D8E5E-F059-4DAF-9CD2-84CEACD1D461}" type="slidenum">
              <a:rPr lang="zh-CN" altLang="en-US" smtClean="0"/>
              <a:t>8</a:t>
            </a:fld>
            <a:endParaRPr lang="zh-CN" altLang="en-US"/>
          </a:p>
        </p:txBody>
      </p:sp>
    </p:spTree>
    <p:extLst>
      <p:ext uri="{BB962C8B-B14F-4D97-AF65-F5344CB8AC3E}">
        <p14:creationId xmlns:p14="http://schemas.microsoft.com/office/powerpoint/2010/main" val="2582565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2D8E5E-F059-4DAF-9CD2-84CEACD1D461}" type="slidenum">
              <a:rPr lang="zh-CN" altLang="en-US" smtClean="0"/>
              <a:t>32</a:t>
            </a:fld>
            <a:endParaRPr lang="zh-CN" altLang="en-US"/>
          </a:p>
        </p:txBody>
      </p:sp>
    </p:spTree>
    <p:extLst>
      <p:ext uri="{BB962C8B-B14F-4D97-AF65-F5344CB8AC3E}">
        <p14:creationId xmlns:p14="http://schemas.microsoft.com/office/powerpoint/2010/main" val="1156234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2D8E5E-F059-4DAF-9CD2-84CEACD1D461}" type="slidenum">
              <a:rPr lang="zh-CN" altLang="en-US" smtClean="0"/>
              <a:t>33</a:t>
            </a:fld>
            <a:endParaRPr lang="zh-CN" altLang="en-US"/>
          </a:p>
        </p:txBody>
      </p:sp>
    </p:spTree>
    <p:extLst>
      <p:ext uri="{BB962C8B-B14F-4D97-AF65-F5344CB8AC3E}">
        <p14:creationId xmlns:p14="http://schemas.microsoft.com/office/powerpoint/2010/main" val="308058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532077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345589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39157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10/13/2020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542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40568"/>
            <a:ext cx="10363200" cy="1960033"/>
          </a:xfrm>
          <a:prstGeom prst="rect">
            <a:avLst/>
          </a:prstGeom>
        </p:spPr>
        <p:txBody>
          <a:bodyPr/>
          <a:lstStyle/>
          <a:p>
            <a:r>
              <a:rPr lang="en-US" dirty="0"/>
              <a:t>Click to edit Master title style</a:t>
            </a:r>
          </a:p>
        </p:txBody>
      </p:sp>
      <p:sp>
        <p:nvSpPr>
          <p:cNvPr id="3" name="Subtitle 2"/>
          <p:cNvSpPr>
            <a:spLocks noGrp="1"/>
          </p:cNvSpPr>
          <p:nvPr>
            <p:ph type="subTitle" idx="1"/>
          </p:nvPr>
        </p:nvSpPr>
        <p:spPr>
          <a:xfrm>
            <a:off x="1828801" y="5181601"/>
            <a:ext cx="8534400" cy="2336800"/>
          </a:xfrm>
          <a:prstGeom prst="rect">
            <a:avLst/>
          </a:prstGeom>
        </p:spPr>
        <p:txBody>
          <a:bodyPr/>
          <a:lstStyle>
            <a:lvl1pPr marL="0" indent="0" algn="ctr">
              <a:buNone/>
              <a:defRPr>
                <a:solidFill>
                  <a:schemeClr val="tx1">
                    <a:tint val="75000"/>
                  </a:schemeClr>
                </a:solidFill>
              </a:defRPr>
            </a:lvl1pPr>
            <a:lvl2pPr marL="609508" indent="0" algn="ctr">
              <a:buNone/>
              <a:defRPr>
                <a:solidFill>
                  <a:schemeClr val="tx1">
                    <a:tint val="75000"/>
                  </a:schemeClr>
                </a:solidFill>
              </a:defRPr>
            </a:lvl2pPr>
            <a:lvl3pPr marL="1219017" indent="0" algn="ctr">
              <a:buNone/>
              <a:defRPr>
                <a:solidFill>
                  <a:schemeClr val="tx1">
                    <a:tint val="75000"/>
                  </a:schemeClr>
                </a:solidFill>
              </a:defRPr>
            </a:lvl3pPr>
            <a:lvl4pPr marL="1828525" indent="0" algn="ctr">
              <a:buNone/>
              <a:defRPr>
                <a:solidFill>
                  <a:schemeClr val="tx1">
                    <a:tint val="75000"/>
                  </a:schemeClr>
                </a:solidFill>
              </a:defRPr>
            </a:lvl4pPr>
            <a:lvl5pPr marL="2438033" indent="0" algn="ctr">
              <a:buNone/>
              <a:defRPr>
                <a:solidFill>
                  <a:schemeClr val="tx1">
                    <a:tint val="75000"/>
                  </a:schemeClr>
                </a:solidFill>
              </a:defRPr>
            </a:lvl5pPr>
            <a:lvl6pPr marL="3047542"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defTabSz="1219017"/>
            <a:fld id="{1D8BD707-D9CF-40AE-B4C6-C98DA3205C09}" type="datetimeFigureOut">
              <a:rPr lang="en-US" smtClean="0">
                <a:solidFill>
                  <a:prstClr val="black">
                    <a:tint val="75000"/>
                  </a:prstClr>
                </a:solidFill>
              </a:rPr>
              <a:pPr defTabSz="1219017"/>
              <a:t>10/13/2020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1219017"/>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219017"/>
            <a:fld id="{B6F15528-21DE-4FAA-801E-634DDDAF4B2B}" type="slidenum">
              <a:rPr lang="en-US" smtClean="0">
                <a:solidFill>
                  <a:prstClr val="black">
                    <a:tint val="75000"/>
                  </a:prstClr>
                </a:solidFill>
              </a:rPr>
              <a:pPr defTabSz="1219017"/>
              <a:t>‹#›</a:t>
            </a:fld>
            <a:endParaRPr lang="en-US">
              <a:solidFill>
                <a:prstClr val="black">
                  <a:tint val="75000"/>
                </a:prstClr>
              </a:solidFill>
            </a:endParaRPr>
          </a:p>
        </p:txBody>
      </p:sp>
    </p:spTree>
    <p:extLst>
      <p:ext uri="{BB962C8B-B14F-4D97-AF65-F5344CB8AC3E}">
        <p14:creationId xmlns:p14="http://schemas.microsoft.com/office/powerpoint/2010/main" val="245802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1219017"/>
            <a:fld id="{1D8BD707-D9CF-40AE-B4C6-C98DA3205C09}" type="datetimeFigureOut">
              <a:rPr lang="en-US" smtClean="0">
                <a:solidFill>
                  <a:prstClr val="black">
                    <a:tint val="75000"/>
                  </a:prstClr>
                </a:solidFill>
              </a:rPr>
              <a:pPr defTabSz="1219017"/>
              <a:t>10/13/2020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1219017"/>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1219017"/>
            <a:fld id="{B6F15528-21DE-4FAA-801E-634DDDAF4B2B}" type="slidenum">
              <a:rPr lang="en-US" smtClean="0">
                <a:solidFill>
                  <a:prstClr val="black">
                    <a:tint val="75000"/>
                  </a:prstClr>
                </a:solidFill>
              </a:rPr>
              <a:pPr defTabSz="1219017"/>
              <a:t>‹#›</a:t>
            </a:fld>
            <a:endParaRPr lang="en-US">
              <a:solidFill>
                <a:prstClr val="black">
                  <a:tint val="75000"/>
                </a:prstClr>
              </a:solidFill>
            </a:endParaRPr>
          </a:p>
        </p:txBody>
      </p:sp>
    </p:spTree>
    <p:extLst>
      <p:ext uri="{BB962C8B-B14F-4D97-AF65-F5344CB8AC3E}">
        <p14:creationId xmlns:p14="http://schemas.microsoft.com/office/powerpoint/2010/main" val="66372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2505955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117521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2217403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83090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47747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339190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136132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E37A017-A65F-4197-A5F6-4680E672E89C}" type="datetimeFigureOut">
              <a:rPr lang="zh-CN" altLang="en-US" smtClean="0"/>
              <a:t>2020/10/13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336690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7A017-A65F-4197-A5F6-4680E672E89C}" type="datetimeFigureOut">
              <a:rPr lang="zh-CN" altLang="en-US" smtClean="0"/>
              <a:t>2020/10/13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AC9074-78FF-4B0C-8601-275D487A68E4}" type="slidenum">
              <a:rPr lang="zh-CN" altLang="en-US" smtClean="0"/>
              <a:t>‹#›</a:t>
            </a:fld>
            <a:endParaRPr lang="zh-CN" altLang="en-US"/>
          </a:p>
        </p:txBody>
      </p:sp>
    </p:spTree>
    <p:extLst>
      <p:ext uri="{BB962C8B-B14F-4D97-AF65-F5344CB8AC3E}">
        <p14:creationId xmlns:p14="http://schemas.microsoft.com/office/powerpoint/2010/main" val="1171256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WordArt 2"/>
          <p:cNvSpPr/>
          <p:nvPr/>
        </p:nvSpPr>
        <p:spPr>
          <a:xfrm>
            <a:off x="3086100" y="1976604"/>
            <a:ext cx="6019800" cy="2133600"/>
          </a:xfrm>
          <a:prstGeom prst="rect">
            <a:avLst/>
          </a:prstGeom>
        </p:spPr>
        <p:txBody>
          <a:bodyPr wrap="none" fromWordArt="1">
            <a:prstTxWarp prst="textArchUp">
              <a:avLst>
                <a:gd name="adj" fmla="val 11558685"/>
              </a:avLst>
            </a:prstTxWarp>
            <a:normAutofit/>
            <a:scene3d>
              <a:camera prst="legacyPerspectiveBottom">
                <a:rot lat="0" lon="0" rev="0"/>
              </a:camera>
              <a:lightRig rig="legacyFlat3" dir="t"/>
            </a:scene3d>
            <a:sp3d extrusionH="887400" prstMaterial="legacyMatte">
              <a:extrusionClr>
                <a:srgbClr val="99FFCC"/>
              </a:extrusion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88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cs typeface="+mn-cs"/>
              </a:rPr>
              <a:t>云计算及应用</a:t>
            </a:r>
          </a:p>
        </p:txBody>
      </p:sp>
      <p:sp>
        <p:nvSpPr>
          <p:cNvPr id="32771" name="Text Box 3"/>
          <p:cNvSpPr txBox="1"/>
          <p:nvPr/>
        </p:nvSpPr>
        <p:spPr>
          <a:xfrm>
            <a:off x="2895600" y="5070657"/>
            <a:ext cx="6400800" cy="1169551"/>
          </a:xfrm>
          <a:prstGeom prst="rect">
            <a:avLst/>
          </a:prstGeom>
          <a:noFill/>
          <a:ln w="9525">
            <a:noFill/>
          </a:ln>
        </p:spPr>
        <p:txBody>
          <a:bodyPr>
            <a:spAutoFit/>
          </a:bodyPr>
          <a:lstStyle/>
          <a:p>
            <a:pPr marL="0" marR="0" lvl="0" indent="0" algn="ctr" defTabSz="914400" rtl="0" eaLnBrk="1" fontAlgn="auto" latinLnBrk="0" hangingPunct="1">
              <a:lnSpc>
                <a:spcPct val="100000"/>
              </a:lnSpc>
              <a:spcBef>
                <a:spcPts val="1200"/>
              </a:spcBef>
              <a:spcAft>
                <a:spcPts val="600"/>
              </a:spcAft>
              <a:buClrTx/>
              <a:buSzTx/>
              <a:buFontTx/>
              <a:buNone/>
              <a:tabLst/>
              <a:defRPr/>
            </a:pPr>
            <a:r>
              <a:rPr kumimoji="0" lang="zh-CN" altLang="en-US"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北京理工大学</a:t>
            </a:r>
            <a:endParaRPr kumimoji="0" lang="en-US" altLang="zh-CN" sz="3200" b="1"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endParaRPr>
          </a:p>
          <a:p>
            <a:pPr marL="0" marR="0" lvl="0" indent="0" algn="ctr" defTabSz="914400" rtl="0" eaLnBrk="1" fontAlgn="auto" latinLnBrk="0" hangingPunct="1">
              <a:lnSpc>
                <a:spcPct val="100000"/>
              </a:lnSpc>
              <a:spcBef>
                <a:spcPts val="600"/>
              </a:spcBef>
              <a:spcAft>
                <a:spcPts val="0"/>
              </a:spcAft>
              <a:buClrTx/>
              <a:buSzTx/>
              <a:buFontTx/>
              <a:buNone/>
              <a:tabLst/>
              <a:defRPr/>
            </a:pPr>
            <a:r>
              <a:rPr kumimoji="0" lang="zh-CN" altLang="en-US" sz="2800" b="0" i="0" u="none" strike="noStrike" kern="1200" cap="none" spc="0" normalizeH="0" baseline="0" noProof="0" dirty="0">
                <a:ln>
                  <a:noFill/>
                </a:ln>
                <a:solidFill>
                  <a:srgbClr val="5B9BD5">
                    <a:lumMod val="75000"/>
                  </a:srgbClr>
                </a:solidFill>
                <a:effectLst/>
                <a:uLnTx/>
                <a:uFillTx/>
                <a:latin typeface="华文行楷" panose="02010800040101010101" pitchFamily="2" charset="-122"/>
                <a:ea typeface="华文行楷" panose="02010800040101010101" pitchFamily="2" charset="-122"/>
                <a:cs typeface="+mn-cs"/>
              </a:rPr>
              <a:t>数据科学与知识工程研究所</a:t>
            </a:r>
          </a:p>
        </p:txBody>
      </p:sp>
      <p:sp>
        <p:nvSpPr>
          <p:cNvPr id="32772" name="Text Box 4"/>
          <p:cNvSpPr txBox="1"/>
          <p:nvPr/>
        </p:nvSpPr>
        <p:spPr>
          <a:xfrm>
            <a:off x="3497115" y="3413051"/>
            <a:ext cx="5415257" cy="1123384"/>
          </a:xfrm>
          <a:prstGeom prst="rect">
            <a:avLst/>
          </a:prstGeom>
          <a:noFill/>
          <a:ln w="9525">
            <a:noFill/>
          </a:ln>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授课教师：  </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袁野 </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a:t>
            </a:r>
            <a:r>
              <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教授、博导</a:t>
            </a:r>
            <a:r>
              <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rPr>
              <a:t>)</a:t>
            </a:r>
            <a:endParaRPr kumimoji="0" lang="zh-CN" altLang="en-US" sz="2800" b="0" i="0" u="none" strike="noStrike" kern="1200" cap="none" spc="0" normalizeH="0" baseline="0" noProof="0" dirty="0">
              <a:ln>
                <a:noFill/>
              </a:ln>
              <a:solidFill>
                <a:srgbClr val="0070C0"/>
              </a:solidFill>
              <a:effectLst/>
              <a:uLnTx/>
              <a:uFillTx/>
              <a:latin typeface="微软雅黑" panose="020B0503020204020204" pitchFamily="34" charset="-122"/>
              <a:ea typeface="楷体_GB2312" pitchFamily="49" charset="-122"/>
              <a:cs typeface="+mn-cs"/>
            </a:endParaRPr>
          </a:p>
          <a:p>
            <a:pPr lvl="0">
              <a:spcBef>
                <a:spcPct val="50000"/>
              </a:spcBef>
              <a:defRPr/>
            </a:pP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rPr>
              <a:t>联系</a:t>
            </a:r>
            <a:r>
              <a:rPr kumimoji="0" lang="zh-CN" altLang="en-US" sz="2600" b="1" i="0" u="none" strike="noStrike" kern="1200" cap="none" spc="0" normalizeH="0" baseline="0" noProof="0">
                <a:ln>
                  <a:noFill/>
                </a:ln>
                <a:solidFill>
                  <a:srgbClr val="0070C0"/>
                </a:solidFill>
                <a:effectLst/>
                <a:uLnTx/>
                <a:uFillTx/>
                <a:latin typeface="Times New Roman" panose="02020603050405020304" pitchFamily="18" charset="0"/>
                <a:ea typeface="楷体_GB2312" pitchFamily="49" charset="-122"/>
                <a:cs typeface="+mn-cs"/>
              </a:rPr>
              <a:t>邮件：   </a:t>
            </a:r>
            <a:r>
              <a:rPr lang="en-US" altLang="zh-CN" sz="2600">
                <a:solidFill>
                  <a:srgbClr val="0070C0"/>
                </a:solidFill>
                <a:latin typeface="Times New Roman" panose="02020603050405020304" pitchFamily="18" charset="0"/>
                <a:ea typeface="楷体_GB2312" pitchFamily="49" charset="-122"/>
              </a:rPr>
              <a:t>yuanyebit</a:t>
            </a:r>
            <a:r>
              <a:rPr lang="zh-CN" altLang="zh-CN" sz="2600" dirty="0">
                <a:solidFill>
                  <a:srgbClr val="0070C0"/>
                </a:solidFill>
                <a:latin typeface="Times New Roman" panose="02020603050405020304" pitchFamily="18" charset="0"/>
                <a:ea typeface="楷体_GB2312" pitchFamily="49" charset="-122"/>
              </a:rPr>
              <a:t>@</a:t>
            </a:r>
            <a:r>
              <a:rPr lang="en-US" altLang="zh-CN" sz="2600" dirty="0">
                <a:solidFill>
                  <a:srgbClr val="0070C0"/>
                </a:solidFill>
                <a:latin typeface="Times New Roman" panose="02020603050405020304" pitchFamily="18" charset="0"/>
                <a:ea typeface="楷体_GB2312" pitchFamily="49" charset="-122"/>
              </a:rPr>
              <a:t>163.com</a:t>
            </a:r>
            <a:endParaRPr kumimoji="0" lang="zh-CN" altLang="zh-CN" sz="2600" b="0" i="0" u="none" strike="noStrike" kern="120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mn-cs"/>
            </a:endParaRPr>
          </a:p>
        </p:txBody>
      </p:sp>
      <p:pic>
        <p:nvPicPr>
          <p:cNvPr id="5" name="图片 4">
            <a:extLst>
              <a:ext uri="{FF2B5EF4-FFF2-40B4-BE49-F238E27FC236}">
                <a16:creationId xmlns:a16="http://schemas.microsoft.com/office/drawing/2014/main" id="{976B57FF-C59A-4357-91C9-06147D4A1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a:extLst>
              <a:ext uri="{FF2B5EF4-FFF2-40B4-BE49-F238E27FC236}">
                <a16:creationId xmlns:a16="http://schemas.microsoft.com/office/drawing/2014/main" id="{984F06E0-3F49-4B42-A57F-1AFC1A9A517D}"/>
              </a:ext>
            </a:extLst>
          </p:cNvPr>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81971717"/>
      </p:ext>
    </p:extLst>
  </p:cSld>
  <p:clrMapOvr>
    <a:masterClrMapping/>
  </p:clrMapOvr>
  <p:transition spd="med">
    <p:pull dir="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12799" y="2099359"/>
            <a:ext cx="10326256" cy="3108543"/>
          </a:xfrm>
          <a:prstGeom prst="rect">
            <a:avLst/>
          </a:prstGeom>
        </p:spPr>
        <p:txBody>
          <a:bodyPr wrap="square">
            <a:spAutoFit/>
          </a:bodyPr>
          <a:lstStyle/>
          <a:p>
            <a:pPr algn="just">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．计算机学科中的虚拟化技术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spcBef>
                <a:spcPts val="1200"/>
              </a:spcBef>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随着科技水平的提高，</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计算机硬件资源的价格逐渐降低</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世纪</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90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年代末开始，</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x86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计算机由于其成本低廉渐渐代替大型机，为了抢占市场的份额，</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就在考虑如何节省客户的开支，来提高自己产品的竞争力。这时就有了虚拟化技术的再次发展。以</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为代表的虚拟化软件产商率先实施了以虚拟机监视器为中心的软件解决方案，为虚拟化技术在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x86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计算机环境的发展开辟了道路。</a:t>
            </a:r>
          </a:p>
        </p:txBody>
      </p:sp>
    </p:spTree>
    <p:extLst>
      <p:ext uri="{BB962C8B-B14F-4D97-AF65-F5344CB8AC3E}">
        <p14:creationId xmlns:p14="http://schemas.microsoft.com/office/powerpoint/2010/main" val="4072407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12799" y="2099359"/>
            <a:ext cx="10839175" cy="4339650"/>
          </a:xfrm>
          <a:prstGeom prst="rect">
            <a:avLst/>
          </a:prstGeom>
        </p:spPr>
        <p:txBody>
          <a:bodyPr wrap="square">
            <a:spAutoFit/>
          </a:bodyPr>
          <a:lstStyle/>
          <a:p>
            <a:pPr algn="just">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．计算机学科中的虚拟化技术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最近的十几年间，诸多厂商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如微软、</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Intel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公司、</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公司等</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都开始进行虚拟化技术的研究。</a:t>
            </a:r>
          </a:p>
          <a:p>
            <a:pPr algn="just">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为了</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展开直接的竞争</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，微软开发了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Hyper-V</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技术。微软凭借其强大的技术支持，成为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竞争小企业市场的主要对手。 同时，虚拟化技术的飞速发展也引起了芯片厂商的重视，</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Intel</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公司和</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AMD</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公司在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2006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年以后都逐步在其</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x86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处理器中增加了硬件虚拟化功能。</a:t>
            </a:r>
          </a:p>
          <a:p>
            <a:pPr algn="just">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2008</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年以后，</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云计算技术的发展推动了虚拟化技术成为研究热点</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，由于虚拟化技术能够屏蔽底层的硬件环境，充分利用计算机的软硬件资源，是云计算技术的重要目标之一，虚拟化技术成为</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切分型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云计算技术的核心技术。虚拟化对云计算技术的发展产生重大意义的是</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x86</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架构的服务器虚拟化技术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998278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虚拟的描述</a:t>
            </a:r>
          </a:p>
        </p:txBody>
      </p:sp>
      <p:sp>
        <p:nvSpPr>
          <p:cNvPr id="2" name="矩形 1"/>
          <p:cNvSpPr/>
          <p:nvPr/>
        </p:nvSpPr>
        <p:spPr>
          <a:xfrm>
            <a:off x="812799" y="2099359"/>
            <a:ext cx="10839175" cy="3970318"/>
          </a:xfrm>
          <a:prstGeom prst="rect">
            <a:avLst/>
          </a:prstGeom>
        </p:spPr>
        <p:txBody>
          <a:bodyPr wrap="square">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现代计算机系统被分为多个自下而上的层次。从下到上依次是裸机（底层硬件）、操作系统，操作系统提供应用程序编程接口及运行在操作系统之上的各种各样的应用程序。</a:t>
            </a:r>
          </a:p>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虚拟化技术可以在这些不同层次之间建立虚拟化层</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，向上提供与真实层次相同或相近的功能，向下只需知道下层的抽象接口，不需要知道下层的具体实现。</a:t>
            </a:r>
          </a:p>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虚拟化层的引入，必然给系统</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带来一定的性能损耗，构建、维护虚拟化层也会增加一定的费用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403157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虚拟的描述</a:t>
            </a:r>
          </a:p>
        </p:txBody>
      </p:sp>
      <p:sp>
        <p:nvSpPr>
          <p:cNvPr id="2" name="矩形 1"/>
          <p:cNvSpPr/>
          <p:nvPr/>
        </p:nvSpPr>
        <p:spPr>
          <a:xfrm>
            <a:off x="812799" y="2099359"/>
            <a:ext cx="10839175" cy="3231654"/>
          </a:xfrm>
          <a:prstGeom prst="rect">
            <a:avLst/>
          </a:prstGeom>
        </p:spPr>
        <p:txBody>
          <a:bodyPr wrap="square">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虚拟化涉及的领域比较多，虚拟化的技术在不断发展，虚拟化的定义也在不断发展中。</a:t>
            </a:r>
          </a:p>
          <a:p>
            <a:pPr algn="just">
              <a:lnSpc>
                <a:spcPct val="150000"/>
              </a:lnSpc>
            </a:pP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维基百科</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中虚拟化的描述：</a:t>
            </a:r>
          </a:p>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“在计算机技术中，虚拟化（</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Virtualization</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是将计算机物理资源如服务器、网络、内存及存储等予以抽象、转换后呈现出来，使用户可以以比原本的组态更好的方式来应用这些资源。这些资源的新虚拟部分是不受现有资源的架设方式、地域或物理组态所限制的”。</a:t>
            </a:r>
          </a:p>
        </p:txBody>
      </p:sp>
    </p:spTree>
    <p:extLst>
      <p:ext uri="{BB962C8B-B14F-4D97-AF65-F5344CB8AC3E}">
        <p14:creationId xmlns:p14="http://schemas.microsoft.com/office/powerpoint/2010/main" val="55023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虚拟的描述</a:t>
            </a:r>
          </a:p>
        </p:txBody>
      </p:sp>
      <p:sp>
        <p:nvSpPr>
          <p:cNvPr id="2" name="矩形 1"/>
          <p:cNvSpPr/>
          <p:nvPr/>
        </p:nvSpPr>
        <p:spPr>
          <a:xfrm>
            <a:off x="812799" y="2099359"/>
            <a:ext cx="10839175" cy="3631763"/>
          </a:xfrm>
          <a:prstGeom prst="rect">
            <a:avLst/>
          </a:prstGeom>
        </p:spPr>
        <p:txBody>
          <a:bodyPr wrap="square">
            <a:spAutoFit/>
          </a:bodyPr>
          <a:lstStyle/>
          <a:p>
            <a:pPr algn="just">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可以从虚拟化的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对象、过程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及其要达到的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结果</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方面来对虚拟化进行如下描述：</a:t>
            </a:r>
          </a:p>
          <a:p>
            <a:pPr algn="just">
              <a:lnSpc>
                <a:spcPct val="150000"/>
              </a:lnSpc>
              <a:spcBef>
                <a:spcPts val="1200"/>
              </a:spcBef>
              <a:spcAft>
                <a:spcPts val="120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）对象：计算机的各种资源，这些资源包括基础设施、系统和软件。</a:t>
            </a:r>
          </a:p>
          <a:p>
            <a:pPr algn="just">
              <a:lnSpc>
                <a:spcPct val="150000"/>
              </a:lnSpc>
              <a:spcBef>
                <a:spcPts val="1200"/>
              </a:spcBef>
              <a:spcAft>
                <a:spcPts val="120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）过程：将各种资源进行抽象、转换。</a:t>
            </a:r>
          </a:p>
          <a:p>
            <a:pPr algn="just">
              <a:lnSpc>
                <a:spcPct val="150000"/>
              </a:lnSpc>
              <a:spcBef>
                <a:spcPts val="1200"/>
              </a:spcBef>
              <a:spcAft>
                <a:spcPts val="120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）结果：为这些资源提供标准的接口来接收输入和提供输出，使用户能以更好的方式来应用这些资源。</a:t>
            </a:r>
          </a:p>
        </p:txBody>
      </p:sp>
    </p:spTree>
    <p:extLst>
      <p:ext uri="{BB962C8B-B14F-4D97-AF65-F5344CB8AC3E}">
        <p14:creationId xmlns:p14="http://schemas.microsoft.com/office/powerpoint/2010/main" val="2109275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0" y="3042421"/>
            <a:ext cx="4964834"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a:pPr>
            <a:r>
              <a:rPr lang="zh-CN" altLang="en-US" sz="2400" dirty="0">
                <a:solidFill>
                  <a:prstClr val="black">
                    <a:lumMod val="95000"/>
                    <a:lumOff val="5000"/>
                  </a:prstClr>
                </a:solidFill>
                <a:latin typeface="Arial"/>
                <a:ea typeface="微软雅黑"/>
              </a:rPr>
              <a:t>虚拟化技术可以提高</a:t>
            </a:r>
            <a:r>
              <a:rPr lang="zh-CN" altLang="en-US" sz="2400" dirty="0">
                <a:solidFill>
                  <a:srgbClr val="FF0000"/>
                </a:solidFill>
                <a:latin typeface="Arial"/>
                <a:ea typeface="微软雅黑"/>
              </a:rPr>
              <a:t>资源利用率</a:t>
            </a:r>
            <a:endParaRPr lang="zh-CN" altLang="en-US" sz="2400" dirty="0">
              <a:solidFill>
                <a:prstClr val="black">
                  <a:lumMod val="95000"/>
                  <a:lumOff val="5000"/>
                </a:prstClr>
              </a:solidFill>
              <a:latin typeface="Arial"/>
              <a:ea typeface="微软雅黑"/>
            </a:endParaRP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虚拟化技术的优势：</a:t>
            </a:r>
          </a:p>
        </p:txBody>
      </p:sp>
      <p:sp>
        <p:nvSpPr>
          <p:cNvPr id="2" name="矩形 1"/>
          <p:cNvSpPr/>
          <p:nvPr/>
        </p:nvSpPr>
        <p:spPr>
          <a:xfrm>
            <a:off x="1032051" y="3598518"/>
            <a:ext cx="9666969" cy="3308598"/>
          </a:xfrm>
          <a:prstGeom prst="rect">
            <a:avLst/>
          </a:prstGeom>
        </p:spPr>
        <p:txBody>
          <a:bodyPr wrap="square">
            <a:spAutoFit/>
          </a:bodyPr>
          <a:lstStyle/>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传统的</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企业为每一项业务分配一台单独的服务器，服务器的实际处理能力往往远超服务器的平均负载，使得服务器大部分时间都处于空闲状态，造成资源的浪费；</a:t>
            </a:r>
          </a:p>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而虚拟化技术可以减少必须进行管理的物理资源的数量，隐藏了物理资源的部分复杂性。为了达到资源的最大利用率，虚拟化还把一组硬件资源虚拟化为多组硬件资源，并动态地调整空闲资源，减小服务器的规模。</a:t>
            </a:r>
          </a:p>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例如，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的用户在使用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VMware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的虚拟基础架构解决方案之后服务器的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利用率通常可由原先的</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15%</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提升到</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7815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0" y="3042421"/>
            <a:ext cx="5325878"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startAt="2"/>
            </a:pPr>
            <a:r>
              <a:rPr lang="zh-CN" altLang="en-US" sz="2400" dirty="0">
                <a:solidFill>
                  <a:prstClr val="black">
                    <a:lumMod val="95000"/>
                    <a:lumOff val="5000"/>
                  </a:prstClr>
                </a:solidFill>
                <a:latin typeface="Arial"/>
                <a:ea typeface="微软雅黑"/>
              </a:rPr>
              <a:t>提供</a:t>
            </a:r>
            <a:r>
              <a:rPr lang="zh-CN" altLang="en-US" sz="2400" dirty="0">
                <a:solidFill>
                  <a:srgbClr val="FF0000"/>
                </a:solidFill>
                <a:latin typeface="Arial"/>
                <a:ea typeface="微软雅黑"/>
              </a:rPr>
              <a:t>相互隔离、高效的应用执行环境</a:t>
            </a: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虚拟化技术的优势：</a:t>
            </a:r>
          </a:p>
        </p:txBody>
      </p:sp>
      <p:sp>
        <p:nvSpPr>
          <p:cNvPr id="2" name="矩形 1"/>
          <p:cNvSpPr/>
          <p:nvPr/>
        </p:nvSpPr>
        <p:spPr>
          <a:xfrm>
            <a:off x="1032051" y="3598518"/>
            <a:ext cx="9666969" cy="2323713"/>
          </a:xfrm>
          <a:prstGeom prst="rect">
            <a:avLst/>
          </a:prstGeom>
        </p:spPr>
        <p:txBody>
          <a:bodyPr wrap="square">
            <a:spAutoFit/>
          </a:bodyPr>
          <a:lstStyle/>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虚拟化技术能够实现较简单的共享机制无法实现的隔离和划分，从而对数据和服务进行可控和安全的访问。</a:t>
            </a:r>
          </a:p>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例如，用户可以在一台计算机上模拟多个不同、相互之间独立的操作系统，这些虚拟的操作系统可以是</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系统。其中的一个或多个子系统遭受攻击而崩溃时，不会对其他系统造成影响。在使用备份机制后，受到攻击的子系统可以快速恢复。</a:t>
            </a:r>
          </a:p>
        </p:txBody>
      </p:sp>
    </p:spTree>
    <p:extLst>
      <p:ext uri="{BB962C8B-B14F-4D97-AF65-F5344CB8AC3E}">
        <p14:creationId xmlns:p14="http://schemas.microsoft.com/office/powerpoint/2010/main" val="2775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0" y="3042421"/>
            <a:ext cx="5233515"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startAt="3"/>
            </a:pPr>
            <a:r>
              <a:rPr lang="zh-CN" altLang="en-US" sz="2400" dirty="0">
                <a:solidFill>
                  <a:prstClr val="black">
                    <a:lumMod val="95000"/>
                    <a:lumOff val="5000"/>
                  </a:prstClr>
                </a:solidFill>
                <a:latin typeface="Arial"/>
                <a:ea typeface="微软雅黑"/>
              </a:rPr>
              <a:t>虚拟化可以</a:t>
            </a:r>
            <a:r>
              <a:rPr lang="zh-CN" altLang="en-US" sz="2400" dirty="0">
                <a:solidFill>
                  <a:srgbClr val="FF0000"/>
                </a:solidFill>
                <a:latin typeface="Arial"/>
                <a:ea typeface="微软雅黑"/>
              </a:rPr>
              <a:t>简化资源</a:t>
            </a:r>
            <a:r>
              <a:rPr lang="zh-CN" altLang="en-US" sz="2400" dirty="0">
                <a:solidFill>
                  <a:prstClr val="black">
                    <a:lumMod val="95000"/>
                    <a:lumOff val="5000"/>
                  </a:prstClr>
                </a:solidFill>
                <a:latin typeface="Arial"/>
                <a:ea typeface="微软雅黑"/>
              </a:rPr>
              <a:t>和</a:t>
            </a:r>
            <a:r>
              <a:rPr lang="zh-CN" altLang="en-US" sz="2400" dirty="0">
                <a:solidFill>
                  <a:srgbClr val="FF0000"/>
                </a:solidFill>
                <a:latin typeface="Arial"/>
                <a:ea typeface="微软雅黑"/>
              </a:rPr>
              <a:t>资源的管理</a:t>
            </a: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虚拟化技术的优势：</a:t>
            </a:r>
          </a:p>
        </p:txBody>
      </p:sp>
      <p:sp>
        <p:nvSpPr>
          <p:cNvPr id="2" name="矩形 1"/>
          <p:cNvSpPr/>
          <p:nvPr/>
        </p:nvSpPr>
        <p:spPr>
          <a:xfrm>
            <a:off x="1032051" y="3598518"/>
            <a:ext cx="9666969" cy="3308598"/>
          </a:xfrm>
          <a:prstGeom prst="rect">
            <a:avLst/>
          </a:prstGeom>
        </p:spPr>
        <p:txBody>
          <a:bodyPr wrap="square">
            <a:spAutoFit/>
          </a:bodyPr>
          <a:lstStyle/>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计算机有硬盘、磁盘等硬件资源和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服务等软件资源。用户对计算机资源进行访问是通过</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标准接口</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来进行的。</a:t>
            </a:r>
          </a:p>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使用标准接口的</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好处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用户不用知道虚拟资源的具体实现。底层的基础设施发生变化时，只要标准接口没有发生变化，用户基本上感受不到这种变化。这是因为，与用户直接接触的是标准接口，虽然底层的具体实现发生改变，但是用户与虚拟资源进行交互的方式并没有改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虚拟化系统降低了用户与虚拟资源之间的耦合度，利用这种松耦合的关系，管理者可以在对用户影响最小的基础上对资源进行管理。</a:t>
            </a:r>
          </a:p>
        </p:txBody>
      </p:sp>
    </p:spTree>
    <p:extLst>
      <p:ext uri="{BB962C8B-B14F-4D97-AF65-F5344CB8AC3E}">
        <p14:creationId xmlns:p14="http://schemas.microsoft.com/office/powerpoint/2010/main" val="210281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0" y="3042421"/>
            <a:ext cx="5233515"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startAt="4"/>
            </a:pPr>
            <a:r>
              <a:rPr lang="zh-CN" altLang="en-US" sz="2400" dirty="0">
                <a:solidFill>
                  <a:prstClr val="black">
                    <a:lumMod val="95000"/>
                    <a:lumOff val="5000"/>
                  </a:prstClr>
                </a:solidFill>
                <a:latin typeface="Arial"/>
                <a:ea typeface="微软雅黑"/>
              </a:rPr>
              <a:t>虚拟化技术</a:t>
            </a:r>
            <a:r>
              <a:rPr lang="zh-CN" altLang="en-US" sz="2400" dirty="0">
                <a:solidFill>
                  <a:srgbClr val="FF0000"/>
                </a:solidFill>
                <a:latin typeface="Arial"/>
                <a:ea typeface="微软雅黑"/>
              </a:rPr>
              <a:t>实现软件和硬件的分离</a:t>
            </a: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虚拟化技术的优势：</a:t>
            </a:r>
          </a:p>
        </p:txBody>
      </p:sp>
      <p:sp>
        <p:nvSpPr>
          <p:cNvPr id="2" name="矩形 1"/>
          <p:cNvSpPr/>
          <p:nvPr/>
        </p:nvSpPr>
        <p:spPr>
          <a:xfrm>
            <a:off x="1032051" y="3598518"/>
            <a:ext cx="9666969" cy="1859099"/>
          </a:xfrm>
          <a:prstGeom prst="rect">
            <a:avLst/>
          </a:prstGeom>
        </p:spPr>
        <p:txBody>
          <a:bodyPr wrap="square">
            <a:spAutoFit/>
          </a:bodyPr>
          <a:lstStyle/>
          <a:p>
            <a:pPr algn="just">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用户在同一个计算机系统上可以运行多个软件系统，不同的软件系统通过虚拟机监视器（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VMM, Virtual Machine Monitor</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）来使用底层的硬件资源，从而实现多个软件系统共享同一个硬件资源，达到软件和硬件的分离。</a:t>
            </a:r>
          </a:p>
          <a:p>
            <a:pPr>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这样，在虚拟化的统一的资源池能够运行更多的软件系统，充分利用已有的硬件资源。</a:t>
            </a:r>
          </a:p>
        </p:txBody>
      </p:sp>
    </p:spTree>
    <p:extLst>
      <p:ext uri="{BB962C8B-B14F-4D97-AF65-F5344CB8AC3E}">
        <p14:creationId xmlns:p14="http://schemas.microsoft.com/office/powerpoint/2010/main" val="3302502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1" y="3042421"/>
            <a:ext cx="4531550"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a:pPr>
            <a:r>
              <a:rPr lang="zh-CN" altLang="en-US" sz="2400" dirty="0">
                <a:solidFill>
                  <a:prstClr val="black">
                    <a:lumMod val="95000"/>
                    <a:lumOff val="5000"/>
                  </a:prstClr>
                </a:solidFill>
                <a:latin typeface="Arial"/>
                <a:ea typeface="微软雅黑"/>
              </a:rPr>
              <a:t>可能会使</a:t>
            </a:r>
            <a:r>
              <a:rPr lang="zh-CN" altLang="en-US" sz="2400" dirty="0">
                <a:solidFill>
                  <a:srgbClr val="FF0000"/>
                </a:solidFill>
                <a:latin typeface="Arial"/>
                <a:ea typeface="微软雅黑"/>
              </a:rPr>
              <a:t>物理计算机负载过重</a:t>
            </a: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虚拟化技术的劣势：</a:t>
            </a:r>
          </a:p>
        </p:txBody>
      </p:sp>
      <p:sp>
        <p:nvSpPr>
          <p:cNvPr id="2" name="矩形 1"/>
          <p:cNvSpPr/>
          <p:nvPr/>
        </p:nvSpPr>
        <p:spPr>
          <a:xfrm>
            <a:off x="1032051" y="3598518"/>
            <a:ext cx="9666969" cy="2739211"/>
          </a:xfrm>
          <a:prstGeom prst="rect">
            <a:avLst/>
          </a:prstGeom>
        </p:spPr>
        <p:txBody>
          <a:bodyPr wrap="square">
            <a:spAutoFit/>
          </a:bodyPr>
          <a:lstStyle/>
          <a:p>
            <a:pPr algn="just">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虚拟化技术虽然是在虚拟的环境中运行的，但是其并不是完全虚拟的，依然需要硬件系统的支持。</a:t>
            </a:r>
          </a:p>
          <a:p>
            <a:pPr algn="just">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以服务器虚拟化为例，一台物理计算机上可以虚拟化出多台客户机，每台客户机上又可以安装多个应用程序。若这些应用程序全部运行的话，就会占用大量的物理计算机的内存、</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等硬件系统，从而给物理计算机带来沉重的负担，可能会导致物理计算机负载过重，使各虚拟机上的应用程序运行缓慢，甚至系统崩溃。</a:t>
            </a:r>
          </a:p>
        </p:txBody>
      </p:sp>
    </p:spTree>
    <p:extLst>
      <p:ext uri="{BB962C8B-B14F-4D97-AF65-F5344CB8AC3E}">
        <p14:creationId xmlns:p14="http://schemas.microsoft.com/office/powerpoint/2010/main" val="530396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chorCtr="0">
            <a:normAutofit/>
          </a:bodyPr>
          <a:lstStyle/>
          <a:p>
            <a:pPr fontAlgn="base">
              <a:lnSpc>
                <a:spcPct val="100000"/>
              </a:lnSpc>
              <a:spcAft>
                <a:spcPct val="0"/>
              </a:spcAft>
              <a:defRPr/>
            </a:pPr>
            <a:endParaRPr kumimoji="1" lang="zh-CN" altLang="en-US" sz="56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endParaRPr>
          </a:p>
        </p:txBody>
      </p:sp>
      <p:sp>
        <p:nvSpPr>
          <p:cNvPr id="3" name="副标题 2"/>
          <p:cNvSpPr>
            <a:spLocks noGrp="1"/>
          </p:cNvSpPr>
          <p:nvPr>
            <p:ph type="subTitle" idx="1"/>
          </p:nvPr>
        </p:nvSpPr>
        <p:spPr>
          <a:xfrm>
            <a:off x="1459523" y="3013169"/>
            <a:ext cx="9208477" cy="743043"/>
          </a:xfrm>
        </p:spPr>
        <p:txBody>
          <a:bodyPr>
            <a:noAutofit/>
          </a:bodyPr>
          <a:lstStyle/>
          <a:p>
            <a:pPr fontAlgn="base">
              <a:lnSpc>
                <a:spcPct val="100000"/>
              </a:lnSpc>
              <a:spcBef>
                <a:spcPct val="0"/>
              </a:spcBef>
              <a:spcAft>
                <a:spcPct val="0"/>
              </a:spcAft>
              <a:defRPr/>
            </a:pPr>
            <a:r>
              <a:rPr kumimoji="1" lang="zh-CN" altLang="en-US" sz="5600" b="1" kern="0" dirty="0">
                <a:solidFill>
                  <a:srgbClr val="002060"/>
                </a:solidFill>
                <a:effectLst>
                  <a:outerShdw blurRad="38100" dist="38100" dir="2700000" algn="tl">
                    <a:srgbClr val="C0C0C0"/>
                  </a:outerShdw>
                </a:effectLst>
                <a:latin typeface="Tahoma" pitchFamily="34" charset="0"/>
                <a:ea typeface="黑体" pitchFamily="2" charset="-122"/>
                <a:cs typeface="Times New Roman" pitchFamily="18" charset="0"/>
              </a:rPr>
              <a:t>第三章：虚拟化技术和平台</a:t>
            </a: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69056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1" y="3042421"/>
            <a:ext cx="4199041"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startAt="2"/>
            </a:pPr>
            <a:r>
              <a:rPr lang="zh-CN" altLang="en-US" sz="2400" dirty="0">
                <a:solidFill>
                  <a:prstClr val="black">
                    <a:lumMod val="95000"/>
                    <a:lumOff val="5000"/>
                  </a:prstClr>
                </a:solidFill>
                <a:latin typeface="Arial"/>
                <a:ea typeface="微软雅黑"/>
              </a:rPr>
              <a:t>升级和维护引起的</a:t>
            </a:r>
            <a:r>
              <a:rPr lang="zh-CN" altLang="en-US" sz="2400" dirty="0">
                <a:solidFill>
                  <a:srgbClr val="FF0000"/>
                </a:solidFill>
                <a:latin typeface="Arial"/>
                <a:ea typeface="微软雅黑"/>
              </a:rPr>
              <a:t>安全问题</a:t>
            </a: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虚拟化技术的劣势：</a:t>
            </a:r>
          </a:p>
        </p:txBody>
      </p:sp>
      <p:sp>
        <p:nvSpPr>
          <p:cNvPr id="2" name="矩形 1"/>
          <p:cNvSpPr/>
          <p:nvPr/>
        </p:nvSpPr>
        <p:spPr>
          <a:xfrm>
            <a:off x="1032051" y="3598518"/>
            <a:ext cx="9666969" cy="1705210"/>
          </a:xfrm>
          <a:prstGeom prst="rect">
            <a:avLst/>
          </a:prstGeom>
        </p:spPr>
        <p:txBody>
          <a:bodyPr wrap="square">
            <a:spAutoFit/>
          </a:bodyPr>
          <a:lstStyle/>
          <a:p>
            <a:pPr algn="just">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物理计算机的操作系统及操作系统上的各种应用软件都需要不定时地进行升级更新，以增强其抵抗攻击的能力。每台客户机也都需要进行升级更新。一台物理计算机上安装多台客户机，会导致在客户机上安装补丁速度缓慢。如果客户机上的软件不能及时更新，则很可能会被病毒攻击，带来安全隐患。</a:t>
            </a:r>
          </a:p>
        </p:txBody>
      </p:sp>
    </p:spTree>
    <p:extLst>
      <p:ext uri="{BB962C8B-B14F-4D97-AF65-F5344CB8AC3E}">
        <p14:creationId xmlns:p14="http://schemas.microsoft.com/office/powerpoint/2010/main" val="1810531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93409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虚拟化技术的优势和劣势</a:t>
            </a:r>
          </a:p>
        </p:txBody>
      </p:sp>
      <p:sp>
        <p:nvSpPr>
          <p:cNvPr id="15" name="矩形 14"/>
          <p:cNvSpPr/>
          <p:nvPr/>
        </p:nvSpPr>
        <p:spPr>
          <a:xfrm>
            <a:off x="927142" y="3042421"/>
            <a:ext cx="2962234" cy="689027"/>
          </a:xfrm>
          <a:prstGeom prst="rect">
            <a:avLst/>
          </a:prstGeom>
        </p:spPr>
        <p:txBody>
          <a:bodyPr vert="horz" lIns="121917" tIns="60958" rIns="121917" bIns="60958" rtlCol="0">
            <a:normAutofit fontScale="92500"/>
          </a:bodyPr>
          <a:lstStyle/>
          <a:p>
            <a:pPr marL="457200" indent="-457200" defTabSz="1219627">
              <a:lnSpc>
                <a:spcPct val="130000"/>
              </a:lnSpc>
              <a:spcBef>
                <a:spcPct val="20000"/>
              </a:spcBef>
              <a:buSzPct val="80000"/>
              <a:buFont typeface="+mj-lt"/>
              <a:buAutoNum type="arabicPeriod" startAt="3"/>
            </a:pPr>
            <a:r>
              <a:rPr lang="zh-CN" altLang="en-US" sz="2400" dirty="0">
                <a:solidFill>
                  <a:prstClr val="black">
                    <a:lumMod val="95000"/>
                    <a:lumOff val="5000"/>
                  </a:prstClr>
                </a:solidFill>
                <a:latin typeface="Arial"/>
                <a:ea typeface="微软雅黑"/>
              </a:rPr>
              <a:t>物理计算机的影响</a:t>
            </a:r>
          </a:p>
        </p:txBody>
      </p:sp>
      <p:sp>
        <p:nvSpPr>
          <p:cNvPr id="26" name="矩形 25"/>
          <p:cNvSpPr/>
          <p:nvPr/>
        </p:nvSpPr>
        <p:spPr>
          <a:xfrm>
            <a:off x="0" y="2303727"/>
            <a:ext cx="3889375" cy="685799"/>
          </a:xfrm>
          <a:prstGeom prst="rect">
            <a:avLst/>
          </a:prstGeom>
          <a:solidFill>
            <a:schemeClr val="accent4">
              <a:lumMod val="40000"/>
              <a:lumOff val="60000"/>
            </a:schemeClr>
          </a:solidFill>
          <a:ln w="25400" cap="flat" cmpd="sng" algn="ctr">
            <a:solidFill>
              <a:schemeClr val="accent4">
                <a:lumMod val="40000"/>
                <a:lumOff val="60000"/>
              </a:schemeClr>
            </a:solid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7" name="内容占位符 2"/>
          <p:cNvSpPr txBox="1">
            <a:spLocks/>
          </p:cNvSpPr>
          <p:nvPr/>
        </p:nvSpPr>
        <p:spPr>
          <a:xfrm>
            <a:off x="609918" y="2352776"/>
            <a:ext cx="3127057" cy="6096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00B050"/>
                </a:solidFill>
                <a:effectLst/>
                <a:uLnTx/>
                <a:uFillTx/>
                <a:latin typeface="Arial"/>
                <a:ea typeface="微软雅黑"/>
                <a:cs typeface="+mn-cs"/>
              </a:rPr>
              <a:t>虚拟化技术的劣势：</a:t>
            </a:r>
          </a:p>
        </p:txBody>
      </p:sp>
      <p:sp>
        <p:nvSpPr>
          <p:cNvPr id="2" name="矩形 1"/>
          <p:cNvSpPr/>
          <p:nvPr/>
        </p:nvSpPr>
        <p:spPr>
          <a:xfrm>
            <a:off x="1032051" y="3598518"/>
            <a:ext cx="9666969" cy="2274597"/>
          </a:xfrm>
          <a:prstGeom prst="rect">
            <a:avLst/>
          </a:prstGeom>
        </p:spPr>
        <p:txBody>
          <a:bodyPr wrap="square">
            <a:spAutoFit/>
          </a:bodyPr>
          <a:lstStyle/>
          <a:p>
            <a:pPr algn="just">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传统的物理计算机发生不可逆转的损坏时，若不是作为服务器出现，则只有其自身受到影响。当采用虚拟化技术的物理计算机发生宕机时，其所有的虚拟机都会受到影响。在虚拟机上运行的业务也会受到一定程度的影响，甚至是损坏。</a:t>
            </a:r>
          </a:p>
          <a:p>
            <a:pPr algn="just">
              <a:lnSpc>
                <a:spcPct val="150000"/>
              </a:lnSpc>
              <a:spcBef>
                <a:spcPts val="600"/>
              </a:spcBef>
              <a:spcAft>
                <a:spcPts val="600"/>
              </a:spcAft>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此外，一台物理计算机的虚拟机往往会有相互通信，在相互通信的过程中，可能会导致安全风险。 </a:t>
            </a:r>
          </a:p>
        </p:txBody>
      </p:sp>
    </p:spTree>
    <p:extLst>
      <p:ext uri="{BB962C8B-B14F-4D97-AF65-F5344CB8AC3E}">
        <p14:creationId xmlns:p14="http://schemas.microsoft.com/office/powerpoint/2010/main" val="34074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虚拟化技术的分类</a:t>
            </a:r>
          </a:p>
        </p:txBody>
      </p:sp>
      <p:graphicFrame>
        <p:nvGraphicFramePr>
          <p:cNvPr id="10" name="表格 9"/>
          <p:cNvGraphicFramePr>
            <a:graphicFrameLocks noGrp="1"/>
          </p:cNvGraphicFramePr>
          <p:nvPr>
            <p:extLst>
              <p:ext uri="{D42A27DB-BD31-4B8C-83A1-F6EECF244321}">
                <p14:modId xmlns:p14="http://schemas.microsoft.com/office/powerpoint/2010/main" val="3208096148"/>
              </p:ext>
            </p:extLst>
          </p:nvPr>
        </p:nvGraphicFramePr>
        <p:xfrm>
          <a:off x="0" y="2569865"/>
          <a:ext cx="12198349" cy="4267201"/>
        </p:xfrm>
        <a:graphic>
          <a:graphicData uri="http://schemas.openxmlformats.org/drawingml/2006/table">
            <a:tbl>
              <a:tblPr bandRow="1"/>
              <a:tblGrid>
                <a:gridCol w="3508375">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2674570">
                  <a:extLst>
                    <a:ext uri="{9D8B030D-6E8A-4147-A177-3AD203B41FA5}">
                      <a16:colId xmlns:a16="http://schemas.microsoft.com/office/drawing/2014/main" val="20002"/>
                    </a:ext>
                  </a:extLst>
                </a:gridCol>
                <a:gridCol w="2815004">
                  <a:extLst>
                    <a:ext uri="{9D8B030D-6E8A-4147-A177-3AD203B41FA5}">
                      <a16:colId xmlns:a16="http://schemas.microsoft.com/office/drawing/2014/main" val="20003"/>
                    </a:ext>
                  </a:extLst>
                </a:gridCol>
              </a:tblGrid>
              <a:tr h="469169">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solidFill>
                            <a:schemeClr val="bg1"/>
                          </a:solidFill>
                          <a:effectLst/>
                        </a:rPr>
                        <a:t>虚拟化类型</a:t>
                      </a:r>
                      <a:endParaRPr lang="zh-CN" sz="1800" kern="100" spc="10" dirty="0">
                        <a:solidFill>
                          <a:schemeClr val="bg1"/>
                        </a:solidFill>
                        <a:effectLst/>
                        <a:latin typeface="方正宋一简体"/>
                        <a:cs typeface="宋体"/>
                      </a:endParaRPr>
                    </a:p>
                  </a:txBody>
                  <a:tcPr marL="68580" marR="68580" marT="0" marB="0" anchor="ctr">
                    <a:lnL w="12700" cmpd="sng">
                      <a:solidFill>
                        <a:sysClr val="window" lastClr="FFFFFF"/>
                      </a:solidFill>
                    </a:lnL>
                    <a:lnR w="12700" cmpd="sng">
                      <a:solidFill>
                        <a:sysClr val="window" lastClr="FFFFFF"/>
                      </a:solidFill>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43840" algn="ctr">
                        <a:lnSpc>
                          <a:spcPct val="100000"/>
                        </a:lnSpc>
                        <a:spcBef>
                          <a:spcPts val="0"/>
                        </a:spcBef>
                        <a:spcAft>
                          <a:spcPts val="0"/>
                        </a:spcAft>
                      </a:pPr>
                      <a:r>
                        <a:rPr lang="zh-CN" sz="1800" kern="100" spc="-20" dirty="0">
                          <a:solidFill>
                            <a:schemeClr val="bg1"/>
                          </a:solidFill>
                          <a:effectLst/>
                        </a:rPr>
                        <a:t>虚拟化出的目标对象</a:t>
                      </a:r>
                      <a:endParaRPr lang="zh-CN" sz="1800" kern="100" spc="10" dirty="0">
                        <a:solidFill>
                          <a:schemeClr val="bg1"/>
                        </a:solidFill>
                        <a:effectLst/>
                        <a:latin typeface="方正宋一简体"/>
                        <a:cs typeface="宋体"/>
                      </a:endParaRPr>
                    </a:p>
                  </a:txBody>
                  <a:tcPr marL="68580" marR="68580" marT="0" marB="0" anchor="ctr">
                    <a:lnL w="12700" cmpd="sng">
                      <a:solidFill>
                        <a:sysClr val="window" lastClr="FFFFFF"/>
                      </a:solidFill>
                    </a:lnL>
                    <a:lnR w="12700" cmpd="sng">
                      <a:solidFill>
                        <a:sysClr val="window" lastClr="FFFFFF"/>
                      </a:solidFill>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solidFill>
                            <a:schemeClr val="bg1"/>
                          </a:solidFill>
                          <a:effectLst/>
                        </a:rPr>
                        <a:t>所处位置</a:t>
                      </a:r>
                      <a:endParaRPr lang="zh-CN" sz="1800" kern="100" spc="10" dirty="0">
                        <a:solidFill>
                          <a:schemeClr val="bg1"/>
                        </a:solidFill>
                        <a:effectLst/>
                        <a:latin typeface="方正宋一简体"/>
                        <a:cs typeface="宋体"/>
                      </a:endParaRPr>
                    </a:p>
                  </a:txBody>
                  <a:tcPr marL="68580" marR="68580" marT="0" marB="0" anchor="ctr">
                    <a:lnL w="12700" cmpd="sng">
                      <a:solidFill>
                        <a:sysClr val="window" lastClr="FFFFFF"/>
                      </a:solidFill>
                    </a:lnL>
                    <a:lnR w="12700" cmpd="sng">
                      <a:solidFill>
                        <a:sysClr val="window" lastClr="FFFFFF"/>
                      </a:solidFill>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solidFill>
                            <a:schemeClr val="bg1"/>
                          </a:solidFill>
                          <a:effectLst/>
                        </a:rPr>
                        <a:t>实例</a:t>
                      </a:r>
                      <a:endParaRPr lang="zh-CN" sz="1800" kern="100" spc="10" dirty="0">
                        <a:solidFill>
                          <a:schemeClr val="bg1"/>
                        </a:solidFill>
                        <a:effectLst/>
                        <a:latin typeface="方正宋一简体"/>
                        <a:cs typeface="宋体"/>
                      </a:endParaRPr>
                    </a:p>
                  </a:txBody>
                  <a:tcPr marL="68580" marR="68580" marT="0" marB="0" anchor="ctr">
                    <a:lnL w="12700" cmpd="sng">
                      <a:solidFill>
                        <a:sysClr val="window" lastClr="FFFFFF"/>
                      </a:solidFill>
                    </a:lnL>
                    <a:lnR w="12700" cmpd="sng">
                      <a:solidFill>
                        <a:sysClr val="window" lastClr="FFFFFF"/>
                      </a:solidFill>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469169">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43840" algn="ctr">
                        <a:lnSpc>
                          <a:spcPct val="100000"/>
                        </a:lnSpc>
                        <a:spcBef>
                          <a:spcPts val="0"/>
                        </a:spcBef>
                        <a:spcAft>
                          <a:spcPts val="0"/>
                        </a:spcAft>
                      </a:pPr>
                      <a:r>
                        <a:rPr lang="zh-CN" sz="1800" kern="100" spc="-20" dirty="0">
                          <a:effectLst/>
                        </a:rPr>
                        <a:t>指令集架构级虚拟化</a:t>
                      </a:r>
                      <a:endParaRPr lang="zh-CN" sz="1800" kern="100" spc="10" dirty="0">
                        <a:effectLst/>
                        <a:latin typeface="方正宋一简体"/>
                        <a:cs typeface="宋体"/>
                      </a:endParaRPr>
                    </a:p>
                  </a:txBody>
                  <a:tcPr marL="68580" marR="68580" marT="0" marB="0" anchor="ctr">
                    <a:lnL w="12700" cmpd="sng">
                      <a:solidFill>
                        <a:sysClr val="window" lastClr="FFFFFF"/>
                      </a:solidFill>
                    </a:lnL>
                    <a:lnR w="952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指令集</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48920" algn="ctr">
                        <a:lnSpc>
                          <a:spcPct val="100000"/>
                        </a:lnSpc>
                        <a:spcBef>
                          <a:spcPts val="0"/>
                        </a:spcBef>
                        <a:spcAft>
                          <a:spcPts val="0"/>
                        </a:spcAft>
                      </a:pPr>
                      <a:r>
                        <a:rPr lang="zh-CN" sz="1800" kern="100" spc="-10" dirty="0">
                          <a:effectLst/>
                        </a:rPr>
                        <a:t>指令集架构级</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en-US" sz="1800" kern="100" spc="10" dirty="0" err="1">
                          <a:effectLst/>
                        </a:rPr>
                        <a:t>Bochs</a:t>
                      </a:r>
                      <a:r>
                        <a:rPr lang="zh-CN" sz="1800" kern="100" spc="10" dirty="0">
                          <a:effectLst/>
                        </a:rPr>
                        <a:t>、</a:t>
                      </a:r>
                      <a:r>
                        <a:rPr lang="en-US" sz="1800" kern="100" spc="10" dirty="0">
                          <a:effectLst/>
                        </a:rPr>
                        <a:t>VLIW</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12700" cmpd="sng">
                      <a:solidFill>
                        <a:sysClr val="window" lastClr="FFFFFF"/>
                      </a:solidFill>
                    </a:lnR>
                    <a:lnT w="2857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1"/>
                  </a:ext>
                </a:extLst>
              </a:tr>
              <a:tr h="1072385">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硬件抽象层虚拟化</a:t>
                      </a:r>
                      <a:endParaRPr lang="zh-CN" sz="1800" kern="100" spc="10" dirty="0">
                        <a:effectLst/>
                        <a:latin typeface="方正宋一简体"/>
                        <a:cs typeface="宋体"/>
                      </a:endParaRPr>
                    </a:p>
                  </a:txBody>
                  <a:tcPr marL="68580" marR="68580" marT="0" marB="0" anchor="ctr">
                    <a:lnL w="12700" cmpd="sng">
                      <a:solidFill>
                        <a:sysClr val="window" lastClr="FFFFFF"/>
                      </a:solidFill>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计算机的各种硬件</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应用层</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en-US" sz="1800" kern="100" spc="10" dirty="0" err="1">
                          <a:effectLst/>
                        </a:rPr>
                        <a:t>VMWare</a:t>
                      </a:r>
                      <a:r>
                        <a:rPr lang="zh-CN" sz="1800" kern="100" spc="10" dirty="0">
                          <a:effectLst/>
                        </a:rPr>
                        <a:t>、</a:t>
                      </a:r>
                      <a:r>
                        <a:rPr lang="en-US" sz="1800" kern="100" spc="10" dirty="0">
                          <a:effectLst/>
                        </a:rPr>
                        <a:t>Virtual PC</a:t>
                      </a:r>
                      <a:r>
                        <a:rPr lang="zh-CN" sz="1800" kern="100" spc="10" dirty="0">
                          <a:effectLst/>
                        </a:rPr>
                        <a:t>、</a:t>
                      </a:r>
                      <a:r>
                        <a:rPr lang="en-US" sz="1800" kern="100" spc="10" dirty="0" err="1">
                          <a:effectLst/>
                        </a:rPr>
                        <a:t>Xen</a:t>
                      </a:r>
                      <a:r>
                        <a:rPr lang="zh-CN" sz="1800" kern="100" spc="10" dirty="0">
                          <a:effectLst/>
                        </a:rPr>
                        <a:t>、</a:t>
                      </a:r>
                      <a:r>
                        <a:rPr lang="en-US" sz="1800" kern="100" spc="10" dirty="0">
                          <a:effectLst/>
                        </a:rPr>
                        <a:t>KVM</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12700" cmpd="sng">
                      <a:solidFill>
                        <a:sysClr val="window" lastClr="FFFFFF"/>
                      </a:solidFill>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2"/>
                  </a:ext>
                </a:extLst>
              </a:tr>
              <a:tr h="938337">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操作系统层虚拟化</a:t>
                      </a:r>
                      <a:endParaRPr lang="zh-CN" sz="1800" kern="100" spc="10" dirty="0">
                        <a:effectLst/>
                        <a:latin typeface="方正宋一简体"/>
                        <a:cs typeface="宋体"/>
                      </a:endParaRPr>
                    </a:p>
                  </a:txBody>
                  <a:tcPr marL="68580" marR="68580" marT="0" marB="0" anchor="ctr">
                    <a:lnL w="12700" cmpd="sng">
                      <a:solidFill>
                        <a:sysClr val="window" lastClr="FFFFFF"/>
                      </a:solidFill>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操作系统</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本地操作系统内核</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en-US" sz="1800" kern="100" spc="10" dirty="0">
                          <a:effectLst/>
                        </a:rPr>
                        <a:t>V</a:t>
                      </a:r>
                      <a:r>
                        <a:rPr lang="en-US" sz="1800" kern="100" spc="-30" dirty="0">
                          <a:effectLst/>
                        </a:rPr>
                        <a:t>irtual Server</a:t>
                      </a:r>
                      <a:r>
                        <a:rPr lang="zh-CN" sz="1800" kern="100" spc="-30" dirty="0">
                          <a:effectLst/>
                        </a:rPr>
                        <a:t>、</a:t>
                      </a:r>
                      <a:r>
                        <a:rPr lang="en-US" sz="1800" kern="100" spc="-30" dirty="0">
                          <a:effectLst/>
                        </a:rPr>
                        <a:t>Zone</a:t>
                      </a:r>
                      <a:r>
                        <a:rPr lang="zh-CN" sz="1800" kern="100" spc="-30" dirty="0">
                          <a:effectLst/>
                        </a:rPr>
                        <a:t>、</a:t>
                      </a:r>
                      <a:r>
                        <a:rPr lang="en-US" sz="1800" kern="100" spc="-30" dirty="0" err="1">
                          <a:effectLst/>
                        </a:rPr>
                        <a:t>Virtuozzo</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12700" cmpd="sng">
                      <a:solidFill>
                        <a:sysClr val="window" lastClr="FFFFFF"/>
                      </a:solidFill>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3"/>
                  </a:ext>
                </a:extLst>
              </a:tr>
              <a:tr h="848972">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编程语言层上的虚拟化</a:t>
                      </a:r>
                      <a:endParaRPr lang="zh-CN" sz="1800" kern="100" spc="10" dirty="0">
                        <a:effectLst/>
                        <a:latin typeface="方正宋一简体"/>
                        <a:cs typeface="宋体"/>
                      </a:endParaRPr>
                    </a:p>
                  </a:txBody>
                  <a:tcPr marL="68580" marR="68580" marT="0" marB="0" anchor="ctr">
                    <a:lnL w="12700" cmpd="sng">
                      <a:solidFill>
                        <a:sysClr val="window" lastClr="FFFFFF"/>
                      </a:solidFill>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应用层的部分功能</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应用层</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en-US" sz="1800" kern="100" spc="10" dirty="0">
                          <a:effectLst/>
                        </a:rPr>
                        <a:t>JVM</a:t>
                      </a:r>
                      <a:r>
                        <a:rPr lang="zh-CN" sz="1800" kern="100" spc="10" dirty="0">
                          <a:effectLst/>
                        </a:rPr>
                        <a:t>、</a:t>
                      </a:r>
                      <a:r>
                        <a:rPr lang="en-US" sz="1800" kern="100" spc="10" dirty="0">
                          <a:effectLst/>
                        </a:rPr>
                        <a:t>CLR</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12700" cmpd="sng">
                      <a:solidFill>
                        <a:sysClr val="window" lastClr="FFFFFF"/>
                      </a:solidFill>
                    </a:lnR>
                    <a:lnT w="9525" cap="flat" cmpd="sng" algn="ctr">
                      <a:solidFill>
                        <a:sysClr val="windowText" lastClr="000000"/>
                      </a:solidFill>
                      <a:prstDash val="solid"/>
                      <a:round/>
                      <a:headEnd type="none" w="med" len="med"/>
                      <a:tailEnd type="none" w="med" len="med"/>
                    </a:lnT>
                    <a:lnB w="952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75000"/>
                      </a:sysClr>
                    </a:solidFill>
                  </a:tcPr>
                </a:tc>
                <a:extLst>
                  <a:ext uri="{0D108BD9-81ED-4DB2-BD59-A6C34878D82A}">
                    <a16:rowId xmlns:a16="http://schemas.microsoft.com/office/drawing/2014/main" val="10004"/>
                  </a:ext>
                </a:extLst>
              </a:tr>
              <a:tr h="469169">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库函数层的虚拟化</a:t>
                      </a:r>
                      <a:endParaRPr lang="zh-CN" sz="1800" kern="100" spc="10" dirty="0">
                        <a:effectLst/>
                        <a:latin typeface="方正宋一简体"/>
                        <a:cs typeface="宋体"/>
                      </a:endParaRPr>
                    </a:p>
                  </a:txBody>
                  <a:tcPr marL="68580" marR="68580" marT="0" marB="0" anchor="ctr">
                    <a:lnL w="12700" cmpd="sng">
                      <a:solidFill>
                        <a:sysClr val="window" lastClr="FFFFFF"/>
                      </a:solidFill>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43840" algn="ctr">
                        <a:lnSpc>
                          <a:spcPct val="100000"/>
                        </a:lnSpc>
                        <a:spcBef>
                          <a:spcPts val="0"/>
                        </a:spcBef>
                        <a:spcAft>
                          <a:spcPts val="0"/>
                        </a:spcAft>
                      </a:pPr>
                      <a:r>
                        <a:rPr lang="zh-CN" sz="1800" kern="100" spc="-20" dirty="0">
                          <a:effectLst/>
                        </a:rPr>
                        <a:t>应用级库函数的接口</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zh-CN" sz="1800" kern="100" spc="10" dirty="0">
                          <a:effectLst/>
                        </a:rPr>
                        <a:t>应用层</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9525" cap="flat" cmpd="sng" algn="ctr">
                      <a:solidFill>
                        <a:sysClr val="windowText" lastClr="000000"/>
                      </a:solidFill>
                      <a:prstDash val="solid"/>
                      <a:round/>
                      <a:headEnd type="none" w="med" len="med"/>
                      <a:tailEnd type="none" w="med" len="med"/>
                    </a:lnR>
                    <a:lnT w="952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59080" algn="ctr">
                        <a:lnSpc>
                          <a:spcPct val="100000"/>
                        </a:lnSpc>
                        <a:spcBef>
                          <a:spcPts val="0"/>
                        </a:spcBef>
                        <a:spcAft>
                          <a:spcPts val="0"/>
                        </a:spcAft>
                      </a:pPr>
                      <a:r>
                        <a:rPr lang="en-US" sz="1800" kern="100" spc="10" dirty="0">
                          <a:effectLst/>
                        </a:rPr>
                        <a:t>Wine</a:t>
                      </a:r>
                      <a:endParaRPr lang="zh-CN" sz="1800" kern="100" spc="10" dirty="0">
                        <a:effectLst/>
                        <a:latin typeface="方正宋一简体"/>
                        <a:cs typeface="宋体"/>
                      </a:endParaRPr>
                    </a:p>
                  </a:txBody>
                  <a:tcPr marL="68580" marR="68580" marT="0" marB="0" anchor="ctr">
                    <a:lnL w="9525" cap="flat" cmpd="sng" algn="ctr">
                      <a:solidFill>
                        <a:sysClr val="windowText" lastClr="000000"/>
                      </a:solidFill>
                      <a:prstDash val="solid"/>
                      <a:round/>
                      <a:headEnd type="none" w="med" len="med"/>
                      <a:tailEnd type="none" w="med" len="med"/>
                    </a:lnL>
                    <a:lnR w="12700" cmpd="sng">
                      <a:solidFill>
                        <a:sysClr val="window" lastClr="FFFFFF"/>
                      </a:solidFill>
                    </a:lnR>
                    <a:lnT w="952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5"/>
                  </a:ext>
                </a:extLst>
              </a:tr>
            </a:tbl>
          </a:graphicData>
        </a:graphic>
      </p:graphicFrame>
      <p:sp>
        <p:nvSpPr>
          <p:cNvPr id="2" name="矩形 1"/>
          <p:cNvSpPr/>
          <p:nvPr/>
        </p:nvSpPr>
        <p:spPr>
          <a:xfrm>
            <a:off x="736387" y="2133858"/>
            <a:ext cx="624882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 虚拟化技术从计算体系结构的层次上可分为表所示的几种。</a:t>
            </a:r>
          </a:p>
        </p:txBody>
      </p:sp>
    </p:spTree>
    <p:extLst>
      <p:ext uri="{BB962C8B-B14F-4D97-AF65-F5344CB8AC3E}">
        <p14:creationId xmlns:p14="http://schemas.microsoft.com/office/powerpoint/2010/main" val="225241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虚拟化技术的分类</a:t>
            </a:r>
          </a:p>
        </p:txBody>
      </p:sp>
      <p:sp>
        <p:nvSpPr>
          <p:cNvPr id="11" name="矩形 10"/>
          <p:cNvSpPr/>
          <p:nvPr/>
        </p:nvSpPr>
        <p:spPr>
          <a:xfrm>
            <a:off x="371188" y="2160914"/>
            <a:ext cx="4419599" cy="3432321"/>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100000"/>
              <a:buFont typeface="Wingdings" panose="05000000000000000000" pitchFamily="2" charset="2"/>
              <a:buChar char="Ø"/>
            </a:pPr>
            <a:r>
              <a:rPr lang="en-US" altLang="zh-CN" sz="2400" dirty="0">
                <a:latin typeface="Arial"/>
                <a:ea typeface="微软雅黑"/>
              </a:rPr>
              <a:t>1</a:t>
            </a:r>
            <a:r>
              <a:rPr lang="zh-CN" altLang="en-US" sz="2400" dirty="0">
                <a:latin typeface="Arial"/>
                <a:ea typeface="微软雅黑"/>
              </a:rPr>
              <a:t>、指令集架构级虚拟化</a:t>
            </a:r>
          </a:p>
          <a:p>
            <a:pPr algn="just"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指令集架构级虚拟化是通过纯软件方法，模拟出与实际运行的应用程序（或操作系统）所不同的指令集去执行，采用这种方法构造的虚拟机一般称为模拟器（</a:t>
            </a:r>
            <a:r>
              <a:rPr lang="en-US" altLang="zh-CN" sz="2400" dirty="0">
                <a:solidFill>
                  <a:prstClr val="black"/>
                </a:solidFill>
                <a:latin typeface="Arial"/>
                <a:ea typeface="微软雅黑"/>
              </a:rPr>
              <a:t>Emulator</a:t>
            </a:r>
            <a:r>
              <a:rPr lang="zh-CN" altLang="en-US" sz="2400" dirty="0">
                <a:solidFill>
                  <a:prstClr val="black"/>
                </a:solidFill>
                <a:latin typeface="Arial"/>
                <a:ea typeface="微软雅黑"/>
              </a:rPr>
              <a:t>）。</a:t>
            </a:r>
          </a:p>
        </p:txBody>
      </p:sp>
      <p:sp>
        <p:nvSpPr>
          <p:cNvPr id="12" name="矩形 11"/>
          <p:cNvSpPr/>
          <p:nvPr/>
        </p:nvSpPr>
        <p:spPr>
          <a:xfrm>
            <a:off x="5519652" y="2160914"/>
            <a:ext cx="6099175" cy="1134413"/>
          </a:xfrm>
          <a:prstGeom prst="rect">
            <a:avLst/>
          </a:prstGeom>
        </p:spPr>
        <p:txBody>
          <a:bodyPr vert="horz" lIns="121917" tIns="60958" rIns="121917" bIns="60958" rtlCol="0">
            <a:noAutofit/>
          </a:bodyPr>
          <a:lstStyle/>
          <a:p>
            <a:pPr algn="just"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模拟器是将虚拟平台上的指令翻译成本地指令集，然后在实际的硬件上执行。其是、具有、当前比较典型的模拟器系统有</a:t>
            </a:r>
            <a:r>
              <a:rPr lang="en-US" altLang="zh-CN" sz="2400" dirty="0" err="1">
                <a:solidFill>
                  <a:prstClr val="black"/>
                </a:solidFill>
                <a:latin typeface="Arial"/>
                <a:ea typeface="微软雅黑"/>
              </a:rPr>
              <a:t>Bochs</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VLIW</a:t>
            </a:r>
            <a:r>
              <a:rPr lang="zh-CN" altLang="en-US" sz="2400" dirty="0">
                <a:solidFill>
                  <a:prstClr val="black"/>
                </a:solidFill>
                <a:latin typeface="Arial"/>
                <a:ea typeface="微软雅黑"/>
              </a:rPr>
              <a:t>等。</a:t>
            </a:r>
          </a:p>
        </p:txBody>
      </p:sp>
      <p:sp>
        <p:nvSpPr>
          <p:cNvPr id="13" name="矩形 12"/>
          <p:cNvSpPr/>
          <p:nvPr/>
        </p:nvSpPr>
        <p:spPr>
          <a:xfrm>
            <a:off x="6714176" y="5402591"/>
            <a:ext cx="1600200" cy="533400"/>
          </a:xfrm>
          <a:prstGeom prst="rect">
            <a:avLst/>
          </a:prstGeom>
          <a:solidFill>
            <a:srgbClr val="4F81BD"/>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Arial"/>
                <a:ea typeface="微软雅黑"/>
                <a:cs typeface="+mn-cs"/>
              </a:rPr>
              <a:t>简单</a:t>
            </a:r>
          </a:p>
        </p:txBody>
      </p:sp>
      <p:sp>
        <p:nvSpPr>
          <p:cNvPr id="14" name="矩形 13"/>
          <p:cNvSpPr/>
          <p:nvPr/>
        </p:nvSpPr>
        <p:spPr>
          <a:xfrm>
            <a:off x="8695376" y="5402591"/>
            <a:ext cx="1143000" cy="533400"/>
          </a:xfrm>
          <a:prstGeom prst="rect">
            <a:avLst/>
          </a:prstGeom>
          <a:solidFill>
            <a:srgbClr val="4BACC6"/>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Arial"/>
                <a:ea typeface="微软雅黑"/>
                <a:cs typeface="+mn-cs"/>
              </a:rPr>
              <a:t>稳定性</a:t>
            </a:r>
          </a:p>
        </p:txBody>
      </p:sp>
      <p:sp>
        <p:nvSpPr>
          <p:cNvPr id="15" name="矩形 14"/>
          <p:cNvSpPr/>
          <p:nvPr/>
        </p:nvSpPr>
        <p:spPr>
          <a:xfrm>
            <a:off x="10106663" y="5377985"/>
            <a:ext cx="1600200" cy="533400"/>
          </a:xfrm>
          <a:prstGeom prst="rect">
            <a:avLst/>
          </a:prstGeom>
          <a:solidFill>
            <a:srgbClr val="C00000"/>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white"/>
                </a:solidFill>
                <a:effectLst/>
                <a:uLnTx/>
                <a:uFillTx/>
                <a:latin typeface="Arial"/>
                <a:ea typeface="微软雅黑"/>
                <a:cs typeface="+mn-cs"/>
              </a:rPr>
              <a:t>可跨平台</a:t>
            </a:r>
          </a:p>
        </p:txBody>
      </p:sp>
      <p:sp>
        <p:nvSpPr>
          <p:cNvPr id="16" name="右箭头 15"/>
          <p:cNvSpPr/>
          <p:nvPr/>
        </p:nvSpPr>
        <p:spPr>
          <a:xfrm>
            <a:off x="8406451" y="5535941"/>
            <a:ext cx="228600" cy="266700"/>
          </a:xfrm>
          <a:prstGeom prst="rightArrow">
            <a:avLst/>
          </a:prstGeom>
          <a:solidFill>
            <a:srgbClr val="F79646"/>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7" name="右箭头 16"/>
          <p:cNvSpPr/>
          <p:nvPr/>
        </p:nvSpPr>
        <p:spPr>
          <a:xfrm>
            <a:off x="9838376" y="5550229"/>
            <a:ext cx="228600" cy="266700"/>
          </a:xfrm>
          <a:prstGeom prst="rightArrow">
            <a:avLst/>
          </a:prstGeom>
          <a:solidFill>
            <a:srgbClr val="F79646"/>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右箭头 18"/>
          <p:cNvSpPr/>
          <p:nvPr/>
        </p:nvSpPr>
        <p:spPr>
          <a:xfrm>
            <a:off x="5530561" y="6006635"/>
            <a:ext cx="6384925" cy="133350"/>
          </a:xfrm>
          <a:prstGeom prst="rightArrow">
            <a:avLst/>
          </a:prstGeom>
          <a:solidFill>
            <a:srgbClr val="F79646"/>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0" name="矩形 19"/>
          <p:cNvSpPr/>
          <p:nvPr/>
        </p:nvSpPr>
        <p:spPr>
          <a:xfrm>
            <a:off x="9985372" y="6191871"/>
            <a:ext cx="1755775" cy="533400"/>
          </a:xfrm>
          <a:prstGeom prst="rect">
            <a:avLst/>
          </a:prstGeom>
          <a:no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Arial"/>
                <a:ea typeface="微软雅黑"/>
                <a:cs typeface="+mn-cs"/>
              </a:rPr>
              <a:t>模拟器特点</a:t>
            </a:r>
          </a:p>
        </p:txBody>
      </p:sp>
      <p:sp>
        <p:nvSpPr>
          <p:cNvPr id="21" name="Freeform 3"/>
          <p:cNvSpPr/>
          <p:nvPr/>
        </p:nvSpPr>
        <p:spPr>
          <a:xfrm>
            <a:off x="4965412" y="2160914"/>
            <a:ext cx="85625" cy="4554128"/>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4257267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虚拟化技术的分类</a:t>
            </a:r>
          </a:p>
        </p:txBody>
      </p:sp>
      <p:sp>
        <p:nvSpPr>
          <p:cNvPr id="10" name="矩形 9"/>
          <p:cNvSpPr/>
          <p:nvPr/>
        </p:nvSpPr>
        <p:spPr>
          <a:xfrm>
            <a:off x="426605" y="2160914"/>
            <a:ext cx="5508623" cy="4564357"/>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、硬件抽象层虚拟化</a:t>
            </a:r>
          </a:p>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硬件抽象层虚拟化是指将虚拟资源映射到物理资源，并在虚拟机的运算中使用实实在在的硬件。即使用软件来虚拟一台标准计算机的硬件配置，如</a:t>
            </a:r>
            <a:r>
              <a:rPr lang="en-US" altLang="zh-CN" sz="2400" dirty="0">
                <a:solidFill>
                  <a:prstClr val="black"/>
                </a:solidFill>
                <a:latin typeface="Arial"/>
                <a:ea typeface="微软雅黑"/>
              </a:rPr>
              <a:t>CPU</a:t>
            </a:r>
            <a:r>
              <a:rPr lang="zh-CN" altLang="en-US" sz="2400" dirty="0">
                <a:solidFill>
                  <a:prstClr val="black"/>
                </a:solidFill>
                <a:latin typeface="Arial"/>
                <a:ea typeface="微软雅黑"/>
              </a:rPr>
              <a:t>、内存、硬盘、声卡、显卡、光驱等，成为一台虚拟的裸机。</a:t>
            </a:r>
          </a:p>
        </p:txBody>
      </p:sp>
      <p:sp>
        <p:nvSpPr>
          <p:cNvPr id="11" name="矩形 10"/>
          <p:cNvSpPr/>
          <p:nvPr/>
        </p:nvSpPr>
        <p:spPr>
          <a:xfrm>
            <a:off x="6008254" y="2694314"/>
            <a:ext cx="6099175" cy="567206"/>
          </a:xfrm>
          <a:prstGeom prst="rect">
            <a:avLst/>
          </a:prstGeom>
        </p:spPr>
        <p:txBody>
          <a:bodyPr vert="horz" lIns="121917" tIns="60958" rIns="121917" bIns="60958" rtlCol="0">
            <a:noAutofit/>
          </a:bodyPr>
          <a:lstStyle/>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硬件抽象层的虚拟机具有以下优点：</a:t>
            </a:r>
          </a:p>
        </p:txBody>
      </p:sp>
      <p:sp>
        <p:nvSpPr>
          <p:cNvPr id="12" name="矩形 11"/>
          <p:cNvSpPr/>
          <p:nvPr/>
        </p:nvSpPr>
        <p:spPr>
          <a:xfrm>
            <a:off x="6650773" y="3732034"/>
            <a:ext cx="308636" cy="266700"/>
          </a:xfrm>
          <a:prstGeom prst="rect">
            <a:avLst/>
          </a:prstGeom>
          <a:solidFill>
            <a:srgbClr val="4F81BD"/>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13" name="矩形 12"/>
          <p:cNvSpPr/>
          <p:nvPr/>
        </p:nvSpPr>
        <p:spPr>
          <a:xfrm>
            <a:off x="6650773" y="4350128"/>
            <a:ext cx="297110" cy="266700"/>
          </a:xfrm>
          <a:prstGeom prst="rect">
            <a:avLst/>
          </a:prstGeom>
          <a:solidFill>
            <a:srgbClr val="4BACC6"/>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14" name="矩形 13"/>
          <p:cNvSpPr/>
          <p:nvPr/>
        </p:nvSpPr>
        <p:spPr>
          <a:xfrm>
            <a:off x="6650773" y="5552899"/>
            <a:ext cx="308636" cy="245122"/>
          </a:xfrm>
          <a:prstGeom prst="rect">
            <a:avLst/>
          </a:prstGeom>
          <a:solidFill>
            <a:srgbClr val="C00000"/>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15" name="Freeform 3"/>
          <p:cNvSpPr/>
          <p:nvPr/>
        </p:nvSpPr>
        <p:spPr>
          <a:xfrm>
            <a:off x="6240029" y="2694314"/>
            <a:ext cx="45719" cy="3429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16" name="矩形 15"/>
          <p:cNvSpPr/>
          <p:nvPr/>
        </p:nvSpPr>
        <p:spPr>
          <a:xfrm>
            <a:off x="6978719" y="3530879"/>
            <a:ext cx="4695120" cy="2456057"/>
          </a:xfrm>
          <a:prstGeom prst="rect">
            <a:avLst/>
          </a:prstGeom>
        </p:spPr>
        <p:txBody>
          <a:bodyPr wrap="square">
            <a:spAutoFit/>
          </a:bodyPr>
          <a:lstStyle/>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高度的隔离性；</a:t>
            </a:r>
          </a:p>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可以支持与宿主机不同的操作系统及应用程序；</a:t>
            </a:r>
          </a:p>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易于维护及风险低。</a:t>
            </a:r>
          </a:p>
        </p:txBody>
      </p:sp>
    </p:spTree>
    <p:extLst>
      <p:ext uri="{BB962C8B-B14F-4D97-AF65-F5344CB8AC3E}">
        <p14:creationId xmlns:p14="http://schemas.microsoft.com/office/powerpoint/2010/main" val="1863866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虚拟化技术的分类</a:t>
            </a:r>
          </a:p>
        </p:txBody>
      </p:sp>
      <p:sp>
        <p:nvSpPr>
          <p:cNvPr id="10" name="矩形 9"/>
          <p:cNvSpPr/>
          <p:nvPr/>
        </p:nvSpPr>
        <p:spPr>
          <a:xfrm>
            <a:off x="408134" y="2160914"/>
            <a:ext cx="4060823" cy="4564357"/>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100000"/>
              <a:buFont typeface="Wingdings" panose="05000000000000000000" pitchFamily="2" charset="2"/>
              <a:buChar char="Ø"/>
            </a:pPr>
            <a:r>
              <a:rPr lang="en-US" altLang="zh-CN" sz="2400" dirty="0">
                <a:latin typeface="Arial"/>
                <a:ea typeface="微软雅黑"/>
              </a:rPr>
              <a:t>3</a:t>
            </a:r>
            <a:r>
              <a:rPr lang="zh-CN" altLang="en-US" sz="2400" dirty="0">
                <a:latin typeface="Arial"/>
                <a:ea typeface="微软雅黑"/>
              </a:rPr>
              <a:t>．操作系统层虚拟化</a:t>
            </a:r>
          </a:p>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操作系统层虚拟化是指通过划分一个宿主操作系统的特定部分，产生一个个隔离的操作执行环境。</a:t>
            </a:r>
          </a:p>
        </p:txBody>
      </p:sp>
      <p:sp>
        <p:nvSpPr>
          <p:cNvPr id="11" name="Freeform 3"/>
          <p:cNvSpPr/>
          <p:nvPr/>
        </p:nvSpPr>
        <p:spPr>
          <a:xfrm>
            <a:off x="4621356" y="2281718"/>
            <a:ext cx="45719" cy="3993996"/>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12" name="矩形 11"/>
          <p:cNvSpPr/>
          <p:nvPr/>
        </p:nvSpPr>
        <p:spPr>
          <a:xfrm>
            <a:off x="5078557" y="2187902"/>
            <a:ext cx="6765926" cy="3970318"/>
          </a:xfrm>
          <a:prstGeom prst="rect">
            <a:avLst/>
          </a:prstGeom>
        </p:spPr>
        <p:txBody>
          <a:bodyPr wrap="square">
            <a:spAutoFit/>
          </a:bodyPr>
          <a:lstStyle/>
          <a:p>
            <a:pPr defTabSz="1219627">
              <a:lnSpc>
                <a:spcPct val="150000"/>
              </a:lnSpc>
              <a:buSzPct val="80000"/>
            </a:pPr>
            <a:r>
              <a:rPr lang="zh-CN" altLang="en-US" sz="2400" dirty="0">
                <a:solidFill>
                  <a:prstClr val="black">
                    <a:lumMod val="95000"/>
                    <a:lumOff val="5000"/>
                  </a:prstClr>
                </a:solidFill>
                <a:latin typeface="Arial"/>
                <a:ea typeface="微软雅黑"/>
              </a:rPr>
              <a:t>       操作系统层的虚拟化是操作系统内核直接提供的虚拟化，虚拟出的操作系统之间共享底层宿主操作系统内核和底层的硬件资源。</a:t>
            </a:r>
            <a:endParaRPr lang="en-US" altLang="zh-CN" sz="2400" dirty="0">
              <a:solidFill>
                <a:prstClr val="black">
                  <a:lumMod val="95000"/>
                  <a:lumOff val="5000"/>
                </a:prstClr>
              </a:solidFill>
              <a:latin typeface="Arial"/>
              <a:ea typeface="微软雅黑"/>
            </a:endParaRPr>
          </a:p>
          <a:p>
            <a:pPr marL="342900" indent="-342900" defTabSz="1219627">
              <a:lnSpc>
                <a:spcPct val="150000"/>
              </a:lnSpc>
              <a:buSzPct val="80000"/>
              <a:buFont typeface="Arial" pitchFamily="34" charset="0"/>
              <a:buChar char="•"/>
            </a:pPr>
            <a:r>
              <a:rPr lang="zh-CN" altLang="en-US" sz="2400" dirty="0">
                <a:solidFill>
                  <a:srgbClr val="FF0000"/>
                </a:solidFill>
                <a:latin typeface="Arial"/>
                <a:ea typeface="微软雅黑"/>
              </a:rPr>
              <a:t>关键点：</a:t>
            </a:r>
            <a:r>
              <a:rPr lang="zh-CN" altLang="en-US" sz="2400" dirty="0">
                <a:solidFill>
                  <a:prstClr val="black">
                    <a:lumMod val="95000"/>
                    <a:lumOff val="5000"/>
                  </a:prstClr>
                </a:solidFill>
                <a:latin typeface="Arial"/>
                <a:ea typeface="微软雅黑"/>
              </a:rPr>
              <a:t>将操作系统与上层应用隔离开，将对操作系统资源的访问进行虚拟化。</a:t>
            </a:r>
            <a:endParaRPr lang="en-US" altLang="zh-CN" sz="2400" dirty="0">
              <a:solidFill>
                <a:prstClr val="black">
                  <a:lumMod val="95000"/>
                  <a:lumOff val="5000"/>
                </a:prstClr>
              </a:solidFill>
              <a:latin typeface="Arial"/>
              <a:ea typeface="微软雅黑"/>
            </a:endParaRPr>
          </a:p>
          <a:p>
            <a:pPr marL="342900" indent="-342900" defTabSz="1219627">
              <a:lnSpc>
                <a:spcPct val="150000"/>
              </a:lnSpc>
              <a:buSzPct val="80000"/>
              <a:buFont typeface="Arial" pitchFamily="34" charset="0"/>
              <a:buChar char="•"/>
            </a:pPr>
            <a:r>
              <a:rPr lang="zh-CN" altLang="en-US" sz="2400" dirty="0">
                <a:solidFill>
                  <a:srgbClr val="FF0000"/>
                </a:solidFill>
                <a:latin typeface="Arial"/>
                <a:ea typeface="微软雅黑"/>
              </a:rPr>
              <a:t>好处：</a:t>
            </a:r>
            <a:r>
              <a:rPr lang="zh-CN" altLang="en-US" sz="2400" dirty="0">
                <a:solidFill>
                  <a:prstClr val="black">
                    <a:lumMod val="95000"/>
                    <a:lumOff val="5000"/>
                  </a:prstClr>
                </a:solidFill>
                <a:latin typeface="Arial"/>
                <a:ea typeface="微软雅黑"/>
              </a:rPr>
              <a:t>实现了虚拟操作系统与物理操作系统的隔离并且有效避免物理操作系统的重复安装。</a:t>
            </a:r>
            <a:endParaRPr lang="zh-CN" altLang="en-US" sz="2400" dirty="0">
              <a:solidFill>
                <a:prstClr val="black"/>
              </a:solidFill>
              <a:latin typeface="Arial"/>
              <a:ea typeface="微软雅黑"/>
            </a:endParaRPr>
          </a:p>
        </p:txBody>
      </p:sp>
    </p:spTree>
    <p:extLst>
      <p:ext uri="{BB962C8B-B14F-4D97-AF65-F5344CB8AC3E}">
        <p14:creationId xmlns:p14="http://schemas.microsoft.com/office/powerpoint/2010/main" val="1472663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虚拟化技术的分类</a:t>
            </a:r>
          </a:p>
        </p:txBody>
      </p:sp>
      <p:sp>
        <p:nvSpPr>
          <p:cNvPr id="12" name="矩形 11"/>
          <p:cNvSpPr/>
          <p:nvPr/>
        </p:nvSpPr>
        <p:spPr>
          <a:xfrm>
            <a:off x="297350" y="2612860"/>
            <a:ext cx="5584824" cy="4114800"/>
          </a:xfrm>
          <a:prstGeom prst="rect">
            <a:avLst/>
          </a:prstGeom>
        </p:spPr>
        <p:txBody>
          <a:bodyPr vert="horz" lIns="121917" tIns="60958" rIns="121917" bIns="60958" rtlCol="0">
            <a:noAutofit/>
          </a:bodyPr>
          <a:lstStyle/>
          <a:p>
            <a:pPr defTabSz="1219627">
              <a:lnSpc>
                <a:spcPct val="150000"/>
              </a:lnSpc>
              <a:spcBef>
                <a:spcPct val="20000"/>
              </a:spcBef>
              <a:buSzPct val="80000"/>
              <a:buFont typeface="Wingdings" pitchFamily="2" charset="2"/>
              <a:buNone/>
            </a:pPr>
            <a:r>
              <a:rPr lang="en-US" altLang="zh-CN" sz="2000" dirty="0">
                <a:solidFill>
                  <a:prstClr val="black"/>
                </a:solidFill>
                <a:latin typeface="Arial"/>
                <a:ea typeface="微软雅黑"/>
              </a:rPr>
              <a:t>1</a:t>
            </a:r>
            <a:r>
              <a:rPr lang="zh-CN" altLang="en-US" sz="2000" dirty="0">
                <a:solidFill>
                  <a:prstClr val="black"/>
                </a:solidFill>
                <a:latin typeface="Arial"/>
                <a:ea typeface="微软雅黑"/>
              </a:rPr>
              <a:t>）操作系统虚拟化是以原系统为模板，虚拟出的是原系统的副本，而硬件虚拟化虚拟的是硬件环境，然后真实地安装系统。</a:t>
            </a:r>
            <a:endParaRPr lang="en-US" altLang="zh-CN" sz="2000" dirty="0">
              <a:solidFill>
                <a:prstClr val="black"/>
              </a:solidFill>
              <a:latin typeface="Arial"/>
              <a:ea typeface="微软雅黑"/>
            </a:endParaRPr>
          </a:p>
          <a:p>
            <a:pPr defTabSz="1219627">
              <a:lnSpc>
                <a:spcPct val="150000"/>
              </a:lnSpc>
              <a:spcBef>
                <a:spcPct val="20000"/>
              </a:spcBef>
              <a:buSzPct val="80000"/>
              <a:buFont typeface="Wingdings" pitchFamily="2" charset="2"/>
              <a:buNone/>
            </a:pPr>
            <a:endParaRPr lang="zh-CN" altLang="en-US" sz="2000" dirty="0">
              <a:solidFill>
                <a:prstClr val="black"/>
              </a:solidFill>
              <a:latin typeface="Arial"/>
              <a:ea typeface="微软雅黑"/>
            </a:endParaRPr>
          </a:p>
          <a:p>
            <a:pPr defTabSz="1219627">
              <a:lnSpc>
                <a:spcPct val="150000"/>
              </a:lnSpc>
              <a:spcBef>
                <a:spcPct val="20000"/>
              </a:spcBef>
              <a:buSzPct val="80000"/>
              <a:buFont typeface="Wingdings" pitchFamily="2" charset="2"/>
              <a:buNone/>
            </a:pPr>
            <a:r>
              <a:rPr lang="en-US" altLang="zh-CN" sz="2000" dirty="0">
                <a:solidFill>
                  <a:prstClr val="black"/>
                </a:solidFill>
                <a:latin typeface="Arial"/>
                <a:ea typeface="微软雅黑"/>
              </a:rPr>
              <a:t>2</a:t>
            </a:r>
            <a:r>
              <a:rPr lang="zh-CN" altLang="en-US" sz="2000" dirty="0">
                <a:solidFill>
                  <a:prstClr val="black"/>
                </a:solidFill>
                <a:latin typeface="Arial"/>
                <a:ea typeface="微软雅黑"/>
              </a:rPr>
              <a:t>）操作系统虚拟化虚拟出的系统只能是物理操作系统的副本，而硬件虚拟化虚拟出的系统可以为不同的系统。</a:t>
            </a:r>
          </a:p>
        </p:txBody>
      </p:sp>
      <p:sp>
        <p:nvSpPr>
          <p:cNvPr id="13" name="Freeform 3"/>
          <p:cNvSpPr/>
          <p:nvPr/>
        </p:nvSpPr>
        <p:spPr>
          <a:xfrm>
            <a:off x="5936975" y="2787211"/>
            <a:ext cx="45719" cy="36576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14" name="矩形 13"/>
          <p:cNvSpPr/>
          <p:nvPr/>
        </p:nvSpPr>
        <p:spPr>
          <a:xfrm>
            <a:off x="6317975" y="2685101"/>
            <a:ext cx="5333999" cy="3323987"/>
          </a:xfrm>
          <a:prstGeom prst="rect">
            <a:avLst/>
          </a:prstGeom>
        </p:spPr>
        <p:txBody>
          <a:bodyPr wrap="square">
            <a:spAutoFit/>
          </a:bodyPr>
          <a:lstStyle/>
          <a:p>
            <a:pPr defTabSz="1219627">
              <a:lnSpc>
                <a:spcPct val="150000"/>
              </a:lnSpc>
              <a:buSzPct val="80000"/>
            </a:pPr>
            <a:r>
              <a:rPr lang="en-US" altLang="zh-CN" sz="2000" dirty="0">
                <a:solidFill>
                  <a:prstClr val="black">
                    <a:lumMod val="95000"/>
                    <a:lumOff val="5000"/>
                  </a:prstClr>
                </a:solidFill>
                <a:latin typeface="Arial"/>
                <a:ea typeface="微软雅黑"/>
              </a:rPr>
              <a:t>3</a:t>
            </a:r>
            <a:r>
              <a:rPr lang="zh-CN" altLang="en-US" sz="2000" dirty="0">
                <a:solidFill>
                  <a:prstClr val="black">
                    <a:lumMod val="95000"/>
                    <a:lumOff val="5000"/>
                  </a:prstClr>
                </a:solidFill>
                <a:latin typeface="Arial"/>
                <a:ea typeface="微软雅黑"/>
              </a:rPr>
              <a:t>）虚拟出的系统间关系不同，操作系统虚拟化虚拟的多个系统有较强的联系。</a:t>
            </a:r>
            <a:endParaRPr lang="en-US" altLang="zh-CN" sz="2000" dirty="0">
              <a:solidFill>
                <a:prstClr val="black">
                  <a:lumMod val="95000"/>
                  <a:lumOff val="5000"/>
                </a:prstClr>
              </a:solidFill>
              <a:latin typeface="Arial"/>
              <a:ea typeface="微软雅黑"/>
            </a:endParaRPr>
          </a:p>
          <a:p>
            <a:pPr defTabSz="1219627">
              <a:lnSpc>
                <a:spcPct val="150000"/>
              </a:lnSpc>
              <a:buSzPct val="80000"/>
            </a:pPr>
            <a:endParaRPr lang="zh-CN" altLang="en-US" sz="2000" dirty="0">
              <a:solidFill>
                <a:prstClr val="black">
                  <a:lumMod val="95000"/>
                  <a:lumOff val="5000"/>
                </a:prstClr>
              </a:solidFill>
              <a:latin typeface="Arial"/>
              <a:ea typeface="微软雅黑"/>
            </a:endParaRPr>
          </a:p>
          <a:p>
            <a:pPr defTabSz="1219627">
              <a:lnSpc>
                <a:spcPct val="150000"/>
              </a:lnSpc>
              <a:buSzPct val="80000"/>
            </a:pPr>
            <a:r>
              <a:rPr lang="en-US" altLang="zh-CN" sz="2000" dirty="0">
                <a:solidFill>
                  <a:prstClr val="black">
                    <a:lumMod val="95000"/>
                    <a:lumOff val="5000"/>
                  </a:prstClr>
                </a:solidFill>
                <a:latin typeface="Arial"/>
                <a:ea typeface="微软雅黑"/>
              </a:rPr>
              <a:t>4</a:t>
            </a:r>
            <a:r>
              <a:rPr lang="zh-CN" altLang="en-US" sz="2000" dirty="0">
                <a:solidFill>
                  <a:prstClr val="black">
                    <a:lumMod val="95000"/>
                    <a:lumOff val="5000"/>
                  </a:prstClr>
                </a:solidFill>
                <a:latin typeface="Arial"/>
                <a:ea typeface="微软雅黑"/>
              </a:rPr>
              <a:t>）性能损耗不同，操作系统虚拟化虚拟出的系统都是虚拟的，性能损耗低，而硬件虚拟化是在硬件虚拟层上实实在在安装的操作系统，性能损耗高。</a:t>
            </a:r>
            <a:endParaRPr lang="zh-CN" altLang="en-US" sz="2000" dirty="0">
              <a:solidFill>
                <a:prstClr val="black"/>
              </a:solidFill>
              <a:latin typeface="Arial"/>
              <a:ea typeface="微软雅黑"/>
            </a:endParaRPr>
          </a:p>
        </p:txBody>
      </p:sp>
      <p:sp>
        <p:nvSpPr>
          <p:cNvPr id="15" name="矩形 14"/>
          <p:cNvSpPr/>
          <p:nvPr/>
        </p:nvSpPr>
        <p:spPr>
          <a:xfrm>
            <a:off x="294007" y="2062798"/>
            <a:ext cx="7391400" cy="499111"/>
          </a:xfrm>
          <a:prstGeom prst="rect">
            <a:avLst/>
          </a:prstGeom>
        </p:spPr>
        <p:txBody>
          <a:bodyPr wrap="square">
            <a:spAutoFit/>
          </a:bodyPr>
          <a:lstStyle/>
          <a:p>
            <a:pPr defTabSz="1219627">
              <a:lnSpc>
                <a:spcPct val="150000"/>
              </a:lnSpc>
              <a:spcBef>
                <a:spcPct val="20000"/>
              </a:spcBef>
              <a:buSzPct val="80000"/>
              <a:buFont typeface="Wingdings" pitchFamily="2" charset="2"/>
              <a:buNone/>
            </a:pPr>
            <a:r>
              <a:rPr lang="zh-CN" altLang="en-US" sz="2000" dirty="0">
                <a:latin typeface="Arial"/>
                <a:ea typeface="微软雅黑"/>
              </a:rPr>
              <a:t>操作系统虚拟化与硬件虚拟化之间的不同之处在于：</a:t>
            </a:r>
          </a:p>
        </p:txBody>
      </p:sp>
    </p:spTree>
    <p:extLst>
      <p:ext uri="{BB962C8B-B14F-4D97-AF65-F5344CB8AC3E}">
        <p14:creationId xmlns:p14="http://schemas.microsoft.com/office/powerpoint/2010/main" val="465095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虚拟化技术的分类</a:t>
            </a:r>
          </a:p>
        </p:txBody>
      </p:sp>
      <p:sp>
        <p:nvSpPr>
          <p:cNvPr id="10" name="矩形 9"/>
          <p:cNvSpPr/>
          <p:nvPr/>
        </p:nvSpPr>
        <p:spPr>
          <a:xfrm>
            <a:off x="356913" y="2099359"/>
            <a:ext cx="5508623" cy="4564357"/>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100000"/>
              <a:buFont typeface="Wingdings" panose="05000000000000000000" pitchFamily="2" charset="2"/>
              <a:buChar char="Ø"/>
            </a:pPr>
            <a:r>
              <a:rPr lang="en-US" altLang="zh-CN" sz="2400" dirty="0">
                <a:latin typeface="Arial"/>
                <a:ea typeface="微软雅黑"/>
              </a:rPr>
              <a:t>4</a:t>
            </a:r>
            <a:r>
              <a:rPr lang="zh-CN" altLang="en-US" sz="2400" dirty="0">
                <a:latin typeface="Arial"/>
                <a:ea typeface="微软雅黑"/>
              </a:rPr>
              <a:t>．编程语言层上的虚拟化</a:t>
            </a:r>
            <a:endParaRPr lang="en-US" altLang="zh-CN" sz="2400" dirty="0">
              <a:latin typeface="Arial"/>
              <a:ea typeface="微软雅黑"/>
            </a:endParaRPr>
          </a:p>
          <a:p>
            <a:pPr defTabSz="1219627">
              <a:lnSpc>
                <a:spcPct val="150000"/>
              </a:lnSpc>
              <a:spcBef>
                <a:spcPct val="20000"/>
              </a:spcBef>
              <a:buSzPct val="80000"/>
              <a:buFont typeface="Wingdings" pitchFamily="2" charset="2"/>
              <a:buNone/>
            </a:pPr>
            <a:r>
              <a:rPr lang="en-US" altLang="zh-CN" sz="2400" dirty="0">
                <a:solidFill>
                  <a:srgbClr val="FF0000"/>
                </a:solidFill>
                <a:latin typeface="Arial"/>
                <a:ea typeface="微软雅黑"/>
              </a:rPr>
              <a:t>      </a:t>
            </a:r>
            <a:r>
              <a:rPr lang="zh-CN" altLang="en-US" sz="2400" dirty="0">
                <a:solidFill>
                  <a:prstClr val="black"/>
                </a:solidFill>
                <a:latin typeface="Arial"/>
                <a:ea typeface="微软雅黑"/>
              </a:rPr>
              <a:t>计算机若不安装操作系统和其他软件的话，就是一台裸机。操作系统和其他软件相对于裸机而言都是应用程序。编程语言层上的虚拟机是在应用层上创建的，并支持一种新定义的指令集。</a:t>
            </a:r>
          </a:p>
        </p:txBody>
      </p:sp>
      <p:sp>
        <p:nvSpPr>
          <p:cNvPr id="11" name="Freeform 3"/>
          <p:cNvSpPr/>
          <p:nvPr/>
        </p:nvSpPr>
        <p:spPr>
          <a:xfrm>
            <a:off x="6170337" y="2632759"/>
            <a:ext cx="45719" cy="3429000"/>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
        <p:nvSpPr>
          <p:cNvPr id="12" name="矩形 11"/>
          <p:cNvSpPr/>
          <p:nvPr/>
        </p:nvSpPr>
        <p:spPr>
          <a:xfrm>
            <a:off x="6551338" y="2099359"/>
            <a:ext cx="5257800" cy="4564357"/>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100000"/>
              <a:buFont typeface="Wingdings" panose="05000000000000000000" pitchFamily="2" charset="2"/>
              <a:buChar char="Ø"/>
            </a:pPr>
            <a:r>
              <a:rPr lang="en-US" altLang="zh-CN" sz="2400" dirty="0">
                <a:latin typeface="Arial"/>
                <a:ea typeface="微软雅黑"/>
              </a:rPr>
              <a:t>5</a:t>
            </a:r>
            <a:r>
              <a:rPr lang="zh-CN" altLang="en-US" sz="2400" dirty="0">
                <a:latin typeface="Arial"/>
                <a:ea typeface="微软雅黑"/>
              </a:rPr>
              <a:t>、库函数层的虚拟化</a:t>
            </a:r>
          </a:p>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库函数层的虚拟化就是对操作系统中的应用级库函数的接口进行虚拟化，创造出了不同的虚拟化环境。使得应用程序不需要修改，就可以在不同的操作系统中迁移。</a:t>
            </a:r>
          </a:p>
        </p:txBody>
      </p:sp>
    </p:spTree>
    <p:extLst>
      <p:ext uri="{BB962C8B-B14F-4D97-AF65-F5344CB8AC3E}">
        <p14:creationId xmlns:p14="http://schemas.microsoft.com/office/powerpoint/2010/main" val="1526725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615791"/>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600" b="1" dirty="0">
                    <a:solidFill>
                      <a:srgbClr val="000000"/>
                    </a:solidFill>
                    <a:latin typeface="黑体" pitchFamily="49" charset="-122"/>
                    <a:ea typeface="黑体" pitchFamily="49" charset="-122"/>
                  </a:rPr>
                  <a:t>虚拟化技术</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753537"/>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系统虚拟化</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886024"/>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虚拟化平台</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621051"/>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常见虚拟化软件</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sp>
        <p:nvSpPr>
          <p:cNvPr id="93" name="Rectangle 35"/>
          <p:cNvSpPr>
            <a:spLocks noChangeArrowheads="1"/>
          </p:cNvSpPr>
          <p:nvPr/>
        </p:nvSpPr>
        <p:spPr bwMode="blackWhite">
          <a:xfrm>
            <a:off x="1215921" y="1317129"/>
            <a:ext cx="8286750" cy="1269742"/>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
        <p:nvSpPr>
          <p:cNvPr id="76" name="Rectangle 35"/>
          <p:cNvSpPr>
            <a:spLocks noChangeArrowheads="1"/>
          </p:cNvSpPr>
          <p:nvPr/>
        </p:nvSpPr>
        <p:spPr bwMode="blackWhite">
          <a:xfrm>
            <a:off x="1450441" y="3702206"/>
            <a:ext cx="8286750" cy="2609519"/>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1828972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常见的虚拟化软件</a:t>
            </a:r>
          </a:p>
        </p:txBody>
      </p:sp>
      <p:sp>
        <p:nvSpPr>
          <p:cNvPr id="18" name="文本框 17"/>
          <p:cNvSpPr txBox="1"/>
          <p:nvPr/>
        </p:nvSpPr>
        <p:spPr>
          <a:xfrm>
            <a:off x="606712" y="1637694"/>
            <a:ext cx="19894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VirtualBox</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10" name="组合 9"/>
          <p:cNvGrpSpPr/>
          <p:nvPr/>
        </p:nvGrpSpPr>
        <p:grpSpPr>
          <a:xfrm>
            <a:off x="936411" y="2449559"/>
            <a:ext cx="1008881" cy="1029241"/>
            <a:chOff x="550862" y="596106"/>
            <a:chExt cx="1495425" cy="1365250"/>
          </a:xfrm>
        </p:grpSpPr>
        <p:sp>
          <p:nvSpPr>
            <p:cNvPr id="1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2"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3"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grpSp>
      <p:sp>
        <p:nvSpPr>
          <p:cNvPr id="14" name="矩形 13"/>
          <p:cNvSpPr/>
          <p:nvPr/>
        </p:nvSpPr>
        <p:spPr>
          <a:xfrm>
            <a:off x="2456874" y="2099359"/>
            <a:ext cx="8496877" cy="4225034"/>
          </a:xfrm>
          <a:prstGeom prst="rect">
            <a:avLst/>
          </a:prstGeom>
        </p:spPr>
        <p:txBody>
          <a:bodyPr vert="horz" lIns="121917" tIns="60958" rIns="121917" bIns="60958" rtlCol="0">
            <a:noAutofit/>
          </a:bodyPr>
          <a:lstStyle/>
          <a:p>
            <a:pPr marL="285750" indent="-285750" algn="just" defTabSz="1219627">
              <a:lnSpc>
                <a:spcPct val="150000"/>
              </a:lnSpc>
              <a:spcBef>
                <a:spcPct val="20000"/>
              </a:spcBef>
              <a:buClr>
                <a:srgbClr val="0070C0"/>
              </a:buClr>
              <a:buSzPct val="80000"/>
              <a:buFont typeface="Wingdings" panose="05000000000000000000" pitchFamily="2" charset="2"/>
              <a:buChar char="Ø"/>
            </a:pPr>
            <a:r>
              <a:rPr lang="en-US" altLang="zh-CN" sz="1600" b="1" dirty="0">
                <a:solidFill>
                  <a:srgbClr val="FF0000"/>
                </a:solidFill>
                <a:latin typeface="Times New Roman" panose="02020603050405020304" pitchFamily="18" charset="0"/>
                <a:ea typeface="微软雅黑"/>
                <a:cs typeface="Times New Roman" panose="02020603050405020304" pitchFamily="18" charset="0"/>
              </a:rPr>
              <a:t>VirtualBox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是一款开源免费的虚拟机软件，使用简单、性能优越、功能强大且软件本身并不臃肿，</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VirtualBox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是由德国软件公司</a:t>
            </a:r>
            <a:r>
              <a:rPr lang="en-US" altLang="zh-CN" sz="1600" dirty="0" err="1">
                <a:solidFill>
                  <a:prstClr val="black"/>
                </a:solidFill>
                <a:latin typeface="Times New Roman" panose="02020603050405020304" pitchFamily="18" charset="0"/>
                <a:ea typeface="微软雅黑"/>
                <a:cs typeface="Times New Roman" panose="02020603050405020304" pitchFamily="18" charset="0"/>
              </a:rPr>
              <a:t>InnoTek</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开发的虚拟化软件，现隶属于</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Oracle </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旗下，并更名为</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Oracle VirtualBox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a:t>
            </a:r>
          </a:p>
          <a:p>
            <a:pPr marL="285750" indent="-285750" algn="just" defTabSz="1219627">
              <a:lnSpc>
                <a:spcPct val="150000"/>
              </a:lnSpc>
              <a:spcBef>
                <a:spcPct val="20000"/>
              </a:spcBef>
              <a:buClr>
                <a:srgbClr val="0070C0"/>
              </a:buClr>
              <a:buSzPct val="80000"/>
              <a:buFont typeface="Wingdings" panose="05000000000000000000" pitchFamily="2" charset="2"/>
              <a:buChar char="Ø"/>
            </a:pPr>
            <a:r>
              <a:rPr lang="zh-CN" altLang="en-US" sz="1600" dirty="0">
                <a:solidFill>
                  <a:prstClr val="black"/>
                </a:solidFill>
                <a:latin typeface="Times New Roman" panose="02020603050405020304" pitchFamily="18" charset="0"/>
                <a:ea typeface="微软雅黑"/>
                <a:cs typeface="Times New Roman" panose="02020603050405020304" pitchFamily="18" charset="0"/>
              </a:rPr>
              <a:t>其宿主机的操作系统支持</a:t>
            </a:r>
            <a:r>
              <a:rPr lang="en-US" altLang="zh-CN" sz="1600" dirty="0">
                <a:solidFill>
                  <a:srgbClr val="FF0000"/>
                </a:solidFill>
                <a:latin typeface="Times New Roman" panose="02020603050405020304" pitchFamily="18" charset="0"/>
                <a:ea typeface="微软雅黑"/>
                <a:cs typeface="Times New Roman" panose="02020603050405020304" pitchFamily="18" charset="0"/>
              </a:rPr>
              <a:t>Linux</a:t>
            </a:r>
            <a:r>
              <a:rPr lang="zh-CN" altLang="en-US" sz="1600" dirty="0">
                <a:solidFill>
                  <a:srgbClr val="FF0000"/>
                </a:solidFill>
                <a:latin typeface="Times New Roman" panose="02020603050405020304" pitchFamily="18" charset="0"/>
                <a:ea typeface="微软雅黑"/>
                <a:cs typeface="Times New Roman" panose="02020603050405020304" pitchFamily="18" charset="0"/>
              </a:rPr>
              <a:t>、</a:t>
            </a:r>
            <a:r>
              <a:rPr lang="en-US" altLang="zh-CN" sz="1600" dirty="0">
                <a:solidFill>
                  <a:srgbClr val="FF0000"/>
                </a:solidFill>
                <a:latin typeface="Times New Roman" panose="02020603050405020304" pitchFamily="18" charset="0"/>
                <a:ea typeface="微软雅黑"/>
                <a:cs typeface="Times New Roman" panose="02020603050405020304" pitchFamily="18" charset="0"/>
              </a:rPr>
              <a:t>Mac</a:t>
            </a:r>
            <a:r>
              <a:rPr lang="zh-CN" altLang="en-US" sz="1600" dirty="0">
                <a:solidFill>
                  <a:srgbClr val="FF0000"/>
                </a:solidFill>
                <a:latin typeface="Times New Roman" panose="02020603050405020304" pitchFamily="18" charset="0"/>
                <a:ea typeface="微软雅黑"/>
                <a:cs typeface="Times New Roman" panose="02020603050405020304" pitchFamily="18" charset="0"/>
              </a:rPr>
              <a:t>、</a:t>
            </a:r>
            <a:r>
              <a:rPr lang="en-US" altLang="zh-CN" sz="1600" dirty="0">
                <a:solidFill>
                  <a:srgbClr val="FF0000"/>
                </a:solidFill>
                <a:latin typeface="Times New Roman" panose="02020603050405020304" pitchFamily="18" charset="0"/>
                <a:ea typeface="微软雅黑"/>
                <a:cs typeface="Times New Roman" panose="02020603050405020304" pitchFamily="18" charset="0"/>
              </a:rPr>
              <a:t>Windows</a:t>
            </a:r>
            <a:r>
              <a:rPr lang="zh-CN" altLang="en-US" sz="1600" dirty="0">
                <a:solidFill>
                  <a:srgbClr val="FF0000"/>
                </a:solidFill>
                <a:latin typeface="Times New Roman" panose="02020603050405020304" pitchFamily="18" charset="0"/>
                <a:ea typeface="微软雅黑"/>
                <a:cs typeface="Times New Roman" panose="02020603050405020304" pitchFamily="18" charset="0"/>
              </a:rPr>
              <a:t>三大操作平台</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，在</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Oracle VirtualBox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虚拟机里面，可安装的虚拟系统包括各个版本的</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Windows</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操作系统、</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Mac OS 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32</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位和</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64</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位都支持）、</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Linux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内核的操作系统、</a:t>
            </a:r>
            <a:r>
              <a:rPr lang="en-US" altLang="zh-CN" sz="1600" dirty="0" err="1">
                <a:solidFill>
                  <a:prstClr val="black"/>
                </a:solidFill>
                <a:latin typeface="Times New Roman" panose="02020603050405020304" pitchFamily="18" charset="0"/>
                <a:ea typeface="微软雅黑"/>
                <a:cs typeface="Times New Roman" panose="02020603050405020304" pitchFamily="18" charset="0"/>
              </a:rPr>
              <a:t>OpenBSD</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Solaris</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IBM OS2</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甚至</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Android 4.0</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系统等操作系统，在这些虚拟的系统里面安装任何软件，都不会对原来的系统造成任何影响。</a:t>
            </a:r>
          </a:p>
          <a:p>
            <a:pPr marL="285750" indent="-285750" algn="just" defTabSz="1219627">
              <a:lnSpc>
                <a:spcPct val="150000"/>
              </a:lnSpc>
              <a:spcBef>
                <a:spcPct val="20000"/>
              </a:spcBef>
              <a:buClr>
                <a:srgbClr val="0070C0"/>
              </a:buClr>
              <a:buSzPct val="80000"/>
              <a:buFont typeface="Wingdings" panose="05000000000000000000" pitchFamily="2" charset="2"/>
              <a:buChar char="Ø"/>
            </a:pPr>
            <a:r>
              <a:rPr lang="zh-CN" altLang="en-US" sz="1600" dirty="0">
                <a:solidFill>
                  <a:prstClr val="black"/>
                </a:solidFill>
                <a:latin typeface="Times New Roman" panose="02020603050405020304" pitchFamily="18" charset="0"/>
                <a:ea typeface="微软雅黑"/>
                <a:cs typeface="Times New Roman" panose="02020603050405020304" pitchFamily="18" charset="0"/>
              </a:rPr>
              <a:t>它与同类的</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VMware Workstation</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虚拟化软件相比，</a:t>
            </a:r>
            <a:r>
              <a:rPr lang="en-US" altLang="zh-CN" sz="1600" dirty="0">
                <a:solidFill>
                  <a:srgbClr val="FF0000"/>
                </a:solidFill>
                <a:latin typeface="Times New Roman" panose="02020603050405020304" pitchFamily="18" charset="0"/>
                <a:ea typeface="微软雅黑"/>
                <a:cs typeface="Times New Roman" panose="02020603050405020304" pitchFamily="18" charset="0"/>
              </a:rPr>
              <a:t>VirtualBox</a:t>
            </a:r>
            <a:r>
              <a:rPr lang="zh-CN" altLang="en-US" sz="1600" dirty="0">
                <a:solidFill>
                  <a:srgbClr val="FF0000"/>
                </a:solidFill>
                <a:latin typeface="Times New Roman" panose="02020603050405020304" pitchFamily="18" charset="0"/>
                <a:ea typeface="微软雅黑"/>
                <a:cs typeface="Times New Roman" panose="02020603050405020304" pitchFamily="18" charset="0"/>
              </a:rPr>
              <a:t>对</a:t>
            </a:r>
            <a:r>
              <a:rPr lang="en-US" altLang="zh-CN" sz="1600" dirty="0">
                <a:solidFill>
                  <a:srgbClr val="FF0000"/>
                </a:solidFill>
                <a:latin typeface="Times New Roman" panose="02020603050405020304" pitchFamily="18" charset="0"/>
                <a:ea typeface="微软雅黑"/>
                <a:cs typeface="Times New Roman" panose="02020603050405020304" pitchFamily="18" charset="0"/>
              </a:rPr>
              <a:t>Mac</a:t>
            </a:r>
            <a:r>
              <a:rPr lang="zh-CN" altLang="en-US" sz="1600" dirty="0">
                <a:solidFill>
                  <a:srgbClr val="FF0000"/>
                </a:solidFill>
                <a:latin typeface="Times New Roman" panose="02020603050405020304" pitchFamily="18" charset="0"/>
                <a:ea typeface="微软雅黑"/>
                <a:cs typeface="Times New Roman" panose="02020603050405020304" pitchFamily="18" charset="0"/>
              </a:rPr>
              <a:t>系统的支持要好很多</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，运行比较流畅，配置比较傻瓜化，对于新手来说也不需要太多的专业知识，很容易掌握，并且免费这一点就足以比商业化的</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VMware Workstation</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更吸引人，因此</a:t>
            </a:r>
            <a:r>
              <a:rPr lang="en-US" altLang="zh-CN" sz="1600" dirty="0">
                <a:solidFill>
                  <a:prstClr val="black"/>
                </a:solidFill>
                <a:latin typeface="Times New Roman" panose="02020603050405020304" pitchFamily="18" charset="0"/>
                <a:ea typeface="微软雅黑"/>
                <a:cs typeface="Times New Roman" panose="02020603050405020304" pitchFamily="18" charset="0"/>
              </a:rPr>
              <a:t>VirtualBox</a:t>
            </a:r>
            <a:r>
              <a:rPr lang="zh-CN" altLang="en-US" sz="1600" dirty="0">
                <a:solidFill>
                  <a:prstClr val="black"/>
                </a:solidFill>
                <a:latin typeface="Times New Roman" panose="02020603050405020304" pitchFamily="18" charset="0"/>
                <a:ea typeface="微软雅黑"/>
                <a:cs typeface="Times New Roman" panose="02020603050405020304" pitchFamily="18" charset="0"/>
              </a:rPr>
              <a:t>更适合预算有限的小环境。</a:t>
            </a:r>
          </a:p>
        </p:txBody>
      </p:sp>
      <p:sp>
        <p:nvSpPr>
          <p:cNvPr id="15" name="矩形 14"/>
          <p:cNvSpPr/>
          <p:nvPr/>
        </p:nvSpPr>
        <p:spPr>
          <a:xfrm>
            <a:off x="606712" y="3959399"/>
            <a:ext cx="1668277" cy="461665"/>
          </a:xfrm>
          <a:prstGeom prst="rect">
            <a:avLst/>
          </a:prstGeom>
        </p:spPr>
        <p:txBody>
          <a:bodyPr wrap="none">
            <a:spAutoFit/>
          </a:bodyPr>
          <a:lstStyle/>
          <a:p>
            <a:pPr defTabSz="1219627"/>
            <a:r>
              <a:rPr lang="en-US" altLang="zh-CN" sz="2400" dirty="0">
                <a:solidFill>
                  <a:prstClr val="black"/>
                </a:solidFill>
                <a:latin typeface="Arial"/>
                <a:ea typeface="微软雅黑"/>
              </a:rPr>
              <a:t> VirtualBox</a:t>
            </a:r>
            <a:endParaRPr lang="zh-CN" altLang="en-US" sz="2400" dirty="0">
              <a:solidFill>
                <a:prstClr val="black"/>
              </a:solidFill>
              <a:latin typeface="Arial"/>
              <a:ea typeface="微软雅黑"/>
            </a:endParaRPr>
          </a:p>
        </p:txBody>
      </p:sp>
    </p:spTree>
    <p:extLst>
      <p:ext uri="{BB962C8B-B14F-4D97-AF65-F5344CB8AC3E}">
        <p14:creationId xmlns:p14="http://schemas.microsoft.com/office/powerpoint/2010/main" val="338737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615791"/>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600" b="1" dirty="0">
                    <a:solidFill>
                      <a:srgbClr val="000000"/>
                    </a:solidFill>
                    <a:latin typeface="黑体" pitchFamily="49" charset="-122"/>
                    <a:ea typeface="黑体" pitchFamily="49" charset="-122"/>
                  </a:rPr>
                  <a:t>虚拟化技术</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753537"/>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系统虚拟化</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886024"/>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虚拟化平台</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621051"/>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常见虚拟化软件</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sp>
        <p:nvSpPr>
          <p:cNvPr id="93" name="Rectangle 35"/>
          <p:cNvSpPr>
            <a:spLocks noChangeArrowheads="1"/>
          </p:cNvSpPr>
          <p:nvPr/>
        </p:nvSpPr>
        <p:spPr bwMode="blackWhite">
          <a:xfrm>
            <a:off x="1081451" y="2564469"/>
            <a:ext cx="8286750" cy="4194734"/>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3397609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常见的虚拟化软件</a:t>
            </a:r>
          </a:p>
        </p:txBody>
      </p:sp>
      <p:sp>
        <p:nvSpPr>
          <p:cNvPr id="18" name="文本框 17"/>
          <p:cNvSpPr txBox="1"/>
          <p:nvPr/>
        </p:nvSpPr>
        <p:spPr>
          <a:xfrm>
            <a:off x="606712" y="1637694"/>
            <a:ext cx="3400996"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VMware Workstation</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470257" y="2160914"/>
            <a:ext cx="11181717" cy="3595830"/>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80000"/>
              <a:buFont typeface="Wingdings" panose="05000000000000000000" pitchFamily="2" charset="2"/>
              <a:buChar char="Ø"/>
            </a:pPr>
            <a:r>
              <a:rPr lang="en-US" altLang="zh-CN" sz="2400" dirty="0">
                <a:solidFill>
                  <a:srgbClr val="FF0000"/>
                </a:solidFill>
                <a:latin typeface="Arial"/>
                <a:ea typeface="微软雅黑"/>
              </a:rPr>
              <a:t>VMware Workstation</a:t>
            </a:r>
            <a:r>
              <a:rPr lang="zh-CN" altLang="en-US" sz="2400" dirty="0">
                <a:solidFill>
                  <a:prstClr val="black"/>
                </a:solidFill>
                <a:latin typeface="Arial"/>
                <a:ea typeface="微软雅黑"/>
              </a:rPr>
              <a:t>是一款功能强大的商业虚拟化软件，</a:t>
            </a:r>
            <a:r>
              <a:rPr lang="zh-CN" altLang="en-US" sz="2400" dirty="0">
                <a:solidFill>
                  <a:srgbClr val="FF0000"/>
                </a:solidFill>
                <a:latin typeface="Arial"/>
                <a:ea typeface="微软雅黑"/>
              </a:rPr>
              <a:t>和</a:t>
            </a:r>
            <a:r>
              <a:rPr lang="en-US" altLang="zh-CN" sz="2400" dirty="0" err="1">
                <a:solidFill>
                  <a:srgbClr val="FF0000"/>
                </a:solidFill>
                <a:latin typeface="Arial"/>
                <a:ea typeface="微软雅黑"/>
              </a:rPr>
              <a:t>VirtualBox</a:t>
            </a:r>
            <a:r>
              <a:rPr lang="zh-CN" altLang="en-US" sz="2400" dirty="0">
                <a:solidFill>
                  <a:srgbClr val="FF0000"/>
                </a:solidFill>
                <a:latin typeface="Arial"/>
                <a:ea typeface="微软雅黑"/>
              </a:rPr>
              <a:t>一样，仍然可以在一个宿主机上安装多个操作系统的虚拟机</a:t>
            </a:r>
            <a:r>
              <a:rPr lang="zh-CN" altLang="en-US" sz="2400" dirty="0">
                <a:solidFill>
                  <a:prstClr val="black"/>
                </a:solidFill>
                <a:latin typeface="Arial"/>
                <a:ea typeface="微软雅黑"/>
              </a:rPr>
              <a:t>，宿主机的操作系统可以是</a:t>
            </a:r>
            <a:r>
              <a:rPr lang="en-US" altLang="zh-CN" sz="2400" dirty="0">
                <a:solidFill>
                  <a:prstClr val="black"/>
                </a:solidFill>
                <a:latin typeface="Arial"/>
                <a:ea typeface="微软雅黑"/>
              </a:rPr>
              <a:t>Windows</a:t>
            </a:r>
            <a:r>
              <a:rPr lang="zh-CN" altLang="en-US" sz="2400" dirty="0">
                <a:solidFill>
                  <a:prstClr val="black"/>
                </a:solidFill>
                <a:latin typeface="Arial"/>
                <a:ea typeface="微软雅黑"/>
              </a:rPr>
              <a:t>或</a:t>
            </a:r>
            <a:r>
              <a:rPr lang="en-US" altLang="zh-CN" sz="2400" dirty="0">
                <a:solidFill>
                  <a:prstClr val="black"/>
                </a:solidFill>
                <a:latin typeface="Arial"/>
                <a:ea typeface="微软雅黑"/>
              </a:rPr>
              <a:t>Linux</a:t>
            </a:r>
            <a:r>
              <a:rPr lang="zh-CN" altLang="en-US" sz="2400" dirty="0">
                <a:solidFill>
                  <a:prstClr val="black"/>
                </a:solidFill>
                <a:latin typeface="Arial"/>
                <a:ea typeface="微软雅黑"/>
              </a:rPr>
              <a:t>，可以在</a:t>
            </a:r>
            <a:r>
              <a:rPr lang="en-US" altLang="zh-CN" sz="2400" dirty="0">
                <a:solidFill>
                  <a:prstClr val="black"/>
                </a:solidFill>
                <a:latin typeface="Arial"/>
                <a:ea typeface="微软雅黑"/>
              </a:rPr>
              <a:t>VMware Workstation</a:t>
            </a:r>
            <a:r>
              <a:rPr lang="zh-CN" altLang="en-US" sz="2400" dirty="0">
                <a:solidFill>
                  <a:prstClr val="black"/>
                </a:solidFill>
                <a:latin typeface="Arial"/>
                <a:ea typeface="微软雅黑"/>
              </a:rPr>
              <a:t>中运行的操作系统有</a:t>
            </a:r>
            <a:r>
              <a:rPr lang="en-US" altLang="zh-CN" sz="2400" dirty="0">
                <a:solidFill>
                  <a:prstClr val="black"/>
                </a:solidFill>
                <a:latin typeface="Arial"/>
                <a:ea typeface="微软雅黑"/>
              </a:rPr>
              <a:t>DOS</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Windows 3.1</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Windows 95</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Windows 98</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Windows 2000</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Linux</a:t>
            </a:r>
            <a:r>
              <a:rPr lang="zh-CN" altLang="en-US" sz="2400" dirty="0">
                <a:solidFill>
                  <a:prstClr val="black"/>
                </a:solidFill>
                <a:latin typeface="Arial"/>
                <a:ea typeface="微软雅黑"/>
              </a:rPr>
              <a:t>、</a:t>
            </a:r>
            <a:r>
              <a:rPr lang="en-US" altLang="zh-CN" sz="2400" dirty="0">
                <a:solidFill>
                  <a:prstClr val="black"/>
                </a:solidFill>
                <a:latin typeface="Arial"/>
                <a:ea typeface="微软雅黑"/>
              </a:rPr>
              <a:t>FreeBSD</a:t>
            </a:r>
            <a:r>
              <a:rPr lang="zh-CN" altLang="en-US" sz="2400" dirty="0">
                <a:solidFill>
                  <a:prstClr val="black"/>
                </a:solidFill>
                <a:latin typeface="Arial"/>
                <a:ea typeface="微软雅黑"/>
              </a:rPr>
              <a:t>等。</a:t>
            </a:r>
            <a:endParaRPr lang="en-US" altLang="zh-CN" sz="2400" dirty="0">
              <a:solidFill>
                <a:prstClr val="black"/>
              </a:solidFill>
              <a:latin typeface="Arial"/>
              <a:ea typeface="微软雅黑"/>
            </a:endParaRPr>
          </a:p>
          <a:p>
            <a:pPr marL="342900" indent="-342900" defTabSz="1219627">
              <a:lnSpc>
                <a:spcPct val="150000"/>
              </a:lnSpc>
              <a:spcBef>
                <a:spcPct val="20000"/>
              </a:spcBef>
              <a:buClr>
                <a:srgbClr val="0070C0"/>
              </a:buClr>
              <a:buSzPct val="80000"/>
              <a:buFont typeface="Wingdings" panose="05000000000000000000" pitchFamily="2" charset="2"/>
              <a:buChar char="Ø"/>
            </a:pPr>
            <a:r>
              <a:rPr lang="en-US" altLang="zh-CN" sz="2400" dirty="0">
                <a:solidFill>
                  <a:prstClr val="black"/>
                </a:solidFill>
                <a:latin typeface="Arial"/>
                <a:ea typeface="微软雅黑"/>
              </a:rPr>
              <a:t>VMware Workstation</a:t>
            </a:r>
            <a:r>
              <a:rPr lang="zh-CN" altLang="en-US" sz="2400" dirty="0">
                <a:solidFill>
                  <a:srgbClr val="FF0000"/>
                </a:solidFill>
                <a:latin typeface="Arial"/>
                <a:ea typeface="微软雅黑"/>
              </a:rPr>
              <a:t>虚拟化软件</a:t>
            </a:r>
            <a:r>
              <a:rPr lang="zh-CN" altLang="en-US" sz="2400" dirty="0">
                <a:solidFill>
                  <a:prstClr val="black"/>
                </a:solidFill>
                <a:latin typeface="Arial"/>
                <a:ea typeface="微软雅黑"/>
              </a:rPr>
              <a:t>虚拟的各种操作系统仍然是开发、测试 、部署新的应用程序的最佳解决方案。</a:t>
            </a:r>
          </a:p>
        </p:txBody>
      </p:sp>
    </p:spTree>
    <p:extLst>
      <p:ext uri="{BB962C8B-B14F-4D97-AF65-F5344CB8AC3E}">
        <p14:creationId xmlns:p14="http://schemas.microsoft.com/office/powerpoint/2010/main" val="2560868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常见的虚拟化软件</a:t>
            </a:r>
          </a:p>
        </p:txBody>
      </p:sp>
      <p:sp>
        <p:nvSpPr>
          <p:cNvPr id="18" name="文本框 17"/>
          <p:cNvSpPr txBox="1"/>
          <p:nvPr/>
        </p:nvSpPr>
        <p:spPr>
          <a:xfrm>
            <a:off x="606712" y="1637694"/>
            <a:ext cx="3400996"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VMware Workstation</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p:cNvSpPr/>
          <p:nvPr/>
        </p:nvSpPr>
        <p:spPr>
          <a:xfrm>
            <a:off x="424076" y="2249306"/>
            <a:ext cx="9929888" cy="4169967"/>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80000"/>
              <a:buFont typeface="Wingdings" panose="05000000000000000000" pitchFamily="2" charset="2"/>
              <a:buChar char="Ø"/>
            </a:pPr>
            <a:r>
              <a:rPr lang="zh-CN" altLang="en-US" sz="2400" dirty="0">
                <a:solidFill>
                  <a:prstClr val="black"/>
                </a:solidFill>
                <a:latin typeface="Arial"/>
                <a:ea typeface="微软雅黑"/>
              </a:rPr>
              <a:t>对于</a:t>
            </a:r>
            <a:r>
              <a:rPr lang="zh-CN" altLang="en-US" sz="2400" dirty="0">
                <a:solidFill>
                  <a:srgbClr val="FF0000"/>
                </a:solidFill>
                <a:latin typeface="Arial"/>
                <a:ea typeface="微软雅黑"/>
              </a:rPr>
              <a:t>企业的 </a:t>
            </a:r>
            <a:r>
              <a:rPr lang="en-US" altLang="zh-CN" sz="2400" dirty="0">
                <a:solidFill>
                  <a:srgbClr val="FF0000"/>
                </a:solidFill>
                <a:latin typeface="Arial"/>
                <a:ea typeface="微软雅黑"/>
              </a:rPr>
              <a:t>IT</a:t>
            </a:r>
            <a:r>
              <a:rPr lang="zh-CN" altLang="en-US" sz="2400" dirty="0">
                <a:solidFill>
                  <a:srgbClr val="FF0000"/>
                </a:solidFill>
                <a:latin typeface="Arial"/>
                <a:ea typeface="微软雅黑"/>
              </a:rPr>
              <a:t>开发人员和系统管理员而言</a:t>
            </a:r>
            <a:r>
              <a:rPr lang="zh-CN" altLang="en-US" sz="2400" dirty="0">
                <a:solidFill>
                  <a:prstClr val="black"/>
                </a:solidFill>
                <a:latin typeface="Arial"/>
                <a:ea typeface="微软雅黑"/>
              </a:rPr>
              <a:t>， </a:t>
            </a:r>
            <a:r>
              <a:rPr lang="en-US" altLang="zh-CN" sz="2400" dirty="0">
                <a:solidFill>
                  <a:prstClr val="black"/>
                </a:solidFill>
                <a:latin typeface="Arial"/>
                <a:ea typeface="微软雅黑"/>
              </a:rPr>
              <a:t>VMware Workstation</a:t>
            </a:r>
            <a:r>
              <a:rPr lang="zh-CN" altLang="en-US" sz="2400" dirty="0">
                <a:solidFill>
                  <a:prstClr val="black"/>
                </a:solidFill>
                <a:latin typeface="Arial"/>
                <a:ea typeface="微软雅黑"/>
              </a:rPr>
              <a:t>在虚拟网络、实时快照、拖曳共享文件夹、支持 </a:t>
            </a:r>
            <a:r>
              <a:rPr lang="en-US" altLang="zh-CN" sz="2400" dirty="0">
                <a:solidFill>
                  <a:prstClr val="black"/>
                </a:solidFill>
                <a:latin typeface="Arial"/>
                <a:ea typeface="微软雅黑"/>
              </a:rPr>
              <a:t>PXE </a:t>
            </a:r>
            <a:r>
              <a:rPr lang="zh-CN" altLang="en-US" sz="2400" dirty="0">
                <a:solidFill>
                  <a:prstClr val="black"/>
                </a:solidFill>
                <a:latin typeface="Arial"/>
                <a:ea typeface="微软雅黑"/>
              </a:rPr>
              <a:t>等方面的特点使它成为必不可少的工具。</a:t>
            </a:r>
          </a:p>
          <a:p>
            <a:pPr marL="342900" indent="-342900" defTabSz="1219627">
              <a:lnSpc>
                <a:spcPct val="150000"/>
              </a:lnSpc>
              <a:spcBef>
                <a:spcPct val="20000"/>
              </a:spcBef>
              <a:buClr>
                <a:srgbClr val="0070C0"/>
              </a:buClr>
              <a:buSzPct val="80000"/>
              <a:buFont typeface="Wingdings" panose="05000000000000000000" pitchFamily="2" charset="2"/>
              <a:buChar char="Ø"/>
            </a:pPr>
            <a:r>
              <a:rPr lang="zh-CN" altLang="en-US" sz="2400" dirty="0">
                <a:solidFill>
                  <a:prstClr val="black"/>
                </a:solidFill>
                <a:latin typeface="Arial"/>
                <a:ea typeface="微软雅黑"/>
              </a:rPr>
              <a:t>总体来看，</a:t>
            </a:r>
            <a:r>
              <a:rPr lang="en-US" altLang="zh-CN" sz="2400" dirty="0">
                <a:solidFill>
                  <a:prstClr val="black"/>
                </a:solidFill>
                <a:latin typeface="Arial"/>
                <a:ea typeface="微软雅黑"/>
              </a:rPr>
              <a:t>VMware Workstation</a:t>
            </a:r>
            <a:r>
              <a:rPr lang="zh-CN" altLang="en-US" sz="2400" dirty="0">
                <a:solidFill>
                  <a:prstClr val="black"/>
                </a:solidFill>
                <a:latin typeface="Arial"/>
                <a:ea typeface="微软雅黑"/>
              </a:rPr>
              <a:t>的</a:t>
            </a:r>
            <a:r>
              <a:rPr lang="zh-CN" altLang="en-US" sz="2400" dirty="0">
                <a:solidFill>
                  <a:srgbClr val="FF0000"/>
                </a:solidFill>
                <a:latin typeface="Arial"/>
                <a:ea typeface="微软雅黑"/>
              </a:rPr>
              <a:t>优点在于其计算机虚拟能力</a:t>
            </a:r>
            <a:r>
              <a:rPr lang="zh-CN" altLang="en-US" sz="2400" dirty="0">
                <a:solidFill>
                  <a:prstClr val="black"/>
                </a:solidFill>
                <a:latin typeface="Arial"/>
                <a:ea typeface="微软雅黑"/>
              </a:rPr>
              <a:t>，物理机隔离效果非常优秀，它的功能非常全面，倾向于计算机专业人员使用，其操作界面也很人性化；</a:t>
            </a:r>
            <a:r>
              <a:rPr lang="en-US" altLang="zh-CN" sz="2400" dirty="0">
                <a:solidFill>
                  <a:prstClr val="black"/>
                </a:solidFill>
                <a:latin typeface="Arial"/>
                <a:ea typeface="微软雅黑"/>
              </a:rPr>
              <a:t>VMware Workstation</a:t>
            </a:r>
            <a:r>
              <a:rPr lang="zh-CN" altLang="en-US" sz="2400" dirty="0">
                <a:solidFill>
                  <a:prstClr val="black"/>
                </a:solidFill>
                <a:latin typeface="Arial"/>
                <a:ea typeface="微软雅黑"/>
              </a:rPr>
              <a:t>的</a:t>
            </a:r>
            <a:r>
              <a:rPr lang="zh-CN" altLang="en-US" sz="2400" dirty="0">
                <a:solidFill>
                  <a:srgbClr val="FF0000"/>
                </a:solidFill>
                <a:latin typeface="Arial"/>
                <a:ea typeface="微软雅黑"/>
              </a:rPr>
              <a:t>缺点在于其体积庞大，安装时间耗时较久</a:t>
            </a:r>
            <a:r>
              <a:rPr lang="zh-CN" altLang="en-US" sz="2400" dirty="0">
                <a:solidFill>
                  <a:prstClr val="black"/>
                </a:solidFill>
                <a:latin typeface="Arial"/>
                <a:ea typeface="微软雅黑"/>
              </a:rPr>
              <a:t>，并且在运行使用时占用物理机的资源较大。</a:t>
            </a:r>
          </a:p>
        </p:txBody>
      </p:sp>
    </p:spTree>
    <p:extLst>
      <p:ext uri="{BB962C8B-B14F-4D97-AF65-F5344CB8AC3E}">
        <p14:creationId xmlns:p14="http://schemas.microsoft.com/office/powerpoint/2010/main" val="4183635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常见的虚拟化软件</a:t>
            </a:r>
          </a:p>
        </p:txBody>
      </p:sp>
      <p:sp>
        <p:nvSpPr>
          <p:cNvPr id="18" name="文本框 17"/>
          <p:cNvSpPr txBox="1"/>
          <p:nvPr/>
        </p:nvSpPr>
        <p:spPr>
          <a:xfrm>
            <a:off x="606712" y="1637694"/>
            <a:ext cx="128272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KVM</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366566" y="2321031"/>
            <a:ext cx="11365437" cy="3636423"/>
          </a:xfrm>
          <a:prstGeom prst="rect">
            <a:avLst/>
          </a:prstGeom>
        </p:spPr>
        <p:txBody>
          <a:bodyPr vert="horz" lIns="121917" tIns="60958" rIns="121917" bIns="60958" rtlCol="0">
            <a:noAutofit/>
          </a:bodyPr>
          <a:lstStyle/>
          <a:p>
            <a:pPr marL="342900" indent="-342900" algn="just" defTabSz="1219627">
              <a:lnSpc>
                <a:spcPct val="150000"/>
              </a:lnSpc>
              <a:spcBef>
                <a:spcPct val="20000"/>
              </a:spcBef>
              <a:buClr>
                <a:srgbClr val="0070C0"/>
              </a:buClr>
              <a:buSzPct val="80000"/>
              <a:buFont typeface="Wingdings" panose="05000000000000000000" pitchFamily="2" charset="2"/>
              <a:buChar char="Ø"/>
            </a:pPr>
            <a:r>
              <a:rPr lang="en-US" altLang="zh-CN" sz="2000" dirty="0">
                <a:solidFill>
                  <a:prstClr val="black"/>
                </a:solidFill>
                <a:latin typeface="Arial"/>
                <a:ea typeface="微软雅黑"/>
              </a:rPr>
              <a:t>KVM</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Kernel-based Virtual Machine</a:t>
            </a:r>
            <a:r>
              <a:rPr lang="zh-CN" altLang="en-US" sz="2000" dirty="0">
                <a:solidFill>
                  <a:prstClr val="black"/>
                </a:solidFill>
                <a:latin typeface="Arial"/>
                <a:ea typeface="微软雅黑"/>
              </a:rPr>
              <a:t>）是一种</a:t>
            </a:r>
            <a:r>
              <a:rPr lang="zh-CN" altLang="en-US" sz="2000" dirty="0">
                <a:solidFill>
                  <a:srgbClr val="FF0000"/>
                </a:solidFill>
                <a:latin typeface="Arial"/>
                <a:ea typeface="微软雅黑"/>
              </a:rPr>
              <a:t>针对</a:t>
            </a:r>
            <a:r>
              <a:rPr lang="en-US" altLang="zh-CN" sz="2000" dirty="0">
                <a:solidFill>
                  <a:srgbClr val="FF0000"/>
                </a:solidFill>
                <a:latin typeface="Arial"/>
                <a:ea typeface="微软雅黑"/>
              </a:rPr>
              <a:t>Linux</a:t>
            </a:r>
            <a:r>
              <a:rPr lang="zh-CN" altLang="en-US" sz="2000" dirty="0">
                <a:solidFill>
                  <a:srgbClr val="FF0000"/>
                </a:solidFill>
                <a:latin typeface="Arial"/>
                <a:ea typeface="微软雅黑"/>
              </a:rPr>
              <a:t>内核的虚拟化基础架构</a:t>
            </a:r>
            <a:r>
              <a:rPr lang="zh-CN" altLang="en-US" sz="2000" dirty="0">
                <a:solidFill>
                  <a:prstClr val="black"/>
                </a:solidFill>
                <a:latin typeface="Arial"/>
                <a:ea typeface="微软雅黑"/>
              </a:rPr>
              <a:t>，它支持具有硬件虚拟化扩展的处理器上的原生虚拟化。</a:t>
            </a:r>
          </a:p>
          <a:p>
            <a:pPr marL="342900" indent="-342900" algn="just" defTabSz="1219627">
              <a:lnSpc>
                <a:spcPct val="150000"/>
              </a:lnSpc>
              <a:spcBef>
                <a:spcPct val="20000"/>
              </a:spcBef>
              <a:buClr>
                <a:srgbClr val="0070C0"/>
              </a:buClr>
              <a:buSzPct val="80000"/>
              <a:buFont typeface="Wingdings" panose="05000000000000000000" pitchFamily="2" charset="2"/>
              <a:buChar char="Ø"/>
            </a:pPr>
            <a:r>
              <a:rPr lang="zh-CN" altLang="en-US" sz="2000" dirty="0">
                <a:solidFill>
                  <a:prstClr val="black"/>
                </a:solidFill>
                <a:latin typeface="Arial"/>
                <a:ea typeface="微软雅黑"/>
              </a:rPr>
              <a:t>最初，它支持</a:t>
            </a:r>
            <a:r>
              <a:rPr lang="en-US" altLang="zh-CN" sz="2000" dirty="0">
                <a:solidFill>
                  <a:prstClr val="black"/>
                </a:solidFill>
                <a:latin typeface="Arial"/>
                <a:ea typeface="微软雅黑"/>
              </a:rPr>
              <a:t>x86</a:t>
            </a:r>
            <a:r>
              <a:rPr lang="zh-CN" altLang="en-US" sz="2000" dirty="0">
                <a:solidFill>
                  <a:prstClr val="black"/>
                </a:solidFill>
                <a:latin typeface="Arial"/>
                <a:ea typeface="微软雅黑"/>
              </a:rPr>
              <a:t>处理器，但现在</a:t>
            </a:r>
            <a:r>
              <a:rPr lang="zh-CN" altLang="en-US" sz="2000" dirty="0">
                <a:solidFill>
                  <a:srgbClr val="FF0000"/>
                </a:solidFill>
                <a:latin typeface="Arial"/>
                <a:ea typeface="微软雅黑"/>
              </a:rPr>
              <a:t>广泛支持各种处理器和操作系统</a:t>
            </a:r>
            <a:r>
              <a:rPr lang="zh-CN" altLang="en-US" sz="2000" dirty="0">
                <a:solidFill>
                  <a:prstClr val="black"/>
                </a:solidFill>
                <a:latin typeface="Arial"/>
                <a:ea typeface="微软雅黑"/>
              </a:rPr>
              <a:t>，包括</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BSD</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Solaris</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Windows</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Haiku</a:t>
            </a:r>
            <a:r>
              <a:rPr lang="zh-CN" altLang="en-US" sz="2000" dirty="0">
                <a:solidFill>
                  <a:prstClr val="black"/>
                </a:solidFill>
                <a:latin typeface="Arial"/>
                <a:ea typeface="微软雅黑"/>
              </a:rPr>
              <a:t>、</a:t>
            </a:r>
            <a:r>
              <a:rPr lang="en-US" altLang="zh-CN" sz="2000" dirty="0" err="1">
                <a:solidFill>
                  <a:prstClr val="black"/>
                </a:solidFill>
                <a:latin typeface="Arial"/>
                <a:ea typeface="微软雅黑"/>
              </a:rPr>
              <a:t>ReactOS</a:t>
            </a:r>
            <a:r>
              <a:rPr lang="en-US" altLang="zh-CN" sz="2000" dirty="0">
                <a:solidFill>
                  <a:prstClr val="black"/>
                </a:solidFill>
                <a:latin typeface="Arial"/>
                <a:ea typeface="微软雅黑"/>
              </a:rPr>
              <a:t> </a:t>
            </a:r>
            <a:r>
              <a:rPr lang="zh-CN" altLang="en-US" sz="2000" dirty="0">
                <a:solidFill>
                  <a:prstClr val="black"/>
                </a:solidFill>
                <a:latin typeface="Arial"/>
                <a:ea typeface="微软雅黑"/>
              </a:rPr>
              <a:t>和</a:t>
            </a:r>
            <a:r>
              <a:rPr lang="en-US" altLang="zh-CN" sz="2000" dirty="0">
                <a:solidFill>
                  <a:prstClr val="black"/>
                </a:solidFill>
                <a:latin typeface="Arial"/>
                <a:ea typeface="微软雅黑"/>
              </a:rPr>
              <a:t>AR-OS</a:t>
            </a:r>
            <a:r>
              <a:rPr lang="zh-CN" altLang="en-US" sz="2000" dirty="0">
                <a:solidFill>
                  <a:prstClr val="black"/>
                </a:solidFill>
                <a:latin typeface="Arial"/>
                <a:ea typeface="微软雅黑"/>
              </a:rPr>
              <a:t>等。</a:t>
            </a:r>
          </a:p>
          <a:p>
            <a:pPr marL="342900" indent="-342900" algn="just" defTabSz="1219627">
              <a:lnSpc>
                <a:spcPct val="150000"/>
              </a:lnSpc>
              <a:spcBef>
                <a:spcPct val="20000"/>
              </a:spcBef>
              <a:buClr>
                <a:srgbClr val="0070C0"/>
              </a:buClr>
              <a:buSzPct val="80000"/>
              <a:buFont typeface="Wingdings" panose="05000000000000000000" pitchFamily="2" charset="2"/>
              <a:buChar char="Ø"/>
            </a:pPr>
            <a:r>
              <a:rPr lang="zh-CN" altLang="en-US" sz="2000" dirty="0">
                <a:solidFill>
                  <a:srgbClr val="FF0000"/>
                </a:solidFill>
                <a:latin typeface="Arial"/>
                <a:ea typeface="微软雅黑"/>
              </a:rPr>
              <a:t>基于内核的虚拟机 </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KVM</a:t>
            </a:r>
            <a:r>
              <a:rPr lang="zh-CN" altLang="en-US" sz="2000" dirty="0">
                <a:solidFill>
                  <a:prstClr val="black"/>
                </a:solidFill>
                <a:latin typeface="Arial"/>
                <a:ea typeface="微软雅黑"/>
              </a:rPr>
              <a:t>） 是针对包含虚拟化扩展（</a:t>
            </a:r>
            <a:r>
              <a:rPr lang="en-US" altLang="zh-CN" sz="2000" dirty="0">
                <a:solidFill>
                  <a:prstClr val="black"/>
                </a:solidFill>
                <a:latin typeface="Arial"/>
                <a:ea typeface="微软雅黑"/>
              </a:rPr>
              <a:t>Intel VT </a:t>
            </a:r>
            <a:r>
              <a:rPr lang="zh-CN" altLang="en-US" sz="2000" dirty="0">
                <a:solidFill>
                  <a:prstClr val="black"/>
                </a:solidFill>
                <a:latin typeface="Arial"/>
                <a:ea typeface="微软雅黑"/>
              </a:rPr>
              <a:t>或 </a:t>
            </a:r>
            <a:r>
              <a:rPr lang="en-US" altLang="zh-CN" sz="2000" dirty="0">
                <a:solidFill>
                  <a:prstClr val="black"/>
                </a:solidFill>
                <a:latin typeface="Arial"/>
                <a:ea typeface="微软雅黑"/>
              </a:rPr>
              <a:t>AMD-V</a:t>
            </a:r>
            <a:r>
              <a:rPr lang="zh-CN" altLang="en-US" sz="2000" dirty="0">
                <a:solidFill>
                  <a:prstClr val="black"/>
                </a:solidFill>
                <a:latin typeface="Arial"/>
                <a:ea typeface="微软雅黑"/>
              </a:rPr>
              <a:t>）的 </a:t>
            </a:r>
            <a:r>
              <a:rPr lang="en-US" altLang="zh-CN" sz="2000" dirty="0">
                <a:solidFill>
                  <a:prstClr val="black"/>
                </a:solidFill>
                <a:latin typeface="Arial"/>
                <a:ea typeface="微软雅黑"/>
              </a:rPr>
              <a:t>x86 </a:t>
            </a:r>
            <a:r>
              <a:rPr lang="zh-CN" altLang="en-US" sz="2000" dirty="0">
                <a:solidFill>
                  <a:prstClr val="black"/>
                </a:solidFill>
                <a:latin typeface="Arial"/>
                <a:ea typeface="微软雅黑"/>
              </a:rPr>
              <a:t>硬件上的</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的完全原生的虚拟化解决方案。对半虚拟化（</a:t>
            </a:r>
            <a:r>
              <a:rPr lang="en-US" altLang="zh-CN" sz="2000" dirty="0">
                <a:solidFill>
                  <a:prstClr val="black"/>
                </a:solidFill>
                <a:latin typeface="Arial"/>
                <a:ea typeface="微软雅黑"/>
              </a:rPr>
              <a:t>Paravirtualization</a:t>
            </a:r>
            <a:r>
              <a:rPr lang="zh-CN" altLang="en-US" sz="2000" dirty="0">
                <a:solidFill>
                  <a:prstClr val="black"/>
                </a:solidFill>
                <a:latin typeface="Arial"/>
                <a:ea typeface="微软雅黑"/>
              </a:rPr>
              <a:t>）的有限支持也可以通过半虚拟网络驱动程序的形式用于</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和</a:t>
            </a:r>
            <a:r>
              <a:rPr lang="en-US" altLang="zh-CN" sz="2000" dirty="0">
                <a:solidFill>
                  <a:prstClr val="black"/>
                </a:solidFill>
                <a:latin typeface="Arial"/>
                <a:ea typeface="微软雅黑"/>
              </a:rPr>
              <a:t>Windows Guest</a:t>
            </a:r>
            <a:r>
              <a:rPr lang="zh-CN" altLang="en-US" sz="2000" dirty="0">
                <a:solidFill>
                  <a:prstClr val="black"/>
                </a:solidFill>
                <a:latin typeface="Arial"/>
                <a:ea typeface="微软雅黑"/>
              </a:rPr>
              <a:t>系统。</a:t>
            </a:r>
          </a:p>
        </p:txBody>
      </p:sp>
    </p:spTree>
    <p:extLst>
      <p:ext uri="{BB962C8B-B14F-4D97-AF65-F5344CB8AC3E}">
        <p14:creationId xmlns:p14="http://schemas.microsoft.com/office/powerpoint/2010/main" val="129975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34163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常见的虚拟化软件</a:t>
            </a:r>
          </a:p>
        </p:txBody>
      </p:sp>
      <p:sp>
        <p:nvSpPr>
          <p:cNvPr id="18" name="文本框 17"/>
          <p:cNvSpPr txBox="1"/>
          <p:nvPr/>
        </p:nvSpPr>
        <p:spPr>
          <a:xfrm>
            <a:off x="606712" y="1637694"/>
            <a:ext cx="128272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KVM</a:t>
            </a:r>
            <a:endParaRPr lang="zh-CN" altLang="en-US"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矩形 9"/>
          <p:cNvSpPr/>
          <p:nvPr/>
        </p:nvSpPr>
        <p:spPr>
          <a:xfrm>
            <a:off x="375802" y="2293322"/>
            <a:ext cx="11365437" cy="4005878"/>
          </a:xfrm>
          <a:prstGeom prst="rect">
            <a:avLst/>
          </a:prstGeom>
        </p:spPr>
        <p:txBody>
          <a:bodyPr vert="horz" lIns="121917" tIns="60958" rIns="121917" bIns="60958" rtlCol="0">
            <a:noAutofit/>
          </a:bodyPr>
          <a:lstStyle/>
          <a:p>
            <a:pPr marL="342900" indent="-342900" algn="just" defTabSz="1219627">
              <a:lnSpc>
                <a:spcPct val="150000"/>
              </a:lnSpc>
              <a:spcBef>
                <a:spcPct val="20000"/>
              </a:spcBef>
              <a:buClr>
                <a:srgbClr val="0070C0"/>
              </a:buClr>
              <a:buSzPct val="80000"/>
              <a:buFont typeface="Wingdings" panose="05000000000000000000" pitchFamily="2" charset="2"/>
              <a:buChar char="Ø"/>
            </a:pPr>
            <a:r>
              <a:rPr lang="zh-CN" altLang="en-US" sz="2000" dirty="0">
                <a:solidFill>
                  <a:prstClr val="black"/>
                </a:solidFill>
                <a:latin typeface="Arial"/>
                <a:ea typeface="微软雅黑"/>
              </a:rPr>
              <a:t>尽管</a:t>
            </a:r>
            <a:r>
              <a:rPr lang="en-US" altLang="zh-CN" sz="2000" dirty="0">
                <a:solidFill>
                  <a:prstClr val="black"/>
                </a:solidFill>
                <a:latin typeface="Arial"/>
                <a:ea typeface="微软雅黑"/>
              </a:rPr>
              <a:t>KVM</a:t>
            </a:r>
            <a:r>
              <a:rPr lang="zh-CN" altLang="en-US" sz="2000" dirty="0">
                <a:solidFill>
                  <a:prstClr val="black"/>
                </a:solidFill>
                <a:latin typeface="Arial"/>
                <a:ea typeface="微软雅黑"/>
              </a:rPr>
              <a:t>是一个</a:t>
            </a:r>
            <a:r>
              <a:rPr lang="zh-CN" altLang="en-US" sz="2000" dirty="0">
                <a:solidFill>
                  <a:srgbClr val="FF0000"/>
                </a:solidFill>
                <a:latin typeface="Arial"/>
                <a:ea typeface="微软雅黑"/>
              </a:rPr>
              <a:t>相对较新的虚拟机管理程序</a:t>
            </a:r>
            <a:r>
              <a:rPr lang="zh-CN" altLang="en-US" sz="2000" dirty="0">
                <a:solidFill>
                  <a:prstClr val="black"/>
                </a:solidFill>
                <a:latin typeface="Arial"/>
                <a:ea typeface="微软雅黑"/>
              </a:rPr>
              <a:t>，但这个随主流</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内核发布的轻量型模块提供简单的实现和对</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重要任务的持续支持。</a:t>
            </a:r>
          </a:p>
          <a:p>
            <a:pPr marL="342900" indent="-342900" algn="just" defTabSz="1219627">
              <a:lnSpc>
                <a:spcPct val="150000"/>
              </a:lnSpc>
              <a:spcBef>
                <a:spcPct val="20000"/>
              </a:spcBef>
              <a:buClr>
                <a:srgbClr val="0070C0"/>
              </a:buClr>
              <a:buSzPct val="80000"/>
              <a:buFont typeface="Wingdings" panose="05000000000000000000" pitchFamily="2" charset="2"/>
              <a:buChar char="Ø"/>
            </a:pPr>
            <a:r>
              <a:rPr lang="en-US" altLang="zh-CN" sz="2000" dirty="0">
                <a:solidFill>
                  <a:prstClr val="black"/>
                </a:solidFill>
                <a:latin typeface="Arial"/>
                <a:ea typeface="微软雅黑"/>
              </a:rPr>
              <a:t>KVM</a:t>
            </a:r>
            <a:r>
              <a:rPr lang="zh-CN" altLang="en-US" sz="2000" dirty="0">
                <a:solidFill>
                  <a:srgbClr val="FF0000"/>
                </a:solidFill>
                <a:latin typeface="Arial"/>
                <a:ea typeface="微软雅黑"/>
              </a:rPr>
              <a:t>使用很灵活</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Guest </a:t>
            </a:r>
            <a:r>
              <a:rPr lang="zh-CN" altLang="en-US" sz="2000" dirty="0">
                <a:solidFill>
                  <a:prstClr val="black"/>
                </a:solidFill>
                <a:latin typeface="Arial"/>
                <a:ea typeface="微软雅黑"/>
              </a:rPr>
              <a:t>操作系统与集成到</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内核中的虚拟机管理程序通信，以直接寻址硬件，无需修改虚拟化的操作系统。这使得</a:t>
            </a:r>
            <a:r>
              <a:rPr lang="en-US" altLang="zh-CN" sz="2000" dirty="0">
                <a:solidFill>
                  <a:prstClr val="black"/>
                </a:solidFill>
                <a:latin typeface="Arial"/>
                <a:ea typeface="微软雅黑"/>
              </a:rPr>
              <a:t>KVM </a:t>
            </a:r>
            <a:r>
              <a:rPr lang="zh-CN" altLang="en-US" sz="2000" dirty="0">
                <a:solidFill>
                  <a:prstClr val="black"/>
                </a:solidFill>
                <a:latin typeface="Arial"/>
                <a:ea typeface="微软雅黑"/>
              </a:rPr>
              <a:t>成为更快的虚拟机解决方案。</a:t>
            </a:r>
          </a:p>
          <a:p>
            <a:pPr marL="342900" indent="-342900" algn="just" defTabSz="1219627">
              <a:lnSpc>
                <a:spcPct val="150000"/>
              </a:lnSpc>
              <a:spcBef>
                <a:spcPct val="20000"/>
              </a:spcBef>
              <a:buClr>
                <a:srgbClr val="0070C0"/>
              </a:buClr>
              <a:buSzPct val="80000"/>
              <a:buFont typeface="Wingdings" panose="05000000000000000000" pitchFamily="2" charset="2"/>
              <a:buChar char="Ø"/>
            </a:pPr>
            <a:r>
              <a:rPr lang="en-US" altLang="zh-CN" sz="2000" dirty="0">
                <a:solidFill>
                  <a:srgbClr val="FF0000"/>
                </a:solidFill>
                <a:latin typeface="Arial"/>
                <a:ea typeface="微软雅黑"/>
              </a:rPr>
              <a:t>KVM</a:t>
            </a:r>
            <a:r>
              <a:rPr lang="zh-CN" altLang="en-US" sz="2000" dirty="0">
                <a:solidFill>
                  <a:srgbClr val="FF0000"/>
                </a:solidFill>
                <a:latin typeface="Arial"/>
                <a:ea typeface="微软雅黑"/>
              </a:rPr>
              <a:t>的补丁与</a:t>
            </a:r>
            <a:r>
              <a:rPr lang="en-US" altLang="zh-CN" sz="2000" dirty="0">
                <a:solidFill>
                  <a:srgbClr val="FF0000"/>
                </a:solidFill>
                <a:latin typeface="Arial"/>
                <a:ea typeface="微软雅黑"/>
              </a:rPr>
              <a:t>Linux</a:t>
            </a:r>
            <a:r>
              <a:rPr lang="zh-CN" altLang="en-US" sz="2000" dirty="0">
                <a:solidFill>
                  <a:srgbClr val="FF0000"/>
                </a:solidFill>
                <a:latin typeface="Arial"/>
                <a:ea typeface="微软雅黑"/>
              </a:rPr>
              <a:t>内核兼容</a:t>
            </a:r>
            <a:r>
              <a:rPr lang="zh-CN" altLang="en-US" sz="2000" dirty="0">
                <a:solidFill>
                  <a:prstClr val="black"/>
                </a:solidFill>
                <a:latin typeface="Arial"/>
                <a:ea typeface="微软雅黑"/>
              </a:rPr>
              <a:t>，</a:t>
            </a:r>
            <a:r>
              <a:rPr lang="en-US" altLang="zh-CN" sz="2000" dirty="0">
                <a:solidFill>
                  <a:prstClr val="black"/>
                </a:solidFill>
                <a:latin typeface="Arial"/>
                <a:ea typeface="微软雅黑"/>
              </a:rPr>
              <a:t>KVM</a:t>
            </a:r>
            <a:r>
              <a:rPr lang="zh-CN" altLang="en-US" sz="2000" dirty="0">
                <a:solidFill>
                  <a:prstClr val="black"/>
                </a:solidFill>
                <a:latin typeface="Arial"/>
                <a:ea typeface="微软雅黑"/>
              </a:rPr>
              <a:t>在</a:t>
            </a:r>
            <a:r>
              <a:rPr lang="en-US" altLang="zh-CN" sz="2000" dirty="0">
                <a:solidFill>
                  <a:prstClr val="black"/>
                </a:solidFill>
                <a:latin typeface="Arial"/>
                <a:ea typeface="微软雅黑"/>
              </a:rPr>
              <a:t>Linux</a:t>
            </a:r>
            <a:r>
              <a:rPr lang="zh-CN" altLang="en-US" sz="2000" dirty="0">
                <a:solidFill>
                  <a:prstClr val="black"/>
                </a:solidFill>
                <a:latin typeface="Arial"/>
                <a:ea typeface="微软雅黑"/>
              </a:rPr>
              <a:t>内核本身内实现，这进而简化对虚拟化进程的控制，但是没有成熟的工具可用于</a:t>
            </a:r>
            <a:r>
              <a:rPr lang="en-US" altLang="zh-CN" sz="2000" dirty="0">
                <a:solidFill>
                  <a:prstClr val="black"/>
                </a:solidFill>
                <a:latin typeface="Arial"/>
                <a:ea typeface="微软雅黑"/>
              </a:rPr>
              <a:t>KVM</a:t>
            </a:r>
            <a:r>
              <a:rPr lang="zh-CN" altLang="en-US" sz="2000" dirty="0">
                <a:solidFill>
                  <a:prstClr val="black"/>
                </a:solidFill>
                <a:latin typeface="Arial"/>
                <a:ea typeface="微软雅黑"/>
              </a:rPr>
              <a:t>服务器的管理，</a:t>
            </a:r>
            <a:r>
              <a:rPr lang="en-US" altLang="zh-CN" sz="2000" dirty="0">
                <a:solidFill>
                  <a:prstClr val="black"/>
                </a:solidFill>
                <a:latin typeface="Arial"/>
                <a:ea typeface="微软雅黑"/>
              </a:rPr>
              <a:t>KVM</a:t>
            </a:r>
            <a:r>
              <a:rPr lang="zh-CN" altLang="en-US" sz="2000" dirty="0">
                <a:solidFill>
                  <a:prstClr val="black"/>
                </a:solidFill>
                <a:latin typeface="Arial"/>
                <a:ea typeface="微软雅黑"/>
              </a:rPr>
              <a:t>仍然需要改进虚拟网络的支持、虚拟存储的支持，并且增强安全性、高可用性、容错、电源管理、</a:t>
            </a:r>
            <a:r>
              <a:rPr lang="en-US" altLang="zh-CN" sz="2000" dirty="0">
                <a:solidFill>
                  <a:prstClr val="black"/>
                </a:solidFill>
                <a:latin typeface="Arial"/>
                <a:ea typeface="微软雅黑"/>
              </a:rPr>
              <a:t>HPC/</a:t>
            </a:r>
            <a:r>
              <a:rPr lang="zh-CN" altLang="en-US" sz="2000" dirty="0">
                <a:solidFill>
                  <a:prstClr val="black"/>
                </a:solidFill>
                <a:latin typeface="Arial"/>
                <a:ea typeface="微软雅黑"/>
              </a:rPr>
              <a:t>实时支持、虚拟 </a:t>
            </a:r>
            <a:r>
              <a:rPr lang="en-US" altLang="zh-CN" sz="2000" dirty="0">
                <a:solidFill>
                  <a:prstClr val="black"/>
                </a:solidFill>
                <a:latin typeface="Arial"/>
                <a:ea typeface="微软雅黑"/>
              </a:rPr>
              <a:t>CPU </a:t>
            </a:r>
            <a:r>
              <a:rPr lang="zh-CN" altLang="en-US" sz="2000" dirty="0">
                <a:solidFill>
                  <a:prstClr val="black"/>
                </a:solidFill>
                <a:latin typeface="Arial"/>
                <a:ea typeface="微软雅黑"/>
              </a:rPr>
              <a:t>可伸缩性、跨供应商兼容性、</a:t>
            </a:r>
            <a:r>
              <a:rPr lang="en-US" altLang="zh-CN" sz="2000" dirty="0">
                <a:solidFill>
                  <a:prstClr val="black"/>
                </a:solidFill>
                <a:latin typeface="Arial"/>
                <a:ea typeface="微软雅黑"/>
              </a:rPr>
              <a:t>VM </a:t>
            </a:r>
            <a:r>
              <a:rPr lang="zh-CN" altLang="en-US" sz="2000" dirty="0">
                <a:solidFill>
                  <a:prstClr val="black"/>
                </a:solidFill>
                <a:latin typeface="Arial"/>
                <a:ea typeface="微软雅黑"/>
              </a:rPr>
              <a:t>可移植性。</a:t>
            </a:r>
          </a:p>
        </p:txBody>
      </p:sp>
    </p:spTree>
    <p:extLst>
      <p:ext uri="{BB962C8B-B14F-4D97-AF65-F5344CB8AC3E}">
        <p14:creationId xmlns:p14="http://schemas.microsoft.com/office/powerpoint/2010/main" val="108656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615791"/>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600" b="1" dirty="0">
                    <a:solidFill>
                      <a:srgbClr val="000000"/>
                    </a:solidFill>
                    <a:latin typeface="黑体" pitchFamily="49" charset="-122"/>
                    <a:ea typeface="黑体" pitchFamily="49" charset="-122"/>
                  </a:rPr>
                  <a:t>虚拟化技术</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753537"/>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系统虚拟化</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886024"/>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虚拟化平台</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621051"/>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常见虚拟化软件</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sp>
        <p:nvSpPr>
          <p:cNvPr id="93" name="Rectangle 35"/>
          <p:cNvSpPr>
            <a:spLocks noChangeArrowheads="1"/>
          </p:cNvSpPr>
          <p:nvPr/>
        </p:nvSpPr>
        <p:spPr bwMode="blackWhite">
          <a:xfrm>
            <a:off x="1215921" y="1317128"/>
            <a:ext cx="8286750" cy="2335435"/>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
        <p:nvSpPr>
          <p:cNvPr id="76" name="Rectangle 35"/>
          <p:cNvSpPr>
            <a:spLocks noChangeArrowheads="1"/>
          </p:cNvSpPr>
          <p:nvPr/>
        </p:nvSpPr>
        <p:spPr bwMode="blackWhite">
          <a:xfrm>
            <a:off x="1450441" y="4824075"/>
            <a:ext cx="8286750" cy="1487650"/>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2192922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内容占位符 2"/>
          <p:cNvSpPr txBox="1">
            <a:spLocks/>
          </p:cNvSpPr>
          <p:nvPr/>
        </p:nvSpPr>
        <p:spPr>
          <a:xfrm>
            <a:off x="606712" y="2118231"/>
            <a:ext cx="9285433" cy="2961770"/>
          </a:xfrm>
          <a:prstGeom prst="rect">
            <a:avLst/>
          </a:prstGeom>
        </p:spPr>
        <p:txBody>
          <a:bodyPr vert="horz" lIns="121917" tIns="60958" rIns="121917" bIns="60958" rtlCol="0">
            <a:normAutofit fontScale="92500"/>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系统虚拟化</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是指在一台物理计算机系统上虚拟出一台或多台</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虚拟计算机系统</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lang="en-US" altLang="zh-CN" dirty="0">
                <a:solidFill>
                  <a:sysClr val="windowText" lastClr="000000">
                    <a:lumMod val="95000"/>
                    <a:lumOff val="5000"/>
                  </a:sysClr>
                </a:solidFill>
                <a:latin typeface="Arial"/>
                <a:ea typeface="微软雅黑"/>
              </a:rPr>
              <a:t>       </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虚拟计算机系统</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（简称虚拟机）是指使用虚拟化技术运行在一个隔离环境中的具有完整硬件功能的逻辑计算机系统，包括操作系统和应用程序。</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a:p>
            <a:pPr marL="0" lvl="0" indent="0">
              <a:buNone/>
              <a:defRPr/>
            </a:pPr>
            <a:r>
              <a:rPr lang="zh-CN" altLang="en-US" dirty="0">
                <a:solidFill>
                  <a:sysClr val="windowText" lastClr="000000">
                    <a:lumMod val="95000"/>
                    <a:lumOff val="5000"/>
                  </a:sysClr>
                </a:solidFill>
                <a:latin typeface="Arial"/>
                <a:ea typeface="微软雅黑"/>
              </a:rPr>
              <a:t>       一台虚拟机中可以安装多个不同的操作系统，并且这些操作系统之间相互独立。</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p:txBody>
      </p:sp>
    </p:spTree>
    <p:extLst>
      <p:ext uri="{BB962C8B-B14F-4D97-AF65-F5344CB8AC3E}">
        <p14:creationId xmlns:p14="http://schemas.microsoft.com/office/powerpoint/2010/main" val="2433248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1" name="矩形 10"/>
          <p:cNvSpPr/>
          <p:nvPr/>
        </p:nvSpPr>
        <p:spPr>
          <a:xfrm>
            <a:off x="155575" y="1600994"/>
            <a:ext cx="11811000" cy="1753707"/>
          </a:xfrm>
          <a:prstGeom prst="rect">
            <a:avLst/>
          </a:prstGeom>
        </p:spPr>
        <p:txBody>
          <a:bodyPr vert="horz" lIns="121917" tIns="60958" rIns="121917" bIns="60958" rtlCol="0">
            <a:noAutofit/>
          </a:bodyPr>
          <a:lstStyle/>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a:t>
            </a:r>
            <a:r>
              <a:rPr lang="en-US" altLang="zh-CN" sz="2400" dirty="0">
                <a:solidFill>
                  <a:prstClr val="black"/>
                </a:solidFill>
                <a:latin typeface="Arial"/>
                <a:ea typeface="微软雅黑"/>
              </a:rPr>
              <a:t>1974</a:t>
            </a:r>
            <a:r>
              <a:rPr lang="zh-CN" altLang="en-US" sz="2400" dirty="0">
                <a:solidFill>
                  <a:prstClr val="black"/>
                </a:solidFill>
                <a:latin typeface="Arial"/>
                <a:ea typeface="微软雅黑"/>
              </a:rPr>
              <a:t>年，</a:t>
            </a:r>
            <a:r>
              <a:rPr lang="en-US" altLang="zh-CN" sz="2400" dirty="0" err="1">
                <a:solidFill>
                  <a:prstClr val="black"/>
                </a:solidFill>
                <a:latin typeface="Arial"/>
                <a:ea typeface="微软雅黑"/>
              </a:rPr>
              <a:t>Popek</a:t>
            </a:r>
            <a:r>
              <a:rPr lang="zh-CN" altLang="en-US" sz="2400" dirty="0">
                <a:solidFill>
                  <a:prstClr val="black"/>
                </a:solidFill>
                <a:latin typeface="Arial"/>
                <a:ea typeface="微软雅黑"/>
              </a:rPr>
              <a:t>和</a:t>
            </a:r>
            <a:r>
              <a:rPr lang="en-US" altLang="zh-CN" sz="2400" dirty="0">
                <a:solidFill>
                  <a:prstClr val="black"/>
                </a:solidFill>
                <a:latin typeface="Arial"/>
                <a:ea typeface="微软雅黑"/>
              </a:rPr>
              <a:t>Goldberg</a:t>
            </a:r>
            <a:r>
              <a:rPr lang="zh-CN" altLang="en-US" sz="2400" dirty="0">
                <a:solidFill>
                  <a:prstClr val="black"/>
                </a:solidFill>
                <a:latin typeface="Arial"/>
                <a:ea typeface="微软雅黑"/>
              </a:rPr>
              <a:t>在发表的文章“</a:t>
            </a:r>
            <a:r>
              <a:rPr lang="en-US" altLang="zh-CN" sz="2400" dirty="0">
                <a:solidFill>
                  <a:prstClr val="black"/>
                </a:solidFill>
                <a:latin typeface="Arial"/>
                <a:ea typeface="微软雅黑"/>
              </a:rPr>
              <a:t>Formal Requirements for </a:t>
            </a:r>
            <a:r>
              <a:rPr lang="en-US" altLang="zh-CN" sz="2400" dirty="0" err="1">
                <a:solidFill>
                  <a:prstClr val="black"/>
                </a:solidFill>
                <a:latin typeface="Arial"/>
                <a:ea typeface="微软雅黑"/>
              </a:rPr>
              <a:t>Virtualizable</a:t>
            </a:r>
            <a:r>
              <a:rPr lang="en-US" altLang="zh-CN" sz="2400" dirty="0">
                <a:solidFill>
                  <a:prstClr val="black"/>
                </a:solidFill>
                <a:latin typeface="Arial"/>
                <a:ea typeface="微软雅黑"/>
              </a:rPr>
              <a:t> Third Generation Architectures”</a:t>
            </a:r>
            <a:r>
              <a:rPr lang="zh-CN" altLang="en-US" sz="2400" dirty="0">
                <a:solidFill>
                  <a:prstClr val="black"/>
                </a:solidFill>
                <a:latin typeface="Arial"/>
                <a:ea typeface="微软雅黑"/>
              </a:rPr>
              <a:t>中指出虚拟机可以看作是物理机的一种高效隔离的复制，并指出虚拟机有以下</a:t>
            </a:r>
            <a:r>
              <a:rPr lang="en-US" altLang="zh-CN" sz="2400" dirty="0">
                <a:solidFill>
                  <a:prstClr val="black"/>
                </a:solidFill>
                <a:latin typeface="Arial"/>
                <a:ea typeface="微软雅黑"/>
              </a:rPr>
              <a:t>3</a:t>
            </a:r>
            <a:r>
              <a:rPr lang="zh-CN" altLang="en-US" sz="2400" dirty="0">
                <a:solidFill>
                  <a:prstClr val="black"/>
                </a:solidFill>
                <a:latin typeface="Arial"/>
                <a:ea typeface="微软雅黑"/>
              </a:rPr>
              <a:t>个</a:t>
            </a:r>
            <a:r>
              <a:rPr lang="zh-CN" altLang="en-US" sz="2400" dirty="0">
                <a:solidFill>
                  <a:srgbClr val="FF0000"/>
                </a:solidFill>
                <a:latin typeface="Arial"/>
                <a:ea typeface="微软雅黑"/>
              </a:rPr>
              <a:t>典型特征</a:t>
            </a:r>
            <a:r>
              <a:rPr lang="zh-CN" altLang="en-US" sz="2400" dirty="0">
                <a:solidFill>
                  <a:prstClr val="black"/>
                </a:solidFill>
                <a:latin typeface="Arial"/>
                <a:ea typeface="微软雅黑"/>
              </a:rPr>
              <a:t>。</a:t>
            </a:r>
          </a:p>
        </p:txBody>
      </p:sp>
      <p:sp>
        <p:nvSpPr>
          <p:cNvPr id="12" name="矩形 11"/>
          <p:cNvSpPr/>
          <p:nvPr/>
        </p:nvSpPr>
        <p:spPr>
          <a:xfrm>
            <a:off x="460375" y="3658394"/>
            <a:ext cx="5320488" cy="2936188"/>
          </a:xfrm>
          <a:prstGeom prst="rect">
            <a:avLst/>
          </a:prstGeom>
        </p:spPr>
        <p:txBody>
          <a:bodyPr wrap="square">
            <a:spAutoFit/>
          </a:bodyPr>
          <a:lstStyle/>
          <a:p>
            <a:pPr marL="342900" indent="-342900" defTabSz="1219627">
              <a:lnSpc>
                <a:spcPct val="150000"/>
              </a:lnSpc>
              <a:spcBef>
                <a:spcPct val="20000"/>
              </a:spcBef>
              <a:buSzPct val="80000"/>
              <a:buFont typeface="Wingdings" pitchFamily="2" charset="2"/>
              <a:buChar char="n"/>
            </a:pPr>
            <a:r>
              <a:rPr lang="zh-CN" altLang="en-US" sz="2400" dirty="0">
                <a:solidFill>
                  <a:srgbClr val="FF0000"/>
                </a:solidFill>
                <a:latin typeface="Arial"/>
                <a:ea typeface="微软雅黑"/>
              </a:rPr>
              <a:t>同一性：</a:t>
            </a:r>
            <a:r>
              <a:rPr lang="zh-CN" altLang="en-US" sz="2400" dirty="0">
                <a:solidFill>
                  <a:prstClr val="black"/>
                </a:solidFill>
                <a:latin typeface="Arial"/>
                <a:ea typeface="微软雅黑"/>
              </a:rPr>
              <a:t>是指虚拟机的运行环境和物理机的运行环境在本质上应该是相同，表现形式上可以有所差别。</a:t>
            </a:r>
          </a:p>
          <a:p>
            <a:pPr marL="342900" indent="-342900" defTabSz="1219627">
              <a:lnSpc>
                <a:spcPct val="150000"/>
              </a:lnSpc>
              <a:spcBef>
                <a:spcPct val="20000"/>
              </a:spcBef>
              <a:buSzPct val="80000"/>
              <a:buFont typeface="Wingdings" pitchFamily="2" charset="2"/>
              <a:buChar char="n"/>
            </a:pPr>
            <a:r>
              <a:rPr lang="zh-CN" altLang="en-US" sz="2400" dirty="0">
                <a:solidFill>
                  <a:srgbClr val="FF0000"/>
                </a:solidFill>
                <a:latin typeface="Arial"/>
                <a:ea typeface="微软雅黑"/>
              </a:rPr>
              <a:t>资源受控性：</a:t>
            </a:r>
            <a:r>
              <a:rPr lang="zh-CN" altLang="en-US" sz="2400" dirty="0">
                <a:solidFill>
                  <a:prstClr val="black"/>
                </a:solidFill>
                <a:latin typeface="Arial"/>
                <a:ea typeface="微软雅黑"/>
              </a:rPr>
              <a:t>是指</a:t>
            </a:r>
            <a:r>
              <a:rPr lang="en-US" altLang="zh-CN" sz="2400" dirty="0">
                <a:solidFill>
                  <a:prstClr val="black"/>
                </a:solidFill>
                <a:latin typeface="Arial"/>
                <a:ea typeface="微软雅黑"/>
              </a:rPr>
              <a:t>VMM</a:t>
            </a:r>
            <a:r>
              <a:rPr lang="zh-CN" altLang="en-US" sz="2400" dirty="0">
                <a:solidFill>
                  <a:prstClr val="black"/>
                </a:solidFill>
                <a:latin typeface="Arial"/>
                <a:ea typeface="微软雅黑"/>
              </a:rPr>
              <a:t>完全控制和管理系统资源。</a:t>
            </a:r>
          </a:p>
        </p:txBody>
      </p:sp>
      <p:sp>
        <p:nvSpPr>
          <p:cNvPr id="13" name="矩形 12"/>
          <p:cNvSpPr/>
          <p:nvPr/>
        </p:nvSpPr>
        <p:spPr>
          <a:xfrm>
            <a:off x="6199353" y="3658394"/>
            <a:ext cx="5767222" cy="2862322"/>
          </a:xfrm>
          <a:prstGeom prst="rect">
            <a:avLst/>
          </a:prstGeom>
        </p:spPr>
        <p:txBody>
          <a:bodyPr wrap="square">
            <a:spAutoFit/>
          </a:bodyPr>
          <a:lstStyle/>
          <a:p>
            <a:pPr marL="342900" indent="-342900" defTabSz="1219627">
              <a:lnSpc>
                <a:spcPct val="150000"/>
              </a:lnSpc>
              <a:spcBef>
                <a:spcPct val="20000"/>
              </a:spcBef>
              <a:buSzPct val="80000"/>
              <a:buFont typeface="Wingdings" pitchFamily="2" charset="2"/>
              <a:buChar char="n"/>
            </a:pPr>
            <a:r>
              <a:rPr lang="zh-CN" altLang="en-US" sz="2400" dirty="0">
                <a:solidFill>
                  <a:srgbClr val="FF0000"/>
                </a:solidFill>
                <a:latin typeface="Arial"/>
                <a:ea typeface="微软雅黑"/>
              </a:rPr>
              <a:t>高效性：</a:t>
            </a:r>
            <a:r>
              <a:rPr lang="zh-CN" altLang="en-US" sz="2400" dirty="0">
                <a:solidFill>
                  <a:prstClr val="black"/>
                </a:solidFill>
                <a:latin typeface="Arial"/>
                <a:ea typeface="微软雅黑"/>
              </a:rPr>
              <a:t>是指软件在虚拟机上运行时，大部分是在硬件上运行的，只有少数是在虚拟机中运行的，从而在虚拟机中运行的软件的性能接近在物理机上运行的性能。</a:t>
            </a:r>
          </a:p>
        </p:txBody>
      </p:sp>
      <p:sp>
        <p:nvSpPr>
          <p:cNvPr id="14" name="Freeform 3"/>
          <p:cNvSpPr/>
          <p:nvPr/>
        </p:nvSpPr>
        <p:spPr>
          <a:xfrm>
            <a:off x="5933263" y="3810794"/>
            <a:ext cx="45719" cy="270992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707374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系统虚拟化的优点</a:t>
            </a:r>
          </a:p>
        </p:txBody>
      </p:sp>
      <p:sp>
        <p:nvSpPr>
          <p:cNvPr id="10" name="矩形 9"/>
          <p:cNvSpPr/>
          <p:nvPr/>
        </p:nvSpPr>
        <p:spPr>
          <a:xfrm>
            <a:off x="336419" y="2061437"/>
            <a:ext cx="9070974" cy="1981200"/>
          </a:xfrm>
          <a:prstGeom prst="rect">
            <a:avLst/>
          </a:prstGeom>
        </p:spPr>
        <p:txBody>
          <a:bodyPr vert="horz" lIns="121917" tIns="60958" rIns="121917" bIns="60958" rtlCol="0">
            <a:noAutofit/>
          </a:bodyPr>
          <a:lstStyle/>
          <a:p>
            <a:pPr defTabSz="1219627">
              <a:lnSpc>
                <a:spcPct val="150000"/>
              </a:lnSpc>
              <a:spcBef>
                <a:spcPct val="20000"/>
              </a:spcBef>
              <a:buSzPct val="80000"/>
              <a:buFont typeface="Wingdings" pitchFamily="2" charset="2"/>
              <a:buNone/>
            </a:pPr>
            <a:r>
              <a:rPr lang="zh-CN" altLang="en-US" sz="2000" dirty="0">
                <a:solidFill>
                  <a:prstClr val="black"/>
                </a:solidFill>
                <a:latin typeface="Arial"/>
                <a:ea typeface="微软雅黑"/>
              </a:rPr>
              <a:t>       系统虚拟化提供了多个相互隔离的执行环境，虚拟机之间隔离性，虚拟机与底层硬件之间的无关性所带来的好处是很难估量的。此外，虚拟化层作为特权层能够提供一些特有的功能。</a:t>
            </a:r>
          </a:p>
        </p:txBody>
      </p:sp>
      <p:grpSp>
        <p:nvGrpSpPr>
          <p:cNvPr id="11" name="Group 83"/>
          <p:cNvGrpSpPr/>
          <p:nvPr/>
        </p:nvGrpSpPr>
        <p:grpSpPr>
          <a:xfrm>
            <a:off x="3337572" y="3618894"/>
            <a:ext cx="3429024" cy="395958"/>
            <a:chOff x="2500298" y="1379462"/>
            <a:chExt cx="2571768" cy="346249"/>
          </a:xfrm>
        </p:grpSpPr>
        <p:sp>
          <p:nvSpPr>
            <p:cNvPr id="12"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Rectangle 46"/>
            <p:cNvSpPr/>
            <p:nvPr/>
          </p:nvSpPr>
          <p:spPr>
            <a:xfrm>
              <a:off x="4417138" y="1379462"/>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p>
          </p:txBody>
        </p:sp>
        <p:cxnSp>
          <p:nvCxnSpPr>
            <p:cNvPr id="14"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15" name="Group 84"/>
          <p:cNvGrpSpPr/>
          <p:nvPr/>
        </p:nvGrpSpPr>
        <p:grpSpPr>
          <a:xfrm>
            <a:off x="3356532" y="4519008"/>
            <a:ext cx="3429024" cy="395957"/>
            <a:chOff x="2500298" y="2240061"/>
            <a:chExt cx="2571768" cy="346248"/>
          </a:xfrm>
        </p:grpSpPr>
        <p:sp>
          <p:nvSpPr>
            <p:cNvPr id="16"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7"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19" name="Rectangle 54"/>
            <p:cNvSpPr/>
            <p:nvPr/>
          </p:nvSpPr>
          <p:spPr>
            <a:xfrm>
              <a:off x="4402931" y="2240061"/>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p>
          </p:txBody>
        </p:sp>
      </p:grpSp>
      <p:grpSp>
        <p:nvGrpSpPr>
          <p:cNvPr id="20" name="Group 59"/>
          <p:cNvGrpSpPr/>
          <p:nvPr/>
        </p:nvGrpSpPr>
        <p:grpSpPr>
          <a:xfrm>
            <a:off x="1983639" y="3494947"/>
            <a:ext cx="2187053" cy="3339203"/>
            <a:chOff x="3753851" y="1202035"/>
            <a:chExt cx="1640290" cy="3516052"/>
          </a:xfrm>
        </p:grpSpPr>
        <p:sp>
          <p:nvSpPr>
            <p:cNvPr id="21"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2"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3"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4"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5"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6"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7"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8"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9"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0"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31"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2"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grpSp>
      <p:grpSp>
        <p:nvGrpSpPr>
          <p:cNvPr id="33" name="Group 86"/>
          <p:cNvGrpSpPr/>
          <p:nvPr/>
        </p:nvGrpSpPr>
        <p:grpSpPr>
          <a:xfrm>
            <a:off x="4099577" y="6288355"/>
            <a:ext cx="2667019" cy="395957"/>
            <a:chOff x="3071802" y="4313054"/>
            <a:chExt cx="2000264" cy="346248"/>
          </a:xfrm>
        </p:grpSpPr>
        <p:sp>
          <p:nvSpPr>
            <p:cNvPr id="34"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35"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36" name="Rectangle 65"/>
            <p:cNvSpPr/>
            <p:nvPr/>
          </p:nvSpPr>
          <p:spPr>
            <a:xfrm>
              <a:off x="4417137" y="4313054"/>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p>
          </p:txBody>
        </p:sp>
      </p:grpSp>
      <p:grpSp>
        <p:nvGrpSpPr>
          <p:cNvPr id="37" name="Group 85"/>
          <p:cNvGrpSpPr/>
          <p:nvPr/>
        </p:nvGrpSpPr>
        <p:grpSpPr>
          <a:xfrm>
            <a:off x="3646478" y="5432735"/>
            <a:ext cx="3143272" cy="395958"/>
            <a:chOff x="2714612" y="3302271"/>
            <a:chExt cx="2357454" cy="346249"/>
          </a:xfrm>
        </p:grpSpPr>
        <p:sp>
          <p:nvSpPr>
            <p:cNvPr id="38"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Rectangle 64"/>
            <p:cNvSpPr/>
            <p:nvPr/>
          </p:nvSpPr>
          <p:spPr>
            <a:xfrm>
              <a:off x="4382803" y="3302271"/>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p>
          </p:txBody>
        </p:sp>
        <p:cxnSp>
          <p:nvCxnSpPr>
            <p:cNvPr id="40"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41" name="矩形 40"/>
          <p:cNvSpPr/>
          <p:nvPr/>
        </p:nvSpPr>
        <p:spPr>
          <a:xfrm>
            <a:off x="7138304" y="3255202"/>
            <a:ext cx="3122493" cy="3237656"/>
          </a:xfrm>
          <a:prstGeom prst="rect">
            <a:avLst/>
          </a:prstGeom>
        </p:spPr>
        <p:txBody>
          <a:bodyPr vert="horz" lIns="121917" tIns="60958" rIns="121917" bIns="60958" rtlCol="0">
            <a:noAutofit/>
          </a:bodyPr>
          <a:lstStyle/>
          <a:p>
            <a:pPr defTabSz="1219627">
              <a:lnSpc>
                <a:spcPct val="225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硬件无关性</a:t>
            </a:r>
          </a:p>
          <a:p>
            <a:pPr defTabSz="1219627">
              <a:lnSpc>
                <a:spcPct val="225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隔离性</a:t>
            </a:r>
            <a:endParaRPr lang="en-US" altLang="zh-CN" sz="2400" dirty="0">
              <a:solidFill>
                <a:prstClr val="black">
                  <a:lumMod val="95000"/>
                  <a:lumOff val="5000"/>
                </a:prst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多实例</a:t>
            </a:r>
            <a:endParaRPr lang="en-US" altLang="zh-CN" sz="2400" dirty="0">
              <a:solidFill>
                <a:prstClr val="black">
                  <a:lumMod val="95000"/>
                  <a:lumOff val="5000"/>
                </a:prst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特权功能</a:t>
            </a:r>
          </a:p>
        </p:txBody>
      </p:sp>
    </p:spTree>
    <p:extLst>
      <p:ext uri="{BB962C8B-B14F-4D97-AF65-F5344CB8AC3E}">
        <p14:creationId xmlns:p14="http://schemas.microsoft.com/office/powerpoint/2010/main" val="6245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slide(fromLeft)">
                                      <p:cBhvr>
                                        <p:cTn id="19" dur="500"/>
                                        <p:tgtEl>
                                          <p:spTgt spid="37"/>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slide(from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系统虚拟化的优点</a:t>
            </a:r>
          </a:p>
        </p:txBody>
      </p:sp>
      <p:grpSp>
        <p:nvGrpSpPr>
          <p:cNvPr id="11" name="Group 83"/>
          <p:cNvGrpSpPr/>
          <p:nvPr/>
        </p:nvGrpSpPr>
        <p:grpSpPr>
          <a:xfrm>
            <a:off x="1485907" y="2746526"/>
            <a:ext cx="3429024" cy="395958"/>
            <a:chOff x="2500298" y="1379462"/>
            <a:chExt cx="2571768" cy="346249"/>
          </a:xfrm>
        </p:grpSpPr>
        <p:sp>
          <p:nvSpPr>
            <p:cNvPr id="12"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Rectangle 46"/>
            <p:cNvSpPr/>
            <p:nvPr/>
          </p:nvSpPr>
          <p:spPr>
            <a:xfrm>
              <a:off x="4417138" y="1379462"/>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p>
          </p:txBody>
        </p:sp>
        <p:cxnSp>
          <p:nvCxnSpPr>
            <p:cNvPr id="14"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15" name="Group 84"/>
          <p:cNvGrpSpPr/>
          <p:nvPr/>
        </p:nvGrpSpPr>
        <p:grpSpPr>
          <a:xfrm>
            <a:off x="1504867" y="3646640"/>
            <a:ext cx="3429024" cy="395957"/>
            <a:chOff x="2500298" y="2240061"/>
            <a:chExt cx="2571768" cy="346248"/>
          </a:xfrm>
        </p:grpSpPr>
        <p:sp>
          <p:nvSpPr>
            <p:cNvPr id="16"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7"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19" name="Rectangle 54"/>
            <p:cNvSpPr/>
            <p:nvPr/>
          </p:nvSpPr>
          <p:spPr>
            <a:xfrm>
              <a:off x="4402931" y="2240061"/>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p>
          </p:txBody>
        </p:sp>
      </p:grpSp>
      <p:grpSp>
        <p:nvGrpSpPr>
          <p:cNvPr id="20" name="Group 59"/>
          <p:cNvGrpSpPr/>
          <p:nvPr/>
        </p:nvGrpSpPr>
        <p:grpSpPr>
          <a:xfrm>
            <a:off x="131974" y="2622579"/>
            <a:ext cx="2187053" cy="3339203"/>
            <a:chOff x="3753851" y="1202035"/>
            <a:chExt cx="1640290" cy="3516052"/>
          </a:xfrm>
        </p:grpSpPr>
        <p:sp>
          <p:nvSpPr>
            <p:cNvPr id="21"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2"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3"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4"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5"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6"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7"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8"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9"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0"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31"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2"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grpSp>
      <p:grpSp>
        <p:nvGrpSpPr>
          <p:cNvPr id="33" name="Group 86"/>
          <p:cNvGrpSpPr/>
          <p:nvPr/>
        </p:nvGrpSpPr>
        <p:grpSpPr>
          <a:xfrm>
            <a:off x="2247912" y="5415987"/>
            <a:ext cx="2667019" cy="395957"/>
            <a:chOff x="3071802" y="4313054"/>
            <a:chExt cx="2000264" cy="346248"/>
          </a:xfrm>
        </p:grpSpPr>
        <p:sp>
          <p:nvSpPr>
            <p:cNvPr id="34"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35"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36" name="Rectangle 65"/>
            <p:cNvSpPr/>
            <p:nvPr/>
          </p:nvSpPr>
          <p:spPr>
            <a:xfrm>
              <a:off x="4417137" y="4313054"/>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p>
          </p:txBody>
        </p:sp>
      </p:grpSp>
      <p:grpSp>
        <p:nvGrpSpPr>
          <p:cNvPr id="37" name="Group 85"/>
          <p:cNvGrpSpPr/>
          <p:nvPr/>
        </p:nvGrpSpPr>
        <p:grpSpPr>
          <a:xfrm>
            <a:off x="1794813" y="4560367"/>
            <a:ext cx="3143272" cy="395958"/>
            <a:chOff x="2714612" y="3302271"/>
            <a:chExt cx="2357454" cy="346249"/>
          </a:xfrm>
        </p:grpSpPr>
        <p:sp>
          <p:nvSpPr>
            <p:cNvPr id="38"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Rectangle 64"/>
            <p:cNvSpPr/>
            <p:nvPr/>
          </p:nvSpPr>
          <p:spPr>
            <a:xfrm>
              <a:off x="4382803" y="3302271"/>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p>
          </p:txBody>
        </p:sp>
        <p:cxnSp>
          <p:nvCxnSpPr>
            <p:cNvPr id="40"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41" name="矩形 40"/>
          <p:cNvSpPr/>
          <p:nvPr/>
        </p:nvSpPr>
        <p:spPr>
          <a:xfrm>
            <a:off x="5286640" y="2382834"/>
            <a:ext cx="1879424" cy="3237656"/>
          </a:xfrm>
          <a:prstGeom prst="rect">
            <a:avLst/>
          </a:prstGeom>
        </p:spPr>
        <p:txBody>
          <a:bodyPr vert="horz" lIns="121917" tIns="60958" rIns="121917" bIns="60958" rtlCol="0">
            <a:noAutofit/>
          </a:bodyPr>
          <a:lstStyle/>
          <a:p>
            <a:pPr defTabSz="1219627">
              <a:lnSpc>
                <a:spcPct val="225000"/>
              </a:lnSpc>
              <a:spcBef>
                <a:spcPct val="20000"/>
              </a:spcBef>
              <a:buSzPct val="80000"/>
              <a:buFont typeface="Wingdings" pitchFamily="2" charset="2"/>
              <a:buNone/>
            </a:pPr>
            <a:r>
              <a:rPr lang="zh-CN" altLang="en-US" sz="2400" b="1" dirty="0">
                <a:solidFill>
                  <a:srgbClr val="FF0000"/>
                </a:solidFill>
                <a:latin typeface="Arial"/>
                <a:ea typeface="微软雅黑"/>
              </a:rPr>
              <a:t>硬件无关性</a:t>
            </a: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隔离性</a:t>
            </a:r>
            <a:endParaRPr lang="en-US" altLang="zh-CN" sz="2400" dirty="0">
              <a:solidFill>
                <a:schemeClr val="bg1">
                  <a:lumMod val="65000"/>
                </a:scheme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多实例</a:t>
            </a:r>
            <a:endParaRPr lang="en-US" altLang="zh-CN" sz="2400" dirty="0">
              <a:solidFill>
                <a:schemeClr val="bg1">
                  <a:lumMod val="65000"/>
                </a:scheme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特权功能</a:t>
            </a:r>
          </a:p>
        </p:txBody>
      </p:sp>
      <p:sp>
        <p:nvSpPr>
          <p:cNvPr id="2" name="矩形 1"/>
          <p:cNvSpPr/>
          <p:nvPr/>
        </p:nvSpPr>
        <p:spPr>
          <a:xfrm>
            <a:off x="7240078" y="3148960"/>
            <a:ext cx="4721755" cy="1754326"/>
          </a:xfrm>
          <a:prstGeom prst="rect">
            <a:avLst/>
          </a:prstGeom>
        </p:spPr>
        <p:txBody>
          <a:bodyPr wrap="square">
            <a:spAutoFit/>
          </a:bodyPr>
          <a:lstStyle/>
          <a:p>
            <a:pPr marL="0" lvl="2" algn="just">
              <a:lnSpc>
                <a:spcPct val="150000"/>
              </a:lnSpc>
              <a:spcBef>
                <a:spcPts val="1700"/>
              </a:spcBef>
              <a:spcAft>
                <a:spcPts val="1650"/>
              </a:spcAft>
            </a:pPr>
            <a:r>
              <a:rPr lang="zh-CN" altLang="en-US" dirty="0">
                <a:latin typeface="微软雅黑" panose="020B0503020204020204" pitchFamily="34" charset="-122"/>
                <a:ea typeface="微软雅黑" panose="020B0503020204020204" pitchFamily="34" charset="-122"/>
              </a:rPr>
              <a:t>       虚拟机与底层硬件之间是</a:t>
            </a:r>
            <a:r>
              <a:rPr lang="zh-CN" altLang="en-US" dirty="0">
                <a:solidFill>
                  <a:srgbClr val="FF0000"/>
                </a:solidFill>
                <a:latin typeface="微软雅黑" panose="020B0503020204020204" pitchFamily="34" charset="-122"/>
                <a:ea typeface="微软雅黑" panose="020B0503020204020204" pitchFamily="34" charset="-122"/>
              </a:rPr>
              <a:t>虚拟化层</a:t>
            </a:r>
            <a:r>
              <a:rPr lang="zh-CN" altLang="en-US" dirty="0">
                <a:latin typeface="微软雅黑" panose="020B0503020204020204" pitchFamily="34" charset="-122"/>
                <a:ea typeface="微软雅黑" panose="020B0503020204020204" pitchFamily="34" charset="-122"/>
              </a:rPr>
              <a:t>，其与底层硬件之间</a:t>
            </a:r>
            <a:r>
              <a:rPr lang="zh-CN" altLang="en-US" dirty="0">
                <a:solidFill>
                  <a:srgbClr val="FF0000"/>
                </a:solidFill>
                <a:latin typeface="微软雅黑" panose="020B0503020204020204" pitchFamily="34" charset="-122"/>
                <a:ea typeface="微软雅黑" panose="020B0503020204020204" pitchFamily="34" charset="-122"/>
              </a:rPr>
              <a:t>并没有直接的联系</a:t>
            </a:r>
            <a:r>
              <a:rPr lang="zh-CN" altLang="en-US" dirty="0">
                <a:latin typeface="微软雅黑" panose="020B0503020204020204" pitchFamily="34" charset="-122"/>
                <a:ea typeface="微软雅黑" panose="020B0503020204020204" pitchFamily="34" charset="-122"/>
              </a:rPr>
              <a:t>。所以只要另一台计算机提供相同的虚拟硬件抽象层，一个虚拟机就可以</a:t>
            </a:r>
            <a:r>
              <a:rPr lang="zh-CN" altLang="en-US" dirty="0">
                <a:solidFill>
                  <a:srgbClr val="FF0000"/>
                </a:solidFill>
                <a:latin typeface="微软雅黑" panose="020B0503020204020204" pitchFamily="34" charset="-122"/>
                <a:ea typeface="微软雅黑" panose="020B0503020204020204" pitchFamily="34" charset="-122"/>
              </a:rPr>
              <a:t>无缝地进行迁移</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202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slide(fromLeft)">
                                      <p:cBhvr>
                                        <p:cTn id="19" dur="500"/>
                                        <p:tgtEl>
                                          <p:spTgt spid="37"/>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slide(from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系统虚拟化的优点</a:t>
            </a:r>
          </a:p>
        </p:txBody>
      </p:sp>
      <p:grpSp>
        <p:nvGrpSpPr>
          <p:cNvPr id="11" name="Group 83"/>
          <p:cNvGrpSpPr/>
          <p:nvPr/>
        </p:nvGrpSpPr>
        <p:grpSpPr>
          <a:xfrm>
            <a:off x="1485907" y="2746526"/>
            <a:ext cx="3429024" cy="395958"/>
            <a:chOff x="2500298" y="1379462"/>
            <a:chExt cx="2571768" cy="346249"/>
          </a:xfrm>
        </p:grpSpPr>
        <p:sp>
          <p:nvSpPr>
            <p:cNvPr id="12"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Rectangle 46"/>
            <p:cNvSpPr/>
            <p:nvPr/>
          </p:nvSpPr>
          <p:spPr>
            <a:xfrm>
              <a:off x="4417138" y="1379462"/>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p>
          </p:txBody>
        </p:sp>
        <p:cxnSp>
          <p:nvCxnSpPr>
            <p:cNvPr id="14"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15" name="Group 84"/>
          <p:cNvGrpSpPr/>
          <p:nvPr/>
        </p:nvGrpSpPr>
        <p:grpSpPr>
          <a:xfrm>
            <a:off x="1504867" y="3646640"/>
            <a:ext cx="3429024" cy="395957"/>
            <a:chOff x="2500298" y="2240061"/>
            <a:chExt cx="2571768" cy="346248"/>
          </a:xfrm>
        </p:grpSpPr>
        <p:sp>
          <p:nvSpPr>
            <p:cNvPr id="16"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7"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19" name="Rectangle 54"/>
            <p:cNvSpPr/>
            <p:nvPr/>
          </p:nvSpPr>
          <p:spPr>
            <a:xfrm>
              <a:off x="4402931" y="2240061"/>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p>
          </p:txBody>
        </p:sp>
      </p:grpSp>
      <p:grpSp>
        <p:nvGrpSpPr>
          <p:cNvPr id="20" name="Group 59"/>
          <p:cNvGrpSpPr/>
          <p:nvPr/>
        </p:nvGrpSpPr>
        <p:grpSpPr>
          <a:xfrm>
            <a:off x="131974" y="2622579"/>
            <a:ext cx="2187053" cy="3339203"/>
            <a:chOff x="3753851" y="1202035"/>
            <a:chExt cx="1640290" cy="3516052"/>
          </a:xfrm>
        </p:grpSpPr>
        <p:sp>
          <p:nvSpPr>
            <p:cNvPr id="21"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2"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3"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4"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5"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6"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7"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8"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9"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0"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31"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2"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grpSp>
      <p:grpSp>
        <p:nvGrpSpPr>
          <p:cNvPr id="33" name="Group 86"/>
          <p:cNvGrpSpPr/>
          <p:nvPr/>
        </p:nvGrpSpPr>
        <p:grpSpPr>
          <a:xfrm>
            <a:off x="2247912" y="5415987"/>
            <a:ext cx="2667019" cy="395957"/>
            <a:chOff x="3071802" y="4313054"/>
            <a:chExt cx="2000264" cy="346248"/>
          </a:xfrm>
        </p:grpSpPr>
        <p:sp>
          <p:nvSpPr>
            <p:cNvPr id="34"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35"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36" name="Rectangle 65"/>
            <p:cNvSpPr/>
            <p:nvPr/>
          </p:nvSpPr>
          <p:spPr>
            <a:xfrm>
              <a:off x="4417137" y="4313054"/>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p>
          </p:txBody>
        </p:sp>
      </p:grpSp>
      <p:grpSp>
        <p:nvGrpSpPr>
          <p:cNvPr id="37" name="Group 85"/>
          <p:cNvGrpSpPr/>
          <p:nvPr/>
        </p:nvGrpSpPr>
        <p:grpSpPr>
          <a:xfrm>
            <a:off x="1794813" y="4560367"/>
            <a:ext cx="3143272" cy="395958"/>
            <a:chOff x="2714612" y="3302271"/>
            <a:chExt cx="2357454" cy="346249"/>
          </a:xfrm>
        </p:grpSpPr>
        <p:sp>
          <p:nvSpPr>
            <p:cNvPr id="38"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Rectangle 64"/>
            <p:cNvSpPr/>
            <p:nvPr/>
          </p:nvSpPr>
          <p:spPr>
            <a:xfrm>
              <a:off x="4382803" y="3302271"/>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p>
          </p:txBody>
        </p:sp>
        <p:cxnSp>
          <p:nvCxnSpPr>
            <p:cNvPr id="40"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41" name="矩形 40"/>
          <p:cNvSpPr/>
          <p:nvPr/>
        </p:nvSpPr>
        <p:spPr>
          <a:xfrm>
            <a:off x="5286640" y="2382834"/>
            <a:ext cx="1879424" cy="3237656"/>
          </a:xfrm>
          <a:prstGeom prst="rect">
            <a:avLst/>
          </a:prstGeom>
        </p:spPr>
        <p:txBody>
          <a:bodyPr vert="horz" lIns="121917" tIns="60958" rIns="121917" bIns="60958" rtlCol="0">
            <a:noAutofit/>
          </a:bodyPr>
          <a:lstStyle/>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硬件无关性</a:t>
            </a:r>
          </a:p>
          <a:p>
            <a:pPr defTabSz="1219627">
              <a:lnSpc>
                <a:spcPct val="225000"/>
              </a:lnSpc>
              <a:spcBef>
                <a:spcPct val="20000"/>
              </a:spcBef>
              <a:buSzPct val="80000"/>
              <a:buFont typeface="Wingdings" pitchFamily="2" charset="2"/>
              <a:buNone/>
            </a:pPr>
            <a:r>
              <a:rPr lang="zh-CN" altLang="en-US" sz="2400" b="1" dirty="0">
                <a:solidFill>
                  <a:srgbClr val="FF0000"/>
                </a:solidFill>
                <a:latin typeface="Arial"/>
                <a:ea typeface="微软雅黑"/>
              </a:rPr>
              <a:t>隔离性</a:t>
            </a:r>
            <a:endParaRPr lang="en-US" altLang="zh-CN" sz="2400" b="1" dirty="0">
              <a:solidFill>
                <a:srgbClr val="FF0000"/>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多实例</a:t>
            </a:r>
            <a:endParaRPr lang="en-US" altLang="zh-CN" sz="2400" dirty="0">
              <a:solidFill>
                <a:schemeClr val="bg1">
                  <a:lumMod val="65000"/>
                </a:scheme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特权功能</a:t>
            </a:r>
          </a:p>
        </p:txBody>
      </p:sp>
      <p:sp>
        <p:nvSpPr>
          <p:cNvPr id="42" name="矩形 41"/>
          <p:cNvSpPr/>
          <p:nvPr/>
        </p:nvSpPr>
        <p:spPr>
          <a:xfrm>
            <a:off x="7240078" y="3129657"/>
            <a:ext cx="4721755" cy="2585323"/>
          </a:xfrm>
          <a:prstGeom prst="rect">
            <a:avLst/>
          </a:prstGeom>
        </p:spPr>
        <p:txBody>
          <a:bodyPr wrap="square">
            <a:spAutoFit/>
          </a:bodyPr>
          <a:lstStyle/>
          <a:p>
            <a:pPr marL="0" lvl="2" algn="just">
              <a:lnSpc>
                <a:spcPct val="150000"/>
              </a:lnSpc>
              <a:spcBef>
                <a:spcPts val="1700"/>
              </a:spcBef>
              <a:spcAft>
                <a:spcPts val="1650"/>
              </a:spcAft>
            </a:pPr>
            <a:r>
              <a:rPr lang="zh-CN" altLang="en-US" dirty="0">
                <a:latin typeface="微软雅黑" panose="020B0503020204020204" pitchFamily="34" charset="-122"/>
                <a:ea typeface="微软雅黑" panose="020B0503020204020204" pitchFamily="34" charset="-122"/>
              </a:rPr>
              <a:t>      使用虚拟机，应用软件可以</a:t>
            </a:r>
            <a:r>
              <a:rPr lang="zh-CN" altLang="en-US" dirty="0">
                <a:solidFill>
                  <a:srgbClr val="FF0000"/>
                </a:solidFill>
                <a:latin typeface="微软雅黑" panose="020B0503020204020204" pitchFamily="34" charset="-122"/>
                <a:ea typeface="微软雅黑" panose="020B0503020204020204" pitchFamily="34" charset="-122"/>
              </a:rPr>
              <a:t>独立</a:t>
            </a:r>
            <a:r>
              <a:rPr lang="zh-CN" altLang="en-US" dirty="0">
                <a:latin typeface="微软雅黑" panose="020B0503020204020204" pitchFamily="34" charset="-122"/>
                <a:ea typeface="微软雅黑" panose="020B0503020204020204" pitchFamily="34" charset="-122"/>
              </a:rPr>
              <a:t>地在虚拟机上运行，</a:t>
            </a:r>
            <a:r>
              <a:rPr lang="zh-CN" altLang="en-US" dirty="0">
                <a:solidFill>
                  <a:srgbClr val="FF0000"/>
                </a:solidFill>
                <a:latin typeface="微软雅黑" panose="020B0503020204020204" pitchFamily="34" charset="-122"/>
                <a:ea typeface="微软雅黑" panose="020B0503020204020204" pitchFamily="34" charset="-122"/>
              </a:rPr>
              <a:t>不受其他虚拟机的影响</a:t>
            </a:r>
            <a:r>
              <a:rPr lang="zh-CN" altLang="en-US" dirty="0">
                <a:latin typeface="微软雅黑" panose="020B0503020204020204" pitchFamily="34" charset="-122"/>
                <a:ea typeface="微软雅黑" panose="020B0503020204020204" pitchFamily="34" charset="-122"/>
              </a:rPr>
              <a:t>。即使其他的虚拟机崩溃，也可以正常运行。这种隔离性的好处是：</a:t>
            </a:r>
            <a:r>
              <a:rPr lang="zh-CN" altLang="en-US" dirty="0">
                <a:solidFill>
                  <a:srgbClr val="FF0000"/>
                </a:solidFill>
                <a:latin typeface="微软雅黑" panose="020B0503020204020204" pitchFamily="34" charset="-122"/>
                <a:ea typeface="微软雅黑" panose="020B0503020204020204" pitchFamily="34" charset="-122"/>
              </a:rPr>
              <a:t>可以在一台物理机虚拟出的多台虚拟机上进行不同的操作，相互之间没有影响。</a:t>
            </a:r>
          </a:p>
        </p:txBody>
      </p:sp>
    </p:spTree>
    <p:extLst>
      <p:ext uri="{BB962C8B-B14F-4D97-AF65-F5344CB8AC3E}">
        <p14:creationId xmlns:p14="http://schemas.microsoft.com/office/powerpoint/2010/main" val="123863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slide(fromLeft)">
                                      <p:cBhvr>
                                        <p:cTn id="19" dur="500"/>
                                        <p:tgtEl>
                                          <p:spTgt spid="37"/>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slide(from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1081451" y="2289651"/>
            <a:ext cx="9854404" cy="357020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虚拟化技术和并行计算、分布式计算、网格计算</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等的发展促进了</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云计算技术</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的产生和发展，通过云计算技术，我们将大量的计算机资源组成资源池来创建高度虚拟化的资源提供给用户，即云计算技术解决方案依靠并利用虚拟化提供服务。</a:t>
            </a:r>
          </a:p>
          <a:p>
            <a:pPr>
              <a:lnSpc>
                <a:spcPct val="150000"/>
              </a:lnSpc>
              <a:spcBef>
                <a:spcPts val="1200"/>
              </a:spcBef>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虚拟化技术</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主要应用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在基础设施即服务的服务模式（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）中，大多资源都可以通过虚拟化技术对其进行统一管理。</a:t>
            </a:r>
          </a:p>
        </p:txBody>
      </p:sp>
    </p:spTree>
    <p:extLst>
      <p:ext uri="{BB962C8B-B14F-4D97-AF65-F5344CB8AC3E}">
        <p14:creationId xmlns:p14="http://schemas.microsoft.com/office/powerpoint/2010/main" val="139406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系统虚拟化的优点</a:t>
            </a:r>
          </a:p>
        </p:txBody>
      </p:sp>
      <p:grpSp>
        <p:nvGrpSpPr>
          <p:cNvPr id="11" name="Group 83"/>
          <p:cNvGrpSpPr/>
          <p:nvPr/>
        </p:nvGrpSpPr>
        <p:grpSpPr>
          <a:xfrm>
            <a:off x="1485907" y="2746526"/>
            <a:ext cx="3429024" cy="395958"/>
            <a:chOff x="2500298" y="1379462"/>
            <a:chExt cx="2571768" cy="346249"/>
          </a:xfrm>
        </p:grpSpPr>
        <p:sp>
          <p:nvSpPr>
            <p:cNvPr id="12"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Rectangle 46"/>
            <p:cNvSpPr/>
            <p:nvPr/>
          </p:nvSpPr>
          <p:spPr>
            <a:xfrm>
              <a:off x="4417138" y="1379462"/>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p>
          </p:txBody>
        </p:sp>
        <p:cxnSp>
          <p:nvCxnSpPr>
            <p:cNvPr id="14"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15" name="Group 84"/>
          <p:cNvGrpSpPr/>
          <p:nvPr/>
        </p:nvGrpSpPr>
        <p:grpSpPr>
          <a:xfrm>
            <a:off x="1504867" y="3646640"/>
            <a:ext cx="3429024" cy="395957"/>
            <a:chOff x="2500298" y="2240061"/>
            <a:chExt cx="2571768" cy="346248"/>
          </a:xfrm>
        </p:grpSpPr>
        <p:sp>
          <p:nvSpPr>
            <p:cNvPr id="16"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7"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19" name="Rectangle 54"/>
            <p:cNvSpPr/>
            <p:nvPr/>
          </p:nvSpPr>
          <p:spPr>
            <a:xfrm>
              <a:off x="4402931" y="2240061"/>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p>
          </p:txBody>
        </p:sp>
      </p:grpSp>
      <p:grpSp>
        <p:nvGrpSpPr>
          <p:cNvPr id="20" name="Group 59"/>
          <p:cNvGrpSpPr/>
          <p:nvPr/>
        </p:nvGrpSpPr>
        <p:grpSpPr>
          <a:xfrm>
            <a:off x="131974" y="2622579"/>
            <a:ext cx="2187053" cy="3339203"/>
            <a:chOff x="3753851" y="1202035"/>
            <a:chExt cx="1640290" cy="3516052"/>
          </a:xfrm>
        </p:grpSpPr>
        <p:sp>
          <p:nvSpPr>
            <p:cNvPr id="21"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2"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3"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4"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5"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6"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7"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8"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9"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0"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31"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2"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grpSp>
      <p:grpSp>
        <p:nvGrpSpPr>
          <p:cNvPr id="33" name="Group 86"/>
          <p:cNvGrpSpPr/>
          <p:nvPr/>
        </p:nvGrpSpPr>
        <p:grpSpPr>
          <a:xfrm>
            <a:off x="2247912" y="5415987"/>
            <a:ext cx="2667019" cy="395957"/>
            <a:chOff x="3071802" y="4313054"/>
            <a:chExt cx="2000264" cy="346248"/>
          </a:xfrm>
        </p:grpSpPr>
        <p:sp>
          <p:nvSpPr>
            <p:cNvPr id="34"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35"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36" name="Rectangle 65"/>
            <p:cNvSpPr/>
            <p:nvPr/>
          </p:nvSpPr>
          <p:spPr>
            <a:xfrm>
              <a:off x="4417137" y="4313054"/>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p>
          </p:txBody>
        </p:sp>
      </p:grpSp>
      <p:grpSp>
        <p:nvGrpSpPr>
          <p:cNvPr id="37" name="Group 85"/>
          <p:cNvGrpSpPr/>
          <p:nvPr/>
        </p:nvGrpSpPr>
        <p:grpSpPr>
          <a:xfrm>
            <a:off x="1794813" y="4560367"/>
            <a:ext cx="3143272" cy="395958"/>
            <a:chOff x="2714612" y="3302271"/>
            <a:chExt cx="2357454" cy="346249"/>
          </a:xfrm>
        </p:grpSpPr>
        <p:sp>
          <p:nvSpPr>
            <p:cNvPr id="38"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Rectangle 64"/>
            <p:cNvSpPr/>
            <p:nvPr/>
          </p:nvSpPr>
          <p:spPr>
            <a:xfrm>
              <a:off x="4382803" y="3302271"/>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p>
          </p:txBody>
        </p:sp>
        <p:cxnSp>
          <p:nvCxnSpPr>
            <p:cNvPr id="40"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41" name="矩形 40"/>
          <p:cNvSpPr/>
          <p:nvPr/>
        </p:nvSpPr>
        <p:spPr>
          <a:xfrm>
            <a:off x="5286640" y="2382834"/>
            <a:ext cx="1879424" cy="3237656"/>
          </a:xfrm>
          <a:prstGeom prst="rect">
            <a:avLst/>
          </a:prstGeom>
        </p:spPr>
        <p:txBody>
          <a:bodyPr vert="horz" lIns="121917" tIns="60958" rIns="121917" bIns="60958" rtlCol="0">
            <a:noAutofit/>
          </a:bodyPr>
          <a:lstStyle/>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硬件无关性</a:t>
            </a: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隔离性</a:t>
            </a:r>
            <a:endParaRPr lang="en-US" altLang="zh-CN" sz="2400" dirty="0">
              <a:solidFill>
                <a:schemeClr val="bg1">
                  <a:lumMod val="65000"/>
                </a:scheme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b="1" dirty="0">
                <a:solidFill>
                  <a:srgbClr val="FF0000"/>
                </a:solidFill>
                <a:latin typeface="Arial"/>
                <a:ea typeface="微软雅黑"/>
              </a:rPr>
              <a:t>多实例</a:t>
            </a:r>
            <a:endParaRPr lang="en-US" altLang="zh-CN" sz="2400" b="1" dirty="0">
              <a:solidFill>
                <a:srgbClr val="FF0000"/>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特权功能</a:t>
            </a:r>
          </a:p>
        </p:txBody>
      </p:sp>
      <p:sp>
        <p:nvSpPr>
          <p:cNvPr id="42" name="矩形 41"/>
          <p:cNvSpPr/>
          <p:nvPr/>
        </p:nvSpPr>
        <p:spPr>
          <a:xfrm>
            <a:off x="7240078" y="3142484"/>
            <a:ext cx="4721755" cy="2169825"/>
          </a:xfrm>
          <a:prstGeom prst="rect">
            <a:avLst/>
          </a:prstGeom>
        </p:spPr>
        <p:txBody>
          <a:bodyPr wrap="square">
            <a:spAutoFit/>
          </a:bodyPr>
          <a:lstStyle/>
          <a:p>
            <a:pPr marL="0" lvl="2" algn="just">
              <a:lnSpc>
                <a:spcPct val="150000"/>
              </a:lnSpc>
              <a:spcBef>
                <a:spcPts val="1700"/>
              </a:spcBef>
              <a:spcAft>
                <a:spcPts val="1650"/>
              </a:spcAft>
            </a:pPr>
            <a:r>
              <a:rPr lang="zh-CN" altLang="en-US" dirty="0">
                <a:latin typeface="微软雅黑" panose="020B0503020204020204" pitchFamily="34" charset="-122"/>
                <a:ea typeface="微软雅黑" panose="020B0503020204020204" pitchFamily="34" charset="-122"/>
              </a:rPr>
              <a:t>      在一台物理机上可以</a:t>
            </a:r>
            <a:r>
              <a:rPr lang="zh-CN" altLang="en-US" dirty="0">
                <a:solidFill>
                  <a:srgbClr val="FF0000"/>
                </a:solidFill>
                <a:latin typeface="微软雅黑" panose="020B0503020204020204" pitchFamily="34" charset="-122"/>
                <a:ea typeface="微软雅黑" panose="020B0503020204020204" pitchFamily="34" charset="-122"/>
              </a:rPr>
              <a:t>运行多台虚拟机</a:t>
            </a:r>
            <a:r>
              <a:rPr lang="zh-CN" altLang="en-US" dirty="0">
                <a:latin typeface="微软雅黑" panose="020B0503020204020204" pitchFamily="34" charset="-122"/>
                <a:ea typeface="微软雅黑" panose="020B0503020204020204" pitchFamily="34" charset="-122"/>
              </a:rPr>
              <a:t>，而一台虚拟机上又可以</a:t>
            </a:r>
            <a:r>
              <a:rPr lang="zh-CN" altLang="en-US" dirty="0">
                <a:solidFill>
                  <a:srgbClr val="FF0000"/>
                </a:solidFill>
                <a:latin typeface="微软雅黑" panose="020B0503020204020204" pitchFamily="34" charset="-122"/>
                <a:ea typeface="微软雅黑" panose="020B0503020204020204" pitchFamily="34" charset="-122"/>
              </a:rPr>
              <a:t>安装多个操作系统</a:t>
            </a:r>
            <a:r>
              <a:rPr lang="zh-CN" altLang="en-US" dirty="0">
                <a:latin typeface="微软雅黑" panose="020B0503020204020204" pitchFamily="34" charset="-122"/>
                <a:ea typeface="微软雅黑" panose="020B0503020204020204" pitchFamily="34" charset="-122"/>
              </a:rPr>
              <a:t>。不同的虚拟机的繁忙、空闲时间又不同，这样虚拟机交错使用物理计算机的硬件资源，</a:t>
            </a:r>
            <a:r>
              <a:rPr lang="zh-CN" altLang="en-US" dirty="0">
                <a:solidFill>
                  <a:srgbClr val="FF0000"/>
                </a:solidFill>
                <a:latin typeface="微软雅黑" panose="020B0503020204020204" pitchFamily="34" charset="-122"/>
                <a:ea typeface="微软雅黑" panose="020B0503020204020204" pitchFamily="34" charset="-122"/>
              </a:rPr>
              <a:t>资源利用率比较高。</a:t>
            </a:r>
          </a:p>
        </p:txBody>
      </p:sp>
    </p:spTree>
    <p:extLst>
      <p:ext uri="{BB962C8B-B14F-4D97-AF65-F5344CB8AC3E}">
        <p14:creationId xmlns:p14="http://schemas.microsoft.com/office/powerpoint/2010/main" val="143936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slide(fromLeft)">
                                      <p:cBhvr>
                                        <p:cTn id="19" dur="500"/>
                                        <p:tgtEl>
                                          <p:spTgt spid="37"/>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slide(from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系统虚拟化的优点</a:t>
            </a:r>
          </a:p>
        </p:txBody>
      </p:sp>
      <p:grpSp>
        <p:nvGrpSpPr>
          <p:cNvPr id="11" name="Group 83"/>
          <p:cNvGrpSpPr/>
          <p:nvPr/>
        </p:nvGrpSpPr>
        <p:grpSpPr>
          <a:xfrm>
            <a:off x="1485907" y="2746526"/>
            <a:ext cx="3429024" cy="395958"/>
            <a:chOff x="2500298" y="1379462"/>
            <a:chExt cx="2571768" cy="346249"/>
          </a:xfrm>
        </p:grpSpPr>
        <p:sp>
          <p:nvSpPr>
            <p:cNvPr id="12"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Rectangle 46"/>
            <p:cNvSpPr/>
            <p:nvPr/>
          </p:nvSpPr>
          <p:spPr>
            <a:xfrm>
              <a:off x="4417138" y="1379462"/>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p>
          </p:txBody>
        </p:sp>
        <p:cxnSp>
          <p:nvCxnSpPr>
            <p:cNvPr id="14"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15" name="Group 84"/>
          <p:cNvGrpSpPr/>
          <p:nvPr/>
        </p:nvGrpSpPr>
        <p:grpSpPr>
          <a:xfrm>
            <a:off x="1504867" y="3646640"/>
            <a:ext cx="3429024" cy="395957"/>
            <a:chOff x="2500298" y="2240061"/>
            <a:chExt cx="2571768" cy="346248"/>
          </a:xfrm>
        </p:grpSpPr>
        <p:sp>
          <p:nvSpPr>
            <p:cNvPr id="16"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17"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19" name="Rectangle 54"/>
            <p:cNvSpPr/>
            <p:nvPr/>
          </p:nvSpPr>
          <p:spPr>
            <a:xfrm>
              <a:off x="4402931" y="2240061"/>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p>
          </p:txBody>
        </p:sp>
      </p:grpSp>
      <p:grpSp>
        <p:nvGrpSpPr>
          <p:cNvPr id="20" name="Group 59"/>
          <p:cNvGrpSpPr/>
          <p:nvPr/>
        </p:nvGrpSpPr>
        <p:grpSpPr>
          <a:xfrm>
            <a:off x="131974" y="2622579"/>
            <a:ext cx="2187053" cy="3339203"/>
            <a:chOff x="3753851" y="1202035"/>
            <a:chExt cx="1640290" cy="3516052"/>
          </a:xfrm>
        </p:grpSpPr>
        <p:sp>
          <p:nvSpPr>
            <p:cNvPr id="21"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2"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3"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4"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5"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6"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7"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8"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9"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0"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31"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2"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grpSp>
      <p:grpSp>
        <p:nvGrpSpPr>
          <p:cNvPr id="33" name="Group 86"/>
          <p:cNvGrpSpPr/>
          <p:nvPr/>
        </p:nvGrpSpPr>
        <p:grpSpPr>
          <a:xfrm>
            <a:off x="2247912" y="5415987"/>
            <a:ext cx="2667019" cy="395957"/>
            <a:chOff x="3071802" y="4313054"/>
            <a:chExt cx="2000264" cy="346248"/>
          </a:xfrm>
        </p:grpSpPr>
        <p:sp>
          <p:nvSpPr>
            <p:cNvPr id="34"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35" name="Straight Connector 28"/>
            <p:cNvCxnSpPr/>
            <p:nvPr/>
          </p:nvCxnSpPr>
          <p:spPr>
            <a:xfrm>
              <a:off x="3071802" y="4500576"/>
              <a:ext cx="785818" cy="1588"/>
            </a:xfrm>
            <a:prstGeom prst="line">
              <a:avLst/>
            </a:prstGeom>
            <a:noFill/>
            <a:ln w="12700" cap="flat" cmpd="sng" algn="ctr">
              <a:solidFill>
                <a:srgbClr val="FF6E55"/>
              </a:solidFill>
              <a:prstDash val="solid"/>
              <a:headEnd type="oval" w="med" len="med"/>
              <a:tailEnd type="oval" w="med" len="med"/>
            </a:ln>
            <a:effectLst/>
          </p:spPr>
        </p:cxnSp>
        <p:sp>
          <p:nvSpPr>
            <p:cNvPr id="36" name="Rectangle 65"/>
            <p:cNvSpPr/>
            <p:nvPr/>
          </p:nvSpPr>
          <p:spPr>
            <a:xfrm>
              <a:off x="4417137" y="4313054"/>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p>
          </p:txBody>
        </p:sp>
      </p:grpSp>
      <p:grpSp>
        <p:nvGrpSpPr>
          <p:cNvPr id="37" name="Group 85"/>
          <p:cNvGrpSpPr/>
          <p:nvPr/>
        </p:nvGrpSpPr>
        <p:grpSpPr>
          <a:xfrm>
            <a:off x="1794813" y="4560367"/>
            <a:ext cx="3143272" cy="395958"/>
            <a:chOff x="2714612" y="3302271"/>
            <a:chExt cx="2357454" cy="346249"/>
          </a:xfrm>
        </p:grpSpPr>
        <p:sp>
          <p:nvSpPr>
            <p:cNvPr id="38"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39" name="Rectangle 64"/>
            <p:cNvSpPr/>
            <p:nvPr/>
          </p:nvSpPr>
          <p:spPr>
            <a:xfrm>
              <a:off x="4382803" y="3302271"/>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p>
          </p:txBody>
        </p:sp>
        <p:cxnSp>
          <p:nvCxnSpPr>
            <p:cNvPr id="40" name="Straight Connector 79"/>
            <p:cNvCxnSpPr/>
            <p:nvPr/>
          </p:nvCxnSpPr>
          <p:spPr>
            <a:xfrm>
              <a:off x="2714612" y="3500444"/>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41" name="矩形 40"/>
          <p:cNvSpPr/>
          <p:nvPr/>
        </p:nvSpPr>
        <p:spPr>
          <a:xfrm>
            <a:off x="5286640" y="2382834"/>
            <a:ext cx="1879424" cy="3237656"/>
          </a:xfrm>
          <a:prstGeom prst="rect">
            <a:avLst/>
          </a:prstGeom>
        </p:spPr>
        <p:txBody>
          <a:bodyPr vert="horz" lIns="121917" tIns="60958" rIns="121917" bIns="60958" rtlCol="0">
            <a:noAutofit/>
          </a:bodyPr>
          <a:lstStyle/>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硬件无关性</a:t>
            </a: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隔离性</a:t>
            </a:r>
            <a:endParaRPr lang="en-US" altLang="zh-CN" sz="2400" dirty="0">
              <a:solidFill>
                <a:schemeClr val="bg1">
                  <a:lumMod val="65000"/>
                </a:scheme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dirty="0">
                <a:solidFill>
                  <a:schemeClr val="bg1">
                    <a:lumMod val="65000"/>
                  </a:schemeClr>
                </a:solidFill>
                <a:latin typeface="Arial"/>
                <a:ea typeface="微软雅黑"/>
              </a:rPr>
              <a:t>多实例</a:t>
            </a:r>
            <a:endParaRPr lang="en-US" altLang="zh-CN" sz="2400" dirty="0">
              <a:solidFill>
                <a:schemeClr val="bg1">
                  <a:lumMod val="65000"/>
                </a:schemeClr>
              </a:solidFill>
              <a:latin typeface="Arial"/>
              <a:ea typeface="微软雅黑"/>
            </a:endParaRPr>
          </a:p>
          <a:p>
            <a:pPr defTabSz="1219627">
              <a:lnSpc>
                <a:spcPct val="225000"/>
              </a:lnSpc>
              <a:spcBef>
                <a:spcPct val="20000"/>
              </a:spcBef>
              <a:buSzPct val="80000"/>
              <a:buFont typeface="Wingdings" pitchFamily="2" charset="2"/>
              <a:buNone/>
            </a:pPr>
            <a:r>
              <a:rPr lang="zh-CN" altLang="en-US" sz="2400" b="1" dirty="0">
                <a:solidFill>
                  <a:srgbClr val="FF0000"/>
                </a:solidFill>
                <a:latin typeface="Arial"/>
                <a:ea typeface="微软雅黑"/>
              </a:rPr>
              <a:t>特权功能</a:t>
            </a:r>
          </a:p>
        </p:txBody>
      </p:sp>
      <p:sp>
        <p:nvSpPr>
          <p:cNvPr id="42" name="矩形 41"/>
          <p:cNvSpPr/>
          <p:nvPr/>
        </p:nvSpPr>
        <p:spPr>
          <a:xfrm>
            <a:off x="7240078" y="2578518"/>
            <a:ext cx="4721755" cy="3231654"/>
          </a:xfrm>
          <a:prstGeom prst="rect">
            <a:avLst/>
          </a:prstGeom>
        </p:spPr>
        <p:txBody>
          <a:bodyPr wrap="square">
            <a:spAutoFit/>
          </a:bodyPr>
          <a:lstStyle/>
          <a:p>
            <a:pPr marL="0" lvl="2" algn="just">
              <a:lnSpc>
                <a:spcPct val="150000"/>
              </a:lnSpc>
              <a:spcBef>
                <a:spcPts val="600"/>
              </a:spcBef>
              <a:spcAft>
                <a:spcPts val="600"/>
              </a:spcAft>
            </a:pPr>
            <a:r>
              <a:rPr lang="zh-CN" altLang="en-US" dirty="0">
                <a:latin typeface="微软雅黑" panose="020B0503020204020204" pitchFamily="34" charset="-122"/>
                <a:ea typeface="微软雅黑" panose="020B0503020204020204" pitchFamily="34" charset="-122"/>
              </a:rPr>
              <a:t>      系统虚拟化的虚拟化层是在本地硬件与虚拟机之间，其将下层的资源抽象成另一种形式的资源，提供给上层的虚拟机使用。</a:t>
            </a:r>
          </a:p>
          <a:p>
            <a:pPr marL="0" lvl="2" algn="just">
              <a:lnSpc>
                <a:spcPct val="150000"/>
              </a:lnSpc>
              <a:spcBef>
                <a:spcPts val="600"/>
              </a:spcBef>
              <a:spcAft>
                <a:spcPts val="600"/>
              </a:spcAft>
            </a:pPr>
            <a:r>
              <a:rPr lang="zh-CN" altLang="en-US" dirty="0">
                <a:latin typeface="微软雅黑" panose="020B0503020204020204" pitchFamily="34" charset="-122"/>
                <a:ea typeface="微软雅黑" panose="020B0503020204020204" pitchFamily="34" charset="-122"/>
              </a:rPr>
              <a:t>       虚拟化层拥有更高的</a:t>
            </a:r>
            <a:r>
              <a:rPr lang="zh-CN" altLang="en-US" dirty="0">
                <a:solidFill>
                  <a:srgbClr val="FF0000"/>
                </a:solidFill>
                <a:latin typeface="微软雅黑" panose="020B0503020204020204" pitchFamily="34" charset="-122"/>
                <a:ea typeface="微软雅黑" panose="020B0503020204020204" pitchFamily="34" charset="-122"/>
              </a:rPr>
              <a:t>特权体现在</a:t>
            </a:r>
            <a:r>
              <a:rPr lang="zh-CN" altLang="en-US" dirty="0">
                <a:latin typeface="微软雅黑" panose="020B0503020204020204" pitchFamily="34" charset="-122"/>
                <a:ea typeface="微软雅黑" panose="020B0503020204020204" pitchFamily="34" charset="-122"/>
              </a:rPr>
              <a:t>：虚拟化层中添加的功能不需要了解客户机的具体语义，实现起来更加容易，并且添加的功能具有较高的特权级，不能被客户机绕过。</a:t>
            </a:r>
          </a:p>
        </p:txBody>
      </p:sp>
    </p:spTree>
    <p:extLst>
      <p:ext uri="{BB962C8B-B14F-4D97-AF65-F5344CB8AC3E}">
        <p14:creationId xmlns:p14="http://schemas.microsoft.com/office/powerpoint/2010/main" val="18292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Bottom)">
                                      <p:cBhvr>
                                        <p:cTn id="7" dur="500"/>
                                        <p:tgtEl>
                                          <p:spTgt spid="20"/>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slide(fromLeft)">
                                      <p:cBhvr>
                                        <p:cTn id="11" dur="500"/>
                                        <p:tgtEl>
                                          <p:spTgt spid="11"/>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slide(fromLeft)">
                                      <p:cBhvr>
                                        <p:cTn id="15" dur="500"/>
                                        <p:tgtEl>
                                          <p:spTgt spid="15"/>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slide(fromLeft)">
                                      <p:cBhvr>
                                        <p:cTn id="19" dur="500"/>
                                        <p:tgtEl>
                                          <p:spTgt spid="37"/>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slide(fromLeft)">
                                      <p:cBhvr>
                                        <p:cTn id="2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0" name="矩形 9"/>
          <p:cNvSpPr/>
          <p:nvPr/>
        </p:nvSpPr>
        <p:spPr>
          <a:xfrm>
            <a:off x="231775" y="2052153"/>
            <a:ext cx="3317687" cy="4027198"/>
          </a:xfrm>
          <a:prstGeom prst="rect">
            <a:avLst/>
          </a:prstGeom>
        </p:spPr>
        <p:txBody>
          <a:bodyPr vert="horz" lIns="121917" tIns="60958" rIns="121917" bIns="60958" rtlCol="0">
            <a:noAutofit/>
          </a:bodyPr>
          <a:lstStyle/>
          <a:p>
            <a:pPr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系统虚拟化的最大价值在于服务器虚拟化。服务器虚拟化是将系统虚拟化技术应用于服务器上，将一台或多台服务器虚拟化为若干台服务器使用。</a:t>
            </a:r>
          </a:p>
        </p:txBody>
      </p:sp>
      <p:sp>
        <p:nvSpPr>
          <p:cNvPr id="11" name="矩形 10"/>
          <p:cNvSpPr/>
          <p:nvPr/>
        </p:nvSpPr>
        <p:spPr>
          <a:xfrm>
            <a:off x="3683865" y="1675381"/>
            <a:ext cx="7358402" cy="576618"/>
          </a:xfrm>
          <a:prstGeom prst="rect">
            <a:avLst/>
          </a:prstGeom>
        </p:spPr>
        <p:txBody>
          <a:bodyPr vert="horz" lIns="121917" tIns="60958" rIns="121917" bIns="60958" rtlCol="0">
            <a:noAutofit/>
          </a:bodyPr>
          <a:lstStyle/>
          <a:p>
            <a:pPr marL="342900" indent="-342900" defTabSz="1219627">
              <a:lnSpc>
                <a:spcPct val="150000"/>
              </a:lnSpc>
              <a:spcBef>
                <a:spcPct val="20000"/>
              </a:spcBef>
              <a:buClr>
                <a:srgbClr val="0070C0"/>
              </a:buClr>
              <a:buSzPct val="100000"/>
              <a:buFont typeface="Wingdings" panose="05000000000000000000" pitchFamily="2" charset="2"/>
              <a:buChar char="Ø"/>
            </a:pPr>
            <a:r>
              <a:rPr lang="en-US" altLang="zh-CN" sz="2400" dirty="0">
                <a:latin typeface="Arial"/>
                <a:ea typeface="微软雅黑"/>
              </a:rPr>
              <a:t>1</a:t>
            </a:r>
            <a:r>
              <a:rPr lang="zh-CN" altLang="en-US" sz="2400" dirty="0">
                <a:latin typeface="Arial"/>
                <a:ea typeface="微软雅黑"/>
              </a:rPr>
              <a:t>．服务器虚拟化的分类</a:t>
            </a:r>
            <a:endParaRPr lang="en-US" altLang="zh-CN" sz="2400" dirty="0">
              <a:latin typeface="Arial"/>
              <a:ea typeface="微软雅黑"/>
            </a:endParaRPr>
          </a:p>
        </p:txBody>
      </p:sp>
      <p:sp>
        <p:nvSpPr>
          <p:cNvPr id="12" name="矩形 11"/>
          <p:cNvSpPr/>
          <p:nvPr/>
        </p:nvSpPr>
        <p:spPr>
          <a:xfrm>
            <a:off x="3918910" y="2356953"/>
            <a:ext cx="8004175" cy="4118050"/>
          </a:xfrm>
          <a:prstGeom prst="rect">
            <a:avLst/>
          </a:prstGeom>
        </p:spPr>
        <p:txBody>
          <a:bodyPr wrap="square">
            <a:spAutoFit/>
          </a:bodyPr>
          <a:lstStyle/>
          <a:p>
            <a:pPr marL="457200" indent="-457200" defTabSz="1219627">
              <a:lnSpc>
                <a:spcPct val="150000"/>
              </a:lnSpc>
              <a:spcBef>
                <a:spcPct val="20000"/>
              </a:spcBef>
              <a:buSzPct val="80000"/>
              <a:buFont typeface="+mj-ea"/>
              <a:buAutoNum type="circleNumDbPlain"/>
            </a:pPr>
            <a:r>
              <a:rPr lang="zh-CN" altLang="en-US" sz="2400" dirty="0">
                <a:solidFill>
                  <a:srgbClr val="FF0000"/>
                </a:solidFill>
                <a:latin typeface="Arial"/>
                <a:ea typeface="微软雅黑"/>
              </a:rPr>
              <a:t>将一台服务器虚拟成多台服务器</a:t>
            </a:r>
            <a:r>
              <a:rPr lang="zh-CN" altLang="en-US" sz="2400" dirty="0">
                <a:solidFill>
                  <a:prstClr val="black"/>
                </a:solidFill>
                <a:latin typeface="Arial"/>
                <a:ea typeface="微软雅黑"/>
              </a:rPr>
              <a:t>，即将一台物理服务器分割成多个相互独立、互不干扰的虚拟环境；</a:t>
            </a:r>
            <a:endParaRPr lang="en-US" altLang="zh-CN" sz="2400" dirty="0">
              <a:solidFill>
                <a:prstClr val="black"/>
              </a:solidFill>
              <a:latin typeface="Arial"/>
              <a:ea typeface="微软雅黑"/>
            </a:endParaRPr>
          </a:p>
          <a:p>
            <a:pPr marL="457200" indent="-457200" defTabSz="1219627">
              <a:lnSpc>
                <a:spcPct val="150000"/>
              </a:lnSpc>
              <a:spcBef>
                <a:spcPct val="20000"/>
              </a:spcBef>
              <a:buSzPct val="80000"/>
              <a:buFont typeface="+mj-ea"/>
              <a:buAutoNum type="circleNumDbPlain"/>
            </a:pPr>
            <a:r>
              <a:rPr lang="zh-CN" altLang="en-US" sz="2400" dirty="0">
                <a:solidFill>
                  <a:srgbClr val="FF0000"/>
                </a:solidFill>
                <a:latin typeface="Arial"/>
                <a:ea typeface="微软雅黑"/>
              </a:rPr>
              <a:t>服务器整合</a:t>
            </a:r>
            <a:r>
              <a:rPr lang="zh-CN" altLang="en-US" sz="2400" dirty="0">
                <a:solidFill>
                  <a:prstClr val="black"/>
                </a:solidFill>
                <a:latin typeface="Arial"/>
                <a:ea typeface="微软雅黑"/>
              </a:rPr>
              <a:t>，就是多个独立的物理服务器虚拟为一个逻辑服务器，使多台服务器相互协作，处理同一个业务；</a:t>
            </a:r>
          </a:p>
          <a:p>
            <a:pPr marL="457200" indent="-457200" defTabSz="1219627">
              <a:lnSpc>
                <a:spcPct val="150000"/>
              </a:lnSpc>
              <a:spcBef>
                <a:spcPct val="20000"/>
              </a:spcBef>
              <a:buSzPct val="80000"/>
              <a:buFont typeface="+mj-ea"/>
              <a:buAutoNum type="circleNumDbPlain"/>
            </a:pPr>
            <a:r>
              <a:rPr lang="zh-CN" altLang="en-US" sz="2400" dirty="0">
                <a:solidFill>
                  <a:srgbClr val="FF0000"/>
                </a:solidFill>
                <a:latin typeface="Arial"/>
                <a:ea typeface="微软雅黑"/>
              </a:rPr>
              <a:t>服务器先整合、再切分</a:t>
            </a:r>
            <a:r>
              <a:rPr lang="zh-CN" altLang="en-US" sz="2400" dirty="0">
                <a:solidFill>
                  <a:prstClr val="black"/>
                </a:solidFill>
                <a:latin typeface="Arial"/>
                <a:ea typeface="微软雅黑"/>
              </a:rPr>
              <a:t>，就是将多台物理服务器虚拟成一台逻辑服务器，然后再将其划分为多个虚拟环境，即多个业务在多台虚拟服务器上运行。</a:t>
            </a:r>
          </a:p>
        </p:txBody>
      </p:sp>
      <p:sp>
        <p:nvSpPr>
          <p:cNvPr id="13" name="文本框 12"/>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Tree>
    <p:extLst>
      <p:ext uri="{BB962C8B-B14F-4D97-AF65-F5344CB8AC3E}">
        <p14:creationId xmlns:p14="http://schemas.microsoft.com/office/powerpoint/2010/main" val="14231540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3" name="矩形 12"/>
          <p:cNvSpPr/>
          <p:nvPr/>
        </p:nvSpPr>
        <p:spPr>
          <a:xfrm>
            <a:off x="3364964" y="2317977"/>
            <a:ext cx="8455025" cy="4304871"/>
          </a:xfrm>
          <a:prstGeom prst="rect">
            <a:avLst/>
          </a:prstGeom>
        </p:spPr>
        <p:txBody>
          <a:bodyPr vert="horz" lIns="121917" tIns="60958" rIns="121917" bIns="60958" rtlCol="0">
            <a:noAutofit/>
          </a:bodyPr>
          <a:lstStyle/>
          <a:p>
            <a:pPr marL="342900" indent="-342900" defTabSz="1219627">
              <a:lnSpc>
                <a:spcPct val="150000"/>
              </a:lnSpc>
              <a:spcBef>
                <a:spcPct val="20000"/>
              </a:spcBef>
              <a:buSzPct val="80000"/>
              <a:buFont typeface="Wingdings" pitchFamily="2" charset="2"/>
              <a:buChar char="n"/>
            </a:pPr>
            <a:r>
              <a:rPr lang="en-US" altLang="zh-CN" sz="2400" dirty="0">
                <a:solidFill>
                  <a:srgbClr val="FF0000"/>
                </a:solidFill>
                <a:latin typeface="Arial"/>
                <a:ea typeface="微软雅黑"/>
              </a:rPr>
              <a:t>CPU</a:t>
            </a:r>
            <a:r>
              <a:rPr lang="zh-CN" altLang="en-US" sz="2400" dirty="0">
                <a:solidFill>
                  <a:srgbClr val="FF0000"/>
                </a:solidFill>
                <a:latin typeface="Arial"/>
                <a:ea typeface="微软雅黑"/>
              </a:rPr>
              <a:t>虚拟化：</a:t>
            </a:r>
            <a:r>
              <a:rPr lang="en-US" altLang="zh-CN" sz="2400" dirty="0">
                <a:solidFill>
                  <a:prstClr val="black"/>
                </a:solidFill>
                <a:latin typeface="Arial"/>
                <a:ea typeface="微软雅黑"/>
              </a:rPr>
              <a:t>CPU</a:t>
            </a:r>
            <a:r>
              <a:rPr lang="zh-CN" altLang="zh-CN" sz="2400" dirty="0">
                <a:solidFill>
                  <a:prstClr val="black"/>
                </a:solidFill>
                <a:latin typeface="Arial"/>
                <a:ea typeface="微软雅黑"/>
              </a:rPr>
              <a:t>虚拟化技术是把物理</a:t>
            </a:r>
            <a:r>
              <a:rPr lang="en-US" altLang="zh-CN" sz="2400" dirty="0">
                <a:solidFill>
                  <a:prstClr val="black"/>
                </a:solidFill>
                <a:latin typeface="Arial"/>
                <a:ea typeface="微软雅黑"/>
              </a:rPr>
              <a:t>CPU</a:t>
            </a:r>
            <a:r>
              <a:rPr lang="zh-CN" altLang="zh-CN" sz="2400" dirty="0">
                <a:solidFill>
                  <a:prstClr val="black"/>
                </a:solidFill>
                <a:latin typeface="Arial"/>
                <a:ea typeface="微软雅黑"/>
              </a:rPr>
              <a:t>抽象成虚拟</a:t>
            </a:r>
            <a:r>
              <a:rPr lang="en-US" altLang="zh-CN" sz="2400" dirty="0">
                <a:solidFill>
                  <a:prstClr val="black"/>
                </a:solidFill>
                <a:latin typeface="Arial"/>
                <a:ea typeface="微软雅黑"/>
              </a:rPr>
              <a:t>CPU</a:t>
            </a:r>
            <a:r>
              <a:rPr lang="zh-CN" altLang="zh-CN" sz="2400" dirty="0">
                <a:solidFill>
                  <a:prstClr val="black"/>
                </a:solidFill>
                <a:latin typeface="Arial"/>
                <a:ea typeface="微软雅黑"/>
              </a:rPr>
              <a:t>，任意时刻一个物理</a:t>
            </a:r>
            <a:r>
              <a:rPr lang="en-US" altLang="zh-CN" sz="2400" dirty="0">
                <a:solidFill>
                  <a:prstClr val="black"/>
                </a:solidFill>
                <a:latin typeface="Arial"/>
                <a:ea typeface="微软雅黑"/>
              </a:rPr>
              <a:t>CPU</a:t>
            </a:r>
            <a:r>
              <a:rPr lang="zh-CN" altLang="zh-CN" sz="2400" dirty="0">
                <a:solidFill>
                  <a:prstClr val="black"/>
                </a:solidFill>
                <a:latin typeface="Arial"/>
                <a:ea typeface="微软雅黑"/>
              </a:rPr>
              <a:t>只能运行一个虚拟</a:t>
            </a:r>
            <a:r>
              <a:rPr lang="en-US" altLang="zh-CN" sz="2400" dirty="0">
                <a:solidFill>
                  <a:prstClr val="black"/>
                </a:solidFill>
                <a:latin typeface="Arial"/>
                <a:ea typeface="微软雅黑"/>
              </a:rPr>
              <a:t>CPU</a:t>
            </a:r>
            <a:r>
              <a:rPr lang="zh-CN" altLang="zh-CN" sz="2400" dirty="0">
                <a:solidFill>
                  <a:prstClr val="black"/>
                </a:solidFill>
                <a:latin typeface="Arial"/>
                <a:ea typeface="微软雅黑"/>
              </a:rPr>
              <a:t>指令。</a:t>
            </a:r>
            <a:endParaRPr lang="zh-CN" altLang="en-US" sz="2400" dirty="0">
              <a:solidFill>
                <a:prstClr val="black"/>
              </a:solidFill>
              <a:latin typeface="Arial"/>
              <a:ea typeface="微软雅黑"/>
            </a:endParaRPr>
          </a:p>
          <a:p>
            <a:pPr marL="342900" indent="-342900" defTabSz="1219627">
              <a:lnSpc>
                <a:spcPct val="150000"/>
              </a:lnSpc>
              <a:spcBef>
                <a:spcPct val="20000"/>
              </a:spcBef>
              <a:buSzPct val="80000"/>
              <a:buFont typeface="Wingdings" pitchFamily="2" charset="2"/>
              <a:buChar char="n"/>
            </a:pPr>
            <a:r>
              <a:rPr lang="zh-CN" altLang="en-US" sz="2400" dirty="0">
                <a:solidFill>
                  <a:srgbClr val="FF0000"/>
                </a:solidFill>
                <a:latin typeface="Arial"/>
                <a:ea typeface="微软雅黑"/>
              </a:rPr>
              <a:t>内存虚拟化：</a:t>
            </a:r>
            <a:r>
              <a:rPr lang="zh-CN" altLang="zh-CN" sz="2400" dirty="0">
                <a:solidFill>
                  <a:prstClr val="black"/>
                </a:solidFill>
                <a:latin typeface="Arial"/>
                <a:ea typeface="微软雅黑"/>
              </a:rPr>
              <a:t>内存虚拟化是对宿主机的真实物理内存统一管理，虚拟化成虚拟的物理内存，然后分别供若干个虚拟机使用，使得每个虚拟机拥有各自独立的内存空间。</a:t>
            </a:r>
            <a:endParaRPr lang="en-US" altLang="zh-CN" sz="2400" dirty="0">
              <a:solidFill>
                <a:prstClr val="black"/>
              </a:solidFill>
              <a:latin typeface="Arial"/>
              <a:ea typeface="微软雅黑"/>
            </a:endParaRPr>
          </a:p>
          <a:p>
            <a:pPr marL="342900" indent="-342900" defTabSz="1219627">
              <a:lnSpc>
                <a:spcPct val="150000"/>
              </a:lnSpc>
              <a:spcBef>
                <a:spcPct val="20000"/>
              </a:spcBef>
              <a:buSzPct val="80000"/>
              <a:buFont typeface="Wingdings" pitchFamily="2" charset="2"/>
              <a:buChar char="n"/>
            </a:pPr>
            <a:r>
              <a:rPr lang="en-US" altLang="zh-CN" sz="2400" dirty="0">
                <a:solidFill>
                  <a:srgbClr val="FF0000"/>
                </a:solidFill>
                <a:latin typeface="Arial"/>
                <a:ea typeface="微软雅黑"/>
              </a:rPr>
              <a:t>I/O</a:t>
            </a:r>
            <a:r>
              <a:rPr lang="zh-CN" altLang="en-US" sz="2400" dirty="0">
                <a:solidFill>
                  <a:srgbClr val="FF0000"/>
                </a:solidFill>
                <a:latin typeface="Arial"/>
                <a:ea typeface="微软雅黑"/>
              </a:rPr>
              <a:t>虚拟化：</a:t>
            </a:r>
            <a:r>
              <a:rPr lang="zh-CN" altLang="en-US" sz="2400" dirty="0">
                <a:solidFill>
                  <a:prstClr val="black"/>
                </a:solidFill>
                <a:latin typeface="Arial"/>
                <a:ea typeface="微软雅黑"/>
              </a:rPr>
              <a:t>为了使所有的客户操作系统都能访问外设资源，虚拟机监视器需通过</a:t>
            </a:r>
            <a:r>
              <a:rPr lang="en-US" altLang="zh-CN" sz="2400" dirty="0">
                <a:solidFill>
                  <a:prstClr val="black"/>
                </a:solidFill>
                <a:latin typeface="Arial"/>
                <a:ea typeface="微软雅黑"/>
              </a:rPr>
              <a:t>I/O</a:t>
            </a:r>
            <a:r>
              <a:rPr lang="zh-CN" altLang="en-US" sz="2400" dirty="0">
                <a:solidFill>
                  <a:prstClr val="black"/>
                </a:solidFill>
                <a:latin typeface="Arial"/>
                <a:ea typeface="微软雅黑"/>
              </a:rPr>
              <a:t>虚拟化的方式复用有限的外设资源。</a:t>
            </a:r>
          </a:p>
          <a:p>
            <a:pPr marL="342900" indent="-342900" defTabSz="1219627">
              <a:lnSpc>
                <a:spcPct val="150000"/>
              </a:lnSpc>
              <a:spcBef>
                <a:spcPct val="20000"/>
              </a:spcBef>
              <a:buSzPct val="80000"/>
              <a:buFont typeface="Wingdings" pitchFamily="2" charset="2"/>
              <a:buChar char="n"/>
            </a:pPr>
            <a:endParaRPr lang="zh-CN" altLang="en-US" sz="2400" dirty="0">
              <a:solidFill>
                <a:prstClr val="black"/>
              </a:solidFill>
              <a:latin typeface="Arial"/>
              <a:ea typeface="微软雅黑"/>
            </a:endParaRPr>
          </a:p>
        </p:txBody>
      </p:sp>
      <p:sp>
        <p:nvSpPr>
          <p:cNvPr id="14" name="矩形 13"/>
          <p:cNvSpPr/>
          <p:nvPr/>
        </p:nvSpPr>
        <p:spPr>
          <a:xfrm>
            <a:off x="3424875" y="1851869"/>
            <a:ext cx="4462607"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p>
        </p:txBody>
      </p:sp>
      <p:sp>
        <p:nvSpPr>
          <p:cNvPr id="15" name="矩形 14"/>
          <p:cNvSpPr/>
          <p:nvPr/>
        </p:nvSpPr>
        <p:spPr>
          <a:xfrm>
            <a:off x="131974" y="2313534"/>
            <a:ext cx="3129312" cy="2308324"/>
          </a:xfrm>
          <a:prstGeom prst="rect">
            <a:avLst/>
          </a:prstGeom>
        </p:spPr>
        <p:txBody>
          <a:bodyPr wrap="square">
            <a:spAutoFit/>
          </a:bodyPr>
          <a:lstStyle/>
          <a:p>
            <a:pPr algn="just" defTabSz="1219627">
              <a:lnSpc>
                <a:spcPct val="150000"/>
              </a:lnSpc>
              <a:spcBef>
                <a:spcPct val="20000"/>
              </a:spcBef>
              <a:buSzPct val="80000"/>
              <a:buFont typeface="Wingdings" pitchFamily="2" charset="2"/>
              <a:buNone/>
            </a:pPr>
            <a:r>
              <a:rPr lang="zh-CN" altLang="en-US" sz="2400" dirty="0">
                <a:solidFill>
                  <a:prstClr val="black"/>
                </a:solidFill>
                <a:latin typeface="Arial"/>
                <a:ea typeface="微软雅黑"/>
              </a:rPr>
              <a:t>       服务器虚拟化的</a:t>
            </a:r>
            <a:r>
              <a:rPr lang="zh-CN" altLang="en-US" sz="2400" dirty="0">
                <a:solidFill>
                  <a:srgbClr val="FF0000"/>
                </a:solidFill>
                <a:latin typeface="Arial"/>
                <a:ea typeface="微软雅黑"/>
              </a:rPr>
              <a:t>关键技术</a:t>
            </a:r>
            <a:r>
              <a:rPr lang="zh-CN" altLang="en-US" sz="2400" dirty="0">
                <a:solidFill>
                  <a:prstClr val="black"/>
                </a:solidFill>
                <a:latin typeface="Arial"/>
                <a:ea typeface="微软雅黑"/>
              </a:rPr>
              <a:t>是对</a:t>
            </a:r>
            <a:r>
              <a:rPr lang="en-US" altLang="zh-CN" sz="2400" dirty="0">
                <a:solidFill>
                  <a:prstClr val="black"/>
                </a:solidFill>
                <a:latin typeface="Arial"/>
                <a:ea typeface="微软雅黑"/>
              </a:rPr>
              <a:t>CPU</a:t>
            </a:r>
            <a:r>
              <a:rPr lang="zh-CN" altLang="en-US" sz="2400" dirty="0">
                <a:solidFill>
                  <a:prstClr val="black"/>
                </a:solidFill>
                <a:latin typeface="Arial"/>
                <a:ea typeface="微软雅黑"/>
              </a:rPr>
              <a:t>、内存、</a:t>
            </a:r>
            <a:r>
              <a:rPr lang="en-US" altLang="zh-CN" sz="2400" dirty="0">
                <a:solidFill>
                  <a:prstClr val="black"/>
                </a:solidFill>
                <a:latin typeface="Arial"/>
                <a:ea typeface="微软雅黑"/>
              </a:rPr>
              <a:t>I/O</a:t>
            </a:r>
            <a:r>
              <a:rPr lang="zh-CN" altLang="en-US" sz="2400" dirty="0">
                <a:solidFill>
                  <a:prstClr val="black"/>
                </a:solidFill>
                <a:latin typeface="Arial"/>
                <a:ea typeface="微软雅黑"/>
              </a:rPr>
              <a:t>硬件资源的虚拟化。</a:t>
            </a:r>
            <a:endParaRPr lang="en-US" altLang="zh-CN" sz="2400" dirty="0">
              <a:solidFill>
                <a:prstClr val="black"/>
              </a:solidFill>
              <a:latin typeface="Arial"/>
              <a:ea typeface="微软雅黑"/>
            </a:endParaRP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Tree>
    <p:extLst>
      <p:ext uri="{BB962C8B-B14F-4D97-AF65-F5344CB8AC3E}">
        <p14:creationId xmlns:p14="http://schemas.microsoft.com/office/powerpoint/2010/main" val="217916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en-US" altLang="zh-CN" sz="2400" dirty="0">
                <a:solidFill>
                  <a:srgbClr val="FF0000"/>
                </a:solidFill>
                <a:latin typeface="Arial"/>
                <a:ea typeface="微软雅黑"/>
              </a:rPr>
              <a:t>CPU</a:t>
            </a:r>
            <a:r>
              <a:rPr lang="zh-CN" altLang="en-US" sz="2400" dirty="0">
                <a:solidFill>
                  <a:srgbClr val="FF0000"/>
                </a:solidFill>
                <a:latin typeface="Arial"/>
                <a:ea typeface="微软雅黑"/>
              </a:rPr>
              <a:t>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2" name="矩形 1"/>
          <p:cNvSpPr/>
          <p:nvPr/>
        </p:nvSpPr>
        <p:spPr>
          <a:xfrm>
            <a:off x="606712" y="2709550"/>
            <a:ext cx="9045288" cy="2067233"/>
          </a:xfrm>
          <a:prstGeom prst="rect">
            <a:avLst/>
          </a:prstGeom>
        </p:spPr>
        <p:txBody>
          <a:bodyPr wrap="square">
            <a:spAutoFit/>
          </a:bodyPr>
          <a:lstStyle/>
          <a:p>
            <a:pPr marL="742950" lvl="1" indent="-285750" algn="just" fontAlgn="base" latinLnBrk="1">
              <a:lnSpc>
                <a:spcPct val="125000"/>
              </a:lnSpc>
              <a:spcBef>
                <a:spcPts val="1700"/>
              </a:spcBef>
              <a:spcAft>
                <a:spcPts val="1650"/>
              </a:spcAft>
              <a:buClr>
                <a:srgbClr val="00B0F0"/>
              </a:buClr>
              <a:buFont typeface="Vivaldi" panose="03020602050506090804" pitchFamily="66" charset="0"/>
              <a:buChar char="—"/>
            </a:pPr>
            <a:r>
              <a:rPr kumimoji="1" lang="en-US" altLang="zh-CN" sz="2000" dirty="0">
                <a:solidFill>
                  <a:srgbClr val="000000"/>
                </a:solidFill>
                <a:latin typeface="微软雅黑" panose="020B0503020204020204" pitchFamily="34" charset="-122"/>
                <a:ea typeface="微软雅黑" panose="020B0503020204020204" pitchFamily="34" charset="-122"/>
              </a:rPr>
              <a:t>CPU</a:t>
            </a:r>
            <a:r>
              <a:rPr kumimoji="1" lang="zh-CN" altLang="en-US" sz="2000" dirty="0">
                <a:solidFill>
                  <a:srgbClr val="000000"/>
                </a:solidFill>
                <a:latin typeface="微软雅黑" panose="020B0503020204020204" pitchFamily="34" charset="-122"/>
                <a:ea typeface="微软雅黑" panose="020B0503020204020204" pitchFamily="34" charset="-122"/>
              </a:rPr>
              <a:t>虚拟化技术是</a:t>
            </a:r>
            <a:r>
              <a:rPr kumimoji="1" lang="zh-CN" altLang="en-US" sz="2000" dirty="0">
                <a:solidFill>
                  <a:srgbClr val="FF0000"/>
                </a:solidFill>
                <a:latin typeface="微软雅黑" panose="020B0503020204020204" pitchFamily="34" charset="-122"/>
                <a:ea typeface="微软雅黑" panose="020B0503020204020204" pitchFamily="34" charset="-122"/>
              </a:rPr>
              <a:t>把物理</a:t>
            </a:r>
            <a:r>
              <a:rPr kumimoji="1" lang="en-US" altLang="zh-CN" sz="2000" dirty="0">
                <a:solidFill>
                  <a:srgbClr val="FF0000"/>
                </a:solidFill>
                <a:latin typeface="微软雅黑" panose="020B0503020204020204" pitchFamily="34" charset="-122"/>
                <a:ea typeface="微软雅黑" panose="020B0503020204020204" pitchFamily="34" charset="-122"/>
              </a:rPr>
              <a:t>CPU</a:t>
            </a:r>
            <a:r>
              <a:rPr kumimoji="1" lang="zh-CN" altLang="en-US" sz="2000" dirty="0">
                <a:solidFill>
                  <a:srgbClr val="FF0000"/>
                </a:solidFill>
                <a:latin typeface="微软雅黑" panose="020B0503020204020204" pitchFamily="34" charset="-122"/>
                <a:ea typeface="微软雅黑" panose="020B0503020204020204" pitchFamily="34" charset="-122"/>
              </a:rPr>
              <a:t>抽象成虚拟</a:t>
            </a:r>
            <a:r>
              <a:rPr kumimoji="1" lang="en-US" altLang="zh-CN" sz="2000" dirty="0">
                <a:solidFill>
                  <a:srgbClr val="FF0000"/>
                </a:solidFill>
                <a:latin typeface="微软雅黑" panose="020B0503020204020204" pitchFamily="34" charset="-122"/>
                <a:ea typeface="微软雅黑" panose="020B0503020204020204" pitchFamily="34" charset="-122"/>
              </a:rPr>
              <a:t>CPU</a:t>
            </a:r>
            <a:r>
              <a:rPr kumimoji="1" lang="zh-CN" altLang="en-US" sz="2000" dirty="0">
                <a:solidFill>
                  <a:srgbClr val="000000"/>
                </a:solidFill>
                <a:latin typeface="微软雅黑" panose="020B0503020204020204" pitchFamily="34" charset="-122"/>
                <a:ea typeface="微软雅黑" panose="020B0503020204020204" pitchFamily="34" charset="-122"/>
              </a:rPr>
              <a:t>，任意时刻一个物理</a:t>
            </a:r>
            <a:r>
              <a:rPr kumimoji="1" lang="en-US" altLang="zh-CN" sz="2000" dirty="0">
                <a:solidFill>
                  <a:srgbClr val="000000"/>
                </a:solidFill>
                <a:latin typeface="微软雅黑" panose="020B0503020204020204" pitchFamily="34" charset="-122"/>
                <a:ea typeface="微软雅黑" panose="020B0503020204020204" pitchFamily="34" charset="-122"/>
              </a:rPr>
              <a:t>CPU</a:t>
            </a:r>
            <a:r>
              <a:rPr kumimoji="1" lang="zh-CN" altLang="en-US" sz="2000" dirty="0">
                <a:solidFill>
                  <a:srgbClr val="000000"/>
                </a:solidFill>
                <a:latin typeface="微软雅黑" panose="020B0503020204020204" pitchFamily="34" charset="-122"/>
                <a:ea typeface="微软雅黑" panose="020B0503020204020204" pitchFamily="34" charset="-122"/>
              </a:rPr>
              <a:t>只能运行一个虚拟</a:t>
            </a:r>
            <a:r>
              <a:rPr kumimoji="1" lang="en-US" altLang="zh-CN" sz="2000" dirty="0">
                <a:solidFill>
                  <a:srgbClr val="000000"/>
                </a:solidFill>
                <a:latin typeface="微软雅黑" panose="020B0503020204020204" pitchFamily="34" charset="-122"/>
                <a:ea typeface="微软雅黑" panose="020B0503020204020204" pitchFamily="34" charset="-122"/>
              </a:rPr>
              <a:t>CPU</a:t>
            </a:r>
            <a:r>
              <a:rPr kumimoji="1" lang="zh-CN" altLang="en-US" sz="2000" dirty="0">
                <a:solidFill>
                  <a:srgbClr val="000000"/>
                </a:solidFill>
                <a:latin typeface="微软雅黑" panose="020B0503020204020204" pitchFamily="34" charset="-122"/>
                <a:ea typeface="微软雅黑" panose="020B0503020204020204" pitchFamily="34" charset="-122"/>
              </a:rPr>
              <a:t>指令。</a:t>
            </a: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marL="742950" lvl="1" indent="-285750" fontAlgn="base" latinLnBrk="1">
              <a:lnSpc>
                <a:spcPct val="125000"/>
              </a:lnSpc>
              <a:spcBef>
                <a:spcPts val="1700"/>
              </a:spcBef>
              <a:spcAft>
                <a:spcPts val="1650"/>
              </a:spcAft>
              <a:buClr>
                <a:srgbClr val="00B0F0"/>
              </a:buClr>
              <a:buFont typeface="Vivaldi" panose="03020602050506090804" pitchFamily="66" charset="0"/>
              <a:buChar char="—"/>
            </a:pPr>
            <a:r>
              <a:rPr kumimoji="1" lang="zh-CN" altLang="en-US" sz="2000" dirty="0">
                <a:solidFill>
                  <a:srgbClr val="000000"/>
                </a:solidFill>
                <a:latin typeface="微软雅黑" panose="020B0503020204020204" pitchFamily="34" charset="-122"/>
                <a:ea typeface="微软雅黑" panose="020B0503020204020204" pitchFamily="34" charset="-122"/>
              </a:rPr>
              <a:t>每个客户操作系统可以使用一个或多个虚拟</a:t>
            </a:r>
            <a:r>
              <a:rPr kumimoji="1" lang="en-US" altLang="zh-CN" sz="2000" dirty="0">
                <a:solidFill>
                  <a:srgbClr val="000000"/>
                </a:solidFill>
                <a:latin typeface="微软雅黑" panose="020B0503020204020204" pitchFamily="34" charset="-122"/>
                <a:ea typeface="微软雅黑" panose="020B0503020204020204" pitchFamily="34" charset="-122"/>
              </a:rPr>
              <a:t>CPU</a:t>
            </a:r>
            <a:r>
              <a:rPr kumimoji="1" lang="zh-CN" altLang="en-US" sz="2000" dirty="0">
                <a:solidFill>
                  <a:srgbClr val="000000"/>
                </a:solidFill>
                <a:latin typeface="微软雅黑" panose="020B0503020204020204" pitchFamily="34" charset="-122"/>
                <a:ea typeface="微软雅黑" panose="020B0503020204020204" pitchFamily="34" charset="-122"/>
              </a:rPr>
              <a:t>。在这些客户操作系统之间，</a:t>
            </a:r>
            <a:r>
              <a:rPr kumimoji="1" lang="zh-CN" altLang="en-US" sz="2000" dirty="0">
                <a:solidFill>
                  <a:srgbClr val="FF0000"/>
                </a:solidFill>
                <a:latin typeface="微软雅黑" panose="020B0503020204020204" pitchFamily="34" charset="-122"/>
                <a:ea typeface="微软雅黑" panose="020B0503020204020204" pitchFamily="34" charset="-122"/>
              </a:rPr>
              <a:t>虚拟</a:t>
            </a:r>
            <a:r>
              <a:rPr kumimoji="1" lang="en-US" altLang="zh-CN" sz="2000" dirty="0">
                <a:solidFill>
                  <a:srgbClr val="FF0000"/>
                </a:solidFill>
                <a:latin typeface="微软雅黑" panose="020B0503020204020204" pitchFamily="34" charset="-122"/>
                <a:ea typeface="微软雅黑" panose="020B0503020204020204" pitchFamily="34" charset="-122"/>
              </a:rPr>
              <a:t>CPU</a:t>
            </a:r>
            <a:r>
              <a:rPr kumimoji="1" lang="zh-CN" altLang="en-US" sz="2000" dirty="0">
                <a:solidFill>
                  <a:srgbClr val="FF0000"/>
                </a:solidFill>
                <a:latin typeface="微软雅黑" panose="020B0503020204020204" pitchFamily="34" charset="-122"/>
                <a:ea typeface="微软雅黑" panose="020B0503020204020204" pitchFamily="34" charset="-122"/>
              </a:rPr>
              <a:t>的运行相互隔离，互不影响</a:t>
            </a:r>
            <a:r>
              <a:rPr kumimoji="1" lang="zh-CN" altLang="en-US" sz="20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38885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en-US" altLang="zh-CN" sz="2400" dirty="0">
                <a:solidFill>
                  <a:srgbClr val="FF0000"/>
                </a:solidFill>
                <a:latin typeface="Arial"/>
                <a:ea typeface="微软雅黑"/>
              </a:rPr>
              <a:t>CPU</a:t>
            </a:r>
            <a:r>
              <a:rPr lang="zh-CN" altLang="en-US" sz="2400" dirty="0">
                <a:solidFill>
                  <a:srgbClr val="FF0000"/>
                </a:solidFill>
                <a:latin typeface="Arial"/>
                <a:ea typeface="微软雅黑"/>
              </a:rPr>
              <a:t>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9" name="矩形 8"/>
          <p:cNvSpPr/>
          <p:nvPr/>
        </p:nvSpPr>
        <p:spPr>
          <a:xfrm>
            <a:off x="606712" y="2515587"/>
            <a:ext cx="8786670" cy="3811300"/>
          </a:xfrm>
          <a:prstGeom prst="rect">
            <a:avLst/>
          </a:prstGeom>
        </p:spPr>
        <p:txBody>
          <a:bodyPr wrap="square">
            <a:spAutoFit/>
          </a:bodyPr>
          <a:lstStyle/>
          <a:p>
            <a:pPr marL="742950" lvl="1" indent="-285750" fontAlgn="base" latinLnBrk="1">
              <a:lnSpc>
                <a:spcPct val="125000"/>
              </a:lnSpc>
              <a:spcBef>
                <a:spcPts val="1700"/>
              </a:spcBef>
              <a:spcAft>
                <a:spcPts val="600"/>
              </a:spcAft>
              <a:buClr>
                <a:srgbClr val="00B0F0"/>
              </a:buClr>
              <a:buFont typeface="Vivaldi" panose="03020602050506090804" pitchFamily="66" charset="0"/>
              <a:buChar char="—"/>
            </a:pPr>
            <a:r>
              <a:rPr kumimoji="1" lang="zh-CN" altLang="en-US" sz="2000" dirty="0">
                <a:solidFill>
                  <a:srgbClr val="000000"/>
                </a:solidFill>
                <a:latin typeface="微软雅黑" panose="020B0503020204020204" pitchFamily="34" charset="-122"/>
                <a:ea typeface="微软雅黑" panose="020B0503020204020204" pitchFamily="34" charset="-122"/>
              </a:rPr>
              <a:t>在纯软件的</a:t>
            </a:r>
            <a:r>
              <a:rPr kumimoji="1" lang="en-US" altLang="zh-CN" sz="2000" dirty="0">
                <a:solidFill>
                  <a:srgbClr val="000000"/>
                </a:solidFill>
                <a:latin typeface="微软雅黑" panose="020B0503020204020204" pitchFamily="34" charset="-122"/>
                <a:ea typeface="微软雅黑" panose="020B0503020204020204" pitchFamily="34" charset="-122"/>
              </a:rPr>
              <a:t>CPU</a:t>
            </a:r>
            <a:r>
              <a:rPr kumimoji="1" lang="zh-CN" altLang="en-US" sz="2000" dirty="0">
                <a:solidFill>
                  <a:srgbClr val="000000"/>
                </a:solidFill>
                <a:latin typeface="微软雅黑" panose="020B0503020204020204" pitchFamily="34" charset="-122"/>
                <a:ea typeface="微软雅黑" panose="020B0503020204020204" pitchFamily="34" charset="-122"/>
              </a:rPr>
              <a:t>虚拟化中，有</a:t>
            </a:r>
            <a:r>
              <a:rPr kumimoji="1" lang="zh-CN" altLang="en-US" sz="2000" b="1" dirty="0">
                <a:solidFill>
                  <a:srgbClr val="FF0000"/>
                </a:solidFill>
                <a:latin typeface="微软雅黑" panose="020B0503020204020204" pitchFamily="34" charset="-122"/>
                <a:ea typeface="微软雅黑" panose="020B0503020204020204" pitchFamily="34" charset="-122"/>
              </a:rPr>
              <a:t>全虚拟化</a:t>
            </a:r>
            <a:r>
              <a:rPr kumimoji="1" lang="zh-CN" altLang="en-US" sz="2000" dirty="0">
                <a:solidFill>
                  <a:srgbClr val="000000"/>
                </a:solidFill>
                <a:latin typeface="微软雅黑" panose="020B0503020204020204" pitchFamily="34" charset="-122"/>
                <a:ea typeface="微软雅黑" panose="020B0503020204020204" pitchFamily="34" charset="-122"/>
              </a:rPr>
              <a:t>和</a:t>
            </a:r>
            <a:r>
              <a:rPr kumimoji="1" lang="zh-CN" altLang="en-US" sz="2000" b="1" dirty="0">
                <a:solidFill>
                  <a:srgbClr val="FF0000"/>
                </a:solidFill>
                <a:latin typeface="微软雅黑" panose="020B0503020204020204" pitchFamily="34" charset="-122"/>
                <a:ea typeface="微软雅黑" panose="020B0503020204020204" pitchFamily="34" charset="-122"/>
              </a:rPr>
              <a:t>半虚拟化</a:t>
            </a:r>
            <a:r>
              <a:rPr kumimoji="1" lang="zh-CN" altLang="en-US" sz="2000" dirty="0">
                <a:solidFill>
                  <a:srgbClr val="000000"/>
                </a:solidFill>
                <a:latin typeface="微软雅黑" panose="020B0503020204020204" pitchFamily="34" charset="-122"/>
                <a:ea typeface="微软雅黑" panose="020B0503020204020204" pitchFamily="34" charset="-122"/>
              </a:rPr>
              <a:t>两种不同的软件方案。</a:t>
            </a:r>
          </a:p>
          <a:p>
            <a:pPr marL="742950" lvl="1" indent="-285750" fontAlgn="base" latinLnBrk="1">
              <a:lnSpc>
                <a:spcPct val="125000"/>
              </a:lnSpc>
              <a:spcBef>
                <a:spcPts val="1700"/>
              </a:spcBef>
              <a:spcAft>
                <a:spcPts val="600"/>
              </a:spcAft>
              <a:buClr>
                <a:srgbClr val="00B0F0"/>
              </a:buClr>
              <a:buFont typeface="Vivaldi" panose="03020602050506090804" pitchFamily="66" charset="0"/>
              <a:buChar char="—"/>
            </a:pPr>
            <a:r>
              <a:rPr kumimoji="1" lang="zh-CN" altLang="en-US" sz="2000" dirty="0">
                <a:solidFill>
                  <a:srgbClr val="FF0000"/>
                </a:solidFill>
                <a:latin typeface="微软雅黑" panose="020B0503020204020204" pitchFamily="34" charset="-122"/>
                <a:ea typeface="微软雅黑" panose="020B0503020204020204" pitchFamily="34" charset="-122"/>
              </a:rPr>
              <a:t>全虚拟化</a:t>
            </a:r>
            <a:r>
              <a:rPr kumimoji="1" lang="zh-CN" altLang="en-US" sz="2000" dirty="0">
                <a:solidFill>
                  <a:srgbClr val="000000"/>
                </a:solidFill>
                <a:latin typeface="微软雅黑" panose="020B0503020204020204" pitchFamily="34" charset="-122"/>
                <a:ea typeface="微软雅黑" panose="020B0503020204020204" pitchFamily="34" charset="-122"/>
              </a:rPr>
              <a:t>是采用二进制动态翻译技术（</a:t>
            </a:r>
            <a:r>
              <a:rPr kumimoji="1" lang="en-US" altLang="zh-CN" sz="2000" dirty="0">
                <a:solidFill>
                  <a:srgbClr val="000000"/>
                </a:solidFill>
                <a:latin typeface="微软雅黑" panose="020B0503020204020204" pitchFamily="34" charset="-122"/>
                <a:ea typeface="微软雅黑" panose="020B0503020204020204" pitchFamily="34" charset="-122"/>
              </a:rPr>
              <a:t>Dynamic Binary Translation</a:t>
            </a:r>
            <a:r>
              <a:rPr kumimoji="1" lang="zh-CN" altLang="en-US" sz="2000" dirty="0">
                <a:solidFill>
                  <a:srgbClr val="000000"/>
                </a:solidFill>
                <a:latin typeface="微软雅黑" panose="020B0503020204020204" pitchFamily="34" charset="-122"/>
                <a:ea typeface="微软雅黑" panose="020B0503020204020204" pitchFamily="34" charset="-122"/>
              </a:rPr>
              <a:t>）来解决客户操作系统的特权指令问题。</a:t>
            </a:r>
          </a:p>
          <a:p>
            <a:pPr marL="742950" lvl="1" indent="-285750" fontAlgn="base" latinLnBrk="1">
              <a:lnSpc>
                <a:spcPct val="125000"/>
              </a:lnSpc>
              <a:spcBef>
                <a:spcPts val="1700"/>
              </a:spcBef>
              <a:spcAft>
                <a:spcPts val="1650"/>
              </a:spcAft>
              <a:buClr>
                <a:srgbClr val="00B0F0"/>
              </a:buClr>
              <a:buFont typeface="Vivaldi" panose="03020602050506090804" pitchFamily="66" charset="0"/>
              <a:buChar char="—"/>
            </a:pPr>
            <a:r>
              <a:rPr kumimoji="1" lang="zh-CN" altLang="en-US" sz="2000" dirty="0">
                <a:solidFill>
                  <a:srgbClr val="FF0000"/>
                </a:solidFill>
                <a:latin typeface="微软雅黑" panose="020B0503020204020204" pitchFamily="34" charset="-122"/>
                <a:ea typeface="微软雅黑" panose="020B0503020204020204" pitchFamily="34" charset="-122"/>
              </a:rPr>
              <a:t>半虚拟化</a:t>
            </a:r>
            <a:r>
              <a:rPr kumimoji="1" lang="zh-CN" altLang="en-US" sz="2000" dirty="0">
                <a:solidFill>
                  <a:srgbClr val="000000"/>
                </a:solidFill>
                <a:latin typeface="微软雅黑" panose="020B0503020204020204" pitchFamily="34" charset="-122"/>
                <a:ea typeface="微软雅黑" panose="020B0503020204020204" pitchFamily="34" charset="-122"/>
              </a:rPr>
              <a:t>是通过修改客户操作系统来解决虚拟机执行特权指令的问题，即将所有敏感指令替换为对底层虚拟化平台的超级调用。</a:t>
            </a:r>
            <a:endParaRPr kumimoji="1" lang="en-US" altLang="zh-CN" sz="2000" dirty="0">
              <a:solidFill>
                <a:srgbClr val="000000"/>
              </a:solidFill>
              <a:latin typeface="微软雅黑" panose="020B0503020204020204" pitchFamily="34" charset="-122"/>
              <a:ea typeface="微软雅黑" panose="020B0503020204020204" pitchFamily="34" charset="-122"/>
            </a:endParaRPr>
          </a:p>
          <a:p>
            <a:pPr lvl="1" fontAlgn="base" latinLnBrk="1">
              <a:lnSpc>
                <a:spcPct val="125000"/>
              </a:lnSpc>
              <a:spcBef>
                <a:spcPts val="1700"/>
              </a:spcBef>
              <a:spcAft>
                <a:spcPts val="1650"/>
              </a:spcAft>
              <a:buClr>
                <a:srgbClr val="00B0F0"/>
              </a:buClr>
            </a:pPr>
            <a:r>
              <a:rPr kumimoji="1" lang="zh-CN" altLang="en-US" sz="2000" dirty="0">
                <a:solidFill>
                  <a:srgbClr val="000000"/>
                </a:solidFill>
                <a:latin typeface="微软雅黑" panose="020B0503020204020204" pitchFamily="34" charset="-122"/>
                <a:ea typeface="微软雅黑" panose="020B0503020204020204" pitchFamily="34" charset="-122"/>
              </a:rPr>
              <a:t>这两种方案都会增加系统的</a:t>
            </a:r>
            <a:r>
              <a:rPr kumimoji="1" lang="zh-CN" altLang="en-US" sz="2000" dirty="0">
                <a:solidFill>
                  <a:srgbClr val="FF0000"/>
                </a:solidFill>
                <a:latin typeface="微软雅黑" panose="020B0503020204020204" pitchFamily="34" charset="-122"/>
                <a:ea typeface="微软雅黑" panose="020B0503020204020204" pitchFamily="34" charset="-122"/>
              </a:rPr>
              <a:t>复杂性和性能开销</a:t>
            </a:r>
            <a:r>
              <a:rPr kumimoji="1" lang="zh-CN" altLang="en-US" sz="2000" dirty="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14663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zh-CN" altLang="en-US" sz="2400" dirty="0">
                <a:solidFill>
                  <a:srgbClr val="FF0000"/>
                </a:solidFill>
                <a:latin typeface="Arial"/>
                <a:ea typeface="微软雅黑"/>
              </a:rPr>
              <a:t>内存虚拟化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3" name="矩形 2"/>
          <p:cNvSpPr/>
          <p:nvPr/>
        </p:nvSpPr>
        <p:spPr>
          <a:xfrm>
            <a:off x="357330" y="2411523"/>
            <a:ext cx="9497870" cy="3477875"/>
          </a:xfrm>
          <a:prstGeom prst="rect">
            <a:avLst/>
          </a:prstGeom>
        </p:spPr>
        <p:txBody>
          <a:bodyPr wrap="square">
            <a:spAutoFit/>
          </a:bodyPr>
          <a:lstStyle/>
          <a:p>
            <a:pPr marL="742950" lvl="1" indent="-285750" fontAlgn="base" latinLnBrk="1">
              <a:lnSpc>
                <a:spcPct val="150000"/>
              </a:lnSpc>
              <a:spcBef>
                <a:spcPts val="600"/>
              </a:spcBef>
              <a:spcAft>
                <a:spcPts val="600"/>
              </a:spcAft>
              <a:buClr>
                <a:srgbClr val="00B0F0"/>
              </a:buClr>
              <a:buFont typeface="Vivaldi" panose="03020602050506090804" pitchFamily="66" charset="0"/>
              <a:buChar char="—"/>
            </a:pPr>
            <a:r>
              <a:rPr kumimoji="1" lang="zh-CN" altLang="en-US" sz="2000" dirty="0">
                <a:solidFill>
                  <a:srgbClr val="000000"/>
                </a:solidFill>
                <a:latin typeface="微软雅黑" panose="020B0503020204020204" pitchFamily="34" charset="-122"/>
                <a:ea typeface="微软雅黑" panose="020B0503020204020204" pitchFamily="34" charset="-122"/>
              </a:rPr>
              <a:t>内存虚拟化是对宿主机的真实物理内存统一管理，虚拟化成虚拟的物理内存，然后分别供若干个虚拟机使用，使得</a:t>
            </a:r>
            <a:r>
              <a:rPr kumimoji="1" lang="zh-CN" altLang="en-US" sz="2000" dirty="0">
                <a:solidFill>
                  <a:srgbClr val="FF0000"/>
                </a:solidFill>
                <a:latin typeface="微软雅黑" panose="020B0503020204020204" pitchFamily="34" charset="-122"/>
                <a:ea typeface="微软雅黑" panose="020B0503020204020204" pitchFamily="34" charset="-122"/>
              </a:rPr>
              <a:t>每个虚拟机拥有各自独立的内存空间</a:t>
            </a:r>
            <a:r>
              <a:rPr kumimoji="1" lang="zh-CN" altLang="en-US" sz="2000" dirty="0">
                <a:solidFill>
                  <a:srgbClr val="000000"/>
                </a:solidFill>
                <a:latin typeface="微软雅黑" panose="020B0503020204020204" pitchFamily="34" charset="-122"/>
                <a:ea typeface="微软雅黑" panose="020B0503020204020204" pitchFamily="34" charset="-122"/>
              </a:rPr>
              <a:t>。</a:t>
            </a:r>
          </a:p>
          <a:p>
            <a:pPr marL="742950" lvl="1" indent="-285750" fontAlgn="base" latinLnBrk="1">
              <a:lnSpc>
                <a:spcPct val="150000"/>
              </a:lnSpc>
              <a:spcBef>
                <a:spcPts val="600"/>
              </a:spcBef>
              <a:spcAft>
                <a:spcPts val="600"/>
              </a:spcAft>
              <a:buClr>
                <a:srgbClr val="00B0F0"/>
              </a:buClr>
              <a:buFont typeface="Vivaldi" panose="03020602050506090804" pitchFamily="66" charset="0"/>
              <a:buChar char="—"/>
            </a:pPr>
            <a:r>
              <a:rPr kumimoji="1" lang="zh-CN" altLang="en-US" sz="2000" dirty="0">
                <a:solidFill>
                  <a:srgbClr val="000000"/>
                </a:solidFill>
                <a:latin typeface="微软雅黑" panose="020B0503020204020204" pitchFamily="34" charset="-122"/>
                <a:ea typeface="微软雅黑" panose="020B0503020204020204" pitchFamily="34" charset="-122"/>
              </a:rPr>
              <a:t>对于真实的操作系统而言，</a:t>
            </a:r>
            <a:r>
              <a:rPr kumimoji="1" lang="zh-CN" altLang="en-US" sz="2000" dirty="0">
                <a:solidFill>
                  <a:srgbClr val="FF0000"/>
                </a:solidFill>
                <a:latin typeface="微软雅黑" panose="020B0503020204020204" pitchFamily="34" charset="-122"/>
                <a:ea typeface="微软雅黑" panose="020B0503020204020204" pitchFamily="34" charset="-122"/>
              </a:rPr>
              <a:t>内存是从物理地址</a:t>
            </a:r>
            <a:r>
              <a:rPr kumimoji="1" lang="en-US" altLang="zh-CN" sz="2000" dirty="0">
                <a:solidFill>
                  <a:srgbClr val="FF0000"/>
                </a:solidFill>
                <a:latin typeface="微软雅黑" panose="020B0503020204020204" pitchFamily="34" charset="-122"/>
                <a:ea typeface="微软雅黑" panose="020B0503020204020204" pitchFamily="34" charset="-122"/>
              </a:rPr>
              <a:t>0</a:t>
            </a:r>
            <a:r>
              <a:rPr kumimoji="1" lang="zh-CN" altLang="en-US" sz="2000" dirty="0">
                <a:solidFill>
                  <a:srgbClr val="FF0000"/>
                </a:solidFill>
                <a:latin typeface="微软雅黑" panose="020B0503020204020204" pitchFamily="34" charset="-122"/>
                <a:ea typeface="微软雅黑" panose="020B0503020204020204" pitchFamily="34" charset="-122"/>
              </a:rPr>
              <a:t>开始的</a:t>
            </a:r>
            <a:r>
              <a:rPr kumimoji="1" lang="zh-CN" altLang="en-US" sz="2000" dirty="0">
                <a:solidFill>
                  <a:srgbClr val="000000"/>
                </a:solidFill>
                <a:latin typeface="微软雅黑" panose="020B0503020204020204" pitchFamily="34" charset="-122"/>
                <a:ea typeface="微软雅黑" panose="020B0503020204020204" pitchFamily="34" charset="-122"/>
              </a:rPr>
              <a:t>，且是连续的，至少在一些大粒度上是连续的。在虚拟化中，所有的客户操作系统可能会同时使用起始地址是</a:t>
            </a:r>
            <a:r>
              <a:rPr kumimoji="1" lang="en-US" altLang="zh-CN" sz="2000" dirty="0">
                <a:solidFill>
                  <a:srgbClr val="000000"/>
                </a:solidFill>
                <a:latin typeface="微软雅黑" panose="020B0503020204020204" pitchFamily="34" charset="-122"/>
                <a:ea typeface="微软雅黑" panose="020B0503020204020204" pitchFamily="34" charset="-122"/>
              </a:rPr>
              <a:t>0</a:t>
            </a:r>
            <a:r>
              <a:rPr kumimoji="1" lang="zh-CN" altLang="en-US" sz="2000" dirty="0">
                <a:solidFill>
                  <a:srgbClr val="000000"/>
                </a:solidFill>
                <a:latin typeface="微软雅黑" panose="020B0503020204020204" pitchFamily="34" charset="-122"/>
                <a:ea typeface="微软雅黑" panose="020B0503020204020204" pitchFamily="34" charset="-122"/>
              </a:rPr>
              <a:t>的物理内存，为了满足所有的客户操作系统的起始物理地址都是</a:t>
            </a:r>
            <a:r>
              <a:rPr kumimoji="1" lang="en-US" altLang="zh-CN" sz="2000" dirty="0">
                <a:solidFill>
                  <a:srgbClr val="000000"/>
                </a:solidFill>
                <a:latin typeface="微软雅黑" panose="020B0503020204020204" pitchFamily="34" charset="-122"/>
                <a:ea typeface="微软雅黑" panose="020B0503020204020204" pitchFamily="34" charset="-122"/>
              </a:rPr>
              <a:t>0</a:t>
            </a:r>
            <a:r>
              <a:rPr kumimoji="1" lang="zh-CN" altLang="en-US" sz="2000" dirty="0">
                <a:solidFill>
                  <a:srgbClr val="000000"/>
                </a:solidFill>
                <a:latin typeface="微软雅黑" panose="020B0503020204020204" pitchFamily="34" charset="-122"/>
                <a:ea typeface="微软雅黑" panose="020B0503020204020204" pitchFamily="34" charset="-122"/>
              </a:rPr>
              <a:t>且它们内存地址的连续性，</a:t>
            </a:r>
            <a:r>
              <a:rPr kumimoji="1" lang="en-US" altLang="zh-CN" sz="2000" dirty="0">
                <a:solidFill>
                  <a:srgbClr val="FF0000"/>
                </a:solidFill>
                <a:latin typeface="微软雅黑" panose="020B0503020204020204" pitchFamily="34" charset="-122"/>
                <a:ea typeface="微软雅黑" panose="020B0503020204020204" pitchFamily="34" charset="-122"/>
              </a:rPr>
              <a:t>VMM</a:t>
            </a:r>
            <a:r>
              <a:rPr kumimoji="1" lang="zh-CN" altLang="en-US" sz="2000" dirty="0">
                <a:solidFill>
                  <a:srgbClr val="000000"/>
                </a:solidFill>
                <a:latin typeface="微软雅黑" panose="020B0503020204020204" pitchFamily="34" charset="-122"/>
                <a:ea typeface="微软雅黑" panose="020B0503020204020204" pitchFamily="34" charset="-122"/>
              </a:rPr>
              <a:t>引入了一层新的地址空间</a:t>
            </a:r>
            <a:r>
              <a:rPr kumimoji="1" lang="en-US" altLang="zh-CN" sz="2000" dirty="0">
                <a:solidFill>
                  <a:srgbClr val="000000"/>
                </a:solidFill>
                <a:latin typeface="微软雅黑" panose="020B0503020204020204" pitchFamily="34" charset="-122"/>
                <a:ea typeface="微软雅黑" panose="020B0503020204020204" pitchFamily="34" charset="-122"/>
              </a:rPr>
              <a:t>—</a:t>
            </a:r>
            <a:r>
              <a:rPr kumimoji="1" lang="zh-CN" altLang="en-US" sz="2000" dirty="0">
                <a:solidFill>
                  <a:srgbClr val="000000"/>
                </a:solidFill>
                <a:latin typeface="微软雅黑" panose="020B0503020204020204" pitchFamily="34" charset="-122"/>
                <a:ea typeface="微软雅黑" panose="020B0503020204020204" pitchFamily="34" charset="-122"/>
              </a:rPr>
              <a:t>客户机物理地址空间。</a:t>
            </a:r>
          </a:p>
        </p:txBody>
      </p:sp>
    </p:spTree>
    <p:extLst>
      <p:ext uri="{BB962C8B-B14F-4D97-AF65-F5344CB8AC3E}">
        <p14:creationId xmlns:p14="http://schemas.microsoft.com/office/powerpoint/2010/main" val="89626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zh-CN" altLang="en-US" sz="2400" dirty="0">
                <a:solidFill>
                  <a:srgbClr val="FF0000"/>
                </a:solidFill>
                <a:latin typeface="Arial"/>
                <a:ea typeface="微软雅黑"/>
              </a:rPr>
              <a:t>内存虚拟化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9" name="矩形 8"/>
          <p:cNvSpPr/>
          <p:nvPr/>
        </p:nvSpPr>
        <p:spPr>
          <a:xfrm>
            <a:off x="297596" y="2411523"/>
            <a:ext cx="10139496" cy="4247317"/>
          </a:xfrm>
          <a:prstGeom prst="rect">
            <a:avLst/>
          </a:prstGeom>
        </p:spPr>
        <p:txBody>
          <a:bodyPr wrap="square">
            <a:spAutoFit/>
          </a:bodyPr>
          <a:lstStyle/>
          <a:p>
            <a:pPr marL="742950" lvl="1" indent="-285750" fontAlgn="base" latinLnBrk="1">
              <a:lnSpc>
                <a:spcPct val="150000"/>
              </a:lnSpc>
              <a:spcBef>
                <a:spcPts val="1700"/>
              </a:spcBef>
              <a:spcAft>
                <a:spcPts val="600"/>
              </a:spcAft>
              <a:buClr>
                <a:srgbClr val="00B0F0"/>
              </a:buClr>
              <a:buFont typeface="Vivaldi" panose="03020602050506090804" pitchFamily="66" charset="0"/>
              <a:buChar char="—"/>
            </a:pP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虚拟机监视器（</a:t>
            </a:r>
            <a:r>
              <a:rPr kumimoji="1"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VMM</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）通过虚拟机</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内存管理单元</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Memory Management Unit</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MMU</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）来管理虚拟机内存，即其</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负责分配和管理每个虚拟机的物理内存</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p>
          <a:p>
            <a:pPr marL="742950" lvl="1" indent="-285750" fontAlgn="base" latinLnBrk="1">
              <a:lnSpc>
                <a:spcPct val="150000"/>
              </a:lnSpc>
              <a:spcBef>
                <a:spcPts val="600"/>
              </a:spcBef>
              <a:spcAft>
                <a:spcPts val="600"/>
              </a:spcAft>
              <a:buClr>
                <a:srgbClr val="00B0F0"/>
              </a:buClr>
              <a:buFont typeface="Vivaldi" panose="03020602050506090804" pitchFamily="66" charset="0"/>
              <a:buChar char="—"/>
            </a:pP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客户机操作系统看到的是</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一个虚拟的物理内存地址空间</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（即客户机物理地址空间），不再是真正的物理内存地址空间。</a:t>
            </a:r>
          </a:p>
          <a:p>
            <a:pPr marL="742950" lvl="1" indent="-285750" fontAlgn="base" latinLnBrk="1">
              <a:lnSpc>
                <a:spcPct val="150000"/>
              </a:lnSpc>
              <a:spcBef>
                <a:spcPts val="600"/>
              </a:spcBef>
              <a:spcAft>
                <a:spcPts val="600"/>
              </a:spcAft>
              <a:buClr>
                <a:srgbClr val="00B0F0"/>
              </a:buClr>
              <a:buFont typeface="Vivaldi" panose="03020602050506090804" pitchFamily="66" charset="0"/>
              <a:buChar char="—"/>
            </a:pP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有了客户机物理地址空间就形成了</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两层地址映射</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即应用程序所对应的客户机虚拟地址空间到客户机物理地址的映射，客户机物理地址到宿主机物理地址的映射。</a:t>
            </a:r>
          </a:p>
          <a:p>
            <a:pPr marL="742950" lvl="1" indent="-285750" fontAlgn="base" latinLnBrk="1">
              <a:lnSpc>
                <a:spcPct val="150000"/>
              </a:lnSpc>
              <a:spcBef>
                <a:spcPts val="600"/>
              </a:spcBef>
              <a:buClr>
                <a:srgbClr val="00B0F0"/>
              </a:buClr>
              <a:buFont typeface="Vivaldi" panose="03020602050506090804" pitchFamily="66" charset="0"/>
              <a:buChar char="—"/>
            </a:pP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前一种映射是由</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客户机操作系统</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完成的，后一种是由</a:t>
            </a:r>
            <a:r>
              <a:rPr kumimoji="1"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VMM</a:t>
            </a:r>
            <a:r>
              <a:rPr kumimoji="1"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通过动态地维护镜像页表</a:t>
            </a:r>
            <a:r>
              <a:rPr kumimoji="1"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来管理的。</a:t>
            </a:r>
          </a:p>
        </p:txBody>
      </p:sp>
    </p:spTree>
    <p:extLst>
      <p:ext uri="{BB962C8B-B14F-4D97-AF65-F5344CB8AC3E}">
        <p14:creationId xmlns:p14="http://schemas.microsoft.com/office/powerpoint/2010/main" val="2136269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en-US" altLang="zh-CN" sz="2400" dirty="0">
                <a:solidFill>
                  <a:srgbClr val="FF0000"/>
                </a:solidFill>
                <a:latin typeface="Arial"/>
                <a:ea typeface="微软雅黑"/>
              </a:rPr>
              <a:t>I/O</a:t>
            </a:r>
            <a:r>
              <a:rPr lang="zh-CN" altLang="en-US" sz="2400" dirty="0">
                <a:solidFill>
                  <a:srgbClr val="FF0000"/>
                </a:solidFill>
                <a:latin typeface="Arial"/>
                <a:ea typeface="微软雅黑"/>
              </a:rPr>
              <a:t>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2" name="矩形 1"/>
          <p:cNvSpPr/>
          <p:nvPr/>
        </p:nvSpPr>
        <p:spPr>
          <a:xfrm>
            <a:off x="1216312" y="2411523"/>
            <a:ext cx="8734512" cy="3016210"/>
          </a:xfrm>
          <a:prstGeom prst="rect">
            <a:avLst/>
          </a:prstGeom>
        </p:spPr>
        <p:txBody>
          <a:bodyPr wrap="square">
            <a:spAutoFit/>
          </a:bodyPr>
          <a:lstStyle/>
          <a:p>
            <a:pPr marL="0" lvl="1" algn="just" fontAlgn="base" latinLnBrk="1">
              <a:lnSpc>
                <a:spcPct val="150000"/>
              </a:lnSpc>
              <a:spcBef>
                <a:spcPts val="600"/>
              </a:spcBef>
              <a:spcAft>
                <a:spcPts val="600"/>
              </a:spcAft>
              <a:buClr>
                <a:srgbClr val="00B0F0"/>
              </a:buClr>
            </a:pPr>
            <a:r>
              <a:rPr kumimoji="1" lang="zh-CN" altLang="en-US" sz="2000" dirty="0">
                <a:latin typeface="微软雅黑" panose="020B0503020204020204" pitchFamily="34" charset="-122"/>
                <a:ea typeface="微软雅黑" panose="020B0503020204020204" pitchFamily="34" charset="-122"/>
              </a:rPr>
              <a:t>       在一台虚拟机上可以</a:t>
            </a:r>
            <a:r>
              <a:rPr kumimoji="1" lang="zh-CN" altLang="en-US" sz="2000" dirty="0">
                <a:solidFill>
                  <a:srgbClr val="FF0000"/>
                </a:solidFill>
                <a:latin typeface="微软雅黑" panose="020B0503020204020204" pitchFamily="34" charset="-122"/>
                <a:ea typeface="微软雅黑" panose="020B0503020204020204" pitchFamily="34" charset="-122"/>
              </a:rPr>
              <a:t>安装多个操作系统</a:t>
            </a:r>
            <a:r>
              <a:rPr kumimoji="1" lang="zh-CN" altLang="en-US" sz="2000" dirty="0">
                <a:latin typeface="微软雅黑" panose="020B0503020204020204" pitchFamily="34" charset="-122"/>
                <a:ea typeface="微软雅黑" panose="020B0503020204020204" pitchFamily="34" charset="-122"/>
              </a:rPr>
              <a:t>，这些客户操作系统都会对外设资源进行访问。</a:t>
            </a:r>
            <a:endParaRPr kumimoji="1" lang="en-US" altLang="zh-CN" sz="2000" dirty="0">
              <a:latin typeface="微软雅黑" panose="020B0503020204020204" pitchFamily="34" charset="-122"/>
              <a:ea typeface="微软雅黑" panose="020B0503020204020204" pitchFamily="34" charset="-122"/>
            </a:endParaRPr>
          </a:p>
          <a:p>
            <a:pPr marL="0" lvl="1" algn="just" fontAlgn="base" latinLnBrk="1">
              <a:lnSpc>
                <a:spcPct val="150000"/>
              </a:lnSpc>
              <a:spcBef>
                <a:spcPts val="600"/>
              </a:spcBef>
              <a:spcAft>
                <a:spcPts val="600"/>
              </a:spcAft>
              <a:buClr>
                <a:srgbClr val="00B0F0"/>
              </a:buClr>
            </a:pPr>
            <a:r>
              <a:rPr kumimoji="1" lang="en-US" altLang="zh-CN" sz="2000" dirty="0">
                <a:latin typeface="微软雅黑" panose="020B0503020204020204" pitchFamily="34" charset="-122"/>
                <a:ea typeface="微软雅黑" panose="020B0503020204020204" pitchFamily="34" charset="-122"/>
              </a:rPr>
              <a:t>      </a:t>
            </a:r>
            <a:r>
              <a:rPr kumimoji="1" lang="zh-CN" altLang="en-US" sz="2000" dirty="0">
                <a:latin typeface="微软雅黑" panose="020B0503020204020204" pitchFamily="34" charset="-122"/>
                <a:ea typeface="微软雅黑" panose="020B0503020204020204" pitchFamily="34" charset="-122"/>
              </a:rPr>
              <a:t>但是，</a:t>
            </a:r>
            <a:r>
              <a:rPr kumimoji="1" lang="zh-CN" altLang="en-US" sz="2000" dirty="0">
                <a:solidFill>
                  <a:srgbClr val="FF0000"/>
                </a:solidFill>
                <a:latin typeface="微软雅黑" panose="020B0503020204020204" pitchFamily="34" charset="-122"/>
                <a:ea typeface="微软雅黑" panose="020B0503020204020204" pitchFamily="34" charset="-122"/>
              </a:rPr>
              <a:t>外设资源是有限的</a:t>
            </a:r>
            <a:r>
              <a:rPr kumimoji="1" lang="zh-CN" altLang="en-US" sz="2000" dirty="0">
                <a:latin typeface="微软雅黑" panose="020B0503020204020204" pitchFamily="34" charset="-122"/>
                <a:ea typeface="微软雅黑" panose="020B0503020204020204" pitchFamily="34" charset="-122"/>
              </a:rPr>
              <a:t>，为了使所有的客户操作系统都能访问外设资源，虚拟机监视器需通过</a:t>
            </a:r>
            <a:r>
              <a:rPr kumimoji="1" lang="en-US" altLang="zh-CN" sz="2000" dirty="0">
                <a:latin typeface="微软雅黑" panose="020B0503020204020204" pitchFamily="34" charset="-122"/>
                <a:ea typeface="微软雅黑" panose="020B0503020204020204" pitchFamily="34" charset="-122"/>
              </a:rPr>
              <a:t>I/O</a:t>
            </a:r>
            <a:r>
              <a:rPr kumimoji="1" lang="zh-CN" altLang="en-US" sz="2000" dirty="0">
                <a:latin typeface="微软雅黑" panose="020B0503020204020204" pitchFamily="34" charset="-122"/>
                <a:ea typeface="微软雅黑" panose="020B0503020204020204" pitchFamily="34" charset="-122"/>
              </a:rPr>
              <a:t>虚拟化的方式复用有限的外设资源。此时，</a:t>
            </a:r>
            <a:r>
              <a:rPr kumimoji="1" lang="en-US" altLang="zh-CN" sz="2000" dirty="0">
                <a:latin typeface="微软雅黑" panose="020B0503020204020204" pitchFamily="34" charset="-122"/>
                <a:ea typeface="微软雅黑" panose="020B0503020204020204" pitchFamily="34" charset="-122"/>
              </a:rPr>
              <a:t>VMM</a:t>
            </a:r>
            <a:r>
              <a:rPr kumimoji="1" lang="zh-CN" altLang="en-US" sz="2000" dirty="0">
                <a:latin typeface="微软雅黑" panose="020B0503020204020204" pitchFamily="34" charset="-122"/>
                <a:ea typeface="微软雅黑" panose="020B0503020204020204" pitchFamily="34" charset="-122"/>
              </a:rPr>
              <a:t>截获客户操作系统对外设的访问请求，然后通过软件的方式模拟真实外设的效果。但并不要求完整地虚拟化出所有外设的所有接口。</a:t>
            </a:r>
          </a:p>
        </p:txBody>
      </p:sp>
    </p:spTree>
    <p:extLst>
      <p:ext uri="{BB962C8B-B14F-4D97-AF65-F5344CB8AC3E}">
        <p14:creationId xmlns:p14="http://schemas.microsoft.com/office/powerpoint/2010/main" val="3841996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en-US" altLang="zh-CN" sz="2400" dirty="0">
                <a:solidFill>
                  <a:srgbClr val="FF0000"/>
                </a:solidFill>
                <a:latin typeface="Arial"/>
                <a:ea typeface="微软雅黑"/>
              </a:rPr>
              <a:t>I/O</a:t>
            </a:r>
            <a:r>
              <a:rPr lang="zh-CN" altLang="en-US" sz="2400" dirty="0">
                <a:solidFill>
                  <a:srgbClr val="FF0000"/>
                </a:solidFill>
                <a:latin typeface="Arial"/>
                <a:ea typeface="微软雅黑"/>
              </a:rPr>
              <a:t>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2" name="矩形 1"/>
          <p:cNvSpPr/>
          <p:nvPr/>
        </p:nvSpPr>
        <p:spPr>
          <a:xfrm>
            <a:off x="997527" y="2325536"/>
            <a:ext cx="9088581" cy="4293483"/>
          </a:xfrm>
          <a:prstGeom prst="rect">
            <a:avLst/>
          </a:prstGeom>
        </p:spPr>
        <p:txBody>
          <a:bodyPr wrap="square">
            <a:spAutoFit/>
          </a:bodyPr>
          <a:lstStyle/>
          <a:p>
            <a:pPr marL="0" lvl="1" indent="-285750" fontAlgn="base" latinLnBrk="1">
              <a:lnSpc>
                <a:spcPct val="150000"/>
              </a:lnSpc>
              <a:spcBef>
                <a:spcPts val="600"/>
              </a:spcBef>
              <a:spcAft>
                <a:spcPts val="600"/>
              </a:spcAft>
              <a:buClr>
                <a:srgbClr val="00B0F0"/>
              </a:buClr>
              <a:buFont typeface="Vivaldi" panose="03020602050506090804" pitchFamily="66" charset="0"/>
              <a:buChar char="—"/>
            </a:pPr>
            <a:r>
              <a:rPr kumimoji="1" lang="en-US" altLang="zh-CN" dirty="0">
                <a:solidFill>
                  <a:srgbClr val="000000"/>
                </a:solidFill>
                <a:latin typeface="微软雅黑" panose="020B0503020204020204" pitchFamily="34" charset="-122"/>
                <a:ea typeface="微软雅黑" panose="020B0503020204020204" pitchFamily="34" charset="-122"/>
              </a:rPr>
              <a:t>I/O</a:t>
            </a:r>
            <a:r>
              <a:rPr kumimoji="1" lang="zh-CN" altLang="en-US" dirty="0">
                <a:solidFill>
                  <a:srgbClr val="000000"/>
                </a:solidFill>
                <a:latin typeface="微软雅黑" panose="020B0503020204020204" pitchFamily="34" charset="-122"/>
                <a:ea typeface="微软雅黑" panose="020B0503020204020204" pitchFamily="34" charset="-122"/>
              </a:rPr>
              <a:t>虚拟化的</a:t>
            </a:r>
            <a:r>
              <a:rPr kumimoji="1" lang="zh-CN" altLang="en-US" dirty="0">
                <a:solidFill>
                  <a:srgbClr val="FF0000"/>
                </a:solidFill>
                <a:latin typeface="微软雅黑" panose="020B0503020204020204" pitchFamily="34" charset="-122"/>
                <a:ea typeface="微软雅黑" panose="020B0503020204020204" pitchFamily="34" charset="-122"/>
              </a:rPr>
              <a:t>第一步是发现设备</a:t>
            </a:r>
            <a:r>
              <a:rPr kumimoji="1" lang="zh-CN" altLang="en-US" dirty="0">
                <a:solidFill>
                  <a:srgbClr val="000000"/>
                </a:solidFill>
                <a:latin typeface="微软雅黑" panose="020B0503020204020204" pitchFamily="34" charset="-122"/>
                <a:ea typeface="微软雅黑" panose="020B0503020204020204" pitchFamily="34" charset="-122"/>
              </a:rPr>
              <a:t>，设备的发现取决于被虚拟的设备类型。设备类型不同，设备的发现方式也不同。</a:t>
            </a:r>
          </a:p>
          <a:p>
            <a:pPr marL="720000" lvl="2" indent="-228600" fontAlgn="base" latinLnBrk="1">
              <a:lnSpc>
                <a:spcPct val="150000"/>
              </a:lnSpc>
              <a:spcBef>
                <a:spcPts val="600"/>
              </a:spcBef>
              <a:spcAft>
                <a:spcPts val="600"/>
              </a:spcAft>
              <a:buClr>
                <a:srgbClr val="00B0F0"/>
              </a:buClr>
              <a:buSzPct val="80000"/>
              <a:buFont typeface="Wingdings" panose="05000000000000000000" pitchFamily="2" charset="2"/>
              <a:buChar char="l"/>
            </a:pPr>
            <a:r>
              <a:rPr kumimoji="1" lang="zh-CN" altLang="en-US" dirty="0">
                <a:solidFill>
                  <a:srgbClr val="000000"/>
                </a:solidFill>
                <a:latin typeface="微软雅黑" panose="020B0503020204020204" pitchFamily="34" charset="-122"/>
                <a:ea typeface="微软雅黑" panose="020B0503020204020204" pitchFamily="34" charset="-122"/>
              </a:rPr>
              <a:t>以模拟一个完全虚拟的设备为例，这种虚拟设备所处的总线类型完全由</a:t>
            </a:r>
            <a:r>
              <a:rPr kumimoji="1" lang="en-US" altLang="zh-CN" dirty="0">
                <a:solidFill>
                  <a:srgbClr val="000000"/>
                </a:solidFill>
                <a:latin typeface="微软雅黑" panose="020B0503020204020204" pitchFamily="34" charset="-122"/>
                <a:ea typeface="微软雅黑" panose="020B0503020204020204" pitchFamily="34" charset="-122"/>
              </a:rPr>
              <a:t>VMM</a:t>
            </a:r>
            <a:r>
              <a:rPr kumimoji="1" lang="zh-CN" altLang="en-US" dirty="0">
                <a:solidFill>
                  <a:srgbClr val="000000"/>
                </a:solidFill>
                <a:latin typeface="微软雅黑" panose="020B0503020204020204" pitchFamily="34" charset="-122"/>
                <a:ea typeface="微软雅黑" panose="020B0503020204020204" pitchFamily="34" charset="-122"/>
              </a:rPr>
              <a:t>自行决定，</a:t>
            </a:r>
            <a:r>
              <a:rPr kumimoji="1" lang="en-US" altLang="zh-CN" dirty="0">
                <a:solidFill>
                  <a:srgbClr val="000000"/>
                </a:solidFill>
                <a:latin typeface="微软雅黑" panose="020B0503020204020204" pitchFamily="34" charset="-122"/>
                <a:ea typeface="微软雅黑" panose="020B0503020204020204" pitchFamily="34" charset="-122"/>
              </a:rPr>
              <a:t>VMM</a:t>
            </a:r>
            <a:r>
              <a:rPr kumimoji="1" lang="zh-CN" altLang="en-US" dirty="0">
                <a:solidFill>
                  <a:srgbClr val="000000"/>
                </a:solidFill>
                <a:latin typeface="微软雅黑" panose="020B0503020204020204" pitchFamily="34" charset="-122"/>
                <a:ea typeface="微软雅黑" panose="020B0503020204020204" pitchFamily="34" charset="-122"/>
              </a:rPr>
              <a:t>可以自定义一套虚拟总线协议，也可以将虚拟设备挂在</a:t>
            </a:r>
            <a:r>
              <a:rPr kumimoji="1" lang="en-US" altLang="zh-CN" dirty="0">
                <a:solidFill>
                  <a:srgbClr val="000000"/>
                </a:solidFill>
                <a:latin typeface="微软雅黑" panose="020B0503020204020204" pitchFamily="34" charset="-122"/>
                <a:ea typeface="微软雅黑" panose="020B0503020204020204" pitchFamily="34" charset="-122"/>
              </a:rPr>
              <a:t>PCI</a:t>
            </a:r>
            <a:r>
              <a:rPr kumimoji="1" lang="zh-CN" altLang="en-US" dirty="0">
                <a:solidFill>
                  <a:srgbClr val="000000"/>
                </a:solidFill>
                <a:latin typeface="微软雅黑" panose="020B0503020204020204" pitchFamily="34" charset="-122"/>
                <a:ea typeface="微软雅黑" panose="020B0503020204020204" pitchFamily="34" charset="-122"/>
              </a:rPr>
              <a:t>总线上。</a:t>
            </a:r>
          </a:p>
          <a:p>
            <a:pPr marL="0" lvl="1" indent="-285750" fontAlgn="base" latinLnBrk="1">
              <a:lnSpc>
                <a:spcPct val="150000"/>
              </a:lnSpc>
              <a:spcBef>
                <a:spcPts val="600"/>
              </a:spcBef>
              <a:spcAft>
                <a:spcPts val="600"/>
              </a:spcAft>
              <a:buClr>
                <a:srgbClr val="00B0F0"/>
              </a:buClr>
              <a:buFont typeface="Vivaldi" panose="03020602050506090804" pitchFamily="66" charset="0"/>
              <a:buChar char="—"/>
            </a:pPr>
            <a:r>
              <a:rPr kumimoji="1" lang="zh-CN" altLang="en-US" dirty="0">
                <a:solidFill>
                  <a:srgbClr val="FF0000"/>
                </a:solidFill>
                <a:latin typeface="微软雅黑" panose="020B0503020204020204" pitchFamily="34" charset="-122"/>
                <a:ea typeface="微软雅黑" panose="020B0503020204020204" pitchFamily="34" charset="-122"/>
              </a:rPr>
              <a:t>第二步是截获访问</a:t>
            </a:r>
            <a:r>
              <a:rPr kumimoji="1" lang="zh-CN" altLang="en-US" dirty="0">
                <a:solidFill>
                  <a:srgbClr val="000000"/>
                </a:solidFill>
                <a:latin typeface="微软雅黑" panose="020B0503020204020204" pitchFamily="34" charset="-122"/>
                <a:ea typeface="微软雅黑" panose="020B0503020204020204" pitchFamily="34" charset="-122"/>
              </a:rPr>
              <a:t>，虚拟设备已经发现，此时</a:t>
            </a:r>
            <a:r>
              <a:rPr kumimoji="1" lang="en-US" altLang="zh-CN" dirty="0">
                <a:solidFill>
                  <a:srgbClr val="000000"/>
                </a:solidFill>
                <a:latin typeface="微软雅黑" panose="020B0503020204020204" pitchFamily="34" charset="-122"/>
                <a:ea typeface="微软雅黑" panose="020B0503020204020204" pitchFamily="34" charset="-122"/>
              </a:rPr>
              <a:t>VMM</a:t>
            </a:r>
            <a:r>
              <a:rPr kumimoji="1" lang="zh-CN" altLang="en-US" dirty="0">
                <a:solidFill>
                  <a:srgbClr val="000000"/>
                </a:solidFill>
                <a:latin typeface="微软雅黑" panose="020B0503020204020204" pitchFamily="34" charset="-122"/>
                <a:ea typeface="微软雅黑" panose="020B0503020204020204" pitchFamily="34" charset="-122"/>
              </a:rPr>
              <a:t>的工作是使客户机操作系统对其进行访问。</a:t>
            </a:r>
            <a:r>
              <a:rPr kumimoji="1" lang="en-US" altLang="zh-CN" dirty="0">
                <a:solidFill>
                  <a:srgbClr val="000000"/>
                </a:solidFill>
                <a:latin typeface="微软雅黑" panose="020B0503020204020204" pitchFamily="34" charset="-122"/>
                <a:ea typeface="微软雅黑" panose="020B0503020204020204" pitchFamily="34" charset="-122"/>
              </a:rPr>
              <a:t>VMM</a:t>
            </a:r>
            <a:r>
              <a:rPr kumimoji="1" lang="zh-CN" altLang="en-US" dirty="0">
                <a:solidFill>
                  <a:srgbClr val="000000"/>
                </a:solidFill>
                <a:latin typeface="微软雅黑" panose="020B0503020204020204" pitchFamily="34" charset="-122"/>
                <a:ea typeface="微软雅黑" panose="020B0503020204020204" pitchFamily="34" charset="-122"/>
              </a:rPr>
              <a:t>会根据设备的不同性能提供不同的截获方式。</a:t>
            </a:r>
          </a:p>
          <a:p>
            <a:pPr marL="720000" lvl="2" indent="-228600" fontAlgn="base" latinLnBrk="1">
              <a:lnSpc>
                <a:spcPct val="150000"/>
              </a:lnSpc>
              <a:spcBef>
                <a:spcPts val="600"/>
              </a:spcBef>
              <a:spcAft>
                <a:spcPts val="600"/>
              </a:spcAft>
              <a:buClr>
                <a:srgbClr val="00B0F0"/>
              </a:buClr>
              <a:buSzPct val="80000"/>
              <a:buFont typeface="Wingdings" panose="05000000000000000000" pitchFamily="2" charset="2"/>
              <a:buChar char="l"/>
            </a:pPr>
            <a:r>
              <a:rPr kumimoji="1" lang="zh-CN" altLang="en-US" dirty="0">
                <a:solidFill>
                  <a:srgbClr val="000000"/>
                </a:solidFill>
                <a:latin typeface="微软雅黑" panose="020B0503020204020204" pitchFamily="34" charset="-122"/>
                <a:ea typeface="微软雅黑" panose="020B0503020204020204" pitchFamily="34" charset="-122"/>
              </a:rPr>
              <a:t>例如，对于直接分配给客户操作系统并有端口</a:t>
            </a:r>
            <a:r>
              <a:rPr kumimoji="1" lang="en-US" altLang="zh-CN" dirty="0">
                <a:solidFill>
                  <a:srgbClr val="000000"/>
                </a:solidFill>
                <a:latin typeface="微软雅黑" panose="020B0503020204020204" pitchFamily="34" charset="-122"/>
                <a:ea typeface="微软雅黑" panose="020B0503020204020204" pitchFamily="34" charset="-122"/>
              </a:rPr>
              <a:t>I/O</a:t>
            </a:r>
            <a:r>
              <a:rPr kumimoji="1" lang="zh-CN" altLang="en-US" dirty="0">
                <a:solidFill>
                  <a:srgbClr val="000000"/>
                </a:solidFill>
                <a:latin typeface="微软雅黑" panose="020B0503020204020204" pitchFamily="34" charset="-122"/>
                <a:ea typeface="微软雅黑" panose="020B0503020204020204" pitchFamily="34" charset="-122"/>
              </a:rPr>
              <a:t>资源的设备，</a:t>
            </a:r>
            <a:r>
              <a:rPr kumimoji="1" lang="en-US" altLang="zh-CN" dirty="0">
                <a:solidFill>
                  <a:srgbClr val="000000"/>
                </a:solidFill>
                <a:latin typeface="微软雅黑" panose="020B0503020204020204" pitchFamily="34" charset="-122"/>
                <a:ea typeface="微软雅黑" panose="020B0503020204020204" pitchFamily="34" charset="-122"/>
              </a:rPr>
              <a:t>VMM</a:t>
            </a:r>
            <a:r>
              <a:rPr kumimoji="1" lang="zh-CN" altLang="en-US" dirty="0">
                <a:solidFill>
                  <a:srgbClr val="000000"/>
                </a:solidFill>
                <a:latin typeface="微软雅黑" panose="020B0503020204020204" pitchFamily="34" charset="-122"/>
                <a:ea typeface="微软雅黑" panose="020B0503020204020204" pitchFamily="34" charset="-122"/>
              </a:rPr>
              <a:t>的处理方式是把该设备所属的端口</a:t>
            </a:r>
            <a:r>
              <a:rPr kumimoji="1" lang="en-US" altLang="zh-CN" dirty="0">
                <a:solidFill>
                  <a:srgbClr val="000000"/>
                </a:solidFill>
                <a:latin typeface="微软雅黑" panose="020B0503020204020204" pitchFamily="34" charset="-122"/>
                <a:ea typeface="微软雅黑" panose="020B0503020204020204" pitchFamily="34" charset="-122"/>
              </a:rPr>
              <a:t>I/O</a:t>
            </a:r>
            <a:r>
              <a:rPr kumimoji="1" lang="zh-CN" altLang="en-US" dirty="0">
                <a:solidFill>
                  <a:srgbClr val="000000"/>
                </a:solidFill>
                <a:latin typeface="微软雅黑" panose="020B0503020204020204" pitchFamily="34" charset="-122"/>
                <a:ea typeface="微软雅黑" panose="020B0503020204020204" pitchFamily="34" charset="-122"/>
              </a:rPr>
              <a:t>从</a:t>
            </a:r>
            <a:r>
              <a:rPr kumimoji="1" lang="en-US" altLang="zh-CN" dirty="0">
                <a:solidFill>
                  <a:srgbClr val="000000"/>
                </a:solidFill>
                <a:latin typeface="微软雅黑" panose="020B0503020204020204" pitchFamily="34" charset="-122"/>
                <a:ea typeface="微软雅黑" panose="020B0503020204020204" pitchFamily="34" charset="-122"/>
              </a:rPr>
              <a:t>I/O</a:t>
            </a:r>
            <a:r>
              <a:rPr kumimoji="1" lang="zh-CN" altLang="en-US" dirty="0">
                <a:solidFill>
                  <a:srgbClr val="000000"/>
                </a:solidFill>
                <a:latin typeface="微软雅黑" panose="020B0503020204020204" pitchFamily="34" charset="-122"/>
                <a:ea typeface="微软雅黑" panose="020B0503020204020204" pitchFamily="34" charset="-122"/>
              </a:rPr>
              <a:t>位图中打开，访问就会被处理器发送给系统总线，最后到达目标物理设备。</a:t>
            </a:r>
          </a:p>
        </p:txBody>
      </p:sp>
    </p:spTree>
    <p:extLst>
      <p:ext uri="{BB962C8B-B14F-4D97-AF65-F5344CB8AC3E}">
        <p14:creationId xmlns:p14="http://schemas.microsoft.com/office/powerpoint/2010/main" val="76252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40508" y="2259237"/>
            <a:ext cx="9097818" cy="4278094"/>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虚拟化在计算机领域的发展至今已有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50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多年了，在这期间产生了很多种虚拟化形式，如网络虚拟化、微处理器虚拟化、桌面虚拟化等。</a:t>
            </a:r>
          </a:p>
          <a:p>
            <a:pPr>
              <a:lnSpc>
                <a:spcPct val="150000"/>
              </a:lnSpc>
              <a:spcBef>
                <a:spcPts val="1200"/>
              </a:spcBef>
              <a:spcAft>
                <a:spcPts val="1200"/>
              </a:spcAft>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这些虚拟化技术的产生、成熟离不开计算机技术的发展。</a:t>
            </a:r>
          </a:p>
          <a:p>
            <a:pPr>
              <a:lnSpc>
                <a:spcPct val="150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虚拟化从概念</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上来说就是将在实际环境运行的程序、组件，放在虚拟的环境中来运行，从而达到以小的成本来实现与真实环境相同或类似的功能的目的。</a:t>
            </a:r>
          </a:p>
        </p:txBody>
      </p:sp>
    </p:spTree>
    <p:extLst>
      <p:ext uri="{BB962C8B-B14F-4D97-AF65-F5344CB8AC3E}">
        <p14:creationId xmlns:p14="http://schemas.microsoft.com/office/powerpoint/2010/main" val="1443338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4" name="矩形 13"/>
          <p:cNvSpPr/>
          <p:nvPr/>
        </p:nvSpPr>
        <p:spPr>
          <a:xfrm>
            <a:off x="3240148" y="1789980"/>
            <a:ext cx="6411852" cy="461665"/>
          </a:xfrm>
          <a:prstGeom prst="rect">
            <a:avLst/>
          </a:prstGeom>
        </p:spPr>
        <p:txBody>
          <a:bodyPr wrap="square">
            <a:spAutoFit/>
          </a:bodyPr>
          <a:lstStyle/>
          <a:p>
            <a:pPr marL="342900" indent="-342900" defTabSz="1219627">
              <a:spcBef>
                <a:spcPct val="20000"/>
              </a:spcBef>
              <a:buClr>
                <a:srgbClr val="0070C0"/>
              </a:buClr>
              <a:buSzPct val="100000"/>
              <a:buFont typeface="Wingdings" panose="05000000000000000000" pitchFamily="2" charset="2"/>
              <a:buChar char="Ø"/>
            </a:pPr>
            <a:r>
              <a:rPr lang="en-US" altLang="zh-CN" sz="2400" dirty="0">
                <a:latin typeface="Arial"/>
                <a:ea typeface="微软雅黑"/>
              </a:rPr>
              <a:t>2</a:t>
            </a:r>
            <a:r>
              <a:rPr lang="zh-CN" altLang="en-US" sz="2400" dirty="0">
                <a:latin typeface="Arial"/>
                <a:ea typeface="微软雅黑"/>
              </a:rPr>
              <a:t>、服务器虚拟化所需的技术：</a:t>
            </a:r>
            <a:r>
              <a:rPr lang="en-US" altLang="zh-CN" sz="2400" dirty="0">
                <a:solidFill>
                  <a:srgbClr val="FF0000"/>
                </a:solidFill>
                <a:latin typeface="Arial"/>
                <a:ea typeface="微软雅黑"/>
              </a:rPr>
              <a:t>I/O</a:t>
            </a:r>
            <a:r>
              <a:rPr lang="zh-CN" altLang="en-US" sz="2400" dirty="0">
                <a:solidFill>
                  <a:srgbClr val="FF0000"/>
                </a:solidFill>
                <a:latin typeface="Arial"/>
                <a:ea typeface="微软雅黑"/>
              </a:rPr>
              <a:t>虚拟化</a:t>
            </a:r>
          </a:p>
        </p:txBody>
      </p:sp>
      <p:sp>
        <p:nvSpPr>
          <p:cNvPr id="16" name="文本框 15"/>
          <p:cNvSpPr txBox="1"/>
          <p:nvPr/>
        </p:nvSpPr>
        <p:spPr>
          <a:xfrm>
            <a:off x="606712" y="1632018"/>
            <a:ext cx="2387192"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服务器虚拟化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2" name="矩形 1"/>
          <p:cNvSpPr/>
          <p:nvPr/>
        </p:nvSpPr>
        <p:spPr>
          <a:xfrm>
            <a:off x="711200" y="2411523"/>
            <a:ext cx="9088581" cy="3467616"/>
          </a:xfrm>
          <a:prstGeom prst="rect">
            <a:avLst/>
          </a:prstGeom>
        </p:spPr>
        <p:txBody>
          <a:bodyPr wrap="square">
            <a:spAutoFit/>
          </a:bodyPr>
          <a:lstStyle/>
          <a:p>
            <a:pPr marL="0" lvl="1" indent="-285750" fontAlgn="base" latinLnBrk="1">
              <a:lnSpc>
                <a:spcPct val="120000"/>
              </a:lnSpc>
              <a:spcBef>
                <a:spcPts val="400"/>
              </a:spcBef>
              <a:spcAft>
                <a:spcPts val="400"/>
              </a:spcAft>
              <a:buClr>
                <a:srgbClr val="00B0F0"/>
              </a:buClr>
              <a:buFont typeface="Vivaldi" panose="03020602050506090804" pitchFamily="66" charset="0"/>
              <a:buChar char="—"/>
            </a:pPr>
            <a:r>
              <a:rPr kumimoji="1" lang="zh-CN" altLang="en-US" sz="2000" dirty="0">
                <a:solidFill>
                  <a:srgbClr val="000000"/>
                </a:solidFill>
                <a:latin typeface="微软雅黑" panose="020B0503020204020204" pitchFamily="34" charset="-122"/>
                <a:ea typeface="微软雅黑" panose="020B0503020204020204" pitchFamily="34" charset="-122"/>
              </a:rPr>
              <a:t>在</a:t>
            </a:r>
            <a:r>
              <a:rPr kumimoji="1" lang="en-US" altLang="zh-CN" sz="2000" dirty="0">
                <a:solidFill>
                  <a:srgbClr val="000000"/>
                </a:solidFill>
                <a:latin typeface="微软雅黑" panose="020B0503020204020204" pitchFamily="34" charset="-122"/>
                <a:ea typeface="微软雅黑" panose="020B0503020204020204" pitchFamily="34" charset="-122"/>
              </a:rPr>
              <a:t>I/O</a:t>
            </a:r>
            <a:r>
              <a:rPr kumimoji="1" lang="zh-CN" altLang="en-US" sz="2000" dirty="0">
                <a:solidFill>
                  <a:srgbClr val="000000"/>
                </a:solidFill>
                <a:latin typeface="微软雅黑" panose="020B0503020204020204" pitchFamily="34" charset="-122"/>
                <a:ea typeface="微软雅黑" panose="020B0503020204020204" pitchFamily="34" charset="-122"/>
              </a:rPr>
              <a:t>设备中有一种比较特殊的设备</a:t>
            </a:r>
            <a:r>
              <a:rPr kumimoji="1" lang="en-US" altLang="zh-CN" sz="2000" dirty="0">
                <a:solidFill>
                  <a:srgbClr val="000000"/>
                </a:solidFill>
                <a:latin typeface="微软雅黑" panose="020B0503020204020204" pitchFamily="34" charset="-122"/>
                <a:ea typeface="微软雅黑" panose="020B0503020204020204" pitchFamily="34" charset="-122"/>
              </a:rPr>
              <a:t>—</a:t>
            </a:r>
            <a:r>
              <a:rPr kumimoji="1" lang="zh-CN" altLang="en-US" sz="2000" dirty="0">
                <a:solidFill>
                  <a:srgbClr val="FF0000"/>
                </a:solidFill>
                <a:latin typeface="微软雅黑" panose="020B0503020204020204" pitchFamily="34" charset="-122"/>
                <a:ea typeface="微软雅黑" panose="020B0503020204020204" pitchFamily="34" charset="-122"/>
              </a:rPr>
              <a:t>网卡</a:t>
            </a:r>
            <a:r>
              <a:rPr kumimoji="1" lang="zh-CN" altLang="en-US" sz="2000" dirty="0">
                <a:solidFill>
                  <a:srgbClr val="000000"/>
                </a:solidFill>
                <a:latin typeface="微软雅黑" panose="020B0503020204020204" pitchFamily="34" charset="-122"/>
                <a:ea typeface="微软雅黑" panose="020B0503020204020204" pitchFamily="34" charset="-122"/>
              </a:rPr>
              <a:t>。网卡除了和一般的</a:t>
            </a:r>
            <a:r>
              <a:rPr kumimoji="1" lang="en-US" altLang="zh-CN" sz="2000" dirty="0">
                <a:solidFill>
                  <a:srgbClr val="000000"/>
                </a:solidFill>
                <a:latin typeface="微软雅黑" panose="020B0503020204020204" pitchFamily="34" charset="-122"/>
                <a:ea typeface="微软雅黑" panose="020B0503020204020204" pitchFamily="34" charset="-122"/>
              </a:rPr>
              <a:t>I/O</a:t>
            </a:r>
            <a:r>
              <a:rPr kumimoji="1" lang="zh-CN" altLang="en-US" sz="2000" dirty="0">
                <a:solidFill>
                  <a:srgbClr val="000000"/>
                </a:solidFill>
                <a:latin typeface="微软雅黑" panose="020B0503020204020204" pitchFamily="34" charset="-122"/>
                <a:ea typeface="微软雅黑" panose="020B0503020204020204" pitchFamily="34" charset="-122"/>
              </a:rPr>
              <a:t>设备一样作为虚拟机的共享设备外，还要解决虚拟机与外部网络或者虚拟机相互之间的通信问题。</a:t>
            </a:r>
          </a:p>
          <a:p>
            <a:pPr marL="0" lvl="1" indent="-285750" fontAlgn="base" latinLnBrk="1">
              <a:lnSpc>
                <a:spcPct val="120000"/>
              </a:lnSpc>
              <a:spcBef>
                <a:spcPts val="1200"/>
              </a:spcBef>
              <a:spcAft>
                <a:spcPts val="1200"/>
              </a:spcAft>
              <a:buClr>
                <a:srgbClr val="00B0F0"/>
              </a:buClr>
              <a:buFont typeface="Vivaldi" panose="03020602050506090804" pitchFamily="66" charset="0"/>
              <a:buChar char="—"/>
            </a:pPr>
            <a:r>
              <a:rPr kumimoji="1" lang="zh-CN" altLang="en-US" sz="2000" dirty="0">
                <a:latin typeface="微软雅黑" panose="020B0503020204020204" pitchFamily="34" charset="-122"/>
                <a:ea typeface="微软雅黑" panose="020B0503020204020204" pitchFamily="34" charset="-122"/>
              </a:rPr>
              <a:t>网卡虚拟化技术</a:t>
            </a:r>
            <a:r>
              <a:rPr kumimoji="1" lang="zh-CN" altLang="en-US" sz="2000" dirty="0">
                <a:solidFill>
                  <a:srgbClr val="000000"/>
                </a:solidFill>
                <a:latin typeface="微软雅黑" panose="020B0503020204020204" pitchFamily="34" charset="-122"/>
                <a:ea typeface="微软雅黑" panose="020B0503020204020204" pitchFamily="34" charset="-122"/>
              </a:rPr>
              <a:t>主要</a:t>
            </a:r>
            <a:r>
              <a:rPr kumimoji="1" lang="zh-CN" altLang="en-US" sz="2000" dirty="0">
                <a:solidFill>
                  <a:srgbClr val="FF0000"/>
                </a:solidFill>
                <a:latin typeface="微软雅黑" panose="020B0503020204020204" pitchFamily="34" charset="-122"/>
                <a:ea typeface="微软雅黑" panose="020B0503020204020204" pitchFamily="34" charset="-122"/>
              </a:rPr>
              <a:t>分为两类</a:t>
            </a:r>
            <a:r>
              <a:rPr kumimoji="1" lang="zh-CN" altLang="en-US" sz="2000" dirty="0">
                <a:solidFill>
                  <a:srgbClr val="000000"/>
                </a:solidFill>
                <a:latin typeface="微软雅黑" panose="020B0503020204020204" pitchFamily="34" charset="-122"/>
                <a:ea typeface="微软雅黑" panose="020B0503020204020204" pitchFamily="34" charset="-122"/>
              </a:rPr>
              <a:t>：虚拟网卡技术和虚拟网桥技术。</a:t>
            </a:r>
          </a:p>
          <a:p>
            <a:pPr marL="720000" lvl="2" indent="-228600" fontAlgn="base" latinLnBrk="1">
              <a:lnSpc>
                <a:spcPct val="125000"/>
              </a:lnSpc>
              <a:spcBef>
                <a:spcPts val="1200"/>
              </a:spcBef>
              <a:spcAft>
                <a:spcPts val="1200"/>
              </a:spcAft>
              <a:buClr>
                <a:srgbClr val="00B0F0"/>
              </a:buClr>
              <a:buSzPct val="80000"/>
              <a:buFont typeface="Wingdings" panose="05000000000000000000" pitchFamily="2" charset="2"/>
              <a:buChar char="l"/>
            </a:pPr>
            <a:r>
              <a:rPr kumimoji="1" lang="zh-CN" altLang="en-US" sz="2000" dirty="0">
                <a:solidFill>
                  <a:srgbClr val="FF0000"/>
                </a:solidFill>
                <a:latin typeface="微软雅黑" panose="020B0503020204020204" pitchFamily="34" charset="-122"/>
                <a:ea typeface="微软雅黑" panose="020B0503020204020204" pitchFamily="34" charset="-122"/>
              </a:rPr>
              <a:t>虚拟网卡</a:t>
            </a:r>
            <a:r>
              <a:rPr kumimoji="1" lang="zh-CN" altLang="en-US" sz="2000" dirty="0">
                <a:solidFill>
                  <a:srgbClr val="000000"/>
                </a:solidFill>
                <a:latin typeface="微软雅黑" panose="020B0503020204020204" pitchFamily="34" charset="-122"/>
                <a:ea typeface="微软雅黑" panose="020B0503020204020204" pitchFamily="34" charset="-122"/>
              </a:rPr>
              <a:t>是指虚拟机中的网卡，是由模拟器通过软件的方法模拟出来的；</a:t>
            </a:r>
          </a:p>
          <a:p>
            <a:pPr marL="720000" lvl="2" indent="-228600" fontAlgn="base" latinLnBrk="1">
              <a:lnSpc>
                <a:spcPct val="125000"/>
              </a:lnSpc>
              <a:spcBef>
                <a:spcPts val="600"/>
              </a:spcBef>
              <a:spcAft>
                <a:spcPts val="600"/>
              </a:spcAft>
              <a:buClr>
                <a:srgbClr val="00B0F0"/>
              </a:buClr>
              <a:buSzPct val="80000"/>
              <a:buFont typeface="Wingdings" panose="05000000000000000000" pitchFamily="2" charset="2"/>
              <a:buChar char="l"/>
            </a:pPr>
            <a:r>
              <a:rPr kumimoji="1" lang="zh-CN" altLang="en-US" sz="2000" dirty="0">
                <a:solidFill>
                  <a:srgbClr val="FF0000"/>
                </a:solidFill>
                <a:latin typeface="微软雅黑" panose="020B0503020204020204" pitchFamily="34" charset="-122"/>
                <a:ea typeface="微软雅黑" panose="020B0503020204020204" pitchFamily="34" charset="-122"/>
              </a:rPr>
              <a:t>虚拟网桥</a:t>
            </a:r>
            <a:r>
              <a:rPr kumimoji="1" lang="zh-CN" altLang="en-US" sz="2000" dirty="0">
                <a:solidFill>
                  <a:srgbClr val="000000"/>
                </a:solidFill>
                <a:latin typeface="微软雅黑" panose="020B0503020204020204" pitchFamily="34" charset="-122"/>
                <a:ea typeface="微软雅黑" panose="020B0503020204020204" pitchFamily="34" charset="-122"/>
              </a:rPr>
              <a:t>是指利用软件方法实现的网桥其作用是在一台服务器中，使多块共享一块物理网卡的虚拟网卡对外表现为多块独立的网卡。</a:t>
            </a:r>
          </a:p>
        </p:txBody>
      </p:sp>
    </p:spTree>
    <p:extLst>
      <p:ext uri="{BB962C8B-B14F-4D97-AF65-F5344CB8AC3E}">
        <p14:creationId xmlns:p14="http://schemas.microsoft.com/office/powerpoint/2010/main" val="940336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1" name="内容占位符 2"/>
          <p:cNvSpPr txBox="1">
            <a:spLocks/>
          </p:cNvSpPr>
          <p:nvPr/>
        </p:nvSpPr>
        <p:spPr>
          <a:xfrm>
            <a:off x="498475" y="2155238"/>
            <a:ext cx="8922616" cy="3991053"/>
          </a:xfrm>
          <a:prstGeom prst="rect">
            <a:avLst/>
          </a:prstGeom>
        </p:spPr>
        <p:txBody>
          <a:bodyPr vert="horz" lIns="121917" tIns="60958" rIns="121917" bIns="60958" rtlCol="0">
            <a:noAutofit/>
          </a:bodyPr>
          <a:lstStyle>
            <a:defPPr>
              <a:defRPr lang="en-US"/>
            </a:defPPr>
            <a:lvl1pPr>
              <a:lnSpc>
                <a:spcPct val="150000"/>
              </a:lnSpc>
              <a:spcBef>
                <a:spcPct val="20000"/>
              </a:spcBef>
              <a:buSzPct val="80000"/>
              <a:buFont typeface="Wingdings" pitchFamily="2" charset="2"/>
              <a:buNone/>
              <a:defRPr>
                <a:solidFill>
                  <a:schemeClr val="tx1">
                    <a:lumMod val="95000"/>
                    <a:lumOff val="5000"/>
                  </a:schemeClr>
                </a:solidFill>
              </a:defRPr>
            </a:lvl1pPr>
          </a:lstStyle>
          <a:p>
            <a:pPr algn="just" defTabSz="1219627"/>
            <a:r>
              <a:rPr lang="zh-CN" altLang="en-US" sz="2400" dirty="0">
                <a:solidFill>
                  <a:prstClr val="black">
                    <a:lumMod val="95000"/>
                    <a:lumOff val="5000"/>
                  </a:prstClr>
                </a:solidFill>
                <a:latin typeface="Arial"/>
                <a:ea typeface="微软雅黑"/>
              </a:rPr>
              <a:t>       桌面虚拟化依赖于服务器虚拟化，直观上来说就是将计算机的</a:t>
            </a:r>
            <a:r>
              <a:rPr lang="zh-CN" altLang="en-US" sz="2400" dirty="0">
                <a:solidFill>
                  <a:srgbClr val="FF0000"/>
                </a:solidFill>
                <a:latin typeface="Arial"/>
                <a:ea typeface="微软雅黑"/>
              </a:rPr>
              <a:t>桌面进行虚拟化</a:t>
            </a:r>
            <a:r>
              <a:rPr lang="zh-CN" altLang="en-US" sz="2400" dirty="0">
                <a:solidFill>
                  <a:prstClr val="black">
                    <a:lumMod val="95000"/>
                    <a:lumOff val="5000"/>
                  </a:prstClr>
                </a:solidFill>
                <a:latin typeface="Arial"/>
                <a:ea typeface="微软雅黑"/>
              </a:rPr>
              <a:t>，是将计算机的桌面与其使用的终端设备相分离。</a:t>
            </a:r>
            <a:endParaRPr lang="en-US" altLang="zh-CN" sz="2400" dirty="0">
              <a:solidFill>
                <a:prstClr val="black">
                  <a:lumMod val="95000"/>
                  <a:lumOff val="5000"/>
                </a:prstClr>
              </a:solidFill>
              <a:latin typeface="Arial"/>
              <a:ea typeface="微软雅黑"/>
            </a:endParaRPr>
          </a:p>
          <a:p>
            <a:pPr algn="just" defTabSz="1219627"/>
            <a:r>
              <a:rPr lang="en-US" altLang="zh-CN" sz="2400" dirty="0">
                <a:solidFill>
                  <a:prstClr val="black">
                    <a:lumMod val="95000"/>
                    <a:lumOff val="5000"/>
                  </a:prstClr>
                </a:solidFill>
                <a:latin typeface="Arial"/>
                <a:ea typeface="微软雅黑"/>
              </a:rPr>
              <a:t>        </a:t>
            </a:r>
            <a:r>
              <a:rPr lang="zh-CN" altLang="en-US" sz="2400" dirty="0">
                <a:solidFill>
                  <a:prstClr val="black">
                    <a:lumMod val="95000"/>
                    <a:lumOff val="5000"/>
                  </a:prstClr>
                </a:solidFill>
                <a:latin typeface="Arial"/>
                <a:ea typeface="微软雅黑"/>
              </a:rPr>
              <a:t>桌面虚拟化为用户</a:t>
            </a:r>
            <a:r>
              <a:rPr lang="zh-CN" altLang="en-US" sz="2400" dirty="0">
                <a:solidFill>
                  <a:srgbClr val="FF0000"/>
                </a:solidFill>
                <a:latin typeface="Arial"/>
                <a:ea typeface="微软雅黑"/>
              </a:rPr>
              <a:t>提供部署在云端的远程计算机桌面环境</a:t>
            </a:r>
            <a:r>
              <a:rPr lang="zh-CN" altLang="en-US" sz="2400" dirty="0">
                <a:solidFill>
                  <a:prstClr val="black">
                    <a:lumMod val="95000"/>
                    <a:lumOff val="5000"/>
                  </a:prstClr>
                </a:solidFill>
                <a:latin typeface="Arial"/>
                <a:ea typeface="微软雅黑"/>
              </a:rPr>
              <a:t>，用户可以使用不同的终端设备，通过网络来访问该桌面环境，即在虚拟桌面环境服务器上运行用户所需要的操作系统和应用软件。</a:t>
            </a:r>
          </a:p>
        </p:txBody>
      </p:sp>
    </p:spTree>
    <p:extLst>
      <p:ext uri="{BB962C8B-B14F-4D97-AF65-F5344CB8AC3E}">
        <p14:creationId xmlns:p14="http://schemas.microsoft.com/office/powerpoint/2010/main" val="2445359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flipV="1">
            <a:off x="7616825" y="1114474"/>
            <a:ext cx="4575175" cy="5745114"/>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内容占位符 2"/>
          <p:cNvSpPr txBox="1">
            <a:spLocks/>
          </p:cNvSpPr>
          <p:nvPr/>
        </p:nvSpPr>
        <p:spPr>
          <a:xfrm>
            <a:off x="314037" y="2155238"/>
            <a:ext cx="6848764" cy="3991053"/>
          </a:xfrm>
          <a:prstGeom prst="rect">
            <a:avLst/>
          </a:prstGeom>
        </p:spPr>
        <p:txBody>
          <a:bodyPr vert="horz" lIns="121917" tIns="60958" rIns="121917" bIns="60958" rtlCol="0">
            <a:noAutofit/>
          </a:bodyPr>
          <a:lstStyle>
            <a:defPPr>
              <a:defRPr lang="en-US"/>
            </a:defPPr>
            <a:lvl1pPr>
              <a:lnSpc>
                <a:spcPct val="150000"/>
              </a:lnSpc>
              <a:spcBef>
                <a:spcPct val="20000"/>
              </a:spcBef>
              <a:buSzPct val="80000"/>
              <a:buFont typeface="Wingdings" pitchFamily="2" charset="2"/>
              <a:buNone/>
              <a:defRPr>
                <a:solidFill>
                  <a:schemeClr val="tx1">
                    <a:lumMod val="95000"/>
                    <a:lumOff val="5000"/>
                  </a:schemeClr>
                </a:solidFill>
              </a:defRPr>
            </a:lvl1pPr>
          </a:lstStyle>
          <a:p>
            <a:pPr defTabSz="1219627"/>
            <a:r>
              <a:rPr lang="zh-CN" altLang="en-US" sz="2000" dirty="0">
                <a:solidFill>
                  <a:prstClr val="black">
                    <a:lumMod val="95000"/>
                    <a:lumOff val="5000"/>
                  </a:prstClr>
                </a:solidFill>
                <a:latin typeface="Arial"/>
                <a:ea typeface="微软雅黑"/>
              </a:rPr>
              <a:t>       传统的计算机桌面，需要在特定的设备上使用，例如，某用户的计算机桌面上安装了</a:t>
            </a:r>
            <a:r>
              <a:rPr lang="en-US" altLang="zh-CN" sz="2000" dirty="0" err="1">
                <a:solidFill>
                  <a:prstClr val="black">
                    <a:lumMod val="95000"/>
                    <a:lumOff val="5000"/>
                  </a:prstClr>
                </a:solidFill>
                <a:latin typeface="Arial"/>
                <a:ea typeface="微软雅黑"/>
              </a:rPr>
              <a:t>PhotoShop</a:t>
            </a:r>
            <a:r>
              <a:rPr lang="zh-CN" altLang="en-US" sz="2000" dirty="0">
                <a:solidFill>
                  <a:prstClr val="black">
                    <a:lumMod val="95000"/>
                    <a:lumOff val="5000"/>
                  </a:prstClr>
                </a:solidFill>
                <a:latin typeface="Arial"/>
                <a:ea typeface="微软雅黑"/>
              </a:rPr>
              <a:t>软件，若要使用，</a:t>
            </a:r>
            <a:r>
              <a:rPr lang="zh-CN" altLang="en-US" sz="2000" dirty="0">
                <a:solidFill>
                  <a:srgbClr val="FF0000"/>
                </a:solidFill>
                <a:latin typeface="Arial"/>
                <a:ea typeface="微软雅黑"/>
              </a:rPr>
              <a:t>只能用自己的那台计算机</a:t>
            </a:r>
            <a:r>
              <a:rPr lang="zh-CN" altLang="en-US" sz="2000" dirty="0">
                <a:solidFill>
                  <a:prstClr val="black">
                    <a:lumMod val="95000"/>
                    <a:lumOff val="5000"/>
                  </a:prstClr>
                </a:solidFill>
                <a:latin typeface="Arial"/>
                <a:ea typeface="微软雅黑"/>
              </a:rPr>
              <a:t>。</a:t>
            </a:r>
          </a:p>
          <a:p>
            <a:pPr defTabSz="1219627"/>
            <a:r>
              <a:rPr lang="zh-CN" altLang="en-US" sz="2000" dirty="0">
                <a:solidFill>
                  <a:prstClr val="black">
                    <a:lumMod val="95000"/>
                    <a:lumOff val="5000"/>
                  </a:prstClr>
                </a:solidFill>
                <a:latin typeface="Arial"/>
                <a:ea typeface="微软雅黑"/>
              </a:rPr>
              <a:t>       虚拟桌面不是本人直接安装在设备上，而是</a:t>
            </a:r>
            <a:r>
              <a:rPr lang="zh-CN" altLang="en-US" sz="2000" dirty="0">
                <a:solidFill>
                  <a:srgbClr val="FF0000"/>
                </a:solidFill>
                <a:latin typeface="Arial"/>
                <a:ea typeface="微软雅黑"/>
              </a:rPr>
              <a:t>部署在远程服务器上的</a:t>
            </a:r>
            <a:r>
              <a:rPr lang="zh-CN" altLang="en-US" sz="2000" dirty="0">
                <a:solidFill>
                  <a:prstClr val="black">
                    <a:lumMod val="95000"/>
                    <a:lumOff val="5000"/>
                  </a:prstClr>
                </a:solidFill>
                <a:latin typeface="Arial"/>
                <a:ea typeface="微软雅黑"/>
              </a:rPr>
              <a:t>。任何一台满足接入要求的终端设备在任何时间、任何地点都可以进行访问。例如，拥有虚拟桌面的用户，在上班的时候可以使用单位提供的瘦客户端设备来访问虚拟桌面，在出行的路上可以使用智能手机、平板计算机上安装的客户端软件来访问虚拟桌面，更加方便、快捷。</a:t>
            </a:r>
          </a:p>
        </p:txBody>
      </p:sp>
      <p:sp>
        <p:nvSpPr>
          <p:cNvPr id="12" name="矩形 11"/>
          <p:cNvSpPr/>
          <p:nvPr/>
        </p:nvSpPr>
        <p:spPr>
          <a:xfrm>
            <a:off x="7851775" y="2695129"/>
            <a:ext cx="3886200" cy="3342453"/>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en-US" sz="2000" b="1" dirty="0">
                <a:solidFill>
                  <a:srgbClr val="FF0000"/>
                </a:solidFill>
                <a:latin typeface="微软雅黑"/>
                <a:ea typeface="微软雅黑"/>
              </a:rPr>
              <a:t>更灵活的访问和使用</a:t>
            </a: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更低的用户终端配置</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更便于集中管控终端桌面</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更高的数据安全性</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更低的成本</a:t>
            </a:r>
            <a:endParaRPr lang="en-US" altLang="zh-CN" sz="2000" dirty="0">
              <a:solidFill>
                <a:schemeClr val="bg1">
                  <a:lumMod val="65000"/>
                </a:schemeClr>
              </a:solidFill>
              <a:latin typeface="微软雅黑"/>
              <a:ea typeface="微软雅黑"/>
            </a:endParaRPr>
          </a:p>
        </p:txBody>
      </p:sp>
      <p:sp>
        <p:nvSpPr>
          <p:cNvPr id="18" name="矩形 17"/>
          <p:cNvSpPr/>
          <p:nvPr/>
        </p:nvSpPr>
        <p:spPr>
          <a:xfrm>
            <a:off x="7851775" y="1155874"/>
            <a:ext cx="691215" cy="1549014"/>
          </a:xfrm>
          <a:prstGeom prst="rect">
            <a:avLst/>
          </a:prstGeom>
        </p:spPr>
        <p:txBody>
          <a:bodyPr wrap="none">
            <a:spAutoFit/>
          </a:bodyPr>
          <a:lstStyle/>
          <a:p>
            <a:pPr defTabSz="1219627">
              <a:lnSpc>
                <a:spcPct val="150000"/>
              </a:lnSpc>
              <a:spcBef>
                <a:spcPct val="20000"/>
              </a:spcBef>
              <a:buSzPct val="80000"/>
              <a:buFont typeface="Wingdings" pitchFamily="2" charset="2"/>
              <a:buNone/>
            </a:pPr>
            <a:r>
              <a:rPr lang="zh-CN" altLang="en-US" sz="7200" dirty="0">
                <a:solidFill>
                  <a:srgbClr val="FF0000"/>
                </a:solidFill>
                <a:latin typeface="Arial"/>
                <a:ea typeface="微软雅黑"/>
              </a:rPr>
              <a:t>√</a:t>
            </a:r>
          </a:p>
        </p:txBody>
      </p:sp>
      <p:sp>
        <p:nvSpPr>
          <p:cNvPr id="19" name="矩形 18"/>
          <p:cNvSpPr/>
          <p:nvPr/>
        </p:nvSpPr>
        <p:spPr>
          <a:xfrm>
            <a:off x="8766175" y="1829594"/>
            <a:ext cx="3135795" cy="525657"/>
          </a:xfrm>
          <a:prstGeom prst="rect">
            <a:avLst/>
          </a:prstGeom>
        </p:spPr>
        <p:txBody>
          <a:bodyPr wrap="none">
            <a:spAutoFit/>
          </a:bodyPr>
          <a:lstStyle/>
          <a:p>
            <a:pPr defTabSz="1219627">
              <a:lnSpc>
                <a:spcPct val="130000"/>
              </a:lnSpc>
              <a:spcBef>
                <a:spcPct val="20000"/>
              </a:spcBef>
              <a:buSzPct val="80000"/>
              <a:buFont typeface="Wingdings" pitchFamily="2" charset="2"/>
              <a:buNone/>
            </a:pPr>
            <a:r>
              <a:rPr lang="en-US" altLang="zh-CN" sz="2400" dirty="0">
                <a:solidFill>
                  <a:srgbClr val="FF0000"/>
                </a:solidFill>
                <a:latin typeface="微软雅黑"/>
                <a:ea typeface="微软雅黑"/>
              </a:rPr>
              <a:t>1</a:t>
            </a:r>
            <a:r>
              <a:rPr lang="zh-CN" altLang="en-US" sz="2400" dirty="0">
                <a:solidFill>
                  <a:srgbClr val="FF0000"/>
                </a:solidFill>
                <a:latin typeface="微软雅黑"/>
                <a:ea typeface="微软雅黑"/>
              </a:rPr>
              <a:t>、桌面虚拟化的优势</a:t>
            </a:r>
          </a:p>
        </p:txBody>
      </p:sp>
    </p:spTree>
    <p:extLst>
      <p:ext uri="{BB962C8B-B14F-4D97-AF65-F5344CB8AC3E}">
        <p14:creationId xmlns:p14="http://schemas.microsoft.com/office/powerpoint/2010/main" val="12376567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flipV="1">
            <a:off x="7616825" y="1114474"/>
            <a:ext cx="4575175" cy="5745114"/>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内容占位符 2"/>
          <p:cNvSpPr txBox="1">
            <a:spLocks/>
          </p:cNvSpPr>
          <p:nvPr/>
        </p:nvSpPr>
        <p:spPr>
          <a:xfrm>
            <a:off x="314037" y="2155238"/>
            <a:ext cx="6848764" cy="3991053"/>
          </a:xfrm>
          <a:prstGeom prst="rect">
            <a:avLst/>
          </a:prstGeom>
        </p:spPr>
        <p:txBody>
          <a:bodyPr vert="horz" lIns="121917" tIns="60958" rIns="121917" bIns="60958" rtlCol="0">
            <a:noAutofit/>
          </a:bodyPr>
          <a:lstStyle>
            <a:defPPr>
              <a:defRPr lang="en-US"/>
            </a:defPPr>
            <a:lvl1pPr>
              <a:lnSpc>
                <a:spcPct val="150000"/>
              </a:lnSpc>
              <a:spcBef>
                <a:spcPct val="20000"/>
              </a:spcBef>
              <a:buSzPct val="80000"/>
              <a:buFont typeface="Wingdings" pitchFamily="2" charset="2"/>
              <a:buNone/>
              <a:defRPr>
                <a:solidFill>
                  <a:schemeClr val="tx1">
                    <a:lumMod val="95000"/>
                    <a:lumOff val="5000"/>
                  </a:schemeClr>
                </a:solidFill>
              </a:defRPr>
            </a:lvl1pPr>
          </a:lstStyle>
          <a:p>
            <a:pPr defTabSz="1219627">
              <a:spcBef>
                <a:spcPts val="600"/>
              </a:spcBef>
            </a:pPr>
            <a:r>
              <a:rPr lang="zh-CN" altLang="en-US" sz="2000" dirty="0">
                <a:solidFill>
                  <a:prstClr val="black">
                    <a:lumMod val="95000"/>
                    <a:lumOff val="5000"/>
                  </a:prstClr>
                </a:solidFill>
                <a:latin typeface="Arial"/>
                <a:ea typeface="微软雅黑"/>
              </a:rPr>
              <a:t>        虚拟桌面部署在远程服务器上，所有的计算都在远程服务器上进行，而</a:t>
            </a:r>
            <a:r>
              <a:rPr lang="zh-CN" altLang="en-US" sz="2000" dirty="0">
                <a:solidFill>
                  <a:srgbClr val="FF0000"/>
                </a:solidFill>
                <a:latin typeface="Arial"/>
                <a:ea typeface="微软雅黑"/>
              </a:rPr>
              <a:t>终端设备主要是用来显示远程桌面内容</a:t>
            </a:r>
            <a:r>
              <a:rPr lang="zh-CN" altLang="en-US" sz="2000" dirty="0">
                <a:solidFill>
                  <a:prstClr val="black">
                    <a:lumMod val="95000"/>
                    <a:lumOff val="5000"/>
                  </a:prstClr>
                </a:solidFill>
                <a:latin typeface="Arial"/>
                <a:ea typeface="微软雅黑"/>
              </a:rPr>
              <a:t>。</a:t>
            </a:r>
            <a:endParaRPr lang="en-US" altLang="zh-CN" sz="2000" dirty="0">
              <a:solidFill>
                <a:prstClr val="black">
                  <a:lumMod val="95000"/>
                  <a:lumOff val="5000"/>
                </a:prstClr>
              </a:solidFill>
              <a:latin typeface="Arial"/>
              <a:ea typeface="微软雅黑"/>
            </a:endParaRPr>
          </a:p>
          <a:p>
            <a:pPr defTabSz="1219627"/>
            <a:endParaRPr lang="zh-CN" altLang="en-US" sz="2000" dirty="0">
              <a:solidFill>
                <a:prstClr val="black">
                  <a:lumMod val="95000"/>
                  <a:lumOff val="5000"/>
                </a:prstClr>
              </a:solidFill>
              <a:latin typeface="Arial"/>
              <a:ea typeface="微软雅黑"/>
            </a:endParaRPr>
          </a:p>
          <a:p>
            <a:pPr defTabSz="1219627"/>
            <a:r>
              <a:rPr lang="zh-CN" altLang="en-US" sz="2000" dirty="0">
                <a:solidFill>
                  <a:prstClr val="black">
                    <a:lumMod val="95000"/>
                    <a:lumOff val="5000"/>
                  </a:prstClr>
                </a:solidFill>
                <a:latin typeface="Arial"/>
                <a:ea typeface="微软雅黑"/>
              </a:rPr>
              <a:t>        所以，终端设备没有必要拥有与远程服务器相似的配置，对其</a:t>
            </a:r>
            <a:r>
              <a:rPr lang="zh-CN" altLang="en-US" sz="2000" dirty="0">
                <a:solidFill>
                  <a:srgbClr val="FF0000"/>
                </a:solidFill>
                <a:latin typeface="Arial"/>
                <a:ea typeface="微软雅黑"/>
              </a:rPr>
              <a:t>配置要求更低、维护相对而言也更加容易</a:t>
            </a:r>
            <a:r>
              <a:rPr lang="zh-CN" altLang="en-US" sz="2000" dirty="0">
                <a:solidFill>
                  <a:prstClr val="black">
                    <a:lumMod val="95000"/>
                    <a:lumOff val="5000"/>
                  </a:prstClr>
                </a:solidFill>
                <a:latin typeface="Arial"/>
                <a:ea typeface="微软雅黑"/>
              </a:rPr>
              <a:t>。</a:t>
            </a:r>
          </a:p>
        </p:txBody>
      </p:sp>
      <p:sp>
        <p:nvSpPr>
          <p:cNvPr id="12" name="矩形 11"/>
          <p:cNvSpPr/>
          <p:nvPr/>
        </p:nvSpPr>
        <p:spPr>
          <a:xfrm>
            <a:off x="7851775" y="2695129"/>
            <a:ext cx="3886200" cy="3342453"/>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更灵活的访问和使用</a:t>
            </a:r>
          </a:p>
          <a:p>
            <a:pPr marL="342900" indent="-342900" defTabSz="1219627">
              <a:lnSpc>
                <a:spcPct val="130000"/>
              </a:lnSpc>
              <a:spcBef>
                <a:spcPct val="20000"/>
              </a:spcBef>
              <a:buClr>
                <a:srgbClr val="FF0000"/>
              </a:buClr>
              <a:buSzPct val="80000"/>
              <a:buFont typeface="Wingdings" pitchFamily="2" charset="2"/>
              <a:buChar char="p"/>
            </a:pPr>
            <a:r>
              <a:rPr lang="zh-CN" altLang="en-US" sz="2000" b="1" dirty="0">
                <a:solidFill>
                  <a:srgbClr val="FF0000"/>
                </a:solidFill>
                <a:latin typeface="微软雅黑"/>
                <a:ea typeface="微软雅黑"/>
              </a:rPr>
              <a:t>更低的用户终端配置</a:t>
            </a:r>
            <a:endParaRPr lang="en-US" altLang="zh-CN" sz="2000" b="1" dirty="0">
              <a:solidFill>
                <a:srgbClr val="FF0000"/>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更便于集中管控终端桌面</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更高的数据安全性</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更低的成本</a:t>
            </a:r>
            <a:endParaRPr lang="en-US" altLang="zh-CN" sz="2000" dirty="0">
              <a:solidFill>
                <a:schemeClr val="bg1">
                  <a:lumMod val="65000"/>
                </a:schemeClr>
              </a:solidFill>
              <a:latin typeface="微软雅黑"/>
              <a:ea typeface="微软雅黑"/>
            </a:endParaRPr>
          </a:p>
        </p:txBody>
      </p:sp>
      <p:sp>
        <p:nvSpPr>
          <p:cNvPr id="18" name="矩形 17"/>
          <p:cNvSpPr/>
          <p:nvPr/>
        </p:nvSpPr>
        <p:spPr>
          <a:xfrm>
            <a:off x="7851775" y="1155874"/>
            <a:ext cx="691215" cy="1549014"/>
          </a:xfrm>
          <a:prstGeom prst="rect">
            <a:avLst/>
          </a:prstGeom>
        </p:spPr>
        <p:txBody>
          <a:bodyPr wrap="none">
            <a:spAutoFit/>
          </a:bodyPr>
          <a:lstStyle/>
          <a:p>
            <a:pPr defTabSz="1219627">
              <a:lnSpc>
                <a:spcPct val="150000"/>
              </a:lnSpc>
              <a:spcBef>
                <a:spcPct val="20000"/>
              </a:spcBef>
              <a:buSzPct val="80000"/>
              <a:buFont typeface="Wingdings" pitchFamily="2" charset="2"/>
              <a:buNone/>
            </a:pPr>
            <a:r>
              <a:rPr lang="zh-CN" altLang="en-US" sz="7200" dirty="0">
                <a:solidFill>
                  <a:srgbClr val="FF0000"/>
                </a:solidFill>
                <a:latin typeface="Arial"/>
                <a:ea typeface="微软雅黑"/>
              </a:rPr>
              <a:t>√</a:t>
            </a:r>
          </a:p>
        </p:txBody>
      </p:sp>
      <p:sp>
        <p:nvSpPr>
          <p:cNvPr id="19" name="矩形 18"/>
          <p:cNvSpPr/>
          <p:nvPr/>
        </p:nvSpPr>
        <p:spPr>
          <a:xfrm>
            <a:off x="8766175" y="1829594"/>
            <a:ext cx="3135795" cy="525657"/>
          </a:xfrm>
          <a:prstGeom prst="rect">
            <a:avLst/>
          </a:prstGeom>
        </p:spPr>
        <p:txBody>
          <a:bodyPr wrap="none">
            <a:spAutoFit/>
          </a:bodyPr>
          <a:lstStyle/>
          <a:p>
            <a:pPr defTabSz="1219627">
              <a:lnSpc>
                <a:spcPct val="130000"/>
              </a:lnSpc>
              <a:spcBef>
                <a:spcPct val="20000"/>
              </a:spcBef>
              <a:buSzPct val="80000"/>
              <a:buFont typeface="Wingdings" pitchFamily="2" charset="2"/>
              <a:buNone/>
            </a:pPr>
            <a:r>
              <a:rPr lang="en-US" altLang="zh-CN" sz="2400" dirty="0">
                <a:solidFill>
                  <a:srgbClr val="FF0000"/>
                </a:solidFill>
                <a:latin typeface="微软雅黑"/>
                <a:ea typeface="微软雅黑"/>
              </a:rPr>
              <a:t>1</a:t>
            </a:r>
            <a:r>
              <a:rPr lang="zh-CN" altLang="en-US" sz="2400" dirty="0">
                <a:solidFill>
                  <a:srgbClr val="FF0000"/>
                </a:solidFill>
                <a:latin typeface="微软雅黑"/>
                <a:ea typeface="微软雅黑"/>
              </a:rPr>
              <a:t>、桌面虚拟化的优势</a:t>
            </a:r>
          </a:p>
        </p:txBody>
      </p:sp>
    </p:spTree>
    <p:extLst>
      <p:ext uri="{BB962C8B-B14F-4D97-AF65-F5344CB8AC3E}">
        <p14:creationId xmlns:p14="http://schemas.microsoft.com/office/powerpoint/2010/main" val="4010785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flipV="1">
            <a:off x="7616825" y="1114474"/>
            <a:ext cx="4575175" cy="5745114"/>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内容占位符 2"/>
          <p:cNvSpPr txBox="1">
            <a:spLocks/>
          </p:cNvSpPr>
          <p:nvPr/>
        </p:nvSpPr>
        <p:spPr>
          <a:xfrm>
            <a:off x="314037" y="2155238"/>
            <a:ext cx="6848764" cy="3991053"/>
          </a:xfrm>
          <a:prstGeom prst="rect">
            <a:avLst/>
          </a:prstGeom>
        </p:spPr>
        <p:txBody>
          <a:bodyPr vert="horz" lIns="121917" tIns="60958" rIns="121917" bIns="60958" rtlCol="0">
            <a:noAutofit/>
          </a:bodyPr>
          <a:lstStyle>
            <a:defPPr>
              <a:defRPr lang="en-US"/>
            </a:defPPr>
            <a:lvl1pPr>
              <a:lnSpc>
                <a:spcPct val="150000"/>
              </a:lnSpc>
              <a:spcBef>
                <a:spcPct val="20000"/>
              </a:spcBef>
              <a:buSzPct val="80000"/>
              <a:buFont typeface="Wingdings" pitchFamily="2" charset="2"/>
              <a:buNone/>
              <a:defRPr>
                <a:solidFill>
                  <a:schemeClr val="tx1">
                    <a:lumMod val="95000"/>
                    <a:lumOff val="5000"/>
                  </a:schemeClr>
                </a:solidFill>
              </a:defRPr>
            </a:lvl1pPr>
          </a:lstStyle>
          <a:p>
            <a:pPr defTabSz="1219627"/>
            <a:r>
              <a:rPr lang="zh-CN" altLang="en-US" sz="2000" dirty="0">
                <a:solidFill>
                  <a:prstClr val="black">
                    <a:lumMod val="95000"/>
                    <a:lumOff val="5000"/>
                  </a:prstClr>
                </a:solidFill>
                <a:latin typeface="Arial"/>
                <a:ea typeface="微软雅黑"/>
              </a:rPr>
              <a:t>       虚拟桌面并不是没有自己的个人桌面，其完全可以与本地的个人桌面</a:t>
            </a:r>
            <a:r>
              <a:rPr lang="zh-CN" altLang="en-US" sz="2000" dirty="0">
                <a:solidFill>
                  <a:srgbClr val="FF0000"/>
                </a:solidFill>
                <a:latin typeface="Arial"/>
                <a:ea typeface="微软雅黑"/>
              </a:rPr>
              <a:t>同时存在</a:t>
            </a:r>
            <a:r>
              <a:rPr lang="zh-CN" altLang="en-US" sz="2000" dirty="0">
                <a:solidFill>
                  <a:prstClr val="black">
                    <a:lumMod val="95000"/>
                    <a:lumOff val="5000"/>
                  </a:prstClr>
                </a:solidFill>
                <a:latin typeface="Arial"/>
                <a:ea typeface="微软雅黑"/>
              </a:rPr>
              <a:t>，两者可以互不干扰。</a:t>
            </a:r>
          </a:p>
          <a:p>
            <a:pPr defTabSz="1219627"/>
            <a:r>
              <a:rPr lang="zh-CN" altLang="en-US" sz="2000" dirty="0">
                <a:solidFill>
                  <a:prstClr val="black">
                    <a:lumMod val="95000"/>
                    <a:lumOff val="5000"/>
                  </a:prstClr>
                </a:solidFill>
                <a:latin typeface="Arial"/>
                <a:ea typeface="微软雅黑"/>
              </a:rPr>
              <a:t>       </a:t>
            </a:r>
            <a:endParaRPr lang="en-US" altLang="zh-CN" sz="2000" dirty="0">
              <a:solidFill>
                <a:prstClr val="black">
                  <a:lumMod val="95000"/>
                  <a:lumOff val="5000"/>
                </a:prstClr>
              </a:solidFill>
              <a:latin typeface="Arial"/>
              <a:ea typeface="微软雅黑"/>
            </a:endParaRPr>
          </a:p>
          <a:p>
            <a:pPr defTabSz="1219627"/>
            <a:r>
              <a:rPr lang="en-US" altLang="zh-CN" sz="2000" dirty="0">
                <a:solidFill>
                  <a:prstClr val="black">
                    <a:lumMod val="95000"/>
                    <a:lumOff val="5000"/>
                  </a:prstClr>
                </a:solidFill>
                <a:latin typeface="Arial"/>
                <a:ea typeface="微软雅黑"/>
              </a:rPr>
              <a:t>       </a:t>
            </a:r>
            <a:r>
              <a:rPr lang="zh-CN" altLang="en-US" sz="2000" dirty="0">
                <a:solidFill>
                  <a:prstClr val="black">
                    <a:lumMod val="95000"/>
                    <a:lumOff val="5000"/>
                  </a:prstClr>
                </a:solidFill>
                <a:latin typeface="Arial"/>
                <a:ea typeface="微软雅黑"/>
              </a:rPr>
              <a:t>使用虚拟桌面，运行商将所有的桌面管理放在后端的数据中心中，数据中心可以对桌面镜像和相关的应用进行管理、维护。而终端用户不用知道具体的管理和维护，就可以使用经过维护后的桌面。</a:t>
            </a:r>
          </a:p>
        </p:txBody>
      </p:sp>
      <p:sp>
        <p:nvSpPr>
          <p:cNvPr id="12" name="矩形 11"/>
          <p:cNvSpPr/>
          <p:nvPr/>
        </p:nvSpPr>
        <p:spPr>
          <a:xfrm>
            <a:off x="7851775" y="2695129"/>
            <a:ext cx="3886200" cy="3342453"/>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更灵活的访问和使用</a:t>
            </a: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更低的用户终端配置</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b="1" dirty="0">
                <a:solidFill>
                  <a:srgbClr val="FF0000"/>
                </a:solidFill>
                <a:latin typeface="微软雅黑"/>
                <a:ea typeface="微软雅黑"/>
              </a:rPr>
              <a:t>更便于集中管控终端桌面</a:t>
            </a:r>
            <a:endParaRPr lang="en-US" altLang="zh-CN" sz="2000" b="1" dirty="0">
              <a:solidFill>
                <a:srgbClr val="FF0000"/>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更高的数据安全性</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更低的成本</a:t>
            </a:r>
            <a:endParaRPr lang="en-US" altLang="zh-CN" sz="2000" dirty="0">
              <a:solidFill>
                <a:schemeClr val="bg1">
                  <a:lumMod val="65000"/>
                </a:schemeClr>
              </a:solidFill>
              <a:latin typeface="微软雅黑"/>
              <a:ea typeface="微软雅黑"/>
            </a:endParaRPr>
          </a:p>
        </p:txBody>
      </p:sp>
      <p:sp>
        <p:nvSpPr>
          <p:cNvPr id="18" name="矩形 17"/>
          <p:cNvSpPr/>
          <p:nvPr/>
        </p:nvSpPr>
        <p:spPr>
          <a:xfrm>
            <a:off x="7851775" y="1155874"/>
            <a:ext cx="691215" cy="1549014"/>
          </a:xfrm>
          <a:prstGeom prst="rect">
            <a:avLst/>
          </a:prstGeom>
        </p:spPr>
        <p:txBody>
          <a:bodyPr wrap="none">
            <a:spAutoFit/>
          </a:bodyPr>
          <a:lstStyle/>
          <a:p>
            <a:pPr defTabSz="1219627">
              <a:lnSpc>
                <a:spcPct val="150000"/>
              </a:lnSpc>
              <a:spcBef>
                <a:spcPct val="20000"/>
              </a:spcBef>
              <a:buSzPct val="80000"/>
              <a:buFont typeface="Wingdings" pitchFamily="2" charset="2"/>
              <a:buNone/>
            </a:pPr>
            <a:r>
              <a:rPr lang="zh-CN" altLang="en-US" sz="7200" dirty="0">
                <a:solidFill>
                  <a:srgbClr val="FF0000"/>
                </a:solidFill>
                <a:latin typeface="Arial"/>
                <a:ea typeface="微软雅黑"/>
              </a:rPr>
              <a:t>√</a:t>
            </a:r>
          </a:p>
        </p:txBody>
      </p:sp>
      <p:sp>
        <p:nvSpPr>
          <p:cNvPr id="19" name="矩形 18"/>
          <p:cNvSpPr/>
          <p:nvPr/>
        </p:nvSpPr>
        <p:spPr>
          <a:xfrm>
            <a:off x="8766175" y="1829594"/>
            <a:ext cx="3135795" cy="525657"/>
          </a:xfrm>
          <a:prstGeom prst="rect">
            <a:avLst/>
          </a:prstGeom>
        </p:spPr>
        <p:txBody>
          <a:bodyPr wrap="none">
            <a:spAutoFit/>
          </a:bodyPr>
          <a:lstStyle/>
          <a:p>
            <a:pPr defTabSz="1219627">
              <a:lnSpc>
                <a:spcPct val="130000"/>
              </a:lnSpc>
              <a:spcBef>
                <a:spcPct val="20000"/>
              </a:spcBef>
              <a:buSzPct val="80000"/>
              <a:buFont typeface="Wingdings" pitchFamily="2" charset="2"/>
              <a:buNone/>
            </a:pPr>
            <a:r>
              <a:rPr lang="en-US" altLang="zh-CN" sz="2400" dirty="0">
                <a:solidFill>
                  <a:srgbClr val="FF0000"/>
                </a:solidFill>
                <a:latin typeface="微软雅黑"/>
                <a:ea typeface="微软雅黑"/>
              </a:rPr>
              <a:t>1</a:t>
            </a:r>
            <a:r>
              <a:rPr lang="zh-CN" altLang="en-US" sz="2400" dirty="0">
                <a:solidFill>
                  <a:srgbClr val="FF0000"/>
                </a:solidFill>
                <a:latin typeface="微软雅黑"/>
                <a:ea typeface="微软雅黑"/>
              </a:rPr>
              <a:t>、桌面虚拟化的优势</a:t>
            </a:r>
          </a:p>
        </p:txBody>
      </p:sp>
    </p:spTree>
    <p:extLst>
      <p:ext uri="{BB962C8B-B14F-4D97-AF65-F5344CB8AC3E}">
        <p14:creationId xmlns:p14="http://schemas.microsoft.com/office/powerpoint/2010/main" val="40812311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flipV="1">
            <a:off x="7616825" y="1114474"/>
            <a:ext cx="4575175" cy="5745114"/>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内容占位符 2"/>
          <p:cNvSpPr txBox="1">
            <a:spLocks/>
          </p:cNvSpPr>
          <p:nvPr/>
        </p:nvSpPr>
        <p:spPr>
          <a:xfrm>
            <a:off x="314037" y="2155238"/>
            <a:ext cx="6848764" cy="3991053"/>
          </a:xfrm>
          <a:prstGeom prst="rect">
            <a:avLst/>
          </a:prstGeom>
        </p:spPr>
        <p:txBody>
          <a:bodyPr vert="horz" lIns="121917" tIns="60958" rIns="121917" bIns="60958" rtlCol="0">
            <a:noAutofit/>
          </a:bodyPr>
          <a:lstStyle>
            <a:defPPr>
              <a:defRPr lang="en-US"/>
            </a:defPPr>
            <a:lvl1pPr>
              <a:lnSpc>
                <a:spcPct val="150000"/>
              </a:lnSpc>
              <a:spcBef>
                <a:spcPct val="20000"/>
              </a:spcBef>
              <a:buSzPct val="80000"/>
              <a:buFont typeface="Wingdings" pitchFamily="2" charset="2"/>
              <a:buNone/>
              <a:defRPr>
                <a:solidFill>
                  <a:schemeClr val="tx1">
                    <a:lumMod val="95000"/>
                    <a:lumOff val="5000"/>
                  </a:schemeClr>
                </a:solidFill>
              </a:defRPr>
            </a:lvl1pPr>
          </a:lstStyle>
          <a:p>
            <a:pPr algn="just" defTabSz="1219627"/>
            <a:r>
              <a:rPr lang="zh-CN" altLang="en-US" sz="2000" dirty="0">
                <a:solidFill>
                  <a:prstClr val="black">
                    <a:lumMod val="95000"/>
                    <a:lumOff val="5000"/>
                  </a:prstClr>
                </a:solidFill>
                <a:latin typeface="Arial"/>
                <a:ea typeface="微软雅黑"/>
              </a:rPr>
              <a:t>       用户在虚拟桌面上所做的应用是在后台的数据中心中执行的，所产生的数据也存储在数据中心，</a:t>
            </a:r>
            <a:r>
              <a:rPr lang="zh-CN" altLang="en-US" sz="2000" dirty="0">
                <a:solidFill>
                  <a:srgbClr val="FF0000"/>
                </a:solidFill>
                <a:latin typeface="Arial"/>
                <a:ea typeface="微软雅黑"/>
              </a:rPr>
              <a:t>并没有存储在用户的终端设备上</a:t>
            </a:r>
            <a:r>
              <a:rPr lang="zh-CN" altLang="en-US" sz="2000" dirty="0">
                <a:solidFill>
                  <a:prstClr val="black">
                    <a:lumMod val="95000"/>
                    <a:lumOff val="5000"/>
                  </a:prstClr>
                </a:solidFill>
                <a:latin typeface="Arial"/>
                <a:ea typeface="微软雅黑"/>
              </a:rPr>
              <a:t>。从而，</a:t>
            </a:r>
            <a:r>
              <a:rPr lang="zh-CN" altLang="en-US" sz="2000" dirty="0">
                <a:solidFill>
                  <a:srgbClr val="FF0000"/>
                </a:solidFill>
                <a:latin typeface="Arial"/>
                <a:ea typeface="微软雅黑"/>
              </a:rPr>
              <a:t>用户终端设备的损坏对数据没有影响</a:t>
            </a:r>
            <a:r>
              <a:rPr lang="zh-CN" altLang="en-US" sz="2000" dirty="0">
                <a:solidFill>
                  <a:prstClr val="black">
                    <a:lumMod val="95000"/>
                    <a:lumOff val="5000"/>
                  </a:prstClr>
                </a:solidFill>
                <a:latin typeface="Arial"/>
                <a:ea typeface="微软雅黑"/>
              </a:rPr>
              <a:t>。</a:t>
            </a:r>
            <a:endParaRPr lang="en-US" altLang="zh-CN" sz="2000" dirty="0">
              <a:solidFill>
                <a:prstClr val="black">
                  <a:lumMod val="95000"/>
                  <a:lumOff val="5000"/>
                </a:prstClr>
              </a:solidFill>
              <a:latin typeface="Arial"/>
              <a:ea typeface="微软雅黑"/>
            </a:endParaRPr>
          </a:p>
          <a:p>
            <a:pPr algn="just" defTabSz="1219627"/>
            <a:endParaRPr lang="zh-CN" altLang="en-US" sz="2000" dirty="0">
              <a:solidFill>
                <a:prstClr val="black">
                  <a:lumMod val="95000"/>
                  <a:lumOff val="5000"/>
                </a:prstClr>
              </a:solidFill>
              <a:latin typeface="Arial"/>
              <a:ea typeface="微软雅黑"/>
            </a:endParaRPr>
          </a:p>
          <a:p>
            <a:pPr algn="just" defTabSz="1219627"/>
            <a:r>
              <a:rPr lang="zh-CN" altLang="en-US" sz="2000" dirty="0">
                <a:solidFill>
                  <a:prstClr val="black">
                    <a:lumMod val="95000"/>
                    <a:lumOff val="5000"/>
                  </a:prstClr>
                </a:solidFill>
                <a:latin typeface="Arial"/>
                <a:ea typeface="微软雅黑"/>
              </a:rPr>
              <a:t>        此外，由于传统的物理桌面会接入内部网，一旦一个终端</a:t>
            </a:r>
            <a:r>
              <a:rPr lang="zh-CN" altLang="en-US" sz="2000" dirty="0">
                <a:solidFill>
                  <a:srgbClr val="FF0000"/>
                </a:solidFill>
                <a:latin typeface="Arial"/>
                <a:ea typeface="微软雅黑"/>
              </a:rPr>
              <a:t>感染病毒</a:t>
            </a:r>
            <a:r>
              <a:rPr lang="zh-CN" altLang="en-US" sz="2000" dirty="0">
                <a:solidFill>
                  <a:prstClr val="black">
                    <a:lumMod val="95000"/>
                    <a:lumOff val="5000"/>
                  </a:prstClr>
                </a:solidFill>
                <a:latin typeface="Arial"/>
                <a:ea typeface="微软雅黑"/>
              </a:rPr>
              <a:t>，就可能殃及整个内部网络。而虚拟桌面的镜像文件受到感染，</a:t>
            </a:r>
            <a:r>
              <a:rPr lang="zh-CN" altLang="en-US" sz="2000" dirty="0">
                <a:solidFill>
                  <a:srgbClr val="FF0000"/>
                </a:solidFill>
                <a:latin typeface="Arial"/>
                <a:ea typeface="微软雅黑"/>
              </a:rPr>
              <a:t>受影响的只是虚拟机</a:t>
            </a:r>
            <a:r>
              <a:rPr lang="zh-CN" altLang="en-US" sz="2000" dirty="0">
                <a:solidFill>
                  <a:prstClr val="black">
                    <a:lumMod val="95000"/>
                    <a:lumOff val="5000"/>
                  </a:prstClr>
                </a:solidFill>
                <a:latin typeface="Arial"/>
                <a:ea typeface="微软雅黑"/>
              </a:rPr>
              <a:t>，能很快地得到清除和恢复。</a:t>
            </a:r>
          </a:p>
        </p:txBody>
      </p:sp>
      <p:sp>
        <p:nvSpPr>
          <p:cNvPr id="12" name="矩形 11"/>
          <p:cNvSpPr/>
          <p:nvPr/>
        </p:nvSpPr>
        <p:spPr>
          <a:xfrm>
            <a:off x="7851775" y="2695129"/>
            <a:ext cx="3886200" cy="3342453"/>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更灵活的访问和使用</a:t>
            </a: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更低的用户终端配置</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更便于集中管控终端桌面</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b="1" dirty="0">
                <a:solidFill>
                  <a:srgbClr val="FF0000"/>
                </a:solidFill>
                <a:latin typeface="微软雅黑"/>
                <a:ea typeface="微软雅黑"/>
              </a:rPr>
              <a:t>更高的数据安全性</a:t>
            </a:r>
            <a:endParaRPr lang="en-US" altLang="zh-CN" sz="2000" b="1" dirty="0">
              <a:solidFill>
                <a:srgbClr val="FF0000"/>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更低的成本</a:t>
            </a:r>
            <a:endParaRPr lang="en-US" altLang="zh-CN" sz="2000" dirty="0">
              <a:solidFill>
                <a:schemeClr val="bg1">
                  <a:lumMod val="65000"/>
                </a:schemeClr>
              </a:solidFill>
              <a:latin typeface="微软雅黑"/>
              <a:ea typeface="微软雅黑"/>
            </a:endParaRPr>
          </a:p>
        </p:txBody>
      </p:sp>
      <p:sp>
        <p:nvSpPr>
          <p:cNvPr id="18" name="矩形 17"/>
          <p:cNvSpPr/>
          <p:nvPr/>
        </p:nvSpPr>
        <p:spPr>
          <a:xfrm>
            <a:off x="7851775" y="1155874"/>
            <a:ext cx="691215" cy="1549014"/>
          </a:xfrm>
          <a:prstGeom prst="rect">
            <a:avLst/>
          </a:prstGeom>
        </p:spPr>
        <p:txBody>
          <a:bodyPr wrap="none">
            <a:spAutoFit/>
          </a:bodyPr>
          <a:lstStyle/>
          <a:p>
            <a:pPr defTabSz="1219627">
              <a:lnSpc>
                <a:spcPct val="150000"/>
              </a:lnSpc>
              <a:spcBef>
                <a:spcPct val="20000"/>
              </a:spcBef>
              <a:buSzPct val="80000"/>
              <a:buFont typeface="Wingdings" pitchFamily="2" charset="2"/>
              <a:buNone/>
            </a:pPr>
            <a:r>
              <a:rPr lang="zh-CN" altLang="en-US" sz="7200" dirty="0">
                <a:solidFill>
                  <a:srgbClr val="FF0000"/>
                </a:solidFill>
                <a:latin typeface="Arial"/>
                <a:ea typeface="微软雅黑"/>
              </a:rPr>
              <a:t>√</a:t>
            </a:r>
          </a:p>
        </p:txBody>
      </p:sp>
      <p:sp>
        <p:nvSpPr>
          <p:cNvPr id="19" name="矩形 18"/>
          <p:cNvSpPr/>
          <p:nvPr/>
        </p:nvSpPr>
        <p:spPr>
          <a:xfrm>
            <a:off x="8766175" y="1829594"/>
            <a:ext cx="3135795" cy="525657"/>
          </a:xfrm>
          <a:prstGeom prst="rect">
            <a:avLst/>
          </a:prstGeom>
        </p:spPr>
        <p:txBody>
          <a:bodyPr wrap="none">
            <a:spAutoFit/>
          </a:bodyPr>
          <a:lstStyle/>
          <a:p>
            <a:pPr defTabSz="1219627">
              <a:lnSpc>
                <a:spcPct val="130000"/>
              </a:lnSpc>
              <a:spcBef>
                <a:spcPct val="20000"/>
              </a:spcBef>
              <a:buSzPct val="80000"/>
              <a:buFont typeface="Wingdings" pitchFamily="2" charset="2"/>
              <a:buNone/>
            </a:pPr>
            <a:r>
              <a:rPr lang="en-US" altLang="zh-CN" sz="2400" dirty="0">
                <a:solidFill>
                  <a:srgbClr val="FF0000"/>
                </a:solidFill>
                <a:latin typeface="微软雅黑"/>
                <a:ea typeface="微软雅黑"/>
              </a:rPr>
              <a:t>1</a:t>
            </a:r>
            <a:r>
              <a:rPr lang="zh-CN" altLang="en-US" sz="2400" dirty="0">
                <a:solidFill>
                  <a:srgbClr val="FF0000"/>
                </a:solidFill>
                <a:latin typeface="微软雅黑"/>
                <a:ea typeface="微软雅黑"/>
              </a:rPr>
              <a:t>、桌面虚拟化的优势</a:t>
            </a:r>
          </a:p>
        </p:txBody>
      </p:sp>
    </p:spTree>
    <p:extLst>
      <p:ext uri="{BB962C8B-B14F-4D97-AF65-F5344CB8AC3E}">
        <p14:creationId xmlns:p14="http://schemas.microsoft.com/office/powerpoint/2010/main" val="2896131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flipV="1">
            <a:off x="7616825" y="1114474"/>
            <a:ext cx="4575175" cy="5745114"/>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内容占位符 2"/>
          <p:cNvSpPr txBox="1">
            <a:spLocks/>
          </p:cNvSpPr>
          <p:nvPr/>
        </p:nvSpPr>
        <p:spPr>
          <a:xfrm>
            <a:off x="314037" y="2155238"/>
            <a:ext cx="6848764" cy="3991053"/>
          </a:xfrm>
          <a:prstGeom prst="rect">
            <a:avLst/>
          </a:prstGeom>
        </p:spPr>
        <p:txBody>
          <a:bodyPr vert="horz" lIns="121917" tIns="60958" rIns="121917" bIns="60958" rtlCol="0">
            <a:noAutofit/>
          </a:bodyPr>
          <a:lstStyle>
            <a:defPPr>
              <a:defRPr lang="en-US"/>
            </a:defPPr>
            <a:lvl1pPr>
              <a:lnSpc>
                <a:spcPct val="150000"/>
              </a:lnSpc>
              <a:spcBef>
                <a:spcPct val="20000"/>
              </a:spcBef>
              <a:buSzPct val="80000"/>
              <a:buFont typeface="Wingdings" pitchFamily="2" charset="2"/>
              <a:buNone/>
              <a:defRPr>
                <a:solidFill>
                  <a:schemeClr val="tx1">
                    <a:lumMod val="95000"/>
                    <a:lumOff val="5000"/>
                  </a:schemeClr>
                </a:solidFill>
              </a:defRPr>
            </a:lvl1pPr>
          </a:lstStyle>
          <a:p>
            <a:pPr algn="just" defTabSz="1219627"/>
            <a:r>
              <a:rPr lang="zh-CN" altLang="en-US" sz="2000" dirty="0">
                <a:solidFill>
                  <a:prstClr val="black">
                    <a:lumMod val="95000"/>
                    <a:lumOff val="5000"/>
                  </a:prstClr>
                </a:solidFill>
                <a:latin typeface="Arial"/>
                <a:ea typeface="微软雅黑"/>
              </a:rPr>
              <a:t>        虚拟桌面</a:t>
            </a:r>
            <a:r>
              <a:rPr lang="zh-CN" altLang="en-US" sz="2000" dirty="0">
                <a:solidFill>
                  <a:srgbClr val="FF0000"/>
                </a:solidFill>
                <a:latin typeface="Arial"/>
                <a:ea typeface="微软雅黑"/>
              </a:rPr>
              <a:t>简化了用户终端</a:t>
            </a:r>
            <a:r>
              <a:rPr lang="zh-CN" altLang="en-US" sz="2000" dirty="0">
                <a:solidFill>
                  <a:prstClr val="black">
                    <a:lumMod val="95000"/>
                    <a:lumOff val="5000"/>
                  </a:prstClr>
                </a:solidFill>
                <a:latin typeface="Arial"/>
                <a:ea typeface="微软雅黑"/>
              </a:rPr>
              <a:t>，用户可以选择配置相对较低的终端设备，从而节省购买成本。</a:t>
            </a:r>
          </a:p>
          <a:p>
            <a:pPr algn="just" defTabSz="1219627"/>
            <a:r>
              <a:rPr lang="zh-CN" altLang="en-US" sz="2000" dirty="0">
                <a:solidFill>
                  <a:prstClr val="black">
                    <a:lumMod val="95000"/>
                    <a:lumOff val="5000"/>
                  </a:prstClr>
                </a:solidFill>
                <a:latin typeface="Arial"/>
                <a:ea typeface="微软雅黑"/>
              </a:rPr>
              <a:t>        </a:t>
            </a:r>
            <a:r>
              <a:rPr lang="zh-CN" altLang="en-US" sz="2000" dirty="0">
                <a:solidFill>
                  <a:srgbClr val="FF0000"/>
                </a:solidFill>
                <a:latin typeface="Arial"/>
                <a:ea typeface="微软雅黑"/>
              </a:rPr>
              <a:t>传统</a:t>
            </a:r>
            <a:r>
              <a:rPr lang="zh-CN" altLang="en-US" sz="2000" dirty="0">
                <a:solidFill>
                  <a:prstClr val="black">
                    <a:lumMod val="95000"/>
                    <a:lumOff val="5000"/>
                  </a:prstClr>
                </a:solidFill>
                <a:latin typeface="Arial"/>
                <a:ea typeface="微软雅黑"/>
              </a:rPr>
              <a:t>的每台计算机上都要有一个桌面环境。而且这些计算机分布在世界各地。</a:t>
            </a:r>
            <a:r>
              <a:rPr lang="zh-CN" altLang="en-US" sz="2000" dirty="0">
                <a:solidFill>
                  <a:srgbClr val="FF0000"/>
                </a:solidFill>
                <a:latin typeface="Arial"/>
                <a:ea typeface="微软雅黑"/>
              </a:rPr>
              <a:t>管理起来比较困难，管理成本也比较高</a:t>
            </a:r>
            <a:r>
              <a:rPr lang="zh-CN" altLang="en-US" sz="2000" dirty="0">
                <a:solidFill>
                  <a:prstClr val="black">
                    <a:lumMod val="95000"/>
                    <a:lumOff val="5000"/>
                  </a:prstClr>
                </a:solidFill>
                <a:latin typeface="Arial"/>
                <a:ea typeface="微软雅黑"/>
              </a:rPr>
              <a:t>。</a:t>
            </a:r>
          </a:p>
          <a:p>
            <a:pPr algn="just" defTabSz="1219627"/>
            <a:r>
              <a:rPr lang="zh-CN" altLang="en-US" sz="2000" dirty="0">
                <a:solidFill>
                  <a:prstClr val="black">
                    <a:lumMod val="95000"/>
                    <a:lumOff val="5000"/>
                  </a:prstClr>
                </a:solidFill>
                <a:latin typeface="Arial"/>
                <a:ea typeface="微软雅黑"/>
              </a:rPr>
              <a:t>        而虚拟桌面及其相关应用的管理和维护都是在远程服务器端运行的，成千上万的用户可以使用同一个虚拟桌面，从而</a:t>
            </a:r>
            <a:r>
              <a:rPr lang="zh-CN" altLang="en-US" sz="2000" dirty="0">
                <a:solidFill>
                  <a:srgbClr val="FF0000"/>
                </a:solidFill>
                <a:latin typeface="Arial"/>
                <a:ea typeface="微软雅黑"/>
              </a:rPr>
              <a:t>降低了管理和维护的成本</a:t>
            </a:r>
            <a:r>
              <a:rPr lang="zh-CN" altLang="en-US" sz="2000" dirty="0">
                <a:solidFill>
                  <a:prstClr val="black">
                    <a:lumMod val="95000"/>
                    <a:lumOff val="5000"/>
                  </a:prstClr>
                </a:solidFill>
                <a:latin typeface="Arial"/>
                <a:ea typeface="微软雅黑"/>
              </a:rPr>
              <a:t>。</a:t>
            </a:r>
          </a:p>
        </p:txBody>
      </p:sp>
      <p:sp>
        <p:nvSpPr>
          <p:cNvPr id="12" name="矩形 11"/>
          <p:cNvSpPr/>
          <p:nvPr/>
        </p:nvSpPr>
        <p:spPr>
          <a:xfrm>
            <a:off x="7851775" y="2695129"/>
            <a:ext cx="3886200" cy="3342453"/>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更灵活的访问和使用</a:t>
            </a: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更低的用户终端配置</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更便于集中管控终端桌面</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dirty="0">
                <a:solidFill>
                  <a:schemeClr val="bg1">
                    <a:lumMod val="65000"/>
                  </a:schemeClr>
                </a:solidFill>
                <a:latin typeface="微软雅黑"/>
                <a:ea typeface="微软雅黑"/>
              </a:rPr>
              <a:t>更高的数据安全性</a:t>
            </a:r>
            <a:endParaRPr lang="en-US" altLang="zh-CN" sz="2000" dirty="0">
              <a:solidFill>
                <a:schemeClr val="bg1">
                  <a:lumMod val="65000"/>
                </a:schemeClr>
              </a:solidFill>
              <a:latin typeface="微软雅黑"/>
              <a:ea typeface="微软雅黑"/>
            </a:endParaRPr>
          </a:p>
          <a:p>
            <a:pPr marL="342900" indent="-342900" defTabSz="1219627">
              <a:lnSpc>
                <a:spcPct val="130000"/>
              </a:lnSpc>
              <a:spcBef>
                <a:spcPct val="20000"/>
              </a:spcBef>
              <a:buClr>
                <a:srgbClr val="FF0000"/>
              </a:buClr>
              <a:buSzPct val="80000"/>
              <a:buFont typeface="Wingdings" pitchFamily="2" charset="2"/>
              <a:buChar char="p"/>
            </a:pPr>
            <a:r>
              <a:rPr lang="zh-CN" altLang="en-US" sz="2000" b="1" dirty="0">
                <a:solidFill>
                  <a:srgbClr val="FF0000"/>
                </a:solidFill>
                <a:latin typeface="微软雅黑"/>
                <a:ea typeface="微软雅黑"/>
              </a:rPr>
              <a:t>更低的成本</a:t>
            </a:r>
            <a:endParaRPr lang="en-US" altLang="zh-CN" sz="2000" b="1" dirty="0">
              <a:solidFill>
                <a:srgbClr val="FF0000"/>
              </a:solidFill>
              <a:latin typeface="微软雅黑"/>
              <a:ea typeface="微软雅黑"/>
            </a:endParaRPr>
          </a:p>
        </p:txBody>
      </p:sp>
      <p:sp>
        <p:nvSpPr>
          <p:cNvPr id="18" name="矩形 17"/>
          <p:cNvSpPr/>
          <p:nvPr/>
        </p:nvSpPr>
        <p:spPr>
          <a:xfrm>
            <a:off x="7851775" y="1155874"/>
            <a:ext cx="691215" cy="1549014"/>
          </a:xfrm>
          <a:prstGeom prst="rect">
            <a:avLst/>
          </a:prstGeom>
        </p:spPr>
        <p:txBody>
          <a:bodyPr wrap="none">
            <a:spAutoFit/>
          </a:bodyPr>
          <a:lstStyle/>
          <a:p>
            <a:pPr defTabSz="1219627">
              <a:lnSpc>
                <a:spcPct val="150000"/>
              </a:lnSpc>
              <a:spcBef>
                <a:spcPct val="20000"/>
              </a:spcBef>
              <a:buSzPct val="80000"/>
              <a:buFont typeface="Wingdings" pitchFamily="2" charset="2"/>
              <a:buNone/>
            </a:pPr>
            <a:r>
              <a:rPr lang="zh-CN" altLang="en-US" sz="7200" dirty="0">
                <a:solidFill>
                  <a:srgbClr val="FF0000"/>
                </a:solidFill>
                <a:latin typeface="Arial"/>
                <a:ea typeface="微软雅黑"/>
              </a:rPr>
              <a:t>√</a:t>
            </a:r>
          </a:p>
        </p:txBody>
      </p:sp>
      <p:sp>
        <p:nvSpPr>
          <p:cNvPr id="19" name="矩形 18"/>
          <p:cNvSpPr/>
          <p:nvPr/>
        </p:nvSpPr>
        <p:spPr>
          <a:xfrm>
            <a:off x="8766175" y="1829594"/>
            <a:ext cx="3135795" cy="525657"/>
          </a:xfrm>
          <a:prstGeom prst="rect">
            <a:avLst/>
          </a:prstGeom>
        </p:spPr>
        <p:txBody>
          <a:bodyPr wrap="none">
            <a:spAutoFit/>
          </a:bodyPr>
          <a:lstStyle/>
          <a:p>
            <a:pPr defTabSz="1219627">
              <a:lnSpc>
                <a:spcPct val="130000"/>
              </a:lnSpc>
              <a:spcBef>
                <a:spcPct val="20000"/>
              </a:spcBef>
              <a:buSzPct val="80000"/>
              <a:buFont typeface="Wingdings" pitchFamily="2" charset="2"/>
              <a:buNone/>
            </a:pPr>
            <a:r>
              <a:rPr lang="en-US" altLang="zh-CN" sz="2400" dirty="0">
                <a:solidFill>
                  <a:srgbClr val="FF0000"/>
                </a:solidFill>
                <a:latin typeface="微软雅黑"/>
                <a:ea typeface="微软雅黑"/>
              </a:rPr>
              <a:t>1</a:t>
            </a:r>
            <a:r>
              <a:rPr lang="zh-CN" altLang="en-US" sz="2400" dirty="0">
                <a:solidFill>
                  <a:srgbClr val="FF0000"/>
                </a:solidFill>
                <a:latin typeface="微软雅黑"/>
                <a:ea typeface="微软雅黑"/>
              </a:rPr>
              <a:t>、桌面虚拟化的优势</a:t>
            </a:r>
          </a:p>
        </p:txBody>
      </p:sp>
    </p:spTree>
    <p:extLst>
      <p:ext uri="{BB962C8B-B14F-4D97-AF65-F5344CB8AC3E}">
        <p14:creationId xmlns:p14="http://schemas.microsoft.com/office/powerpoint/2010/main" val="2350570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3" name="矩形 12"/>
          <p:cNvSpPr/>
          <p:nvPr/>
        </p:nvSpPr>
        <p:spPr>
          <a:xfrm flipV="1">
            <a:off x="8240375" y="1114474"/>
            <a:ext cx="3957975" cy="5745114"/>
          </a:xfrm>
          <a:prstGeom prst="rect">
            <a:avLst/>
          </a:prstGeom>
          <a:solidFill>
            <a:sysClr val="window" lastClr="FFFFFF">
              <a:lumMod val="85000"/>
            </a:sysClr>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4" name="矩形 13"/>
          <p:cNvSpPr/>
          <p:nvPr/>
        </p:nvSpPr>
        <p:spPr>
          <a:xfrm>
            <a:off x="8240375" y="3323634"/>
            <a:ext cx="3534942" cy="525657"/>
          </a:xfrm>
          <a:prstGeom prst="rect">
            <a:avLst/>
          </a:prstGeom>
        </p:spPr>
        <p:txBody>
          <a:bodyPr wrap="none">
            <a:spAutoFit/>
          </a:bodyPr>
          <a:lstStyle/>
          <a:p>
            <a:pPr defTabSz="1219627">
              <a:lnSpc>
                <a:spcPct val="130000"/>
              </a:lnSpc>
              <a:spcBef>
                <a:spcPct val="20000"/>
              </a:spcBef>
              <a:buSzPct val="80000"/>
              <a:buFont typeface="Wingdings" pitchFamily="2" charset="2"/>
              <a:buNone/>
            </a:pPr>
            <a:r>
              <a:rPr lang="zh-CN" altLang="en-US" sz="2400" dirty="0">
                <a:solidFill>
                  <a:srgbClr val="FF0000"/>
                </a:solidFill>
                <a:latin typeface="微软雅黑"/>
                <a:ea typeface="微软雅黑"/>
              </a:rPr>
              <a:t> </a:t>
            </a:r>
            <a:r>
              <a:rPr lang="en-US" altLang="zh-CN" sz="2400" dirty="0">
                <a:solidFill>
                  <a:srgbClr val="FF0000"/>
                </a:solidFill>
                <a:latin typeface="微软雅黑"/>
                <a:ea typeface="微软雅黑"/>
              </a:rPr>
              <a:t>2</a:t>
            </a:r>
            <a:r>
              <a:rPr lang="zh-CN" altLang="en-US" sz="2400" dirty="0">
                <a:solidFill>
                  <a:srgbClr val="FF0000"/>
                </a:solidFill>
                <a:latin typeface="微软雅黑"/>
                <a:ea typeface="微软雅黑"/>
              </a:rPr>
              <a:t>、虚拟桌面的解决方案</a:t>
            </a:r>
          </a:p>
        </p:txBody>
      </p:sp>
      <p:sp>
        <p:nvSpPr>
          <p:cNvPr id="15" name="矩形 14"/>
          <p:cNvSpPr/>
          <p:nvPr/>
        </p:nvSpPr>
        <p:spPr>
          <a:xfrm>
            <a:off x="606711" y="2163461"/>
            <a:ext cx="7090064" cy="2960395"/>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zh-CN" sz="2000" dirty="0">
                <a:solidFill>
                  <a:prstClr val="black"/>
                </a:solidFill>
                <a:latin typeface="微软雅黑"/>
                <a:ea typeface="微软雅黑"/>
              </a:rPr>
              <a:t>基于</a:t>
            </a:r>
            <a:r>
              <a:rPr lang="en-US" altLang="zh-CN" sz="2000" dirty="0">
                <a:solidFill>
                  <a:srgbClr val="FF0000"/>
                </a:solidFill>
                <a:latin typeface="微软雅黑"/>
                <a:ea typeface="微软雅黑"/>
              </a:rPr>
              <a:t>VDI</a:t>
            </a:r>
            <a:r>
              <a:rPr lang="zh-CN" altLang="zh-CN" sz="2000" dirty="0">
                <a:solidFill>
                  <a:prstClr val="black"/>
                </a:solidFill>
                <a:latin typeface="微软雅黑"/>
                <a:ea typeface="微软雅黑"/>
              </a:rPr>
              <a:t>的虚拟桌面解决方案</a:t>
            </a:r>
            <a:r>
              <a:rPr lang="zh-CN" altLang="en-US" sz="2000" dirty="0">
                <a:solidFill>
                  <a:prstClr val="black"/>
                </a:solidFill>
                <a:latin typeface="微软雅黑"/>
                <a:ea typeface="微软雅黑"/>
              </a:rPr>
              <a:t>：</a:t>
            </a:r>
            <a:r>
              <a:rPr lang="zh-CN" altLang="zh-CN" sz="2000" dirty="0">
                <a:solidFill>
                  <a:prstClr val="black"/>
                </a:solidFill>
                <a:latin typeface="微软雅黑"/>
                <a:ea typeface="微软雅黑"/>
              </a:rPr>
              <a:t>是基于服务器虚拟化的，拥有服务器虚拟化的所有优点。其原理是在远程数据中心的服务器上安装虚拟机并在其中部署用户所需要的操作系统及操作系统上的各种应用，此时虚拟桌面就是虚拟机上的操作系统及其上的各种应用。</a:t>
            </a:r>
            <a:endParaRPr lang="zh-CN" altLang="en-US" sz="2000" dirty="0">
              <a:solidFill>
                <a:prstClr val="black"/>
              </a:solidFill>
              <a:latin typeface="微软雅黑"/>
              <a:ea typeface="微软雅黑"/>
            </a:endParaRPr>
          </a:p>
        </p:txBody>
      </p:sp>
      <p:sp>
        <p:nvSpPr>
          <p:cNvPr id="20" name="矩形 19"/>
          <p:cNvSpPr/>
          <p:nvPr/>
        </p:nvSpPr>
        <p:spPr>
          <a:xfrm>
            <a:off x="606711" y="4321499"/>
            <a:ext cx="7090065" cy="1604715"/>
          </a:xfrm>
          <a:prstGeom prst="rect">
            <a:avLst/>
          </a:prstGeom>
        </p:spPr>
        <p:txBody>
          <a:bodyPr vert="horz" lIns="121917" tIns="60958" rIns="121917" bIns="60958" rtlCol="0">
            <a:noAutofit/>
          </a:bodyPr>
          <a:lstStyle/>
          <a:p>
            <a:pPr marL="342900" indent="-342900" defTabSz="1219627">
              <a:lnSpc>
                <a:spcPct val="130000"/>
              </a:lnSpc>
              <a:spcBef>
                <a:spcPct val="20000"/>
              </a:spcBef>
              <a:buClr>
                <a:srgbClr val="FF0000"/>
              </a:buClr>
              <a:buSzPct val="80000"/>
              <a:buFont typeface="Wingdings" pitchFamily="2" charset="2"/>
              <a:buChar char="p"/>
            </a:pPr>
            <a:r>
              <a:rPr lang="zh-CN" altLang="zh-CN" sz="2000" dirty="0">
                <a:solidFill>
                  <a:prstClr val="black"/>
                </a:solidFill>
                <a:latin typeface="微软雅黑"/>
                <a:ea typeface="微软雅黑"/>
              </a:rPr>
              <a:t>基于</a:t>
            </a:r>
            <a:r>
              <a:rPr lang="en-US" altLang="zh-CN" sz="2000" dirty="0">
                <a:solidFill>
                  <a:srgbClr val="FF0000"/>
                </a:solidFill>
                <a:latin typeface="微软雅黑"/>
                <a:ea typeface="微软雅黑"/>
              </a:rPr>
              <a:t>SBC</a:t>
            </a:r>
            <a:r>
              <a:rPr lang="zh-CN" altLang="zh-CN" sz="2000" dirty="0">
                <a:solidFill>
                  <a:prstClr val="black"/>
                </a:solidFill>
                <a:latin typeface="微软雅黑"/>
                <a:ea typeface="微软雅黑"/>
              </a:rPr>
              <a:t>的虚拟桌面解决方案</a:t>
            </a:r>
            <a:r>
              <a:rPr lang="zh-CN" altLang="en-US" sz="2000" dirty="0">
                <a:solidFill>
                  <a:prstClr val="black"/>
                </a:solidFill>
                <a:latin typeface="微软雅黑"/>
                <a:ea typeface="微软雅黑"/>
              </a:rPr>
              <a:t>：</a:t>
            </a:r>
            <a:r>
              <a:rPr lang="zh-CN" altLang="zh-CN" sz="2000" dirty="0">
                <a:solidFill>
                  <a:prstClr val="black"/>
                </a:solidFill>
                <a:latin typeface="微软雅黑"/>
                <a:ea typeface="微软雅黑"/>
              </a:rPr>
              <a:t>原理是在数据中心内的物理机上直接安装、运行操作系统和应用软件，此时的桌面就是服务器上的物理桌面。</a:t>
            </a:r>
            <a:endParaRPr lang="zh-CN" altLang="en-US" sz="2000" dirty="0">
              <a:solidFill>
                <a:prstClr val="black"/>
              </a:solidFill>
              <a:latin typeface="微软雅黑"/>
              <a:ea typeface="微软雅黑"/>
            </a:endParaRPr>
          </a:p>
        </p:txBody>
      </p:sp>
    </p:spTree>
    <p:extLst>
      <p:ext uri="{BB962C8B-B14F-4D97-AF65-F5344CB8AC3E}">
        <p14:creationId xmlns:p14="http://schemas.microsoft.com/office/powerpoint/2010/main" val="511903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graphicFrame>
        <p:nvGraphicFramePr>
          <p:cNvPr id="11" name="表格 10"/>
          <p:cNvGraphicFramePr>
            <a:graphicFrameLocks noGrp="1"/>
          </p:cNvGraphicFramePr>
          <p:nvPr>
            <p:extLst>
              <p:ext uri="{D42A27DB-BD31-4B8C-83A1-F6EECF244321}">
                <p14:modId xmlns:p14="http://schemas.microsoft.com/office/powerpoint/2010/main" val="2042986693"/>
              </p:ext>
            </p:extLst>
          </p:nvPr>
        </p:nvGraphicFramePr>
        <p:xfrm>
          <a:off x="606712" y="2155238"/>
          <a:ext cx="11152769" cy="4264036"/>
        </p:xfrm>
        <a:graphic>
          <a:graphicData uri="http://schemas.openxmlformats.org/drawingml/2006/table">
            <a:tbl>
              <a:tblPr firstRow="1" firstCol="1" bandRow="1"/>
              <a:tblGrid>
                <a:gridCol w="2313569">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651332">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lnSpc>
                          <a:spcPts val="1560"/>
                        </a:lnSpc>
                        <a:spcBef>
                          <a:spcPts val="60"/>
                        </a:spcBef>
                        <a:spcAft>
                          <a:spcPts val="60"/>
                        </a:spcAft>
                      </a:pPr>
                      <a:r>
                        <a:rPr lang="zh-CN" sz="1800" kern="100" spc="10" dirty="0">
                          <a:effectLst/>
                          <a:latin typeface="Times New Roman" panose="02020603050405020304" pitchFamily="18" charset="0"/>
                          <a:ea typeface="微软雅黑" panose="020B0503020204020204" pitchFamily="34" charset="-122"/>
                          <a:cs typeface="Times New Roman" panose="02020603050405020304" pitchFamily="18" charset="0"/>
                        </a:rPr>
                        <a:t>项目</a:t>
                      </a:r>
                    </a:p>
                  </a:txBody>
                  <a:tcPr marL="68580" marR="68580" marT="0" marB="0" anchor="ctr">
                    <a:lnL>
                      <a:noFill/>
                    </a:lnL>
                    <a:lnR w="12700" cap="flat" cmpd="sng" algn="ctr">
                      <a:solidFill>
                        <a:sysClr val="windowText" lastClr="000000"/>
                      </a:solidFill>
                      <a:prstDash val="solid"/>
                      <a:round/>
                      <a:headEnd type="none" w="med" len="med"/>
                      <a:tailEnd type="none" w="med" len="med"/>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lnSpc>
                          <a:spcPts val="1560"/>
                        </a:lnSpc>
                        <a:spcBef>
                          <a:spcPts val="60"/>
                        </a:spcBef>
                        <a:spcAft>
                          <a:spcPts val="60"/>
                        </a:spcAft>
                      </a:pPr>
                      <a:r>
                        <a:rPr lang="en-US" sz="1800" kern="100" spc="10" dirty="0">
                          <a:effectLst/>
                          <a:latin typeface="Times New Roman" panose="02020603050405020304" pitchFamily="18" charset="0"/>
                          <a:ea typeface="微软雅黑" panose="020B0503020204020204" pitchFamily="34" charset="-122"/>
                          <a:cs typeface="Times New Roman" panose="02020603050405020304" pitchFamily="18" charset="0"/>
                        </a:rPr>
                        <a:t>VDI</a:t>
                      </a:r>
                      <a:endParaRPr lang="zh-CN" sz="1800" kern="100" spc="1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lnSpc>
                          <a:spcPts val="1560"/>
                        </a:lnSpc>
                        <a:spcBef>
                          <a:spcPts val="60"/>
                        </a:spcBef>
                        <a:spcAft>
                          <a:spcPts val="60"/>
                        </a:spcAft>
                      </a:pPr>
                      <a:r>
                        <a:rPr lang="en-US" sz="1800" kern="100" spc="10" dirty="0">
                          <a:effectLst/>
                          <a:latin typeface="Times New Roman" panose="02020603050405020304" pitchFamily="18" charset="0"/>
                          <a:ea typeface="微软雅黑" panose="020B0503020204020204" pitchFamily="34" charset="-122"/>
                          <a:cs typeface="Times New Roman" panose="02020603050405020304" pitchFamily="18" charset="0"/>
                        </a:rPr>
                        <a:t>SBC</a:t>
                      </a:r>
                      <a:endParaRPr lang="zh-CN" sz="1800" kern="100" spc="1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822003">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服务器性能要求</a:t>
                      </a:r>
                    </a:p>
                  </a:txBody>
                  <a:tcPr marL="68580" marR="68580" marT="0" marB="0" anchor="ctr">
                    <a:lnL>
                      <a:noFill/>
                    </a:lnL>
                    <a:lnR w="12700" cap="flat" cmpd="sng" algn="ctr">
                      <a:solidFill>
                        <a:sysClr val="windowText" lastClr="000000"/>
                      </a:solidFill>
                      <a:prstDash val="solid"/>
                      <a:round/>
                      <a:headEnd type="none" w="med" len="med"/>
                      <a:tailEnd type="none" w="med" len="med"/>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高，需要能支持服务器虚拟化软件的运行</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低，只要能部署操作系统及应用软件</a:t>
                      </a:r>
                    </a:p>
                  </a:txBody>
                  <a:tcPr marL="68580" marR="68580" marT="0" marB="0" anchor="ctr">
                    <a:lnL w="127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r h="1046513">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just">
                        <a:lnSpc>
                          <a:spcPct val="100000"/>
                        </a:lnSpc>
                        <a:spcBef>
                          <a:spcPts val="60"/>
                        </a:spcBef>
                        <a:spcAft>
                          <a:spcPts val="60"/>
                        </a:spcAft>
                      </a:pP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用户支持扩展性</a:t>
                      </a: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低，与服务器上能同时承载的虚拟机个数有关</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高，与服务器上能同时支持的应用软件执行实例有关</a:t>
                      </a: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046513">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just">
                        <a:lnSpc>
                          <a:spcPct val="100000"/>
                        </a:lnSpc>
                        <a:spcBef>
                          <a:spcPts val="60"/>
                        </a:spcBef>
                        <a:spcAft>
                          <a:spcPts val="60"/>
                        </a:spcAft>
                      </a:pP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方案实施复杂性</a:t>
                      </a: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2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高，需要在安装和管理服务器虚拟化软件的前提下提供服务</a:t>
                      </a:r>
                      <a:endPar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低，只需要以传统方式安装和部署应用软件就可提供服务</a:t>
                      </a: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3"/>
                  </a:ext>
                </a:extLst>
              </a:tr>
              <a:tr h="697675">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桌面交付兼容性</a:t>
                      </a: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高，支持</a:t>
                      </a:r>
                      <a:r>
                        <a:rPr lang="en-US"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Linux</a:t>
                      </a: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桌面、</a:t>
                      </a:r>
                      <a:r>
                        <a:rPr lang="en-US"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Windows</a:t>
                      </a: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桌面等桌面上的应用</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低，只支持</a:t>
                      </a:r>
                      <a:r>
                        <a:rPr lang="en-US"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Windows</a:t>
                      </a: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上的应用</a:t>
                      </a: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bl>
          </a:graphicData>
        </a:graphic>
      </p:graphicFrame>
      <p:sp>
        <p:nvSpPr>
          <p:cNvPr id="12" name="矩形 11"/>
          <p:cNvSpPr/>
          <p:nvPr/>
        </p:nvSpPr>
        <p:spPr>
          <a:xfrm>
            <a:off x="4090215" y="6480829"/>
            <a:ext cx="4185761" cy="400110"/>
          </a:xfrm>
          <a:prstGeom prst="rect">
            <a:avLst/>
          </a:prstGeom>
        </p:spPr>
        <p:txBody>
          <a:bodyPr wrap="none">
            <a:spAutoFit/>
          </a:bodyPr>
          <a:lstStyle/>
          <a:p>
            <a:pPr defTabSz="1219627"/>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VDI</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解决方案与</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SBC</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解决方案的比较</a:t>
            </a: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623457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桌面虚拟化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graphicFrame>
        <p:nvGraphicFramePr>
          <p:cNvPr id="11" name="表格 10"/>
          <p:cNvGraphicFramePr>
            <a:graphicFrameLocks noGrp="1"/>
          </p:cNvGraphicFramePr>
          <p:nvPr>
            <p:extLst>
              <p:ext uri="{D42A27DB-BD31-4B8C-83A1-F6EECF244321}">
                <p14:modId xmlns:p14="http://schemas.microsoft.com/office/powerpoint/2010/main" val="2597596742"/>
              </p:ext>
            </p:extLst>
          </p:nvPr>
        </p:nvGraphicFramePr>
        <p:xfrm>
          <a:off x="606712" y="2155238"/>
          <a:ext cx="11152769" cy="4264036"/>
        </p:xfrm>
        <a:graphic>
          <a:graphicData uri="http://schemas.openxmlformats.org/drawingml/2006/table">
            <a:tbl>
              <a:tblPr firstRow="1" firstCol="1" bandRow="1"/>
              <a:tblGrid>
                <a:gridCol w="2313569">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gridCol w="4267200">
                  <a:extLst>
                    <a:ext uri="{9D8B030D-6E8A-4147-A177-3AD203B41FA5}">
                      <a16:colId xmlns:a16="http://schemas.microsoft.com/office/drawing/2014/main" val="20002"/>
                    </a:ext>
                  </a:extLst>
                </a:gridCol>
              </a:tblGrid>
              <a:tr h="651332">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lnSpc>
                          <a:spcPts val="1560"/>
                        </a:lnSpc>
                        <a:spcBef>
                          <a:spcPts val="60"/>
                        </a:spcBef>
                        <a:spcAft>
                          <a:spcPts val="60"/>
                        </a:spcAft>
                      </a:pPr>
                      <a:r>
                        <a:rPr lang="zh-CN" sz="1800" kern="100" spc="10" dirty="0">
                          <a:effectLst/>
                          <a:latin typeface="Times New Roman" panose="02020603050405020304" pitchFamily="18" charset="0"/>
                          <a:ea typeface="微软雅黑" panose="020B0503020204020204" pitchFamily="34" charset="-122"/>
                          <a:cs typeface="Times New Roman" panose="02020603050405020304" pitchFamily="18" charset="0"/>
                        </a:rPr>
                        <a:t>项目</a:t>
                      </a:r>
                    </a:p>
                  </a:txBody>
                  <a:tcPr marL="68580" marR="68580" marT="0" marB="0" anchor="ctr">
                    <a:lnL>
                      <a:noFill/>
                    </a:lnL>
                    <a:lnR w="12700" cap="flat" cmpd="sng" algn="ctr">
                      <a:solidFill>
                        <a:sysClr val="windowText" lastClr="000000"/>
                      </a:solidFill>
                      <a:prstDash val="solid"/>
                      <a:round/>
                      <a:headEnd type="none" w="med" len="med"/>
                      <a:tailEnd type="none" w="med" len="med"/>
                    </a:lnR>
                    <a:lnT w="25400" cmpd="sng">
                      <a:solidFill>
                        <a:sysClr val="windowText" lastClr="000000"/>
                      </a:solidFill>
                    </a:lnT>
                    <a:lnB w="254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lnSpc>
                          <a:spcPts val="1560"/>
                        </a:lnSpc>
                        <a:spcBef>
                          <a:spcPts val="60"/>
                        </a:spcBef>
                        <a:spcAft>
                          <a:spcPts val="60"/>
                        </a:spcAft>
                      </a:pPr>
                      <a:r>
                        <a:rPr lang="en-US" sz="1800" kern="100" spc="10" dirty="0">
                          <a:effectLst/>
                          <a:latin typeface="Times New Roman" panose="02020603050405020304" pitchFamily="18" charset="0"/>
                          <a:ea typeface="微软雅黑" panose="020B0503020204020204" pitchFamily="34" charset="-122"/>
                          <a:cs typeface="Times New Roman" panose="02020603050405020304" pitchFamily="18" charset="0"/>
                        </a:rPr>
                        <a:t>VDI</a:t>
                      </a:r>
                      <a:endParaRPr lang="zh-CN" sz="1800" kern="100" spc="1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5400" cmpd="sng">
                      <a:solidFill>
                        <a:sysClr val="windowText" lastClr="000000"/>
                      </a:solidFill>
                    </a:lnT>
                    <a:lnB w="254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algn="ctr">
                        <a:lnSpc>
                          <a:spcPts val="1560"/>
                        </a:lnSpc>
                        <a:spcBef>
                          <a:spcPts val="60"/>
                        </a:spcBef>
                        <a:spcAft>
                          <a:spcPts val="60"/>
                        </a:spcAft>
                      </a:pPr>
                      <a:r>
                        <a:rPr lang="en-US" sz="1800" kern="100" spc="10" dirty="0">
                          <a:effectLst/>
                          <a:latin typeface="Times New Roman" panose="02020603050405020304" pitchFamily="18" charset="0"/>
                          <a:ea typeface="微软雅黑" panose="020B0503020204020204" pitchFamily="34" charset="-122"/>
                          <a:cs typeface="Times New Roman" panose="02020603050405020304" pitchFamily="18" charset="0"/>
                        </a:rPr>
                        <a:t>SBC</a:t>
                      </a:r>
                      <a:endParaRPr lang="zh-CN" sz="1800" kern="100" spc="10" dirty="0">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w="254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822003">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桌面安全隔离性</a:t>
                      </a:r>
                    </a:p>
                  </a:txBody>
                  <a:tcPr marL="68580" marR="68580" marT="0" marB="0" anchor="ctr">
                    <a:lnL>
                      <a:noFill/>
                    </a:lnL>
                    <a:lnR w="12700" cap="flat" cmpd="sng" algn="ctr">
                      <a:solidFill>
                        <a:sysClr val="windowText" lastClr="000000"/>
                      </a:solidFill>
                      <a:prstDash val="solid"/>
                      <a:round/>
                      <a:headEnd type="none" w="med" len="med"/>
                      <a:tailEnd type="none" w="med" len="med"/>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高，依赖于虚拟机之间的安全隔离性</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tc>
                  <a:txBody>
                    <a:bodyPr/>
                    <a:lstStyle/>
                    <a:p>
                      <a:pPr algn="just">
                        <a:lnSpc>
                          <a:spcPct val="100000"/>
                        </a:lnSpc>
                        <a:spcBef>
                          <a:spcPts val="60"/>
                        </a:spcBef>
                        <a:spcAft>
                          <a:spcPts val="60"/>
                        </a:spcAft>
                      </a:pP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低，依赖于</a:t>
                      </a:r>
                      <a:r>
                        <a:rPr lang="en-US"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Windows</a:t>
                      </a: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操作系统进程之间的安全隔离性</a:t>
                      </a:r>
                    </a:p>
                  </a:txBody>
                  <a:tcPr marL="68580" marR="68580" marT="0" marB="0" anchor="ctr">
                    <a:lnL w="127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r h="1046513">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桌面性能隔离性</a:t>
                      </a: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高，依赖于虚拟机之间的性能隔离性</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tc>
                  <a:txBody>
                    <a:bodyPr/>
                    <a:lstStyle/>
                    <a:p>
                      <a:pPr algn="just">
                        <a:lnSpc>
                          <a:spcPct val="100000"/>
                        </a:lnSpc>
                        <a:spcBef>
                          <a:spcPts val="60"/>
                        </a:spcBef>
                        <a:spcAft>
                          <a:spcPts val="60"/>
                        </a:spcAft>
                      </a:pP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低，依赖于</a:t>
                      </a:r>
                      <a:r>
                        <a:rPr lang="en-US"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Windows</a:t>
                      </a: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操作系统进程之间的性能隔离性</a:t>
                      </a: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1046513">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终端应用程序兼容性</a:t>
                      </a: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lumMod val="85000"/>
                      </a:sysClr>
                    </a:solidFill>
                  </a:tcPr>
                </a:tc>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无，每一个桌面都是一个独立的工作站</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lumMod val="85000"/>
                      </a:sysClr>
                    </a:solidFill>
                  </a:tcPr>
                </a:tc>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有，依赖于操作系统的版本</a:t>
                      </a: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3"/>
                  </a:ext>
                </a:extLst>
              </a:tr>
              <a:tr h="697675">
                <a:tc>
                  <a:txBody>
                    <a:bodyPr/>
                    <a:lstStyle/>
                    <a:p>
                      <a:pPr algn="just">
                        <a:lnSpc>
                          <a:spcPct val="100000"/>
                        </a:lnSpc>
                        <a:spcBef>
                          <a:spcPts val="60"/>
                        </a:spcBef>
                        <a:spcAft>
                          <a:spcPts val="60"/>
                        </a:spcAft>
                      </a:pPr>
                      <a:r>
                        <a:rPr lang="zh-CN" sz="1800" b="0" kern="100" spc="1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提供服务的性能</a:t>
                      </a: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高，在一个刀片上只有一个用户或少数几个用户</a:t>
                      </a:r>
                    </a:p>
                  </a:txBody>
                  <a:tcPr marL="68580" marR="68580"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p>
                      <a:pPr algn="just">
                        <a:lnSpc>
                          <a:spcPct val="100000"/>
                        </a:lnSpc>
                        <a:spcBef>
                          <a:spcPts val="60"/>
                        </a:spcBef>
                        <a:spcAft>
                          <a:spcPts val="60"/>
                        </a:spcAft>
                      </a:pPr>
                      <a:r>
                        <a:rPr lang="zh-CN" sz="1800" b="0" kern="100" spc="10" dirty="0">
                          <a:solidFill>
                            <a:schemeClr val="tx1"/>
                          </a:solidFill>
                          <a:effectLst/>
                          <a:latin typeface="Times New Roman" panose="02020603050405020304" pitchFamily="18" charset="0"/>
                          <a:ea typeface="微软雅黑" panose="020B0503020204020204" pitchFamily="34" charset="-122"/>
                          <a:cs typeface="Times New Roman" panose="02020603050405020304" pitchFamily="18" charset="0"/>
                        </a:rPr>
                        <a:t>低，在一个刀片上的用户数相对较多</a:t>
                      </a: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bl>
          </a:graphicData>
        </a:graphic>
      </p:graphicFrame>
      <p:sp>
        <p:nvSpPr>
          <p:cNvPr id="12" name="矩形 11"/>
          <p:cNvSpPr/>
          <p:nvPr/>
        </p:nvSpPr>
        <p:spPr>
          <a:xfrm>
            <a:off x="3581348" y="6457890"/>
            <a:ext cx="4204997" cy="400110"/>
          </a:xfrm>
          <a:prstGeom prst="rect">
            <a:avLst/>
          </a:prstGeom>
        </p:spPr>
        <p:txBody>
          <a:bodyPr wrap="none">
            <a:spAutoFit/>
          </a:bodyPr>
          <a:lstStyle/>
          <a:p>
            <a:pPr defTabSz="1219627"/>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VDI</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解决方案与</a:t>
            </a:r>
            <a:r>
              <a:rPr lang="en-US"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SBC</a:t>
            </a:r>
            <a:r>
              <a:rPr lang="zh-CN" altLang="zh-CN"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解决方案的比较</a:t>
            </a:r>
            <a:endParaRPr lang="zh-CN" altLang="en-US" sz="20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7535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12799" y="2099359"/>
            <a:ext cx="10326256" cy="4524315"/>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．广义上的虚拟化技术</a:t>
            </a:r>
          </a:p>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从广义来说，虚拟化技术的范围非常宽，它不但是云计算的核心技术，也是计算机科学的核心技术，甚至是整个工业领域的核心技术。</a:t>
            </a:r>
          </a:p>
          <a:p>
            <a:pPr>
              <a:lnSpc>
                <a:spcPct val="150000"/>
              </a:lnSpc>
            </a:pP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工业领域</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，机械的虚拟化技术。</a:t>
            </a:r>
          </a:p>
          <a:p>
            <a:pPr>
              <a:lnSpc>
                <a:spcPct val="150000"/>
              </a:lnSpc>
            </a:pP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        如开汽车，汽车机械运动的复杂形态，被逻辑上简化为方向盘、油门、刹车、离合器的简单运动方式。这种简化使汽车机械系统的复杂性被全面屏蔽，转向盘、油门、制动器、离合器成为了最终的人机交互设备。</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金融领域</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，也有虚拟化技术的身影，如复杂的股市变化规律被几个简单的指数所描述，指数的变化反映了股票市场的运行情况，甚至整个经济的运行规律。</a:t>
            </a:r>
          </a:p>
          <a:p>
            <a:pPr>
              <a:lnSpc>
                <a:spcPct val="150000"/>
              </a:lnSpc>
            </a:pPr>
            <a:r>
              <a:rPr lang="zh-CN" altLang="en-US" sz="1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物理学</a:t>
            </a:r>
            <a:r>
              <a:rPr lang="zh-CN" altLang="en-US" sz="1600" dirty="0">
                <a:latin typeface="Times New Roman" panose="02020603050405020304" pitchFamily="18" charset="0"/>
                <a:ea typeface="微软雅黑" panose="020B0503020204020204" pitchFamily="34" charset="-122"/>
                <a:cs typeface="Times New Roman" panose="02020603050405020304" pitchFamily="18" charset="0"/>
              </a:rPr>
              <a:t>中也广泛地应用了虚拟化技术，原子核内部的复杂运动情况通过各种宏观的物理设备，如拉曼谱、正电子谱、核磁共振等表现出来，其实我们谁也没有真正地看到过原子核的形态，但我们能通过对这些物理量的分析而得到原子核的结构，这些物理设备就实现了对原子核内部结构的虚拟化工作。</a:t>
            </a:r>
          </a:p>
        </p:txBody>
      </p:sp>
    </p:spTree>
    <p:extLst>
      <p:ext uri="{BB962C8B-B14F-4D97-AF65-F5344CB8AC3E}">
        <p14:creationId xmlns:p14="http://schemas.microsoft.com/office/powerpoint/2010/main" val="17947921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网络虚拟化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a:off x="790574" y="2155238"/>
            <a:ext cx="9387899" cy="2024279"/>
          </a:xfrm>
          <a:prstGeom prst="rect">
            <a:avLst/>
          </a:prstGeom>
        </p:spPr>
        <p:txBody>
          <a:bodyPr vert="horz" lIns="121917" tIns="60958" rIns="121917" bIns="60958" rtlCol="0">
            <a:noAutofit/>
          </a:bodyPr>
          <a:lstStyle/>
          <a:p>
            <a:pPr algn="just" defTabSz="1219627">
              <a:lnSpc>
                <a:spcPct val="150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       网络虚拟化一般是指</a:t>
            </a:r>
            <a:r>
              <a:rPr lang="zh-CN" altLang="en-US" sz="2400" dirty="0">
                <a:solidFill>
                  <a:srgbClr val="FF0000"/>
                </a:solidFill>
                <a:latin typeface="Arial"/>
                <a:ea typeface="微软雅黑"/>
              </a:rPr>
              <a:t>虚拟专用网</a:t>
            </a:r>
            <a:r>
              <a:rPr lang="zh-CN" altLang="en-US" sz="2400" dirty="0">
                <a:solidFill>
                  <a:prstClr val="black">
                    <a:lumMod val="95000"/>
                    <a:lumOff val="5000"/>
                  </a:prstClr>
                </a:solidFill>
                <a:latin typeface="Arial"/>
                <a:ea typeface="微软雅黑"/>
              </a:rPr>
              <a:t>。虚拟专用网对网络连接进行了抽象，远程用户可以像物理连接在组织内部网络的用户一样来访问该网络。</a:t>
            </a:r>
            <a:endParaRPr lang="en-US" altLang="zh-CN" sz="2400" dirty="0">
              <a:solidFill>
                <a:prstClr val="black">
                  <a:lumMod val="95000"/>
                  <a:lumOff val="5000"/>
                </a:prstClr>
              </a:solidFill>
              <a:latin typeface="Arial"/>
              <a:ea typeface="微软雅黑"/>
            </a:endParaRPr>
          </a:p>
          <a:p>
            <a:pPr defTabSz="1219627">
              <a:lnSpc>
                <a:spcPct val="150000"/>
              </a:lnSpc>
              <a:spcBef>
                <a:spcPct val="20000"/>
              </a:spcBef>
              <a:buSzPct val="80000"/>
              <a:buFont typeface="Wingdings" pitchFamily="2" charset="2"/>
              <a:buNone/>
            </a:pPr>
            <a:endParaRPr lang="zh-CN" altLang="en-US" sz="2400" dirty="0">
              <a:solidFill>
                <a:prstClr val="black">
                  <a:lumMod val="95000"/>
                  <a:lumOff val="5000"/>
                </a:prstClr>
              </a:solidFill>
              <a:latin typeface="Arial"/>
              <a:ea typeface="微软雅黑"/>
            </a:endParaRPr>
          </a:p>
        </p:txBody>
      </p:sp>
      <p:sp>
        <p:nvSpPr>
          <p:cNvPr id="2" name="矩形 1"/>
          <p:cNvSpPr/>
          <p:nvPr/>
        </p:nvSpPr>
        <p:spPr>
          <a:xfrm>
            <a:off x="790574" y="3798700"/>
            <a:ext cx="9387899" cy="1976438"/>
          </a:xfrm>
          <a:prstGeom prst="rect">
            <a:avLst/>
          </a:prstGeom>
        </p:spPr>
        <p:txBody>
          <a:bodyPr wrap="square">
            <a:spAutoFit/>
          </a:bodyPr>
          <a:lstStyle/>
          <a:p>
            <a:pPr algn="just" defTabSz="1219627">
              <a:lnSpc>
                <a:spcPct val="150000"/>
              </a:lnSpc>
              <a:spcBef>
                <a:spcPct val="20000"/>
              </a:spcBef>
              <a:buSzPct val="80000"/>
            </a:pPr>
            <a:r>
              <a:rPr lang="zh-CN" altLang="en-US" sz="2400" dirty="0">
                <a:solidFill>
                  <a:prstClr val="black">
                    <a:lumMod val="95000"/>
                    <a:lumOff val="5000"/>
                  </a:prstClr>
                </a:solidFill>
                <a:latin typeface="Arial"/>
                <a:ea typeface="微软雅黑"/>
              </a:rPr>
              <a:t>       </a:t>
            </a:r>
            <a:r>
              <a:rPr lang="zh-CN" altLang="en-US" sz="2000" dirty="0">
                <a:solidFill>
                  <a:prstClr val="black">
                    <a:lumMod val="95000"/>
                    <a:lumOff val="5000"/>
                  </a:prstClr>
                </a:solidFill>
                <a:latin typeface="Arial"/>
                <a:ea typeface="微软雅黑"/>
              </a:rPr>
              <a:t>虚拟专用网络是通过一个公用网络建立一个临时的、安全的连接，是一条穿过混乱的公用网络的安全、稳定隧道。使用这条隧道可以对数据进行几倍加密达到安全使用互联网的目的。虚拟专用网可以保护网络环境，使用户能够快捷、安全地访问组织内部的网络。</a:t>
            </a:r>
          </a:p>
        </p:txBody>
      </p:sp>
    </p:spTree>
    <p:extLst>
      <p:ext uri="{BB962C8B-B14F-4D97-AF65-F5344CB8AC3E}">
        <p14:creationId xmlns:p14="http://schemas.microsoft.com/office/powerpoint/2010/main" val="28918432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网络虚拟化</a:t>
            </a:r>
          </a:p>
        </p:txBody>
      </p:sp>
      <p:sp>
        <p:nvSpPr>
          <p:cNvPr id="17" name="文本框 16"/>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系统虚拟化</a:t>
            </a:r>
          </a:p>
        </p:txBody>
      </p:sp>
      <p:sp>
        <p:nvSpPr>
          <p:cNvPr id="10" name="矩形 9"/>
          <p:cNvSpPr/>
          <p:nvPr/>
        </p:nvSpPr>
        <p:spPr>
          <a:xfrm>
            <a:off x="790574" y="2155239"/>
            <a:ext cx="9387899" cy="851596"/>
          </a:xfrm>
          <a:prstGeom prst="rect">
            <a:avLst/>
          </a:prstGeom>
        </p:spPr>
        <p:txBody>
          <a:bodyPr vert="horz" lIns="121917" tIns="60958" rIns="121917" bIns="60958" rtlCol="0">
            <a:noAutofit/>
          </a:bodyPr>
          <a:lstStyle/>
          <a:p>
            <a:pPr algn="just" defTabSz="1219627">
              <a:lnSpc>
                <a:spcPct val="150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      网络虚拟化还有另外一种形式</a:t>
            </a:r>
            <a:r>
              <a:rPr lang="en-US" altLang="zh-CN"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虚拟局域网</a:t>
            </a:r>
            <a:r>
              <a:rPr lang="zh-CN" altLang="en-US" sz="2400" dirty="0">
                <a:solidFill>
                  <a:prstClr val="black">
                    <a:lumMod val="95000"/>
                    <a:lumOff val="5000"/>
                  </a:prstClr>
                </a:solidFill>
                <a:latin typeface="Arial"/>
                <a:ea typeface="微软雅黑"/>
              </a:rPr>
              <a:t>。</a:t>
            </a:r>
          </a:p>
        </p:txBody>
      </p:sp>
      <p:sp>
        <p:nvSpPr>
          <p:cNvPr id="2" name="矩形 1"/>
          <p:cNvSpPr/>
          <p:nvPr/>
        </p:nvSpPr>
        <p:spPr>
          <a:xfrm>
            <a:off x="790573" y="2869146"/>
            <a:ext cx="9387899" cy="3447098"/>
          </a:xfrm>
          <a:prstGeom prst="rect">
            <a:avLst/>
          </a:prstGeom>
        </p:spPr>
        <p:txBody>
          <a:bodyPr wrap="square">
            <a:spAutoFit/>
          </a:bodyPr>
          <a:lstStyle/>
          <a:p>
            <a:pPr algn="just" defTabSz="1219627">
              <a:lnSpc>
                <a:spcPct val="150000"/>
              </a:lnSpc>
              <a:spcBef>
                <a:spcPct val="20000"/>
              </a:spcBef>
              <a:buSzPct val="80000"/>
            </a:pPr>
            <a:r>
              <a:rPr lang="zh-CN" altLang="en-US" sz="2000" dirty="0">
                <a:solidFill>
                  <a:prstClr val="black">
                    <a:lumMod val="95000"/>
                    <a:lumOff val="5000"/>
                  </a:prstClr>
                </a:solidFill>
                <a:latin typeface="Arial"/>
                <a:ea typeface="微软雅黑"/>
              </a:rPr>
              <a:t>        虚拟局域网能把一物理局域网中的节点在逻辑上划分为多个虚拟局域网，或者是把多个物理局域网中的节点划分到一个虚拟局域网中。</a:t>
            </a:r>
          </a:p>
          <a:p>
            <a:pPr algn="just" defTabSz="1219627">
              <a:lnSpc>
                <a:spcPct val="150000"/>
              </a:lnSpc>
              <a:spcBef>
                <a:spcPct val="20000"/>
              </a:spcBef>
              <a:buSzPct val="80000"/>
            </a:pPr>
            <a:r>
              <a:rPr lang="zh-CN" altLang="en-US" sz="2000" dirty="0">
                <a:solidFill>
                  <a:prstClr val="black">
                    <a:lumMod val="95000"/>
                    <a:lumOff val="5000"/>
                  </a:prstClr>
                </a:solidFill>
                <a:latin typeface="Arial"/>
                <a:ea typeface="微软雅黑"/>
              </a:rPr>
              <a:t>        每一个虚拟局域网都有一组相同需求的计算机工作站，其工作方式与物理局域网类似。</a:t>
            </a:r>
          </a:p>
          <a:p>
            <a:pPr algn="just" defTabSz="1219627">
              <a:lnSpc>
                <a:spcPct val="150000"/>
              </a:lnSpc>
              <a:spcBef>
                <a:spcPct val="20000"/>
              </a:spcBef>
              <a:buSzPct val="80000"/>
            </a:pPr>
            <a:r>
              <a:rPr lang="zh-CN" altLang="en-US" sz="2000" dirty="0">
                <a:solidFill>
                  <a:prstClr val="black">
                    <a:lumMod val="95000"/>
                    <a:lumOff val="5000"/>
                  </a:prstClr>
                </a:solidFill>
                <a:latin typeface="Arial"/>
                <a:ea typeface="微软雅黑"/>
              </a:rPr>
              <a:t>         虚拟局域网增强了网络安全和网络管理。如，在同一个虚拟局域网中的计算机工作站之间的通信与直接在独立的交换机上运行是一样的，虚拟局域网中的广播只有虚拟局域网中的计算机工作站才能收到，控制了不必要的广播风暴的产生。</a:t>
            </a:r>
          </a:p>
        </p:txBody>
      </p:sp>
    </p:spTree>
    <p:extLst>
      <p:ext uri="{BB962C8B-B14F-4D97-AF65-F5344CB8AC3E}">
        <p14:creationId xmlns:p14="http://schemas.microsoft.com/office/powerpoint/2010/main" val="19665688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提纲</a:t>
            </a:r>
          </a:p>
        </p:txBody>
      </p:sp>
      <p:grpSp>
        <p:nvGrpSpPr>
          <p:cNvPr id="9" name="组合 5"/>
          <p:cNvGrpSpPr>
            <a:grpSpLocks/>
          </p:cNvGrpSpPr>
          <p:nvPr/>
        </p:nvGrpSpPr>
        <p:grpSpPr bwMode="auto">
          <a:xfrm rot="-5400000">
            <a:off x="286754" y="3638395"/>
            <a:ext cx="5072099" cy="214340"/>
            <a:chOff x="0" y="3259139"/>
            <a:chExt cx="9144001" cy="195287"/>
          </a:xfrm>
        </p:grpSpPr>
        <p:sp>
          <p:nvSpPr>
            <p:cNvPr id="10" name="Rectangle 3"/>
            <p:cNvSpPr>
              <a:spLocks noChangeArrowheads="1"/>
            </p:cNvSpPr>
            <p:nvPr/>
          </p:nvSpPr>
          <p:spPr bwMode="gray">
            <a:xfrm>
              <a:off x="1" y="3259139"/>
              <a:ext cx="9144000" cy="54918"/>
            </a:xfrm>
            <a:prstGeom prst="rect">
              <a:avLst/>
            </a:prstGeom>
            <a:gradFill rotWithShape="1">
              <a:gsLst>
                <a:gs pos="0">
                  <a:srgbClr val="808080"/>
                </a:gs>
                <a:gs pos="100000">
                  <a:srgbClr val="ECECEC"/>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sp>
          <p:nvSpPr>
            <p:cNvPr id="11" name="Rectangle 4"/>
            <p:cNvSpPr>
              <a:spLocks noChangeArrowheads="1"/>
            </p:cNvSpPr>
            <p:nvPr/>
          </p:nvSpPr>
          <p:spPr bwMode="gray">
            <a:xfrm>
              <a:off x="0" y="3312046"/>
              <a:ext cx="9144000" cy="142380"/>
            </a:xfrm>
            <a:prstGeom prst="rect">
              <a:avLst/>
            </a:prstGeom>
            <a:gradFill rotWithShape="1">
              <a:gsLst>
                <a:gs pos="0">
                  <a:srgbClr val="CFCFCF"/>
                </a:gs>
                <a:gs pos="100000">
                  <a:srgbClr val="5F5F5F"/>
                </a:gs>
              </a:gsLst>
              <a:lin ang="5400000" scaled="1"/>
            </a:gradFill>
            <a:ln w="9525" algn="ctr">
              <a:noFill/>
              <a:miter lim="800000"/>
              <a:headEnd/>
              <a:tailEnd/>
            </a:ln>
          </p:spPr>
          <p:txBody>
            <a:bodyPr wrap="none" anchor="ctr"/>
            <a:lstStyle/>
            <a:p>
              <a:pPr>
                <a:defRPr/>
              </a:pPr>
              <a:endParaRPr kumimoji="1" lang="zh-CN" altLang="en-US" sz="3200" b="1" kern="0">
                <a:solidFill>
                  <a:sysClr val="windowText" lastClr="000000"/>
                </a:solidFill>
                <a:latin typeface="黑体"/>
                <a:ea typeface="黑体"/>
              </a:endParaRPr>
            </a:p>
          </p:txBody>
        </p:sp>
      </p:grpSp>
      <p:grpSp>
        <p:nvGrpSpPr>
          <p:cNvPr id="12" name="组合 11"/>
          <p:cNvGrpSpPr/>
          <p:nvPr/>
        </p:nvGrpSpPr>
        <p:grpSpPr>
          <a:xfrm>
            <a:off x="2391229" y="1615791"/>
            <a:ext cx="6120000" cy="1188000"/>
            <a:chOff x="1066800" y="1117694"/>
            <a:chExt cx="6324600" cy="1159177"/>
          </a:xfrm>
        </p:grpSpPr>
        <p:grpSp>
          <p:nvGrpSpPr>
            <p:cNvPr id="13" name="组合 62"/>
            <p:cNvGrpSpPr>
              <a:grpSpLocks/>
            </p:cNvGrpSpPr>
            <p:nvPr/>
          </p:nvGrpSpPr>
          <p:grpSpPr bwMode="auto">
            <a:xfrm>
              <a:off x="1447800" y="1138098"/>
              <a:ext cx="5943600" cy="1138773"/>
              <a:chOff x="1752601" y="2209799"/>
              <a:chExt cx="6934200" cy="1138037"/>
            </a:xfrm>
          </p:grpSpPr>
          <p:sp>
            <p:nvSpPr>
              <p:cNvPr id="26" name="AutoShape 4"/>
              <p:cNvSpPr>
                <a:spLocks noChangeArrowheads="1"/>
              </p:cNvSpPr>
              <p:nvPr/>
            </p:nvSpPr>
            <p:spPr bwMode="gray">
              <a:xfrm>
                <a:off x="1752601" y="2209800"/>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27" name="Text Box 9"/>
              <p:cNvSpPr txBox="1">
                <a:spLocks noChangeArrowheads="1"/>
              </p:cNvSpPr>
              <p:nvPr/>
            </p:nvSpPr>
            <p:spPr bwMode="gray">
              <a:xfrm>
                <a:off x="2397105" y="2209799"/>
                <a:ext cx="5700713" cy="1138037"/>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600" b="1" dirty="0">
                    <a:solidFill>
                      <a:srgbClr val="000000"/>
                    </a:solidFill>
                    <a:latin typeface="黑体" pitchFamily="49" charset="-122"/>
                    <a:ea typeface="黑体" pitchFamily="49" charset="-122"/>
                  </a:rPr>
                  <a:t>虚拟化技术</a:t>
                </a:r>
              </a:p>
              <a:p>
                <a:pPr fontAlgn="base">
                  <a:spcBef>
                    <a:spcPct val="0"/>
                  </a:spcBef>
                  <a:spcAft>
                    <a:spcPct val="0"/>
                  </a:spcAft>
                </a:pPr>
                <a:endParaRPr kumimoji="1" lang="zh-CN" altLang="en-US" sz="3200" b="1" dirty="0">
                  <a:solidFill>
                    <a:srgbClr val="000000"/>
                  </a:solidFill>
                  <a:latin typeface="黑体" pitchFamily="2" charset="-122"/>
                  <a:ea typeface="黑体" pitchFamily="2" charset="-122"/>
                </a:endParaRPr>
              </a:p>
            </p:txBody>
          </p:sp>
        </p:grpSp>
        <p:grpSp>
          <p:nvGrpSpPr>
            <p:cNvPr id="14" name="Group 65"/>
            <p:cNvGrpSpPr>
              <a:grpSpLocks/>
            </p:cNvGrpSpPr>
            <p:nvPr/>
          </p:nvGrpSpPr>
          <p:grpSpPr bwMode="auto">
            <a:xfrm>
              <a:off x="1066800" y="1117694"/>
              <a:ext cx="854075" cy="922338"/>
              <a:chOff x="2789" y="1625"/>
              <a:chExt cx="847" cy="915"/>
            </a:xfrm>
          </p:grpSpPr>
          <p:sp>
            <p:nvSpPr>
              <p:cNvPr id="16"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7"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18"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19"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20"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21" name="Group 71"/>
              <p:cNvGrpSpPr>
                <a:grpSpLocks/>
              </p:cNvGrpSpPr>
              <p:nvPr/>
            </p:nvGrpSpPr>
            <p:grpSpPr bwMode="auto">
              <a:xfrm>
                <a:off x="2899" y="1735"/>
                <a:ext cx="687" cy="688"/>
                <a:chOff x="4166" y="1706"/>
                <a:chExt cx="1252" cy="1252"/>
              </a:xfrm>
            </p:grpSpPr>
            <p:sp>
              <p:nvSpPr>
                <p:cNvPr id="22"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3"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4"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25"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15" name="矩形 14"/>
            <p:cNvSpPr/>
            <p:nvPr/>
          </p:nvSpPr>
          <p:spPr>
            <a:xfrm>
              <a:off x="1214438" y="1305019"/>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一</a:t>
              </a:r>
              <a:endParaRPr kumimoji="1" lang="zh-CN" altLang="en-US" sz="3200" b="1" dirty="0">
                <a:solidFill>
                  <a:srgbClr val="000000"/>
                </a:solidFill>
                <a:latin typeface="黑体"/>
                <a:ea typeface="黑体"/>
              </a:endParaRPr>
            </a:p>
          </p:txBody>
        </p:sp>
      </p:grpSp>
      <p:grpSp>
        <p:nvGrpSpPr>
          <p:cNvPr id="28" name="组合 27"/>
          <p:cNvGrpSpPr/>
          <p:nvPr/>
        </p:nvGrpSpPr>
        <p:grpSpPr>
          <a:xfrm>
            <a:off x="2391229" y="3753537"/>
            <a:ext cx="6120000" cy="929219"/>
            <a:chOff x="1066800" y="3187702"/>
            <a:chExt cx="6324600" cy="922338"/>
          </a:xfrm>
        </p:grpSpPr>
        <p:grpSp>
          <p:nvGrpSpPr>
            <p:cNvPr id="29" name="组合 63"/>
            <p:cNvGrpSpPr>
              <a:grpSpLocks/>
            </p:cNvGrpSpPr>
            <p:nvPr/>
          </p:nvGrpSpPr>
          <p:grpSpPr bwMode="auto">
            <a:xfrm>
              <a:off x="1447800" y="3335333"/>
              <a:ext cx="5943600" cy="614372"/>
              <a:chOff x="1752601" y="2205030"/>
              <a:chExt cx="6934200" cy="613974"/>
            </a:xfrm>
          </p:grpSpPr>
          <p:sp>
            <p:nvSpPr>
              <p:cNvPr id="42"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43"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系统虚拟化</a:t>
                </a:r>
              </a:p>
            </p:txBody>
          </p:sp>
        </p:grpSp>
        <p:grpSp>
          <p:nvGrpSpPr>
            <p:cNvPr id="30" name="Group 65"/>
            <p:cNvGrpSpPr>
              <a:grpSpLocks/>
            </p:cNvGrpSpPr>
            <p:nvPr/>
          </p:nvGrpSpPr>
          <p:grpSpPr bwMode="auto">
            <a:xfrm>
              <a:off x="1066800" y="3187702"/>
              <a:ext cx="854075" cy="922338"/>
              <a:chOff x="2789" y="1625"/>
              <a:chExt cx="847" cy="915"/>
            </a:xfrm>
          </p:grpSpPr>
          <p:sp>
            <p:nvSpPr>
              <p:cNvPr id="32"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3"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34"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5"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36"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37" name="Group 71"/>
              <p:cNvGrpSpPr>
                <a:grpSpLocks/>
              </p:cNvGrpSpPr>
              <p:nvPr/>
            </p:nvGrpSpPr>
            <p:grpSpPr bwMode="auto">
              <a:xfrm>
                <a:off x="2899" y="1735"/>
                <a:ext cx="687" cy="688"/>
                <a:chOff x="4166" y="1706"/>
                <a:chExt cx="1252" cy="1252"/>
              </a:xfrm>
            </p:grpSpPr>
            <p:sp>
              <p:nvSpPr>
                <p:cNvPr id="38"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39"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0"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41"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31" name="矩形 30"/>
            <p:cNvSpPr/>
            <p:nvPr/>
          </p:nvSpPr>
          <p:spPr>
            <a:xfrm>
              <a:off x="1214438" y="3321052"/>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三</a:t>
              </a:r>
              <a:endParaRPr kumimoji="1" lang="zh-CN" altLang="en-US" sz="3200" b="1" dirty="0">
                <a:solidFill>
                  <a:srgbClr val="000000"/>
                </a:solidFill>
                <a:latin typeface="黑体"/>
                <a:ea typeface="黑体"/>
              </a:endParaRPr>
            </a:p>
          </p:txBody>
        </p:sp>
      </p:grpSp>
      <p:grpSp>
        <p:nvGrpSpPr>
          <p:cNvPr id="44" name="组合 43"/>
          <p:cNvGrpSpPr/>
          <p:nvPr/>
        </p:nvGrpSpPr>
        <p:grpSpPr>
          <a:xfrm>
            <a:off x="2391229" y="4886024"/>
            <a:ext cx="6120000" cy="932666"/>
            <a:chOff x="1066800" y="4340235"/>
            <a:chExt cx="6234090" cy="922338"/>
          </a:xfrm>
        </p:grpSpPr>
        <p:grpSp>
          <p:nvGrpSpPr>
            <p:cNvPr id="45" name="组合 66"/>
            <p:cNvGrpSpPr>
              <a:grpSpLocks/>
            </p:cNvGrpSpPr>
            <p:nvPr/>
          </p:nvGrpSpPr>
          <p:grpSpPr bwMode="auto">
            <a:xfrm>
              <a:off x="1357290" y="4483113"/>
              <a:ext cx="5943600" cy="609601"/>
              <a:chOff x="1752601" y="2209798"/>
              <a:chExt cx="6934200" cy="609206"/>
            </a:xfrm>
          </p:grpSpPr>
          <p:sp>
            <p:nvSpPr>
              <p:cNvPr id="58"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59" name="Text Box 9"/>
              <p:cNvSpPr txBox="1">
                <a:spLocks noChangeArrowheads="1"/>
              </p:cNvSpPr>
              <p:nvPr/>
            </p:nvSpPr>
            <p:spPr bwMode="gray">
              <a:xfrm>
                <a:off x="2513808" y="2209798"/>
                <a:ext cx="5700713" cy="577925"/>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虚拟化平台</a:t>
                </a:r>
              </a:p>
            </p:txBody>
          </p:sp>
        </p:grpSp>
        <p:grpSp>
          <p:nvGrpSpPr>
            <p:cNvPr id="46" name="Group 65"/>
            <p:cNvGrpSpPr>
              <a:grpSpLocks/>
            </p:cNvGrpSpPr>
            <p:nvPr/>
          </p:nvGrpSpPr>
          <p:grpSpPr bwMode="auto">
            <a:xfrm>
              <a:off x="1066800" y="4340235"/>
              <a:ext cx="854075" cy="922338"/>
              <a:chOff x="2789" y="1625"/>
              <a:chExt cx="847" cy="915"/>
            </a:xfrm>
          </p:grpSpPr>
          <p:sp>
            <p:nvSpPr>
              <p:cNvPr id="48"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49"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50"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1"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52"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53" name="Group 71"/>
              <p:cNvGrpSpPr>
                <a:grpSpLocks/>
              </p:cNvGrpSpPr>
              <p:nvPr/>
            </p:nvGrpSpPr>
            <p:grpSpPr bwMode="auto">
              <a:xfrm>
                <a:off x="2899" y="1735"/>
                <a:ext cx="687" cy="688"/>
                <a:chOff x="4166" y="1706"/>
                <a:chExt cx="1252" cy="1252"/>
              </a:xfrm>
            </p:grpSpPr>
            <p:sp>
              <p:nvSpPr>
                <p:cNvPr id="54"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5"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6"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57"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47" name="矩形 46"/>
            <p:cNvSpPr/>
            <p:nvPr/>
          </p:nvSpPr>
          <p:spPr>
            <a:xfrm>
              <a:off x="1189038" y="4464057"/>
              <a:ext cx="596638" cy="584775"/>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四</a:t>
              </a:r>
              <a:endParaRPr kumimoji="1" lang="zh-CN" altLang="en-US" sz="3200" b="1" dirty="0">
                <a:solidFill>
                  <a:srgbClr val="000000"/>
                </a:solidFill>
                <a:latin typeface="黑体"/>
                <a:ea typeface="黑体"/>
              </a:endParaRPr>
            </a:p>
          </p:txBody>
        </p:sp>
      </p:grpSp>
      <p:grpSp>
        <p:nvGrpSpPr>
          <p:cNvPr id="60" name="组合 59"/>
          <p:cNvGrpSpPr/>
          <p:nvPr/>
        </p:nvGrpSpPr>
        <p:grpSpPr>
          <a:xfrm>
            <a:off x="2391229" y="2621051"/>
            <a:ext cx="6120000" cy="929219"/>
            <a:chOff x="1033482" y="2049448"/>
            <a:chExt cx="6324600" cy="922338"/>
          </a:xfrm>
        </p:grpSpPr>
        <p:grpSp>
          <p:nvGrpSpPr>
            <p:cNvPr id="61" name="组合 63"/>
            <p:cNvGrpSpPr>
              <a:grpSpLocks/>
            </p:cNvGrpSpPr>
            <p:nvPr/>
          </p:nvGrpSpPr>
          <p:grpSpPr bwMode="auto">
            <a:xfrm>
              <a:off x="1414482" y="2197079"/>
              <a:ext cx="5943600" cy="614372"/>
              <a:chOff x="1752601" y="2205030"/>
              <a:chExt cx="6934200" cy="613974"/>
            </a:xfrm>
          </p:grpSpPr>
          <p:sp>
            <p:nvSpPr>
              <p:cNvPr id="74" name="AutoShape 4"/>
              <p:cNvSpPr>
                <a:spLocks noChangeArrowheads="1"/>
              </p:cNvSpPr>
              <p:nvPr/>
            </p:nvSpPr>
            <p:spPr bwMode="gray">
              <a:xfrm>
                <a:off x="1752601" y="2209798"/>
                <a:ext cx="6934200" cy="609206"/>
              </a:xfrm>
              <a:prstGeom prst="roundRect">
                <a:avLst>
                  <a:gd name="adj" fmla="val 10889"/>
                </a:avLst>
              </a:prstGeom>
              <a:gradFill flip="none" rotWithShape="1">
                <a:gsLst>
                  <a:gs pos="0">
                    <a:srgbClr val="FFFFFF"/>
                  </a:gs>
                  <a:gs pos="25000">
                    <a:srgbClr val="9999CC">
                      <a:lumMod val="40000"/>
                      <a:lumOff val="60000"/>
                    </a:srgbClr>
                  </a:gs>
                  <a:gs pos="75000">
                    <a:srgbClr val="9999CC">
                      <a:lumMod val="60000"/>
                      <a:lumOff val="40000"/>
                    </a:srgbClr>
                  </a:gs>
                </a:gsLst>
                <a:lin ang="5400000" scaled="0"/>
                <a:tileRect/>
              </a:gradFill>
              <a:ln w="38100">
                <a:noFill/>
                <a:round/>
                <a:headEnd/>
                <a:tailEnd/>
              </a:ln>
              <a:effectLst>
                <a:outerShdw dist="135003" dir="2928844" algn="ctr" rotWithShape="0">
                  <a:srgbClr val="000000">
                    <a:alpha val="50000"/>
                  </a:srgbClr>
                </a:outerShdw>
              </a:effectLst>
            </p:spPr>
            <p:txBody>
              <a:bodyPr wrap="none" anchor="ctr"/>
              <a:lstStyle/>
              <a:p>
                <a:pPr>
                  <a:defRPr/>
                </a:pPr>
                <a:endParaRPr kumimoji="1" lang="zh-CN" altLang="en-US" sz="3200" b="1" kern="0">
                  <a:solidFill>
                    <a:sysClr val="windowText" lastClr="000000"/>
                  </a:solidFill>
                  <a:latin typeface="黑体"/>
                  <a:ea typeface="黑体"/>
                </a:endParaRPr>
              </a:p>
            </p:txBody>
          </p:sp>
          <p:sp>
            <p:nvSpPr>
              <p:cNvPr id="75" name="Text Box 9"/>
              <p:cNvSpPr txBox="1">
                <a:spLocks noChangeArrowheads="1"/>
              </p:cNvSpPr>
              <p:nvPr/>
            </p:nvSpPr>
            <p:spPr bwMode="gray">
              <a:xfrm>
                <a:off x="2397105" y="2205030"/>
                <a:ext cx="5700713" cy="580069"/>
              </a:xfrm>
              <a:prstGeom prst="rect">
                <a:avLst/>
              </a:prstGeom>
              <a:noFill/>
              <a:ln w="9525" algn="ctr">
                <a:noFill/>
                <a:miter lim="800000"/>
                <a:headEnd/>
                <a:tailEnd/>
              </a:ln>
            </p:spPr>
            <p:txBody>
              <a:bodyPr>
                <a:spAutoFit/>
              </a:bodyPr>
              <a:lstStyle/>
              <a:p>
                <a:pPr fontAlgn="base">
                  <a:spcBef>
                    <a:spcPct val="0"/>
                  </a:spcBef>
                  <a:spcAft>
                    <a:spcPct val="0"/>
                  </a:spcAft>
                </a:pPr>
                <a:r>
                  <a:rPr kumimoji="1" lang="zh-CN" altLang="en-US" sz="3200" b="1" dirty="0">
                    <a:solidFill>
                      <a:srgbClr val="000000"/>
                    </a:solidFill>
                    <a:latin typeface="黑体" pitchFamily="2" charset="-122"/>
                    <a:ea typeface="黑体" pitchFamily="2" charset="-122"/>
                  </a:rPr>
                  <a:t>常见虚拟化软件</a:t>
                </a:r>
              </a:p>
            </p:txBody>
          </p:sp>
        </p:grpSp>
        <p:grpSp>
          <p:nvGrpSpPr>
            <p:cNvPr id="62" name="Group 65"/>
            <p:cNvGrpSpPr>
              <a:grpSpLocks/>
            </p:cNvGrpSpPr>
            <p:nvPr/>
          </p:nvGrpSpPr>
          <p:grpSpPr bwMode="auto">
            <a:xfrm>
              <a:off x="1033482" y="2049448"/>
              <a:ext cx="854075" cy="922338"/>
              <a:chOff x="2789" y="1625"/>
              <a:chExt cx="847" cy="915"/>
            </a:xfrm>
          </p:grpSpPr>
          <p:sp>
            <p:nvSpPr>
              <p:cNvPr id="64" name="Oval 66"/>
              <p:cNvSpPr>
                <a:spLocks noChangeArrowheads="1"/>
              </p:cNvSpPr>
              <p:nvPr/>
            </p:nvSpPr>
            <p:spPr bwMode="gray">
              <a:xfrm>
                <a:off x="2789" y="1625"/>
                <a:ext cx="258" cy="816"/>
              </a:xfrm>
              <a:prstGeom prst="ellipse">
                <a:avLst/>
              </a:prstGeom>
              <a:gradFill rotWithShape="1">
                <a:gsLst>
                  <a:gs pos="0">
                    <a:srgbClr val="FFFFFF"/>
                  </a:gs>
                  <a:gs pos="50000">
                    <a:srgbClr val="83A6A7"/>
                  </a:gs>
                  <a:gs pos="100000">
                    <a:srgbClr val="FFFFFF"/>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5" name="Oval 67"/>
              <p:cNvSpPr>
                <a:spLocks noChangeArrowheads="1"/>
              </p:cNvSpPr>
              <p:nvPr/>
            </p:nvSpPr>
            <p:spPr bwMode="gray">
              <a:xfrm>
                <a:off x="2789" y="1625"/>
                <a:ext cx="258" cy="816"/>
              </a:xfrm>
              <a:prstGeom prst="ellipse">
                <a:avLst/>
              </a:prstGeom>
              <a:gradFill rotWithShape="1">
                <a:gsLst>
                  <a:gs pos="0">
                    <a:srgbClr val="83A6A7">
                      <a:alpha val="32001"/>
                    </a:srgbClr>
                  </a:gs>
                  <a:gs pos="100000">
                    <a:srgbClr val="000000">
                      <a:alpha val="89998"/>
                    </a:srgbClr>
                  </a:gs>
                </a:gsLst>
                <a:lin ang="2700000" scaled="1"/>
              </a:gradFill>
              <a:ln w="38100" algn="ctr">
                <a:noFill/>
                <a:round/>
                <a:headEnd/>
                <a:tailEnd/>
              </a:ln>
            </p:spPr>
            <p:txBody>
              <a:bodyPr wrap="none" anchor="ctr">
                <a:spAutoFit/>
              </a:bodyPr>
              <a:lstStyle/>
              <a:p>
                <a:pPr>
                  <a:defRPr/>
                </a:pPr>
                <a:endParaRPr kumimoji="1" lang="zh-CN" altLang="en-US" sz="3200" b="1" kern="0">
                  <a:solidFill>
                    <a:sysClr val="windowText" lastClr="000000"/>
                  </a:solidFill>
                  <a:latin typeface="黑体"/>
                  <a:ea typeface="黑体"/>
                </a:endParaRPr>
              </a:p>
            </p:txBody>
          </p:sp>
          <p:sp>
            <p:nvSpPr>
              <p:cNvPr id="66" name="Oval 68"/>
              <p:cNvSpPr>
                <a:spLocks noChangeArrowheads="1"/>
              </p:cNvSpPr>
              <p:nvPr/>
            </p:nvSpPr>
            <p:spPr bwMode="gray">
              <a:xfrm>
                <a:off x="2849" y="1683"/>
                <a:ext cx="787" cy="816"/>
              </a:xfrm>
              <a:prstGeom prst="ellipse">
                <a:avLst/>
              </a:prstGeom>
              <a:gradFill rotWithShape="1">
                <a:gsLst>
                  <a:gs pos="0">
                    <a:srgbClr val="475A5A"/>
                  </a:gs>
                  <a:gs pos="50000">
                    <a:srgbClr val="83A6A7"/>
                  </a:gs>
                  <a:gs pos="100000">
                    <a:srgbClr val="475A5A"/>
                  </a:gs>
                </a:gsLst>
                <a:lin ang="189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7" name="Oval 69"/>
              <p:cNvSpPr>
                <a:spLocks noChangeArrowheads="1"/>
              </p:cNvSpPr>
              <p:nvPr/>
            </p:nvSpPr>
            <p:spPr bwMode="gray">
              <a:xfrm>
                <a:off x="2849" y="1686"/>
                <a:ext cx="787" cy="816"/>
              </a:xfrm>
              <a:prstGeom prst="ellipse">
                <a:avLst/>
              </a:prstGeom>
              <a:gradFill rotWithShape="1">
                <a:gsLst>
                  <a:gs pos="0">
                    <a:srgbClr val="53696A"/>
                  </a:gs>
                  <a:gs pos="100000">
                    <a:srgbClr val="83A6A7">
                      <a:alpha val="0"/>
                    </a:srgbClr>
                  </a:gs>
                </a:gsLst>
                <a:lin ang="2700000" scaled="1"/>
              </a:gra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sp>
            <p:nvSpPr>
              <p:cNvPr id="68" name="Oval 70"/>
              <p:cNvSpPr>
                <a:spLocks noChangeArrowheads="1"/>
              </p:cNvSpPr>
              <p:nvPr/>
            </p:nvSpPr>
            <p:spPr bwMode="gray">
              <a:xfrm>
                <a:off x="2888" y="1724"/>
                <a:ext cx="708" cy="816"/>
              </a:xfrm>
              <a:prstGeom prst="ellipse">
                <a:avLst/>
              </a:prstGeom>
              <a:solidFill>
                <a:srgbClr val="000000"/>
              </a:solidFill>
              <a:ln w="38100" algn="ctr">
                <a:noFill/>
                <a:round/>
                <a:headEnd/>
                <a:tailEnd/>
              </a:ln>
            </p:spPr>
            <p:txBody>
              <a:bodyPr anchor="ctr">
                <a:spAutoFit/>
              </a:bodyPr>
              <a:lstStyle/>
              <a:p>
                <a:pPr>
                  <a:defRPr/>
                </a:pPr>
                <a:endParaRPr kumimoji="1" lang="zh-CN" altLang="en-US" sz="3200" b="1" kern="0">
                  <a:solidFill>
                    <a:sysClr val="windowText" lastClr="000000"/>
                  </a:solidFill>
                  <a:latin typeface="黑体"/>
                  <a:ea typeface="黑体"/>
                </a:endParaRPr>
              </a:p>
            </p:txBody>
          </p:sp>
          <p:grpSp>
            <p:nvGrpSpPr>
              <p:cNvPr id="69" name="Group 71"/>
              <p:cNvGrpSpPr>
                <a:grpSpLocks/>
              </p:cNvGrpSpPr>
              <p:nvPr/>
            </p:nvGrpSpPr>
            <p:grpSpPr bwMode="auto">
              <a:xfrm>
                <a:off x="2897" y="1735"/>
                <a:ext cx="686" cy="688"/>
                <a:chOff x="4166" y="1706"/>
                <a:chExt cx="1251" cy="1252"/>
              </a:xfrm>
            </p:grpSpPr>
            <p:sp>
              <p:nvSpPr>
                <p:cNvPr id="70" name="Oval 72"/>
                <p:cNvSpPr>
                  <a:spLocks noChangeArrowheads="1"/>
                </p:cNvSpPr>
                <p:nvPr/>
              </p:nvSpPr>
              <p:spPr bwMode="gray">
                <a:xfrm>
                  <a:off x="4166" y="1706"/>
                  <a:ext cx="1251"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1" name="Oval 73"/>
                <p:cNvSpPr>
                  <a:spLocks noChangeArrowheads="1"/>
                </p:cNvSpPr>
                <p:nvPr/>
              </p:nvSpPr>
              <p:spPr bwMode="gray">
                <a:xfrm>
                  <a:off x="4184" y="1712"/>
                  <a:ext cx="1219" cy="1224"/>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2" name="Oval 74"/>
                <p:cNvSpPr>
                  <a:spLocks noChangeArrowheads="1"/>
                </p:cNvSpPr>
                <p:nvPr/>
              </p:nvSpPr>
              <p:spPr bwMode="gray">
                <a:xfrm>
                  <a:off x="4195" y="1727"/>
                  <a:ext cx="1162" cy="1143"/>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sp>
              <p:nvSpPr>
                <p:cNvPr id="73" name="Oval 75"/>
                <p:cNvSpPr>
                  <a:spLocks noChangeArrowheads="1"/>
                </p:cNvSpPr>
                <p:nvPr/>
              </p:nvSpPr>
              <p:spPr bwMode="gray">
                <a:xfrm>
                  <a:off x="4264" y="1758"/>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pPr>
                    <a:defRPr/>
                  </a:pPr>
                  <a:endParaRPr kumimoji="1" lang="zh-CN" altLang="en-US" sz="3200" b="1" kern="0">
                    <a:solidFill>
                      <a:sysClr val="windowText" lastClr="000000"/>
                    </a:solidFill>
                    <a:latin typeface="黑体"/>
                    <a:ea typeface="黑体"/>
                  </a:endParaRPr>
                </a:p>
              </p:txBody>
            </p:sp>
          </p:grpSp>
        </p:grpSp>
        <p:sp>
          <p:nvSpPr>
            <p:cNvPr id="63" name="矩形 62"/>
            <p:cNvSpPr/>
            <p:nvPr/>
          </p:nvSpPr>
          <p:spPr>
            <a:xfrm>
              <a:off x="1181120" y="2182798"/>
              <a:ext cx="596900" cy="584200"/>
            </a:xfrm>
            <a:prstGeom prst="rect">
              <a:avLst/>
            </a:prstGeom>
          </p:spPr>
          <p:txBody>
            <a:bodyPr wrap="none">
              <a:spAutoFit/>
            </a:bodyPr>
            <a:lstStyle/>
            <a:p>
              <a:pPr fontAlgn="base">
                <a:spcBef>
                  <a:spcPct val="0"/>
                </a:spcBef>
                <a:spcAft>
                  <a:spcPct val="0"/>
                </a:spcAft>
                <a:defRPr/>
              </a:pPr>
              <a:r>
                <a:rPr kumimoji="1" lang="zh-CN" altLang="en-US" sz="3200" b="1" kern="0" dirty="0">
                  <a:solidFill>
                    <a:sysClr val="windowText" lastClr="000000"/>
                  </a:solidFill>
                  <a:latin typeface="黑体"/>
                  <a:ea typeface="黑体"/>
                </a:rPr>
                <a:t>二</a:t>
              </a:r>
              <a:endParaRPr kumimoji="1" lang="zh-CN" altLang="en-US" sz="3200" b="1" dirty="0">
                <a:solidFill>
                  <a:srgbClr val="000000"/>
                </a:solidFill>
                <a:latin typeface="黑体"/>
                <a:ea typeface="黑体"/>
              </a:endParaRPr>
            </a:p>
          </p:txBody>
        </p:sp>
      </p:grpSp>
      <p:sp>
        <p:nvSpPr>
          <p:cNvPr id="93" name="Rectangle 35"/>
          <p:cNvSpPr>
            <a:spLocks noChangeArrowheads="1"/>
          </p:cNvSpPr>
          <p:nvPr/>
        </p:nvSpPr>
        <p:spPr bwMode="blackWhite">
          <a:xfrm>
            <a:off x="1215921" y="1317128"/>
            <a:ext cx="8286750" cy="3491427"/>
          </a:xfrm>
          <a:prstGeom prst="rect">
            <a:avLst/>
          </a:prstGeom>
          <a:solidFill>
            <a:schemeClr val="bg1">
              <a:alpha val="74901"/>
            </a:schemeClr>
          </a:solidFill>
          <a:ln w="25400" algn="ctr">
            <a:noFill/>
            <a:miter lim="800000"/>
            <a:headEnd/>
            <a:tailEnd/>
          </a:ln>
        </p:spPr>
        <p:txBody>
          <a:bodyPr wrap="none" anchor="ctr"/>
          <a:lstStyle/>
          <a:p>
            <a:endParaRPr lang="zh-CN" altLang="en-US" b="0">
              <a:latin typeface="Tahoma" pitchFamily="34" charset="0"/>
            </a:endParaRPr>
          </a:p>
        </p:txBody>
      </p:sp>
    </p:spTree>
    <p:extLst>
      <p:ext uri="{BB962C8B-B14F-4D97-AF65-F5344CB8AC3E}">
        <p14:creationId xmlns:p14="http://schemas.microsoft.com/office/powerpoint/2010/main" val="3139752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114967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简介</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12" name="内容占位符 2"/>
          <p:cNvSpPr txBox="1">
            <a:spLocks/>
          </p:cNvSpPr>
          <p:nvPr/>
        </p:nvSpPr>
        <p:spPr>
          <a:xfrm>
            <a:off x="606712" y="2611227"/>
            <a:ext cx="10978515" cy="213359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Citrix 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作为一种开放的、功能强大的服务器虚拟化解决方案，可将静态的、复杂的数据中心环境转变成更为动态的、更易于管理的交付中心，从而大大降低数据中心成本。</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是市场上唯一一款免费的、经云验证的企业级虚拟化基础架构解决方案，可实现</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实时迁移</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和</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集中管理多节点</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等重要功能。</a:t>
            </a:r>
          </a:p>
          <a:p>
            <a:pPr marL="457360" marR="0" lvl="0" indent="-45736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p:txBody>
      </p:sp>
    </p:spTree>
    <p:extLst>
      <p:ext uri="{BB962C8B-B14F-4D97-AF65-F5344CB8AC3E}">
        <p14:creationId xmlns:p14="http://schemas.microsoft.com/office/powerpoint/2010/main" val="133204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114967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简介</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a:spLocks/>
          </p:cNvSpPr>
          <p:nvPr/>
        </p:nvSpPr>
        <p:spPr>
          <a:xfrm>
            <a:off x="606712" y="2513086"/>
            <a:ext cx="10978515" cy="320039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Citrix </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思杰基于</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Linux</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的虚拟化服务器，是在云计算环境中经过验证的企业级虚拟化平台，可提供创建和管理虚拟基础架构所需的所有功能。   </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lang="en-US" altLang="zh-CN" dirty="0">
                <a:solidFill>
                  <a:sysClr val="windowText" lastClr="000000">
                    <a:lumMod val="95000"/>
                    <a:lumOff val="5000"/>
                  </a:sysClr>
                </a:solidFill>
                <a:latin typeface="Arial"/>
                <a:ea typeface="微软雅黑"/>
              </a:rPr>
              <a:t>       </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Citrix 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是一种全面而易于管理的服务器虚拟化平台，基于强大的</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Arial"/>
                <a:ea typeface="微软雅黑"/>
                <a:cs typeface="+mn-cs"/>
              </a:rPr>
              <a:t>Xen</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Hypervisor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程序之上。</a:t>
            </a:r>
            <a:r>
              <a:rPr kumimoji="0" lang="en-US" altLang="zh-CN" sz="2400" b="0" i="0" u="none" strike="noStrike" kern="1200" cap="none" spc="0" normalizeH="0" baseline="0" noProof="0" dirty="0" err="1">
                <a:ln>
                  <a:noFill/>
                </a:ln>
                <a:solidFill>
                  <a:srgbClr val="FF0000"/>
                </a:solidFill>
                <a:effectLst/>
                <a:uLnTx/>
                <a:uFillTx/>
                <a:latin typeface="Arial"/>
                <a:ea typeface="微软雅黑"/>
                <a:cs typeface="+mn-cs"/>
              </a:rPr>
              <a:t>Xen</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技术被广泛看作是业界最快速、最安全的虚拟化软件</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是为了高效地管理</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Windows(R)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和</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Linux(R)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虚拟服务器而设计的，可提供经济高效的服务器整合和业务连续性。</a:t>
            </a:r>
          </a:p>
          <a:p>
            <a:pPr marL="457360" marR="0" lvl="0" indent="-457360" algn="l" defTabSz="1219627" rtl="0" eaLnBrk="1" fontAlgn="auto" latinLnBrk="0" hangingPunct="1">
              <a:lnSpc>
                <a:spcPct val="130000"/>
              </a:lnSpc>
              <a:spcBef>
                <a:spcPct val="20000"/>
              </a:spcBef>
              <a:spcAft>
                <a:spcPts val="0"/>
              </a:spcAft>
              <a:buClrTx/>
              <a:buSzPct val="80000"/>
              <a:buFont typeface="Wingdings" pitchFamily="2" charset="2"/>
              <a:buChar char="l"/>
              <a:tabLst/>
              <a:defRPr/>
            </a:pP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p:txBody>
      </p:sp>
    </p:spTree>
    <p:extLst>
      <p:ext uri="{BB962C8B-B14F-4D97-AF65-F5344CB8AC3E}">
        <p14:creationId xmlns:p14="http://schemas.microsoft.com/office/powerpoint/2010/main" val="33599452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114967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简介</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10" name="内容占位符 2"/>
          <p:cNvSpPr txBox="1">
            <a:spLocks/>
          </p:cNvSpPr>
          <p:nvPr/>
        </p:nvSpPr>
        <p:spPr>
          <a:xfrm>
            <a:off x="606712" y="2397630"/>
            <a:ext cx="10978515" cy="350519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5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直接在服务器硬件上运行而</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不需要底层操作系统</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，因而是一种高效且可扩展的系统。</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的</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工作方式</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是从物理机中提取元素（例如硬盘驱动器、资源和端口），然后将其分配给物理机上运行的虚拟机。</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a:p>
            <a:pPr marL="0" marR="0" lvl="0" indent="0" algn="just" defTabSz="1219627" rtl="0" eaLnBrk="1" fontAlgn="auto" latinLnBrk="0" hangingPunct="1">
              <a:lnSpc>
                <a:spcPct val="150000"/>
              </a:lnSpc>
              <a:spcBef>
                <a:spcPct val="20000"/>
              </a:spcBef>
              <a:spcAft>
                <a:spcPts val="0"/>
              </a:spcAft>
              <a:buClrTx/>
              <a:buSzPct val="80000"/>
              <a:buFont typeface="Wingdings" pitchFamily="2" charset="2"/>
              <a:buNone/>
              <a:tabLst/>
              <a:defRPr/>
            </a:pPr>
            <a:r>
              <a:rPr lang="en-US" altLang="zh-CN" dirty="0">
                <a:solidFill>
                  <a:sysClr val="windowText" lastClr="000000">
                    <a:lumMod val="95000"/>
                    <a:lumOff val="5000"/>
                  </a:sysClr>
                </a:solidFill>
                <a:latin typeface="Arial"/>
                <a:ea typeface="微软雅黑"/>
              </a:rPr>
              <a:t>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虚拟机（</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）是完全由软件组成的计算机，可以像物理机一样运行自己的操作系统和应用程序。</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的</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运行方式</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完全类似于物理机，并且包含自己的虚拟（基于软件的）</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CPU</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RAM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、硬盘和网络接口卡</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(NIC)</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t>
            </a:r>
          </a:p>
        </p:txBody>
      </p:sp>
    </p:spTree>
    <p:extLst>
      <p:ext uri="{BB962C8B-B14F-4D97-AF65-F5344CB8AC3E}">
        <p14:creationId xmlns:p14="http://schemas.microsoft.com/office/powerpoint/2010/main" val="36547268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114967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简介</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9" name="圆角矩形 8"/>
          <p:cNvSpPr/>
          <p:nvPr/>
        </p:nvSpPr>
        <p:spPr>
          <a:xfrm>
            <a:off x="606712" y="2252158"/>
            <a:ext cx="11122544" cy="4267829"/>
          </a:xfrm>
          <a:prstGeom prst="roundRect">
            <a:avLst>
              <a:gd name="adj" fmla="val 10641"/>
            </a:avLst>
          </a:prstGeom>
          <a:solidFill>
            <a:sysClr val="window" lastClr="FFFFFF">
              <a:lumMod val="95000"/>
            </a:sysClr>
          </a:solidFill>
          <a:ln w="57150" cap="flat" cmpd="sng" algn="ctr">
            <a:solidFill>
              <a:srgbClr val="FF6600"/>
            </a:solidFill>
            <a:prstDash val="dash"/>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内容占位符 2"/>
          <p:cNvSpPr txBox="1">
            <a:spLocks/>
          </p:cNvSpPr>
          <p:nvPr/>
        </p:nvSpPr>
        <p:spPr>
          <a:xfrm>
            <a:off x="759112" y="2328359"/>
            <a:ext cx="10747058" cy="403859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5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是基于开源</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Arial"/>
                <a:ea typeface="微软雅黑"/>
                <a:cs typeface="+mn-cs"/>
              </a:rPr>
              <a:t>Xen</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系统管理程序创建的，</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作为一种</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精益化技术</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系统管理程序</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降低了总开销</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并提供了接近于本地的性能。</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充分利用</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Arial"/>
                <a:ea typeface="微软雅黑"/>
                <a:cs typeface="+mn-cs"/>
              </a:rPr>
              <a:t>IntelVT</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平台和</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AMD</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虚拟化（</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AMD-V</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）平台进行硬件辅助虚拟化，</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提供了更快速、更高效的虚拟化计算能力</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a:p>
            <a:pPr marL="0" marR="0" lvl="0" indent="0" algn="just" defTabSz="1219627" rtl="0" eaLnBrk="1" fontAlgn="auto" latinLnBrk="0" hangingPunct="1">
              <a:lnSpc>
                <a:spcPct val="150000"/>
              </a:lnSpc>
              <a:spcBef>
                <a:spcPct val="20000"/>
              </a:spcBef>
              <a:spcAft>
                <a:spcPts val="0"/>
              </a:spcAft>
              <a:buClrTx/>
              <a:buSzPct val="80000"/>
              <a:buFont typeface="Wingdings" pitchFamily="2" charset="2"/>
              <a:buNone/>
              <a:tabLst/>
              <a:defRPr/>
            </a:pPr>
            <a:r>
              <a:rPr lang="en-US" altLang="zh-CN" dirty="0">
                <a:solidFill>
                  <a:sysClr val="windowText" lastClr="000000">
                    <a:lumMod val="95000"/>
                    <a:lumOff val="5000"/>
                  </a:sysClr>
                </a:solidFill>
                <a:latin typeface="Arial"/>
                <a:ea typeface="微软雅黑"/>
              </a:rPr>
              <a:t>      </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与其它基于封闭式专用系统构建的虚拟化产品不同，</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的</a:t>
            </a:r>
            <a:r>
              <a:rPr kumimoji="0" lang="zh-CN" altLang="en-US" sz="2400" b="0" i="0" u="none" strike="noStrike" kern="1200" cap="none" spc="0" normalizeH="0" baseline="0" noProof="0" dirty="0">
                <a:ln>
                  <a:noFill/>
                </a:ln>
                <a:solidFill>
                  <a:srgbClr val="FF0000"/>
                </a:solidFill>
                <a:effectLst/>
                <a:uLnTx/>
                <a:uFillTx/>
                <a:latin typeface="Arial"/>
                <a:ea typeface="微软雅黑"/>
                <a:cs typeface="+mn-cs"/>
              </a:rPr>
              <a:t>开放</a:t>
            </a:r>
            <a:r>
              <a:rPr kumimoji="0" lang="en-US" altLang="zh-CN" sz="2400" b="0" i="0" u="none" strike="noStrike" kern="1200" cap="none" spc="0" normalizeH="0" baseline="0" noProof="0" dirty="0">
                <a:ln>
                  <a:noFill/>
                </a:ln>
                <a:solidFill>
                  <a:srgbClr val="FF0000"/>
                </a:solidFill>
                <a:effectLst/>
                <a:uLnTx/>
                <a:uFillTx/>
                <a:latin typeface="Arial"/>
                <a:ea typeface="微软雅黑"/>
                <a:cs typeface="+mn-cs"/>
              </a:rPr>
              <a:t>API</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让客户可以通过现有的服务器和存储硬件来访问和控制先进的功能。</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可用于创建</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、生成</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磁盘快照以及管理</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工作负载。</a:t>
            </a:r>
          </a:p>
        </p:txBody>
      </p:sp>
    </p:spTree>
    <p:extLst>
      <p:ext uri="{BB962C8B-B14F-4D97-AF65-F5344CB8AC3E}">
        <p14:creationId xmlns:p14="http://schemas.microsoft.com/office/powerpoint/2010/main" val="1960286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549096"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优点</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a:spLocks/>
          </p:cNvSpPr>
          <p:nvPr/>
        </p:nvSpPr>
        <p:spPr>
          <a:xfrm>
            <a:off x="263553" y="2050400"/>
            <a:ext cx="10978515" cy="896707"/>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XenServer</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可以整合服务器工作负载，进而节约电源、冷却和管理成本，更有效地适应不断变化的</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IT</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环境，优化利用现有的硬件并提高 </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IT </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可靠性。其主要优点如下所示。</a:t>
            </a:r>
          </a:p>
        </p:txBody>
      </p:sp>
      <p:sp>
        <p:nvSpPr>
          <p:cNvPr id="11" name="内容占位符 2"/>
          <p:cNvSpPr txBox="1">
            <a:spLocks/>
          </p:cNvSpPr>
          <p:nvPr/>
        </p:nvSpPr>
        <p:spPr>
          <a:xfrm>
            <a:off x="6882653" y="3059498"/>
            <a:ext cx="3680470" cy="682654"/>
          </a:xfrm>
          <a:prstGeom prst="rect">
            <a:avLst/>
          </a:prstGeom>
        </p:spPr>
        <p:txBody>
          <a:bodyPr vert="horz" lIns="121917" tIns="60958" rIns="121917" bIns="60958" rtlCol="0" anchor="ctr" anchorCtr="0">
            <a:normAutofit fontScale="925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srgbClr val="FF0000"/>
                </a:solidFill>
                <a:latin typeface="Arial"/>
                <a:ea typeface="微软雅黑"/>
              </a:rPr>
              <a:t>将</a:t>
            </a:r>
            <a:r>
              <a:rPr lang="en-US" altLang="zh-CN" sz="2400" dirty="0">
                <a:solidFill>
                  <a:srgbClr val="FF0000"/>
                </a:solidFill>
                <a:latin typeface="Arial"/>
                <a:ea typeface="微软雅黑"/>
              </a:rPr>
              <a:t>IT</a:t>
            </a:r>
            <a:r>
              <a:rPr lang="zh-CN" altLang="en-US" sz="2400" dirty="0">
                <a:solidFill>
                  <a:srgbClr val="FF0000"/>
                </a:solidFill>
                <a:latin typeface="Arial"/>
                <a:ea typeface="微软雅黑"/>
              </a:rPr>
              <a:t>成本降低</a:t>
            </a:r>
            <a:r>
              <a:rPr lang="en-US" altLang="zh-CN" sz="2400" dirty="0">
                <a:solidFill>
                  <a:srgbClr val="FF0000"/>
                </a:solidFill>
                <a:latin typeface="Arial"/>
                <a:ea typeface="微软雅黑"/>
              </a:rPr>
              <a:t>50%</a:t>
            </a:r>
            <a:r>
              <a:rPr lang="zh-CN" altLang="en-US" sz="2400" dirty="0">
                <a:solidFill>
                  <a:srgbClr val="FF0000"/>
                </a:solidFill>
                <a:latin typeface="Arial"/>
                <a:ea typeface="微软雅黑"/>
              </a:rPr>
              <a:t>甚至更多</a:t>
            </a:r>
          </a:p>
        </p:txBody>
      </p:sp>
      <p:grpSp>
        <p:nvGrpSpPr>
          <p:cNvPr id="12" name="Group 83"/>
          <p:cNvGrpSpPr/>
          <p:nvPr/>
        </p:nvGrpSpPr>
        <p:grpSpPr>
          <a:xfrm>
            <a:off x="3323235" y="3183287"/>
            <a:ext cx="3143955" cy="435076"/>
            <a:chOff x="2500298" y="1379462"/>
            <a:chExt cx="2571768" cy="346249"/>
          </a:xfrm>
        </p:grpSpPr>
        <p:sp>
          <p:nvSpPr>
            <p:cNvPr id="13" name="Rectangle 66"/>
            <p:cNvSpPr/>
            <p:nvPr/>
          </p:nvSpPr>
          <p:spPr>
            <a:xfrm>
              <a:off x="4000496" y="1428742"/>
              <a:ext cx="1071570" cy="285752"/>
            </a:xfrm>
            <a:prstGeom prst="rect">
              <a:avLst/>
            </a:prstGeom>
            <a:solidFill>
              <a:srgbClr val="1B6AA2"/>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14" name="Rectangle 46"/>
            <p:cNvSpPr/>
            <p:nvPr/>
          </p:nvSpPr>
          <p:spPr>
            <a:xfrm>
              <a:off x="4417138" y="1379462"/>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1</a:t>
              </a:r>
            </a:p>
          </p:txBody>
        </p:sp>
        <p:cxnSp>
          <p:nvCxnSpPr>
            <p:cNvPr id="15" name="Straight Connector 21"/>
            <p:cNvCxnSpPr/>
            <p:nvPr/>
          </p:nvCxnSpPr>
          <p:spPr>
            <a:xfrm>
              <a:off x="2500298" y="1571618"/>
              <a:ext cx="1357322" cy="1588"/>
            </a:xfrm>
            <a:prstGeom prst="line">
              <a:avLst/>
            </a:prstGeom>
            <a:noFill/>
            <a:ln w="12700" cap="flat" cmpd="sng" algn="ctr">
              <a:solidFill>
                <a:srgbClr val="1B6AA2"/>
              </a:solidFill>
              <a:prstDash val="solid"/>
              <a:headEnd type="oval" w="med" len="med"/>
              <a:tailEnd type="oval" w="med" len="med"/>
            </a:ln>
            <a:effectLst/>
          </p:spPr>
        </p:cxnSp>
      </p:grpSp>
      <p:grpSp>
        <p:nvGrpSpPr>
          <p:cNvPr id="18" name="Group 84"/>
          <p:cNvGrpSpPr/>
          <p:nvPr/>
        </p:nvGrpSpPr>
        <p:grpSpPr>
          <a:xfrm>
            <a:off x="3323235" y="4103881"/>
            <a:ext cx="3143955" cy="435075"/>
            <a:chOff x="2500298" y="2240061"/>
            <a:chExt cx="2571768" cy="346248"/>
          </a:xfrm>
        </p:grpSpPr>
        <p:sp>
          <p:nvSpPr>
            <p:cNvPr id="19" name="Rectangle 67"/>
            <p:cNvSpPr/>
            <p:nvPr/>
          </p:nvSpPr>
          <p:spPr>
            <a:xfrm>
              <a:off x="4000496" y="2285998"/>
              <a:ext cx="1071570" cy="285752"/>
            </a:xfrm>
            <a:prstGeom prst="rect">
              <a:avLst/>
            </a:prstGeom>
            <a:solidFill>
              <a:srgbClr val="48B49C"/>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20" name="Straight Connector 24"/>
            <p:cNvCxnSpPr/>
            <p:nvPr/>
          </p:nvCxnSpPr>
          <p:spPr>
            <a:xfrm>
              <a:off x="2500298" y="2428874"/>
              <a:ext cx="1357322" cy="2011"/>
            </a:xfrm>
            <a:prstGeom prst="line">
              <a:avLst/>
            </a:prstGeom>
            <a:noFill/>
            <a:ln w="12700" cap="flat" cmpd="sng" algn="ctr">
              <a:solidFill>
                <a:srgbClr val="48B49C"/>
              </a:solidFill>
              <a:prstDash val="solid"/>
              <a:headEnd type="oval" w="med" len="med"/>
              <a:tailEnd type="oval" w="med" len="med"/>
            </a:ln>
            <a:effectLst/>
          </p:spPr>
        </p:cxnSp>
        <p:sp>
          <p:nvSpPr>
            <p:cNvPr id="21" name="Rectangle 54"/>
            <p:cNvSpPr/>
            <p:nvPr/>
          </p:nvSpPr>
          <p:spPr>
            <a:xfrm>
              <a:off x="4402931" y="2240061"/>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2</a:t>
              </a:r>
            </a:p>
          </p:txBody>
        </p:sp>
      </p:grpSp>
      <p:grpSp>
        <p:nvGrpSpPr>
          <p:cNvPr id="22" name="Group 59"/>
          <p:cNvGrpSpPr/>
          <p:nvPr/>
        </p:nvGrpSpPr>
        <p:grpSpPr>
          <a:xfrm>
            <a:off x="1748118" y="3109078"/>
            <a:ext cx="2005234" cy="3669096"/>
            <a:chOff x="3753851" y="1202035"/>
            <a:chExt cx="1640290" cy="3516052"/>
          </a:xfrm>
        </p:grpSpPr>
        <p:sp>
          <p:nvSpPr>
            <p:cNvPr id="23" name="Freeform 21"/>
            <p:cNvSpPr>
              <a:spLocks/>
            </p:cNvSpPr>
            <p:nvPr/>
          </p:nvSpPr>
          <p:spPr bwMode="auto">
            <a:xfrm>
              <a:off x="4300613" y="3341199"/>
              <a:ext cx="271386" cy="83812"/>
            </a:xfrm>
            <a:custGeom>
              <a:avLst/>
              <a:gdLst/>
              <a:ahLst/>
              <a:cxnLst>
                <a:cxn ang="0">
                  <a:pos x="68" y="0"/>
                </a:cxn>
                <a:cxn ang="0">
                  <a:pos x="14" y="0"/>
                </a:cxn>
                <a:cxn ang="0">
                  <a:pos x="14" y="0"/>
                </a:cxn>
                <a:cxn ang="0">
                  <a:pos x="13" y="2"/>
                </a:cxn>
                <a:cxn ang="0">
                  <a:pos x="7" y="2"/>
                </a:cxn>
                <a:cxn ang="0">
                  <a:pos x="7" y="2"/>
                </a:cxn>
                <a:cxn ang="0">
                  <a:pos x="4" y="3"/>
                </a:cxn>
                <a:cxn ang="0">
                  <a:pos x="2" y="4"/>
                </a:cxn>
                <a:cxn ang="0">
                  <a:pos x="0" y="6"/>
                </a:cxn>
                <a:cxn ang="0">
                  <a:pos x="0" y="8"/>
                </a:cxn>
                <a:cxn ang="0">
                  <a:pos x="0" y="8"/>
                </a:cxn>
                <a:cxn ang="0">
                  <a:pos x="1" y="14"/>
                </a:cxn>
                <a:cxn ang="0">
                  <a:pos x="3" y="18"/>
                </a:cxn>
                <a:cxn ang="0">
                  <a:pos x="5" y="21"/>
                </a:cxn>
                <a:cxn ang="0">
                  <a:pos x="68" y="21"/>
                </a:cxn>
                <a:cxn ang="0">
                  <a:pos x="68" y="0"/>
                </a:cxn>
              </a:cxnLst>
              <a:rect l="0" t="0" r="r" b="b"/>
              <a:pathLst>
                <a:path w="68" h="21">
                  <a:moveTo>
                    <a:pt x="68" y="0"/>
                  </a:moveTo>
                  <a:lnTo>
                    <a:pt x="14" y="0"/>
                  </a:lnTo>
                  <a:lnTo>
                    <a:pt x="14" y="0"/>
                  </a:lnTo>
                  <a:lnTo>
                    <a:pt x="13" y="2"/>
                  </a:lnTo>
                  <a:lnTo>
                    <a:pt x="7" y="2"/>
                  </a:lnTo>
                  <a:lnTo>
                    <a:pt x="7" y="2"/>
                  </a:lnTo>
                  <a:lnTo>
                    <a:pt x="4" y="3"/>
                  </a:lnTo>
                  <a:lnTo>
                    <a:pt x="2" y="4"/>
                  </a:lnTo>
                  <a:lnTo>
                    <a:pt x="0" y="6"/>
                  </a:lnTo>
                  <a:lnTo>
                    <a:pt x="0" y="8"/>
                  </a:lnTo>
                  <a:lnTo>
                    <a:pt x="0" y="8"/>
                  </a:lnTo>
                  <a:lnTo>
                    <a:pt x="1" y="14"/>
                  </a:lnTo>
                  <a:lnTo>
                    <a:pt x="3" y="18"/>
                  </a:lnTo>
                  <a:lnTo>
                    <a:pt x="5" y="21"/>
                  </a:lnTo>
                  <a:lnTo>
                    <a:pt x="68" y="21"/>
                  </a:lnTo>
                  <a:lnTo>
                    <a:pt x="68" y="0"/>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4" name="Freeform 22"/>
            <p:cNvSpPr>
              <a:spLocks/>
            </p:cNvSpPr>
            <p:nvPr/>
          </p:nvSpPr>
          <p:spPr bwMode="auto">
            <a:xfrm>
              <a:off x="4152949" y="3425010"/>
              <a:ext cx="419054" cy="550755"/>
            </a:xfrm>
            <a:custGeom>
              <a:avLst/>
              <a:gdLst/>
              <a:ahLst/>
              <a:cxnLst>
                <a:cxn ang="0">
                  <a:pos x="42" y="0"/>
                </a:cxn>
                <a:cxn ang="0">
                  <a:pos x="42" y="0"/>
                </a:cxn>
                <a:cxn ang="0">
                  <a:pos x="44" y="1"/>
                </a:cxn>
                <a:cxn ang="0">
                  <a:pos x="47" y="1"/>
                </a:cxn>
                <a:cxn ang="0">
                  <a:pos x="47" y="1"/>
                </a:cxn>
                <a:cxn ang="0">
                  <a:pos x="43" y="18"/>
                </a:cxn>
                <a:cxn ang="0">
                  <a:pos x="39" y="34"/>
                </a:cxn>
                <a:cxn ang="0">
                  <a:pos x="28" y="68"/>
                </a:cxn>
                <a:cxn ang="0">
                  <a:pos x="15" y="103"/>
                </a:cxn>
                <a:cxn ang="0">
                  <a:pos x="0" y="138"/>
                </a:cxn>
                <a:cxn ang="0">
                  <a:pos x="60" y="138"/>
                </a:cxn>
                <a:cxn ang="0">
                  <a:pos x="60" y="138"/>
                </a:cxn>
                <a:cxn ang="0">
                  <a:pos x="71" y="94"/>
                </a:cxn>
                <a:cxn ang="0">
                  <a:pos x="77" y="65"/>
                </a:cxn>
                <a:cxn ang="0">
                  <a:pos x="80" y="53"/>
                </a:cxn>
                <a:cxn ang="0">
                  <a:pos x="81" y="44"/>
                </a:cxn>
                <a:cxn ang="0">
                  <a:pos x="105" y="44"/>
                </a:cxn>
                <a:cxn ang="0">
                  <a:pos x="105" y="44"/>
                </a:cxn>
                <a:cxn ang="0">
                  <a:pos x="105" y="0"/>
                </a:cxn>
                <a:cxn ang="0">
                  <a:pos x="42" y="0"/>
                </a:cxn>
              </a:cxnLst>
              <a:rect l="0" t="0" r="r" b="b"/>
              <a:pathLst>
                <a:path w="105" h="138">
                  <a:moveTo>
                    <a:pt x="42" y="0"/>
                  </a:moveTo>
                  <a:lnTo>
                    <a:pt x="42" y="0"/>
                  </a:lnTo>
                  <a:lnTo>
                    <a:pt x="44" y="1"/>
                  </a:lnTo>
                  <a:lnTo>
                    <a:pt x="47" y="1"/>
                  </a:lnTo>
                  <a:lnTo>
                    <a:pt x="47" y="1"/>
                  </a:lnTo>
                  <a:lnTo>
                    <a:pt x="43" y="18"/>
                  </a:lnTo>
                  <a:lnTo>
                    <a:pt x="39" y="34"/>
                  </a:lnTo>
                  <a:lnTo>
                    <a:pt x="28" y="68"/>
                  </a:lnTo>
                  <a:lnTo>
                    <a:pt x="15" y="103"/>
                  </a:lnTo>
                  <a:lnTo>
                    <a:pt x="0" y="138"/>
                  </a:lnTo>
                  <a:lnTo>
                    <a:pt x="60" y="138"/>
                  </a:lnTo>
                  <a:lnTo>
                    <a:pt x="60" y="138"/>
                  </a:lnTo>
                  <a:lnTo>
                    <a:pt x="71" y="94"/>
                  </a:lnTo>
                  <a:lnTo>
                    <a:pt x="77" y="65"/>
                  </a:lnTo>
                  <a:lnTo>
                    <a:pt x="80" y="53"/>
                  </a:lnTo>
                  <a:lnTo>
                    <a:pt x="81" y="44"/>
                  </a:lnTo>
                  <a:lnTo>
                    <a:pt x="105" y="44"/>
                  </a:lnTo>
                  <a:lnTo>
                    <a:pt x="105" y="44"/>
                  </a:lnTo>
                  <a:lnTo>
                    <a:pt x="105" y="0"/>
                  </a:lnTo>
                  <a:lnTo>
                    <a:pt x="42" y="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5" name="Freeform 23"/>
            <p:cNvSpPr>
              <a:spLocks/>
            </p:cNvSpPr>
            <p:nvPr/>
          </p:nvSpPr>
          <p:spPr bwMode="auto">
            <a:xfrm>
              <a:off x="4472227" y="1202035"/>
              <a:ext cx="99776" cy="502863"/>
            </a:xfrm>
            <a:custGeom>
              <a:avLst/>
              <a:gdLst/>
              <a:ahLst/>
              <a:cxnLst>
                <a:cxn ang="0">
                  <a:pos x="25" y="0"/>
                </a:cxn>
                <a:cxn ang="0">
                  <a:pos x="25" y="0"/>
                </a:cxn>
                <a:cxn ang="0">
                  <a:pos x="24" y="0"/>
                </a:cxn>
                <a:cxn ang="0">
                  <a:pos x="24" y="34"/>
                </a:cxn>
                <a:cxn ang="0">
                  <a:pos x="24" y="34"/>
                </a:cxn>
                <a:cxn ang="0">
                  <a:pos x="23" y="35"/>
                </a:cxn>
                <a:cxn ang="0">
                  <a:pos x="21" y="37"/>
                </a:cxn>
                <a:cxn ang="0">
                  <a:pos x="21" y="69"/>
                </a:cxn>
                <a:cxn ang="0">
                  <a:pos x="19" y="69"/>
                </a:cxn>
                <a:cxn ang="0">
                  <a:pos x="19" y="69"/>
                </a:cxn>
                <a:cxn ang="0">
                  <a:pos x="17" y="69"/>
                </a:cxn>
                <a:cxn ang="0">
                  <a:pos x="16" y="70"/>
                </a:cxn>
                <a:cxn ang="0">
                  <a:pos x="14" y="72"/>
                </a:cxn>
                <a:cxn ang="0">
                  <a:pos x="14" y="73"/>
                </a:cxn>
                <a:cxn ang="0">
                  <a:pos x="14" y="73"/>
                </a:cxn>
                <a:cxn ang="0">
                  <a:pos x="15" y="76"/>
                </a:cxn>
                <a:cxn ang="0">
                  <a:pos x="12" y="76"/>
                </a:cxn>
                <a:cxn ang="0">
                  <a:pos x="12" y="76"/>
                </a:cxn>
                <a:cxn ang="0">
                  <a:pos x="8" y="77"/>
                </a:cxn>
                <a:cxn ang="0">
                  <a:pos x="6" y="78"/>
                </a:cxn>
                <a:cxn ang="0">
                  <a:pos x="5" y="80"/>
                </a:cxn>
                <a:cxn ang="0">
                  <a:pos x="4" y="83"/>
                </a:cxn>
                <a:cxn ang="0">
                  <a:pos x="4" y="88"/>
                </a:cxn>
                <a:cxn ang="0">
                  <a:pos x="4" y="88"/>
                </a:cxn>
                <a:cxn ang="0">
                  <a:pos x="5" y="91"/>
                </a:cxn>
                <a:cxn ang="0">
                  <a:pos x="5" y="91"/>
                </a:cxn>
                <a:cxn ang="0">
                  <a:pos x="3" y="92"/>
                </a:cxn>
                <a:cxn ang="0">
                  <a:pos x="1" y="93"/>
                </a:cxn>
                <a:cxn ang="0">
                  <a:pos x="0" y="95"/>
                </a:cxn>
                <a:cxn ang="0">
                  <a:pos x="0" y="98"/>
                </a:cxn>
                <a:cxn ang="0">
                  <a:pos x="0" y="98"/>
                </a:cxn>
                <a:cxn ang="0">
                  <a:pos x="2" y="111"/>
                </a:cxn>
                <a:cxn ang="0">
                  <a:pos x="4" y="120"/>
                </a:cxn>
                <a:cxn ang="0">
                  <a:pos x="5" y="124"/>
                </a:cxn>
                <a:cxn ang="0">
                  <a:pos x="7" y="126"/>
                </a:cxn>
                <a:cxn ang="0">
                  <a:pos x="25" y="126"/>
                </a:cxn>
                <a:cxn ang="0">
                  <a:pos x="25" y="0"/>
                </a:cxn>
              </a:cxnLst>
              <a:rect l="0" t="0" r="r" b="b"/>
              <a:pathLst>
                <a:path w="25" h="126">
                  <a:moveTo>
                    <a:pt x="25" y="0"/>
                  </a:moveTo>
                  <a:lnTo>
                    <a:pt x="25" y="0"/>
                  </a:lnTo>
                  <a:lnTo>
                    <a:pt x="24" y="0"/>
                  </a:lnTo>
                  <a:lnTo>
                    <a:pt x="24" y="34"/>
                  </a:lnTo>
                  <a:lnTo>
                    <a:pt x="24" y="34"/>
                  </a:lnTo>
                  <a:lnTo>
                    <a:pt x="23" y="35"/>
                  </a:lnTo>
                  <a:lnTo>
                    <a:pt x="21" y="37"/>
                  </a:lnTo>
                  <a:lnTo>
                    <a:pt x="21" y="69"/>
                  </a:lnTo>
                  <a:lnTo>
                    <a:pt x="19" y="69"/>
                  </a:lnTo>
                  <a:lnTo>
                    <a:pt x="19" y="69"/>
                  </a:lnTo>
                  <a:lnTo>
                    <a:pt x="17" y="69"/>
                  </a:lnTo>
                  <a:lnTo>
                    <a:pt x="16" y="70"/>
                  </a:lnTo>
                  <a:lnTo>
                    <a:pt x="14" y="72"/>
                  </a:lnTo>
                  <a:lnTo>
                    <a:pt x="14" y="73"/>
                  </a:lnTo>
                  <a:lnTo>
                    <a:pt x="14" y="73"/>
                  </a:lnTo>
                  <a:lnTo>
                    <a:pt x="15" y="76"/>
                  </a:lnTo>
                  <a:lnTo>
                    <a:pt x="12" y="76"/>
                  </a:lnTo>
                  <a:lnTo>
                    <a:pt x="12" y="76"/>
                  </a:lnTo>
                  <a:lnTo>
                    <a:pt x="8" y="77"/>
                  </a:lnTo>
                  <a:lnTo>
                    <a:pt x="6" y="78"/>
                  </a:lnTo>
                  <a:lnTo>
                    <a:pt x="5" y="80"/>
                  </a:lnTo>
                  <a:lnTo>
                    <a:pt x="4" y="83"/>
                  </a:lnTo>
                  <a:lnTo>
                    <a:pt x="4" y="88"/>
                  </a:lnTo>
                  <a:lnTo>
                    <a:pt x="4" y="88"/>
                  </a:lnTo>
                  <a:lnTo>
                    <a:pt x="5" y="91"/>
                  </a:lnTo>
                  <a:lnTo>
                    <a:pt x="5" y="91"/>
                  </a:lnTo>
                  <a:lnTo>
                    <a:pt x="3" y="92"/>
                  </a:lnTo>
                  <a:lnTo>
                    <a:pt x="1" y="93"/>
                  </a:lnTo>
                  <a:lnTo>
                    <a:pt x="0" y="95"/>
                  </a:lnTo>
                  <a:lnTo>
                    <a:pt x="0" y="98"/>
                  </a:lnTo>
                  <a:lnTo>
                    <a:pt x="0" y="98"/>
                  </a:lnTo>
                  <a:lnTo>
                    <a:pt x="2" y="111"/>
                  </a:lnTo>
                  <a:lnTo>
                    <a:pt x="4" y="120"/>
                  </a:lnTo>
                  <a:lnTo>
                    <a:pt x="5" y="124"/>
                  </a:lnTo>
                  <a:lnTo>
                    <a:pt x="7" y="126"/>
                  </a:lnTo>
                  <a:lnTo>
                    <a:pt x="25" y="126"/>
                  </a:lnTo>
                  <a:lnTo>
                    <a:pt x="25" y="0"/>
                  </a:lnTo>
                  <a:close/>
                </a:path>
              </a:pathLst>
            </a:custGeom>
            <a:solidFill>
              <a:srgbClr val="165784"/>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6" name="Freeform 24"/>
            <p:cNvSpPr>
              <a:spLocks/>
            </p:cNvSpPr>
            <p:nvPr/>
          </p:nvSpPr>
          <p:spPr bwMode="auto">
            <a:xfrm>
              <a:off x="4356487" y="1704898"/>
              <a:ext cx="215513" cy="1636301"/>
            </a:xfrm>
            <a:custGeom>
              <a:avLst/>
              <a:gdLst/>
              <a:ahLst/>
              <a:cxnLst>
                <a:cxn ang="0">
                  <a:pos x="36" y="0"/>
                </a:cxn>
                <a:cxn ang="0">
                  <a:pos x="36" y="0"/>
                </a:cxn>
                <a:cxn ang="0">
                  <a:pos x="36" y="0"/>
                </a:cxn>
                <a:cxn ang="0">
                  <a:pos x="37" y="0"/>
                </a:cxn>
                <a:cxn ang="0">
                  <a:pos x="37" y="0"/>
                </a:cxn>
                <a:cxn ang="0">
                  <a:pos x="37" y="30"/>
                </a:cxn>
                <a:cxn ang="0">
                  <a:pos x="36" y="59"/>
                </a:cxn>
                <a:cxn ang="0">
                  <a:pos x="33" y="122"/>
                </a:cxn>
                <a:cxn ang="0">
                  <a:pos x="29" y="183"/>
                </a:cxn>
                <a:cxn ang="0">
                  <a:pos x="22" y="243"/>
                </a:cxn>
                <a:cxn ang="0">
                  <a:pos x="15" y="297"/>
                </a:cxn>
                <a:cxn ang="0">
                  <a:pos x="9" y="346"/>
                </a:cxn>
                <a:cxn ang="0">
                  <a:pos x="0" y="410"/>
                </a:cxn>
                <a:cxn ang="0">
                  <a:pos x="54" y="410"/>
                </a:cxn>
                <a:cxn ang="0">
                  <a:pos x="54" y="0"/>
                </a:cxn>
                <a:cxn ang="0">
                  <a:pos x="36" y="0"/>
                </a:cxn>
              </a:cxnLst>
              <a:rect l="0" t="0" r="r" b="b"/>
              <a:pathLst>
                <a:path w="54" h="410">
                  <a:moveTo>
                    <a:pt x="36" y="0"/>
                  </a:moveTo>
                  <a:lnTo>
                    <a:pt x="36" y="0"/>
                  </a:lnTo>
                  <a:lnTo>
                    <a:pt x="36" y="0"/>
                  </a:lnTo>
                  <a:lnTo>
                    <a:pt x="37" y="0"/>
                  </a:lnTo>
                  <a:lnTo>
                    <a:pt x="37" y="0"/>
                  </a:lnTo>
                  <a:lnTo>
                    <a:pt x="37" y="30"/>
                  </a:lnTo>
                  <a:lnTo>
                    <a:pt x="36" y="59"/>
                  </a:lnTo>
                  <a:lnTo>
                    <a:pt x="33" y="122"/>
                  </a:lnTo>
                  <a:lnTo>
                    <a:pt x="29" y="183"/>
                  </a:lnTo>
                  <a:lnTo>
                    <a:pt x="22" y="243"/>
                  </a:lnTo>
                  <a:lnTo>
                    <a:pt x="15" y="297"/>
                  </a:lnTo>
                  <a:lnTo>
                    <a:pt x="9" y="346"/>
                  </a:lnTo>
                  <a:lnTo>
                    <a:pt x="0" y="410"/>
                  </a:lnTo>
                  <a:lnTo>
                    <a:pt x="54" y="410"/>
                  </a:lnTo>
                  <a:lnTo>
                    <a:pt x="54" y="0"/>
                  </a:lnTo>
                  <a:lnTo>
                    <a:pt x="36" y="0"/>
                  </a:lnTo>
                  <a:close/>
                </a:path>
              </a:pathLst>
            </a:custGeom>
            <a:solidFill>
              <a:srgbClr val="3C9481"/>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7" name="Freeform 25"/>
            <p:cNvSpPr>
              <a:spLocks/>
            </p:cNvSpPr>
            <p:nvPr/>
          </p:nvSpPr>
          <p:spPr bwMode="auto">
            <a:xfrm>
              <a:off x="3753851" y="4143386"/>
              <a:ext cx="818151" cy="574701"/>
            </a:xfrm>
            <a:custGeom>
              <a:avLst/>
              <a:gdLst/>
              <a:ahLst/>
              <a:cxnLst>
                <a:cxn ang="0">
                  <a:pos x="81" y="0"/>
                </a:cxn>
                <a:cxn ang="0">
                  <a:pos x="81" y="0"/>
                </a:cxn>
                <a:cxn ang="0">
                  <a:pos x="65" y="29"/>
                </a:cxn>
                <a:cxn ang="0">
                  <a:pos x="51" y="56"/>
                </a:cxn>
                <a:cxn ang="0">
                  <a:pos x="25" y="102"/>
                </a:cxn>
                <a:cxn ang="0">
                  <a:pos x="6" y="133"/>
                </a:cxn>
                <a:cxn ang="0">
                  <a:pos x="0" y="144"/>
                </a:cxn>
                <a:cxn ang="0">
                  <a:pos x="82" y="144"/>
                </a:cxn>
                <a:cxn ang="0">
                  <a:pos x="86" y="144"/>
                </a:cxn>
                <a:cxn ang="0">
                  <a:pos x="86" y="144"/>
                </a:cxn>
                <a:cxn ang="0">
                  <a:pos x="86" y="133"/>
                </a:cxn>
                <a:cxn ang="0">
                  <a:pos x="88" y="122"/>
                </a:cxn>
                <a:cxn ang="0">
                  <a:pos x="92" y="111"/>
                </a:cxn>
                <a:cxn ang="0">
                  <a:pos x="96" y="101"/>
                </a:cxn>
                <a:cxn ang="0">
                  <a:pos x="100" y="92"/>
                </a:cxn>
                <a:cxn ang="0">
                  <a:pos x="107" y="82"/>
                </a:cxn>
                <a:cxn ang="0">
                  <a:pos x="114" y="75"/>
                </a:cxn>
                <a:cxn ang="0">
                  <a:pos x="121" y="67"/>
                </a:cxn>
                <a:cxn ang="0">
                  <a:pos x="130" y="59"/>
                </a:cxn>
                <a:cxn ang="0">
                  <a:pos x="139" y="54"/>
                </a:cxn>
                <a:cxn ang="0">
                  <a:pos x="149" y="48"/>
                </a:cxn>
                <a:cxn ang="0">
                  <a:pos x="159" y="44"/>
                </a:cxn>
                <a:cxn ang="0">
                  <a:pos x="170" y="40"/>
                </a:cxn>
                <a:cxn ang="0">
                  <a:pos x="181" y="37"/>
                </a:cxn>
                <a:cxn ang="0">
                  <a:pos x="193" y="35"/>
                </a:cxn>
                <a:cxn ang="0">
                  <a:pos x="205" y="35"/>
                </a:cxn>
                <a:cxn ang="0">
                  <a:pos x="205" y="35"/>
                </a:cxn>
                <a:cxn ang="0">
                  <a:pos x="205" y="35"/>
                </a:cxn>
                <a:cxn ang="0">
                  <a:pos x="205" y="0"/>
                </a:cxn>
                <a:cxn ang="0">
                  <a:pos x="81" y="0"/>
                </a:cxn>
              </a:cxnLst>
              <a:rect l="0" t="0" r="r" b="b"/>
              <a:pathLst>
                <a:path w="205" h="144">
                  <a:moveTo>
                    <a:pt x="81" y="0"/>
                  </a:moveTo>
                  <a:lnTo>
                    <a:pt x="81" y="0"/>
                  </a:lnTo>
                  <a:lnTo>
                    <a:pt x="65" y="29"/>
                  </a:lnTo>
                  <a:lnTo>
                    <a:pt x="51" y="56"/>
                  </a:lnTo>
                  <a:lnTo>
                    <a:pt x="25" y="102"/>
                  </a:lnTo>
                  <a:lnTo>
                    <a:pt x="6" y="133"/>
                  </a:lnTo>
                  <a:lnTo>
                    <a:pt x="0" y="144"/>
                  </a:lnTo>
                  <a:lnTo>
                    <a:pt x="82" y="144"/>
                  </a:lnTo>
                  <a:lnTo>
                    <a:pt x="86" y="144"/>
                  </a:lnTo>
                  <a:lnTo>
                    <a:pt x="86" y="144"/>
                  </a:lnTo>
                  <a:lnTo>
                    <a:pt x="86" y="133"/>
                  </a:lnTo>
                  <a:lnTo>
                    <a:pt x="88" y="122"/>
                  </a:lnTo>
                  <a:lnTo>
                    <a:pt x="92" y="111"/>
                  </a:lnTo>
                  <a:lnTo>
                    <a:pt x="96" y="101"/>
                  </a:lnTo>
                  <a:lnTo>
                    <a:pt x="100" y="92"/>
                  </a:lnTo>
                  <a:lnTo>
                    <a:pt x="107" y="82"/>
                  </a:lnTo>
                  <a:lnTo>
                    <a:pt x="114" y="75"/>
                  </a:lnTo>
                  <a:lnTo>
                    <a:pt x="121" y="67"/>
                  </a:lnTo>
                  <a:lnTo>
                    <a:pt x="130" y="59"/>
                  </a:lnTo>
                  <a:lnTo>
                    <a:pt x="139" y="54"/>
                  </a:lnTo>
                  <a:lnTo>
                    <a:pt x="149" y="48"/>
                  </a:lnTo>
                  <a:lnTo>
                    <a:pt x="159" y="44"/>
                  </a:lnTo>
                  <a:lnTo>
                    <a:pt x="170" y="40"/>
                  </a:lnTo>
                  <a:lnTo>
                    <a:pt x="181" y="37"/>
                  </a:lnTo>
                  <a:lnTo>
                    <a:pt x="193" y="35"/>
                  </a:lnTo>
                  <a:lnTo>
                    <a:pt x="205" y="35"/>
                  </a:lnTo>
                  <a:lnTo>
                    <a:pt x="205" y="35"/>
                  </a:lnTo>
                  <a:lnTo>
                    <a:pt x="205" y="35"/>
                  </a:lnTo>
                  <a:lnTo>
                    <a:pt x="205" y="0"/>
                  </a:lnTo>
                  <a:lnTo>
                    <a:pt x="81" y="0"/>
                  </a:lnTo>
                  <a:close/>
                </a:path>
              </a:pathLst>
            </a:custGeom>
            <a:solidFill>
              <a:srgbClr val="FF573B"/>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28" name="Freeform 26"/>
            <p:cNvSpPr>
              <a:spLocks/>
            </p:cNvSpPr>
            <p:nvPr/>
          </p:nvSpPr>
          <p:spPr bwMode="auto">
            <a:xfrm>
              <a:off x="4077119" y="3975765"/>
              <a:ext cx="494881" cy="167621"/>
            </a:xfrm>
            <a:custGeom>
              <a:avLst/>
              <a:gdLst/>
              <a:ahLst/>
              <a:cxnLst>
                <a:cxn ang="0">
                  <a:pos x="124" y="3"/>
                </a:cxn>
                <a:cxn ang="0">
                  <a:pos x="124" y="3"/>
                </a:cxn>
                <a:cxn ang="0">
                  <a:pos x="79" y="3"/>
                </a:cxn>
                <a:cxn ang="0">
                  <a:pos x="79" y="3"/>
                </a:cxn>
                <a:cxn ang="0">
                  <a:pos x="79" y="0"/>
                </a:cxn>
                <a:cxn ang="0">
                  <a:pos x="19" y="0"/>
                </a:cxn>
                <a:cxn ang="0">
                  <a:pos x="19" y="0"/>
                </a:cxn>
                <a:cxn ang="0">
                  <a:pos x="18" y="2"/>
                </a:cxn>
                <a:cxn ang="0">
                  <a:pos x="0" y="2"/>
                </a:cxn>
                <a:cxn ang="0">
                  <a:pos x="0" y="41"/>
                </a:cxn>
                <a:cxn ang="0">
                  <a:pos x="0" y="41"/>
                </a:cxn>
                <a:cxn ang="0">
                  <a:pos x="0" y="42"/>
                </a:cxn>
                <a:cxn ang="0">
                  <a:pos x="124" y="42"/>
                </a:cxn>
                <a:cxn ang="0">
                  <a:pos x="124" y="3"/>
                </a:cxn>
              </a:cxnLst>
              <a:rect l="0" t="0" r="r" b="b"/>
              <a:pathLst>
                <a:path w="124" h="42">
                  <a:moveTo>
                    <a:pt x="124" y="3"/>
                  </a:moveTo>
                  <a:lnTo>
                    <a:pt x="124" y="3"/>
                  </a:lnTo>
                  <a:lnTo>
                    <a:pt x="79" y="3"/>
                  </a:lnTo>
                  <a:lnTo>
                    <a:pt x="79" y="3"/>
                  </a:lnTo>
                  <a:lnTo>
                    <a:pt x="79" y="0"/>
                  </a:lnTo>
                  <a:lnTo>
                    <a:pt x="19" y="0"/>
                  </a:lnTo>
                  <a:lnTo>
                    <a:pt x="19" y="0"/>
                  </a:lnTo>
                  <a:lnTo>
                    <a:pt x="18" y="2"/>
                  </a:lnTo>
                  <a:lnTo>
                    <a:pt x="0" y="2"/>
                  </a:lnTo>
                  <a:lnTo>
                    <a:pt x="0" y="41"/>
                  </a:lnTo>
                  <a:lnTo>
                    <a:pt x="0" y="41"/>
                  </a:lnTo>
                  <a:lnTo>
                    <a:pt x="0" y="42"/>
                  </a:lnTo>
                  <a:lnTo>
                    <a:pt x="124" y="42"/>
                  </a:lnTo>
                  <a:lnTo>
                    <a:pt x="124" y="3"/>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29" name="Freeform 27"/>
            <p:cNvSpPr>
              <a:spLocks/>
            </p:cNvSpPr>
            <p:nvPr/>
          </p:nvSpPr>
          <p:spPr bwMode="auto">
            <a:xfrm>
              <a:off x="4572000" y="3975765"/>
              <a:ext cx="498873" cy="167621"/>
            </a:xfrm>
            <a:custGeom>
              <a:avLst/>
              <a:gdLst/>
              <a:ahLst/>
              <a:cxnLst>
                <a:cxn ang="0">
                  <a:pos x="125" y="40"/>
                </a:cxn>
                <a:cxn ang="0">
                  <a:pos x="125" y="2"/>
                </a:cxn>
                <a:cxn ang="0">
                  <a:pos x="106" y="2"/>
                </a:cxn>
                <a:cxn ang="0">
                  <a:pos x="106" y="2"/>
                </a:cxn>
                <a:cxn ang="0">
                  <a:pos x="106" y="0"/>
                </a:cxn>
                <a:cxn ang="0">
                  <a:pos x="46" y="0"/>
                </a:cxn>
                <a:cxn ang="0">
                  <a:pos x="46" y="0"/>
                </a:cxn>
                <a:cxn ang="0">
                  <a:pos x="47" y="3"/>
                </a:cxn>
                <a:cxn ang="0">
                  <a:pos x="1" y="3"/>
                </a:cxn>
                <a:cxn ang="0">
                  <a:pos x="0" y="3"/>
                </a:cxn>
                <a:cxn ang="0">
                  <a:pos x="0" y="42"/>
                </a:cxn>
                <a:cxn ang="0">
                  <a:pos x="125" y="42"/>
                </a:cxn>
                <a:cxn ang="0">
                  <a:pos x="125" y="42"/>
                </a:cxn>
                <a:cxn ang="0">
                  <a:pos x="125" y="40"/>
                </a:cxn>
                <a:cxn ang="0">
                  <a:pos x="125" y="40"/>
                </a:cxn>
              </a:cxnLst>
              <a:rect l="0" t="0" r="r" b="b"/>
              <a:pathLst>
                <a:path w="125" h="42">
                  <a:moveTo>
                    <a:pt x="125" y="40"/>
                  </a:moveTo>
                  <a:lnTo>
                    <a:pt x="125" y="2"/>
                  </a:lnTo>
                  <a:lnTo>
                    <a:pt x="106" y="2"/>
                  </a:lnTo>
                  <a:lnTo>
                    <a:pt x="106" y="2"/>
                  </a:lnTo>
                  <a:lnTo>
                    <a:pt x="106" y="0"/>
                  </a:lnTo>
                  <a:lnTo>
                    <a:pt x="46" y="0"/>
                  </a:lnTo>
                  <a:lnTo>
                    <a:pt x="46" y="0"/>
                  </a:lnTo>
                  <a:lnTo>
                    <a:pt x="47" y="3"/>
                  </a:lnTo>
                  <a:lnTo>
                    <a:pt x="1" y="3"/>
                  </a:lnTo>
                  <a:lnTo>
                    <a:pt x="0" y="3"/>
                  </a:lnTo>
                  <a:lnTo>
                    <a:pt x="0" y="42"/>
                  </a:lnTo>
                  <a:lnTo>
                    <a:pt x="125" y="42"/>
                  </a:lnTo>
                  <a:lnTo>
                    <a:pt x="125" y="42"/>
                  </a:lnTo>
                  <a:lnTo>
                    <a:pt x="125" y="40"/>
                  </a:lnTo>
                  <a:lnTo>
                    <a:pt x="125" y="40"/>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0" name="Freeform 28"/>
            <p:cNvSpPr>
              <a:spLocks/>
            </p:cNvSpPr>
            <p:nvPr/>
          </p:nvSpPr>
          <p:spPr bwMode="auto">
            <a:xfrm>
              <a:off x="4572000" y="4143386"/>
              <a:ext cx="822141" cy="574701"/>
            </a:xfrm>
            <a:custGeom>
              <a:avLst/>
              <a:gdLst/>
              <a:ahLst/>
              <a:cxnLst>
                <a:cxn ang="0">
                  <a:pos x="125" y="0"/>
                </a:cxn>
                <a:cxn ang="0">
                  <a:pos x="0" y="0"/>
                </a:cxn>
                <a:cxn ang="0">
                  <a:pos x="0" y="35"/>
                </a:cxn>
                <a:cxn ang="0">
                  <a:pos x="0" y="35"/>
                </a:cxn>
                <a:cxn ang="0">
                  <a:pos x="1" y="35"/>
                </a:cxn>
                <a:cxn ang="0">
                  <a:pos x="1" y="35"/>
                </a:cxn>
                <a:cxn ang="0">
                  <a:pos x="1" y="35"/>
                </a:cxn>
                <a:cxn ang="0">
                  <a:pos x="1" y="35"/>
                </a:cxn>
                <a:cxn ang="0">
                  <a:pos x="13" y="35"/>
                </a:cxn>
                <a:cxn ang="0">
                  <a:pos x="24" y="37"/>
                </a:cxn>
                <a:cxn ang="0">
                  <a:pos x="36" y="40"/>
                </a:cxn>
                <a:cxn ang="0">
                  <a:pos x="46" y="43"/>
                </a:cxn>
                <a:cxn ang="0">
                  <a:pos x="57" y="48"/>
                </a:cxn>
                <a:cxn ang="0">
                  <a:pos x="67" y="54"/>
                </a:cxn>
                <a:cxn ang="0">
                  <a:pos x="75" y="59"/>
                </a:cxn>
                <a:cxn ang="0">
                  <a:pos x="84" y="67"/>
                </a:cxn>
                <a:cxn ang="0">
                  <a:pos x="92" y="75"/>
                </a:cxn>
                <a:cxn ang="0">
                  <a:pos x="99" y="82"/>
                </a:cxn>
                <a:cxn ang="0">
                  <a:pos x="105" y="92"/>
                </a:cxn>
                <a:cxn ang="0">
                  <a:pos x="109" y="101"/>
                </a:cxn>
                <a:cxn ang="0">
                  <a:pos x="114" y="111"/>
                </a:cxn>
                <a:cxn ang="0">
                  <a:pos x="117" y="122"/>
                </a:cxn>
                <a:cxn ang="0">
                  <a:pos x="119" y="133"/>
                </a:cxn>
                <a:cxn ang="0">
                  <a:pos x="120" y="144"/>
                </a:cxn>
                <a:cxn ang="0">
                  <a:pos x="126" y="144"/>
                </a:cxn>
                <a:cxn ang="0">
                  <a:pos x="206" y="144"/>
                </a:cxn>
                <a:cxn ang="0">
                  <a:pos x="206" y="144"/>
                </a:cxn>
                <a:cxn ang="0">
                  <a:pos x="199" y="133"/>
                </a:cxn>
                <a:cxn ang="0">
                  <a:pos x="181" y="102"/>
                </a:cxn>
                <a:cxn ang="0">
                  <a:pos x="154" y="56"/>
                </a:cxn>
                <a:cxn ang="0">
                  <a:pos x="140" y="29"/>
                </a:cxn>
                <a:cxn ang="0">
                  <a:pos x="125" y="0"/>
                </a:cxn>
                <a:cxn ang="0">
                  <a:pos x="125" y="0"/>
                </a:cxn>
              </a:cxnLst>
              <a:rect l="0" t="0" r="r" b="b"/>
              <a:pathLst>
                <a:path w="206" h="144">
                  <a:moveTo>
                    <a:pt x="125" y="0"/>
                  </a:moveTo>
                  <a:lnTo>
                    <a:pt x="0" y="0"/>
                  </a:lnTo>
                  <a:lnTo>
                    <a:pt x="0" y="35"/>
                  </a:lnTo>
                  <a:lnTo>
                    <a:pt x="0" y="35"/>
                  </a:lnTo>
                  <a:lnTo>
                    <a:pt x="1" y="35"/>
                  </a:lnTo>
                  <a:lnTo>
                    <a:pt x="1" y="35"/>
                  </a:lnTo>
                  <a:lnTo>
                    <a:pt x="1" y="35"/>
                  </a:lnTo>
                  <a:lnTo>
                    <a:pt x="1" y="35"/>
                  </a:lnTo>
                  <a:lnTo>
                    <a:pt x="13" y="35"/>
                  </a:lnTo>
                  <a:lnTo>
                    <a:pt x="24" y="37"/>
                  </a:lnTo>
                  <a:lnTo>
                    <a:pt x="36" y="40"/>
                  </a:lnTo>
                  <a:lnTo>
                    <a:pt x="46" y="43"/>
                  </a:lnTo>
                  <a:lnTo>
                    <a:pt x="57" y="48"/>
                  </a:lnTo>
                  <a:lnTo>
                    <a:pt x="67" y="54"/>
                  </a:lnTo>
                  <a:lnTo>
                    <a:pt x="75" y="59"/>
                  </a:lnTo>
                  <a:lnTo>
                    <a:pt x="84" y="67"/>
                  </a:lnTo>
                  <a:lnTo>
                    <a:pt x="92" y="75"/>
                  </a:lnTo>
                  <a:lnTo>
                    <a:pt x="99" y="82"/>
                  </a:lnTo>
                  <a:lnTo>
                    <a:pt x="105" y="92"/>
                  </a:lnTo>
                  <a:lnTo>
                    <a:pt x="109" y="101"/>
                  </a:lnTo>
                  <a:lnTo>
                    <a:pt x="114" y="111"/>
                  </a:lnTo>
                  <a:lnTo>
                    <a:pt x="117" y="122"/>
                  </a:lnTo>
                  <a:lnTo>
                    <a:pt x="119" y="133"/>
                  </a:lnTo>
                  <a:lnTo>
                    <a:pt x="120" y="144"/>
                  </a:lnTo>
                  <a:lnTo>
                    <a:pt x="126" y="144"/>
                  </a:lnTo>
                  <a:lnTo>
                    <a:pt x="206" y="144"/>
                  </a:lnTo>
                  <a:lnTo>
                    <a:pt x="206" y="144"/>
                  </a:lnTo>
                  <a:lnTo>
                    <a:pt x="199" y="133"/>
                  </a:lnTo>
                  <a:lnTo>
                    <a:pt x="181" y="102"/>
                  </a:lnTo>
                  <a:lnTo>
                    <a:pt x="154" y="56"/>
                  </a:lnTo>
                  <a:lnTo>
                    <a:pt x="140" y="29"/>
                  </a:lnTo>
                  <a:lnTo>
                    <a:pt x="125" y="0"/>
                  </a:lnTo>
                  <a:lnTo>
                    <a:pt x="125" y="0"/>
                  </a:lnTo>
                  <a:close/>
                </a:path>
              </a:pathLst>
            </a:custGeom>
            <a:solidFill>
              <a:srgbClr val="FF6E5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1" name="Freeform 29"/>
            <p:cNvSpPr>
              <a:spLocks/>
            </p:cNvSpPr>
            <p:nvPr/>
          </p:nvSpPr>
          <p:spPr bwMode="auto">
            <a:xfrm>
              <a:off x="4572000" y="1202035"/>
              <a:ext cx="103765" cy="502863"/>
            </a:xfrm>
            <a:custGeom>
              <a:avLst/>
              <a:gdLst/>
              <a:ahLst/>
              <a:cxnLst>
                <a:cxn ang="0">
                  <a:pos x="26" y="98"/>
                </a:cxn>
                <a:cxn ang="0">
                  <a:pos x="26" y="98"/>
                </a:cxn>
                <a:cxn ang="0">
                  <a:pos x="26" y="95"/>
                </a:cxn>
                <a:cxn ang="0">
                  <a:pos x="25" y="93"/>
                </a:cxn>
                <a:cxn ang="0">
                  <a:pos x="23" y="92"/>
                </a:cxn>
                <a:cxn ang="0">
                  <a:pos x="21" y="91"/>
                </a:cxn>
                <a:cxn ang="0">
                  <a:pos x="21" y="91"/>
                </a:cxn>
                <a:cxn ang="0">
                  <a:pos x="22" y="88"/>
                </a:cxn>
                <a:cxn ang="0">
                  <a:pos x="22" y="83"/>
                </a:cxn>
                <a:cxn ang="0">
                  <a:pos x="22" y="83"/>
                </a:cxn>
                <a:cxn ang="0">
                  <a:pos x="22" y="80"/>
                </a:cxn>
                <a:cxn ang="0">
                  <a:pos x="19" y="78"/>
                </a:cxn>
                <a:cxn ang="0">
                  <a:pos x="17" y="77"/>
                </a:cxn>
                <a:cxn ang="0">
                  <a:pos x="14" y="76"/>
                </a:cxn>
                <a:cxn ang="0">
                  <a:pos x="12" y="76"/>
                </a:cxn>
                <a:cxn ang="0">
                  <a:pos x="12" y="76"/>
                </a:cxn>
                <a:cxn ang="0">
                  <a:pos x="12" y="73"/>
                </a:cxn>
                <a:cxn ang="0">
                  <a:pos x="12" y="73"/>
                </a:cxn>
                <a:cxn ang="0">
                  <a:pos x="12" y="72"/>
                </a:cxn>
                <a:cxn ang="0">
                  <a:pos x="11" y="70"/>
                </a:cxn>
                <a:cxn ang="0">
                  <a:pos x="9" y="69"/>
                </a:cxn>
                <a:cxn ang="0">
                  <a:pos x="6" y="69"/>
                </a:cxn>
                <a:cxn ang="0">
                  <a:pos x="4" y="69"/>
                </a:cxn>
                <a:cxn ang="0">
                  <a:pos x="4" y="37"/>
                </a:cxn>
                <a:cxn ang="0">
                  <a:pos x="4" y="37"/>
                </a:cxn>
                <a:cxn ang="0">
                  <a:pos x="3" y="35"/>
                </a:cxn>
                <a:cxn ang="0">
                  <a:pos x="2" y="34"/>
                </a:cxn>
                <a:cxn ang="0">
                  <a:pos x="2" y="0"/>
                </a:cxn>
                <a:cxn ang="0">
                  <a:pos x="1" y="0"/>
                </a:cxn>
                <a:cxn ang="0">
                  <a:pos x="0" y="0"/>
                </a:cxn>
                <a:cxn ang="0">
                  <a:pos x="0" y="126"/>
                </a:cxn>
                <a:cxn ang="0">
                  <a:pos x="19" y="126"/>
                </a:cxn>
                <a:cxn ang="0">
                  <a:pos x="19" y="126"/>
                </a:cxn>
                <a:cxn ang="0">
                  <a:pos x="21" y="124"/>
                </a:cxn>
                <a:cxn ang="0">
                  <a:pos x="22" y="120"/>
                </a:cxn>
                <a:cxn ang="0">
                  <a:pos x="24" y="111"/>
                </a:cxn>
                <a:cxn ang="0">
                  <a:pos x="26" y="98"/>
                </a:cxn>
                <a:cxn ang="0">
                  <a:pos x="26" y="98"/>
                </a:cxn>
              </a:cxnLst>
              <a:rect l="0" t="0" r="r" b="b"/>
              <a:pathLst>
                <a:path w="26" h="126">
                  <a:moveTo>
                    <a:pt x="26" y="98"/>
                  </a:moveTo>
                  <a:lnTo>
                    <a:pt x="26" y="98"/>
                  </a:lnTo>
                  <a:lnTo>
                    <a:pt x="26" y="95"/>
                  </a:lnTo>
                  <a:lnTo>
                    <a:pt x="25" y="93"/>
                  </a:lnTo>
                  <a:lnTo>
                    <a:pt x="23" y="92"/>
                  </a:lnTo>
                  <a:lnTo>
                    <a:pt x="21" y="91"/>
                  </a:lnTo>
                  <a:lnTo>
                    <a:pt x="21" y="91"/>
                  </a:lnTo>
                  <a:lnTo>
                    <a:pt x="22" y="88"/>
                  </a:lnTo>
                  <a:lnTo>
                    <a:pt x="22" y="83"/>
                  </a:lnTo>
                  <a:lnTo>
                    <a:pt x="22" y="83"/>
                  </a:lnTo>
                  <a:lnTo>
                    <a:pt x="22" y="80"/>
                  </a:lnTo>
                  <a:lnTo>
                    <a:pt x="19" y="78"/>
                  </a:lnTo>
                  <a:lnTo>
                    <a:pt x="17" y="77"/>
                  </a:lnTo>
                  <a:lnTo>
                    <a:pt x="14" y="76"/>
                  </a:lnTo>
                  <a:lnTo>
                    <a:pt x="12" y="76"/>
                  </a:lnTo>
                  <a:lnTo>
                    <a:pt x="12" y="76"/>
                  </a:lnTo>
                  <a:lnTo>
                    <a:pt x="12" y="73"/>
                  </a:lnTo>
                  <a:lnTo>
                    <a:pt x="12" y="73"/>
                  </a:lnTo>
                  <a:lnTo>
                    <a:pt x="12" y="72"/>
                  </a:lnTo>
                  <a:lnTo>
                    <a:pt x="11" y="70"/>
                  </a:lnTo>
                  <a:lnTo>
                    <a:pt x="9" y="69"/>
                  </a:lnTo>
                  <a:lnTo>
                    <a:pt x="6" y="69"/>
                  </a:lnTo>
                  <a:lnTo>
                    <a:pt x="4" y="69"/>
                  </a:lnTo>
                  <a:lnTo>
                    <a:pt x="4" y="37"/>
                  </a:lnTo>
                  <a:lnTo>
                    <a:pt x="4" y="37"/>
                  </a:lnTo>
                  <a:lnTo>
                    <a:pt x="3" y="35"/>
                  </a:lnTo>
                  <a:lnTo>
                    <a:pt x="2" y="34"/>
                  </a:lnTo>
                  <a:lnTo>
                    <a:pt x="2" y="0"/>
                  </a:lnTo>
                  <a:lnTo>
                    <a:pt x="1" y="0"/>
                  </a:lnTo>
                  <a:lnTo>
                    <a:pt x="0" y="0"/>
                  </a:lnTo>
                  <a:lnTo>
                    <a:pt x="0" y="126"/>
                  </a:lnTo>
                  <a:lnTo>
                    <a:pt x="19" y="126"/>
                  </a:lnTo>
                  <a:lnTo>
                    <a:pt x="19" y="126"/>
                  </a:lnTo>
                  <a:lnTo>
                    <a:pt x="21" y="124"/>
                  </a:lnTo>
                  <a:lnTo>
                    <a:pt x="22" y="120"/>
                  </a:lnTo>
                  <a:lnTo>
                    <a:pt x="24" y="111"/>
                  </a:lnTo>
                  <a:lnTo>
                    <a:pt x="26" y="98"/>
                  </a:lnTo>
                  <a:lnTo>
                    <a:pt x="26" y="98"/>
                  </a:lnTo>
                  <a:close/>
                </a:path>
              </a:pathLst>
            </a:custGeom>
            <a:solidFill>
              <a:srgbClr val="1B6AA2"/>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2" name="Freeform 30"/>
            <p:cNvSpPr>
              <a:spLocks/>
            </p:cNvSpPr>
            <p:nvPr/>
          </p:nvSpPr>
          <p:spPr bwMode="auto">
            <a:xfrm>
              <a:off x="4572000" y="1704898"/>
              <a:ext cx="223495" cy="1636301"/>
            </a:xfrm>
            <a:custGeom>
              <a:avLst/>
              <a:gdLst/>
              <a:ahLst/>
              <a:cxnLst>
                <a:cxn ang="0">
                  <a:pos x="56" y="410"/>
                </a:cxn>
                <a:cxn ang="0">
                  <a:pos x="56" y="410"/>
                </a:cxn>
                <a:cxn ang="0">
                  <a:pos x="46" y="346"/>
                </a:cxn>
                <a:cxn ang="0">
                  <a:pos x="39" y="297"/>
                </a:cxn>
                <a:cxn ang="0">
                  <a:pos x="33" y="243"/>
                </a:cxn>
                <a:cxn ang="0">
                  <a:pos x="26" y="183"/>
                </a:cxn>
                <a:cxn ang="0">
                  <a:pos x="22" y="122"/>
                </a:cxn>
                <a:cxn ang="0">
                  <a:pos x="18" y="59"/>
                </a:cxn>
                <a:cxn ang="0">
                  <a:pos x="17" y="30"/>
                </a:cxn>
                <a:cxn ang="0">
                  <a:pos x="17" y="0"/>
                </a:cxn>
                <a:cxn ang="0">
                  <a:pos x="18" y="0"/>
                </a:cxn>
                <a:cxn ang="0">
                  <a:pos x="18" y="0"/>
                </a:cxn>
                <a:cxn ang="0">
                  <a:pos x="19" y="0"/>
                </a:cxn>
                <a:cxn ang="0">
                  <a:pos x="0" y="0"/>
                </a:cxn>
                <a:cxn ang="0">
                  <a:pos x="0" y="410"/>
                </a:cxn>
                <a:cxn ang="0">
                  <a:pos x="56" y="410"/>
                </a:cxn>
              </a:cxnLst>
              <a:rect l="0" t="0" r="r" b="b"/>
              <a:pathLst>
                <a:path w="56" h="410">
                  <a:moveTo>
                    <a:pt x="56" y="410"/>
                  </a:moveTo>
                  <a:lnTo>
                    <a:pt x="56" y="410"/>
                  </a:lnTo>
                  <a:lnTo>
                    <a:pt x="46" y="346"/>
                  </a:lnTo>
                  <a:lnTo>
                    <a:pt x="39" y="297"/>
                  </a:lnTo>
                  <a:lnTo>
                    <a:pt x="33" y="243"/>
                  </a:lnTo>
                  <a:lnTo>
                    <a:pt x="26" y="183"/>
                  </a:lnTo>
                  <a:lnTo>
                    <a:pt x="22" y="122"/>
                  </a:lnTo>
                  <a:lnTo>
                    <a:pt x="18" y="59"/>
                  </a:lnTo>
                  <a:lnTo>
                    <a:pt x="17" y="30"/>
                  </a:lnTo>
                  <a:lnTo>
                    <a:pt x="17" y="0"/>
                  </a:lnTo>
                  <a:lnTo>
                    <a:pt x="18" y="0"/>
                  </a:lnTo>
                  <a:lnTo>
                    <a:pt x="18" y="0"/>
                  </a:lnTo>
                  <a:lnTo>
                    <a:pt x="19" y="0"/>
                  </a:lnTo>
                  <a:lnTo>
                    <a:pt x="0" y="0"/>
                  </a:lnTo>
                  <a:lnTo>
                    <a:pt x="0" y="410"/>
                  </a:lnTo>
                  <a:lnTo>
                    <a:pt x="56" y="410"/>
                  </a:lnTo>
                  <a:close/>
                </a:path>
              </a:pathLst>
            </a:custGeom>
            <a:solidFill>
              <a:srgbClr val="48B49C"/>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dirty="0">
                <a:solidFill>
                  <a:prstClr val="black"/>
                </a:solidFill>
                <a:latin typeface="Arial"/>
                <a:ea typeface="微软雅黑"/>
              </a:endParaRPr>
            </a:p>
          </p:txBody>
        </p:sp>
        <p:sp>
          <p:nvSpPr>
            <p:cNvPr id="33" name="Freeform 31"/>
            <p:cNvSpPr>
              <a:spLocks/>
            </p:cNvSpPr>
            <p:nvPr/>
          </p:nvSpPr>
          <p:spPr bwMode="auto">
            <a:xfrm>
              <a:off x="4572000" y="3341199"/>
              <a:ext cx="279368" cy="83812"/>
            </a:xfrm>
            <a:custGeom>
              <a:avLst/>
              <a:gdLst/>
              <a:ahLst/>
              <a:cxnLst>
                <a:cxn ang="0">
                  <a:pos x="70" y="8"/>
                </a:cxn>
                <a:cxn ang="0">
                  <a:pos x="70" y="8"/>
                </a:cxn>
                <a:cxn ang="0">
                  <a:pos x="69" y="6"/>
                </a:cxn>
                <a:cxn ang="0">
                  <a:pos x="68" y="4"/>
                </a:cxn>
                <a:cxn ang="0">
                  <a:pos x="66" y="3"/>
                </a:cxn>
                <a:cxn ang="0">
                  <a:pos x="62" y="2"/>
                </a:cxn>
                <a:cxn ang="0">
                  <a:pos x="56" y="2"/>
                </a:cxn>
                <a:cxn ang="0">
                  <a:pos x="56" y="2"/>
                </a:cxn>
                <a:cxn ang="0">
                  <a:pos x="56" y="0"/>
                </a:cxn>
                <a:cxn ang="0">
                  <a:pos x="0" y="0"/>
                </a:cxn>
                <a:cxn ang="0">
                  <a:pos x="0" y="21"/>
                </a:cxn>
                <a:cxn ang="0">
                  <a:pos x="63" y="21"/>
                </a:cxn>
                <a:cxn ang="0">
                  <a:pos x="63" y="21"/>
                </a:cxn>
                <a:cxn ang="0">
                  <a:pos x="67" y="18"/>
                </a:cxn>
                <a:cxn ang="0">
                  <a:pos x="68" y="14"/>
                </a:cxn>
                <a:cxn ang="0">
                  <a:pos x="70" y="8"/>
                </a:cxn>
                <a:cxn ang="0">
                  <a:pos x="70" y="8"/>
                </a:cxn>
              </a:cxnLst>
              <a:rect l="0" t="0" r="r" b="b"/>
              <a:pathLst>
                <a:path w="70" h="21">
                  <a:moveTo>
                    <a:pt x="70" y="8"/>
                  </a:moveTo>
                  <a:lnTo>
                    <a:pt x="70" y="8"/>
                  </a:lnTo>
                  <a:lnTo>
                    <a:pt x="69" y="6"/>
                  </a:lnTo>
                  <a:lnTo>
                    <a:pt x="68" y="4"/>
                  </a:lnTo>
                  <a:lnTo>
                    <a:pt x="66" y="3"/>
                  </a:lnTo>
                  <a:lnTo>
                    <a:pt x="62" y="2"/>
                  </a:lnTo>
                  <a:lnTo>
                    <a:pt x="56" y="2"/>
                  </a:lnTo>
                  <a:lnTo>
                    <a:pt x="56" y="2"/>
                  </a:lnTo>
                  <a:lnTo>
                    <a:pt x="56" y="0"/>
                  </a:lnTo>
                  <a:lnTo>
                    <a:pt x="0" y="0"/>
                  </a:lnTo>
                  <a:lnTo>
                    <a:pt x="0" y="21"/>
                  </a:lnTo>
                  <a:lnTo>
                    <a:pt x="63" y="21"/>
                  </a:lnTo>
                  <a:lnTo>
                    <a:pt x="63" y="21"/>
                  </a:lnTo>
                  <a:lnTo>
                    <a:pt x="67" y="18"/>
                  </a:lnTo>
                  <a:lnTo>
                    <a:pt x="68" y="14"/>
                  </a:lnTo>
                  <a:lnTo>
                    <a:pt x="70" y="8"/>
                  </a:lnTo>
                  <a:lnTo>
                    <a:pt x="70" y="8"/>
                  </a:lnTo>
                  <a:close/>
                </a:path>
              </a:pathLst>
            </a:custGeom>
            <a:solidFill>
              <a:srgbClr val="FFB125"/>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sp>
          <p:nvSpPr>
            <p:cNvPr id="34" name="Freeform 32"/>
            <p:cNvSpPr>
              <a:spLocks/>
            </p:cNvSpPr>
            <p:nvPr/>
          </p:nvSpPr>
          <p:spPr bwMode="auto">
            <a:xfrm>
              <a:off x="4572000" y="3425010"/>
              <a:ext cx="423043" cy="550755"/>
            </a:xfrm>
            <a:custGeom>
              <a:avLst/>
              <a:gdLst/>
              <a:ahLst/>
              <a:cxnLst>
                <a:cxn ang="0">
                  <a:pos x="59" y="1"/>
                </a:cxn>
                <a:cxn ang="0">
                  <a:pos x="62" y="1"/>
                </a:cxn>
                <a:cxn ang="0">
                  <a:pos x="62" y="1"/>
                </a:cxn>
                <a:cxn ang="0">
                  <a:pos x="63" y="0"/>
                </a:cxn>
                <a:cxn ang="0">
                  <a:pos x="0" y="0"/>
                </a:cxn>
                <a:cxn ang="0">
                  <a:pos x="0" y="44"/>
                </a:cxn>
                <a:cxn ang="0">
                  <a:pos x="1" y="44"/>
                </a:cxn>
                <a:cxn ang="0">
                  <a:pos x="25" y="44"/>
                </a:cxn>
                <a:cxn ang="0">
                  <a:pos x="25" y="44"/>
                </a:cxn>
                <a:cxn ang="0">
                  <a:pos x="33" y="84"/>
                </a:cxn>
                <a:cxn ang="0">
                  <a:pos x="39" y="114"/>
                </a:cxn>
                <a:cxn ang="0">
                  <a:pos x="46" y="138"/>
                </a:cxn>
                <a:cxn ang="0">
                  <a:pos x="106" y="138"/>
                </a:cxn>
                <a:cxn ang="0">
                  <a:pos x="106" y="138"/>
                </a:cxn>
                <a:cxn ang="0">
                  <a:pos x="91" y="103"/>
                </a:cxn>
                <a:cxn ang="0">
                  <a:pos x="78" y="68"/>
                </a:cxn>
                <a:cxn ang="0">
                  <a:pos x="67" y="34"/>
                </a:cxn>
                <a:cxn ang="0">
                  <a:pos x="62" y="18"/>
                </a:cxn>
                <a:cxn ang="0">
                  <a:pos x="59" y="1"/>
                </a:cxn>
                <a:cxn ang="0">
                  <a:pos x="59" y="1"/>
                </a:cxn>
              </a:cxnLst>
              <a:rect l="0" t="0" r="r" b="b"/>
              <a:pathLst>
                <a:path w="106" h="138">
                  <a:moveTo>
                    <a:pt x="59" y="1"/>
                  </a:moveTo>
                  <a:lnTo>
                    <a:pt x="62" y="1"/>
                  </a:lnTo>
                  <a:lnTo>
                    <a:pt x="62" y="1"/>
                  </a:lnTo>
                  <a:lnTo>
                    <a:pt x="63" y="0"/>
                  </a:lnTo>
                  <a:lnTo>
                    <a:pt x="0" y="0"/>
                  </a:lnTo>
                  <a:lnTo>
                    <a:pt x="0" y="44"/>
                  </a:lnTo>
                  <a:lnTo>
                    <a:pt x="1" y="44"/>
                  </a:lnTo>
                  <a:lnTo>
                    <a:pt x="25" y="44"/>
                  </a:lnTo>
                  <a:lnTo>
                    <a:pt x="25" y="44"/>
                  </a:lnTo>
                  <a:lnTo>
                    <a:pt x="33" y="84"/>
                  </a:lnTo>
                  <a:lnTo>
                    <a:pt x="39" y="114"/>
                  </a:lnTo>
                  <a:lnTo>
                    <a:pt x="46" y="138"/>
                  </a:lnTo>
                  <a:lnTo>
                    <a:pt x="106" y="138"/>
                  </a:lnTo>
                  <a:lnTo>
                    <a:pt x="106" y="138"/>
                  </a:lnTo>
                  <a:lnTo>
                    <a:pt x="91" y="103"/>
                  </a:lnTo>
                  <a:lnTo>
                    <a:pt x="78" y="68"/>
                  </a:lnTo>
                  <a:lnTo>
                    <a:pt x="67" y="34"/>
                  </a:lnTo>
                  <a:lnTo>
                    <a:pt x="62" y="18"/>
                  </a:lnTo>
                  <a:lnTo>
                    <a:pt x="59" y="1"/>
                  </a:lnTo>
                  <a:lnTo>
                    <a:pt x="59" y="1"/>
                  </a:lnTo>
                  <a:close/>
                </a:path>
              </a:pathLst>
            </a:custGeom>
            <a:solidFill>
              <a:srgbClr val="FFC353"/>
            </a:solidFill>
            <a:ln w="9525">
              <a:noFill/>
              <a:round/>
              <a:headEnd/>
              <a:tailEnd/>
            </a:ln>
          </p:spPr>
          <p:txBody>
            <a:bodyPr vert="horz" wrap="square" lIns="121920" tIns="60960" rIns="121920" bIns="60960" numCol="1" anchor="t" anchorCtr="0" compatLnSpc="1">
              <a:prstTxWarp prst="textNoShape">
                <a:avLst/>
              </a:prstTxWarp>
            </a:bodyPr>
            <a:lstStyle/>
            <a:p>
              <a:pPr defTabSz="1219627"/>
              <a:endParaRPr lang="en-US" sz="3200">
                <a:solidFill>
                  <a:prstClr val="black"/>
                </a:solidFill>
                <a:latin typeface="Arial"/>
                <a:ea typeface="微软雅黑"/>
              </a:endParaRPr>
            </a:p>
          </p:txBody>
        </p:sp>
      </p:grpSp>
      <p:grpSp>
        <p:nvGrpSpPr>
          <p:cNvPr id="35" name="Group 86"/>
          <p:cNvGrpSpPr/>
          <p:nvPr/>
        </p:nvGrpSpPr>
        <p:grpSpPr>
          <a:xfrm>
            <a:off x="4021894" y="6235103"/>
            <a:ext cx="2445298" cy="435075"/>
            <a:chOff x="3071802" y="4313054"/>
            <a:chExt cx="2000264" cy="346248"/>
          </a:xfrm>
        </p:grpSpPr>
        <p:sp>
          <p:nvSpPr>
            <p:cNvPr id="36" name="Rectangle 69"/>
            <p:cNvSpPr/>
            <p:nvPr/>
          </p:nvSpPr>
          <p:spPr>
            <a:xfrm>
              <a:off x="4000496" y="4334307"/>
              <a:ext cx="1071570" cy="285752"/>
            </a:xfrm>
            <a:prstGeom prst="rect">
              <a:avLst/>
            </a:prstGeom>
            <a:solidFill>
              <a:srgbClr val="FF6E55"/>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cxnSp>
          <p:nvCxnSpPr>
            <p:cNvPr id="37" name="Straight Connector 28"/>
            <p:cNvCxnSpPr/>
            <p:nvPr/>
          </p:nvCxnSpPr>
          <p:spPr>
            <a:xfrm>
              <a:off x="3071802" y="4493074"/>
              <a:ext cx="785818" cy="1588"/>
            </a:xfrm>
            <a:prstGeom prst="line">
              <a:avLst/>
            </a:prstGeom>
            <a:noFill/>
            <a:ln w="12700" cap="flat" cmpd="sng" algn="ctr">
              <a:solidFill>
                <a:srgbClr val="FF6E55"/>
              </a:solidFill>
              <a:prstDash val="solid"/>
              <a:headEnd type="oval" w="med" len="med"/>
              <a:tailEnd type="oval" w="med" len="med"/>
            </a:ln>
            <a:effectLst/>
          </p:spPr>
        </p:cxnSp>
        <p:sp>
          <p:nvSpPr>
            <p:cNvPr id="38" name="Rectangle 65"/>
            <p:cNvSpPr/>
            <p:nvPr/>
          </p:nvSpPr>
          <p:spPr>
            <a:xfrm>
              <a:off x="4417137" y="4313054"/>
              <a:ext cx="267141" cy="346248"/>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4</a:t>
              </a:r>
            </a:p>
          </p:txBody>
        </p:sp>
      </p:grpSp>
      <p:grpSp>
        <p:nvGrpSpPr>
          <p:cNvPr id="39" name="Group 85"/>
          <p:cNvGrpSpPr/>
          <p:nvPr/>
        </p:nvGrpSpPr>
        <p:grpSpPr>
          <a:xfrm>
            <a:off x="3585233" y="5199543"/>
            <a:ext cx="2881958" cy="435076"/>
            <a:chOff x="2714612" y="3302271"/>
            <a:chExt cx="2357454" cy="346249"/>
          </a:xfrm>
        </p:grpSpPr>
        <p:sp>
          <p:nvSpPr>
            <p:cNvPr id="40" name="Rectangle 68"/>
            <p:cNvSpPr/>
            <p:nvPr/>
          </p:nvSpPr>
          <p:spPr>
            <a:xfrm>
              <a:off x="4000496" y="3328986"/>
              <a:ext cx="1071570" cy="285752"/>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a:ln>
                  <a:noFill/>
                </a:ln>
                <a:solidFill>
                  <a:prstClr val="white"/>
                </a:solidFill>
                <a:effectLst/>
                <a:uLnTx/>
                <a:uFillTx/>
                <a:latin typeface="Arial"/>
                <a:ea typeface="微软雅黑"/>
                <a:cs typeface="+mn-cs"/>
              </a:endParaRPr>
            </a:p>
          </p:txBody>
        </p:sp>
        <p:sp>
          <p:nvSpPr>
            <p:cNvPr id="41" name="Rectangle 64"/>
            <p:cNvSpPr/>
            <p:nvPr/>
          </p:nvSpPr>
          <p:spPr>
            <a:xfrm>
              <a:off x="4382803" y="3302271"/>
              <a:ext cx="267141" cy="346249"/>
            </a:xfrm>
            <a:prstGeom prst="rect">
              <a:avLst/>
            </a:prstGeom>
          </p:spPr>
          <p:txBody>
            <a:bodyPr wrap="none">
              <a:spAutoFit/>
            </a:bodyPr>
            <a:lstStyle/>
            <a:p>
              <a:pPr marL="0" marR="0" lvl="0" indent="0" defTabSz="1219627"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Open Sans" pitchFamily="34" charset="0"/>
                  <a:ea typeface="Open Sans" pitchFamily="34" charset="0"/>
                  <a:cs typeface="Open Sans" pitchFamily="34" charset="0"/>
                </a:rPr>
                <a:t>3</a:t>
              </a:r>
            </a:p>
          </p:txBody>
        </p:sp>
        <p:cxnSp>
          <p:nvCxnSpPr>
            <p:cNvPr id="42" name="Straight Connector 79"/>
            <p:cNvCxnSpPr/>
            <p:nvPr/>
          </p:nvCxnSpPr>
          <p:spPr>
            <a:xfrm>
              <a:off x="2714612" y="3485439"/>
              <a:ext cx="1143008" cy="2011"/>
            </a:xfrm>
            <a:prstGeom prst="line">
              <a:avLst/>
            </a:prstGeom>
            <a:noFill/>
            <a:ln w="12700" cap="flat" cmpd="sng" algn="ctr">
              <a:solidFill>
                <a:srgbClr val="FFC353"/>
              </a:solidFill>
              <a:prstDash val="solid"/>
              <a:headEnd type="oval" w="med" len="med"/>
              <a:tailEnd type="oval" w="med" len="med"/>
            </a:ln>
            <a:effectLst/>
          </p:spPr>
        </p:cxnSp>
      </p:grpSp>
      <p:sp>
        <p:nvSpPr>
          <p:cNvPr id="43" name="内容占位符 2"/>
          <p:cNvSpPr txBox="1">
            <a:spLocks/>
          </p:cNvSpPr>
          <p:nvPr/>
        </p:nvSpPr>
        <p:spPr>
          <a:xfrm>
            <a:off x="6882653" y="4032064"/>
            <a:ext cx="2842088" cy="578708"/>
          </a:xfrm>
          <a:prstGeom prst="rect">
            <a:avLst/>
          </a:prstGeom>
        </p:spPr>
        <p:txBody>
          <a:bodyPr vert="horz" lIns="121917" tIns="60958" rIns="121917" bIns="60958" rtlCol="0" anchor="ctr" anchorCtr="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srgbClr val="FF0000"/>
                </a:solidFill>
                <a:latin typeface="Arial"/>
                <a:ea typeface="微软雅黑"/>
              </a:rPr>
              <a:t>提高</a:t>
            </a:r>
            <a:r>
              <a:rPr lang="en-US" altLang="zh-CN" sz="2400" dirty="0">
                <a:solidFill>
                  <a:srgbClr val="FF0000"/>
                </a:solidFill>
                <a:latin typeface="Arial"/>
                <a:ea typeface="微软雅黑"/>
              </a:rPr>
              <a:t>IT</a:t>
            </a:r>
            <a:r>
              <a:rPr lang="zh-CN" altLang="en-US" sz="2400" dirty="0">
                <a:solidFill>
                  <a:srgbClr val="FF0000"/>
                </a:solidFill>
                <a:latin typeface="Arial"/>
                <a:ea typeface="微软雅黑"/>
              </a:rPr>
              <a:t>灵活性</a:t>
            </a:r>
          </a:p>
        </p:txBody>
      </p:sp>
      <p:sp>
        <p:nvSpPr>
          <p:cNvPr id="44" name="内容占位符 2"/>
          <p:cNvSpPr txBox="1">
            <a:spLocks/>
          </p:cNvSpPr>
          <p:nvPr/>
        </p:nvSpPr>
        <p:spPr>
          <a:xfrm>
            <a:off x="6882653" y="5156590"/>
            <a:ext cx="4029796" cy="520982"/>
          </a:xfrm>
          <a:prstGeom prst="rect">
            <a:avLst/>
          </a:prstGeom>
        </p:spPr>
        <p:txBody>
          <a:bodyPr vert="horz" lIns="121917" tIns="60958" rIns="121917" bIns="60958" rtlCol="0" anchor="ctr" anchorCtr="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srgbClr val="FF0000"/>
                </a:solidFill>
                <a:latin typeface="Arial"/>
                <a:ea typeface="微软雅黑"/>
              </a:rPr>
              <a:t>最大限度地减少服务器宕机</a:t>
            </a:r>
          </a:p>
        </p:txBody>
      </p:sp>
      <p:sp>
        <p:nvSpPr>
          <p:cNvPr id="45" name="内容占位符 2"/>
          <p:cNvSpPr txBox="1">
            <a:spLocks/>
          </p:cNvSpPr>
          <p:nvPr/>
        </p:nvSpPr>
        <p:spPr>
          <a:xfrm>
            <a:off x="6882653" y="6217145"/>
            <a:ext cx="2656186" cy="470991"/>
          </a:xfrm>
          <a:prstGeom prst="rect">
            <a:avLst/>
          </a:prstGeom>
        </p:spPr>
        <p:txBody>
          <a:bodyPr vert="horz" lIns="121917" tIns="60958" rIns="121917" bIns="60958" rtlCol="0" anchor="ctr" anchorCtr="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srgbClr val="FF0000"/>
                </a:solidFill>
                <a:latin typeface="Arial"/>
                <a:ea typeface="微软雅黑"/>
              </a:rPr>
              <a:t>确保服务器性能</a:t>
            </a:r>
          </a:p>
        </p:txBody>
      </p:sp>
    </p:spTree>
    <p:extLst>
      <p:ext uri="{BB962C8B-B14F-4D97-AF65-F5344CB8AC3E}">
        <p14:creationId xmlns:p14="http://schemas.microsoft.com/office/powerpoint/2010/main" val="26875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lide(fromBottom)">
                                      <p:cBhvr>
                                        <p:cTn id="7" dur="500"/>
                                        <p:tgtEl>
                                          <p:spTgt spid="22"/>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Left)">
                                      <p:cBhvr>
                                        <p:cTn id="11" dur="500"/>
                                        <p:tgtEl>
                                          <p:spTgt spid="12"/>
                                        </p:tgtEl>
                                      </p:cBhvr>
                                    </p:animEffect>
                                  </p:childTnLst>
                                </p:cTn>
                              </p:par>
                            </p:childTnLst>
                          </p:cTn>
                        </p:par>
                        <p:par>
                          <p:cTn id="12" fill="hold">
                            <p:stCondLst>
                              <p:cond delay="1000"/>
                            </p:stCondLst>
                            <p:childTnLst>
                              <p:par>
                                <p:cTn id="13" presetID="1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lide(fromLeft)">
                                      <p:cBhvr>
                                        <p:cTn id="15" dur="500"/>
                                        <p:tgtEl>
                                          <p:spTgt spid="18"/>
                                        </p:tgtEl>
                                      </p:cBhvr>
                                    </p:animEffect>
                                  </p:childTnLst>
                                </p:cTn>
                              </p:par>
                            </p:childTnLst>
                          </p:cTn>
                        </p:par>
                        <p:par>
                          <p:cTn id="16" fill="hold">
                            <p:stCondLst>
                              <p:cond delay="1500"/>
                            </p:stCondLst>
                            <p:childTnLst>
                              <p:par>
                                <p:cTn id="17" presetID="12" presetClass="entr" presetSubtype="8" fill="hold"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slide(fromLeft)">
                                      <p:cBhvr>
                                        <p:cTn id="19" dur="500"/>
                                        <p:tgtEl>
                                          <p:spTgt spid="39"/>
                                        </p:tgtEl>
                                      </p:cBhvr>
                                    </p:animEffect>
                                  </p:childTnLst>
                                </p:cTn>
                              </p:par>
                            </p:childTnLst>
                          </p:cTn>
                        </p:par>
                        <p:par>
                          <p:cTn id="20" fill="hold">
                            <p:stCondLst>
                              <p:cond delay="2000"/>
                            </p:stCondLst>
                            <p:childTnLst>
                              <p:par>
                                <p:cTn id="21" presetID="12" presetClass="entr" presetSubtype="8"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slide(fromLeft)">
                                      <p:cBhvr>
                                        <p:cTn id="2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1678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46" name="内容占位符 2"/>
          <p:cNvSpPr txBox="1">
            <a:spLocks/>
          </p:cNvSpPr>
          <p:nvPr/>
        </p:nvSpPr>
        <p:spPr>
          <a:xfrm>
            <a:off x="606712" y="2355590"/>
            <a:ext cx="10978515" cy="2634457"/>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      XenServer</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至少需要两台单独的</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x86</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物理计算机：</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endParaRPr>
          </a:p>
          <a:p>
            <a:pPr marL="0" marR="0" lvl="0" indent="0" algn="l" defTabSz="1219627" rtl="0" eaLnBrk="1" fontAlgn="auto" latinLnBrk="0" hangingPunct="1">
              <a:lnSpc>
                <a:spcPct val="20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                   一台用作</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XenServer</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主机</a:t>
            </a:r>
            <a:endPar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endParaRPr>
          </a:p>
          <a:p>
            <a:pPr marL="0" marR="0" lvl="0" indent="0" algn="l" defTabSz="1219627" rtl="0" eaLnBrk="1" fontAlgn="auto" latinLnBrk="0" hangingPunct="1">
              <a:lnSpc>
                <a:spcPct val="20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                  另一台用于运行</a:t>
            </a:r>
            <a:r>
              <a:rPr kumimoji="0" lang="en-US" altLang="zh-CN" sz="2400" b="0" i="0" u="none" strike="noStrike" kern="1200" cap="none" spc="0" normalizeH="0" baseline="0" noProof="0" dirty="0" err="1">
                <a:ln>
                  <a:noFill/>
                </a:ln>
                <a:solidFill>
                  <a:sysClr val="windowText" lastClr="000000"/>
                </a:solidFill>
                <a:effectLst/>
                <a:uLnTx/>
                <a:uFillTx/>
                <a:latin typeface="微软雅黑"/>
                <a:ea typeface="微软雅黑"/>
                <a:cs typeface="+mn-cs"/>
              </a:rPr>
              <a:t>XenCenter</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应用程序。</a:t>
            </a: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p:txBody>
      </p:sp>
      <p:sp>
        <p:nvSpPr>
          <p:cNvPr id="47" name="内容占位符 2"/>
          <p:cNvSpPr txBox="1">
            <a:spLocks/>
          </p:cNvSpPr>
          <p:nvPr/>
        </p:nvSpPr>
        <p:spPr>
          <a:xfrm>
            <a:off x="586074" y="4990047"/>
            <a:ext cx="10978515" cy="1770856"/>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dirty="0">
                <a:solidFill>
                  <a:prstClr val="black"/>
                </a:solidFill>
                <a:latin typeface="微软雅黑"/>
                <a:ea typeface="微软雅黑"/>
              </a:rPr>
              <a:t>       </a:t>
            </a:r>
            <a:r>
              <a:rPr lang="en-US" altLang="zh-CN" sz="2400" dirty="0">
                <a:solidFill>
                  <a:prstClr val="black"/>
                </a:solidFill>
                <a:latin typeface="微软雅黑"/>
                <a:ea typeface="微软雅黑"/>
              </a:rPr>
              <a:t>XenServer</a:t>
            </a:r>
            <a:r>
              <a:rPr lang="zh-CN" altLang="en-US" sz="2400" dirty="0">
                <a:solidFill>
                  <a:prstClr val="black"/>
                </a:solidFill>
                <a:latin typeface="微软雅黑"/>
                <a:ea typeface="微软雅黑"/>
              </a:rPr>
              <a:t>主计算机完全专用于运行托管</a:t>
            </a:r>
            <a:r>
              <a:rPr lang="en-US" altLang="zh-CN" sz="2400" dirty="0">
                <a:solidFill>
                  <a:prstClr val="black"/>
                </a:solidFill>
                <a:latin typeface="微软雅黑"/>
                <a:ea typeface="微软雅黑"/>
              </a:rPr>
              <a:t>VM</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XenServer</a:t>
            </a:r>
            <a:r>
              <a:rPr lang="zh-CN" altLang="en-US" sz="2400" dirty="0">
                <a:solidFill>
                  <a:prstClr val="black"/>
                </a:solidFill>
                <a:latin typeface="微软雅黑"/>
                <a:ea typeface="微软雅黑"/>
              </a:rPr>
              <a:t>，不用于运行其他应用程序。运行</a:t>
            </a:r>
            <a:r>
              <a:rPr lang="en-US" altLang="zh-CN" sz="2400" dirty="0" err="1">
                <a:solidFill>
                  <a:prstClr val="black"/>
                </a:solidFill>
                <a:latin typeface="微软雅黑"/>
                <a:ea typeface="微软雅黑"/>
              </a:rPr>
              <a:t>XenCenter</a:t>
            </a:r>
            <a:r>
              <a:rPr lang="zh-CN" altLang="en-US" sz="2400" dirty="0">
                <a:solidFill>
                  <a:prstClr val="black"/>
                </a:solidFill>
                <a:latin typeface="微软雅黑"/>
                <a:ea typeface="微软雅黑"/>
              </a:rPr>
              <a:t>的计算机可以是满足硬件要求的任何通用</a:t>
            </a:r>
            <a:r>
              <a:rPr lang="en-US" altLang="zh-CN" sz="2400" dirty="0">
                <a:solidFill>
                  <a:prstClr val="black"/>
                </a:solidFill>
                <a:latin typeface="微软雅黑"/>
                <a:ea typeface="微软雅黑"/>
              </a:rPr>
              <a:t>Windows</a:t>
            </a:r>
            <a:r>
              <a:rPr lang="zh-CN" altLang="en-US" sz="2400" dirty="0">
                <a:solidFill>
                  <a:prstClr val="black"/>
                </a:solidFill>
                <a:latin typeface="微软雅黑"/>
                <a:ea typeface="微软雅黑"/>
              </a:rPr>
              <a:t>计算机，也可用于运行其他应用程序。</a:t>
            </a:r>
          </a:p>
        </p:txBody>
      </p:sp>
      <p:grpSp>
        <p:nvGrpSpPr>
          <p:cNvPr id="48" name="组合 47"/>
          <p:cNvGrpSpPr/>
          <p:nvPr/>
        </p:nvGrpSpPr>
        <p:grpSpPr>
          <a:xfrm>
            <a:off x="1647021" y="3912515"/>
            <a:ext cx="543618" cy="496297"/>
            <a:chOff x="550862" y="596106"/>
            <a:chExt cx="1495425" cy="1365250"/>
          </a:xfrm>
        </p:grpSpPr>
        <p:sp>
          <p:nvSpPr>
            <p:cNvPr id="49"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50"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51"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grpSp>
      <p:grpSp>
        <p:nvGrpSpPr>
          <p:cNvPr id="52" name="组合 51"/>
          <p:cNvGrpSpPr/>
          <p:nvPr/>
        </p:nvGrpSpPr>
        <p:grpSpPr>
          <a:xfrm>
            <a:off x="1591272" y="3150876"/>
            <a:ext cx="728179" cy="462510"/>
            <a:chOff x="5173662" y="745331"/>
            <a:chExt cx="1679575" cy="1066800"/>
          </a:xfrm>
        </p:grpSpPr>
        <p:sp>
          <p:nvSpPr>
            <p:cNvPr id="53"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54"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55"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56"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grpSp>
    </p:spTree>
    <p:extLst>
      <p:ext uri="{BB962C8B-B14F-4D97-AF65-F5344CB8AC3E}">
        <p14:creationId xmlns:p14="http://schemas.microsoft.com/office/powerpoint/2010/main" val="3058462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1678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18" name="内容占位符 2"/>
          <p:cNvSpPr txBox="1">
            <a:spLocks/>
          </p:cNvSpPr>
          <p:nvPr/>
        </p:nvSpPr>
        <p:spPr>
          <a:xfrm>
            <a:off x="609918" y="2869658"/>
            <a:ext cx="10978515" cy="1959626"/>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dirty="0">
                <a:solidFill>
                  <a:prstClr val="black"/>
                </a:solidFill>
                <a:latin typeface="微软雅黑"/>
                <a:ea typeface="微软雅黑"/>
              </a:rPr>
              <a:t>       </a:t>
            </a:r>
            <a:r>
              <a:rPr lang="zh-CN" altLang="en-US" sz="2400" dirty="0">
                <a:solidFill>
                  <a:prstClr val="black"/>
                </a:solidFill>
                <a:latin typeface="微软雅黑"/>
                <a:ea typeface="微软雅黑"/>
              </a:rPr>
              <a:t>一个或多个</a:t>
            </a:r>
            <a:r>
              <a:rPr lang="en-US" altLang="zh-CN" sz="2400" dirty="0">
                <a:solidFill>
                  <a:srgbClr val="FF0000"/>
                </a:solidFill>
                <a:latin typeface="微软雅黑"/>
                <a:ea typeface="微软雅黑"/>
              </a:rPr>
              <a:t>64</a:t>
            </a:r>
            <a:r>
              <a:rPr lang="zh-CN" altLang="en-US" sz="2400" dirty="0">
                <a:solidFill>
                  <a:srgbClr val="FF0000"/>
                </a:solidFill>
                <a:latin typeface="微软雅黑"/>
                <a:ea typeface="微软雅黑"/>
              </a:rPr>
              <a:t>位</a:t>
            </a:r>
            <a:r>
              <a:rPr lang="en-US" altLang="zh-CN" sz="2400" dirty="0">
                <a:solidFill>
                  <a:srgbClr val="FF0000"/>
                </a:solidFill>
                <a:latin typeface="微软雅黑"/>
                <a:ea typeface="微软雅黑"/>
              </a:rPr>
              <a:t>x86CPU</a:t>
            </a:r>
            <a:r>
              <a:rPr lang="zh-CN" altLang="en-US" sz="2400" dirty="0">
                <a:solidFill>
                  <a:prstClr val="black"/>
                </a:solidFill>
                <a:latin typeface="微软雅黑"/>
                <a:ea typeface="微软雅黑"/>
              </a:rPr>
              <a:t>，主频最低为</a:t>
            </a:r>
            <a:r>
              <a:rPr lang="en-US" altLang="zh-CN" sz="2400" dirty="0">
                <a:solidFill>
                  <a:srgbClr val="FF0000"/>
                </a:solidFill>
                <a:latin typeface="微软雅黑"/>
                <a:ea typeface="微软雅黑"/>
              </a:rPr>
              <a:t>1.5GHz</a:t>
            </a:r>
            <a:r>
              <a:rPr lang="zh-CN" altLang="en-US" sz="2400" dirty="0">
                <a:solidFill>
                  <a:prstClr val="black"/>
                </a:solidFill>
                <a:latin typeface="微软雅黑"/>
                <a:ea typeface="微软雅黑"/>
              </a:rPr>
              <a:t>，建议使用</a:t>
            </a:r>
            <a:r>
              <a:rPr lang="en-US" altLang="zh-CN" sz="2400" dirty="0">
                <a:solidFill>
                  <a:prstClr val="black"/>
                </a:solidFill>
                <a:latin typeface="微软雅黑"/>
                <a:ea typeface="微软雅黑"/>
              </a:rPr>
              <a:t>2GHz</a:t>
            </a:r>
            <a:r>
              <a:rPr lang="zh-CN" altLang="en-US" sz="2400" dirty="0">
                <a:solidFill>
                  <a:prstClr val="black"/>
                </a:solidFill>
                <a:latin typeface="微软雅黑"/>
                <a:ea typeface="微软雅黑"/>
              </a:rPr>
              <a:t>或更快的多核</a:t>
            </a:r>
            <a:r>
              <a:rPr lang="en-US" altLang="zh-CN" sz="2400" dirty="0">
                <a:solidFill>
                  <a:prstClr val="black"/>
                </a:solidFill>
                <a:latin typeface="微软雅黑"/>
                <a:ea typeface="微软雅黑"/>
              </a:rPr>
              <a:t>CPU</a:t>
            </a:r>
            <a:r>
              <a:rPr lang="zh-CN" altLang="en-US" sz="2400" dirty="0">
                <a:solidFill>
                  <a:prstClr val="black"/>
                </a:solidFill>
                <a:latin typeface="微软雅黑"/>
                <a:ea typeface="微软雅黑"/>
              </a:rPr>
              <a:t>。要支持运行</a:t>
            </a:r>
            <a:r>
              <a:rPr lang="en-US" altLang="zh-CN" sz="2400" dirty="0">
                <a:solidFill>
                  <a:prstClr val="black"/>
                </a:solidFill>
                <a:latin typeface="微软雅黑"/>
                <a:ea typeface="微软雅黑"/>
              </a:rPr>
              <a:t>Windows</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VM</a:t>
            </a:r>
            <a:r>
              <a:rPr lang="zh-CN" altLang="en-US" sz="2400" dirty="0">
                <a:solidFill>
                  <a:prstClr val="black"/>
                </a:solidFill>
                <a:latin typeface="微软雅黑"/>
                <a:ea typeface="微软雅黑"/>
              </a:rPr>
              <a:t>，需要使用带有一个或多个</a:t>
            </a:r>
            <a:r>
              <a:rPr lang="en-US" altLang="zh-CN" sz="2400" dirty="0">
                <a:solidFill>
                  <a:prstClr val="black"/>
                </a:solidFill>
                <a:latin typeface="微软雅黑"/>
                <a:ea typeface="微软雅黑"/>
              </a:rPr>
              <a:t>CPU</a:t>
            </a:r>
            <a:r>
              <a:rPr lang="zh-CN" altLang="en-US" sz="2400" dirty="0">
                <a:solidFill>
                  <a:prstClr val="black"/>
                </a:solidFill>
                <a:latin typeface="微软雅黑"/>
                <a:ea typeface="微软雅黑"/>
              </a:rPr>
              <a:t>的</a:t>
            </a:r>
            <a:r>
              <a:rPr lang="en-US" altLang="zh-CN" sz="2400" dirty="0">
                <a:solidFill>
                  <a:prstClr val="black"/>
                </a:solidFill>
                <a:latin typeface="微软雅黑"/>
                <a:ea typeface="微软雅黑"/>
              </a:rPr>
              <a:t>Intel VT</a:t>
            </a:r>
            <a:r>
              <a:rPr lang="zh-CN" altLang="en-US" sz="2400" dirty="0">
                <a:solidFill>
                  <a:prstClr val="black"/>
                </a:solidFill>
                <a:latin typeface="微软雅黑"/>
                <a:ea typeface="微软雅黑"/>
              </a:rPr>
              <a:t>或</a:t>
            </a:r>
            <a:r>
              <a:rPr lang="en-US" altLang="zh-CN" sz="2400" dirty="0">
                <a:solidFill>
                  <a:prstClr val="black"/>
                </a:solidFill>
                <a:latin typeface="微软雅黑"/>
                <a:ea typeface="微软雅黑"/>
              </a:rPr>
              <a:t>AMD-V64</a:t>
            </a:r>
            <a:r>
              <a:rPr lang="zh-CN" altLang="en-US" sz="2400" dirty="0">
                <a:solidFill>
                  <a:prstClr val="black"/>
                </a:solidFill>
                <a:latin typeface="微软雅黑"/>
                <a:ea typeface="微软雅黑"/>
              </a:rPr>
              <a:t>位</a:t>
            </a:r>
            <a:r>
              <a:rPr lang="en-US" altLang="zh-CN" sz="2400" dirty="0">
                <a:solidFill>
                  <a:prstClr val="black"/>
                </a:solidFill>
                <a:latin typeface="微软雅黑"/>
                <a:ea typeface="微软雅黑"/>
              </a:rPr>
              <a:t>x86</a:t>
            </a:r>
            <a:r>
              <a:rPr lang="zh-CN" altLang="en-US" sz="2400" dirty="0">
                <a:solidFill>
                  <a:prstClr val="black"/>
                </a:solidFill>
                <a:latin typeface="微软雅黑"/>
                <a:ea typeface="微软雅黑"/>
              </a:rPr>
              <a:t>系统。如果</a:t>
            </a:r>
            <a:r>
              <a:rPr lang="en-US" altLang="zh-CN" sz="2400" dirty="0">
                <a:solidFill>
                  <a:prstClr val="black"/>
                </a:solidFill>
                <a:latin typeface="微软雅黑"/>
                <a:ea typeface="微软雅黑"/>
              </a:rPr>
              <a:t>VM</a:t>
            </a:r>
            <a:r>
              <a:rPr lang="zh-CN" altLang="en-US" sz="2400" dirty="0">
                <a:solidFill>
                  <a:prstClr val="black"/>
                </a:solidFill>
                <a:latin typeface="微软雅黑"/>
                <a:ea typeface="微软雅黑"/>
              </a:rPr>
              <a:t>运行受支持的半虚拟化</a:t>
            </a:r>
            <a:r>
              <a:rPr lang="en-US" altLang="zh-CN" sz="2400" dirty="0">
                <a:solidFill>
                  <a:prstClr val="black"/>
                </a:solidFill>
                <a:latin typeface="微软雅黑"/>
                <a:ea typeface="微软雅黑"/>
              </a:rPr>
              <a:t>Linux</a:t>
            </a:r>
            <a:r>
              <a:rPr lang="zh-CN" altLang="en-US" sz="2400" dirty="0">
                <a:solidFill>
                  <a:prstClr val="black"/>
                </a:solidFill>
                <a:latin typeface="微软雅黑"/>
                <a:ea typeface="微软雅黑"/>
              </a:rPr>
              <a:t>，要支持这些</a:t>
            </a:r>
            <a:r>
              <a:rPr lang="en-US" altLang="zh-CN" sz="2400" dirty="0">
                <a:solidFill>
                  <a:prstClr val="black"/>
                </a:solidFill>
                <a:latin typeface="微软雅黑"/>
                <a:ea typeface="微软雅黑"/>
              </a:rPr>
              <a:t>VM</a:t>
            </a:r>
            <a:r>
              <a:rPr lang="zh-CN" altLang="en-US" sz="2400" dirty="0">
                <a:solidFill>
                  <a:prstClr val="black"/>
                </a:solidFill>
                <a:latin typeface="微软雅黑"/>
                <a:ea typeface="微软雅黑"/>
              </a:rPr>
              <a:t>，需要使用带有一个或多个</a:t>
            </a:r>
            <a:r>
              <a:rPr lang="en-US" altLang="zh-CN" sz="2400" dirty="0">
                <a:solidFill>
                  <a:prstClr val="black"/>
                </a:solidFill>
                <a:latin typeface="微软雅黑"/>
                <a:ea typeface="微软雅黑"/>
              </a:rPr>
              <a:t>CPU</a:t>
            </a:r>
            <a:r>
              <a:rPr lang="zh-CN" altLang="en-US" sz="2400" dirty="0">
                <a:solidFill>
                  <a:prstClr val="black"/>
                </a:solidFill>
                <a:latin typeface="微软雅黑"/>
                <a:ea typeface="微软雅黑"/>
              </a:rPr>
              <a:t>的标准</a:t>
            </a:r>
            <a:r>
              <a:rPr lang="en-US" altLang="zh-CN" sz="2400" dirty="0">
                <a:solidFill>
                  <a:prstClr val="black"/>
                </a:solidFill>
                <a:latin typeface="微软雅黑"/>
                <a:ea typeface="微软雅黑"/>
              </a:rPr>
              <a:t>64</a:t>
            </a:r>
            <a:r>
              <a:rPr lang="zh-CN" altLang="en-US" sz="2400" dirty="0">
                <a:solidFill>
                  <a:prstClr val="black"/>
                </a:solidFill>
                <a:latin typeface="微软雅黑"/>
                <a:ea typeface="微软雅黑"/>
              </a:rPr>
              <a:t>位</a:t>
            </a:r>
            <a:r>
              <a:rPr lang="en-US" altLang="zh-CN" sz="2400" dirty="0">
                <a:solidFill>
                  <a:prstClr val="black"/>
                </a:solidFill>
                <a:latin typeface="微软雅黑"/>
                <a:ea typeface="微软雅黑"/>
              </a:rPr>
              <a:t>x86</a:t>
            </a:r>
            <a:r>
              <a:rPr lang="zh-CN" altLang="en-US" sz="2400" dirty="0">
                <a:solidFill>
                  <a:prstClr val="black"/>
                </a:solidFill>
                <a:latin typeface="微软雅黑"/>
                <a:ea typeface="微软雅黑"/>
              </a:rPr>
              <a:t>系统。</a:t>
            </a:r>
          </a:p>
        </p:txBody>
      </p:sp>
      <p:sp>
        <p:nvSpPr>
          <p:cNvPr id="19" name="标题 1"/>
          <p:cNvSpPr txBox="1">
            <a:spLocks/>
          </p:cNvSpPr>
          <p:nvPr/>
        </p:nvSpPr>
        <p:spPr>
          <a:xfrm>
            <a:off x="606712" y="2248766"/>
            <a:ext cx="5334000" cy="429419"/>
          </a:xfrm>
          <a:prstGeom prst="rect">
            <a:avLst/>
          </a:prstGeom>
        </p:spPr>
        <p:txBody>
          <a:bodyPr vert="horz" lIns="121917" tIns="60958" rIns="121917" bIns="60958" rtlCol="0" anchor="ctr">
            <a:noAutofit/>
          </a:bodyPr>
          <a:lstStyle>
            <a:lvl1pPr algn="l" defTabSz="1219627" rtl="0" eaLnBrk="1" latinLnBrk="0" hangingPunct="1">
              <a:spcBef>
                <a:spcPct val="0"/>
              </a:spcBef>
              <a:buNone/>
              <a:defRPr sz="2200" kern="1200">
                <a:solidFill>
                  <a:schemeClr val="bg1"/>
                </a:solidFill>
                <a:latin typeface="+mj-lt"/>
                <a:ea typeface="+mj-ea"/>
                <a:cs typeface="+mj-cs"/>
              </a:defRPr>
            </a:lvl1pPr>
          </a:lstStyle>
          <a:p>
            <a:pPr marL="342900" indent="-342900">
              <a:buClr>
                <a:srgbClr val="0070C0"/>
              </a:buClr>
              <a:buFont typeface="Wingdings" panose="05000000000000000000" pitchFamily="2" charset="2"/>
              <a:buChar char="Ø"/>
            </a:pPr>
            <a:r>
              <a:rPr lang="en-US" altLang="zh-CN" sz="2400" dirty="0">
                <a:solidFill>
                  <a:schemeClr val="tx1"/>
                </a:solidFill>
                <a:latin typeface="Arial"/>
                <a:ea typeface="微软雅黑"/>
              </a:rPr>
              <a:t>1</a:t>
            </a:r>
            <a:r>
              <a:rPr lang="zh-CN" altLang="en-US" sz="2400" dirty="0">
                <a:solidFill>
                  <a:schemeClr val="tx1"/>
                </a:solidFill>
                <a:latin typeface="Arial"/>
                <a:ea typeface="微软雅黑"/>
              </a:rPr>
              <a:t>）</a:t>
            </a:r>
            <a:r>
              <a:rPr lang="en-US" altLang="zh-CN" sz="2400" dirty="0">
                <a:solidFill>
                  <a:schemeClr val="tx1"/>
                </a:solidFill>
                <a:latin typeface="Arial"/>
                <a:ea typeface="微软雅黑"/>
              </a:rPr>
              <a:t>CPU</a:t>
            </a:r>
            <a:endParaRPr lang="zh-CN" altLang="en-US" sz="2400" dirty="0">
              <a:solidFill>
                <a:schemeClr val="tx1"/>
              </a:solidFill>
              <a:latin typeface="Arial"/>
              <a:ea typeface="微软雅黑"/>
            </a:endParaRPr>
          </a:p>
        </p:txBody>
      </p:sp>
      <p:sp>
        <p:nvSpPr>
          <p:cNvPr id="20" name="内容占位符 2"/>
          <p:cNvSpPr txBox="1">
            <a:spLocks/>
          </p:cNvSpPr>
          <p:nvPr/>
        </p:nvSpPr>
        <p:spPr>
          <a:xfrm>
            <a:off x="1409624" y="4756576"/>
            <a:ext cx="1603057" cy="453768"/>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srgbClr val="FF9933"/>
                </a:solidFill>
                <a:latin typeface="微软雅黑"/>
                <a:ea typeface="微软雅黑"/>
              </a:rPr>
              <a:t>注意：</a:t>
            </a:r>
          </a:p>
        </p:txBody>
      </p:sp>
      <p:grpSp>
        <p:nvGrpSpPr>
          <p:cNvPr id="21" name="组合 20"/>
          <p:cNvGrpSpPr/>
          <p:nvPr/>
        </p:nvGrpSpPr>
        <p:grpSpPr>
          <a:xfrm>
            <a:off x="606712" y="4829344"/>
            <a:ext cx="652955" cy="635854"/>
            <a:chOff x="7704137" y="2810669"/>
            <a:chExt cx="1333500" cy="1298575"/>
          </a:xfrm>
          <a:solidFill>
            <a:sysClr val="window" lastClr="FFFFFF"/>
          </a:solidFill>
        </p:grpSpPr>
        <p:sp>
          <p:nvSpPr>
            <p:cNvPr id="22" name="Freeform 44"/>
            <p:cNvSpPr>
              <a:spLocks/>
            </p:cNvSpPr>
            <p:nvPr/>
          </p:nvSpPr>
          <p:spPr bwMode="auto">
            <a:xfrm>
              <a:off x="7908925" y="3207544"/>
              <a:ext cx="785813" cy="90488"/>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4">
                  <a:moveTo>
                    <a:pt x="293" y="17"/>
                  </a:moveTo>
                  <a:cubicBezTo>
                    <a:pt x="293" y="26"/>
                    <a:pt x="286" y="34"/>
                    <a:pt x="276" y="34"/>
                  </a:cubicBezTo>
                  <a:cubicBezTo>
                    <a:pt x="17" y="34"/>
                    <a:pt x="17" y="34"/>
                    <a:pt x="17" y="34"/>
                  </a:cubicBezTo>
                  <a:cubicBezTo>
                    <a:pt x="7" y="34"/>
                    <a:pt x="0" y="26"/>
                    <a:pt x="0" y="17"/>
                  </a:cubicBezTo>
                  <a:cubicBezTo>
                    <a:pt x="0" y="17"/>
                    <a:pt x="0" y="17"/>
                    <a:pt x="0" y="17"/>
                  </a:cubicBezTo>
                  <a:cubicBezTo>
                    <a:pt x="0" y="7"/>
                    <a:pt x="7" y="0"/>
                    <a:pt x="17" y="0"/>
                  </a:cubicBezTo>
                  <a:cubicBezTo>
                    <a:pt x="276" y="0"/>
                    <a:pt x="276" y="0"/>
                    <a:pt x="276" y="0"/>
                  </a:cubicBezTo>
                  <a:cubicBezTo>
                    <a:pt x="286" y="0"/>
                    <a:pt x="293" y="7"/>
                    <a:pt x="293"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3" name="Freeform 45"/>
            <p:cNvSpPr>
              <a:spLocks/>
            </p:cNvSpPr>
            <p:nvPr/>
          </p:nvSpPr>
          <p:spPr bwMode="auto">
            <a:xfrm>
              <a:off x="7908925" y="3026569"/>
              <a:ext cx="638175" cy="92075"/>
            </a:xfrm>
            <a:custGeom>
              <a:avLst/>
              <a:gdLst>
                <a:gd name="T0" fmla="*/ 238 w 238"/>
                <a:gd name="T1" fmla="*/ 17 h 34"/>
                <a:gd name="T2" fmla="*/ 221 w 238"/>
                <a:gd name="T3" fmla="*/ 34 h 34"/>
                <a:gd name="T4" fmla="*/ 17 w 238"/>
                <a:gd name="T5" fmla="*/ 34 h 34"/>
                <a:gd name="T6" fmla="*/ 0 w 238"/>
                <a:gd name="T7" fmla="*/ 17 h 34"/>
                <a:gd name="T8" fmla="*/ 0 w 238"/>
                <a:gd name="T9" fmla="*/ 17 h 34"/>
                <a:gd name="T10" fmla="*/ 17 w 238"/>
                <a:gd name="T11" fmla="*/ 0 h 34"/>
                <a:gd name="T12" fmla="*/ 221 w 238"/>
                <a:gd name="T13" fmla="*/ 0 h 34"/>
                <a:gd name="T14" fmla="*/ 238 w 238"/>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34">
                  <a:moveTo>
                    <a:pt x="238" y="17"/>
                  </a:moveTo>
                  <a:cubicBezTo>
                    <a:pt x="238" y="27"/>
                    <a:pt x="230" y="34"/>
                    <a:pt x="221" y="34"/>
                  </a:cubicBezTo>
                  <a:cubicBezTo>
                    <a:pt x="17" y="34"/>
                    <a:pt x="17" y="34"/>
                    <a:pt x="17" y="34"/>
                  </a:cubicBezTo>
                  <a:cubicBezTo>
                    <a:pt x="7" y="34"/>
                    <a:pt x="0" y="27"/>
                    <a:pt x="0" y="17"/>
                  </a:cubicBezTo>
                  <a:cubicBezTo>
                    <a:pt x="0" y="17"/>
                    <a:pt x="0" y="17"/>
                    <a:pt x="0" y="17"/>
                  </a:cubicBezTo>
                  <a:cubicBezTo>
                    <a:pt x="0" y="8"/>
                    <a:pt x="7" y="0"/>
                    <a:pt x="17" y="0"/>
                  </a:cubicBezTo>
                  <a:cubicBezTo>
                    <a:pt x="221" y="0"/>
                    <a:pt x="221" y="0"/>
                    <a:pt x="221" y="0"/>
                  </a:cubicBezTo>
                  <a:cubicBezTo>
                    <a:pt x="230" y="0"/>
                    <a:pt x="238" y="8"/>
                    <a:pt x="238"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4" name="Freeform 46"/>
            <p:cNvSpPr>
              <a:spLocks/>
            </p:cNvSpPr>
            <p:nvPr/>
          </p:nvSpPr>
          <p:spPr bwMode="auto">
            <a:xfrm>
              <a:off x="7908925" y="3383756"/>
              <a:ext cx="785813" cy="92075"/>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4">
                  <a:moveTo>
                    <a:pt x="293" y="17"/>
                  </a:moveTo>
                  <a:cubicBezTo>
                    <a:pt x="293" y="27"/>
                    <a:pt x="286" y="34"/>
                    <a:pt x="276" y="34"/>
                  </a:cubicBezTo>
                  <a:cubicBezTo>
                    <a:pt x="17" y="34"/>
                    <a:pt x="17" y="34"/>
                    <a:pt x="17" y="34"/>
                  </a:cubicBezTo>
                  <a:cubicBezTo>
                    <a:pt x="7" y="34"/>
                    <a:pt x="0" y="27"/>
                    <a:pt x="0" y="17"/>
                  </a:cubicBezTo>
                  <a:cubicBezTo>
                    <a:pt x="0" y="17"/>
                    <a:pt x="0" y="17"/>
                    <a:pt x="0" y="17"/>
                  </a:cubicBezTo>
                  <a:cubicBezTo>
                    <a:pt x="0" y="8"/>
                    <a:pt x="7" y="0"/>
                    <a:pt x="17" y="0"/>
                  </a:cubicBezTo>
                  <a:cubicBezTo>
                    <a:pt x="276" y="0"/>
                    <a:pt x="276" y="0"/>
                    <a:pt x="276" y="0"/>
                  </a:cubicBezTo>
                  <a:cubicBezTo>
                    <a:pt x="286" y="0"/>
                    <a:pt x="293" y="8"/>
                    <a:pt x="293"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5" name="Freeform 47"/>
            <p:cNvSpPr>
              <a:spLocks/>
            </p:cNvSpPr>
            <p:nvPr/>
          </p:nvSpPr>
          <p:spPr bwMode="auto">
            <a:xfrm>
              <a:off x="7908925" y="3564731"/>
              <a:ext cx="592138" cy="90488"/>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34">
                  <a:moveTo>
                    <a:pt x="221" y="17"/>
                  </a:moveTo>
                  <a:cubicBezTo>
                    <a:pt x="221" y="26"/>
                    <a:pt x="213" y="34"/>
                    <a:pt x="204" y="34"/>
                  </a:cubicBezTo>
                  <a:cubicBezTo>
                    <a:pt x="17" y="34"/>
                    <a:pt x="17" y="34"/>
                    <a:pt x="17" y="34"/>
                  </a:cubicBezTo>
                  <a:cubicBezTo>
                    <a:pt x="7" y="34"/>
                    <a:pt x="0" y="26"/>
                    <a:pt x="0" y="17"/>
                  </a:cubicBezTo>
                  <a:cubicBezTo>
                    <a:pt x="0" y="17"/>
                    <a:pt x="0" y="17"/>
                    <a:pt x="0" y="17"/>
                  </a:cubicBezTo>
                  <a:cubicBezTo>
                    <a:pt x="0" y="7"/>
                    <a:pt x="7" y="0"/>
                    <a:pt x="17" y="0"/>
                  </a:cubicBezTo>
                  <a:cubicBezTo>
                    <a:pt x="204" y="0"/>
                    <a:pt x="204" y="0"/>
                    <a:pt x="204" y="0"/>
                  </a:cubicBezTo>
                  <a:cubicBezTo>
                    <a:pt x="213" y="0"/>
                    <a:pt x="221" y="7"/>
                    <a:pt x="221"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6" name="Freeform 48"/>
            <p:cNvSpPr>
              <a:spLocks/>
            </p:cNvSpPr>
            <p:nvPr/>
          </p:nvSpPr>
          <p:spPr bwMode="auto">
            <a:xfrm>
              <a:off x="7908925" y="3740944"/>
              <a:ext cx="592138" cy="92075"/>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34">
                  <a:moveTo>
                    <a:pt x="221" y="17"/>
                  </a:moveTo>
                  <a:cubicBezTo>
                    <a:pt x="221" y="27"/>
                    <a:pt x="213" y="34"/>
                    <a:pt x="204" y="34"/>
                  </a:cubicBezTo>
                  <a:cubicBezTo>
                    <a:pt x="17" y="34"/>
                    <a:pt x="17" y="34"/>
                    <a:pt x="17" y="34"/>
                  </a:cubicBezTo>
                  <a:cubicBezTo>
                    <a:pt x="7" y="34"/>
                    <a:pt x="0" y="27"/>
                    <a:pt x="0" y="17"/>
                  </a:cubicBezTo>
                  <a:cubicBezTo>
                    <a:pt x="0" y="17"/>
                    <a:pt x="0" y="17"/>
                    <a:pt x="0" y="17"/>
                  </a:cubicBezTo>
                  <a:cubicBezTo>
                    <a:pt x="0" y="8"/>
                    <a:pt x="7" y="0"/>
                    <a:pt x="17" y="0"/>
                  </a:cubicBezTo>
                  <a:cubicBezTo>
                    <a:pt x="204" y="0"/>
                    <a:pt x="204" y="0"/>
                    <a:pt x="204" y="0"/>
                  </a:cubicBezTo>
                  <a:cubicBezTo>
                    <a:pt x="213" y="0"/>
                    <a:pt x="221" y="8"/>
                    <a:pt x="221"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7" name="Freeform 49"/>
            <p:cNvSpPr>
              <a:spLocks/>
            </p:cNvSpPr>
            <p:nvPr/>
          </p:nvSpPr>
          <p:spPr bwMode="auto">
            <a:xfrm>
              <a:off x="8578850" y="3650456"/>
              <a:ext cx="446088" cy="444500"/>
            </a:xfrm>
            <a:custGeom>
              <a:avLst/>
              <a:gdLst>
                <a:gd name="T0" fmla="*/ 3 w 166"/>
                <a:gd name="T1" fmla="*/ 53 h 166"/>
                <a:gd name="T2" fmla="*/ 3 w 166"/>
                <a:gd name="T3" fmla="*/ 41 h 166"/>
                <a:gd name="T4" fmla="*/ 41 w 166"/>
                <a:gd name="T5" fmla="*/ 3 h 166"/>
                <a:gd name="T6" fmla="*/ 53 w 166"/>
                <a:gd name="T7" fmla="*/ 3 h 166"/>
                <a:gd name="T8" fmla="*/ 162 w 166"/>
                <a:gd name="T9" fmla="*/ 113 h 166"/>
                <a:gd name="T10" fmla="*/ 162 w 166"/>
                <a:gd name="T11" fmla="*/ 125 h 166"/>
                <a:gd name="T12" fmla="*/ 125 w 166"/>
                <a:gd name="T13" fmla="*/ 162 h 166"/>
                <a:gd name="T14" fmla="*/ 113 w 166"/>
                <a:gd name="T15" fmla="*/ 162 h 166"/>
                <a:gd name="T16" fmla="*/ 3 w 166"/>
                <a:gd name="T17" fmla="*/ 5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6">
                  <a:moveTo>
                    <a:pt x="3" y="53"/>
                  </a:moveTo>
                  <a:cubicBezTo>
                    <a:pt x="0" y="49"/>
                    <a:pt x="0" y="44"/>
                    <a:pt x="3" y="41"/>
                  </a:cubicBezTo>
                  <a:cubicBezTo>
                    <a:pt x="41" y="3"/>
                    <a:pt x="41" y="3"/>
                    <a:pt x="41" y="3"/>
                  </a:cubicBezTo>
                  <a:cubicBezTo>
                    <a:pt x="44" y="0"/>
                    <a:pt x="49" y="0"/>
                    <a:pt x="53" y="3"/>
                  </a:cubicBezTo>
                  <a:cubicBezTo>
                    <a:pt x="162" y="113"/>
                    <a:pt x="162" y="113"/>
                    <a:pt x="162" y="113"/>
                  </a:cubicBezTo>
                  <a:cubicBezTo>
                    <a:pt x="166" y="116"/>
                    <a:pt x="166" y="122"/>
                    <a:pt x="162" y="125"/>
                  </a:cubicBezTo>
                  <a:cubicBezTo>
                    <a:pt x="125" y="162"/>
                    <a:pt x="125" y="162"/>
                    <a:pt x="125" y="162"/>
                  </a:cubicBezTo>
                  <a:cubicBezTo>
                    <a:pt x="122" y="166"/>
                    <a:pt x="116" y="166"/>
                    <a:pt x="113" y="162"/>
                  </a:cubicBezTo>
                  <a:lnTo>
                    <a:pt x="3" y="53"/>
                  </a:lnTo>
                  <a:close/>
                </a:path>
              </a:pathLst>
            </a:custGeom>
            <a:solidFill>
              <a:srgbClr val="1A8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8" name="Freeform 50"/>
            <p:cNvSpPr>
              <a:spLocks/>
            </p:cNvSpPr>
            <p:nvPr/>
          </p:nvSpPr>
          <p:spPr bwMode="auto">
            <a:xfrm>
              <a:off x="8920162" y="3991769"/>
              <a:ext cx="117475" cy="117475"/>
            </a:xfrm>
            <a:custGeom>
              <a:avLst/>
              <a:gdLst>
                <a:gd name="T0" fmla="*/ 0 w 44"/>
                <a:gd name="T1" fmla="*/ 39 h 44"/>
                <a:gd name="T2" fmla="*/ 19 w 44"/>
                <a:gd name="T3" fmla="*/ 39 h 44"/>
                <a:gd name="T4" fmla="*/ 39 w 44"/>
                <a:gd name="T5" fmla="*/ 19 h 44"/>
                <a:gd name="T6" fmla="*/ 39 w 44"/>
                <a:gd name="T7" fmla="*/ 0 h 44"/>
                <a:gd name="T8" fmla="*/ 0 w 44"/>
                <a:gd name="T9" fmla="*/ 39 h 44"/>
              </a:gdLst>
              <a:ahLst/>
              <a:cxnLst>
                <a:cxn ang="0">
                  <a:pos x="T0" y="T1"/>
                </a:cxn>
                <a:cxn ang="0">
                  <a:pos x="T2" y="T3"/>
                </a:cxn>
                <a:cxn ang="0">
                  <a:pos x="T4" y="T5"/>
                </a:cxn>
                <a:cxn ang="0">
                  <a:pos x="T6" y="T7"/>
                </a:cxn>
                <a:cxn ang="0">
                  <a:pos x="T8" y="T9"/>
                </a:cxn>
              </a:cxnLst>
              <a:rect l="0" t="0" r="r" b="b"/>
              <a:pathLst>
                <a:path w="44" h="44">
                  <a:moveTo>
                    <a:pt x="0" y="39"/>
                  </a:moveTo>
                  <a:cubicBezTo>
                    <a:pt x="6" y="44"/>
                    <a:pt x="14" y="44"/>
                    <a:pt x="19" y="39"/>
                  </a:cubicBezTo>
                  <a:cubicBezTo>
                    <a:pt x="39" y="19"/>
                    <a:pt x="39" y="19"/>
                    <a:pt x="39" y="19"/>
                  </a:cubicBezTo>
                  <a:cubicBezTo>
                    <a:pt x="44" y="14"/>
                    <a:pt x="44" y="6"/>
                    <a:pt x="39" y="0"/>
                  </a:cubicBez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9" name="Freeform 51"/>
            <p:cNvSpPr>
              <a:spLocks/>
            </p:cNvSpPr>
            <p:nvPr/>
          </p:nvSpPr>
          <p:spPr bwMode="auto">
            <a:xfrm>
              <a:off x="8551862" y="3623469"/>
              <a:ext cx="139700" cy="139700"/>
            </a:xfrm>
            <a:custGeom>
              <a:avLst/>
              <a:gdLst>
                <a:gd name="T0" fmla="*/ 6 w 52"/>
                <a:gd name="T1" fmla="*/ 50 h 52"/>
                <a:gd name="T2" fmla="*/ 3 w 52"/>
                <a:gd name="T3" fmla="*/ 49 h 52"/>
                <a:gd name="T4" fmla="*/ 0 w 52"/>
                <a:gd name="T5" fmla="*/ 4 h 52"/>
                <a:gd name="T6" fmla="*/ 4 w 52"/>
                <a:gd name="T7" fmla="*/ 0 h 52"/>
                <a:gd name="T8" fmla="*/ 49 w 52"/>
                <a:gd name="T9" fmla="*/ 3 h 52"/>
                <a:gd name="T10" fmla="*/ 50 w 52"/>
                <a:gd name="T11" fmla="*/ 6 h 52"/>
                <a:gd name="T12" fmla="*/ 6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6" y="50"/>
                  </a:moveTo>
                  <a:cubicBezTo>
                    <a:pt x="5" y="52"/>
                    <a:pt x="3" y="51"/>
                    <a:pt x="3" y="49"/>
                  </a:cubicBezTo>
                  <a:cubicBezTo>
                    <a:pt x="0" y="4"/>
                    <a:pt x="0" y="4"/>
                    <a:pt x="0" y="4"/>
                  </a:cubicBezTo>
                  <a:cubicBezTo>
                    <a:pt x="0" y="2"/>
                    <a:pt x="2" y="0"/>
                    <a:pt x="4" y="0"/>
                  </a:cubicBezTo>
                  <a:cubicBezTo>
                    <a:pt x="49" y="3"/>
                    <a:pt x="49" y="3"/>
                    <a:pt x="49" y="3"/>
                  </a:cubicBezTo>
                  <a:cubicBezTo>
                    <a:pt x="51" y="3"/>
                    <a:pt x="52" y="5"/>
                    <a:pt x="50" y="6"/>
                  </a:cubicBezTo>
                  <a:lnTo>
                    <a:pt x="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30" name="Freeform 52"/>
            <p:cNvSpPr>
              <a:spLocks/>
            </p:cNvSpPr>
            <p:nvPr/>
          </p:nvSpPr>
          <p:spPr bwMode="auto">
            <a:xfrm>
              <a:off x="7704137" y="2810669"/>
              <a:ext cx="1193800" cy="1241425"/>
            </a:xfrm>
            <a:custGeom>
              <a:avLst/>
              <a:gdLst>
                <a:gd name="T0" fmla="*/ 441 w 445"/>
                <a:gd name="T1" fmla="*/ 72 h 463"/>
                <a:gd name="T2" fmla="*/ 373 w 445"/>
                <a:gd name="T3" fmla="*/ 4 h 463"/>
                <a:gd name="T4" fmla="*/ 364 w 445"/>
                <a:gd name="T5" fmla="*/ 0 h 463"/>
                <a:gd name="T6" fmla="*/ 81 w 445"/>
                <a:gd name="T7" fmla="*/ 0 h 463"/>
                <a:gd name="T8" fmla="*/ 0 w 445"/>
                <a:gd name="T9" fmla="*/ 81 h 463"/>
                <a:gd name="T10" fmla="*/ 0 w 445"/>
                <a:gd name="T11" fmla="*/ 381 h 463"/>
                <a:gd name="T12" fmla="*/ 81 w 445"/>
                <a:gd name="T13" fmla="*/ 463 h 463"/>
                <a:gd name="T14" fmla="*/ 364 w 445"/>
                <a:gd name="T15" fmla="*/ 463 h 463"/>
                <a:gd name="T16" fmla="*/ 399 w 445"/>
                <a:gd name="T17" fmla="*/ 454 h 463"/>
                <a:gd name="T18" fmla="*/ 379 w 445"/>
                <a:gd name="T19" fmla="*/ 433 h 463"/>
                <a:gd name="T20" fmla="*/ 364 w 445"/>
                <a:gd name="T21" fmla="*/ 436 h 463"/>
                <a:gd name="T22" fmla="*/ 81 w 445"/>
                <a:gd name="T23" fmla="*/ 436 h 463"/>
                <a:gd name="T24" fmla="*/ 27 w 445"/>
                <a:gd name="T25" fmla="*/ 381 h 463"/>
                <a:gd name="T26" fmla="*/ 27 w 445"/>
                <a:gd name="T27" fmla="*/ 81 h 463"/>
                <a:gd name="T28" fmla="*/ 81 w 445"/>
                <a:gd name="T29" fmla="*/ 27 h 463"/>
                <a:gd name="T30" fmla="*/ 358 w 445"/>
                <a:gd name="T31" fmla="*/ 27 h 463"/>
                <a:gd name="T32" fmla="*/ 418 w 445"/>
                <a:gd name="T33" fmla="*/ 87 h 463"/>
                <a:gd name="T34" fmla="*/ 418 w 445"/>
                <a:gd name="T35" fmla="*/ 337 h 463"/>
                <a:gd name="T36" fmla="*/ 445 w 445"/>
                <a:gd name="T37" fmla="*/ 364 h 463"/>
                <a:gd name="T38" fmla="*/ 445 w 445"/>
                <a:gd name="T39" fmla="*/ 81 h 463"/>
                <a:gd name="T40" fmla="*/ 441 w 445"/>
                <a:gd name="T41" fmla="*/ 72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5" h="463">
                  <a:moveTo>
                    <a:pt x="441" y="72"/>
                  </a:moveTo>
                  <a:cubicBezTo>
                    <a:pt x="373" y="4"/>
                    <a:pt x="373" y="4"/>
                    <a:pt x="373" y="4"/>
                  </a:cubicBezTo>
                  <a:cubicBezTo>
                    <a:pt x="371" y="1"/>
                    <a:pt x="367" y="0"/>
                    <a:pt x="364" y="0"/>
                  </a:cubicBezTo>
                  <a:cubicBezTo>
                    <a:pt x="81" y="0"/>
                    <a:pt x="81" y="0"/>
                    <a:pt x="81" y="0"/>
                  </a:cubicBezTo>
                  <a:cubicBezTo>
                    <a:pt x="36" y="0"/>
                    <a:pt x="0" y="36"/>
                    <a:pt x="0" y="81"/>
                  </a:cubicBezTo>
                  <a:cubicBezTo>
                    <a:pt x="0" y="381"/>
                    <a:pt x="0" y="381"/>
                    <a:pt x="0" y="381"/>
                  </a:cubicBezTo>
                  <a:cubicBezTo>
                    <a:pt x="0" y="426"/>
                    <a:pt x="36" y="463"/>
                    <a:pt x="81" y="463"/>
                  </a:cubicBezTo>
                  <a:cubicBezTo>
                    <a:pt x="364" y="463"/>
                    <a:pt x="364" y="463"/>
                    <a:pt x="364" y="463"/>
                  </a:cubicBezTo>
                  <a:cubicBezTo>
                    <a:pt x="377" y="463"/>
                    <a:pt x="389" y="459"/>
                    <a:pt x="399" y="454"/>
                  </a:cubicBezTo>
                  <a:cubicBezTo>
                    <a:pt x="379" y="433"/>
                    <a:pt x="379" y="433"/>
                    <a:pt x="379" y="433"/>
                  </a:cubicBezTo>
                  <a:cubicBezTo>
                    <a:pt x="374" y="435"/>
                    <a:pt x="369" y="435"/>
                    <a:pt x="364" y="436"/>
                  </a:cubicBezTo>
                  <a:cubicBezTo>
                    <a:pt x="81" y="436"/>
                    <a:pt x="81" y="436"/>
                    <a:pt x="81" y="436"/>
                  </a:cubicBezTo>
                  <a:cubicBezTo>
                    <a:pt x="52" y="435"/>
                    <a:pt x="27" y="411"/>
                    <a:pt x="27" y="381"/>
                  </a:cubicBezTo>
                  <a:cubicBezTo>
                    <a:pt x="27" y="81"/>
                    <a:pt x="27" y="81"/>
                    <a:pt x="27" y="81"/>
                  </a:cubicBezTo>
                  <a:cubicBezTo>
                    <a:pt x="27" y="51"/>
                    <a:pt x="52" y="27"/>
                    <a:pt x="81" y="27"/>
                  </a:cubicBezTo>
                  <a:cubicBezTo>
                    <a:pt x="358" y="27"/>
                    <a:pt x="358" y="27"/>
                    <a:pt x="358" y="27"/>
                  </a:cubicBezTo>
                  <a:cubicBezTo>
                    <a:pt x="418" y="87"/>
                    <a:pt x="418" y="87"/>
                    <a:pt x="418" y="87"/>
                  </a:cubicBezTo>
                  <a:cubicBezTo>
                    <a:pt x="418" y="337"/>
                    <a:pt x="418" y="337"/>
                    <a:pt x="418" y="337"/>
                  </a:cubicBezTo>
                  <a:cubicBezTo>
                    <a:pt x="445" y="364"/>
                    <a:pt x="445" y="364"/>
                    <a:pt x="445" y="364"/>
                  </a:cubicBezTo>
                  <a:cubicBezTo>
                    <a:pt x="445" y="81"/>
                    <a:pt x="445" y="81"/>
                    <a:pt x="445" y="81"/>
                  </a:cubicBezTo>
                  <a:cubicBezTo>
                    <a:pt x="445" y="78"/>
                    <a:pt x="444" y="74"/>
                    <a:pt x="441"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grpSp>
      <p:sp>
        <p:nvSpPr>
          <p:cNvPr id="31" name="内容占位符 2"/>
          <p:cNvSpPr txBox="1">
            <a:spLocks/>
          </p:cNvSpPr>
          <p:nvPr/>
        </p:nvSpPr>
        <p:spPr>
          <a:xfrm>
            <a:off x="1375969" y="5289976"/>
            <a:ext cx="10209258" cy="1524793"/>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lgn="just">
              <a:buFont typeface="Wingdings" pitchFamily="2" charset="2"/>
              <a:buNone/>
            </a:pPr>
            <a:r>
              <a:rPr lang="zh-CN" altLang="en-US" sz="2200" dirty="0">
                <a:solidFill>
                  <a:schemeClr val="tx1"/>
                </a:solidFill>
                <a:latin typeface="微软雅黑"/>
                <a:ea typeface="微软雅黑"/>
              </a:rPr>
              <a:t>要运行</a:t>
            </a:r>
            <a:r>
              <a:rPr lang="en-US" altLang="zh-CN" sz="2200" dirty="0">
                <a:solidFill>
                  <a:schemeClr val="tx1"/>
                </a:solidFill>
                <a:latin typeface="微软雅黑"/>
                <a:ea typeface="微软雅黑"/>
              </a:rPr>
              <a:t>Windows VM</a:t>
            </a:r>
            <a:r>
              <a:rPr lang="zh-CN" altLang="en-US" sz="2200" dirty="0">
                <a:solidFill>
                  <a:schemeClr val="tx1"/>
                </a:solidFill>
                <a:latin typeface="微软雅黑"/>
                <a:ea typeface="微软雅黑"/>
              </a:rPr>
              <a:t>，必须在</a:t>
            </a:r>
            <a:r>
              <a:rPr lang="en-US" altLang="zh-CN" sz="2200" dirty="0">
                <a:solidFill>
                  <a:schemeClr val="tx1"/>
                </a:solidFill>
                <a:latin typeface="微软雅黑"/>
                <a:ea typeface="微软雅黑"/>
              </a:rPr>
              <a:t>XenServer</a:t>
            </a:r>
            <a:r>
              <a:rPr lang="zh-CN" altLang="en-US" sz="2200" dirty="0">
                <a:solidFill>
                  <a:schemeClr val="tx1"/>
                </a:solidFill>
                <a:latin typeface="微软雅黑"/>
                <a:ea typeface="微软雅黑"/>
              </a:rPr>
              <a:t>主机上启用虚拟化硬件支持功能。这是 </a:t>
            </a:r>
            <a:r>
              <a:rPr lang="en-US" altLang="zh-CN" sz="2200" dirty="0">
                <a:solidFill>
                  <a:schemeClr val="tx1"/>
                </a:solidFill>
                <a:latin typeface="微软雅黑"/>
                <a:ea typeface="微软雅黑"/>
              </a:rPr>
              <a:t>BIOS</a:t>
            </a:r>
            <a:r>
              <a:rPr lang="zh-CN" altLang="en-US" sz="2200" dirty="0">
                <a:solidFill>
                  <a:schemeClr val="tx1"/>
                </a:solidFill>
                <a:latin typeface="微软雅黑"/>
                <a:ea typeface="微软雅黑"/>
              </a:rPr>
              <a:t>中的一个选项。您的</a:t>
            </a:r>
            <a:r>
              <a:rPr lang="en-US" altLang="zh-CN" sz="2200" dirty="0">
                <a:solidFill>
                  <a:schemeClr val="tx1"/>
                </a:solidFill>
                <a:latin typeface="微软雅黑"/>
                <a:ea typeface="微软雅黑"/>
              </a:rPr>
              <a:t>BIOS</a:t>
            </a:r>
            <a:r>
              <a:rPr lang="zh-CN" altLang="en-US" sz="2200" dirty="0">
                <a:solidFill>
                  <a:schemeClr val="tx1"/>
                </a:solidFill>
                <a:latin typeface="微软雅黑"/>
                <a:ea typeface="微软雅黑"/>
              </a:rPr>
              <a:t>可能禁用了虚拟化支持。有关详细信息，请参阅</a:t>
            </a:r>
            <a:r>
              <a:rPr lang="en-US" altLang="zh-CN" sz="2200" dirty="0">
                <a:solidFill>
                  <a:schemeClr val="tx1"/>
                </a:solidFill>
                <a:latin typeface="微软雅黑"/>
                <a:ea typeface="微软雅黑"/>
              </a:rPr>
              <a:t>BIOS</a:t>
            </a:r>
            <a:r>
              <a:rPr lang="zh-CN" altLang="en-US" sz="2200" dirty="0">
                <a:solidFill>
                  <a:schemeClr val="tx1"/>
                </a:solidFill>
                <a:latin typeface="微软雅黑"/>
                <a:ea typeface="微软雅黑"/>
              </a:rPr>
              <a:t>文档。</a:t>
            </a:r>
          </a:p>
        </p:txBody>
      </p:sp>
    </p:spTree>
    <p:extLst>
      <p:ext uri="{BB962C8B-B14F-4D97-AF65-F5344CB8AC3E}">
        <p14:creationId xmlns:p14="http://schemas.microsoft.com/office/powerpoint/2010/main" val="4084108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12799" y="2099359"/>
            <a:ext cx="10326256" cy="4339650"/>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．广义上的虚拟化技术</a:t>
            </a:r>
          </a:p>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虚拟化技术是一门应用很广泛的技术，甚至可以说是一门相当基础的学科。</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广义</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地定义虚拟化技术可以这么来看：</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虚拟化技术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就是一种</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逻辑简化</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技术，</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实现物理层向逻辑层的变化。</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endPar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从这个定义来看，一个系统采用虚拟化技术后，其对外表现出的运动方式是一种逻辑化的运动方式，而不是真实的物理运动方式。所以采用虚拟化技术能实现</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对物理层运动复杂性的屏蔽</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，使系统对外运行状态</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呈现出简单的逻辑运行状态</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3606666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1678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a:spLocks/>
          </p:cNvSpPr>
          <p:nvPr/>
        </p:nvSpPr>
        <p:spPr>
          <a:xfrm>
            <a:off x="606712" y="2093683"/>
            <a:ext cx="10978515" cy="449579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R="0" lvl="0" algn="l" defTabSz="1219627" rtl="0" eaLnBrk="1" fontAlgn="auto" latinLnBrk="0" hangingPunct="1">
              <a:lnSpc>
                <a:spcPct val="130000"/>
              </a:lnSpc>
              <a:spcBef>
                <a:spcPct val="20000"/>
              </a:spcBef>
              <a:spcAft>
                <a:spcPts val="0"/>
              </a:spcAft>
              <a:buClr>
                <a:srgbClr val="0070C0"/>
              </a:buClr>
              <a:buSzPct val="80000"/>
              <a:buFont typeface="Wingdings" panose="05000000000000000000" pitchFamily="2" charset="2"/>
              <a:buChar char="Ø"/>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微软雅黑"/>
                <a:ea typeface="微软雅黑"/>
                <a:cs typeface="+mn-cs"/>
              </a:rPr>
              <a:t>2</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微软雅黑"/>
                <a:ea typeface="微软雅黑"/>
                <a:cs typeface="+mn-cs"/>
              </a:rPr>
              <a:t>RAM</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      最低</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2GB</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，建议</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4GB</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或更高容量。</a:t>
            </a:r>
          </a:p>
          <a:p>
            <a:pPr marR="0" lvl="0" algn="l" defTabSz="1219627" rtl="0" eaLnBrk="1" fontAlgn="auto" latinLnBrk="0" hangingPunct="1">
              <a:lnSpc>
                <a:spcPct val="130000"/>
              </a:lnSpc>
              <a:spcBef>
                <a:spcPts val="2000"/>
              </a:spcBef>
              <a:spcAft>
                <a:spcPts val="0"/>
              </a:spcAft>
              <a:buClr>
                <a:srgbClr val="0070C0"/>
              </a:buClr>
              <a:buSzPct val="80000"/>
              <a:buFont typeface="Wingdings" panose="05000000000000000000" pitchFamily="2" charset="2"/>
              <a:buChar char="Ø"/>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微软雅黑"/>
                <a:ea typeface="微软雅黑"/>
                <a:cs typeface="+mn-cs"/>
              </a:rPr>
              <a:t>3</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微软雅黑"/>
                <a:ea typeface="微软雅黑"/>
                <a:cs typeface="+mn-cs"/>
              </a:rPr>
              <a:t>）磁盘空间</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       本地连接的存储（</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PATA</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SATA</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SCSI</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最低磁盘空间为</a:t>
            </a:r>
            <a:r>
              <a:rPr kumimoji="0" lang="en-US" altLang="zh-CN" sz="2400" b="0" i="0" u="none" strike="noStrike" kern="1200" cap="none" spc="0" normalizeH="0" baseline="0" noProof="0" dirty="0">
                <a:ln>
                  <a:noFill/>
                </a:ln>
                <a:solidFill>
                  <a:srgbClr val="FF0000"/>
                </a:solidFill>
                <a:effectLst/>
                <a:uLnTx/>
                <a:uFillTx/>
                <a:latin typeface="微软雅黑"/>
                <a:ea typeface="微软雅黑"/>
                <a:cs typeface="+mn-cs"/>
              </a:rPr>
              <a:t>16GB</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，建议使用</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60GB</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磁盘空间；如果从</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SAN</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通过多路径引导进行安装，则使用通过</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HBA</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（而不是软件）的</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SAN</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（有关兼容的存储解决方案的详细列表，请参阅</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http://hcl.vmd.citrix.com</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      产品安装过程会生成两个</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4GB</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的</a:t>
            </a:r>
            <a:r>
              <a:rPr kumimoji="0" lang="en-US" altLang="zh-CN" sz="2400" b="0" i="0" u="none" strike="noStrike" kern="1200" cap="none" spc="0" normalizeH="0" baseline="0" noProof="0" dirty="0">
                <a:ln>
                  <a:noFill/>
                </a:ln>
                <a:solidFill>
                  <a:sysClr val="windowText" lastClr="000000"/>
                </a:solidFill>
                <a:effectLst/>
                <a:uLnTx/>
                <a:uFillTx/>
                <a:latin typeface="微软雅黑"/>
                <a:ea typeface="微软雅黑"/>
                <a:cs typeface="+mn-cs"/>
              </a:rPr>
              <a:t>XenServer</a:t>
            </a:r>
            <a:r>
              <a:rPr kumimoji="0" lang="zh-CN" altLang="en-US" sz="2400" b="0" i="0" u="none" strike="noStrike" kern="1200" cap="none" spc="0" normalizeH="0" baseline="0" noProof="0" dirty="0">
                <a:ln>
                  <a:noFill/>
                </a:ln>
                <a:solidFill>
                  <a:sysClr val="windowText" lastClr="000000"/>
                </a:solidFill>
                <a:effectLst/>
                <a:uLnTx/>
                <a:uFillTx/>
                <a:latin typeface="微软雅黑"/>
                <a:ea typeface="微软雅黑"/>
                <a:cs typeface="+mn-cs"/>
              </a:rPr>
              <a:t>主机控制域分区。</a:t>
            </a:r>
          </a:p>
        </p:txBody>
      </p:sp>
    </p:spTree>
    <p:extLst>
      <p:ext uri="{BB962C8B-B14F-4D97-AF65-F5344CB8AC3E}">
        <p14:creationId xmlns:p14="http://schemas.microsoft.com/office/powerpoint/2010/main" val="17851565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1678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sp>
        <p:nvSpPr>
          <p:cNvPr id="32" name="矩形 31"/>
          <p:cNvSpPr/>
          <p:nvPr/>
        </p:nvSpPr>
        <p:spPr>
          <a:xfrm>
            <a:off x="646542" y="2533744"/>
            <a:ext cx="10966742" cy="521977"/>
          </a:xfrm>
          <a:prstGeom prst="rect">
            <a:avLst/>
          </a:prstGeom>
          <a:solidFill>
            <a:srgbClr val="FFC000"/>
          </a:solidFill>
          <a:ln w="25400" cap="flat" cmpd="sng" algn="ctr">
            <a:noFill/>
            <a:prstDash val="solid"/>
          </a:ln>
          <a:effectLst/>
        </p:spPr>
        <p:txBody>
          <a:bodyPr rtlCol="0" anchor="ctr"/>
          <a:lstStyle/>
          <a:p>
            <a:pPr marL="342900" indent="-342900" defTabSz="1219627">
              <a:buClr>
                <a:srgbClr val="0070C0"/>
              </a:buClr>
              <a:buFont typeface="Wingdings" panose="05000000000000000000" pitchFamily="2" charset="2"/>
              <a:buChar char="Ø"/>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）网络</a:t>
            </a:r>
          </a:p>
        </p:txBody>
      </p:sp>
      <p:sp>
        <p:nvSpPr>
          <p:cNvPr id="33" name="内容占位符 2"/>
          <p:cNvSpPr txBox="1">
            <a:spLocks/>
          </p:cNvSpPr>
          <p:nvPr/>
        </p:nvSpPr>
        <p:spPr>
          <a:xfrm>
            <a:off x="417964" y="3495782"/>
            <a:ext cx="11423898" cy="180974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spcBef>
                <a:spcPts val="2000"/>
              </a:spcBef>
              <a:buFont typeface="Wingdings" pitchFamily="2" charset="2"/>
              <a:buNone/>
            </a:pPr>
            <a:r>
              <a:rPr lang="en-US" altLang="zh-CN" dirty="0">
                <a:solidFill>
                  <a:prstClr val="black"/>
                </a:solidFill>
                <a:latin typeface="Times New Roman" panose="02020603050405020304" pitchFamily="18" charset="0"/>
                <a:ea typeface="微软雅黑"/>
                <a:cs typeface="Times New Roman" panose="02020603050405020304" pitchFamily="18" charset="0"/>
              </a:rPr>
              <a:t>       </a:t>
            </a:r>
            <a:r>
              <a:rPr lang="en-US" altLang="zh-CN" dirty="0">
                <a:solidFill>
                  <a:srgbClr val="FF0000"/>
                </a:solidFill>
                <a:latin typeface="Times New Roman" panose="02020603050405020304" pitchFamily="18" charset="0"/>
                <a:ea typeface="微软雅黑"/>
                <a:cs typeface="Times New Roman" panose="02020603050405020304" pitchFamily="18" charset="0"/>
              </a:rPr>
              <a:t>100Mbit/s </a:t>
            </a:r>
            <a:r>
              <a:rPr lang="zh-CN" altLang="en-US" dirty="0">
                <a:solidFill>
                  <a:prstClr val="black"/>
                </a:solidFill>
                <a:latin typeface="Times New Roman" panose="02020603050405020304" pitchFamily="18" charset="0"/>
                <a:ea typeface="微软雅黑"/>
                <a:cs typeface="Times New Roman" panose="02020603050405020304" pitchFamily="18" charset="0"/>
              </a:rPr>
              <a:t>或更快的 </a:t>
            </a:r>
            <a:r>
              <a:rPr lang="en-US" altLang="zh-CN" dirty="0">
                <a:solidFill>
                  <a:prstClr val="black"/>
                </a:solidFill>
                <a:latin typeface="Times New Roman" panose="02020603050405020304" pitchFamily="18" charset="0"/>
                <a:ea typeface="微软雅黑"/>
                <a:cs typeface="Times New Roman" panose="02020603050405020304" pitchFamily="18" charset="0"/>
              </a:rPr>
              <a:t>NIC(Network Interface Card,</a:t>
            </a:r>
            <a:r>
              <a:rPr lang="zh-CN" altLang="en-US" dirty="0">
                <a:solidFill>
                  <a:prstClr val="black"/>
                </a:solidFill>
                <a:latin typeface="Times New Roman" panose="02020603050405020304" pitchFamily="18" charset="0"/>
                <a:ea typeface="微软雅黑"/>
                <a:cs typeface="Times New Roman" panose="02020603050405020304" pitchFamily="18" charset="0"/>
              </a:rPr>
              <a:t>网卡</a:t>
            </a:r>
            <a:r>
              <a:rPr lang="en-US" altLang="zh-CN" dirty="0">
                <a:solidFill>
                  <a:prstClr val="black"/>
                </a:solidFill>
                <a:latin typeface="Times New Roman" panose="02020603050405020304" pitchFamily="18" charset="0"/>
                <a:ea typeface="微软雅黑"/>
                <a:cs typeface="Times New Roman" panose="02020603050405020304" pitchFamily="18" charset="0"/>
              </a:rPr>
              <a:t>)</a:t>
            </a:r>
            <a:r>
              <a:rPr lang="zh-CN" altLang="en-US" dirty="0">
                <a:solidFill>
                  <a:prstClr val="black"/>
                </a:solidFill>
                <a:latin typeface="Times New Roman" panose="02020603050405020304" pitchFamily="18" charset="0"/>
                <a:ea typeface="微软雅黑"/>
                <a:cs typeface="Times New Roman" panose="02020603050405020304" pitchFamily="18" charset="0"/>
              </a:rPr>
              <a:t>。为实现更快速的 </a:t>
            </a:r>
            <a:r>
              <a:rPr lang="en-US" altLang="zh-CN" dirty="0">
                <a:solidFill>
                  <a:prstClr val="black"/>
                </a:solidFill>
                <a:latin typeface="Times New Roman" panose="02020603050405020304" pitchFamily="18" charset="0"/>
                <a:ea typeface="微软雅黑"/>
                <a:cs typeface="Times New Roman" panose="02020603050405020304" pitchFamily="18" charset="0"/>
              </a:rPr>
              <a:t>P2V </a:t>
            </a:r>
            <a:r>
              <a:rPr lang="zh-CN" altLang="en-US" dirty="0">
                <a:solidFill>
                  <a:prstClr val="black"/>
                </a:solidFill>
                <a:latin typeface="Times New Roman" panose="02020603050405020304" pitchFamily="18" charset="0"/>
                <a:ea typeface="微软雅黑"/>
                <a:cs typeface="Times New Roman" panose="02020603050405020304" pitchFamily="18" charset="0"/>
              </a:rPr>
              <a:t>及导出</a:t>
            </a:r>
            <a:r>
              <a:rPr lang="en-US" altLang="zh-CN" dirty="0">
                <a:solidFill>
                  <a:prstClr val="black"/>
                </a:solidFill>
                <a:latin typeface="Times New Roman" panose="02020603050405020304" pitchFamily="18" charset="0"/>
                <a:ea typeface="微软雅黑"/>
                <a:cs typeface="Times New Roman" panose="02020603050405020304" pitchFamily="18" charset="0"/>
              </a:rPr>
              <a:t>/</a:t>
            </a:r>
            <a:r>
              <a:rPr lang="zh-CN" altLang="en-US" dirty="0">
                <a:solidFill>
                  <a:prstClr val="black"/>
                </a:solidFill>
                <a:latin typeface="Times New Roman" panose="02020603050405020304" pitchFamily="18" charset="0"/>
                <a:ea typeface="微软雅黑"/>
                <a:cs typeface="Times New Roman" panose="02020603050405020304" pitchFamily="18" charset="0"/>
              </a:rPr>
              <a:t>导入数据传输和 </a:t>
            </a:r>
            <a:r>
              <a:rPr lang="en-US" altLang="zh-CN" dirty="0">
                <a:solidFill>
                  <a:prstClr val="black"/>
                </a:solidFill>
                <a:latin typeface="Times New Roman" panose="02020603050405020304" pitchFamily="18" charset="0"/>
                <a:ea typeface="微软雅黑"/>
                <a:cs typeface="Times New Roman" panose="02020603050405020304" pitchFamily="18" charset="0"/>
              </a:rPr>
              <a:t>VM </a:t>
            </a:r>
            <a:r>
              <a:rPr lang="zh-CN" altLang="en-US" dirty="0">
                <a:solidFill>
                  <a:prstClr val="black"/>
                </a:solidFill>
                <a:latin typeface="Times New Roman" panose="02020603050405020304" pitchFamily="18" charset="0"/>
                <a:ea typeface="微软雅黑"/>
                <a:cs typeface="Times New Roman" panose="02020603050405020304" pitchFamily="18" charset="0"/>
              </a:rPr>
              <a:t>实时迁移，建议使用 </a:t>
            </a:r>
            <a:r>
              <a:rPr lang="en-US" altLang="zh-CN" dirty="0">
                <a:solidFill>
                  <a:prstClr val="black"/>
                </a:solidFill>
                <a:latin typeface="Times New Roman" panose="02020603050405020304" pitchFamily="18" charset="0"/>
                <a:ea typeface="微软雅黑"/>
                <a:cs typeface="Times New Roman" panose="02020603050405020304" pitchFamily="18" charset="0"/>
              </a:rPr>
              <a:t>1 GB </a:t>
            </a:r>
            <a:r>
              <a:rPr lang="zh-CN" altLang="en-US" dirty="0">
                <a:solidFill>
                  <a:prstClr val="black"/>
                </a:solidFill>
                <a:latin typeface="Times New Roman" panose="02020603050405020304" pitchFamily="18" charset="0"/>
                <a:ea typeface="微软雅黑"/>
                <a:cs typeface="Times New Roman" panose="02020603050405020304" pitchFamily="18" charset="0"/>
              </a:rPr>
              <a:t>或更快的 </a:t>
            </a:r>
            <a:r>
              <a:rPr lang="en-US" altLang="zh-CN" dirty="0">
                <a:solidFill>
                  <a:prstClr val="black"/>
                </a:solidFill>
                <a:latin typeface="Times New Roman" panose="02020603050405020304" pitchFamily="18" charset="0"/>
                <a:ea typeface="微软雅黑"/>
                <a:cs typeface="Times New Roman" panose="02020603050405020304" pitchFamily="18" charset="0"/>
              </a:rPr>
              <a:t>NIC</a:t>
            </a:r>
            <a:r>
              <a:rPr lang="zh-CN" altLang="en-US" dirty="0">
                <a:solidFill>
                  <a:prstClr val="black"/>
                </a:solidFill>
                <a:latin typeface="Times New Roman" panose="02020603050405020304" pitchFamily="18" charset="0"/>
                <a:ea typeface="微软雅黑"/>
                <a:cs typeface="Times New Roman" panose="02020603050405020304" pitchFamily="18" charset="0"/>
              </a:rPr>
              <a:t>。为实现冗余，建议使用多个 </a:t>
            </a:r>
            <a:r>
              <a:rPr lang="en-US" altLang="zh-CN" dirty="0">
                <a:solidFill>
                  <a:prstClr val="black"/>
                </a:solidFill>
                <a:latin typeface="Times New Roman" panose="02020603050405020304" pitchFamily="18" charset="0"/>
                <a:ea typeface="微软雅黑"/>
                <a:cs typeface="Times New Roman" panose="02020603050405020304" pitchFamily="18" charset="0"/>
              </a:rPr>
              <a:t>NIC</a:t>
            </a:r>
            <a:r>
              <a:rPr lang="zh-CN" altLang="en-US" dirty="0">
                <a:solidFill>
                  <a:prstClr val="black"/>
                </a:solidFill>
                <a:latin typeface="Times New Roman" panose="02020603050405020304" pitchFamily="18" charset="0"/>
                <a:ea typeface="微软雅黑"/>
                <a:cs typeface="Times New Roman" panose="02020603050405020304" pitchFamily="18" charset="0"/>
              </a:rPr>
              <a:t>。</a:t>
            </a:r>
            <a:r>
              <a:rPr lang="en-US" altLang="zh-CN" dirty="0">
                <a:solidFill>
                  <a:prstClr val="black"/>
                </a:solidFill>
                <a:latin typeface="Times New Roman" panose="02020603050405020304" pitchFamily="18" charset="0"/>
                <a:ea typeface="微软雅黑"/>
                <a:cs typeface="Times New Roman" panose="02020603050405020304" pitchFamily="18" charset="0"/>
              </a:rPr>
              <a:t>NIC </a:t>
            </a:r>
            <a:r>
              <a:rPr lang="zh-CN" altLang="en-US" dirty="0">
                <a:solidFill>
                  <a:prstClr val="black"/>
                </a:solidFill>
                <a:latin typeface="Times New Roman" panose="02020603050405020304" pitchFamily="18" charset="0"/>
                <a:ea typeface="微软雅黑"/>
                <a:cs typeface="Times New Roman" panose="02020603050405020304" pitchFamily="18" charset="0"/>
              </a:rPr>
              <a:t>配置将因存储类型而异。</a:t>
            </a:r>
          </a:p>
          <a:p>
            <a:pPr marL="0" indent="0">
              <a:buFont typeface="Wingdings" pitchFamily="2" charset="2"/>
              <a:buNone/>
            </a:pPr>
            <a:endPar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336881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1678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系统要求</a:t>
            </a:r>
          </a:p>
        </p:txBody>
      </p:sp>
      <p:sp>
        <p:nvSpPr>
          <p:cNvPr id="17" name="文本框 16"/>
          <p:cNvSpPr txBox="1"/>
          <p:nvPr/>
        </p:nvSpPr>
        <p:spPr>
          <a:xfrm>
            <a:off x="606712" y="1114474"/>
            <a:ext cx="2161169"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endParaRPr lang="zh-CN" altLang="en-US" sz="2800" b="1" dirty="0">
              <a:latin typeface="黑体" panose="02010609060101010101" pitchFamily="49" charset="-122"/>
              <a:ea typeface="黑体" panose="02010609060101010101" pitchFamily="49"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370179019"/>
              </p:ext>
            </p:extLst>
          </p:nvPr>
        </p:nvGraphicFramePr>
        <p:xfrm>
          <a:off x="855230" y="2390703"/>
          <a:ext cx="10439400" cy="4067177"/>
        </p:xfrm>
        <a:graphic>
          <a:graphicData uri="http://schemas.openxmlformats.org/drawingml/2006/table">
            <a:tbl>
              <a:tblPr firstRow="1" firstCol="1" bandRow="1"/>
              <a:tblGrid>
                <a:gridCol w="2423761">
                  <a:extLst>
                    <a:ext uri="{9D8B030D-6E8A-4147-A177-3AD203B41FA5}">
                      <a16:colId xmlns:a16="http://schemas.microsoft.com/office/drawing/2014/main" val="20000"/>
                    </a:ext>
                  </a:extLst>
                </a:gridCol>
                <a:gridCol w="8015639">
                  <a:extLst>
                    <a:ext uri="{9D8B030D-6E8A-4147-A177-3AD203B41FA5}">
                      <a16:colId xmlns:a16="http://schemas.microsoft.com/office/drawing/2014/main" val="20001"/>
                    </a:ext>
                  </a:extLst>
                </a:gridCol>
              </a:tblGrid>
              <a:tr h="685800">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zh-CN" sz="2400" kern="1050" dirty="0">
                          <a:effectLst/>
                          <a:latin typeface="Times New Roman" panose="02020603050405020304" pitchFamily="18" charset="0"/>
                          <a:cs typeface="Times New Roman" panose="02020603050405020304" pitchFamily="18" charset="0"/>
                        </a:rPr>
                        <a:t>操作系统</a:t>
                      </a:r>
                      <a:endParaRPr lang="zh-CN" sz="2400" kern="1050" dirty="0">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en-US" sz="2400" kern="1050" dirty="0">
                          <a:effectLst/>
                          <a:latin typeface="Times New Roman" panose="02020603050405020304" pitchFamily="18" charset="0"/>
                          <a:cs typeface="Times New Roman" panose="02020603050405020304" pitchFamily="18" charset="0"/>
                        </a:rPr>
                        <a:t>Windows 7 SP1</a:t>
                      </a:r>
                      <a:r>
                        <a:rPr lang="zh-CN" sz="2400" kern="1050" dirty="0">
                          <a:effectLst/>
                          <a:latin typeface="Times New Roman" panose="02020603050405020304" pitchFamily="18" charset="0"/>
                          <a:cs typeface="Times New Roman" panose="02020603050405020304" pitchFamily="18" charset="0"/>
                        </a:rPr>
                        <a:t>及</a:t>
                      </a:r>
                      <a:r>
                        <a:rPr lang="en-US" sz="2400" kern="1050" dirty="0">
                          <a:effectLst/>
                          <a:latin typeface="Times New Roman" panose="02020603050405020304" pitchFamily="18" charset="0"/>
                          <a:cs typeface="Times New Roman" panose="02020603050405020304" pitchFamily="18" charset="0"/>
                        </a:rPr>
                        <a:t>Windows Server 2003 SP2</a:t>
                      </a:r>
                      <a:r>
                        <a:rPr lang="zh-CN" sz="2400" kern="1050" dirty="0">
                          <a:effectLst/>
                          <a:latin typeface="Times New Roman" panose="02020603050405020304" pitchFamily="18" charset="0"/>
                          <a:cs typeface="Times New Roman" panose="02020603050405020304" pitchFamily="18" charset="0"/>
                        </a:rPr>
                        <a:t>以上</a:t>
                      </a:r>
                      <a:endParaRPr lang="zh-CN" sz="2400" kern="105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w="25400" cmpd="sng">
                      <a:solidFill>
                        <a:sysClr val="windowText" lastClr="000000"/>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0000"/>
                  </a:ext>
                </a:extLst>
              </a:tr>
              <a:tr h="971551">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en-US" sz="2400" b="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.NET Framework</a:t>
                      </a:r>
                      <a:endParaRPr lang="zh-CN" sz="2400" b="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69875" algn="l">
                        <a:spcAft>
                          <a:spcPts val="0"/>
                        </a:spcAft>
                      </a:pP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版本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4</a:t>
                      </a:r>
                      <a:endParaRPr lang="zh-CN" sz="240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w="25400" cmpd="sng">
                      <a:solidFill>
                        <a:sysClr val="windowText" lastClr="000000"/>
                      </a:solid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1"/>
                  </a:ext>
                </a:extLst>
              </a:tr>
              <a:tr h="485775">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en-US" sz="2400" b="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CPU</a:t>
                      </a:r>
                      <a:endParaRPr lang="zh-CN" sz="2400" b="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69875" algn="l">
                        <a:spcAft>
                          <a:spcPts val="0"/>
                        </a:spcAft>
                      </a:pP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最低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750 MHz</a:t>
                      </a: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，建议使用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1 GHz </a:t>
                      </a: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或更快的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CPU</a:t>
                      </a:r>
                      <a:endParaRPr lang="zh-CN" sz="240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2"/>
                  </a:ext>
                </a:extLst>
              </a:tr>
              <a:tr h="485775">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en-US" sz="2400" b="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RAM</a:t>
                      </a:r>
                      <a:endParaRPr lang="zh-CN" sz="2400" b="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69875" algn="l">
                        <a:spcAft>
                          <a:spcPts val="0"/>
                        </a:spcAft>
                      </a:pP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最低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1 GB</a:t>
                      </a: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，建议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2 GB </a:t>
                      </a: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或更高容量</a:t>
                      </a:r>
                      <a:endParaRPr lang="zh-CN" sz="240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3"/>
                  </a:ext>
                </a:extLst>
              </a:tr>
              <a:tr h="466726">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zh-CN" sz="2400" b="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磁盘空间</a:t>
                      </a:r>
                      <a:endParaRPr lang="zh-CN" sz="2400" b="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69875" algn="l">
                        <a:spcAft>
                          <a:spcPts val="0"/>
                        </a:spcAft>
                      </a:pP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最低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100 MB</a:t>
                      </a:r>
                      <a:endParaRPr lang="zh-CN" sz="240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4"/>
                  </a:ext>
                </a:extLst>
              </a:tr>
              <a:tr h="485775">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zh-CN" sz="2400" b="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网络</a:t>
                      </a:r>
                      <a:endParaRPr lang="zh-CN" sz="2400" b="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a:noFill/>
                    </a:lnB>
                    <a:lnTlToBr w="12700" cmpd="sng">
                      <a:noFill/>
                      <a:prstDash val="solid"/>
                    </a:lnTlToBr>
                    <a:lnBlToTr w="12700" cmpd="sng">
                      <a:noFill/>
                      <a:prstDash val="solid"/>
                    </a:lnBlToTr>
                    <a:solidFill>
                      <a:sysClr val="window" lastClr="FFFFFF">
                        <a:lumMod val="85000"/>
                      </a:sysClr>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69875" algn="l">
                        <a:spcAft>
                          <a:spcPts val="0"/>
                        </a:spcAft>
                      </a:pP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100 Mb </a:t>
                      </a: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或更快的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NIC</a:t>
                      </a:r>
                      <a:endParaRPr lang="zh-CN" sz="240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ysClr val="window" lastClr="FFFFFF">
                        <a:lumMod val="85000"/>
                      </a:sysClr>
                    </a:solidFill>
                  </a:tcPr>
                </a:tc>
                <a:extLst>
                  <a:ext uri="{0D108BD9-81ED-4DB2-BD59-A6C34878D82A}">
                    <a16:rowId xmlns:a16="http://schemas.microsoft.com/office/drawing/2014/main" val="10005"/>
                  </a:ext>
                </a:extLst>
              </a:tr>
              <a:tr h="485775">
                <a:tc>
                  <a:txBody>
                    <a:bodyPr/>
                    <a:lstStyle>
                      <a:lvl1pPr marL="0" algn="l" defTabSz="914400" rtl="0" eaLnBrk="1" latinLnBrk="0" hangingPunct="1">
                        <a:defRPr sz="1800" b="1" kern="1200">
                          <a:solidFill>
                            <a:schemeClr val="lt1"/>
                          </a:solidFill>
                          <a:latin typeface="Arial"/>
                          <a:ea typeface="微软雅黑"/>
                        </a:defRPr>
                      </a:lvl1pPr>
                      <a:lvl2pPr marL="457200" algn="l" defTabSz="914400" rtl="0" eaLnBrk="1" latinLnBrk="0" hangingPunct="1">
                        <a:defRPr sz="1800" b="1" kern="1200">
                          <a:solidFill>
                            <a:schemeClr val="lt1"/>
                          </a:solidFill>
                          <a:latin typeface="Arial"/>
                          <a:ea typeface="微软雅黑"/>
                        </a:defRPr>
                      </a:lvl2pPr>
                      <a:lvl3pPr marL="914400" algn="l" defTabSz="914400" rtl="0" eaLnBrk="1" latinLnBrk="0" hangingPunct="1">
                        <a:defRPr sz="1800" b="1" kern="1200">
                          <a:solidFill>
                            <a:schemeClr val="lt1"/>
                          </a:solidFill>
                          <a:latin typeface="Arial"/>
                          <a:ea typeface="微软雅黑"/>
                        </a:defRPr>
                      </a:lvl3pPr>
                      <a:lvl4pPr marL="1371600" algn="l" defTabSz="914400" rtl="0" eaLnBrk="1" latinLnBrk="0" hangingPunct="1">
                        <a:defRPr sz="1800" b="1" kern="1200">
                          <a:solidFill>
                            <a:schemeClr val="lt1"/>
                          </a:solidFill>
                          <a:latin typeface="Arial"/>
                          <a:ea typeface="微软雅黑"/>
                        </a:defRPr>
                      </a:lvl4pPr>
                      <a:lvl5pPr marL="1828800" algn="l" defTabSz="914400" rtl="0" eaLnBrk="1" latinLnBrk="0" hangingPunct="1">
                        <a:defRPr sz="1800" b="1" kern="1200">
                          <a:solidFill>
                            <a:schemeClr val="lt1"/>
                          </a:solidFill>
                          <a:latin typeface="Arial"/>
                          <a:ea typeface="微软雅黑"/>
                        </a:defRPr>
                      </a:lvl5pPr>
                      <a:lvl6pPr marL="2286000" algn="l" defTabSz="914400" rtl="0" eaLnBrk="1" latinLnBrk="0" hangingPunct="1">
                        <a:defRPr sz="1800" b="1" kern="1200">
                          <a:solidFill>
                            <a:schemeClr val="lt1"/>
                          </a:solidFill>
                          <a:latin typeface="Arial"/>
                          <a:ea typeface="微软雅黑"/>
                        </a:defRPr>
                      </a:lvl6pPr>
                      <a:lvl7pPr marL="2743200" algn="l" defTabSz="914400" rtl="0" eaLnBrk="1" latinLnBrk="0" hangingPunct="1">
                        <a:defRPr sz="1800" b="1" kern="1200">
                          <a:solidFill>
                            <a:schemeClr val="lt1"/>
                          </a:solidFill>
                          <a:latin typeface="Arial"/>
                          <a:ea typeface="微软雅黑"/>
                        </a:defRPr>
                      </a:lvl7pPr>
                      <a:lvl8pPr marL="3200400" algn="l" defTabSz="914400" rtl="0" eaLnBrk="1" latinLnBrk="0" hangingPunct="1">
                        <a:defRPr sz="1800" b="1" kern="1200">
                          <a:solidFill>
                            <a:schemeClr val="lt1"/>
                          </a:solidFill>
                          <a:latin typeface="Arial"/>
                          <a:ea typeface="微软雅黑"/>
                        </a:defRPr>
                      </a:lvl8pPr>
                      <a:lvl9pPr marL="3657600" algn="l" defTabSz="914400" rtl="0" eaLnBrk="1" latinLnBrk="0" hangingPunct="1">
                        <a:defRPr sz="1800" b="1" kern="1200">
                          <a:solidFill>
                            <a:schemeClr val="lt1"/>
                          </a:solidFill>
                          <a:latin typeface="Arial"/>
                          <a:ea typeface="微软雅黑"/>
                        </a:defRPr>
                      </a:lvl9pPr>
                    </a:lstStyle>
                    <a:p>
                      <a:pPr indent="269875" algn="l">
                        <a:spcAft>
                          <a:spcPts val="0"/>
                        </a:spcAft>
                      </a:pPr>
                      <a:r>
                        <a:rPr lang="zh-CN" sz="2400" b="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屏幕分辨率</a:t>
                      </a:r>
                      <a:endParaRPr lang="zh-CN" sz="2400" b="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a:noFill/>
                    </a:lnL>
                    <a:lnR w="12700" cap="flat" cmpd="sng" algn="ctr">
                      <a:solidFill>
                        <a:sysClr val="windowText" lastClr="000000"/>
                      </a:solidFill>
                      <a:prstDash val="solid"/>
                      <a:round/>
                      <a:headEnd type="none" w="med" len="med"/>
                      <a:tailEnd type="none" w="med" len="med"/>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a:ea typeface="微软雅黑"/>
                        </a:defRPr>
                      </a:lvl1pPr>
                      <a:lvl2pPr marL="457200" algn="l" defTabSz="914400" rtl="0" eaLnBrk="1" latinLnBrk="0" hangingPunct="1">
                        <a:defRPr sz="1800" kern="1200">
                          <a:solidFill>
                            <a:schemeClr val="dk1"/>
                          </a:solidFill>
                          <a:latin typeface="Arial"/>
                          <a:ea typeface="微软雅黑"/>
                        </a:defRPr>
                      </a:lvl2pPr>
                      <a:lvl3pPr marL="914400" algn="l" defTabSz="914400" rtl="0" eaLnBrk="1" latinLnBrk="0" hangingPunct="1">
                        <a:defRPr sz="1800" kern="1200">
                          <a:solidFill>
                            <a:schemeClr val="dk1"/>
                          </a:solidFill>
                          <a:latin typeface="Arial"/>
                          <a:ea typeface="微软雅黑"/>
                        </a:defRPr>
                      </a:lvl3pPr>
                      <a:lvl4pPr marL="1371600" algn="l" defTabSz="914400" rtl="0" eaLnBrk="1" latinLnBrk="0" hangingPunct="1">
                        <a:defRPr sz="1800" kern="1200">
                          <a:solidFill>
                            <a:schemeClr val="dk1"/>
                          </a:solidFill>
                          <a:latin typeface="Arial"/>
                          <a:ea typeface="微软雅黑"/>
                        </a:defRPr>
                      </a:lvl4pPr>
                      <a:lvl5pPr marL="1828800" algn="l" defTabSz="914400" rtl="0" eaLnBrk="1" latinLnBrk="0" hangingPunct="1">
                        <a:defRPr sz="1800" kern="1200">
                          <a:solidFill>
                            <a:schemeClr val="dk1"/>
                          </a:solidFill>
                          <a:latin typeface="Arial"/>
                          <a:ea typeface="微软雅黑"/>
                        </a:defRPr>
                      </a:lvl5pPr>
                      <a:lvl6pPr marL="2286000" algn="l" defTabSz="914400" rtl="0" eaLnBrk="1" latinLnBrk="0" hangingPunct="1">
                        <a:defRPr sz="1800" kern="1200">
                          <a:solidFill>
                            <a:schemeClr val="dk1"/>
                          </a:solidFill>
                          <a:latin typeface="Arial"/>
                          <a:ea typeface="微软雅黑"/>
                        </a:defRPr>
                      </a:lvl6pPr>
                      <a:lvl7pPr marL="2743200" algn="l" defTabSz="914400" rtl="0" eaLnBrk="1" latinLnBrk="0" hangingPunct="1">
                        <a:defRPr sz="1800" kern="1200">
                          <a:solidFill>
                            <a:schemeClr val="dk1"/>
                          </a:solidFill>
                          <a:latin typeface="Arial"/>
                          <a:ea typeface="微软雅黑"/>
                        </a:defRPr>
                      </a:lvl7pPr>
                      <a:lvl8pPr marL="3200400" algn="l" defTabSz="914400" rtl="0" eaLnBrk="1" latinLnBrk="0" hangingPunct="1">
                        <a:defRPr sz="1800" kern="1200">
                          <a:solidFill>
                            <a:schemeClr val="dk1"/>
                          </a:solidFill>
                          <a:latin typeface="Arial"/>
                          <a:ea typeface="微软雅黑"/>
                        </a:defRPr>
                      </a:lvl8pPr>
                      <a:lvl9pPr marL="3657600" algn="l" defTabSz="914400" rtl="0" eaLnBrk="1" latinLnBrk="0" hangingPunct="1">
                        <a:defRPr sz="1800" kern="1200">
                          <a:solidFill>
                            <a:schemeClr val="dk1"/>
                          </a:solidFill>
                          <a:latin typeface="Arial"/>
                          <a:ea typeface="微软雅黑"/>
                        </a:defRPr>
                      </a:lvl9pPr>
                    </a:lstStyle>
                    <a:p>
                      <a:pPr indent="269875" algn="l">
                        <a:spcAft>
                          <a:spcPts val="0"/>
                        </a:spcAft>
                      </a:pP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最低 </a:t>
                      </a:r>
                      <a:r>
                        <a:rPr lang="en-US"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1024x768 </a:t>
                      </a:r>
                      <a:r>
                        <a:rPr lang="zh-CN" sz="2400" kern="1050" dirty="0">
                          <a:solidFill>
                            <a:schemeClr val="tx1">
                              <a:lumMod val="85000"/>
                              <a:lumOff val="15000"/>
                            </a:schemeClr>
                          </a:solidFill>
                          <a:effectLst/>
                          <a:latin typeface="Times New Roman" panose="02020603050405020304" pitchFamily="18" charset="0"/>
                          <a:cs typeface="Times New Roman" panose="02020603050405020304" pitchFamily="18" charset="0"/>
                        </a:rPr>
                        <a:t>像素</a:t>
                      </a:r>
                      <a:endParaRPr lang="zh-CN" sz="2400" kern="1050" dirty="0">
                        <a:solidFill>
                          <a:schemeClr val="tx1">
                            <a:lumMod val="85000"/>
                            <a:lumOff val="15000"/>
                          </a:schemeClr>
                        </a:solidFill>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ysClr val="windowText" lastClr="000000"/>
                      </a:solidFill>
                      <a:prstDash val="solid"/>
                      <a:round/>
                      <a:headEnd type="none" w="med" len="med"/>
                      <a:tailEnd type="none" w="med" len="med"/>
                    </a:lnL>
                    <a:lnR>
                      <a:noFill/>
                    </a:lnR>
                    <a:lnT>
                      <a:noFill/>
                    </a:lnT>
                    <a:lnB w="25400" cmpd="sng">
                      <a:solidFill>
                        <a:sysClr val="windowText" lastClr="000000"/>
                      </a:solidFill>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230345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0473" y="968226"/>
            <a:ext cx="6625948" cy="520254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29" name="矩形 28"/>
          <p:cNvSpPr/>
          <p:nvPr/>
        </p:nvSpPr>
        <p:spPr>
          <a:xfrm>
            <a:off x="5754545" y="2711225"/>
            <a:ext cx="4417299" cy="48267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17" name="TextBox 1"/>
          <p:cNvSpPr txBox="1"/>
          <p:nvPr/>
        </p:nvSpPr>
        <p:spPr>
          <a:xfrm>
            <a:off x="7009925" y="2850457"/>
            <a:ext cx="2818471" cy="369161"/>
          </a:xfrm>
          <a:prstGeom prst="rect">
            <a:avLst/>
          </a:prstGeom>
          <a:noFill/>
        </p:spPr>
        <p:txBody>
          <a:bodyPr wrap="none" lIns="0" tIns="0" rIns="0" bIns="60949" rtlCol="0">
            <a:spAutoFit/>
          </a:bodyPr>
          <a:lstStyle/>
          <a:p>
            <a:pPr defTabSz="1219017">
              <a:lnSpc>
                <a:spcPts val="2400"/>
              </a:lnSpc>
            </a:pPr>
            <a:r>
              <a:rPr lang="zh-CN" altLang="en-US" sz="2399" dirty="0">
                <a:solidFill>
                  <a:prstClr val="white"/>
                </a:solidFill>
                <a:latin typeface="微软雅黑"/>
                <a:ea typeface="微软雅黑"/>
                <a:cs typeface="Microsoft YaHei UI" pitchFamily="18" charset="0"/>
              </a:rPr>
              <a:t>任务 </a:t>
            </a:r>
            <a:r>
              <a:rPr lang="en-US" altLang="zh-CN" sz="2399" dirty="0">
                <a:solidFill>
                  <a:prstClr val="white"/>
                </a:solidFill>
                <a:latin typeface="微软雅黑"/>
                <a:ea typeface="微软雅黑"/>
                <a:cs typeface="Microsoft YaHei UI" pitchFamily="18" charset="0"/>
              </a:rPr>
              <a:t>XenServer</a:t>
            </a:r>
            <a:r>
              <a:rPr lang="zh-CN" altLang="en-US" sz="2399" dirty="0">
                <a:solidFill>
                  <a:prstClr val="white"/>
                </a:solidFill>
                <a:latin typeface="Microsoft YaHei UI" pitchFamily="18" charset="0"/>
                <a:ea typeface="微软雅黑"/>
                <a:cs typeface="Microsoft YaHei UI" pitchFamily="18" charset="0"/>
              </a:rPr>
              <a:t>部署</a:t>
            </a:r>
          </a:p>
        </p:txBody>
      </p:sp>
      <p:sp>
        <p:nvSpPr>
          <p:cNvPr id="18" name="TextBox 1"/>
          <p:cNvSpPr txBox="1"/>
          <p:nvPr/>
        </p:nvSpPr>
        <p:spPr>
          <a:xfrm>
            <a:off x="7009925" y="1910813"/>
            <a:ext cx="1496681" cy="369161"/>
          </a:xfrm>
          <a:prstGeom prst="rect">
            <a:avLst/>
          </a:prstGeom>
          <a:noFill/>
        </p:spPr>
        <p:txBody>
          <a:bodyPr wrap="none" lIns="0" tIns="0" rIns="0" bIns="60949" rtlCol="0">
            <a:spAutoFit/>
          </a:bodyPr>
          <a:lstStyle/>
          <a:p>
            <a:pPr defTabSz="1219017">
              <a:lnSpc>
                <a:spcPts val="2400"/>
              </a:lnSpc>
            </a:pPr>
            <a:r>
              <a:rPr lang="en-US" altLang="zh-CN" sz="2399" dirty="0">
                <a:solidFill>
                  <a:prstClr val="black">
                    <a:lumMod val="95000"/>
                    <a:lumOff val="5000"/>
                  </a:prstClr>
                </a:solidFill>
                <a:latin typeface="微软雅黑"/>
                <a:ea typeface="微软雅黑"/>
                <a:cs typeface="Microsoft YaHei UI" pitchFamily="18" charset="0"/>
              </a:rPr>
              <a:t>XenServer</a:t>
            </a:r>
          </a:p>
        </p:txBody>
      </p:sp>
      <p:sp>
        <p:nvSpPr>
          <p:cNvPr id="47" name="TextBox 1"/>
          <p:cNvSpPr txBox="1"/>
          <p:nvPr/>
        </p:nvSpPr>
        <p:spPr>
          <a:xfrm>
            <a:off x="7009924" y="3764381"/>
            <a:ext cx="2489066" cy="369161"/>
          </a:xfrm>
          <a:prstGeom prst="rect">
            <a:avLst/>
          </a:prstGeom>
          <a:noFill/>
        </p:spPr>
        <p:txBody>
          <a:bodyPr wrap="none" lIns="0" tIns="0" rIns="0" bIns="60949" rtlCol="0">
            <a:spAutoFit/>
          </a:bodyPr>
          <a:lstStyle/>
          <a:p>
            <a:pPr defTabSz="1219017">
              <a:lnSpc>
                <a:spcPts val="2400"/>
              </a:lnSpc>
            </a:pPr>
            <a:r>
              <a:rPr lang="en-US" altLang="zh-CN" sz="2399" dirty="0">
                <a:solidFill>
                  <a:prstClr val="black">
                    <a:lumMod val="95000"/>
                    <a:lumOff val="5000"/>
                  </a:prstClr>
                </a:solidFill>
                <a:latin typeface="微软雅黑"/>
                <a:ea typeface="微软雅黑"/>
                <a:cs typeface="Microsoft YaHei UI" pitchFamily="18" charset="0"/>
              </a:rPr>
              <a:t>VMware </a:t>
            </a:r>
            <a:r>
              <a:rPr lang="en-US" altLang="zh-CN" sz="2399" dirty="0" err="1">
                <a:solidFill>
                  <a:prstClr val="black">
                    <a:lumMod val="95000"/>
                    <a:lumOff val="5000"/>
                  </a:prstClr>
                </a:solidFill>
                <a:latin typeface="微软雅黑"/>
                <a:ea typeface="微软雅黑"/>
                <a:cs typeface="Microsoft YaHei UI" pitchFamily="18" charset="0"/>
              </a:rPr>
              <a:t>vSphere</a:t>
            </a:r>
            <a:endParaRPr lang="en-US" altLang="zh-CN" sz="2399" dirty="0">
              <a:solidFill>
                <a:prstClr val="black">
                  <a:lumMod val="95000"/>
                  <a:lumOff val="5000"/>
                </a:prstClr>
              </a:solidFill>
              <a:latin typeface="微软雅黑"/>
              <a:ea typeface="微软雅黑"/>
              <a:cs typeface="Microsoft YaHei UI" pitchFamily="18" charset="0"/>
            </a:endParaRPr>
          </a:p>
        </p:txBody>
      </p:sp>
      <p:sp>
        <p:nvSpPr>
          <p:cNvPr id="48" name="TextBox 1"/>
          <p:cNvSpPr txBox="1"/>
          <p:nvPr/>
        </p:nvSpPr>
        <p:spPr>
          <a:xfrm>
            <a:off x="7009924" y="4678305"/>
            <a:ext cx="2509445" cy="369161"/>
          </a:xfrm>
          <a:prstGeom prst="rect">
            <a:avLst/>
          </a:prstGeom>
          <a:noFill/>
        </p:spPr>
        <p:txBody>
          <a:bodyPr wrap="none" lIns="0" tIns="0" rIns="0" bIns="60949" rtlCol="0">
            <a:spAutoFit/>
          </a:bodyPr>
          <a:lstStyle/>
          <a:p>
            <a:pPr defTabSz="1219017">
              <a:lnSpc>
                <a:spcPts val="2400"/>
              </a:lnSpc>
            </a:pPr>
            <a:r>
              <a:rPr lang="zh-CN" altLang="en-US" sz="2399" dirty="0">
                <a:solidFill>
                  <a:prstClr val="black">
                    <a:lumMod val="95000"/>
                    <a:lumOff val="5000"/>
                  </a:prstClr>
                </a:solidFill>
                <a:latin typeface="微软雅黑"/>
                <a:ea typeface="微软雅黑"/>
                <a:cs typeface="Microsoft YaHei UI" pitchFamily="18" charset="0"/>
              </a:rPr>
              <a:t>任务 </a:t>
            </a:r>
            <a:r>
              <a:rPr lang="en-US" altLang="zh-CN" sz="2399" dirty="0" err="1">
                <a:solidFill>
                  <a:prstClr val="black">
                    <a:lumMod val="95000"/>
                    <a:lumOff val="5000"/>
                  </a:prstClr>
                </a:solidFill>
                <a:latin typeface="微软雅黑"/>
                <a:ea typeface="微软雅黑"/>
                <a:cs typeface="Microsoft YaHei UI" pitchFamily="18" charset="0"/>
              </a:rPr>
              <a:t>vSphere</a:t>
            </a:r>
            <a:r>
              <a:rPr lang="zh-CN" altLang="en-US" sz="2399" dirty="0">
                <a:solidFill>
                  <a:prstClr val="black">
                    <a:lumMod val="95000"/>
                    <a:lumOff val="5000"/>
                  </a:prstClr>
                </a:solidFill>
                <a:latin typeface="微软雅黑"/>
                <a:ea typeface="微软雅黑"/>
                <a:cs typeface="Microsoft YaHei UI" pitchFamily="18" charset="0"/>
              </a:rPr>
              <a:t>部署</a:t>
            </a:r>
          </a:p>
        </p:txBody>
      </p:sp>
      <p:sp>
        <p:nvSpPr>
          <p:cNvPr id="51" name="Freeform 3"/>
          <p:cNvSpPr/>
          <p:nvPr/>
        </p:nvSpPr>
        <p:spPr>
          <a:xfrm>
            <a:off x="6676722" y="1390534"/>
            <a:ext cx="85580" cy="4094795"/>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00" tIns="60949" rIns="121900" bIns="60949" rtlCol="0" anchor="ctr"/>
          <a:lstStyle/>
          <a:p>
            <a:pPr algn="ctr" defTabSz="1219017"/>
            <a:endParaRPr lang="zh-CN" altLang="en-US" sz="2399">
              <a:solidFill>
                <a:prstClr val="black"/>
              </a:solidFill>
              <a:latin typeface="Arial"/>
              <a:ea typeface="微软雅黑"/>
            </a:endParaRPr>
          </a:p>
        </p:txBody>
      </p:sp>
      <p:sp>
        <p:nvSpPr>
          <p:cNvPr id="52" name="Freeform 3"/>
          <p:cNvSpPr/>
          <p:nvPr/>
        </p:nvSpPr>
        <p:spPr>
          <a:xfrm>
            <a:off x="6629122" y="1977232"/>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defTabSz="1219017"/>
            <a:endParaRPr lang="zh-CN" altLang="en-US" sz="2399">
              <a:solidFill>
                <a:prstClr val="white"/>
              </a:solidFill>
              <a:latin typeface="Arial"/>
              <a:ea typeface="微软雅黑"/>
            </a:endParaRPr>
          </a:p>
        </p:txBody>
      </p:sp>
      <p:sp>
        <p:nvSpPr>
          <p:cNvPr id="7" name="Freeform 3"/>
          <p:cNvSpPr/>
          <p:nvPr/>
        </p:nvSpPr>
        <p:spPr>
          <a:xfrm>
            <a:off x="6629122" y="2926617"/>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defTabSz="1219017"/>
            <a:endParaRPr lang="zh-CN" altLang="en-US" sz="2399">
              <a:solidFill>
                <a:prstClr val="white"/>
              </a:solidFill>
              <a:latin typeface="Arial"/>
              <a:ea typeface="微软雅黑"/>
            </a:endParaRPr>
          </a:p>
        </p:txBody>
      </p:sp>
      <p:sp>
        <p:nvSpPr>
          <p:cNvPr id="53" name="Freeform 3"/>
          <p:cNvSpPr/>
          <p:nvPr/>
        </p:nvSpPr>
        <p:spPr>
          <a:xfrm>
            <a:off x="6629122" y="3840541"/>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defTabSz="1219017"/>
            <a:endParaRPr lang="zh-CN" altLang="en-US" sz="2399">
              <a:solidFill>
                <a:prstClr val="white"/>
              </a:solidFill>
              <a:latin typeface="Arial"/>
              <a:ea typeface="微软雅黑"/>
            </a:endParaRPr>
          </a:p>
        </p:txBody>
      </p:sp>
      <p:sp>
        <p:nvSpPr>
          <p:cNvPr id="54" name="Freeform 3"/>
          <p:cNvSpPr/>
          <p:nvPr/>
        </p:nvSpPr>
        <p:spPr>
          <a:xfrm>
            <a:off x="6629122" y="4764587"/>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defTabSz="1219017"/>
            <a:endParaRPr lang="zh-CN" altLang="en-US" sz="2399">
              <a:solidFill>
                <a:prstClr val="white"/>
              </a:solidFill>
              <a:latin typeface="Arial"/>
              <a:ea typeface="微软雅黑"/>
            </a:endParaRPr>
          </a:p>
        </p:txBody>
      </p:sp>
      <p:sp>
        <p:nvSpPr>
          <p:cNvPr id="16" name="TextBox 1"/>
          <p:cNvSpPr txBox="1"/>
          <p:nvPr/>
        </p:nvSpPr>
        <p:spPr>
          <a:xfrm>
            <a:off x="6044960" y="1905794"/>
            <a:ext cx="427779" cy="369161"/>
          </a:xfrm>
          <a:prstGeom prst="rect">
            <a:avLst/>
          </a:prstGeom>
          <a:noFill/>
        </p:spPr>
        <p:txBody>
          <a:bodyPr wrap="none" lIns="0" tIns="0" rIns="0" bIns="60949" rtlCol="0">
            <a:spAutoFit/>
          </a:bodyPr>
          <a:lstStyle/>
          <a:p>
            <a:pPr defTabSz="1219017">
              <a:lnSpc>
                <a:spcPts val="2400"/>
              </a:lnSpc>
            </a:pPr>
            <a:r>
              <a:rPr lang="en-US" altLang="zh-CN" sz="2399" dirty="0">
                <a:solidFill>
                  <a:srgbClr val="4197DF"/>
                </a:solidFill>
                <a:latin typeface="Arial"/>
                <a:ea typeface="微软雅黑"/>
                <a:cs typeface="Microsoft YaHei UI" pitchFamily="18" charset="0"/>
              </a:rPr>
              <a:t>4.1</a:t>
            </a:r>
            <a:endParaRPr lang="zh-CN" altLang="en-US" sz="2399" dirty="0">
              <a:solidFill>
                <a:srgbClr val="4197DF"/>
              </a:solidFill>
              <a:latin typeface="Arial"/>
              <a:ea typeface="微软雅黑"/>
              <a:cs typeface="Microsoft YaHei UI" pitchFamily="18" charset="0"/>
            </a:endParaRPr>
          </a:p>
        </p:txBody>
      </p:sp>
      <p:sp>
        <p:nvSpPr>
          <p:cNvPr id="24" name="TextBox 1"/>
          <p:cNvSpPr txBox="1"/>
          <p:nvPr/>
        </p:nvSpPr>
        <p:spPr>
          <a:xfrm>
            <a:off x="6044960" y="2861823"/>
            <a:ext cx="427779" cy="369161"/>
          </a:xfrm>
          <a:prstGeom prst="rect">
            <a:avLst/>
          </a:prstGeom>
          <a:noFill/>
        </p:spPr>
        <p:txBody>
          <a:bodyPr wrap="none" lIns="0" tIns="0" rIns="0" bIns="60949" rtlCol="0">
            <a:spAutoFit/>
          </a:bodyPr>
          <a:lstStyle/>
          <a:p>
            <a:pPr defTabSz="1219017">
              <a:lnSpc>
                <a:spcPts val="2400"/>
              </a:lnSpc>
            </a:pPr>
            <a:r>
              <a:rPr lang="en-US" altLang="zh-CN" sz="2399" dirty="0">
                <a:solidFill>
                  <a:prstClr val="white"/>
                </a:solidFill>
                <a:latin typeface="Arial"/>
                <a:ea typeface="微软雅黑"/>
                <a:cs typeface="Microsoft YaHei UI" pitchFamily="18" charset="0"/>
              </a:rPr>
              <a:t>4.2</a:t>
            </a:r>
          </a:p>
        </p:txBody>
      </p:sp>
      <p:sp>
        <p:nvSpPr>
          <p:cNvPr id="46" name="TextBox 1"/>
          <p:cNvSpPr txBox="1"/>
          <p:nvPr/>
        </p:nvSpPr>
        <p:spPr>
          <a:xfrm>
            <a:off x="545010" y="2704286"/>
            <a:ext cx="1845698" cy="945941"/>
          </a:xfrm>
          <a:prstGeom prst="rect">
            <a:avLst/>
          </a:prstGeom>
          <a:noFill/>
        </p:spPr>
        <p:txBody>
          <a:bodyPr wrap="none" lIns="0" tIns="0" rIns="0" bIns="60949" rtlCol="0">
            <a:spAutoFit/>
          </a:bodyPr>
          <a:lstStyle/>
          <a:p>
            <a:pPr defTabSz="1219017">
              <a:lnSpc>
                <a:spcPts val="6933"/>
              </a:lnSpc>
            </a:pPr>
            <a:r>
              <a:rPr lang="zh-CN" altLang="en-US" sz="3598" dirty="0">
                <a:solidFill>
                  <a:srgbClr val="1A8ABC"/>
                </a:solidFill>
                <a:latin typeface="Microsoft YaHei UI" pitchFamily="18" charset="0"/>
                <a:ea typeface="微软雅黑"/>
                <a:cs typeface="Microsoft YaHei UI" pitchFamily="18" charset="0"/>
              </a:rPr>
              <a:t>内容导航</a:t>
            </a:r>
            <a:endParaRPr lang="en-US" altLang="zh-CN" sz="3598" dirty="0">
              <a:solidFill>
                <a:srgbClr val="1A8ABC"/>
              </a:solidFill>
              <a:latin typeface="Microsoft YaHei UI" pitchFamily="18" charset="0"/>
              <a:ea typeface="微软雅黑"/>
              <a:cs typeface="Microsoft YaHei UI" pitchFamily="18" charset="0"/>
            </a:endParaRPr>
          </a:p>
        </p:txBody>
      </p:sp>
      <p:sp>
        <p:nvSpPr>
          <p:cNvPr id="57" name="TextBox 1"/>
          <p:cNvSpPr txBox="1"/>
          <p:nvPr/>
        </p:nvSpPr>
        <p:spPr>
          <a:xfrm>
            <a:off x="545009" y="3517799"/>
            <a:ext cx="1845698" cy="272454"/>
          </a:xfrm>
          <a:prstGeom prst="rect">
            <a:avLst/>
          </a:prstGeom>
          <a:noFill/>
        </p:spPr>
        <p:txBody>
          <a:bodyPr wrap="square" lIns="0" tIns="0" rIns="0" bIns="60949" rtlCol="0">
            <a:spAutoFit/>
          </a:bodyPr>
          <a:lstStyle/>
          <a:p>
            <a:pPr algn="dist" defTabSz="1219017">
              <a:lnSpc>
                <a:spcPts val="1600"/>
              </a:lnSpc>
            </a:pPr>
            <a:r>
              <a:rPr lang="en-US" altLang="zh-CN" sz="1899" dirty="0">
                <a:solidFill>
                  <a:srgbClr val="1A8ABC"/>
                </a:solidFill>
                <a:latin typeface="Times New Roman" pitchFamily="18" charset="0"/>
                <a:ea typeface="微软雅黑"/>
                <a:cs typeface="Times New Roman" pitchFamily="18" charset="0"/>
              </a:rPr>
              <a:t>CONTENTS</a:t>
            </a:r>
          </a:p>
        </p:txBody>
      </p:sp>
      <p:sp>
        <p:nvSpPr>
          <p:cNvPr id="59" name="矩形 58"/>
          <p:cNvSpPr/>
          <p:nvPr/>
        </p:nvSpPr>
        <p:spPr>
          <a:xfrm>
            <a:off x="518164" y="2201694"/>
            <a:ext cx="1872545" cy="70229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cxnSp>
        <p:nvCxnSpPr>
          <p:cNvPr id="62" name="直接连接符 61"/>
          <p:cNvCxnSpPr/>
          <p:nvPr/>
        </p:nvCxnSpPr>
        <p:spPr>
          <a:xfrm>
            <a:off x="536296" y="77945"/>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296" y="249306"/>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296" y="406387"/>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296" y="577748"/>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296" y="720548"/>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296" y="891908"/>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296" y="1048990"/>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296" y="1220350"/>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296" y="1404631"/>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296" y="1547431"/>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296" y="1718792"/>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296" y="1875873"/>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296" y="2047234"/>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1999209" y="6252030"/>
            <a:ext cx="380802" cy="513034"/>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34" name="等腰三角形 33"/>
          <p:cNvSpPr/>
          <p:nvPr/>
        </p:nvSpPr>
        <p:spPr>
          <a:xfrm>
            <a:off x="2380011" y="5838394"/>
            <a:ext cx="674564" cy="101272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35" name="等腰三角形 34"/>
          <p:cNvSpPr/>
          <p:nvPr/>
        </p:nvSpPr>
        <p:spPr>
          <a:xfrm>
            <a:off x="3145240" y="6327397"/>
            <a:ext cx="380802" cy="513034"/>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36" name="等腰三角形 35"/>
          <p:cNvSpPr/>
          <p:nvPr/>
        </p:nvSpPr>
        <p:spPr>
          <a:xfrm>
            <a:off x="95200" y="5619787"/>
            <a:ext cx="1066245" cy="123133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37" name="等腰三角形 36"/>
          <p:cNvSpPr/>
          <p:nvPr/>
        </p:nvSpPr>
        <p:spPr>
          <a:xfrm>
            <a:off x="875844" y="6252030"/>
            <a:ext cx="380802" cy="5130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017"/>
            <a:endParaRPr lang="zh-CN" altLang="en-US" sz="2399">
              <a:solidFill>
                <a:prstClr val="white"/>
              </a:solidFill>
              <a:latin typeface="Arial"/>
              <a:ea typeface="微软雅黑"/>
            </a:endParaRPr>
          </a:p>
        </p:txBody>
      </p:sp>
      <p:sp>
        <p:nvSpPr>
          <p:cNvPr id="42" name="TextBox 1"/>
          <p:cNvSpPr txBox="1"/>
          <p:nvPr/>
        </p:nvSpPr>
        <p:spPr>
          <a:xfrm>
            <a:off x="6044960" y="3821443"/>
            <a:ext cx="427779" cy="369161"/>
          </a:xfrm>
          <a:prstGeom prst="rect">
            <a:avLst/>
          </a:prstGeom>
          <a:noFill/>
        </p:spPr>
        <p:txBody>
          <a:bodyPr wrap="none" lIns="0" tIns="0" rIns="0" bIns="60949" rtlCol="0">
            <a:spAutoFit/>
          </a:bodyPr>
          <a:lstStyle/>
          <a:p>
            <a:pPr defTabSz="1219017">
              <a:lnSpc>
                <a:spcPts val="2400"/>
              </a:lnSpc>
            </a:pPr>
            <a:r>
              <a:rPr lang="en-US" altLang="zh-CN" sz="2399" dirty="0">
                <a:solidFill>
                  <a:srgbClr val="4197DF"/>
                </a:solidFill>
                <a:latin typeface="Arial"/>
                <a:ea typeface="微软雅黑"/>
                <a:cs typeface="Microsoft YaHei UI" pitchFamily="18" charset="0"/>
              </a:rPr>
              <a:t>4.3</a:t>
            </a:r>
          </a:p>
        </p:txBody>
      </p:sp>
      <p:sp>
        <p:nvSpPr>
          <p:cNvPr id="43" name="TextBox 1"/>
          <p:cNvSpPr txBox="1"/>
          <p:nvPr/>
        </p:nvSpPr>
        <p:spPr>
          <a:xfrm>
            <a:off x="6044960" y="4735367"/>
            <a:ext cx="427779" cy="369161"/>
          </a:xfrm>
          <a:prstGeom prst="rect">
            <a:avLst/>
          </a:prstGeom>
          <a:noFill/>
        </p:spPr>
        <p:txBody>
          <a:bodyPr wrap="none" lIns="0" tIns="0" rIns="0" bIns="60949" rtlCol="0">
            <a:spAutoFit/>
          </a:bodyPr>
          <a:lstStyle/>
          <a:p>
            <a:pPr defTabSz="1219017">
              <a:lnSpc>
                <a:spcPts val="2400"/>
              </a:lnSpc>
            </a:pPr>
            <a:r>
              <a:rPr lang="en-US" altLang="zh-CN" sz="2399" dirty="0">
                <a:solidFill>
                  <a:srgbClr val="4197DF"/>
                </a:solidFill>
                <a:latin typeface="Arial"/>
                <a:ea typeface="微软雅黑"/>
                <a:cs typeface="Microsoft YaHei UI" pitchFamily="18" charset="0"/>
              </a:rPr>
              <a:t>4.4</a:t>
            </a:r>
          </a:p>
        </p:txBody>
      </p:sp>
    </p:spTree>
    <p:extLst>
      <p:ext uri="{BB962C8B-B14F-4D97-AF65-F5344CB8AC3E}">
        <p14:creationId xmlns:p14="http://schemas.microsoft.com/office/powerpoint/2010/main" val="1310148353"/>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16785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XenServer</a:t>
            </a:r>
            <a:r>
              <a:rPr lang="zh-CN" altLang="en-US" sz="2400" b="1" dirty="0">
                <a:latin typeface="黑体" panose="02010609060101010101" pitchFamily="49" charset="-122"/>
                <a:ea typeface="黑体" panose="02010609060101010101" pitchFamily="49" charset="-122"/>
              </a:rPr>
              <a:t>系统要求</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r>
              <a:rPr lang="zh-CN" altLang="en-US" sz="2800" b="1" dirty="0">
                <a:latin typeface="黑体" panose="02010609060101010101" pitchFamily="49" charset="-122"/>
                <a:ea typeface="黑体" panose="02010609060101010101" pitchFamily="49" charset="-122"/>
              </a:rPr>
              <a:t>部署</a:t>
            </a:r>
          </a:p>
        </p:txBody>
      </p:sp>
      <p:sp>
        <p:nvSpPr>
          <p:cNvPr id="10" name="内容占位符 2"/>
          <p:cNvSpPr txBox="1">
            <a:spLocks/>
          </p:cNvSpPr>
          <p:nvPr/>
        </p:nvSpPr>
        <p:spPr>
          <a:xfrm>
            <a:off x="606712" y="2425340"/>
            <a:ext cx="10978515" cy="3187563"/>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在物理服务器上安装</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主机软件、在</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Windows</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工作站上安装</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XenCenter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，以及最终如何将两者连接起来，以构成用来创建和运行虚拟机（</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）的基础结构。</a:t>
            </a:r>
          </a:p>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XenServer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通常部署在服务器级的硬件上，</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XenServer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主机是 </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64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位 </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x86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服务器级计算机，专用于托管 </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。此计算机应运行经过优化及增强的</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Linux</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分区，并具有支持</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的内核，可控制对</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VM</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可见的虚拟化设备与物理硬件之间的交互。</a:t>
            </a:r>
          </a:p>
          <a:p>
            <a:pPr marL="457360" marR="0" lvl="0" indent="-457360" algn="just" defTabSz="1219627" rtl="0" eaLnBrk="1" fontAlgn="auto" latinLnBrk="0" hangingPunct="1">
              <a:lnSpc>
                <a:spcPct val="130000"/>
              </a:lnSpc>
              <a:spcBef>
                <a:spcPct val="20000"/>
              </a:spcBef>
              <a:spcAft>
                <a:spcPts val="0"/>
              </a:spcAft>
              <a:buClrTx/>
              <a:buSzPct val="80000"/>
              <a:buFont typeface="Wingdings" pitchFamily="2" charset="2"/>
              <a:buChar char="l"/>
              <a:tabLst/>
              <a:defRPr/>
            </a:pP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31209546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858475"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XenServer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的安装</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XenServer</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部署</a:t>
            </a:r>
          </a:p>
        </p:txBody>
      </p:sp>
      <p:sp>
        <p:nvSpPr>
          <p:cNvPr id="9" name="内容占位符 2"/>
          <p:cNvSpPr txBox="1">
            <a:spLocks/>
          </p:cNvSpPr>
          <p:nvPr/>
        </p:nvSpPr>
        <p:spPr>
          <a:xfrm>
            <a:off x="606712" y="2093683"/>
            <a:ext cx="10978515" cy="872038"/>
          </a:xfrm>
          <a:prstGeom prst="rect">
            <a:avLst/>
          </a:prstGeom>
        </p:spPr>
        <p:txBody>
          <a:bodyPr vert="horz" lIns="121917" tIns="60958" rIns="121917" bIns="60958" rtlCol="0">
            <a:normAutofit lnSpcReduction="10000"/>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XenServer </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直接安装在裸机硬件上，避免底层操作系统的复杂性、开销和性能瓶颈。本任务完成</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XenServer</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的基本安装，</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IP</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地址设置等。</a:t>
            </a:r>
          </a:p>
        </p:txBody>
      </p:sp>
      <p:sp>
        <p:nvSpPr>
          <p:cNvPr id="10" name="TextBox 10"/>
          <p:cNvSpPr txBox="1"/>
          <p:nvPr/>
        </p:nvSpPr>
        <p:spPr>
          <a:xfrm>
            <a:off x="460723" y="2922777"/>
            <a:ext cx="2031325" cy="461665"/>
          </a:xfrm>
          <a:prstGeom prst="rect">
            <a:avLst/>
          </a:prstGeom>
          <a:solidFill>
            <a:srgbClr val="00B0F0"/>
          </a:solidFill>
        </p:spPr>
        <p:txBody>
          <a:bodyPr wrap="non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a:t>
            </a:r>
          </a:p>
        </p:txBody>
      </p:sp>
      <p:sp>
        <p:nvSpPr>
          <p:cNvPr id="11" name="内容占位符 2"/>
          <p:cNvSpPr txBox="1">
            <a:spLocks/>
          </p:cNvSpPr>
          <p:nvPr/>
        </p:nvSpPr>
        <p:spPr>
          <a:xfrm>
            <a:off x="1081451" y="3378766"/>
            <a:ext cx="9829800" cy="3308361"/>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、将光盘放入服务器光驱，并从光驱启动</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2</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、在</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boot:</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后，输入</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shell</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，编辑</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constants.py</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配置文件</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3</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、保存后输入</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exit</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，回到安装界面</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4</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、选择本地媒体“</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Local  Media”</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，继续下一步</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5</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、输入主机名和</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DNS</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6</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、输入区域和城市，点击“</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Install XenServer“</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开始安装系统</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7</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、安装过程中会提示时间设置，用户输入时间后，单击</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OK</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按钮，等待完成，重启</a:t>
            </a:r>
          </a:p>
        </p:txBody>
      </p:sp>
    </p:spTree>
    <p:extLst>
      <p:ext uri="{BB962C8B-B14F-4D97-AF65-F5344CB8AC3E}">
        <p14:creationId xmlns:p14="http://schemas.microsoft.com/office/powerpoint/2010/main" val="1364144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89534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XenCenter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的安装</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XenServer</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部署</a:t>
            </a:r>
          </a:p>
        </p:txBody>
      </p:sp>
      <p:sp>
        <p:nvSpPr>
          <p:cNvPr id="12" name="内容占位符 2"/>
          <p:cNvSpPr txBox="1">
            <a:spLocks/>
          </p:cNvSpPr>
          <p:nvPr/>
        </p:nvSpPr>
        <p:spPr>
          <a:xfrm>
            <a:off x="497857" y="2463445"/>
            <a:ext cx="10978515" cy="2470472"/>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8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a:t>
            </a:r>
            <a:r>
              <a:rPr kumimoji="0" lang="en-US" altLang="zh-CN"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XenCenter</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必须安装在可以通过网络连接到</a:t>
            </a:r>
            <a:r>
              <a:rPr kumimoji="0" lang="en-US" altLang="zh-CN"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XenServer</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主机的远程</a:t>
            </a:r>
            <a:r>
              <a:rPr kumimoji="0" lang="en-US" altLang="zh-CN"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Windows</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计算机上。此外，还必须在该工作站上安装</a:t>
            </a:r>
            <a:r>
              <a:rPr kumimoji="0" lang="en-US" altLang="zh-CN"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.NET Framework 3.5</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版。</a:t>
            </a:r>
            <a:r>
              <a:rPr kumimoji="0" lang="en-US" altLang="zh-CN"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XenServer</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安装介质附带</a:t>
            </a:r>
            <a:r>
              <a:rPr kumimoji="0" lang="en-US" altLang="zh-CN"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XenCenter</a:t>
            </a:r>
            <a:r>
              <a:rPr kumimoji="0" lang="en-US" altLang="zh-CN"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安装介质，也可以从</a:t>
            </a:r>
            <a:r>
              <a:rPr kumimoji="0" lang="en-US" altLang="zh-CN"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www.citrix.com/xenserver</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下载最新版本。</a:t>
            </a:r>
          </a:p>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本任务完成</a:t>
            </a:r>
            <a:r>
              <a:rPr kumimoji="0" lang="en-US" altLang="zh-CN"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XenCenter</a:t>
            </a:r>
            <a:r>
              <a:rPr kumimoji="0" lang="zh-CN" altLang="en-US"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的安装。</a:t>
            </a:r>
          </a:p>
        </p:txBody>
      </p:sp>
    </p:spTree>
    <p:extLst>
      <p:ext uri="{BB962C8B-B14F-4D97-AF65-F5344CB8AC3E}">
        <p14:creationId xmlns:p14="http://schemas.microsoft.com/office/powerpoint/2010/main" val="10324743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895344"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err="1">
                <a:latin typeface="Times New Roman" panose="02020603050405020304" pitchFamily="18" charset="0"/>
                <a:ea typeface="黑体" panose="02010609060101010101" pitchFamily="49" charset="-122"/>
                <a:cs typeface="Times New Roman" panose="02020603050405020304" pitchFamily="18" charset="0"/>
              </a:rPr>
              <a:t>XenCenter</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的安装</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XenServer</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部署</a:t>
            </a:r>
          </a:p>
        </p:txBody>
      </p:sp>
      <p:sp>
        <p:nvSpPr>
          <p:cNvPr id="9" name="TextBox 10"/>
          <p:cNvSpPr txBox="1"/>
          <p:nvPr/>
        </p:nvSpPr>
        <p:spPr>
          <a:xfrm>
            <a:off x="606712" y="2298919"/>
            <a:ext cx="2031325" cy="461665"/>
          </a:xfrm>
          <a:prstGeom prst="rect">
            <a:avLst/>
          </a:prstGeom>
          <a:solidFill>
            <a:srgbClr val="00B0F0"/>
          </a:solidFill>
        </p:spPr>
        <p:txBody>
          <a:bodyPr wrap="non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a:t>
            </a:r>
          </a:p>
        </p:txBody>
      </p:sp>
      <p:sp>
        <p:nvSpPr>
          <p:cNvPr id="10" name="内容占位符 2"/>
          <p:cNvSpPr txBox="1">
            <a:spLocks/>
          </p:cNvSpPr>
          <p:nvPr/>
        </p:nvSpPr>
        <p:spPr>
          <a:xfrm>
            <a:off x="1178212" y="2965820"/>
            <a:ext cx="9829800" cy="32766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、下载文件</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XenServer-6.5.0-SP1-XenCenterSetup.l10n.exe</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到</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工作站上，执行安装</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2</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、选择安装目录，按提示步骤完成安装，安装成功启动</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XenCenter</a:t>
            </a:r>
            <a:endPar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endParaRP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3</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、单击添加新服务器图标，在服务器字段中输入</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XenServer</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主机的</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IP</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地址，键入</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XenServer</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设置的</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root</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用户名和密码</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4</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、首次添加新主机时，将出现保存和还原连接状态对话框。</a:t>
            </a:r>
          </a:p>
        </p:txBody>
      </p:sp>
    </p:spTree>
    <p:extLst>
      <p:ext uri="{BB962C8B-B14F-4D97-AF65-F5344CB8AC3E}">
        <p14:creationId xmlns:p14="http://schemas.microsoft.com/office/powerpoint/2010/main" val="15125409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制作模版</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XenServer</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部署</a:t>
            </a:r>
          </a:p>
        </p:txBody>
      </p:sp>
      <p:sp>
        <p:nvSpPr>
          <p:cNvPr id="11" name="内容占位符 2"/>
          <p:cNvSpPr txBox="1">
            <a:spLocks/>
          </p:cNvSpPr>
          <p:nvPr/>
        </p:nvSpPr>
        <p:spPr>
          <a:xfrm>
            <a:off x="606712" y="2093683"/>
            <a:ext cx="10978515" cy="1184265"/>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模板制作需要</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ISO</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镜像包，通过</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windows</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共享挂载共享文件，使用</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ISO</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包安装系统，最后制作为模板。</a:t>
            </a:r>
          </a:p>
        </p:txBody>
      </p:sp>
      <p:sp>
        <p:nvSpPr>
          <p:cNvPr id="12" name="TextBox 10"/>
          <p:cNvSpPr txBox="1"/>
          <p:nvPr/>
        </p:nvSpPr>
        <p:spPr>
          <a:xfrm>
            <a:off x="606712" y="3001937"/>
            <a:ext cx="4267200" cy="461665"/>
          </a:xfrm>
          <a:prstGeom prst="rect">
            <a:avLst/>
          </a:prstGeom>
          <a:solidFill>
            <a:srgbClr val="00B0F0"/>
          </a:solidFill>
        </p:spPr>
        <p:txBody>
          <a:bodyPr wrap="squar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】1~6</a:t>
            </a:r>
          </a:p>
        </p:txBody>
      </p:sp>
      <p:sp>
        <p:nvSpPr>
          <p:cNvPr id="13" name="内容占位符 2"/>
          <p:cNvSpPr txBox="1">
            <a:spLocks/>
          </p:cNvSpPr>
          <p:nvPr/>
        </p:nvSpPr>
        <p:spPr>
          <a:xfrm>
            <a:off x="1081451" y="3509826"/>
            <a:ext cx="9829800" cy="32766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、在管理工作站设置共享目录</a:t>
            </a:r>
            <a:r>
              <a:rPr lang="en-US" altLang="zh-CN"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iso</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，该目录含有</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镜像包</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2</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、选择新建存储库，选择</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ISO</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库下的</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文件共享</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3</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、在新建存储库的“名称”栏的名称框中输入</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ISO</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，“位置”栏的表单输入</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共享用户名和密码</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4</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、完成后，右击“</a:t>
            </a:r>
            <a:r>
              <a:rPr lang="en-US" altLang="zh-CN"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xenserver-sw</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，选择”新建</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VM(M)…</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5</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、选择模板类型，输入模板名称，选择安装介质</a:t>
            </a:r>
          </a:p>
          <a:p>
            <a:pPr marL="0" indent="0">
              <a:buFont typeface="Wingdings" pitchFamily="2" charset="2"/>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6</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、选择主服务器，设为</a:t>
            </a:r>
            <a:r>
              <a:rPr lang="en-US" altLang="zh-CN"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xenserver-sw</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 选择</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CPU</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和内存</a:t>
            </a:r>
          </a:p>
        </p:txBody>
      </p:sp>
    </p:spTree>
    <p:extLst>
      <p:ext uri="{BB962C8B-B14F-4D97-AF65-F5344CB8AC3E}">
        <p14:creationId xmlns:p14="http://schemas.microsoft.com/office/powerpoint/2010/main" val="28273484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176843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制作模版</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XenServer</a:t>
            </a:r>
            <a:r>
              <a:rPr lang="zh-CN" altLang="en-US" sz="2800" b="1" dirty="0">
                <a:latin typeface="黑体" panose="02010609060101010101" pitchFamily="49" charset="-122"/>
                <a:ea typeface="黑体" panose="02010609060101010101" pitchFamily="49" charset="-122"/>
              </a:rPr>
              <a:t>部署</a:t>
            </a:r>
          </a:p>
        </p:txBody>
      </p:sp>
      <p:sp>
        <p:nvSpPr>
          <p:cNvPr id="11" name="内容占位符 2"/>
          <p:cNvSpPr txBox="1">
            <a:spLocks/>
          </p:cNvSpPr>
          <p:nvPr/>
        </p:nvSpPr>
        <p:spPr>
          <a:xfrm>
            <a:off x="606712" y="2074852"/>
            <a:ext cx="10978515" cy="18288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模板制作需要</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ISO</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镜像包，通过</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windows</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共享挂载共享文件，使用</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ISO</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包安装系统，最后制作为模板。</a:t>
            </a:r>
          </a:p>
        </p:txBody>
      </p:sp>
      <p:sp>
        <p:nvSpPr>
          <p:cNvPr id="12" name="TextBox 10"/>
          <p:cNvSpPr txBox="1"/>
          <p:nvPr/>
        </p:nvSpPr>
        <p:spPr>
          <a:xfrm>
            <a:off x="606712" y="3001937"/>
            <a:ext cx="4267200" cy="461665"/>
          </a:xfrm>
          <a:prstGeom prst="rect">
            <a:avLst/>
          </a:prstGeom>
          <a:solidFill>
            <a:srgbClr val="00B0F0"/>
          </a:solidFill>
        </p:spPr>
        <p:txBody>
          <a:bodyPr wrap="squar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 </a:t>
            </a:r>
            <a:r>
              <a:rPr lang="en-US" altLang="zh-CN" sz="2400" dirty="0">
                <a:solidFill>
                  <a:prstClr val="black"/>
                </a:solidFill>
                <a:latin typeface="微软雅黑"/>
                <a:ea typeface="微软雅黑"/>
              </a:rPr>
              <a:t>7~11</a:t>
            </a:r>
          </a:p>
        </p:txBody>
      </p:sp>
      <p:sp>
        <p:nvSpPr>
          <p:cNvPr id="13" name="内容占位符 2"/>
          <p:cNvSpPr txBox="1">
            <a:spLocks/>
          </p:cNvSpPr>
          <p:nvPr/>
        </p:nvSpPr>
        <p:spPr>
          <a:xfrm>
            <a:off x="1081451" y="3509826"/>
            <a:ext cx="9829800" cy="32766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7</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、设置网络连接</a:t>
            </a:r>
          </a:p>
          <a:p>
            <a:pPr marL="0" indent="0">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8</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、单击“立即创建”后，打开控制</a:t>
            </a:r>
          </a:p>
          <a:p>
            <a:pPr marL="0" indent="0">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9</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、安装成功后，选择</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DVD</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驱动器，安装</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XenServer Tools</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台</a:t>
            </a:r>
          </a:p>
          <a:p>
            <a:pPr marL="0" indent="0">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10</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、最后使用工具</a:t>
            </a:r>
            <a:r>
              <a:rPr lang="en-US" altLang="zh-CN"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sysprep</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对</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系统进行封装</a:t>
            </a:r>
          </a:p>
          <a:p>
            <a:pPr marL="0" indent="0">
              <a:buNone/>
            </a:pP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11</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、虚拟机的</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系统关机后，右击“</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Windows Server2008R2”</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，单击“转换为模板</a:t>
            </a:r>
            <a:r>
              <a:rPr lang="en-US" altLang="zh-CN"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(N)…”</a:t>
            </a:r>
            <a:r>
              <a:rPr lang="zh-CN" altLang="en-US"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选项</a:t>
            </a:r>
          </a:p>
        </p:txBody>
      </p:sp>
    </p:spTree>
    <p:extLst>
      <p:ext uri="{BB962C8B-B14F-4D97-AF65-F5344CB8AC3E}">
        <p14:creationId xmlns:p14="http://schemas.microsoft.com/office/powerpoint/2010/main" val="3847685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12799" y="2099359"/>
            <a:ext cx="10326256" cy="3647152"/>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．计算机学科中的虚拟化技术</a:t>
            </a:r>
          </a:p>
          <a:p>
            <a:pPr>
              <a:lnSpc>
                <a:spcPct val="150000"/>
              </a:lnSpc>
              <a:spcBef>
                <a:spcPts val="6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早期的计算机大多用于科学计算，计算机不仅价格昂贵，而且硬件资源的利用率低，用户的体验效果也差强人意，从而有了</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分时系统的提出</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p>
          <a:p>
            <a:pPr>
              <a:lnSpc>
                <a:spcPct val="150000"/>
              </a:lnSpc>
              <a:spcBef>
                <a:spcPts val="1200"/>
              </a:spcBef>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为满足分时系统的需求，克里斯托弗（</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Christopher Strachey</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）提出了虚拟化的概念。在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1959</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年召开的国际信息处理大会上，其发表了一篇名为</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大型高速计算机中的时间共享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Time Sharing in Large Fast Computers</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）的学术报告，在这篇文章中他提出了虚拟化的基本概念。</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虚拟化作为一个概念被正式提出就是从此时开始的。</a:t>
            </a:r>
          </a:p>
        </p:txBody>
      </p:sp>
    </p:spTree>
    <p:extLst>
      <p:ext uri="{BB962C8B-B14F-4D97-AF65-F5344CB8AC3E}">
        <p14:creationId xmlns:p14="http://schemas.microsoft.com/office/powerpoint/2010/main" val="23802007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2077813"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创建虚拟机</a:t>
            </a:r>
          </a:p>
        </p:txBody>
      </p:sp>
      <p:sp>
        <p:nvSpPr>
          <p:cNvPr id="17" name="文本框 16"/>
          <p:cNvSpPr txBox="1"/>
          <p:nvPr/>
        </p:nvSpPr>
        <p:spPr>
          <a:xfrm>
            <a:off x="606712" y="1114474"/>
            <a:ext cx="2882520"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XenServer</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部署</a:t>
            </a:r>
          </a:p>
        </p:txBody>
      </p:sp>
      <p:sp>
        <p:nvSpPr>
          <p:cNvPr id="11" name="内容占位符 2"/>
          <p:cNvSpPr txBox="1">
            <a:spLocks/>
          </p:cNvSpPr>
          <p:nvPr/>
        </p:nvSpPr>
        <p:spPr>
          <a:xfrm>
            <a:off x="606712" y="2155238"/>
            <a:ext cx="10978515" cy="1828800"/>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lvl="0" indent="0">
              <a:buNone/>
            </a:pPr>
            <a:r>
              <a:rPr lang="zh-CN" altLang="en-US" sz="2000" dirty="0">
                <a:solidFill>
                  <a:sysClr val="windowText" lastClr="000000">
                    <a:lumMod val="95000"/>
                    <a:lumOff val="5000"/>
                  </a:sysClr>
                </a:solidFill>
                <a:latin typeface="Times New Roman" panose="02020603050405020304" pitchFamily="18" charset="0"/>
                <a:ea typeface="微软雅黑"/>
                <a:cs typeface="Times New Roman" panose="02020603050405020304" pitchFamily="18" charset="0"/>
              </a:rPr>
              <a:t>       创建虚拟机可以直接使用</a:t>
            </a:r>
            <a:r>
              <a:rPr lang="en-US" altLang="zh-CN" sz="2000" dirty="0">
                <a:solidFill>
                  <a:sysClr val="windowText" lastClr="000000">
                    <a:lumMod val="95000"/>
                    <a:lumOff val="5000"/>
                  </a:sysClr>
                </a:solidFill>
                <a:latin typeface="Times New Roman" panose="02020603050405020304" pitchFamily="18" charset="0"/>
                <a:ea typeface="微软雅黑"/>
                <a:cs typeface="Times New Roman" panose="02020603050405020304" pitchFamily="18" charset="0"/>
              </a:rPr>
              <a:t>ISO</a:t>
            </a:r>
            <a:r>
              <a:rPr lang="zh-CN" altLang="en-US" sz="2000" dirty="0">
                <a:solidFill>
                  <a:sysClr val="windowText" lastClr="000000">
                    <a:lumMod val="95000"/>
                    <a:lumOff val="5000"/>
                  </a:sysClr>
                </a:solidFill>
                <a:latin typeface="Times New Roman" panose="02020603050405020304" pitchFamily="18" charset="0"/>
                <a:ea typeface="微软雅黑"/>
                <a:cs typeface="Times New Roman" panose="02020603050405020304" pitchFamily="18" charset="0"/>
              </a:rPr>
              <a:t>镜像包创建，也可以直接使用模板创建，本任务使用模板完成虚拟机的创建。</a:t>
            </a:r>
            <a:endPar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endParaRPr>
          </a:p>
        </p:txBody>
      </p:sp>
      <p:sp>
        <p:nvSpPr>
          <p:cNvPr id="10" name="TextBox 10"/>
          <p:cNvSpPr txBox="1"/>
          <p:nvPr/>
        </p:nvSpPr>
        <p:spPr>
          <a:xfrm>
            <a:off x="1081451" y="3157900"/>
            <a:ext cx="4267200" cy="461665"/>
          </a:xfrm>
          <a:prstGeom prst="rect">
            <a:avLst/>
          </a:prstGeom>
          <a:solidFill>
            <a:srgbClr val="00B0F0"/>
          </a:solidFill>
        </p:spPr>
        <p:txBody>
          <a:bodyPr wrap="squar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a:t>
            </a:r>
          </a:p>
        </p:txBody>
      </p:sp>
      <p:sp>
        <p:nvSpPr>
          <p:cNvPr id="14" name="内容占位符 2"/>
          <p:cNvSpPr txBox="1">
            <a:spLocks/>
          </p:cNvSpPr>
          <p:nvPr/>
        </p:nvSpPr>
        <p:spPr>
          <a:xfrm>
            <a:off x="1553255" y="3741521"/>
            <a:ext cx="9829800" cy="29718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、在管理工作站运行</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XenCenter</a:t>
            </a:r>
            <a:endPar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endParaRP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2</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、选择模板</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3</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、输入名称、存储等信息</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4</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、单击“立即创建”按钮后，完成虚拟机的创建</a:t>
            </a:r>
          </a:p>
        </p:txBody>
      </p:sp>
    </p:spTree>
    <p:extLst>
      <p:ext uri="{BB962C8B-B14F-4D97-AF65-F5344CB8AC3E}">
        <p14:creationId xmlns:p14="http://schemas.microsoft.com/office/powerpoint/2010/main" val="2341545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0473" y="968226"/>
            <a:ext cx="6625948" cy="520254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9" name="矩形 28"/>
          <p:cNvSpPr/>
          <p:nvPr/>
        </p:nvSpPr>
        <p:spPr>
          <a:xfrm>
            <a:off x="5754545" y="3631770"/>
            <a:ext cx="4417299" cy="48267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7" name="TextBox 1"/>
          <p:cNvSpPr txBox="1"/>
          <p:nvPr/>
        </p:nvSpPr>
        <p:spPr>
          <a:xfrm>
            <a:off x="7009924" y="2850457"/>
            <a:ext cx="1962657" cy="369161"/>
          </a:xfrm>
          <a:prstGeom prst="rect">
            <a:avLst/>
          </a:prstGeom>
          <a:noFill/>
        </p:spPr>
        <p:txBody>
          <a:bodyPr wrap="none" lIns="0" tIns="0" rIns="0" bIns="60949" rtlCol="0">
            <a:spAutoFit/>
          </a:bodyPr>
          <a:lstStyle>
            <a:defPPr>
              <a:defRPr lang="en-US"/>
            </a:defPPr>
            <a:lvl1pPr>
              <a:lnSpc>
                <a:spcPts val="2401"/>
              </a:lnSpc>
              <a:defRPr>
                <a:solidFill>
                  <a:schemeClr val="tx1">
                    <a:lumMod val="95000"/>
                    <a:lumOff val="5000"/>
                  </a:schemeClr>
                </a:solidFill>
                <a:latin typeface="+mj-ea"/>
                <a:ea typeface="+mj-ea"/>
                <a:cs typeface="Microsoft YaHei UI" pitchFamily="18" charset="0"/>
              </a:defRPr>
            </a:lvl1pPr>
          </a:lstStyle>
          <a:p>
            <a:r>
              <a:rPr lang="zh-CN" altLang="en-US" sz="1799" dirty="0"/>
              <a:t>任务 </a:t>
            </a:r>
            <a:r>
              <a:rPr lang="en-US" altLang="zh-CN" sz="1799" dirty="0"/>
              <a:t>XenServer</a:t>
            </a:r>
            <a:r>
              <a:rPr lang="zh-CN" altLang="en-US" sz="1799" dirty="0"/>
              <a:t>部署</a:t>
            </a:r>
          </a:p>
        </p:txBody>
      </p:sp>
      <p:sp>
        <p:nvSpPr>
          <p:cNvPr id="18" name="TextBox 1"/>
          <p:cNvSpPr txBox="1"/>
          <p:nvPr/>
        </p:nvSpPr>
        <p:spPr>
          <a:xfrm>
            <a:off x="7009924" y="1910813"/>
            <a:ext cx="977323" cy="369161"/>
          </a:xfrm>
          <a:prstGeom prst="rect">
            <a:avLst/>
          </a:prstGeom>
          <a:noFill/>
        </p:spPr>
        <p:txBody>
          <a:bodyPr wrap="none" lIns="0" tIns="0" rIns="0" bIns="60949" rtlCol="0">
            <a:spAutoFit/>
          </a:bodyPr>
          <a:lstStyle/>
          <a:p>
            <a:pPr>
              <a:lnSpc>
                <a:spcPts val="2400"/>
              </a:lnSpc>
            </a:pPr>
            <a:r>
              <a:rPr lang="en-US" altLang="zh-CN" sz="1799" dirty="0">
                <a:solidFill>
                  <a:schemeClr val="tx1">
                    <a:lumMod val="95000"/>
                    <a:lumOff val="5000"/>
                  </a:schemeClr>
                </a:solidFill>
                <a:latin typeface="+mj-ea"/>
                <a:ea typeface="+mj-ea"/>
                <a:cs typeface="Microsoft YaHei UI" pitchFamily="18" charset="0"/>
              </a:rPr>
              <a:t>XenServer</a:t>
            </a:r>
          </a:p>
        </p:txBody>
      </p:sp>
      <p:sp>
        <p:nvSpPr>
          <p:cNvPr id="47" name="TextBox 1"/>
          <p:cNvSpPr txBox="1"/>
          <p:nvPr/>
        </p:nvSpPr>
        <p:spPr>
          <a:xfrm>
            <a:off x="7009924" y="3764381"/>
            <a:ext cx="1640621" cy="369161"/>
          </a:xfrm>
          <a:prstGeom prst="rect">
            <a:avLst/>
          </a:prstGeom>
          <a:noFill/>
        </p:spPr>
        <p:txBody>
          <a:bodyPr wrap="none" lIns="0" tIns="0" rIns="0" bIns="60949" rtlCol="0">
            <a:spAutoFit/>
          </a:bodyPr>
          <a:lstStyle/>
          <a:p>
            <a:pPr>
              <a:lnSpc>
                <a:spcPts val="2400"/>
              </a:lnSpc>
            </a:pPr>
            <a:r>
              <a:rPr lang="en-US" altLang="zh-CN" sz="1799" dirty="0">
                <a:solidFill>
                  <a:schemeClr val="bg1"/>
                </a:solidFill>
                <a:latin typeface="+mj-ea"/>
                <a:ea typeface="+mj-ea"/>
                <a:cs typeface="Microsoft YaHei UI" pitchFamily="18" charset="0"/>
              </a:rPr>
              <a:t>VMware </a:t>
            </a:r>
            <a:r>
              <a:rPr lang="en-US" altLang="zh-CN" sz="1799" dirty="0" err="1">
                <a:solidFill>
                  <a:schemeClr val="bg1"/>
                </a:solidFill>
                <a:latin typeface="+mj-ea"/>
                <a:ea typeface="+mj-ea"/>
                <a:cs typeface="Microsoft YaHei UI" pitchFamily="18" charset="0"/>
              </a:rPr>
              <a:t>vSphere</a:t>
            </a:r>
            <a:endParaRPr lang="en-US" altLang="zh-CN" sz="1799" dirty="0">
              <a:solidFill>
                <a:schemeClr val="bg1"/>
              </a:solidFill>
              <a:latin typeface="+mj-ea"/>
              <a:ea typeface="+mj-ea"/>
              <a:cs typeface="Microsoft YaHei UI" pitchFamily="18" charset="0"/>
            </a:endParaRPr>
          </a:p>
        </p:txBody>
      </p:sp>
      <p:sp>
        <p:nvSpPr>
          <p:cNvPr id="48" name="TextBox 1"/>
          <p:cNvSpPr txBox="1"/>
          <p:nvPr/>
        </p:nvSpPr>
        <p:spPr>
          <a:xfrm>
            <a:off x="7009924" y="4678305"/>
            <a:ext cx="1768794" cy="369161"/>
          </a:xfrm>
          <a:prstGeom prst="rect">
            <a:avLst/>
          </a:prstGeom>
          <a:noFill/>
        </p:spPr>
        <p:txBody>
          <a:bodyPr wrap="none" lIns="0" tIns="0" rIns="0" bIns="60949" rtlCol="0">
            <a:spAutoFit/>
          </a:bodyPr>
          <a:lstStyle/>
          <a:p>
            <a:pPr>
              <a:lnSpc>
                <a:spcPts val="2400"/>
              </a:lnSpc>
            </a:pPr>
            <a:r>
              <a:rPr lang="zh-CN" altLang="en-US" sz="1799" dirty="0">
                <a:solidFill>
                  <a:schemeClr val="tx1">
                    <a:lumMod val="95000"/>
                    <a:lumOff val="5000"/>
                  </a:schemeClr>
                </a:solidFill>
                <a:latin typeface="+mj-ea"/>
                <a:ea typeface="+mj-ea"/>
                <a:cs typeface="Microsoft YaHei UI" pitchFamily="18" charset="0"/>
              </a:rPr>
              <a:t>任务 </a:t>
            </a:r>
            <a:r>
              <a:rPr lang="en-US" altLang="zh-CN" sz="1799" dirty="0" err="1">
                <a:solidFill>
                  <a:schemeClr val="tx1">
                    <a:lumMod val="95000"/>
                    <a:lumOff val="5000"/>
                  </a:schemeClr>
                </a:solidFill>
                <a:latin typeface="+mj-ea"/>
                <a:ea typeface="+mj-ea"/>
                <a:cs typeface="Microsoft YaHei UI" pitchFamily="18" charset="0"/>
              </a:rPr>
              <a:t>vSphere</a:t>
            </a:r>
            <a:r>
              <a:rPr lang="zh-CN" altLang="en-US" sz="1799" dirty="0">
                <a:solidFill>
                  <a:schemeClr val="tx1">
                    <a:lumMod val="95000"/>
                    <a:lumOff val="5000"/>
                  </a:schemeClr>
                </a:solidFill>
                <a:latin typeface="+mj-ea"/>
                <a:ea typeface="+mj-ea"/>
                <a:cs typeface="Microsoft YaHei UI" pitchFamily="18" charset="0"/>
              </a:rPr>
              <a:t>部署</a:t>
            </a:r>
          </a:p>
        </p:txBody>
      </p:sp>
      <p:sp>
        <p:nvSpPr>
          <p:cNvPr id="51" name="Freeform 3"/>
          <p:cNvSpPr/>
          <p:nvPr/>
        </p:nvSpPr>
        <p:spPr>
          <a:xfrm>
            <a:off x="6676722" y="1390534"/>
            <a:ext cx="85580" cy="4094795"/>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00" tIns="60949" rIns="121900" bIns="60949" rtlCol="0" anchor="ctr"/>
          <a:lstStyle/>
          <a:p>
            <a:pPr algn="ctr"/>
            <a:endParaRPr lang="zh-CN" altLang="en-US" sz="1799"/>
          </a:p>
        </p:txBody>
      </p:sp>
      <p:sp>
        <p:nvSpPr>
          <p:cNvPr id="52" name="Freeform 3"/>
          <p:cNvSpPr/>
          <p:nvPr/>
        </p:nvSpPr>
        <p:spPr>
          <a:xfrm>
            <a:off x="6629122" y="1977232"/>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7" name="Freeform 3"/>
          <p:cNvSpPr/>
          <p:nvPr/>
        </p:nvSpPr>
        <p:spPr>
          <a:xfrm>
            <a:off x="6629122" y="2926617"/>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53" name="Freeform 3"/>
          <p:cNvSpPr/>
          <p:nvPr/>
        </p:nvSpPr>
        <p:spPr>
          <a:xfrm>
            <a:off x="6629122" y="3840541"/>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54" name="Freeform 3"/>
          <p:cNvSpPr/>
          <p:nvPr/>
        </p:nvSpPr>
        <p:spPr>
          <a:xfrm>
            <a:off x="6629122" y="4764587"/>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16" name="TextBox 1"/>
          <p:cNvSpPr txBox="1"/>
          <p:nvPr/>
        </p:nvSpPr>
        <p:spPr>
          <a:xfrm>
            <a:off x="6044960" y="1905794"/>
            <a:ext cx="288391" cy="369161"/>
          </a:xfrm>
          <a:prstGeom prst="rect">
            <a:avLst/>
          </a:prstGeom>
          <a:noFill/>
        </p:spPr>
        <p:txBody>
          <a:bodyPr wrap="none" lIns="0" tIns="0" rIns="0" bIns="60949" rtlCol="0">
            <a:spAutoFit/>
          </a:bodyPr>
          <a:lstStyle/>
          <a:p>
            <a:pPr>
              <a:lnSpc>
                <a:spcPts val="2400"/>
              </a:lnSpc>
            </a:pPr>
            <a:r>
              <a:rPr lang="en-US" altLang="zh-CN" sz="1799" dirty="0">
                <a:solidFill>
                  <a:srgbClr val="4197DF"/>
                </a:solidFill>
                <a:latin typeface="+mj-lt"/>
                <a:cs typeface="Microsoft YaHei UI" pitchFamily="18" charset="0"/>
              </a:rPr>
              <a:t>4.1</a:t>
            </a:r>
            <a:endParaRPr lang="zh-CN" altLang="en-US" sz="1799" dirty="0">
              <a:solidFill>
                <a:srgbClr val="4197DF"/>
              </a:solidFill>
              <a:latin typeface="+mj-lt"/>
              <a:cs typeface="Microsoft YaHei UI" pitchFamily="18" charset="0"/>
            </a:endParaRPr>
          </a:p>
        </p:txBody>
      </p:sp>
      <p:sp>
        <p:nvSpPr>
          <p:cNvPr id="24" name="TextBox 1"/>
          <p:cNvSpPr txBox="1"/>
          <p:nvPr/>
        </p:nvSpPr>
        <p:spPr>
          <a:xfrm>
            <a:off x="6044960" y="2861823"/>
            <a:ext cx="288391" cy="369161"/>
          </a:xfrm>
          <a:prstGeom prst="rect">
            <a:avLst/>
          </a:prstGeom>
          <a:noFill/>
        </p:spPr>
        <p:txBody>
          <a:bodyPr wrap="none" lIns="0" tIns="0" rIns="0" bIns="60949" rtlCol="0">
            <a:spAutoFit/>
          </a:bodyPr>
          <a:lstStyle>
            <a:defPPr>
              <a:defRPr lang="en-US"/>
            </a:defPPr>
            <a:lvl1pPr>
              <a:lnSpc>
                <a:spcPts val="2401"/>
              </a:lnSpc>
              <a:defRPr>
                <a:solidFill>
                  <a:srgbClr val="4197DF"/>
                </a:solidFill>
                <a:latin typeface="+mj-lt"/>
                <a:cs typeface="Microsoft YaHei UI" pitchFamily="18" charset="0"/>
              </a:defRPr>
            </a:lvl1pPr>
          </a:lstStyle>
          <a:p>
            <a:r>
              <a:rPr lang="en-US" altLang="zh-CN" sz="1799" dirty="0"/>
              <a:t>4.2</a:t>
            </a:r>
          </a:p>
        </p:txBody>
      </p:sp>
      <p:sp>
        <p:nvSpPr>
          <p:cNvPr id="46" name="TextBox 1"/>
          <p:cNvSpPr txBox="1"/>
          <p:nvPr/>
        </p:nvSpPr>
        <p:spPr>
          <a:xfrm>
            <a:off x="545010" y="2704286"/>
            <a:ext cx="1845698" cy="945941"/>
          </a:xfrm>
          <a:prstGeom prst="rect">
            <a:avLst/>
          </a:prstGeom>
          <a:noFill/>
        </p:spPr>
        <p:txBody>
          <a:bodyPr wrap="none" lIns="0" tIns="0" rIns="0" bIns="60949" rtlCol="0">
            <a:spAutoFit/>
          </a:bodyPr>
          <a:lstStyle/>
          <a:p>
            <a:pPr>
              <a:lnSpc>
                <a:spcPts val="6933"/>
              </a:lnSpc>
            </a:pPr>
            <a:r>
              <a:rPr lang="zh-CN" altLang="en-US" sz="3598" dirty="0">
                <a:solidFill>
                  <a:srgbClr val="1A8ABC"/>
                </a:solidFill>
                <a:latin typeface="Microsoft YaHei UI" pitchFamily="18" charset="0"/>
                <a:cs typeface="Microsoft YaHei UI" pitchFamily="18" charset="0"/>
              </a:rPr>
              <a:t>内容导航</a:t>
            </a:r>
            <a:endParaRPr lang="en-US" altLang="zh-CN" sz="3598" dirty="0">
              <a:solidFill>
                <a:srgbClr val="1A8ABC"/>
              </a:solidFill>
              <a:latin typeface="Microsoft YaHei UI" pitchFamily="18" charset="0"/>
              <a:cs typeface="Microsoft YaHei UI" pitchFamily="18" charset="0"/>
            </a:endParaRPr>
          </a:p>
        </p:txBody>
      </p:sp>
      <p:sp>
        <p:nvSpPr>
          <p:cNvPr id="57" name="TextBox 1"/>
          <p:cNvSpPr txBox="1"/>
          <p:nvPr/>
        </p:nvSpPr>
        <p:spPr>
          <a:xfrm>
            <a:off x="545009" y="3517799"/>
            <a:ext cx="1845698" cy="272454"/>
          </a:xfrm>
          <a:prstGeom prst="rect">
            <a:avLst/>
          </a:prstGeom>
          <a:noFill/>
        </p:spPr>
        <p:txBody>
          <a:bodyPr wrap="square" lIns="0" tIns="0" rIns="0" bIns="60949" rtlCol="0">
            <a:spAutoFit/>
          </a:bodyPr>
          <a:lstStyle/>
          <a:p>
            <a:pPr algn="dist">
              <a:lnSpc>
                <a:spcPts val="1600"/>
              </a:lnSpc>
            </a:pPr>
            <a:r>
              <a:rPr lang="en-US" altLang="zh-CN" sz="1899" dirty="0">
                <a:solidFill>
                  <a:srgbClr val="1A8ABC"/>
                </a:solidFill>
                <a:latin typeface="Times New Roman" pitchFamily="18" charset="0"/>
                <a:cs typeface="Times New Roman" pitchFamily="18" charset="0"/>
              </a:rPr>
              <a:t>CONTENTS</a:t>
            </a:r>
          </a:p>
        </p:txBody>
      </p:sp>
      <p:sp>
        <p:nvSpPr>
          <p:cNvPr id="59" name="矩形 58"/>
          <p:cNvSpPr/>
          <p:nvPr/>
        </p:nvSpPr>
        <p:spPr>
          <a:xfrm>
            <a:off x="518164" y="2201694"/>
            <a:ext cx="1872545" cy="70229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cxnSp>
        <p:nvCxnSpPr>
          <p:cNvPr id="62" name="直接连接符 61"/>
          <p:cNvCxnSpPr/>
          <p:nvPr/>
        </p:nvCxnSpPr>
        <p:spPr>
          <a:xfrm>
            <a:off x="536296" y="77945"/>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296" y="249306"/>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296" y="406387"/>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296" y="577748"/>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296" y="720548"/>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296" y="891908"/>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296" y="1048990"/>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296" y="1220350"/>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296" y="1404631"/>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296" y="1547431"/>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296" y="1718792"/>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296" y="1875873"/>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296" y="2047234"/>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1999209" y="6252030"/>
            <a:ext cx="380802" cy="513034"/>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4" name="等腰三角形 33"/>
          <p:cNvSpPr/>
          <p:nvPr/>
        </p:nvSpPr>
        <p:spPr>
          <a:xfrm>
            <a:off x="2380011" y="5838394"/>
            <a:ext cx="674564" cy="101272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5" name="等腰三角形 34"/>
          <p:cNvSpPr/>
          <p:nvPr/>
        </p:nvSpPr>
        <p:spPr>
          <a:xfrm>
            <a:off x="3145240" y="6327397"/>
            <a:ext cx="380802" cy="513034"/>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6" name="等腰三角形 35"/>
          <p:cNvSpPr/>
          <p:nvPr/>
        </p:nvSpPr>
        <p:spPr>
          <a:xfrm>
            <a:off x="95200" y="5619787"/>
            <a:ext cx="1066245" cy="123133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7" name="等腰三角形 36"/>
          <p:cNvSpPr/>
          <p:nvPr/>
        </p:nvSpPr>
        <p:spPr>
          <a:xfrm>
            <a:off x="875844" y="6252030"/>
            <a:ext cx="380802" cy="5130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42" name="TextBox 1"/>
          <p:cNvSpPr txBox="1"/>
          <p:nvPr/>
        </p:nvSpPr>
        <p:spPr>
          <a:xfrm>
            <a:off x="6044960" y="3821443"/>
            <a:ext cx="288391" cy="369161"/>
          </a:xfrm>
          <a:prstGeom prst="rect">
            <a:avLst/>
          </a:prstGeom>
          <a:noFill/>
        </p:spPr>
        <p:txBody>
          <a:bodyPr wrap="none" lIns="0" tIns="0" rIns="0" bIns="60949" rtlCol="0">
            <a:spAutoFit/>
          </a:bodyPr>
          <a:lstStyle/>
          <a:p>
            <a:pPr>
              <a:lnSpc>
                <a:spcPts val="2400"/>
              </a:lnSpc>
            </a:pPr>
            <a:r>
              <a:rPr lang="en-US" altLang="zh-CN" sz="1799" dirty="0">
                <a:solidFill>
                  <a:schemeClr val="bg1"/>
                </a:solidFill>
                <a:latin typeface="+mj-lt"/>
                <a:cs typeface="Microsoft YaHei UI" pitchFamily="18" charset="0"/>
              </a:rPr>
              <a:t>4.3</a:t>
            </a:r>
          </a:p>
        </p:txBody>
      </p:sp>
      <p:sp>
        <p:nvSpPr>
          <p:cNvPr id="43" name="TextBox 1"/>
          <p:cNvSpPr txBox="1"/>
          <p:nvPr/>
        </p:nvSpPr>
        <p:spPr>
          <a:xfrm>
            <a:off x="6044960" y="4735367"/>
            <a:ext cx="288391" cy="369161"/>
          </a:xfrm>
          <a:prstGeom prst="rect">
            <a:avLst/>
          </a:prstGeom>
          <a:noFill/>
        </p:spPr>
        <p:txBody>
          <a:bodyPr wrap="none" lIns="0" tIns="0" rIns="0" bIns="60949" rtlCol="0">
            <a:spAutoFit/>
          </a:bodyPr>
          <a:lstStyle/>
          <a:p>
            <a:pPr>
              <a:lnSpc>
                <a:spcPts val="2400"/>
              </a:lnSpc>
            </a:pPr>
            <a:r>
              <a:rPr lang="en-US" altLang="zh-CN" sz="1799" dirty="0">
                <a:solidFill>
                  <a:srgbClr val="4197DF"/>
                </a:solidFill>
                <a:latin typeface="+mj-lt"/>
                <a:cs typeface="Microsoft YaHei UI" pitchFamily="18" charset="0"/>
              </a:rPr>
              <a:t>4.4</a:t>
            </a:r>
          </a:p>
        </p:txBody>
      </p:sp>
    </p:spTree>
    <p:extLst>
      <p:ext uri="{BB962C8B-B14F-4D97-AF65-F5344CB8AC3E}">
        <p14:creationId xmlns:p14="http://schemas.microsoft.com/office/powerpoint/2010/main" val="11754925"/>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7" name="文本框 16"/>
          <p:cNvSpPr txBox="1"/>
          <p:nvPr/>
        </p:nvSpPr>
        <p:spPr>
          <a:xfrm>
            <a:off x="606712" y="1114474"/>
            <a:ext cx="32190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VMware vSphere</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内容占位符 2"/>
          <p:cNvSpPr txBox="1">
            <a:spLocks/>
          </p:cNvSpPr>
          <p:nvPr/>
        </p:nvSpPr>
        <p:spPr>
          <a:xfrm>
            <a:off x="441903" y="2306427"/>
            <a:ext cx="11277600" cy="2438399"/>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Mware</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vSphere</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使用虚拟化将数据中心转换为可扩展的聚合计算基础架构。虚拟基础架构在提供服务的方式方面为</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IT</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组织提供了更大的灵活性。虚拟基础架构还可以充当云计算的基础。</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endParaRPr>
          </a:p>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lang="en-US" altLang="zh-CN" dirty="0">
                <a:solidFill>
                  <a:sysClr val="windowText" lastClr="000000">
                    <a:lumMod val="95000"/>
                    <a:lumOff val="5000"/>
                  </a:sysClr>
                </a:solidFill>
                <a:latin typeface="Times New Roman" panose="02020603050405020304" pitchFamily="18" charset="0"/>
                <a:ea typeface="微软雅黑"/>
                <a:cs typeface="Times New Roman" panose="02020603050405020304" pitchFamily="18" charset="0"/>
              </a:rPr>
              <a:t>       </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VMware vSphere</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能够为整个</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IT</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基础架构（如服务器、存储和网络）实现虚拟化。它将这些不同种类的资源组合起来，使严密、不灵活的基础架构得以转换为位于虚拟化环境中的简单、统一、易于管理的组件集合。</a:t>
            </a:r>
          </a:p>
        </p:txBody>
      </p:sp>
    </p:spTree>
    <p:extLst>
      <p:ext uri="{BB962C8B-B14F-4D97-AF65-F5344CB8AC3E}">
        <p14:creationId xmlns:p14="http://schemas.microsoft.com/office/powerpoint/2010/main" val="34697038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7" name="文本框 16"/>
          <p:cNvSpPr txBox="1"/>
          <p:nvPr/>
        </p:nvSpPr>
        <p:spPr>
          <a:xfrm>
            <a:off x="606712" y="1114474"/>
            <a:ext cx="32190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VMware vSphere</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内容占位符 2"/>
          <p:cNvSpPr txBox="1">
            <a:spLocks/>
          </p:cNvSpPr>
          <p:nvPr/>
        </p:nvSpPr>
        <p:spPr>
          <a:xfrm>
            <a:off x="1701713" y="2821897"/>
            <a:ext cx="9950261" cy="3200399"/>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5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ESXi</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是用于创建和运行虚拟机的虚拟化平台。</a:t>
            </a:r>
            <a:endPar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endParaRPr>
          </a:p>
          <a:p>
            <a:pPr marL="0" marR="0" lvl="0" indent="0" algn="l" defTabSz="1219627" rtl="0" eaLnBrk="1" fontAlgn="auto" latinLnBrk="0" hangingPunct="1">
              <a:lnSpc>
                <a:spcPct val="15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err="1">
                <a:ln>
                  <a:noFill/>
                </a:ln>
                <a:solidFill>
                  <a:srgbClr val="FF0000"/>
                </a:solidFill>
                <a:effectLst/>
                <a:uLnTx/>
                <a:uFillTx/>
                <a:latin typeface="Times New Roman" panose="02020603050405020304" pitchFamily="18" charset="0"/>
                <a:ea typeface="微软雅黑"/>
                <a:cs typeface="Times New Roman" panose="02020603050405020304" pitchFamily="18" charset="0"/>
              </a:rPr>
              <a:t>vCenter</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 Server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是一种服务，充当连接到网络的</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ESXi</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主机的中心管理员，可用于将多个主机的资源加入资源池中并管理这些资源，还提供了很多功能，用于监控和管理物理和虚拟基础架构。还以插件形式提供了其他</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vSphere</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组件，用于扩展</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vSphere</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产品的功能。</a:t>
            </a:r>
          </a:p>
        </p:txBody>
      </p:sp>
      <p:grpSp>
        <p:nvGrpSpPr>
          <p:cNvPr id="10" name="组合 9"/>
          <p:cNvGrpSpPr/>
          <p:nvPr/>
        </p:nvGrpSpPr>
        <p:grpSpPr>
          <a:xfrm>
            <a:off x="862495" y="3729078"/>
            <a:ext cx="543618" cy="496297"/>
            <a:chOff x="550862" y="596106"/>
            <a:chExt cx="1495425" cy="1365250"/>
          </a:xfrm>
        </p:grpSpPr>
        <p:sp>
          <p:nvSpPr>
            <p:cNvPr id="11" name="Freeform 6"/>
            <p:cNvSpPr>
              <a:spLocks noEditPoints="1"/>
            </p:cNvSpPr>
            <p:nvPr/>
          </p:nvSpPr>
          <p:spPr bwMode="auto">
            <a:xfrm>
              <a:off x="550862" y="1583531"/>
              <a:ext cx="1495425" cy="377825"/>
            </a:xfrm>
            <a:custGeom>
              <a:avLst/>
              <a:gdLst>
                <a:gd name="T0" fmla="*/ 555 w 557"/>
                <a:gd name="T1" fmla="*/ 113 h 141"/>
                <a:gd name="T2" fmla="*/ 554 w 557"/>
                <a:gd name="T3" fmla="*/ 109 h 141"/>
                <a:gd name="T4" fmla="*/ 513 w 557"/>
                <a:gd name="T5" fmla="*/ 23 h 141"/>
                <a:gd name="T6" fmla="*/ 490 w 557"/>
                <a:gd name="T7" fmla="*/ 0 h 141"/>
                <a:gd name="T8" fmla="*/ 69 w 557"/>
                <a:gd name="T9" fmla="*/ 0 h 141"/>
                <a:gd name="T10" fmla="*/ 46 w 557"/>
                <a:gd name="T11" fmla="*/ 23 h 141"/>
                <a:gd name="T12" fmla="*/ 4 w 557"/>
                <a:gd name="T13" fmla="*/ 109 h 141"/>
                <a:gd name="T14" fmla="*/ 0 w 557"/>
                <a:gd name="T15" fmla="*/ 121 h 141"/>
                <a:gd name="T16" fmla="*/ 22 w 557"/>
                <a:gd name="T17" fmla="*/ 141 h 141"/>
                <a:gd name="T18" fmla="*/ 535 w 557"/>
                <a:gd name="T19" fmla="*/ 141 h 141"/>
                <a:gd name="T20" fmla="*/ 557 w 557"/>
                <a:gd name="T21" fmla="*/ 121 h 141"/>
                <a:gd name="T22" fmla="*/ 555 w 557"/>
                <a:gd name="T23" fmla="*/ 113 h 141"/>
                <a:gd name="T24" fmla="*/ 327 w 557"/>
                <a:gd name="T25" fmla="*/ 128 h 141"/>
                <a:gd name="T26" fmla="*/ 230 w 557"/>
                <a:gd name="T27" fmla="*/ 128 h 141"/>
                <a:gd name="T28" fmla="*/ 225 w 557"/>
                <a:gd name="T29" fmla="*/ 123 h 141"/>
                <a:gd name="T30" fmla="*/ 230 w 557"/>
                <a:gd name="T31" fmla="*/ 118 h 141"/>
                <a:gd name="T32" fmla="*/ 327 w 557"/>
                <a:gd name="T33" fmla="*/ 118 h 141"/>
                <a:gd name="T34" fmla="*/ 332 w 557"/>
                <a:gd name="T35" fmla="*/ 123 h 141"/>
                <a:gd name="T36" fmla="*/ 327 w 557"/>
                <a:gd name="T37" fmla="*/ 12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7" h="141">
                  <a:moveTo>
                    <a:pt x="555" y="113"/>
                  </a:moveTo>
                  <a:cubicBezTo>
                    <a:pt x="555" y="112"/>
                    <a:pt x="555" y="111"/>
                    <a:pt x="554" y="109"/>
                  </a:cubicBezTo>
                  <a:cubicBezTo>
                    <a:pt x="513" y="23"/>
                    <a:pt x="513" y="23"/>
                    <a:pt x="513" y="23"/>
                  </a:cubicBezTo>
                  <a:cubicBezTo>
                    <a:pt x="506" y="9"/>
                    <a:pt x="503" y="0"/>
                    <a:pt x="490" y="0"/>
                  </a:cubicBezTo>
                  <a:cubicBezTo>
                    <a:pt x="69" y="0"/>
                    <a:pt x="69" y="0"/>
                    <a:pt x="69" y="0"/>
                  </a:cubicBezTo>
                  <a:cubicBezTo>
                    <a:pt x="56" y="0"/>
                    <a:pt x="52" y="10"/>
                    <a:pt x="46" y="23"/>
                  </a:cubicBezTo>
                  <a:cubicBezTo>
                    <a:pt x="4" y="109"/>
                    <a:pt x="4" y="109"/>
                    <a:pt x="4" y="109"/>
                  </a:cubicBezTo>
                  <a:cubicBezTo>
                    <a:pt x="1" y="112"/>
                    <a:pt x="0" y="116"/>
                    <a:pt x="0" y="121"/>
                  </a:cubicBezTo>
                  <a:cubicBezTo>
                    <a:pt x="0" y="132"/>
                    <a:pt x="10" y="141"/>
                    <a:pt x="22" y="141"/>
                  </a:cubicBezTo>
                  <a:cubicBezTo>
                    <a:pt x="535" y="141"/>
                    <a:pt x="535" y="141"/>
                    <a:pt x="535" y="141"/>
                  </a:cubicBezTo>
                  <a:cubicBezTo>
                    <a:pt x="547" y="141"/>
                    <a:pt x="557" y="132"/>
                    <a:pt x="557" y="121"/>
                  </a:cubicBezTo>
                  <a:cubicBezTo>
                    <a:pt x="557" y="118"/>
                    <a:pt x="556" y="115"/>
                    <a:pt x="555" y="113"/>
                  </a:cubicBezTo>
                  <a:close/>
                  <a:moveTo>
                    <a:pt x="327" y="128"/>
                  </a:moveTo>
                  <a:cubicBezTo>
                    <a:pt x="230" y="128"/>
                    <a:pt x="230" y="128"/>
                    <a:pt x="230" y="128"/>
                  </a:cubicBezTo>
                  <a:cubicBezTo>
                    <a:pt x="227" y="128"/>
                    <a:pt x="225" y="126"/>
                    <a:pt x="225" y="123"/>
                  </a:cubicBezTo>
                  <a:cubicBezTo>
                    <a:pt x="225" y="120"/>
                    <a:pt x="227" y="118"/>
                    <a:pt x="230" y="118"/>
                  </a:cubicBezTo>
                  <a:cubicBezTo>
                    <a:pt x="327" y="118"/>
                    <a:pt x="327" y="118"/>
                    <a:pt x="327" y="118"/>
                  </a:cubicBezTo>
                  <a:cubicBezTo>
                    <a:pt x="329" y="118"/>
                    <a:pt x="332" y="120"/>
                    <a:pt x="332" y="123"/>
                  </a:cubicBezTo>
                  <a:cubicBezTo>
                    <a:pt x="332" y="126"/>
                    <a:pt x="329" y="128"/>
                    <a:pt x="327" y="128"/>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3" name="Freeform 7"/>
            <p:cNvSpPr>
              <a:spLocks noEditPoints="1"/>
            </p:cNvSpPr>
            <p:nvPr/>
          </p:nvSpPr>
          <p:spPr bwMode="auto">
            <a:xfrm>
              <a:off x="1063625" y="842169"/>
              <a:ext cx="496888" cy="446088"/>
            </a:xfrm>
            <a:custGeom>
              <a:avLst/>
              <a:gdLst>
                <a:gd name="T0" fmla="*/ 161 w 185"/>
                <a:gd name="T1" fmla="*/ 97 h 166"/>
                <a:gd name="T2" fmla="*/ 47 w 185"/>
                <a:gd name="T3" fmla="*/ 166 h 166"/>
                <a:gd name="T4" fmla="*/ 2 w 185"/>
                <a:gd name="T5" fmla="*/ 111 h 166"/>
                <a:gd name="T6" fmla="*/ 116 w 185"/>
                <a:gd name="T7" fmla="*/ 0 h 166"/>
                <a:gd name="T8" fmla="*/ 146 w 185"/>
                <a:gd name="T9" fmla="*/ 20 h 166"/>
                <a:gd name="T10" fmla="*/ 44 w 185"/>
                <a:gd name="T11" fmla="*/ 98 h 166"/>
                <a:gd name="T12" fmla="*/ 44 w 185"/>
                <a:gd name="T13" fmla="*/ 108 h 166"/>
                <a:gd name="T14" fmla="*/ 70 w 185"/>
                <a:gd name="T15" fmla="*/ 129 h 166"/>
                <a:gd name="T16" fmla="*/ 157 w 185"/>
                <a:gd name="T17" fmla="*/ 81 h 166"/>
                <a:gd name="T18" fmla="*/ 161 w 185"/>
                <a:gd name="T19" fmla="*/ 97 h 166"/>
                <a:gd name="T20" fmla="*/ 109 w 185"/>
                <a:gd name="T21" fmla="*/ 29 h 166"/>
                <a:gd name="T22" fmla="*/ 104 w 185"/>
                <a:gd name="T23" fmla="*/ 24 h 166"/>
                <a:gd name="T24" fmla="*/ 47 w 185"/>
                <a:gd name="T25" fmla="*/ 78 h 166"/>
                <a:gd name="T26" fmla="*/ 109 w 185"/>
                <a:gd name="T27" fmla="*/ 29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5" h="166">
                  <a:moveTo>
                    <a:pt x="161" y="97"/>
                  </a:moveTo>
                  <a:cubicBezTo>
                    <a:pt x="137" y="128"/>
                    <a:pt x="89" y="166"/>
                    <a:pt x="47" y="166"/>
                  </a:cubicBezTo>
                  <a:cubicBezTo>
                    <a:pt x="17" y="166"/>
                    <a:pt x="2" y="139"/>
                    <a:pt x="2" y="111"/>
                  </a:cubicBezTo>
                  <a:cubicBezTo>
                    <a:pt x="0" y="56"/>
                    <a:pt x="61" y="0"/>
                    <a:pt x="116" y="0"/>
                  </a:cubicBezTo>
                  <a:cubicBezTo>
                    <a:pt x="129" y="0"/>
                    <a:pt x="146" y="3"/>
                    <a:pt x="146" y="20"/>
                  </a:cubicBezTo>
                  <a:cubicBezTo>
                    <a:pt x="146" y="41"/>
                    <a:pt x="125" y="72"/>
                    <a:pt x="44" y="98"/>
                  </a:cubicBezTo>
                  <a:cubicBezTo>
                    <a:pt x="44" y="108"/>
                    <a:pt x="44" y="108"/>
                    <a:pt x="44" y="108"/>
                  </a:cubicBezTo>
                  <a:cubicBezTo>
                    <a:pt x="42" y="124"/>
                    <a:pt x="56" y="129"/>
                    <a:pt x="70" y="129"/>
                  </a:cubicBezTo>
                  <a:cubicBezTo>
                    <a:pt x="100" y="129"/>
                    <a:pt x="135" y="98"/>
                    <a:pt x="157" y="81"/>
                  </a:cubicBezTo>
                  <a:cubicBezTo>
                    <a:pt x="157" y="81"/>
                    <a:pt x="185" y="65"/>
                    <a:pt x="161" y="97"/>
                  </a:cubicBezTo>
                  <a:close/>
                  <a:moveTo>
                    <a:pt x="109" y="29"/>
                  </a:moveTo>
                  <a:cubicBezTo>
                    <a:pt x="109" y="26"/>
                    <a:pt x="107" y="24"/>
                    <a:pt x="104" y="24"/>
                  </a:cubicBezTo>
                  <a:cubicBezTo>
                    <a:pt x="83" y="30"/>
                    <a:pt x="58" y="50"/>
                    <a:pt x="47" y="78"/>
                  </a:cubicBezTo>
                  <a:cubicBezTo>
                    <a:pt x="84" y="65"/>
                    <a:pt x="109" y="36"/>
                    <a:pt x="109" y="2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4" name="Freeform 8"/>
            <p:cNvSpPr>
              <a:spLocks noEditPoints="1"/>
            </p:cNvSpPr>
            <p:nvPr/>
          </p:nvSpPr>
          <p:spPr bwMode="auto">
            <a:xfrm>
              <a:off x="620712" y="596106"/>
              <a:ext cx="1355725" cy="944563"/>
            </a:xfrm>
            <a:custGeom>
              <a:avLst/>
              <a:gdLst>
                <a:gd name="T0" fmla="*/ 443 w 505"/>
                <a:gd name="T1" fmla="*/ 0 h 352"/>
                <a:gd name="T2" fmla="*/ 62 w 505"/>
                <a:gd name="T3" fmla="*/ 0 h 352"/>
                <a:gd name="T4" fmla="*/ 0 w 505"/>
                <a:gd name="T5" fmla="*/ 62 h 352"/>
                <a:gd name="T6" fmla="*/ 0 w 505"/>
                <a:gd name="T7" fmla="*/ 290 h 352"/>
                <a:gd name="T8" fmla="*/ 62 w 505"/>
                <a:gd name="T9" fmla="*/ 352 h 352"/>
                <a:gd name="T10" fmla="*/ 443 w 505"/>
                <a:gd name="T11" fmla="*/ 352 h 352"/>
                <a:gd name="T12" fmla="*/ 505 w 505"/>
                <a:gd name="T13" fmla="*/ 290 h 352"/>
                <a:gd name="T14" fmla="*/ 505 w 505"/>
                <a:gd name="T15" fmla="*/ 62 h 352"/>
                <a:gd name="T16" fmla="*/ 443 w 505"/>
                <a:gd name="T17" fmla="*/ 0 h 352"/>
                <a:gd name="T18" fmla="*/ 382 w 505"/>
                <a:gd name="T19" fmla="*/ 339 h 352"/>
                <a:gd name="T20" fmla="*/ 332 w 505"/>
                <a:gd name="T21" fmla="*/ 339 h 352"/>
                <a:gd name="T22" fmla="*/ 326 w 505"/>
                <a:gd name="T23" fmla="*/ 333 h 352"/>
                <a:gd name="T24" fmla="*/ 332 w 505"/>
                <a:gd name="T25" fmla="*/ 327 h 352"/>
                <a:gd name="T26" fmla="*/ 382 w 505"/>
                <a:gd name="T27" fmla="*/ 327 h 352"/>
                <a:gd name="T28" fmla="*/ 389 w 505"/>
                <a:gd name="T29" fmla="*/ 333 h 352"/>
                <a:gd name="T30" fmla="*/ 382 w 505"/>
                <a:gd name="T31" fmla="*/ 339 h 352"/>
                <a:gd name="T32" fmla="*/ 403 w 505"/>
                <a:gd name="T33" fmla="*/ 339 h 352"/>
                <a:gd name="T34" fmla="*/ 397 w 505"/>
                <a:gd name="T35" fmla="*/ 333 h 352"/>
                <a:gd name="T36" fmla="*/ 403 w 505"/>
                <a:gd name="T37" fmla="*/ 326 h 352"/>
                <a:gd name="T38" fmla="*/ 410 w 505"/>
                <a:gd name="T39" fmla="*/ 333 h 352"/>
                <a:gd name="T40" fmla="*/ 403 w 505"/>
                <a:gd name="T41" fmla="*/ 339 h 352"/>
                <a:gd name="T42" fmla="*/ 469 w 505"/>
                <a:gd name="T43" fmla="*/ 290 h 352"/>
                <a:gd name="T44" fmla="*/ 443 w 505"/>
                <a:gd name="T45" fmla="*/ 316 h 352"/>
                <a:gd name="T46" fmla="*/ 62 w 505"/>
                <a:gd name="T47" fmla="*/ 316 h 352"/>
                <a:gd name="T48" fmla="*/ 36 w 505"/>
                <a:gd name="T49" fmla="*/ 290 h 352"/>
                <a:gd name="T50" fmla="*/ 36 w 505"/>
                <a:gd name="T51" fmla="*/ 62 h 352"/>
                <a:gd name="T52" fmla="*/ 62 w 505"/>
                <a:gd name="T53" fmla="*/ 36 h 352"/>
                <a:gd name="T54" fmla="*/ 443 w 505"/>
                <a:gd name="T55" fmla="*/ 36 h 352"/>
                <a:gd name="T56" fmla="*/ 469 w 505"/>
                <a:gd name="T57" fmla="*/ 62 h 352"/>
                <a:gd name="T58" fmla="*/ 469 w 505"/>
                <a:gd name="T59" fmla="*/ 290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5" h="352">
                  <a:moveTo>
                    <a:pt x="443" y="0"/>
                  </a:moveTo>
                  <a:cubicBezTo>
                    <a:pt x="62" y="0"/>
                    <a:pt x="62" y="0"/>
                    <a:pt x="62" y="0"/>
                  </a:cubicBezTo>
                  <a:cubicBezTo>
                    <a:pt x="28" y="0"/>
                    <a:pt x="0" y="28"/>
                    <a:pt x="0" y="62"/>
                  </a:cubicBezTo>
                  <a:cubicBezTo>
                    <a:pt x="0" y="290"/>
                    <a:pt x="0" y="290"/>
                    <a:pt x="0" y="290"/>
                  </a:cubicBezTo>
                  <a:cubicBezTo>
                    <a:pt x="0" y="324"/>
                    <a:pt x="28" y="352"/>
                    <a:pt x="62" y="352"/>
                  </a:cubicBezTo>
                  <a:cubicBezTo>
                    <a:pt x="443" y="352"/>
                    <a:pt x="443" y="352"/>
                    <a:pt x="443" y="352"/>
                  </a:cubicBezTo>
                  <a:cubicBezTo>
                    <a:pt x="477" y="352"/>
                    <a:pt x="505" y="324"/>
                    <a:pt x="505" y="290"/>
                  </a:cubicBezTo>
                  <a:cubicBezTo>
                    <a:pt x="505" y="62"/>
                    <a:pt x="505" y="62"/>
                    <a:pt x="505" y="62"/>
                  </a:cubicBezTo>
                  <a:cubicBezTo>
                    <a:pt x="505" y="28"/>
                    <a:pt x="477" y="0"/>
                    <a:pt x="443" y="0"/>
                  </a:cubicBezTo>
                  <a:close/>
                  <a:moveTo>
                    <a:pt x="382" y="339"/>
                  </a:moveTo>
                  <a:cubicBezTo>
                    <a:pt x="332" y="339"/>
                    <a:pt x="332" y="339"/>
                    <a:pt x="332" y="339"/>
                  </a:cubicBezTo>
                  <a:cubicBezTo>
                    <a:pt x="329" y="339"/>
                    <a:pt x="326" y="336"/>
                    <a:pt x="326" y="333"/>
                  </a:cubicBezTo>
                  <a:cubicBezTo>
                    <a:pt x="326" y="329"/>
                    <a:pt x="329" y="327"/>
                    <a:pt x="332" y="327"/>
                  </a:cubicBezTo>
                  <a:cubicBezTo>
                    <a:pt x="382" y="327"/>
                    <a:pt x="382" y="327"/>
                    <a:pt x="382" y="327"/>
                  </a:cubicBezTo>
                  <a:cubicBezTo>
                    <a:pt x="386" y="327"/>
                    <a:pt x="389" y="329"/>
                    <a:pt x="389" y="333"/>
                  </a:cubicBezTo>
                  <a:cubicBezTo>
                    <a:pt x="389" y="336"/>
                    <a:pt x="386" y="339"/>
                    <a:pt x="382" y="339"/>
                  </a:cubicBezTo>
                  <a:close/>
                  <a:moveTo>
                    <a:pt x="403" y="339"/>
                  </a:moveTo>
                  <a:cubicBezTo>
                    <a:pt x="400" y="339"/>
                    <a:pt x="397" y="337"/>
                    <a:pt x="397" y="333"/>
                  </a:cubicBezTo>
                  <a:cubicBezTo>
                    <a:pt x="397" y="329"/>
                    <a:pt x="400" y="326"/>
                    <a:pt x="403" y="326"/>
                  </a:cubicBezTo>
                  <a:cubicBezTo>
                    <a:pt x="407" y="326"/>
                    <a:pt x="410" y="329"/>
                    <a:pt x="410" y="333"/>
                  </a:cubicBezTo>
                  <a:cubicBezTo>
                    <a:pt x="410" y="337"/>
                    <a:pt x="407" y="339"/>
                    <a:pt x="403" y="339"/>
                  </a:cubicBezTo>
                  <a:close/>
                  <a:moveTo>
                    <a:pt x="469" y="290"/>
                  </a:moveTo>
                  <a:cubicBezTo>
                    <a:pt x="469" y="304"/>
                    <a:pt x="457" y="316"/>
                    <a:pt x="443" y="316"/>
                  </a:cubicBezTo>
                  <a:cubicBezTo>
                    <a:pt x="62" y="316"/>
                    <a:pt x="62" y="316"/>
                    <a:pt x="62" y="316"/>
                  </a:cubicBezTo>
                  <a:cubicBezTo>
                    <a:pt x="48" y="316"/>
                    <a:pt x="36" y="304"/>
                    <a:pt x="36" y="290"/>
                  </a:cubicBezTo>
                  <a:cubicBezTo>
                    <a:pt x="36" y="62"/>
                    <a:pt x="36" y="62"/>
                    <a:pt x="36" y="62"/>
                  </a:cubicBezTo>
                  <a:cubicBezTo>
                    <a:pt x="36" y="48"/>
                    <a:pt x="48" y="36"/>
                    <a:pt x="62" y="36"/>
                  </a:cubicBezTo>
                  <a:cubicBezTo>
                    <a:pt x="443" y="36"/>
                    <a:pt x="443" y="36"/>
                    <a:pt x="443" y="36"/>
                  </a:cubicBezTo>
                  <a:cubicBezTo>
                    <a:pt x="457" y="36"/>
                    <a:pt x="469" y="48"/>
                    <a:pt x="469" y="62"/>
                  </a:cubicBezTo>
                  <a:lnTo>
                    <a:pt x="469" y="290"/>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grpSp>
      <p:grpSp>
        <p:nvGrpSpPr>
          <p:cNvPr id="15" name="组合 14"/>
          <p:cNvGrpSpPr/>
          <p:nvPr/>
        </p:nvGrpSpPr>
        <p:grpSpPr>
          <a:xfrm>
            <a:off x="806746" y="2967439"/>
            <a:ext cx="728179" cy="462510"/>
            <a:chOff x="5173662" y="745331"/>
            <a:chExt cx="1679575" cy="1066800"/>
          </a:xfrm>
        </p:grpSpPr>
        <p:sp>
          <p:nvSpPr>
            <p:cNvPr id="18" name="Freeform 16"/>
            <p:cNvSpPr>
              <a:spLocks noEditPoints="1"/>
            </p:cNvSpPr>
            <p:nvPr/>
          </p:nvSpPr>
          <p:spPr bwMode="auto">
            <a:xfrm>
              <a:off x="6450012" y="770731"/>
              <a:ext cx="403225" cy="1041400"/>
            </a:xfrm>
            <a:custGeom>
              <a:avLst/>
              <a:gdLst>
                <a:gd name="T0" fmla="*/ 105 w 150"/>
                <a:gd name="T1" fmla="*/ 0 h 388"/>
                <a:gd name="T2" fmla="*/ 44 w 150"/>
                <a:gd name="T3" fmla="*/ 0 h 388"/>
                <a:gd name="T4" fmla="*/ 0 w 150"/>
                <a:gd name="T5" fmla="*/ 45 h 388"/>
                <a:gd name="T6" fmla="*/ 0 w 150"/>
                <a:gd name="T7" fmla="*/ 343 h 388"/>
                <a:gd name="T8" fmla="*/ 44 w 150"/>
                <a:gd name="T9" fmla="*/ 388 h 388"/>
                <a:gd name="T10" fmla="*/ 105 w 150"/>
                <a:gd name="T11" fmla="*/ 388 h 388"/>
                <a:gd name="T12" fmla="*/ 150 w 150"/>
                <a:gd name="T13" fmla="*/ 343 h 388"/>
                <a:gd name="T14" fmla="*/ 150 w 150"/>
                <a:gd name="T15" fmla="*/ 45 h 388"/>
                <a:gd name="T16" fmla="*/ 105 w 150"/>
                <a:gd name="T17" fmla="*/ 0 h 388"/>
                <a:gd name="T18" fmla="*/ 75 w 150"/>
                <a:gd name="T19" fmla="*/ 223 h 388"/>
                <a:gd name="T20" fmla="*/ 62 w 150"/>
                <a:gd name="T21" fmla="*/ 211 h 388"/>
                <a:gd name="T22" fmla="*/ 75 w 150"/>
                <a:gd name="T23" fmla="*/ 198 h 388"/>
                <a:gd name="T24" fmla="*/ 87 w 150"/>
                <a:gd name="T25" fmla="*/ 211 h 388"/>
                <a:gd name="T26" fmla="*/ 75 w 150"/>
                <a:gd name="T27" fmla="*/ 223 h 388"/>
                <a:gd name="T28" fmla="*/ 69 w 150"/>
                <a:gd name="T29" fmla="*/ 179 h 388"/>
                <a:gd name="T30" fmla="*/ 75 w 150"/>
                <a:gd name="T31" fmla="*/ 174 h 388"/>
                <a:gd name="T32" fmla="*/ 80 w 150"/>
                <a:gd name="T33" fmla="*/ 179 h 388"/>
                <a:gd name="T34" fmla="*/ 75 w 150"/>
                <a:gd name="T35" fmla="*/ 185 h 388"/>
                <a:gd name="T36" fmla="*/ 69 w 150"/>
                <a:gd name="T37" fmla="*/ 179 h 388"/>
                <a:gd name="T38" fmla="*/ 119 w 150"/>
                <a:gd name="T39" fmla="*/ 94 h 388"/>
                <a:gd name="T40" fmla="*/ 30 w 150"/>
                <a:gd name="T41" fmla="*/ 94 h 388"/>
                <a:gd name="T42" fmla="*/ 26 w 150"/>
                <a:gd name="T43" fmla="*/ 90 h 388"/>
                <a:gd name="T44" fmla="*/ 30 w 150"/>
                <a:gd name="T45" fmla="*/ 85 h 388"/>
                <a:gd name="T46" fmla="*/ 119 w 150"/>
                <a:gd name="T47" fmla="*/ 85 h 388"/>
                <a:gd name="T48" fmla="*/ 123 w 150"/>
                <a:gd name="T49" fmla="*/ 90 h 388"/>
                <a:gd name="T50" fmla="*/ 119 w 150"/>
                <a:gd name="T51" fmla="*/ 94 h 388"/>
                <a:gd name="T52" fmla="*/ 119 w 150"/>
                <a:gd name="T53" fmla="*/ 72 h 388"/>
                <a:gd name="T54" fmla="*/ 30 w 150"/>
                <a:gd name="T55" fmla="*/ 72 h 388"/>
                <a:gd name="T56" fmla="*/ 26 w 150"/>
                <a:gd name="T57" fmla="*/ 67 h 388"/>
                <a:gd name="T58" fmla="*/ 30 w 150"/>
                <a:gd name="T59" fmla="*/ 63 h 388"/>
                <a:gd name="T60" fmla="*/ 119 w 150"/>
                <a:gd name="T61" fmla="*/ 63 h 388"/>
                <a:gd name="T62" fmla="*/ 123 w 150"/>
                <a:gd name="T63" fmla="*/ 67 h 388"/>
                <a:gd name="T64" fmla="*/ 119 w 150"/>
                <a:gd name="T65" fmla="*/ 72 h 388"/>
                <a:gd name="T66" fmla="*/ 119 w 150"/>
                <a:gd name="T67" fmla="*/ 49 h 388"/>
                <a:gd name="T68" fmla="*/ 30 w 150"/>
                <a:gd name="T69" fmla="*/ 49 h 388"/>
                <a:gd name="T70" fmla="*/ 26 w 150"/>
                <a:gd name="T71" fmla="*/ 45 h 388"/>
                <a:gd name="T72" fmla="*/ 30 w 150"/>
                <a:gd name="T73" fmla="*/ 40 h 388"/>
                <a:gd name="T74" fmla="*/ 119 w 150"/>
                <a:gd name="T75" fmla="*/ 40 h 388"/>
                <a:gd name="T76" fmla="*/ 123 w 150"/>
                <a:gd name="T77" fmla="*/ 45 h 388"/>
                <a:gd name="T78" fmla="*/ 119 w 150"/>
                <a:gd name="T79" fmla="*/ 4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0" h="388">
                  <a:moveTo>
                    <a:pt x="105" y="0"/>
                  </a:moveTo>
                  <a:cubicBezTo>
                    <a:pt x="44" y="0"/>
                    <a:pt x="44" y="0"/>
                    <a:pt x="44" y="0"/>
                  </a:cubicBezTo>
                  <a:cubicBezTo>
                    <a:pt x="20" y="0"/>
                    <a:pt x="0" y="20"/>
                    <a:pt x="0" y="45"/>
                  </a:cubicBezTo>
                  <a:cubicBezTo>
                    <a:pt x="0" y="343"/>
                    <a:pt x="0" y="343"/>
                    <a:pt x="0" y="343"/>
                  </a:cubicBezTo>
                  <a:cubicBezTo>
                    <a:pt x="0" y="368"/>
                    <a:pt x="20" y="388"/>
                    <a:pt x="44" y="388"/>
                  </a:cubicBezTo>
                  <a:cubicBezTo>
                    <a:pt x="105" y="388"/>
                    <a:pt x="105" y="388"/>
                    <a:pt x="105" y="388"/>
                  </a:cubicBezTo>
                  <a:cubicBezTo>
                    <a:pt x="130" y="388"/>
                    <a:pt x="150" y="368"/>
                    <a:pt x="150" y="343"/>
                  </a:cubicBezTo>
                  <a:cubicBezTo>
                    <a:pt x="150" y="45"/>
                    <a:pt x="150" y="45"/>
                    <a:pt x="150" y="45"/>
                  </a:cubicBezTo>
                  <a:cubicBezTo>
                    <a:pt x="150" y="20"/>
                    <a:pt x="130" y="0"/>
                    <a:pt x="105" y="0"/>
                  </a:cubicBezTo>
                  <a:close/>
                  <a:moveTo>
                    <a:pt x="75" y="223"/>
                  </a:moveTo>
                  <a:cubicBezTo>
                    <a:pt x="68" y="223"/>
                    <a:pt x="62" y="218"/>
                    <a:pt x="62" y="211"/>
                  </a:cubicBezTo>
                  <a:cubicBezTo>
                    <a:pt x="62" y="204"/>
                    <a:pt x="68" y="198"/>
                    <a:pt x="75" y="198"/>
                  </a:cubicBezTo>
                  <a:cubicBezTo>
                    <a:pt x="82" y="198"/>
                    <a:pt x="87" y="204"/>
                    <a:pt x="87" y="211"/>
                  </a:cubicBezTo>
                  <a:cubicBezTo>
                    <a:pt x="87" y="218"/>
                    <a:pt x="82" y="223"/>
                    <a:pt x="75" y="223"/>
                  </a:cubicBezTo>
                  <a:close/>
                  <a:moveTo>
                    <a:pt x="69" y="179"/>
                  </a:moveTo>
                  <a:cubicBezTo>
                    <a:pt x="69" y="176"/>
                    <a:pt x="72" y="174"/>
                    <a:pt x="75" y="174"/>
                  </a:cubicBezTo>
                  <a:cubicBezTo>
                    <a:pt x="78" y="174"/>
                    <a:pt x="80" y="176"/>
                    <a:pt x="80" y="179"/>
                  </a:cubicBezTo>
                  <a:cubicBezTo>
                    <a:pt x="80" y="182"/>
                    <a:pt x="78" y="185"/>
                    <a:pt x="75" y="185"/>
                  </a:cubicBezTo>
                  <a:cubicBezTo>
                    <a:pt x="72" y="185"/>
                    <a:pt x="69" y="182"/>
                    <a:pt x="69" y="179"/>
                  </a:cubicBezTo>
                  <a:close/>
                  <a:moveTo>
                    <a:pt x="119" y="94"/>
                  </a:moveTo>
                  <a:cubicBezTo>
                    <a:pt x="30" y="94"/>
                    <a:pt x="30" y="94"/>
                    <a:pt x="30" y="94"/>
                  </a:cubicBezTo>
                  <a:cubicBezTo>
                    <a:pt x="28" y="94"/>
                    <a:pt x="26" y="92"/>
                    <a:pt x="26" y="90"/>
                  </a:cubicBezTo>
                  <a:cubicBezTo>
                    <a:pt x="26" y="87"/>
                    <a:pt x="28" y="85"/>
                    <a:pt x="30" y="85"/>
                  </a:cubicBezTo>
                  <a:cubicBezTo>
                    <a:pt x="119" y="85"/>
                    <a:pt x="119" y="85"/>
                    <a:pt x="119" y="85"/>
                  </a:cubicBezTo>
                  <a:cubicBezTo>
                    <a:pt x="121" y="85"/>
                    <a:pt x="123" y="87"/>
                    <a:pt x="123" y="90"/>
                  </a:cubicBezTo>
                  <a:cubicBezTo>
                    <a:pt x="123" y="92"/>
                    <a:pt x="121" y="94"/>
                    <a:pt x="119" y="94"/>
                  </a:cubicBezTo>
                  <a:close/>
                  <a:moveTo>
                    <a:pt x="119" y="72"/>
                  </a:moveTo>
                  <a:cubicBezTo>
                    <a:pt x="30" y="72"/>
                    <a:pt x="30" y="72"/>
                    <a:pt x="30" y="72"/>
                  </a:cubicBezTo>
                  <a:cubicBezTo>
                    <a:pt x="28" y="72"/>
                    <a:pt x="26" y="70"/>
                    <a:pt x="26" y="67"/>
                  </a:cubicBezTo>
                  <a:cubicBezTo>
                    <a:pt x="26" y="65"/>
                    <a:pt x="28" y="63"/>
                    <a:pt x="30" y="63"/>
                  </a:cubicBezTo>
                  <a:cubicBezTo>
                    <a:pt x="119" y="63"/>
                    <a:pt x="119" y="63"/>
                    <a:pt x="119" y="63"/>
                  </a:cubicBezTo>
                  <a:cubicBezTo>
                    <a:pt x="121" y="63"/>
                    <a:pt x="123" y="65"/>
                    <a:pt x="123" y="67"/>
                  </a:cubicBezTo>
                  <a:cubicBezTo>
                    <a:pt x="123" y="70"/>
                    <a:pt x="121" y="72"/>
                    <a:pt x="119" y="72"/>
                  </a:cubicBezTo>
                  <a:close/>
                  <a:moveTo>
                    <a:pt x="119" y="49"/>
                  </a:moveTo>
                  <a:cubicBezTo>
                    <a:pt x="30" y="49"/>
                    <a:pt x="30" y="49"/>
                    <a:pt x="30" y="49"/>
                  </a:cubicBezTo>
                  <a:cubicBezTo>
                    <a:pt x="28" y="49"/>
                    <a:pt x="26" y="47"/>
                    <a:pt x="26" y="45"/>
                  </a:cubicBezTo>
                  <a:cubicBezTo>
                    <a:pt x="26" y="42"/>
                    <a:pt x="28" y="40"/>
                    <a:pt x="30" y="40"/>
                  </a:cubicBezTo>
                  <a:cubicBezTo>
                    <a:pt x="119" y="40"/>
                    <a:pt x="119" y="40"/>
                    <a:pt x="119" y="40"/>
                  </a:cubicBezTo>
                  <a:cubicBezTo>
                    <a:pt x="121" y="40"/>
                    <a:pt x="123" y="42"/>
                    <a:pt x="123" y="45"/>
                  </a:cubicBezTo>
                  <a:cubicBezTo>
                    <a:pt x="123" y="47"/>
                    <a:pt x="121" y="49"/>
                    <a:pt x="119" y="49"/>
                  </a:cubicBezTo>
                  <a:close/>
                </a:path>
              </a:pathLst>
            </a:custGeom>
            <a:solidFill>
              <a:srgbClr val="A6C8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19" name="Freeform 17"/>
            <p:cNvSpPr>
              <a:spLocks noEditPoints="1"/>
            </p:cNvSpPr>
            <p:nvPr/>
          </p:nvSpPr>
          <p:spPr bwMode="auto">
            <a:xfrm>
              <a:off x="5173662" y="745331"/>
              <a:ext cx="1244600" cy="869950"/>
            </a:xfrm>
            <a:custGeom>
              <a:avLst/>
              <a:gdLst>
                <a:gd name="T0" fmla="*/ 407 w 464"/>
                <a:gd name="T1" fmla="*/ 0 h 324"/>
                <a:gd name="T2" fmla="*/ 57 w 464"/>
                <a:gd name="T3" fmla="*/ 0 h 324"/>
                <a:gd name="T4" fmla="*/ 0 w 464"/>
                <a:gd name="T5" fmla="*/ 57 h 324"/>
                <a:gd name="T6" fmla="*/ 0 w 464"/>
                <a:gd name="T7" fmla="*/ 267 h 324"/>
                <a:gd name="T8" fmla="*/ 57 w 464"/>
                <a:gd name="T9" fmla="*/ 324 h 324"/>
                <a:gd name="T10" fmla="*/ 407 w 464"/>
                <a:gd name="T11" fmla="*/ 324 h 324"/>
                <a:gd name="T12" fmla="*/ 464 w 464"/>
                <a:gd name="T13" fmla="*/ 267 h 324"/>
                <a:gd name="T14" fmla="*/ 464 w 464"/>
                <a:gd name="T15" fmla="*/ 57 h 324"/>
                <a:gd name="T16" fmla="*/ 407 w 464"/>
                <a:gd name="T17" fmla="*/ 0 h 324"/>
                <a:gd name="T18" fmla="*/ 351 w 464"/>
                <a:gd name="T19" fmla="*/ 312 h 324"/>
                <a:gd name="T20" fmla="*/ 305 w 464"/>
                <a:gd name="T21" fmla="*/ 312 h 324"/>
                <a:gd name="T22" fmla="*/ 300 w 464"/>
                <a:gd name="T23" fmla="*/ 306 h 324"/>
                <a:gd name="T24" fmla="*/ 305 w 464"/>
                <a:gd name="T25" fmla="*/ 301 h 324"/>
                <a:gd name="T26" fmla="*/ 351 w 464"/>
                <a:gd name="T27" fmla="*/ 301 h 324"/>
                <a:gd name="T28" fmla="*/ 357 w 464"/>
                <a:gd name="T29" fmla="*/ 306 h 324"/>
                <a:gd name="T30" fmla="*/ 351 w 464"/>
                <a:gd name="T31" fmla="*/ 312 h 324"/>
                <a:gd name="T32" fmla="*/ 371 w 464"/>
                <a:gd name="T33" fmla="*/ 312 h 324"/>
                <a:gd name="T34" fmla="*/ 365 w 464"/>
                <a:gd name="T35" fmla="*/ 306 h 324"/>
                <a:gd name="T36" fmla="*/ 371 w 464"/>
                <a:gd name="T37" fmla="*/ 300 h 324"/>
                <a:gd name="T38" fmla="*/ 377 w 464"/>
                <a:gd name="T39" fmla="*/ 306 h 324"/>
                <a:gd name="T40" fmla="*/ 371 w 464"/>
                <a:gd name="T41" fmla="*/ 312 h 324"/>
                <a:gd name="T42" fmla="*/ 431 w 464"/>
                <a:gd name="T43" fmla="*/ 267 h 324"/>
                <a:gd name="T44" fmla="*/ 407 w 464"/>
                <a:gd name="T45" fmla="*/ 291 h 324"/>
                <a:gd name="T46" fmla="*/ 57 w 464"/>
                <a:gd name="T47" fmla="*/ 291 h 324"/>
                <a:gd name="T48" fmla="*/ 33 w 464"/>
                <a:gd name="T49" fmla="*/ 267 h 324"/>
                <a:gd name="T50" fmla="*/ 33 w 464"/>
                <a:gd name="T51" fmla="*/ 57 h 324"/>
                <a:gd name="T52" fmla="*/ 57 w 464"/>
                <a:gd name="T53" fmla="*/ 33 h 324"/>
                <a:gd name="T54" fmla="*/ 407 w 464"/>
                <a:gd name="T55" fmla="*/ 33 h 324"/>
                <a:gd name="T56" fmla="*/ 431 w 464"/>
                <a:gd name="T57" fmla="*/ 57 h 324"/>
                <a:gd name="T58" fmla="*/ 431 w 464"/>
                <a:gd name="T59" fmla="*/ 267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64" h="324">
                  <a:moveTo>
                    <a:pt x="407" y="0"/>
                  </a:moveTo>
                  <a:cubicBezTo>
                    <a:pt x="57" y="0"/>
                    <a:pt x="57" y="0"/>
                    <a:pt x="57" y="0"/>
                  </a:cubicBezTo>
                  <a:cubicBezTo>
                    <a:pt x="25" y="0"/>
                    <a:pt x="0" y="26"/>
                    <a:pt x="0" y="57"/>
                  </a:cubicBezTo>
                  <a:cubicBezTo>
                    <a:pt x="0" y="267"/>
                    <a:pt x="0" y="267"/>
                    <a:pt x="0" y="267"/>
                  </a:cubicBezTo>
                  <a:cubicBezTo>
                    <a:pt x="0" y="298"/>
                    <a:pt x="25" y="324"/>
                    <a:pt x="57" y="324"/>
                  </a:cubicBezTo>
                  <a:cubicBezTo>
                    <a:pt x="407" y="324"/>
                    <a:pt x="407" y="324"/>
                    <a:pt x="407" y="324"/>
                  </a:cubicBezTo>
                  <a:cubicBezTo>
                    <a:pt x="439" y="324"/>
                    <a:pt x="464" y="298"/>
                    <a:pt x="464" y="267"/>
                  </a:cubicBezTo>
                  <a:cubicBezTo>
                    <a:pt x="464" y="57"/>
                    <a:pt x="464" y="57"/>
                    <a:pt x="464" y="57"/>
                  </a:cubicBezTo>
                  <a:cubicBezTo>
                    <a:pt x="464" y="26"/>
                    <a:pt x="439" y="0"/>
                    <a:pt x="407" y="0"/>
                  </a:cubicBezTo>
                  <a:close/>
                  <a:moveTo>
                    <a:pt x="351" y="312"/>
                  </a:moveTo>
                  <a:cubicBezTo>
                    <a:pt x="305" y="312"/>
                    <a:pt x="305" y="312"/>
                    <a:pt x="305" y="312"/>
                  </a:cubicBezTo>
                  <a:cubicBezTo>
                    <a:pt x="302" y="312"/>
                    <a:pt x="300" y="310"/>
                    <a:pt x="300" y="306"/>
                  </a:cubicBezTo>
                  <a:cubicBezTo>
                    <a:pt x="300" y="303"/>
                    <a:pt x="302" y="301"/>
                    <a:pt x="305" y="301"/>
                  </a:cubicBezTo>
                  <a:cubicBezTo>
                    <a:pt x="351" y="301"/>
                    <a:pt x="351" y="301"/>
                    <a:pt x="351" y="301"/>
                  </a:cubicBezTo>
                  <a:cubicBezTo>
                    <a:pt x="355" y="301"/>
                    <a:pt x="357" y="303"/>
                    <a:pt x="357" y="306"/>
                  </a:cubicBezTo>
                  <a:cubicBezTo>
                    <a:pt x="357" y="310"/>
                    <a:pt x="355" y="312"/>
                    <a:pt x="351" y="312"/>
                  </a:cubicBezTo>
                  <a:close/>
                  <a:moveTo>
                    <a:pt x="371" y="312"/>
                  </a:moveTo>
                  <a:cubicBezTo>
                    <a:pt x="368" y="312"/>
                    <a:pt x="365" y="310"/>
                    <a:pt x="365" y="306"/>
                  </a:cubicBezTo>
                  <a:cubicBezTo>
                    <a:pt x="365" y="303"/>
                    <a:pt x="368" y="300"/>
                    <a:pt x="371" y="300"/>
                  </a:cubicBezTo>
                  <a:cubicBezTo>
                    <a:pt x="374" y="300"/>
                    <a:pt x="377" y="303"/>
                    <a:pt x="377" y="306"/>
                  </a:cubicBezTo>
                  <a:cubicBezTo>
                    <a:pt x="377" y="310"/>
                    <a:pt x="374" y="312"/>
                    <a:pt x="371" y="312"/>
                  </a:cubicBezTo>
                  <a:close/>
                  <a:moveTo>
                    <a:pt x="431" y="267"/>
                  </a:moveTo>
                  <a:cubicBezTo>
                    <a:pt x="431" y="280"/>
                    <a:pt x="420" y="291"/>
                    <a:pt x="407" y="291"/>
                  </a:cubicBezTo>
                  <a:cubicBezTo>
                    <a:pt x="57" y="291"/>
                    <a:pt x="57" y="291"/>
                    <a:pt x="57" y="291"/>
                  </a:cubicBezTo>
                  <a:cubicBezTo>
                    <a:pt x="44" y="291"/>
                    <a:pt x="33" y="280"/>
                    <a:pt x="33" y="267"/>
                  </a:cubicBezTo>
                  <a:cubicBezTo>
                    <a:pt x="33" y="57"/>
                    <a:pt x="33" y="57"/>
                    <a:pt x="33" y="57"/>
                  </a:cubicBezTo>
                  <a:cubicBezTo>
                    <a:pt x="33" y="44"/>
                    <a:pt x="44" y="33"/>
                    <a:pt x="57" y="33"/>
                  </a:cubicBezTo>
                  <a:cubicBezTo>
                    <a:pt x="407" y="33"/>
                    <a:pt x="407" y="33"/>
                    <a:pt x="407" y="33"/>
                  </a:cubicBezTo>
                  <a:cubicBezTo>
                    <a:pt x="420" y="33"/>
                    <a:pt x="431" y="44"/>
                    <a:pt x="431" y="57"/>
                  </a:cubicBezTo>
                  <a:lnTo>
                    <a:pt x="431" y="267"/>
                  </a:ln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20" name="Freeform 18"/>
            <p:cNvSpPr>
              <a:spLocks/>
            </p:cNvSpPr>
            <p:nvPr/>
          </p:nvSpPr>
          <p:spPr bwMode="auto">
            <a:xfrm>
              <a:off x="5465762" y="1567656"/>
              <a:ext cx="660400" cy="244475"/>
            </a:xfrm>
            <a:custGeom>
              <a:avLst/>
              <a:gdLst>
                <a:gd name="T0" fmla="*/ 242 w 246"/>
                <a:gd name="T1" fmla="*/ 79 h 91"/>
                <a:gd name="T2" fmla="*/ 230 w 246"/>
                <a:gd name="T3" fmla="*/ 78 h 91"/>
                <a:gd name="T4" fmla="*/ 174 w 246"/>
                <a:gd name="T5" fmla="*/ 57 h 91"/>
                <a:gd name="T6" fmla="*/ 167 w 246"/>
                <a:gd name="T7" fmla="*/ 48 h 91"/>
                <a:gd name="T8" fmla="*/ 167 w 246"/>
                <a:gd name="T9" fmla="*/ 0 h 91"/>
                <a:gd name="T10" fmla="*/ 78 w 246"/>
                <a:gd name="T11" fmla="*/ 0 h 91"/>
                <a:gd name="T12" fmla="*/ 78 w 246"/>
                <a:gd name="T13" fmla="*/ 48 h 91"/>
                <a:gd name="T14" fmla="*/ 75 w 246"/>
                <a:gd name="T15" fmla="*/ 60 h 91"/>
                <a:gd name="T16" fmla="*/ 32 w 246"/>
                <a:gd name="T17" fmla="*/ 76 h 91"/>
                <a:gd name="T18" fmla="*/ 17 w 246"/>
                <a:gd name="T19" fmla="*/ 79 h 91"/>
                <a:gd name="T20" fmla="*/ 8 w 246"/>
                <a:gd name="T21" fmla="*/ 79 h 91"/>
                <a:gd name="T22" fmla="*/ 0 w 246"/>
                <a:gd name="T23" fmla="*/ 85 h 91"/>
                <a:gd name="T24" fmla="*/ 0 w 246"/>
                <a:gd name="T25" fmla="*/ 85 h 91"/>
                <a:gd name="T26" fmla="*/ 8 w 246"/>
                <a:gd name="T27" fmla="*/ 91 h 91"/>
                <a:gd name="T28" fmla="*/ 238 w 246"/>
                <a:gd name="T29" fmla="*/ 91 h 91"/>
                <a:gd name="T30" fmla="*/ 246 w 246"/>
                <a:gd name="T31" fmla="*/ 85 h 91"/>
                <a:gd name="T32" fmla="*/ 246 w 246"/>
                <a:gd name="T33" fmla="*/ 85 h 91"/>
                <a:gd name="T34" fmla="*/ 242 w 246"/>
                <a:gd name="T35" fmla="*/ 7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91">
                  <a:moveTo>
                    <a:pt x="242" y="79"/>
                  </a:moveTo>
                  <a:cubicBezTo>
                    <a:pt x="240" y="79"/>
                    <a:pt x="234" y="78"/>
                    <a:pt x="230" y="78"/>
                  </a:cubicBezTo>
                  <a:cubicBezTo>
                    <a:pt x="174" y="57"/>
                    <a:pt x="174" y="57"/>
                    <a:pt x="174" y="57"/>
                  </a:cubicBezTo>
                  <a:cubicBezTo>
                    <a:pt x="171" y="56"/>
                    <a:pt x="167" y="52"/>
                    <a:pt x="167" y="48"/>
                  </a:cubicBezTo>
                  <a:cubicBezTo>
                    <a:pt x="167" y="0"/>
                    <a:pt x="167" y="0"/>
                    <a:pt x="167" y="0"/>
                  </a:cubicBezTo>
                  <a:cubicBezTo>
                    <a:pt x="78" y="0"/>
                    <a:pt x="78" y="0"/>
                    <a:pt x="78" y="0"/>
                  </a:cubicBezTo>
                  <a:cubicBezTo>
                    <a:pt x="78" y="48"/>
                    <a:pt x="78" y="48"/>
                    <a:pt x="78" y="48"/>
                  </a:cubicBezTo>
                  <a:cubicBezTo>
                    <a:pt x="78" y="52"/>
                    <a:pt x="77" y="57"/>
                    <a:pt x="75" y="60"/>
                  </a:cubicBezTo>
                  <a:cubicBezTo>
                    <a:pt x="32" y="76"/>
                    <a:pt x="32" y="76"/>
                    <a:pt x="32" y="76"/>
                  </a:cubicBezTo>
                  <a:cubicBezTo>
                    <a:pt x="29" y="77"/>
                    <a:pt x="22" y="79"/>
                    <a:pt x="17" y="79"/>
                  </a:cubicBezTo>
                  <a:cubicBezTo>
                    <a:pt x="8" y="79"/>
                    <a:pt x="8" y="79"/>
                    <a:pt x="8" y="79"/>
                  </a:cubicBezTo>
                  <a:cubicBezTo>
                    <a:pt x="4" y="79"/>
                    <a:pt x="0" y="82"/>
                    <a:pt x="0" y="85"/>
                  </a:cubicBezTo>
                  <a:cubicBezTo>
                    <a:pt x="0" y="85"/>
                    <a:pt x="0" y="85"/>
                    <a:pt x="0" y="85"/>
                  </a:cubicBezTo>
                  <a:cubicBezTo>
                    <a:pt x="0" y="88"/>
                    <a:pt x="4" y="91"/>
                    <a:pt x="8" y="91"/>
                  </a:cubicBezTo>
                  <a:cubicBezTo>
                    <a:pt x="238" y="91"/>
                    <a:pt x="238" y="91"/>
                    <a:pt x="238" y="91"/>
                  </a:cubicBezTo>
                  <a:cubicBezTo>
                    <a:pt x="242" y="91"/>
                    <a:pt x="246" y="88"/>
                    <a:pt x="246" y="85"/>
                  </a:cubicBezTo>
                  <a:cubicBezTo>
                    <a:pt x="246" y="85"/>
                    <a:pt x="246" y="85"/>
                    <a:pt x="246" y="85"/>
                  </a:cubicBezTo>
                  <a:cubicBezTo>
                    <a:pt x="246" y="82"/>
                    <a:pt x="244" y="79"/>
                    <a:pt x="242" y="79"/>
                  </a:cubicBezTo>
                  <a:close/>
                </a:path>
              </a:pathLst>
            </a:custGeom>
            <a:solidFill>
              <a:srgbClr val="3B44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sp>
          <p:nvSpPr>
            <p:cNvPr id="21" name="Freeform 19"/>
            <p:cNvSpPr>
              <a:spLocks/>
            </p:cNvSpPr>
            <p:nvPr/>
          </p:nvSpPr>
          <p:spPr bwMode="auto">
            <a:xfrm>
              <a:off x="5302250" y="861219"/>
              <a:ext cx="987425" cy="638175"/>
            </a:xfrm>
            <a:custGeom>
              <a:avLst/>
              <a:gdLst>
                <a:gd name="T0" fmla="*/ 368 w 368"/>
                <a:gd name="T1" fmla="*/ 216 h 238"/>
                <a:gd name="T2" fmla="*/ 346 w 368"/>
                <a:gd name="T3" fmla="*/ 238 h 238"/>
                <a:gd name="T4" fmla="*/ 22 w 368"/>
                <a:gd name="T5" fmla="*/ 238 h 238"/>
                <a:gd name="T6" fmla="*/ 0 w 368"/>
                <a:gd name="T7" fmla="*/ 216 h 238"/>
                <a:gd name="T8" fmla="*/ 0 w 368"/>
                <a:gd name="T9" fmla="*/ 23 h 238"/>
                <a:gd name="T10" fmla="*/ 22 w 368"/>
                <a:gd name="T11" fmla="*/ 0 h 238"/>
                <a:gd name="T12" fmla="*/ 346 w 368"/>
                <a:gd name="T13" fmla="*/ 0 h 238"/>
                <a:gd name="T14" fmla="*/ 368 w 368"/>
                <a:gd name="T15" fmla="*/ 23 h 238"/>
                <a:gd name="T16" fmla="*/ 368 w 368"/>
                <a:gd name="T17" fmla="*/ 21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8" h="238">
                  <a:moveTo>
                    <a:pt x="368" y="216"/>
                  </a:moveTo>
                  <a:cubicBezTo>
                    <a:pt x="368" y="228"/>
                    <a:pt x="358" y="238"/>
                    <a:pt x="346" y="238"/>
                  </a:cubicBezTo>
                  <a:cubicBezTo>
                    <a:pt x="22" y="238"/>
                    <a:pt x="22" y="238"/>
                    <a:pt x="22" y="238"/>
                  </a:cubicBezTo>
                  <a:cubicBezTo>
                    <a:pt x="10" y="238"/>
                    <a:pt x="0" y="228"/>
                    <a:pt x="0" y="216"/>
                  </a:cubicBezTo>
                  <a:cubicBezTo>
                    <a:pt x="0" y="23"/>
                    <a:pt x="0" y="23"/>
                    <a:pt x="0" y="23"/>
                  </a:cubicBezTo>
                  <a:cubicBezTo>
                    <a:pt x="0" y="10"/>
                    <a:pt x="10" y="0"/>
                    <a:pt x="22" y="0"/>
                  </a:cubicBezTo>
                  <a:cubicBezTo>
                    <a:pt x="346" y="0"/>
                    <a:pt x="346" y="0"/>
                    <a:pt x="346" y="0"/>
                  </a:cubicBezTo>
                  <a:cubicBezTo>
                    <a:pt x="358" y="0"/>
                    <a:pt x="368" y="10"/>
                    <a:pt x="368" y="23"/>
                  </a:cubicBezTo>
                  <a:lnTo>
                    <a:pt x="368" y="216"/>
                  </a:lnTo>
                  <a:close/>
                </a:path>
              </a:pathLst>
            </a:custGeom>
            <a:solidFill>
              <a:srgbClr val="23A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627"/>
              <a:endParaRPr lang="zh-CN" altLang="en-US" sz="2400">
                <a:solidFill>
                  <a:prstClr val="black"/>
                </a:solidFill>
                <a:latin typeface="Arial"/>
                <a:ea typeface="微软雅黑"/>
              </a:endParaRPr>
            </a:p>
          </p:txBody>
        </p:sp>
      </p:grpSp>
      <p:sp>
        <p:nvSpPr>
          <p:cNvPr id="22" name="矩形 21"/>
          <p:cNvSpPr/>
          <p:nvPr/>
        </p:nvSpPr>
        <p:spPr>
          <a:xfrm>
            <a:off x="593803" y="2105658"/>
            <a:ext cx="9346697" cy="461665"/>
          </a:xfrm>
          <a:prstGeom prst="rect">
            <a:avLst/>
          </a:prstGeom>
        </p:spPr>
        <p:txBody>
          <a:bodyPr wrap="square">
            <a:spAutoFit/>
          </a:bodyPr>
          <a:lstStyle/>
          <a:p>
            <a:pPr defTabSz="1219627"/>
            <a:r>
              <a:rPr lang="en-US" altLang="zh-CN" sz="2400" dirty="0">
                <a:solidFill>
                  <a:prstClr val="black"/>
                </a:solidFill>
                <a:latin typeface="Times New Roman" panose="02020603050405020304" pitchFamily="18" charset="0"/>
                <a:ea typeface="微软雅黑"/>
                <a:cs typeface="Times New Roman" panose="02020603050405020304" pitchFamily="18" charset="0"/>
              </a:rPr>
              <a:t> </a:t>
            </a:r>
            <a:r>
              <a:rPr lang="en-US" altLang="zh-CN" sz="2400" dirty="0" err="1">
                <a:solidFill>
                  <a:prstClr val="black"/>
                </a:solidFill>
                <a:latin typeface="Times New Roman" panose="02020603050405020304" pitchFamily="18" charset="0"/>
                <a:ea typeface="微软雅黑"/>
                <a:cs typeface="Times New Roman" panose="02020603050405020304" pitchFamily="18" charset="0"/>
              </a:rPr>
              <a:t>vSphere</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的两个</a:t>
            </a:r>
            <a:r>
              <a:rPr lang="zh-CN" altLang="en-US" sz="2400" dirty="0">
                <a:solidFill>
                  <a:srgbClr val="FF0000"/>
                </a:solidFill>
                <a:latin typeface="Times New Roman" panose="02020603050405020304" pitchFamily="18" charset="0"/>
                <a:ea typeface="微软雅黑"/>
                <a:cs typeface="Times New Roman" panose="02020603050405020304" pitchFamily="18" charset="0"/>
              </a:rPr>
              <a:t>核心组件</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是</a:t>
            </a:r>
            <a:r>
              <a:rPr lang="en-US" altLang="zh-CN" sz="2400" dirty="0">
                <a:solidFill>
                  <a:prstClr val="black"/>
                </a:solidFill>
                <a:latin typeface="Times New Roman" panose="02020603050405020304" pitchFamily="18" charset="0"/>
                <a:ea typeface="微软雅黑"/>
                <a:cs typeface="Times New Roman" panose="02020603050405020304" pitchFamily="18" charset="0"/>
              </a:rPr>
              <a:t>VMware ESXi</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和</a:t>
            </a:r>
            <a:r>
              <a:rPr lang="en-US" altLang="zh-CN" sz="2400" dirty="0">
                <a:solidFill>
                  <a:prstClr val="black"/>
                </a:solidFill>
                <a:latin typeface="Times New Roman" panose="02020603050405020304" pitchFamily="18" charset="0"/>
                <a:ea typeface="微软雅黑"/>
                <a:cs typeface="Times New Roman" panose="02020603050405020304" pitchFamily="18" charset="0"/>
              </a:rPr>
              <a:t>VMware </a:t>
            </a:r>
            <a:r>
              <a:rPr lang="en-US" altLang="zh-CN" sz="2400" dirty="0" err="1">
                <a:solidFill>
                  <a:prstClr val="black"/>
                </a:solidFill>
                <a:latin typeface="Times New Roman" panose="02020603050405020304" pitchFamily="18" charset="0"/>
                <a:ea typeface="微软雅黑"/>
                <a:cs typeface="Times New Roman" panose="02020603050405020304" pitchFamily="18" charset="0"/>
              </a:rPr>
              <a:t>vCenter</a:t>
            </a:r>
            <a:r>
              <a:rPr lang="en-US" altLang="zh-CN" sz="2400" dirty="0">
                <a:solidFill>
                  <a:prstClr val="black"/>
                </a:solidFill>
                <a:latin typeface="Times New Roman" panose="02020603050405020304" pitchFamily="18" charset="0"/>
                <a:ea typeface="微软雅黑"/>
                <a:cs typeface="Times New Roman" panose="02020603050405020304" pitchFamily="18" charset="0"/>
              </a:rPr>
              <a:t> Server</a:t>
            </a:r>
            <a:r>
              <a:rPr lang="zh-CN" altLang="en-US" sz="2400" dirty="0">
                <a:solidFill>
                  <a:prstClr val="black"/>
                </a:solidFill>
                <a:latin typeface="Times New Roman" panose="02020603050405020304" pitchFamily="18" charset="0"/>
                <a:ea typeface="微软雅黑"/>
                <a:cs typeface="Times New Roman" panose="02020603050405020304" pitchFamily="18" charset="0"/>
              </a:rPr>
              <a:t>。</a:t>
            </a:r>
          </a:p>
        </p:txBody>
      </p:sp>
    </p:spTree>
    <p:extLst>
      <p:ext uri="{BB962C8B-B14F-4D97-AF65-F5344CB8AC3E}">
        <p14:creationId xmlns:p14="http://schemas.microsoft.com/office/powerpoint/2010/main" val="3680778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4073616"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VMware vSphere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体系结构</a:t>
            </a:r>
          </a:p>
        </p:txBody>
      </p:sp>
      <p:sp>
        <p:nvSpPr>
          <p:cNvPr id="17" name="文本框 16"/>
          <p:cNvSpPr txBox="1"/>
          <p:nvPr/>
        </p:nvSpPr>
        <p:spPr>
          <a:xfrm>
            <a:off x="606712" y="1114474"/>
            <a:ext cx="321902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VMware vSphere</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8607712" y="4261017"/>
            <a:ext cx="3355975" cy="504132"/>
          </a:xfrm>
          <a:prstGeom prst="rect">
            <a:avLst/>
          </a:prstGeom>
          <a:solidFill>
            <a:srgbClr val="3A4187"/>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pic>
        <p:nvPicPr>
          <p:cNvPr id="10" name="Picture 2" descr="000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712" y="2093683"/>
            <a:ext cx="6939397" cy="4640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9088452" y="4303484"/>
            <a:ext cx="2563522" cy="461665"/>
          </a:xfrm>
          <a:prstGeom prst="rect">
            <a:avLst/>
          </a:prstGeom>
        </p:spPr>
        <p:txBody>
          <a:bodyPr wrap="none">
            <a:spAutoFit/>
          </a:bodyPr>
          <a:lstStyle/>
          <a:p>
            <a:r>
              <a:rPr lang="en-US" altLang="zh-CN" dirty="0" err="1">
                <a:solidFill>
                  <a:schemeClr val="bg1"/>
                </a:solidFill>
              </a:rPr>
              <a:t>vSphere</a:t>
            </a:r>
            <a:r>
              <a:rPr lang="zh-CN" altLang="zh-CN" dirty="0">
                <a:solidFill>
                  <a:schemeClr val="bg1"/>
                </a:solidFill>
              </a:rPr>
              <a:t>体系结构</a:t>
            </a:r>
            <a:endParaRPr lang="zh-CN" altLang="en-US" dirty="0">
              <a:solidFill>
                <a:schemeClr val="bg1"/>
              </a:solidFill>
              <a:latin typeface="+mn-ea"/>
            </a:endParaRPr>
          </a:p>
        </p:txBody>
      </p:sp>
    </p:spTree>
    <p:extLst>
      <p:ext uri="{BB962C8B-B14F-4D97-AF65-F5344CB8AC3E}">
        <p14:creationId xmlns:p14="http://schemas.microsoft.com/office/powerpoint/2010/main" val="2313149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4073616"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VMware vSphere</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体系结构</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9" name="矩形 8"/>
          <p:cNvSpPr/>
          <p:nvPr/>
        </p:nvSpPr>
        <p:spPr>
          <a:xfrm>
            <a:off x="4337338" y="3472761"/>
            <a:ext cx="3581400" cy="2895600"/>
          </a:xfrm>
          <a:prstGeom prst="rect">
            <a:avLst/>
          </a:prstGeom>
          <a:solidFill>
            <a:srgbClr val="3E5CCC">
              <a:alpha val="36000"/>
            </a:srgbClr>
          </a:solidFill>
          <a:ln w="25400" cap="flat" cmpd="sng" algn="ctr">
            <a:noFill/>
            <a:prstDash val="solid"/>
          </a:ln>
          <a:effectLst/>
        </p:spPr>
        <p:txBody>
          <a:bodyPr rtlCol="0" anchor="ct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8064A2">
                  <a:lumMod val="75000"/>
                </a:srgbClr>
              </a:solidFill>
              <a:effectLst/>
              <a:uLnTx/>
              <a:uFillTx/>
              <a:latin typeface="Arial"/>
              <a:ea typeface="微软雅黑"/>
              <a:cs typeface="+mn-cs"/>
            </a:endParaRPr>
          </a:p>
        </p:txBody>
      </p:sp>
      <p:sp>
        <p:nvSpPr>
          <p:cNvPr id="10" name="矩形 9"/>
          <p:cNvSpPr/>
          <p:nvPr/>
        </p:nvSpPr>
        <p:spPr>
          <a:xfrm>
            <a:off x="298738" y="3508191"/>
            <a:ext cx="3581400" cy="2860170"/>
          </a:xfrm>
          <a:prstGeom prst="rect">
            <a:avLst/>
          </a:prstGeom>
          <a:solidFill>
            <a:srgbClr val="8064A2">
              <a:lumMod val="40000"/>
              <a:lumOff val="60000"/>
              <a:alpha val="64000"/>
            </a:srgbClr>
          </a:solidFill>
          <a:ln w="25400" cap="flat" cmpd="sng" algn="ctr">
            <a:noFill/>
            <a:prstDash val="solid"/>
          </a:ln>
          <a:effectLst/>
        </p:spPr>
        <p:txBody>
          <a:bodyPr rtlCol="0" anchor="ct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8064A2">
                  <a:lumMod val="75000"/>
                </a:srgbClr>
              </a:solidFill>
              <a:effectLst/>
              <a:uLnTx/>
              <a:uFillTx/>
              <a:latin typeface="Arial"/>
              <a:ea typeface="微软雅黑"/>
              <a:cs typeface="+mn-cs"/>
            </a:endParaRPr>
          </a:p>
        </p:txBody>
      </p:sp>
      <p:sp>
        <p:nvSpPr>
          <p:cNvPr id="11" name="矩形 10"/>
          <p:cNvSpPr/>
          <p:nvPr/>
        </p:nvSpPr>
        <p:spPr>
          <a:xfrm>
            <a:off x="8375938" y="3452773"/>
            <a:ext cx="3628274" cy="2915588"/>
          </a:xfrm>
          <a:prstGeom prst="rect">
            <a:avLst/>
          </a:prstGeom>
          <a:solidFill>
            <a:srgbClr val="4BACC6">
              <a:lumMod val="60000"/>
              <a:lumOff val="40000"/>
              <a:alpha val="46000"/>
            </a:srgbClr>
          </a:solidFill>
          <a:ln w="25400" cap="flat" cmpd="sng" algn="ctr">
            <a:noFill/>
            <a:prstDash val="solid"/>
          </a:ln>
          <a:effectLst/>
        </p:spPr>
        <p:txBody>
          <a:bodyPr rtlCol="0" anchor="ct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1" i="0" u="none" strike="noStrike" kern="0" cap="none" spc="0" normalizeH="0" baseline="0" noProof="0" dirty="0">
              <a:ln>
                <a:noFill/>
              </a:ln>
              <a:solidFill>
                <a:srgbClr val="8064A2">
                  <a:lumMod val="75000"/>
                </a:srgbClr>
              </a:solidFill>
              <a:effectLst/>
              <a:uLnTx/>
              <a:uFillTx/>
              <a:latin typeface="Arial"/>
              <a:ea typeface="微软雅黑"/>
              <a:cs typeface="+mn-cs"/>
            </a:endParaRPr>
          </a:p>
        </p:txBody>
      </p:sp>
      <p:sp>
        <p:nvSpPr>
          <p:cNvPr id="12" name="矩形 11"/>
          <p:cNvSpPr/>
          <p:nvPr/>
        </p:nvSpPr>
        <p:spPr>
          <a:xfrm>
            <a:off x="651152" y="2253561"/>
            <a:ext cx="9490098" cy="461665"/>
          </a:xfrm>
          <a:prstGeom prst="rect">
            <a:avLst/>
          </a:prstGeom>
        </p:spPr>
        <p:txBody>
          <a:bodyPr wrap="none">
            <a:spAutoFit/>
          </a:bodyPr>
          <a:lstStyle/>
          <a:p>
            <a:pPr defTabSz="1219627"/>
            <a:r>
              <a:rPr lang="en-US" altLang="zh-CN" sz="2400" dirty="0">
                <a:solidFill>
                  <a:prstClr val="black"/>
                </a:solidFill>
                <a:latin typeface="Arial"/>
                <a:ea typeface="微软雅黑"/>
              </a:rPr>
              <a:t>VMware </a:t>
            </a:r>
            <a:r>
              <a:rPr lang="en-US" altLang="zh-CN" sz="2400" dirty="0" err="1">
                <a:solidFill>
                  <a:prstClr val="black"/>
                </a:solidFill>
                <a:latin typeface="Arial"/>
                <a:ea typeface="微软雅黑"/>
              </a:rPr>
              <a:t>vSphere</a:t>
            </a:r>
            <a:r>
              <a:rPr lang="zh-CN" altLang="en-US" sz="2400" dirty="0">
                <a:solidFill>
                  <a:prstClr val="black"/>
                </a:solidFill>
                <a:latin typeface="Arial"/>
                <a:ea typeface="微软雅黑"/>
              </a:rPr>
              <a:t>平台从其自身的系统架构来看，可以分为以下</a:t>
            </a:r>
            <a:r>
              <a:rPr lang="en-US" altLang="zh-CN" sz="2400" dirty="0">
                <a:solidFill>
                  <a:prstClr val="black"/>
                </a:solidFill>
                <a:latin typeface="Arial"/>
                <a:ea typeface="微软雅黑"/>
              </a:rPr>
              <a:t>3</a:t>
            </a:r>
            <a:r>
              <a:rPr lang="zh-CN" altLang="en-US" sz="2400" dirty="0">
                <a:solidFill>
                  <a:prstClr val="black"/>
                </a:solidFill>
                <a:latin typeface="Arial"/>
                <a:ea typeface="微软雅黑"/>
              </a:rPr>
              <a:t>层。</a:t>
            </a:r>
          </a:p>
        </p:txBody>
      </p:sp>
      <p:graphicFrame>
        <p:nvGraphicFramePr>
          <p:cNvPr id="13" name="图示 12"/>
          <p:cNvGraphicFramePr/>
          <p:nvPr>
            <p:extLst>
              <p:ext uri="{D42A27DB-BD31-4B8C-83A1-F6EECF244321}">
                <p14:modId xmlns:p14="http://schemas.microsoft.com/office/powerpoint/2010/main" val="3521562155"/>
              </p:ext>
            </p:extLst>
          </p:nvPr>
        </p:nvGraphicFramePr>
        <p:xfrm>
          <a:off x="298738" y="3015561"/>
          <a:ext cx="11655944"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3932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4564070"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VMware vSphere</a:t>
            </a:r>
            <a:r>
              <a:rPr lang="zh-CN" altLang="en-US" sz="2400" b="1" dirty="0">
                <a:latin typeface="黑体" panose="02010609060101010101" pitchFamily="49" charset="-122"/>
                <a:ea typeface="黑体" panose="02010609060101010101" pitchFamily="49" charset="-122"/>
              </a:rPr>
              <a:t>组件及其功能</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9" name="内容占位符 2"/>
          <p:cNvSpPr txBox="1">
            <a:spLocks/>
          </p:cNvSpPr>
          <p:nvPr/>
        </p:nvSpPr>
        <p:spPr>
          <a:xfrm>
            <a:off x="606712" y="2093683"/>
            <a:ext cx="10366057" cy="167639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VMware vSphere</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是用于虚拟化的软件组件套件。这些组件包括</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ESXi</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Arial"/>
                <a:ea typeface="微软雅黑"/>
                <a:cs typeface="+mn-cs"/>
              </a:rPr>
              <a:t>vCenter</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 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以及在</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vSphere</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环境中实现许多不同功能的其他软件组件。</a:t>
            </a:r>
          </a:p>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vSphere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rPr>
              <a:t>包括以下软件组件：</a:t>
            </a:r>
          </a:p>
        </p:txBody>
      </p:sp>
      <p:sp>
        <p:nvSpPr>
          <p:cNvPr id="10" name="矩形 9"/>
          <p:cNvSpPr/>
          <p:nvPr/>
        </p:nvSpPr>
        <p:spPr>
          <a:xfrm rot="10800000" flipH="1">
            <a:off x="454312" y="5449318"/>
            <a:ext cx="266702" cy="287218"/>
          </a:xfrm>
          <a:prstGeom prst="rect">
            <a:avLst/>
          </a:prstGeom>
          <a:solidFill>
            <a:srgbClr val="C0504D"/>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1" name="矩形 10"/>
          <p:cNvSpPr/>
          <p:nvPr/>
        </p:nvSpPr>
        <p:spPr>
          <a:xfrm rot="10800000" flipH="1">
            <a:off x="454313" y="4903820"/>
            <a:ext cx="266702" cy="287218"/>
          </a:xfrm>
          <a:prstGeom prst="rect">
            <a:avLst/>
          </a:prstGeom>
          <a:solidFill>
            <a:srgbClr val="4BACC6"/>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3" name="矩形 12"/>
          <p:cNvSpPr/>
          <p:nvPr/>
        </p:nvSpPr>
        <p:spPr>
          <a:xfrm rot="10800000" flipH="1" flipV="1">
            <a:off x="465022" y="4350808"/>
            <a:ext cx="266702" cy="287218"/>
          </a:xfrm>
          <a:prstGeom prst="rect">
            <a:avLst/>
          </a:prstGeom>
          <a:solidFill>
            <a:srgbClr val="4F81BD"/>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4" name="矩形 13"/>
          <p:cNvSpPr/>
          <p:nvPr/>
        </p:nvSpPr>
        <p:spPr>
          <a:xfrm rot="10800000" flipH="1">
            <a:off x="5654961" y="5426226"/>
            <a:ext cx="266702" cy="287218"/>
          </a:xfrm>
          <a:prstGeom prst="rect">
            <a:avLst/>
          </a:prstGeom>
          <a:solidFill>
            <a:srgbClr val="9BBB59"/>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5" name="矩形 14"/>
          <p:cNvSpPr/>
          <p:nvPr/>
        </p:nvSpPr>
        <p:spPr>
          <a:xfrm rot="10800000" flipH="1">
            <a:off x="465022" y="5958960"/>
            <a:ext cx="266702" cy="287218"/>
          </a:xfrm>
          <a:prstGeom prst="rect">
            <a:avLst/>
          </a:prstGeom>
          <a:solidFill>
            <a:srgbClr val="C00000"/>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8" name="矩形 17"/>
          <p:cNvSpPr/>
          <p:nvPr/>
        </p:nvSpPr>
        <p:spPr>
          <a:xfrm rot="10800000" flipH="1">
            <a:off x="5654961" y="4342017"/>
            <a:ext cx="266702" cy="287218"/>
          </a:xfrm>
          <a:prstGeom prst="rect">
            <a:avLst/>
          </a:prstGeom>
          <a:solidFill>
            <a:srgbClr val="7F7F7F"/>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19" name="矩形 18"/>
          <p:cNvSpPr/>
          <p:nvPr/>
        </p:nvSpPr>
        <p:spPr>
          <a:xfrm rot="10800000" flipH="1">
            <a:off x="5654960" y="4854000"/>
            <a:ext cx="266702" cy="287218"/>
          </a:xfrm>
          <a:prstGeom prst="rect">
            <a:avLst/>
          </a:prstGeom>
          <a:solidFill>
            <a:srgbClr val="C00000"/>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0" name="矩形 19"/>
          <p:cNvSpPr/>
          <p:nvPr/>
        </p:nvSpPr>
        <p:spPr>
          <a:xfrm rot="10800000" flipH="1">
            <a:off x="5654961" y="5972997"/>
            <a:ext cx="266702" cy="287218"/>
          </a:xfrm>
          <a:prstGeom prst="rect">
            <a:avLst/>
          </a:prstGeom>
          <a:solidFill>
            <a:srgbClr val="FF9933"/>
          </a:solidFill>
          <a:ln w="25400" cap="flat" cmpd="sng" algn="ctr">
            <a:noFill/>
            <a:prstDash val="solid"/>
          </a:ln>
          <a:effectLst/>
        </p:spPr>
        <p:txBody>
          <a:bodyPr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Arial"/>
              <a:ea typeface="微软雅黑"/>
              <a:cs typeface="+mn-cs"/>
            </a:endParaRPr>
          </a:p>
        </p:txBody>
      </p:sp>
      <p:sp>
        <p:nvSpPr>
          <p:cNvPr id="21" name="矩形 20"/>
          <p:cNvSpPr/>
          <p:nvPr/>
        </p:nvSpPr>
        <p:spPr>
          <a:xfrm>
            <a:off x="937695" y="4177973"/>
            <a:ext cx="3735389" cy="2382635"/>
          </a:xfrm>
          <a:prstGeom prst="rect">
            <a:avLst/>
          </a:prstGeom>
        </p:spPr>
        <p:txBody>
          <a:bodyPr vert="horz" lIns="121917" tIns="60958" rIns="121917" bIns="60958" rtlCol="0">
            <a:normAutofit/>
          </a:bodyPr>
          <a:lstStyle/>
          <a:p>
            <a:pPr defTabSz="1219627">
              <a:lnSpc>
                <a:spcPct val="130000"/>
              </a:lnSpc>
              <a:spcBef>
                <a:spcPct val="20000"/>
              </a:spcBef>
              <a:buSzPct val="80000"/>
              <a:buFont typeface="Wingdings" pitchFamily="2" charset="2"/>
              <a:buNone/>
            </a:pPr>
            <a:r>
              <a:rPr lang="en-US" altLang="zh-CN" sz="2400" dirty="0">
                <a:solidFill>
                  <a:prstClr val="black">
                    <a:lumMod val="95000"/>
                    <a:lumOff val="5000"/>
                  </a:prstClr>
                </a:solidFill>
                <a:latin typeface="Arial"/>
                <a:ea typeface="微软雅黑"/>
              </a:rPr>
              <a:t>ESXi</a:t>
            </a:r>
          </a:p>
          <a:p>
            <a:pPr defTabSz="1219627">
              <a:lnSpc>
                <a:spcPct val="130000"/>
              </a:lnSpc>
              <a:spcBef>
                <a:spcPct val="20000"/>
              </a:spcBef>
              <a:buSzPct val="80000"/>
              <a:buFont typeface="Wingdings" pitchFamily="2" charset="2"/>
              <a:buNone/>
            </a:pPr>
            <a:r>
              <a:rPr lang="en-US" altLang="zh-CN" sz="2400" dirty="0" err="1">
                <a:solidFill>
                  <a:prstClr val="black">
                    <a:lumMod val="95000"/>
                    <a:lumOff val="5000"/>
                  </a:prstClr>
                </a:solidFill>
                <a:latin typeface="Arial"/>
                <a:ea typeface="微软雅黑"/>
              </a:rPr>
              <a:t>vCenter</a:t>
            </a:r>
            <a:r>
              <a:rPr lang="en-US" altLang="zh-CN" sz="2400" dirty="0">
                <a:solidFill>
                  <a:prstClr val="black">
                    <a:lumMod val="95000"/>
                    <a:lumOff val="5000"/>
                  </a:prstClr>
                </a:solidFill>
                <a:latin typeface="Arial"/>
                <a:ea typeface="微软雅黑"/>
              </a:rPr>
              <a:t> Server</a:t>
            </a:r>
          </a:p>
          <a:p>
            <a:pPr defTabSz="1219627">
              <a:lnSpc>
                <a:spcPct val="130000"/>
              </a:lnSpc>
              <a:spcBef>
                <a:spcPct val="20000"/>
              </a:spcBef>
              <a:buSzPct val="80000"/>
              <a:buFont typeface="Wingdings" pitchFamily="2" charset="2"/>
              <a:buNone/>
            </a:pPr>
            <a:r>
              <a:rPr lang="en-US" altLang="zh-CN" sz="2400" dirty="0" err="1">
                <a:solidFill>
                  <a:prstClr val="black">
                    <a:lumMod val="95000"/>
                    <a:lumOff val="5000"/>
                  </a:prstClr>
                </a:solidFill>
                <a:latin typeface="Arial"/>
                <a:ea typeface="微软雅黑"/>
              </a:rPr>
              <a:t>vCenter</a:t>
            </a:r>
            <a:r>
              <a:rPr lang="en-US" altLang="zh-CN" sz="2400" dirty="0">
                <a:solidFill>
                  <a:prstClr val="black">
                    <a:lumMod val="95000"/>
                    <a:lumOff val="5000"/>
                  </a:prstClr>
                </a:solidFill>
                <a:latin typeface="Arial"/>
                <a:ea typeface="微软雅黑"/>
              </a:rPr>
              <a:t> Server</a:t>
            </a:r>
            <a:r>
              <a:rPr lang="zh-CN" altLang="en-US" sz="2400" dirty="0">
                <a:solidFill>
                  <a:prstClr val="black">
                    <a:lumMod val="95000"/>
                    <a:lumOff val="5000"/>
                  </a:prstClr>
                </a:solidFill>
                <a:latin typeface="Arial"/>
                <a:ea typeface="微软雅黑"/>
              </a:rPr>
              <a:t>插件</a:t>
            </a:r>
            <a:endParaRPr lang="en-US" altLang="zh-CN" sz="2400" dirty="0">
              <a:solidFill>
                <a:prstClr val="black">
                  <a:lumMod val="95000"/>
                  <a:lumOff val="5000"/>
                </a:prstClr>
              </a:solidFill>
              <a:latin typeface="Arial"/>
              <a:ea typeface="微软雅黑"/>
            </a:endParaRPr>
          </a:p>
          <a:p>
            <a:pPr defTabSz="1219627">
              <a:lnSpc>
                <a:spcPct val="130000"/>
              </a:lnSpc>
              <a:spcBef>
                <a:spcPct val="20000"/>
              </a:spcBef>
              <a:buSzPct val="80000"/>
              <a:buFont typeface="Wingdings" pitchFamily="2" charset="2"/>
              <a:buNone/>
            </a:pPr>
            <a:r>
              <a:rPr lang="en-US" altLang="zh-CN" sz="2400" dirty="0" err="1">
                <a:solidFill>
                  <a:prstClr val="black">
                    <a:lumMod val="95000"/>
                    <a:lumOff val="5000"/>
                  </a:prstClr>
                </a:solidFill>
                <a:latin typeface="Arial"/>
                <a:ea typeface="微软雅黑"/>
              </a:rPr>
              <a:t>vCenter</a:t>
            </a:r>
            <a:r>
              <a:rPr lang="en-US" altLang="zh-CN" sz="2400" dirty="0">
                <a:solidFill>
                  <a:prstClr val="black">
                    <a:lumMod val="95000"/>
                    <a:lumOff val="5000"/>
                  </a:prstClr>
                </a:solidFill>
                <a:latin typeface="Arial"/>
                <a:ea typeface="微软雅黑"/>
              </a:rPr>
              <a:t> Server</a:t>
            </a:r>
            <a:r>
              <a:rPr lang="zh-CN" altLang="en-US" sz="2400" dirty="0">
                <a:solidFill>
                  <a:prstClr val="black">
                    <a:lumMod val="95000"/>
                    <a:lumOff val="5000"/>
                  </a:prstClr>
                </a:solidFill>
                <a:latin typeface="Arial"/>
                <a:ea typeface="微软雅黑"/>
              </a:rPr>
              <a:t>数据库</a:t>
            </a:r>
            <a:r>
              <a:rPr lang="en-US" altLang="zh-CN" sz="2400" dirty="0" err="1">
                <a:solidFill>
                  <a:prstClr val="black">
                    <a:lumMod val="95000"/>
                    <a:lumOff val="5000"/>
                  </a:prstClr>
                </a:solidFill>
                <a:latin typeface="Arial"/>
                <a:ea typeface="微软雅黑"/>
              </a:rPr>
              <a:t>ory</a:t>
            </a:r>
            <a:r>
              <a:rPr lang="zh-CN" altLang="en-US" sz="2400" dirty="0">
                <a:solidFill>
                  <a:prstClr val="black">
                    <a:lumMod val="95000"/>
                    <a:lumOff val="5000"/>
                  </a:prstClr>
                </a:solidFill>
                <a:latin typeface="Arial"/>
                <a:ea typeface="微软雅黑"/>
              </a:rPr>
              <a:t>）</a:t>
            </a:r>
          </a:p>
        </p:txBody>
      </p:sp>
      <p:sp>
        <p:nvSpPr>
          <p:cNvPr id="22" name="矩形 21"/>
          <p:cNvSpPr/>
          <p:nvPr/>
        </p:nvSpPr>
        <p:spPr>
          <a:xfrm>
            <a:off x="6070887" y="4151083"/>
            <a:ext cx="5257799" cy="2638125"/>
          </a:xfrm>
          <a:prstGeom prst="rect">
            <a:avLst/>
          </a:prstGeom>
        </p:spPr>
        <p:txBody>
          <a:bodyPr vert="horz" lIns="121917" tIns="60958" rIns="121917" bIns="60958" rtlCol="0">
            <a:noAutofit/>
          </a:bodyPr>
          <a:lstStyle/>
          <a:p>
            <a:pPr defTabSz="1219627">
              <a:lnSpc>
                <a:spcPct val="130000"/>
              </a:lnSpc>
              <a:spcBef>
                <a:spcPct val="20000"/>
              </a:spcBef>
              <a:buSzPct val="80000"/>
              <a:buFont typeface="Wingdings" pitchFamily="2" charset="2"/>
              <a:buNone/>
            </a:pPr>
            <a:r>
              <a:rPr lang="en-US" altLang="zh-CN" sz="2400" dirty="0">
                <a:solidFill>
                  <a:prstClr val="black">
                    <a:lumMod val="95000"/>
                    <a:lumOff val="5000"/>
                  </a:prstClr>
                </a:solidFill>
                <a:latin typeface="Arial"/>
                <a:ea typeface="微软雅黑"/>
              </a:rPr>
              <a:t>Tomcat Web </a:t>
            </a:r>
            <a:r>
              <a:rPr lang="zh-CN" altLang="en-US" sz="2400" dirty="0">
                <a:solidFill>
                  <a:prstClr val="black">
                    <a:lumMod val="95000"/>
                    <a:lumOff val="5000"/>
                  </a:prstClr>
                </a:solidFill>
                <a:latin typeface="Arial"/>
                <a:ea typeface="微软雅黑"/>
              </a:rPr>
              <a:t>服务器</a:t>
            </a:r>
            <a:endParaRPr lang="en-US" altLang="zh-CN" sz="2400" dirty="0">
              <a:solidFill>
                <a:prstClr val="black">
                  <a:lumMod val="95000"/>
                  <a:lumOff val="5000"/>
                </a:prstClr>
              </a:solidFill>
              <a:latin typeface="Arial"/>
              <a:ea typeface="微软雅黑"/>
            </a:endParaRPr>
          </a:p>
          <a:p>
            <a:pPr defTabSz="1219627">
              <a:lnSpc>
                <a:spcPct val="130000"/>
              </a:lnSpc>
              <a:spcBef>
                <a:spcPct val="20000"/>
              </a:spcBef>
              <a:buSzPct val="80000"/>
              <a:buFont typeface="Wingdings" pitchFamily="2" charset="2"/>
              <a:buNone/>
            </a:pPr>
            <a:r>
              <a:rPr lang="en-US" altLang="zh-CN" sz="2400" dirty="0" err="1">
                <a:solidFill>
                  <a:prstClr val="black">
                    <a:lumMod val="95000"/>
                    <a:lumOff val="5000"/>
                  </a:prstClr>
                </a:solidFill>
                <a:latin typeface="Arial"/>
                <a:ea typeface="微软雅黑"/>
              </a:rPr>
              <a:t>vCenter</a:t>
            </a:r>
            <a:r>
              <a:rPr lang="en-US" altLang="zh-CN" sz="2400" dirty="0">
                <a:solidFill>
                  <a:prstClr val="black">
                    <a:lumMod val="95000"/>
                    <a:lumOff val="5000"/>
                  </a:prstClr>
                </a:solidFill>
                <a:latin typeface="Arial"/>
                <a:ea typeface="微软雅黑"/>
              </a:rPr>
              <a:t> Server</a:t>
            </a:r>
            <a:r>
              <a:rPr lang="zh-CN" altLang="en-US" sz="2400" dirty="0">
                <a:solidFill>
                  <a:prstClr val="black">
                    <a:lumMod val="95000"/>
                    <a:lumOff val="5000"/>
                  </a:prstClr>
                </a:solidFill>
                <a:latin typeface="Arial"/>
                <a:ea typeface="微软雅黑"/>
              </a:rPr>
              <a:t>代理</a:t>
            </a:r>
            <a:endParaRPr lang="en-US" altLang="zh-CN" sz="2400" dirty="0">
              <a:solidFill>
                <a:prstClr val="black">
                  <a:lumMod val="95000"/>
                  <a:lumOff val="5000"/>
                </a:prstClr>
              </a:solidFill>
              <a:latin typeface="Arial"/>
              <a:ea typeface="微软雅黑"/>
            </a:endParaRPr>
          </a:p>
          <a:p>
            <a:pPr defTabSz="1219627">
              <a:lnSpc>
                <a:spcPct val="130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主机代理</a:t>
            </a:r>
            <a:endParaRPr lang="en-US" altLang="zh-CN" sz="2400" dirty="0">
              <a:solidFill>
                <a:prstClr val="black">
                  <a:lumMod val="95000"/>
                  <a:lumOff val="5000"/>
                </a:prstClr>
              </a:solidFill>
              <a:latin typeface="Arial"/>
              <a:ea typeface="微软雅黑"/>
            </a:endParaRPr>
          </a:p>
          <a:p>
            <a:pPr defTabSz="1219627">
              <a:lnSpc>
                <a:spcPct val="130000"/>
              </a:lnSpc>
              <a:spcBef>
                <a:spcPct val="20000"/>
              </a:spcBef>
              <a:buSzPct val="80000"/>
              <a:buFont typeface="Wingdings" pitchFamily="2" charset="2"/>
              <a:buNone/>
            </a:pPr>
            <a:r>
              <a:rPr lang="zh-CN" altLang="en-US" sz="2400" dirty="0">
                <a:solidFill>
                  <a:prstClr val="black">
                    <a:lumMod val="95000"/>
                    <a:lumOff val="5000"/>
                  </a:prstClr>
                </a:solidFill>
                <a:latin typeface="Arial"/>
                <a:ea typeface="微软雅黑"/>
              </a:rPr>
              <a:t>轻量级目录访问协议（</a:t>
            </a:r>
            <a:r>
              <a:rPr lang="en-US" altLang="zh-CN" sz="2400" dirty="0">
                <a:solidFill>
                  <a:prstClr val="black">
                    <a:lumMod val="95000"/>
                    <a:lumOff val="5000"/>
                  </a:prstClr>
                </a:solidFill>
                <a:latin typeface="Arial"/>
                <a:ea typeface="微软雅黑"/>
              </a:rPr>
              <a:t>LDAP</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Lab Manager Server to Active Directory</a:t>
            </a:r>
            <a:r>
              <a:rPr lang="zh-CN" altLang="en-US" sz="2400" dirty="0">
                <a:solidFill>
                  <a:prstClr val="black">
                    <a:lumMod val="95000"/>
                    <a:lumOff val="5000"/>
                  </a:prstClr>
                </a:solidFill>
                <a:latin typeface="Arial"/>
                <a:ea typeface="微软雅黑"/>
              </a:rPr>
              <a:t>）</a:t>
            </a:r>
          </a:p>
        </p:txBody>
      </p:sp>
    </p:spTree>
    <p:extLst>
      <p:ext uri="{BB962C8B-B14F-4D97-AF65-F5344CB8AC3E}">
        <p14:creationId xmlns:p14="http://schemas.microsoft.com/office/powerpoint/2010/main" val="13380132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94531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VMware vSphere</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24" name="TextBox 10"/>
          <p:cNvSpPr txBox="1"/>
          <p:nvPr/>
        </p:nvSpPr>
        <p:spPr>
          <a:xfrm>
            <a:off x="606712" y="2308154"/>
            <a:ext cx="4267200" cy="461665"/>
          </a:xfrm>
          <a:prstGeom prst="rect">
            <a:avLst/>
          </a:prstGeom>
          <a:solidFill>
            <a:srgbClr val="92D050"/>
          </a:solidFill>
        </p:spPr>
        <p:txBody>
          <a:bodyPr wrap="square" rtlCol="0">
            <a:spAutoFit/>
          </a:bodyPr>
          <a:lstStyle/>
          <a:p>
            <a:pPr marL="342900" indent="-342900" defTabSz="1219627">
              <a:buFont typeface="Wingdings" panose="05000000000000000000" pitchFamily="2" charset="2"/>
              <a:buChar char="Ø"/>
            </a:pPr>
            <a:r>
              <a:rPr lang="en-US" altLang="zh-CN" sz="2400" dirty="0">
                <a:solidFill>
                  <a:prstClr val="black"/>
                </a:solidFill>
                <a:latin typeface="微软雅黑"/>
                <a:ea typeface="微软雅黑"/>
              </a:rPr>
              <a:t>1</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ESXi 5.0</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1~3</a:t>
            </a:r>
            <a:r>
              <a:rPr lang="zh-CN" altLang="en-US" sz="2400" dirty="0">
                <a:solidFill>
                  <a:prstClr val="black"/>
                </a:solidFill>
                <a:latin typeface="微软雅黑"/>
                <a:ea typeface="微软雅黑"/>
              </a:rPr>
              <a:t>）</a:t>
            </a:r>
            <a:endParaRPr lang="en-US" altLang="zh-CN" sz="2400" dirty="0">
              <a:solidFill>
                <a:prstClr val="black"/>
              </a:solidFill>
              <a:latin typeface="微软雅黑"/>
              <a:ea typeface="微软雅黑"/>
            </a:endParaRPr>
          </a:p>
        </p:txBody>
      </p:sp>
      <p:sp>
        <p:nvSpPr>
          <p:cNvPr id="25" name="内容占位符 2"/>
          <p:cNvSpPr txBox="1">
            <a:spLocks/>
          </p:cNvSpPr>
          <p:nvPr/>
        </p:nvSpPr>
        <p:spPr>
          <a:xfrm>
            <a:off x="1084970" y="3803866"/>
            <a:ext cx="9614007" cy="28956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1</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ESXi</a:t>
            </a:r>
            <a:r>
              <a:rPr lang="zh-CN" altLang="en-US" sz="2400" dirty="0">
                <a:solidFill>
                  <a:prstClr val="black">
                    <a:lumMod val="95000"/>
                    <a:lumOff val="5000"/>
                  </a:prstClr>
                </a:solidFill>
                <a:latin typeface="Arial"/>
                <a:ea typeface="微软雅黑"/>
              </a:rPr>
              <a:t>至少需要</a:t>
            </a:r>
            <a:r>
              <a:rPr lang="en-US" altLang="zh-CN" sz="2400" dirty="0">
                <a:solidFill>
                  <a:prstClr val="black">
                    <a:lumMod val="95000"/>
                    <a:lumOff val="5000"/>
                  </a:prstClr>
                </a:solidFill>
                <a:latin typeface="Arial"/>
                <a:ea typeface="微软雅黑"/>
              </a:rPr>
              <a:t>2GB </a:t>
            </a:r>
            <a:r>
              <a:rPr lang="zh-CN" altLang="en-US" sz="2400" dirty="0">
                <a:solidFill>
                  <a:prstClr val="black">
                    <a:lumMod val="95000"/>
                    <a:lumOff val="5000"/>
                  </a:prstClr>
                </a:solidFill>
                <a:latin typeface="Arial"/>
                <a:ea typeface="微软雅黑"/>
              </a:rPr>
              <a:t>的物理</a:t>
            </a:r>
            <a:r>
              <a:rPr lang="en-US" altLang="zh-CN" sz="2400" dirty="0">
                <a:solidFill>
                  <a:prstClr val="black">
                    <a:lumMod val="95000"/>
                    <a:lumOff val="5000"/>
                  </a:prstClr>
                </a:solidFill>
                <a:latin typeface="Arial"/>
                <a:ea typeface="微软雅黑"/>
              </a:rPr>
              <a:t>RAM</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VMware</a:t>
            </a:r>
            <a:r>
              <a:rPr lang="zh-CN" altLang="en-US" sz="2400" dirty="0">
                <a:solidFill>
                  <a:prstClr val="black">
                    <a:lumMod val="95000"/>
                    <a:lumOff val="5000"/>
                  </a:prstClr>
                </a:solidFill>
                <a:latin typeface="Arial"/>
                <a:ea typeface="微软雅黑"/>
              </a:rPr>
              <a:t>建议使用</a:t>
            </a:r>
            <a:r>
              <a:rPr lang="en-US" altLang="zh-CN" sz="2400" dirty="0">
                <a:solidFill>
                  <a:prstClr val="black">
                    <a:lumMod val="95000"/>
                    <a:lumOff val="5000"/>
                  </a:prstClr>
                </a:solidFill>
                <a:latin typeface="Arial"/>
                <a:ea typeface="微软雅黑"/>
              </a:rPr>
              <a:t>8 GB</a:t>
            </a:r>
            <a:r>
              <a:rPr lang="zh-CN" altLang="en-US" sz="2400" dirty="0">
                <a:solidFill>
                  <a:prstClr val="black">
                    <a:lumMod val="95000"/>
                    <a:lumOff val="5000"/>
                  </a:prstClr>
                </a:solidFill>
                <a:latin typeface="Arial"/>
                <a:ea typeface="微软雅黑"/>
              </a:rPr>
              <a:t>的</a:t>
            </a:r>
            <a:r>
              <a:rPr lang="en-US" altLang="zh-CN" sz="2400" dirty="0">
                <a:solidFill>
                  <a:prstClr val="black">
                    <a:lumMod val="95000"/>
                    <a:lumOff val="5000"/>
                  </a:prstClr>
                </a:solidFill>
                <a:latin typeface="Arial"/>
                <a:ea typeface="微软雅黑"/>
              </a:rPr>
              <a:t>RAM</a:t>
            </a:r>
            <a:r>
              <a:rPr lang="zh-CN" altLang="en-US" sz="2400" dirty="0">
                <a:solidFill>
                  <a:prstClr val="black">
                    <a:lumMod val="95000"/>
                    <a:lumOff val="5000"/>
                  </a:prstClr>
                </a:solidFill>
                <a:latin typeface="Arial"/>
                <a:ea typeface="微软雅黑"/>
              </a:rPr>
              <a:t>，以便能够充分利用</a:t>
            </a:r>
            <a:r>
              <a:rPr lang="en-US" altLang="zh-CN" sz="2400" dirty="0">
                <a:solidFill>
                  <a:prstClr val="black">
                    <a:lumMod val="95000"/>
                    <a:lumOff val="5000"/>
                  </a:prstClr>
                </a:solidFill>
                <a:latin typeface="Arial"/>
                <a:ea typeface="微软雅黑"/>
              </a:rPr>
              <a:t>ESXi </a:t>
            </a:r>
            <a:r>
              <a:rPr lang="zh-CN" altLang="en-US" sz="2400" dirty="0">
                <a:solidFill>
                  <a:prstClr val="black">
                    <a:lumMod val="95000"/>
                    <a:lumOff val="5000"/>
                  </a:prstClr>
                </a:solidFill>
                <a:latin typeface="Arial"/>
                <a:ea typeface="微软雅黑"/>
              </a:rPr>
              <a:t>的功能，并在典型生产环境下运行虚拟机。</a:t>
            </a:r>
          </a:p>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2</a:t>
            </a:r>
            <a:r>
              <a:rPr lang="zh-CN" altLang="en-US" sz="2400" dirty="0">
                <a:solidFill>
                  <a:prstClr val="black">
                    <a:lumMod val="95000"/>
                    <a:lumOff val="5000"/>
                  </a:prstClr>
                </a:solidFill>
                <a:latin typeface="Arial"/>
                <a:ea typeface="微软雅黑"/>
              </a:rPr>
              <a:t>）要支持</a:t>
            </a:r>
            <a:r>
              <a:rPr lang="en-US" altLang="zh-CN" sz="2400" dirty="0">
                <a:solidFill>
                  <a:prstClr val="black">
                    <a:lumMod val="95000"/>
                    <a:lumOff val="5000"/>
                  </a:prstClr>
                </a:solidFill>
                <a:latin typeface="Arial"/>
                <a:ea typeface="微软雅黑"/>
              </a:rPr>
              <a:t>64</a:t>
            </a:r>
            <a:r>
              <a:rPr lang="zh-CN" altLang="en-US" sz="2400" dirty="0">
                <a:solidFill>
                  <a:prstClr val="black">
                    <a:lumMod val="95000"/>
                    <a:lumOff val="5000"/>
                  </a:prstClr>
                </a:solidFill>
                <a:latin typeface="Arial"/>
                <a:ea typeface="微软雅黑"/>
              </a:rPr>
              <a:t>位虚拟机，</a:t>
            </a:r>
            <a:r>
              <a:rPr lang="en-US" altLang="zh-CN" sz="2400" dirty="0">
                <a:solidFill>
                  <a:prstClr val="black">
                    <a:lumMod val="95000"/>
                    <a:lumOff val="5000"/>
                  </a:prstClr>
                </a:solidFill>
                <a:latin typeface="Arial"/>
                <a:ea typeface="微软雅黑"/>
              </a:rPr>
              <a:t>x64 CPU</a:t>
            </a:r>
            <a:r>
              <a:rPr lang="zh-CN" altLang="en-US" sz="2400" dirty="0">
                <a:solidFill>
                  <a:prstClr val="black">
                    <a:lumMod val="95000"/>
                    <a:lumOff val="5000"/>
                  </a:prstClr>
                </a:solidFill>
                <a:latin typeface="Arial"/>
                <a:ea typeface="微软雅黑"/>
              </a:rPr>
              <a:t>必须能够支持硬件虚拟化（</a:t>
            </a:r>
            <a:r>
              <a:rPr lang="en-US" altLang="zh-CN" sz="2400" dirty="0">
                <a:solidFill>
                  <a:prstClr val="black">
                    <a:lumMod val="95000"/>
                    <a:lumOff val="5000"/>
                  </a:prstClr>
                </a:solidFill>
                <a:latin typeface="Arial"/>
                <a:ea typeface="微软雅黑"/>
              </a:rPr>
              <a:t>Intel VT-x </a:t>
            </a:r>
            <a:r>
              <a:rPr lang="zh-CN" altLang="en-US" sz="2400" dirty="0">
                <a:solidFill>
                  <a:prstClr val="black">
                    <a:lumMod val="95000"/>
                    <a:lumOff val="5000"/>
                  </a:prstClr>
                </a:solidFill>
                <a:latin typeface="Arial"/>
                <a:ea typeface="微软雅黑"/>
              </a:rPr>
              <a:t>或 </a:t>
            </a:r>
            <a:r>
              <a:rPr lang="en-US" altLang="zh-CN" sz="2400" dirty="0">
                <a:solidFill>
                  <a:prstClr val="black">
                    <a:lumMod val="95000"/>
                    <a:lumOff val="5000"/>
                  </a:prstClr>
                </a:solidFill>
                <a:latin typeface="Arial"/>
                <a:ea typeface="微软雅黑"/>
              </a:rPr>
              <a:t>AMD RVI</a:t>
            </a:r>
            <a:r>
              <a:rPr lang="zh-CN" altLang="en-US" sz="2400" dirty="0">
                <a:solidFill>
                  <a:prstClr val="black">
                    <a:lumMod val="95000"/>
                    <a:lumOff val="5000"/>
                  </a:prstClr>
                </a:solidFill>
                <a:latin typeface="Arial"/>
                <a:ea typeface="微软雅黑"/>
              </a:rPr>
              <a:t>）。</a:t>
            </a:r>
          </a:p>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3</a:t>
            </a:r>
            <a:r>
              <a:rPr lang="zh-CN" altLang="en-US" sz="2400" dirty="0">
                <a:solidFill>
                  <a:prstClr val="black">
                    <a:lumMod val="95000"/>
                    <a:lumOff val="5000"/>
                  </a:prstClr>
                </a:solidFill>
                <a:latin typeface="Arial"/>
                <a:ea typeface="微软雅黑"/>
              </a:rPr>
              <a:t>）一个或多个千兆或</a:t>
            </a:r>
            <a:r>
              <a:rPr lang="en-US" altLang="zh-CN" sz="2400" dirty="0">
                <a:solidFill>
                  <a:prstClr val="black">
                    <a:lumMod val="95000"/>
                    <a:lumOff val="5000"/>
                  </a:prstClr>
                </a:solidFill>
                <a:latin typeface="Arial"/>
                <a:ea typeface="微软雅黑"/>
              </a:rPr>
              <a:t>10GB</a:t>
            </a:r>
            <a:r>
              <a:rPr lang="zh-CN" altLang="en-US" sz="2400" dirty="0">
                <a:solidFill>
                  <a:prstClr val="black">
                    <a:lumMod val="95000"/>
                    <a:lumOff val="5000"/>
                  </a:prstClr>
                </a:solidFill>
                <a:latin typeface="Arial"/>
                <a:ea typeface="微软雅黑"/>
              </a:rPr>
              <a:t>以太网控制器。</a:t>
            </a:r>
            <a:endParaRPr lang="en-US" altLang="zh-CN" sz="2400" dirty="0">
              <a:solidFill>
                <a:prstClr val="black">
                  <a:lumMod val="95000"/>
                  <a:lumOff val="5000"/>
                </a:prstClr>
              </a:solidFill>
              <a:latin typeface="Arial"/>
              <a:ea typeface="微软雅黑"/>
            </a:endParaRPr>
          </a:p>
          <a:p>
            <a:pPr marL="0" indent="0">
              <a:buFont typeface="Wingdings" pitchFamily="2" charset="2"/>
              <a:buNone/>
            </a:pPr>
            <a:endParaRPr lang="zh-CN" altLang="en-US" sz="2400" dirty="0">
              <a:solidFill>
                <a:prstClr val="black">
                  <a:lumMod val="95000"/>
                  <a:lumOff val="5000"/>
                </a:prstClr>
              </a:solidFill>
              <a:latin typeface="Arial"/>
              <a:ea typeface="微软雅黑"/>
            </a:endParaRPr>
          </a:p>
        </p:txBody>
      </p:sp>
      <p:sp>
        <p:nvSpPr>
          <p:cNvPr id="26" name="矩形 25"/>
          <p:cNvSpPr/>
          <p:nvPr/>
        </p:nvSpPr>
        <p:spPr>
          <a:xfrm>
            <a:off x="675815" y="3021084"/>
            <a:ext cx="10662816" cy="461665"/>
          </a:xfrm>
          <a:prstGeom prst="rect">
            <a:avLst/>
          </a:prstGeom>
        </p:spPr>
        <p:txBody>
          <a:bodyPr wrap="square">
            <a:spAutoFit/>
          </a:bodyPr>
          <a:lstStyle/>
          <a:p>
            <a:pPr defTabSz="1219627"/>
            <a:r>
              <a:rPr lang="zh-CN" altLang="zh-CN" sz="2400" dirty="0">
                <a:solidFill>
                  <a:prstClr val="black"/>
                </a:solidFill>
                <a:latin typeface="Arial"/>
                <a:ea typeface="微软雅黑"/>
              </a:rPr>
              <a:t>要安装和使用</a:t>
            </a:r>
            <a:r>
              <a:rPr lang="en-US" altLang="zh-CN" sz="2400" dirty="0">
                <a:solidFill>
                  <a:prstClr val="black"/>
                </a:solidFill>
                <a:latin typeface="Arial"/>
                <a:ea typeface="微软雅黑"/>
              </a:rPr>
              <a:t>ESXi 5.0</a:t>
            </a:r>
            <a:r>
              <a:rPr lang="zh-CN" altLang="zh-CN" sz="2400" dirty="0">
                <a:solidFill>
                  <a:prstClr val="black"/>
                </a:solidFill>
                <a:latin typeface="Arial"/>
                <a:ea typeface="微软雅黑"/>
              </a:rPr>
              <a:t>，硬件和系统资源必须满足下列要求。</a:t>
            </a:r>
            <a:endParaRPr lang="zh-CN" altLang="en-US" sz="2400" dirty="0">
              <a:solidFill>
                <a:prstClr val="black"/>
              </a:solidFill>
              <a:latin typeface="Arial"/>
              <a:ea typeface="微软雅黑"/>
            </a:endParaRPr>
          </a:p>
        </p:txBody>
      </p:sp>
    </p:spTree>
    <p:extLst>
      <p:ext uri="{BB962C8B-B14F-4D97-AF65-F5344CB8AC3E}">
        <p14:creationId xmlns:p14="http://schemas.microsoft.com/office/powerpoint/2010/main" val="36346485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94531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VMware vSphere</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24" name="TextBox 10"/>
          <p:cNvSpPr txBox="1"/>
          <p:nvPr/>
        </p:nvSpPr>
        <p:spPr>
          <a:xfrm>
            <a:off x="606712" y="2308154"/>
            <a:ext cx="4267200" cy="461665"/>
          </a:xfrm>
          <a:prstGeom prst="rect">
            <a:avLst/>
          </a:prstGeom>
          <a:solidFill>
            <a:srgbClr val="92D050"/>
          </a:solidFill>
        </p:spPr>
        <p:txBody>
          <a:bodyPr wrap="square" rtlCol="0">
            <a:spAutoFit/>
          </a:bodyPr>
          <a:lstStyle/>
          <a:p>
            <a:pPr marL="342900" indent="-342900" defTabSz="1219627">
              <a:buFont typeface="Wingdings" panose="05000000000000000000" pitchFamily="2" charset="2"/>
              <a:buChar char="Ø"/>
            </a:pPr>
            <a:r>
              <a:rPr lang="en-US" altLang="zh-CN" sz="2400" dirty="0">
                <a:solidFill>
                  <a:prstClr val="black"/>
                </a:solidFill>
                <a:latin typeface="微软雅黑"/>
                <a:ea typeface="微软雅黑"/>
              </a:rPr>
              <a:t>1</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ESXi 5.0</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4</a:t>
            </a:r>
            <a:r>
              <a:rPr lang="zh-CN" altLang="en-US" sz="2400" dirty="0">
                <a:solidFill>
                  <a:prstClr val="black"/>
                </a:solidFill>
                <a:latin typeface="微软雅黑"/>
                <a:ea typeface="微软雅黑"/>
              </a:rPr>
              <a:t>）</a:t>
            </a:r>
            <a:endParaRPr lang="en-US" altLang="zh-CN" sz="2400" dirty="0">
              <a:solidFill>
                <a:prstClr val="black"/>
              </a:solidFill>
              <a:latin typeface="微软雅黑"/>
              <a:ea typeface="微软雅黑"/>
            </a:endParaRPr>
          </a:p>
        </p:txBody>
      </p:sp>
      <p:sp>
        <p:nvSpPr>
          <p:cNvPr id="10" name="内容占位符 2"/>
          <p:cNvSpPr txBox="1">
            <a:spLocks/>
          </p:cNvSpPr>
          <p:nvPr/>
        </p:nvSpPr>
        <p:spPr>
          <a:xfrm>
            <a:off x="876871" y="3211622"/>
            <a:ext cx="10030205" cy="30480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4</a:t>
            </a:r>
            <a:r>
              <a:rPr lang="zh-CN" altLang="en-US" sz="2400" dirty="0">
                <a:solidFill>
                  <a:prstClr val="black">
                    <a:lumMod val="95000"/>
                    <a:lumOff val="5000"/>
                  </a:prstClr>
                </a:solidFill>
                <a:latin typeface="Arial"/>
                <a:ea typeface="微软雅黑"/>
              </a:rPr>
              <a:t>）一个或多个以下控制器的任意组合。</a:t>
            </a:r>
          </a:p>
          <a:p>
            <a:pPr>
              <a:buFont typeface="Wingdings" pitchFamily="2" charset="2"/>
              <a:buChar char="n"/>
            </a:pPr>
            <a:r>
              <a:rPr lang="zh-CN" altLang="en-US" sz="2400" dirty="0">
                <a:solidFill>
                  <a:srgbClr val="FF0000"/>
                </a:solidFill>
                <a:latin typeface="Arial"/>
                <a:ea typeface="微软雅黑"/>
              </a:rPr>
              <a:t>基本</a:t>
            </a:r>
            <a:r>
              <a:rPr lang="en-US" altLang="zh-CN" sz="2400" dirty="0">
                <a:solidFill>
                  <a:srgbClr val="FF0000"/>
                </a:solidFill>
                <a:latin typeface="Arial"/>
                <a:ea typeface="微软雅黑"/>
              </a:rPr>
              <a:t>SCSI</a:t>
            </a:r>
            <a:r>
              <a:rPr lang="zh-CN" altLang="en-US" sz="2400" dirty="0">
                <a:solidFill>
                  <a:srgbClr val="FF0000"/>
                </a:solidFill>
                <a:latin typeface="Arial"/>
                <a:ea typeface="微软雅黑"/>
              </a:rPr>
              <a:t>控制器。</a:t>
            </a:r>
            <a:r>
              <a:rPr lang="en-US" altLang="zh-CN" sz="2400" dirty="0">
                <a:solidFill>
                  <a:prstClr val="black">
                    <a:lumMod val="95000"/>
                    <a:lumOff val="5000"/>
                  </a:prstClr>
                </a:solidFill>
                <a:latin typeface="Arial"/>
                <a:ea typeface="微软雅黑"/>
              </a:rPr>
              <a:t>Adaptec Ultra-160</a:t>
            </a:r>
            <a:r>
              <a:rPr lang="zh-CN" altLang="en-US" sz="2400" dirty="0">
                <a:solidFill>
                  <a:prstClr val="black">
                    <a:lumMod val="95000"/>
                    <a:lumOff val="5000"/>
                  </a:prstClr>
                </a:solidFill>
                <a:latin typeface="Arial"/>
                <a:ea typeface="微软雅黑"/>
              </a:rPr>
              <a:t>或</a:t>
            </a:r>
            <a:r>
              <a:rPr lang="en-US" altLang="zh-CN" sz="2400" dirty="0">
                <a:solidFill>
                  <a:prstClr val="black">
                    <a:lumMod val="95000"/>
                    <a:lumOff val="5000"/>
                  </a:prstClr>
                </a:solidFill>
                <a:latin typeface="Arial"/>
                <a:ea typeface="微软雅黑"/>
              </a:rPr>
              <a:t>Ultra-320</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LSI Logic Fusion-MPT</a:t>
            </a:r>
            <a:r>
              <a:rPr lang="zh-CN" altLang="en-US" sz="2400" dirty="0">
                <a:solidFill>
                  <a:prstClr val="black">
                    <a:lumMod val="95000"/>
                    <a:lumOff val="5000"/>
                  </a:prstClr>
                </a:solidFill>
                <a:latin typeface="Arial"/>
                <a:ea typeface="微软雅黑"/>
              </a:rPr>
              <a:t>或者大部分 </a:t>
            </a:r>
            <a:r>
              <a:rPr lang="en-US" altLang="zh-CN" sz="2400" dirty="0">
                <a:solidFill>
                  <a:prstClr val="black">
                    <a:lumMod val="95000"/>
                    <a:lumOff val="5000"/>
                  </a:prstClr>
                </a:solidFill>
                <a:latin typeface="Arial"/>
                <a:ea typeface="微软雅黑"/>
              </a:rPr>
              <a:t>NCR/</a:t>
            </a:r>
            <a:r>
              <a:rPr lang="en-US" altLang="zh-CN" sz="2400" dirty="0" err="1">
                <a:solidFill>
                  <a:prstClr val="black">
                    <a:lumMod val="95000"/>
                    <a:lumOff val="5000"/>
                  </a:prstClr>
                </a:solidFill>
                <a:latin typeface="Arial"/>
                <a:ea typeface="微软雅黑"/>
              </a:rPr>
              <a:t>Symbios</a:t>
            </a:r>
            <a:r>
              <a:rPr lang="en-US" altLang="zh-CN" sz="2400" dirty="0">
                <a:solidFill>
                  <a:prstClr val="black">
                    <a:lumMod val="95000"/>
                    <a:lumOff val="5000"/>
                  </a:prstClr>
                </a:solidFill>
                <a:latin typeface="Arial"/>
                <a:ea typeface="微软雅黑"/>
              </a:rPr>
              <a:t> SCSI</a:t>
            </a:r>
            <a:r>
              <a:rPr lang="zh-CN" altLang="en-US" sz="2400" dirty="0">
                <a:solidFill>
                  <a:prstClr val="black">
                    <a:lumMod val="95000"/>
                    <a:lumOff val="5000"/>
                  </a:prstClr>
                </a:solidFill>
                <a:latin typeface="Arial"/>
                <a:ea typeface="微软雅黑"/>
              </a:rPr>
              <a:t>。</a:t>
            </a:r>
          </a:p>
          <a:p>
            <a:pPr>
              <a:buFont typeface="Wingdings" pitchFamily="2" charset="2"/>
              <a:buChar char="n"/>
            </a:pPr>
            <a:r>
              <a:rPr lang="en-US" altLang="zh-CN" sz="2400" dirty="0">
                <a:solidFill>
                  <a:srgbClr val="FF0000"/>
                </a:solidFill>
                <a:latin typeface="Arial"/>
                <a:ea typeface="微软雅黑"/>
              </a:rPr>
              <a:t>RAID</a:t>
            </a:r>
            <a:r>
              <a:rPr lang="zh-CN" altLang="en-US" sz="2400" dirty="0">
                <a:solidFill>
                  <a:srgbClr val="FF0000"/>
                </a:solidFill>
                <a:latin typeface="Arial"/>
                <a:ea typeface="微软雅黑"/>
              </a:rPr>
              <a:t>控制器。</a:t>
            </a:r>
            <a:r>
              <a:rPr lang="en-US" altLang="zh-CN" sz="2400" dirty="0">
                <a:solidFill>
                  <a:prstClr val="black">
                    <a:lumMod val="95000"/>
                    <a:lumOff val="5000"/>
                  </a:prstClr>
                </a:solidFill>
                <a:latin typeface="Arial"/>
                <a:ea typeface="微软雅黑"/>
              </a:rPr>
              <a:t>Dell PERC</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Adaptec RAID </a:t>
            </a:r>
            <a:r>
              <a:rPr lang="zh-CN" altLang="en-US" sz="2400" dirty="0">
                <a:solidFill>
                  <a:prstClr val="black">
                    <a:lumMod val="95000"/>
                    <a:lumOff val="5000"/>
                  </a:prstClr>
                </a:solidFill>
                <a:latin typeface="Arial"/>
                <a:ea typeface="微软雅黑"/>
              </a:rPr>
              <a:t>或 </a:t>
            </a:r>
            <a:r>
              <a:rPr lang="en-US" altLang="zh-CN" sz="2400" dirty="0">
                <a:solidFill>
                  <a:prstClr val="black">
                    <a:lumMod val="95000"/>
                    <a:lumOff val="5000"/>
                  </a:prstClr>
                </a:solidFill>
                <a:latin typeface="Arial"/>
                <a:ea typeface="微软雅黑"/>
              </a:rPr>
              <a:t>LSI </a:t>
            </a:r>
            <a:r>
              <a:rPr lang="en-US" altLang="zh-CN" sz="2400" dirty="0" err="1">
                <a:solidFill>
                  <a:prstClr val="black">
                    <a:lumMod val="95000"/>
                    <a:lumOff val="5000"/>
                  </a:prstClr>
                </a:solidFill>
                <a:latin typeface="Arial"/>
                <a:ea typeface="微软雅黑"/>
              </a:rPr>
              <a:t>MegaRAID</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HP Smart Array RAID</a:t>
            </a:r>
            <a:r>
              <a:rPr lang="zh-CN" altLang="en-US" sz="2400" dirty="0">
                <a:solidFill>
                  <a:prstClr val="black">
                    <a:lumMod val="95000"/>
                    <a:lumOff val="5000"/>
                  </a:prstClr>
                </a:solidFill>
                <a:latin typeface="Arial"/>
                <a:ea typeface="微软雅黑"/>
              </a:rPr>
              <a:t>或</a:t>
            </a:r>
            <a:r>
              <a:rPr lang="en-US" altLang="zh-CN" sz="2400" dirty="0">
                <a:solidFill>
                  <a:prstClr val="black">
                    <a:lumMod val="95000"/>
                    <a:lumOff val="5000"/>
                  </a:prstClr>
                </a:solidFill>
                <a:latin typeface="Arial"/>
                <a:ea typeface="微软雅黑"/>
              </a:rPr>
              <a:t>IBM (Adaptec) </a:t>
            </a:r>
            <a:r>
              <a:rPr lang="en-US" altLang="zh-CN" sz="2400" dirty="0" err="1">
                <a:solidFill>
                  <a:prstClr val="black">
                    <a:lumMod val="95000"/>
                    <a:lumOff val="5000"/>
                  </a:prstClr>
                </a:solidFill>
                <a:latin typeface="Arial"/>
                <a:ea typeface="微软雅黑"/>
              </a:rPr>
              <a:t>ServeRAID</a:t>
            </a:r>
            <a:r>
              <a:rPr lang="en-US" altLang="zh-CN" sz="2400" dirty="0">
                <a:solidFill>
                  <a:prstClr val="black">
                    <a:lumMod val="95000"/>
                    <a:lumOff val="5000"/>
                  </a:prstClr>
                </a:solidFill>
                <a:latin typeface="Arial"/>
                <a:ea typeface="微软雅黑"/>
              </a:rPr>
              <a:t> </a:t>
            </a:r>
            <a:r>
              <a:rPr lang="zh-CN" altLang="en-US" sz="2400" dirty="0">
                <a:solidFill>
                  <a:prstClr val="black">
                    <a:lumMod val="95000"/>
                    <a:lumOff val="5000"/>
                  </a:prstClr>
                </a:solidFill>
                <a:latin typeface="Arial"/>
                <a:ea typeface="微软雅黑"/>
              </a:rPr>
              <a:t>控制器。</a:t>
            </a:r>
          </a:p>
          <a:p>
            <a:pPr marL="0" indent="0">
              <a:buFont typeface="Wingdings" pitchFamily="2" charset="2"/>
              <a:buNone/>
            </a:pPr>
            <a:endParaRPr lang="zh-CN" altLang="en-US" sz="2400" dirty="0">
              <a:solidFill>
                <a:prstClr val="black">
                  <a:lumMod val="95000"/>
                  <a:lumOff val="5000"/>
                </a:prstClr>
              </a:solidFill>
              <a:latin typeface="Arial"/>
              <a:ea typeface="微软雅黑"/>
            </a:endParaRPr>
          </a:p>
        </p:txBody>
      </p:sp>
    </p:spTree>
    <p:extLst>
      <p:ext uri="{BB962C8B-B14F-4D97-AF65-F5344CB8AC3E}">
        <p14:creationId xmlns:p14="http://schemas.microsoft.com/office/powerpoint/2010/main" val="39809062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94531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VMware vSphere</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24" name="TextBox 10"/>
          <p:cNvSpPr txBox="1"/>
          <p:nvPr/>
        </p:nvSpPr>
        <p:spPr>
          <a:xfrm>
            <a:off x="606712" y="2308154"/>
            <a:ext cx="4267200" cy="461665"/>
          </a:xfrm>
          <a:prstGeom prst="rect">
            <a:avLst/>
          </a:prstGeom>
          <a:solidFill>
            <a:srgbClr val="92D050"/>
          </a:solidFill>
        </p:spPr>
        <p:txBody>
          <a:bodyPr wrap="square" rtlCol="0">
            <a:spAutoFit/>
          </a:bodyPr>
          <a:lstStyle/>
          <a:p>
            <a:pPr marL="342900" indent="-342900" defTabSz="1219627">
              <a:buFont typeface="Wingdings" panose="05000000000000000000" pitchFamily="2" charset="2"/>
              <a:buChar char="Ø"/>
            </a:pPr>
            <a:r>
              <a:rPr lang="en-US" altLang="zh-CN" sz="2400" dirty="0">
                <a:solidFill>
                  <a:prstClr val="black"/>
                </a:solidFill>
                <a:latin typeface="微软雅黑"/>
                <a:ea typeface="微软雅黑"/>
              </a:rPr>
              <a:t>1</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ESXi 5.0</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5-6</a:t>
            </a:r>
            <a:r>
              <a:rPr lang="zh-CN" altLang="en-US" sz="2400" dirty="0">
                <a:solidFill>
                  <a:prstClr val="black"/>
                </a:solidFill>
                <a:latin typeface="微软雅黑"/>
                <a:ea typeface="微软雅黑"/>
              </a:rPr>
              <a:t>）</a:t>
            </a:r>
            <a:endParaRPr lang="en-US" altLang="zh-CN" sz="2400" dirty="0">
              <a:solidFill>
                <a:prstClr val="black"/>
              </a:solidFill>
              <a:latin typeface="微软雅黑"/>
              <a:ea typeface="微软雅黑"/>
            </a:endParaRPr>
          </a:p>
        </p:txBody>
      </p:sp>
      <p:sp>
        <p:nvSpPr>
          <p:cNvPr id="9" name="内容占位符 2"/>
          <p:cNvSpPr txBox="1">
            <a:spLocks/>
          </p:cNvSpPr>
          <p:nvPr/>
        </p:nvSpPr>
        <p:spPr>
          <a:xfrm>
            <a:off x="977074" y="3033122"/>
            <a:ext cx="9829800" cy="20574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5</a:t>
            </a: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SCSI</a:t>
            </a:r>
            <a:r>
              <a:rPr lang="zh-CN" altLang="en-US" sz="2400" dirty="0">
                <a:solidFill>
                  <a:prstClr val="black">
                    <a:lumMod val="95000"/>
                    <a:lumOff val="5000"/>
                  </a:prstClr>
                </a:solidFill>
                <a:latin typeface="Arial"/>
                <a:ea typeface="微软雅黑"/>
              </a:rPr>
              <a:t>磁盘或包含未分区空间用于虚拟机的本地（非网络）</a:t>
            </a:r>
            <a:r>
              <a:rPr lang="en-US" altLang="zh-CN" sz="2400" dirty="0">
                <a:solidFill>
                  <a:prstClr val="black">
                    <a:lumMod val="95000"/>
                    <a:lumOff val="5000"/>
                  </a:prstClr>
                </a:solidFill>
                <a:latin typeface="Arial"/>
                <a:ea typeface="微软雅黑"/>
              </a:rPr>
              <a:t>RAID LUN</a:t>
            </a:r>
            <a:r>
              <a:rPr lang="zh-CN" altLang="en-US" sz="2400" dirty="0">
                <a:solidFill>
                  <a:prstClr val="black">
                    <a:lumMod val="95000"/>
                    <a:lumOff val="5000"/>
                  </a:prstClr>
                </a:solidFill>
                <a:latin typeface="Arial"/>
                <a:ea typeface="微软雅黑"/>
              </a:rPr>
              <a:t>。</a:t>
            </a:r>
          </a:p>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6</a:t>
            </a:r>
            <a:r>
              <a:rPr lang="zh-CN" altLang="en-US" sz="2400" dirty="0">
                <a:solidFill>
                  <a:prstClr val="black">
                    <a:lumMod val="95000"/>
                    <a:lumOff val="5000"/>
                  </a:prstClr>
                </a:solidFill>
                <a:latin typeface="Arial"/>
                <a:ea typeface="微软雅黑"/>
              </a:rPr>
              <a:t>）对于串行</a:t>
            </a:r>
            <a:r>
              <a:rPr lang="en-US" altLang="zh-CN" sz="2400" dirty="0">
                <a:solidFill>
                  <a:prstClr val="black">
                    <a:lumMod val="95000"/>
                    <a:lumOff val="5000"/>
                  </a:prstClr>
                </a:solidFill>
                <a:latin typeface="Arial"/>
                <a:ea typeface="微软雅黑"/>
              </a:rPr>
              <a:t>ATA (SATA)</a:t>
            </a:r>
            <a:r>
              <a:rPr lang="zh-CN" altLang="en-US" sz="2400" dirty="0">
                <a:solidFill>
                  <a:prstClr val="black">
                    <a:lumMod val="95000"/>
                    <a:lumOff val="5000"/>
                  </a:prstClr>
                </a:solidFill>
                <a:latin typeface="Arial"/>
                <a:ea typeface="微软雅黑"/>
              </a:rPr>
              <a:t>，有一个通过支持的 </a:t>
            </a:r>
            <a:r>
              <a:rPr lang="en-US" altLang="zh-CN" sz="2400" dirty="0">
                <a:solidFill>
                  <a:prstClr val="black">
                    <a:lumMod val="95000"/>
                    <a:lumOff val="5000"/>
                  </a:prstClr>
                </a:solidFill>
                <a:latin typeface="Arial"/>
                <a:ea typeface="微软雅黑"/>
              </a:rPr>
              <a:t>SAS </a:t>
            </a:r>
            <a:r>
              <a:rPr lang="zh-CN" altLang="en-US" sz="2400" dirty="0">
                <a:solidFill>
                  <a:prstClr val="black">
                    <a:lumMod val="95000"/>
                    <a:lumOff val="5000"/>
                  </a:prstClr>
                </a:solidFill>
                <a:latin typeface="Arial"/>
                <a:ea typeface="微软雅黑"/>
              </a:rPr>
              <a:t>控制器或支持的板载 </a:t>
            </a:r>
            <a:r>
              <a:rPr lang="en-US" altLang="zh-CN" sz="2400" dirty="0">
                <a:solidFill>
                  <a:prstClr val="black">
                    <a:lumMod val="95000"/>
                    <a:lumOff val="5000"/>
                  </a:prstClr>
                </a:solidFill>
                <a:latin typeface="Arial"/>
                <a:ea typeface="微软雅黑"/>
              </a:rPr>
              <a:t>SATA </a:t>
            </a:r>
            <a:r>
              <a:rPr lang="zh-CN" altLang="en-US" sz="2400" dirty="0">
                <a:solidFill>
                  <a:prstClr val="black">
                    <a:lumMod val="95000"/>
                    <a:lumOff val="5000"/>
                  </a:prstClr>
                </a:solidFill>
                <a:latin typeface="Arial"/>
                <a:ea typeface="微软雅黑"/>
              </a:rPr>
              <a:t>控制器连接的磁盘。</a:t>
            </a:r>
          </a:p>
        </p:txBody>
      </p:sp>
      <p:sp>
        <p:nvSpPr>
          <p:cNvPr id="11" name="内容占位符 2"/>
          <p:cNvSpPr txBox="1">
            <a:spLocks/>
          </p:cNvSpPr>
          <p:nvPr/>
        </p:nvSpPr>
        <p:spPr>
          <a:xfrm>
            <a:off x="1412830" y="5204687"/>
            <a:ext cx="1603057" cy="453768"/>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srgbClr val="FF9933"/>
                </a:solidFill>
                <a:latin typeface="微软雅黑"/>
                <a:ea typeface="微软雅黑"/>
              </a:rPr>
              <a:t>注意：</a:t>
            </a:r>
          </a:p>
        </p:txBody>
      </p:sp>
      <p:grpSp>
        <p:nvGrpSpPr>
          <p:cNvPr id="12" name="组合 11"/>
          <p:cNvGrpSpPr/>
          <p:nvPr/>
        </p:nvGrpSpPr>
        <p:grpSpPr>
          <a:xfrm>
            <a:off x="609918" y="5254369"/>
            <a:ext cx="652955" cy="635854"/>
            <a:chOff x="7704137" y="2810669"/>
            <a:chExt cx="1333500" cy="1298575"/>
          </a:xfrm>
          <a:solidFill>
            <a:sysClr val="window" lastClr="FFFFFF"/>
          </a:solidFill>
        </p:grpSpPr>
        <p:sp>
          <p:nvSpPr>
            <p:cNvPr id="13" name="Freeform 44"/>
            <p:cNvSpPr>
              <a:spLocks/>
            </p:cNvSpPr>
            <p:nvPr/>
          </p:nvSpPr>
          <p:spPr bwMode="auto">
            <a:xfrm>
              <a:off x="7908925" y="3207544"/>
              <a:ext cx="785813" cy="90488"/>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4">
                  <a:moveTo>
                    <a:pt x="293" y="17"/>
                  </a:moveTo>
                  <a:cubicBezTo>
                    <a:pt x="293" y="26"/>
                    <a:pt x="286" y="34"/>
                    <a:pt x="276" y="34"/>
                  </a:cubicBezTo>
                  <a:cubicBezTo>
                    <a:pt x="17" y="34"/>
                    <a:pt x="17" y="34"/>
                    <a:pt x="17" y="34"/>
                  </a:cubicBezTo>
                  <a:cubicBezTo>
                    <a:pt x="7" y="34"/>
                    <a:pt x="0" y="26"/>
                    <a:pt x="0" y="17"/>
                  </a:cubicBezTo>
                  <a:cubicBezTo>
                    <a:pt x="0" y="17"/>
                    <a:pt x="0" y="17"/>
                    <a:pt x="0" y="17"/>
                  </a:cubicBezTo>
                  <a:cubicBezTo>
                    <a:pt x="0" y="7"/>
                    <a:pt x="7" y="0"/>
                    <a:pt x="17" y="0"/>
                  </a:cubicBezTo>
                  <a:cubicBezTo>
                    <a:pt x="276" y="0"/>
                    <a:pt x="276" y="0"/>
                    <a:pt x="276" y="0"/>
                  </a:cubicBezTo>
                  <a:cubicBezTo>
                    <a:pt x="286" y="0"/>
                    <a:pt x="293" y="7"/>
                    <a:pt x="293"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4" name="Freeform 45"/>
            <p:cNvSpPr>
              <a:spLocks/>
            </p:cNvSpPr>
            <p:nvPr/>
          </p:nvSpPr>
          <p:spPr bwMode="auto">
            <a:xfrm>
              <a:off x="7908925" y="3026569"/>
              <a:ext cx="638175" cy="92075"/>
            </a:xfrm>
            <a:custGeom>
              <a:avLst/>
              <a:gdLst>
                <a:gd name="T0" fmla="*/ 238 w 238"/>
                <a:gd name="T1" fmla="*/ 17 h 34"/>
                <a:gd name="T2" fmla="*/ 221 w 238"/>
                <a:gd name="T3" fmla="*/ 34 h 34"/>
                <a:gd name="T4" fmla="*/ 17 w 238"/>
                <a:gd name="T5" fmla="*/ 34 h 34"/>
                <a:gd name="T6" fmla="*/ 0 w 238"/>
                <a:gd name="T7" fmla="*/ 17 h 34"/>
                <a:gd name="T8" fmla="*/ 0 w 238"/>
                <a:gd name="T9" fmla="*/ 17 h 34"/>
                <a:gd name="T10" fmla="*/ 17 w 238"/>
                <a:gd name="T11" fmla="*/ 0 h 34"/>
                <a:gd name="T12" fmla="*/ 221 w 238"/>
                <a:gd name="T13" fmla="*/ 0 h 34"/>
                <a:gd name="T14" fmla="*/ 238 w 238"/>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8" h="34">
                  <a:moveTo>
                    <a:pt x="238" y="17"/>
                  </a:moveTo>
                  <a:cubicBezTo>
                    <a:pt x="238" y="27"/>
                    <a:pt x="230" y="34"/>
                    <a:pt x="221" y="34"/>
                  </a:cubicBezTo>
                  <a:cubicBezTo>
                    <a:pt x="17" y="34"/>
                    <a:pt x="17" y="34"/>
                    <a:pt x="17" y="34"/>
                  </a:cubicBezTo>
                  <a:cubicBezTo>
                    <a:pt x="7" y="34"/>
                    <a:pt x="0" y="27"/>
                    <a:pt x="0" y="17"/>
                  </a:cubicBezTo>
                  <a:cubicBezTo>
                    <a:pt x="0" y="17"/>
                    <a:pt x="0" y="17"/>
                    <a:pt x="0" y="17"/>
                  </a:cubicBezTo>
                  <a:cubicBezTo>
                    <a:pt x="0" y="8"/>
                    <a:pt x="7" y="0"/>
                    <a:pt x="17" y="0"/>
                  </a:cubicBezTo>
                  <a:cubicBezTo>
                    <a:pt x="221" y="0"/>
                    <a:pt x="221" y="0"/>
                    <a:pt x="221" y="0"/>
                  </a:cubicBezTo>
                  <a:cubicBezTo>
                    <a:pt x="230" y="0"/>
                    <a:pt x="238" y="8"/>
                    <a:pt x="238"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5" name="Freeform 46"/>
            <p:cNvSpPr>
              <a:spLocks/>
            </p:cNvSpPr>
            <p:nvPr/>
          </p:nvSpPr>
          <p:spPr bwMode="auto">
            <a:xfrm>
              <a:off x="7908925" y="3383756"/>
              <a:ext cx="785813" cy="92075"/>
            </a:xfrm>
            <a:custGeom>
              <a:avLst/>
              <a:gdLst>
                <a:gd name="T0" fmla="*/ 293 w 293"/>
                <a:gd name="T1" fmla="*/ 17 h 34"/>
                <a:gd name="T2" fmla="*/ 276 w 293"/>
                <a:gd name="T3" fmla="*/ 34 h 34"/>
                <a:gd name="T4" fmla="*/ 17 w 293"/>
                <a:gd name="T5" fmla="*/ 34 h 34"/>
                <a:gd name="T6" fmla="*/ 0 w 293"/>
                <a:gd name="T7" fmla="*/ 17 h 34"/>
                <a:gd name="T8" fmla="*/ 0 w 293"/>
                <a:gd name="T9" fmla="*/ 17 h 34"/>
                <a:gd name="T10" fmla="*/ 17 w 293"/>
                <a:gd name="T11" fmla="*/ 0 h 34"/>
                <a:gd name="T12" fmla="*/ 276 w 293"/>
                <a:gd name="T13" fmla="*/ 0 h 34"/>
                <a:gd name="T14" fmla="*/ 293 w 293"/>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3" h="34">
                  <a:moveTo>
                    <a:pt x="293" y="17"/>
                  </a:moveTo>
                  <a:cubicBezTo>
                    <a:pt x="293" y="27"/>
                    <a:pt x="286" y="34"/>
                    <a:pt x="276" y="34"/>
                  </a:cubicBezTo>
                  <a:cubicBezTo>
                    <a:pt x="17" y="34"/>
                    <a:pt x="17" y="34"/>
                    <a:pt x="17" y="34"/>
                  </a:cubicBezTo>
                  <a:cubicBezTo>
                    <a:pt x="7" y="34"/>
                    <a:pt x="0" y="27"/>
                    <a:pt x="0" y="17"/>
                  </a:cubicBezTo>
                  <a:cubicBezTo>
                    <a:pt x="0" y="17"/>
                    <a:pt x="0" y="17"/>
                    <a:pt x="0" y="17"/>
                  </a:cubicBezTo>
                  <a:cubicBezTo>
                    <a:pt x="0" y="8"/>
                    <a:pt x="7" y="0"/>
                    <a:pt x="17" y="0"/>
                  </a:cubicBezTo>
                  <a:cubicBezTo>
                    <a:pt x="276" y="0"/>
                    <a:pt x="276" y="0"/>
                    <a:pt x="276" y="0"/>
                  </a:cubicBezTo>
                  <a:cubicBezTo>
                    <a:pt x="286" y="0"/>
                    <a:pt x="293" y="8"/>
                    <a:pt x="293"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8" name="Freeform 47"/>
            <p:cNvSpPr>
              <a:spLocks/>
            </p:cNvSpPr>
            <p:nvPr/>
          </p:nvSpPr>
          <p:spPr bwMode="auto">
            <a:xfrm>
              <a:off x="7908925" y="3564731"/>
              <a:ext cx="592138" cy="90488"/>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34">
                  <a:moveTo>
                    <a:pt x="221" y="17"/>
                  </a:moveTo>
                  <a:cubicBezTo>
                    <a:pt x="221" y="26"/>
                    <a:pt x="213" y="34"/>
                    <a:pt x="204" y="34"/>
                  </a:cubicBezTo>
                  <a:cubicBezTo>
                    <a:pt x="17" y="34"/>
                    <a:pt x="17" y="34"/>
                    <a:pt x="17" y="34"/>
                  </a:cubicBezTo>
                  <a:cubicBezTo>
                    <a:pt x="7" y="34"/>
                    <a:pt x="0" y="26"/>
                    <a:pt x="0" y="17"/>
                  </a:cubicBezTo>
                  <a:cubicBezTo>
                    <a:pt x="0" y="17"/>
                    <a:pt x="0" y="17"/>
                    <a:pt x="0" y="17"/>
                  </a:cubicBezTo>
                  <a:cubicBezTo>
                    <a:pt x="0" y="7"/>
                    <a:pt x="7" y="0"/>
                    <a:pt x="17" y="0"/>
                  </a:cubicBezTo>
                  <a:cubicBezTo>
                    <a:pt x="204" y="0"/>
                    <a:pt x="204" y="0"/>
                    <a:pt x="204" y="0"/>
                  </a:cubicBezTo>
                  <a:cubicBezTo>
                    <a:pt x="213" y="0"/>
                    <a:pt x="221" y="7"/>
                    <a:pt x="221"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19" name="Freeform 48"/>
            <p:cNvSpPr>
              <a:spLocks/>
            </p:cNvSpPr>
            <p:nvPr/>
          </p:nvSpPr>
          <p:spPr bwMode="auto">
            <a:xfrm>
              <a:off x="7908925" y="3740944"/>
              <a:ext cx="592138" cy="92075"/>
            </a:xfrm>
            <a:custGeom>
              <a:avLst/>
              <a:gdLst>
                <a:gd name="T0" fmla="*/ 221 w 221"/>
                <a:gd name="T1" fmla="*/ 17 h 34"/>
                <a:gd name="T2" fmla="*/ 204 w 221"/>
                <a:gd name="T3" fmla="*/ 34 h 34"/>
                <a:gd name="T4" fmla="*/ 17 w 221"/>
                <a:gd name="T5" fmla="*/ 34 h 34"/>
                <a:gd name="T6" fmla="*/ 0 w 221"/>
                <a:gd name="T7" fmla="*/ 17 h 34"/>
                <a:gd name="T8" fmla="*/ 0 w 221"/>
                <a:gd name="T9" fmla="*/ 17 h 34"/>
                <a:gd name="T10" fmla="*/ 17 w 221"/>
                <a:gd name="T11" fmla="*/ 0 h 34"/>
                <a:gd name="T12" fmla="*/ 204 w 221"/>
                <a:gd name="T13" fmla="*/ 0 h 34"/>
                <a:gd name="T14" fmla="*/ 221 w 221"/>
                <a:gd name="T15" fmla="*/ 17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1" h="34">
                  <a:moveTo>
                    <a:pt x="221" y="17"/>
                  </a:moveTo>
                  <a:cubicBezTo>
                    <a:pt x="221" y="27"/>
                    <a:pt x="213" y="34"/>
                    <a:pt x="204" y="34"/>
                  </a:cubicBezTo>
                  <a:cubicBezTo>
                    <a:pt x="17" y="34"/>
                    <a:pt x="17" y="34"/>
                    <a:pt x="17" y="34"/>
                  </a:cubicBezTo>
                  <a:cubicBezTo>
                    <a:pt x="7" y="34"/>
                    <a:pt x="0" y="27"/>
                    <a:pt x="0" y="17"/>
                  </a:cubicBezTo>
                  <a:cubicBezTo>
                    <a:pt x="0" y="17"/>
                    <a:pt x="0" y="17"/>
                    <a:pt x="0" y="17"/>
                  </a:cubicBezTo>
                  <a:cubicBezTo>
                    <a:pt x="0" y="8"/>
                    <a:pt x="7" y="0"/>
                    <a:pt x="17" y="0"/>
                  </a:cubicBezTo>
                  <a:cubicBezTo>
                    <a:pt x="204" y="0"/>
                    <a:pt x="204" y="0"/>
                    <a:pt x="204" y="0"/>
                  </a:cubicBezTo>
                  <a:cubicBezTo>
                    <a:pt x="213" y="0"/>
                    <a:pt x="221" y="8"/>
                    <a:pt x="221" y="17"/>
                  </a:cubicBez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0" name="Freeform 49"/>
            <p:cNvSpPr>
              <a:spLocks/>
            </p:cNvSpPr>
            <p:nvPr/>
          </p:nvSpPr>
          <p:spPr bwMode="auto">
            <a:xfrm>
              <a:off x="8578850" y="3650456"/>
              <a:ext cx="446088" cy="444500"/>
            </a:xfrm>
            <a:custGeom>
              <a:avLst/>
              <a:gdLst>
                <a:gd name="T0" fmla="*/ 3 w 166"/>
                <a:gd name="T1" fmla="*/ 53 h 166"/>
                <a:gd name="T2" fmla="*/ 3 w 166"/>
                <a:gd name="T3" fmla="*/ 41 h 166"/>
                <a:gd name="T4" fmla="*/ 41 w 166"/>
                <a:gd name="T5" fmla="*/ 3 h 166"/>
                <a:gd name="T6" fmla="*/ 53 w 166"/>
                <a:gd name="T7" fmla="*/ 3 h 166"/>
                <a:gd name="T8" fmla="*/ 162 w 166"/>
                <a:gd name="T9" fmla="*/ 113 h 166"/>
                <a:gd name="T10" fmla="*/ 162 w 166"/>
                <a:gd name="T11" fmla="*/ 125 h 166"/>
                <a:gd name="T12" fmla="*/ 125 w 166"/>
                <a:gd name="T13" fmla="*/ 162 h 166"/>
                <a:gd name="T14" fmla="*/ 113 w 166"/>
                <a:gd name="T15" fmla="*/ 162 h 166"/>
                <a:gd name="T16" fmla="*/ 3 w 166"/>
                <a:gd name="T17" fmla="*/ 53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166">
                  <a:moveTo>
                    <a:pt x="3" y="53"/>
                  </a:moveTo>
                  <a:cubicBezTo>
                    <a:pt x="0" y="49"/>
                    <a:pt x="0" y="44"/>
                    <a:pt x="3" y="41"/>
                  </a:cubicBezTo>
                  <a:cubicBezTo>
                    <a:pt x="41" y="3"/>
                    <a:pt x="41" y="3"/>
                    <a:pt x="41" y="3"/>
                  </a:cubicBezTo>
                  <a:cubicBezTo>
                    <a:pt x="44" y="0"/>
                    <a:pt x="49" y="0"/>
                    <a:pt x="53" y="3"/>
                  </a:cubicBezTo>
                  <a:cubicBezTo>
                    <a:pt x="162" y="113"/>
                    <a:pt x="162" y="113"/>
                    <a:pt x="162" y="113"/>
                  </a:cubicBezTo>
                  <a:cubicBezTo>
                    <a:pt x="166" y="116"/>
                    <a:pt x="166" y="122"/>
                    <a:pt x="162" y="125"/>
                  </a:cubicBezTo>
                  <a:cubicBezTo>
                    <a:pt x="125" y="162"/>
                    <a:pt x="125" y="162"/>
                    <a:pt x="125" y="162"/>
                  </a:cubicBezTo>
                  <a:cubicBezTo>
                    <a:pt x="122" y="166"/>
                    <a:pt x="116" y="166"/>
                    <a:pt x="113" y="162"/>
                  </a:cubicBezTo>
                  <a:lnTo>
                    <a:pt x="3" y="53"/>
                  </a:lnTo>
                  <a:close/>
                </a:path>
              </a:pathLst>
            </a:custGeom>
            <a:solidFill>
              <a:srgbClr val="1A8A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1" name="Freeform 50"/>
            <p:cNvSpPr>
              <a:spLocks/>
            </p:cNvSpPr>
            <p:nvPr/>
          </p:nvSpPr>
          <p:spPr bwMode="auto">
            <a:xfrm>
              <a:off x="8920162" y="3991769"/>
              <a:ext cx="117475" cy="117475"/>
            </a:xfrm>
            <a:custGeom>
              <a:avLst/>
              <a:gdLst>
                <a:gd name="T0" fmla="*/ 0 w 44"/>
                <a:gd name="T1" fmla="*/ 39 h 44"/>
                <a:gd name="T2" fmla="*/ 19 w 44"/>
                <a:gd name="T3" fmla="*/ 39 h 44"/>
                <a:gd name="T4" fmla="*/ 39 w 44"/>
                <a:gd name="T5" fmla="*/ 19 h 44"/>
                <a:gd name="T6" fmla="*/ 39 w 44"/>
                <a:gd name="T7" fmla="*/ 0 h 44"/>
                <a:gd name="T8" fmla="*/ 0 w 44"/>
                <a:gd name="T9" fmla="*/ 39 h 44"/>
              </a:gdLst>
              <a:ahLst/>
              <a:cxnLst>
                <a:cxn ang="0">
                  <a:pos x="T0" y="T1"/>
                </a:cxn>
                <a:cxn ang="0">
                  <a:pos x="T2" y="T3"/>
                </a:cxn>
                <a:cxn ang="0">
                  <a:pos x="T4" y="T5"/>
                </a:cxn>
                <a:cxn ang="0">
                  <a:pos x="T6" y="T7"/>
                </a:cxn>
                <a:cxn ang="0">
                  <a:pos x="T8" y="T9"/>
                </a:cxn>
              </a:cxnLst>
              <a:rect l="0" t="0" r="r" b="b"/>
              <a:pathLst>
                <a:path w="44" h="44">
                  <a:moveTo>
                    <a:pt x="0" y="39"/>
                  </a:moveTo>
                  <a:cubicBezTo>
                    <a:pt x="6" y="44"/>
                    <a:pt x="14" y="44"/>
                    <a:pt x="19" y="39"/>
                  </a:cubicBezTo>
                  <a:cubicBezTo>
                    <a:pt x="39" y="19"/>
                    <a:pt x="39" y="19"/>
                    <a:pt x="39" y="19"/>
                  </a:cubicBezTo>
                  <a:cubicBezTo>
                    <a:pt x="44" y="14"/>
                    <a:pt x="44" y="6"/>
                    <a:pt x="39" y="0"/>
                  </a:cubicBezTo>
                  <a:lnTo>
                    <a:pt x="0"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2" name="Freeform 51"/>
            <p:cNvSpPr>
              <a:spLocks/>
            </p:cNvSpPr>
            <p:nvPr/>
          </p:nvSpPr>
          <p:spPr bwMode="auto">
            <a:xfrm>
              <a:off x="8551862" y="3623469"/>
              <a:ext cx="139700" cy="139700"/>
            </a:xfrm>
            <a:custGeom>
              <a:avLst/>
              <a:gdLst>
                <a:gd name="T0" fmla="*/ 6 w 52"/>
                <a:gd name="T1" fmla="*/ 50 h 52"/>
                <a:gd name="T2" fmla="*/ 3 w 52"/>
                <a:gd name="T3" fmla="*/ 49 h 52"/>
                <a:gd name="T4" fmla="*/ 0 w 52"/>
                <a:gd name="T5" fmla="*/ 4 h 52"/>
                <a:gd name="T6" fmla="*/ 4 w 52"/>
                <a:gd name="T7" fmla="*/ 0 h 52"/>
                <a:gd name="T8" fmla="*/ 49 w 52"/>
                <a:gd name="T9" fmla="*/ 3 h 52"/>
                <a:gd name="T10" fmla="*/ 50 w 52"/>
                <a:gd name="T11" fmla="*/ 6 h 52"/>
                <a:gd name="T12" fmla="*/ 6 w 52"/>
                <a:gd name="T13" fmla="*/ 50 h 52"/>
              </a:gdLst>
              <a:ahLst/>
              <a:cxnLst>
                <a:cxn ang="0">
                  <a:pos x="T0" y="T1"/>
                </a:cxn>
                <a:cxn ang="0">
                  <a:pos x="T2" y="T3"/>
                </a:cxn>
                <a:cxn ang="0">
                  <a:pos x="T4" y="T5"/>
                </a:cxn>
                <a:cxn ang="0">
                  <a:pos x="T6" y="T7"/>
                </a:cxn>
                <a:cxn ang="0">
                  <a:pos x="T8" y="T9"/>
                </a:cxn>
                <a:cxn ang="0">
                  <a:pos x="T10" y="T11"/>
                </a:cxn>
                <a:cxn ang="0">
                  <a:pos x="T12" y="T13"/>
                </a:cxn>
              </a:cxnLst>
              <a:rect l="0" t="0" r="r" b="b"/>
              <a:pathLst>
                <a:path w="52" h="52">
                  <a:moveTo>
                    <a:pt x="6" y="50"/>
                  </a:moveTo>
                  <a:cubicBezTo>
                    <a:pt x="5" y="52"/>
                    <a:pt x="3" y="51"/>
                    <a:pt x="3" y="49"/>
                  </a:cubicBezTo>
                  <a:cubicBezTo>
                    <a:pt x="0" y="4"/>
                    <a:pt x="0" y="4"/>
                    <a:pt x="0" y="4"/>
                  </a:cubicBezTo>
                  <a:cubicBezTo>
                    <a:pt x="0" y="2"/>
                    <a:pt x="2" y="0"/>
                    <a:pt x="4" y="0"/>
                  </a:cubicBezTo>
                  <a:cubicBezTo>
                    <a:pt x="49" y="3"/>
                    <a:pt x="49" y="3"/>
                    <a:pt x="49" y="3"/>
                  </a:cubicBezTo>
                  <a:cubicBezTo>
                    <a:pt x="51" y="3"/>
                    <a:pt x="52" y="5"/>
                    <a:pt x="50" y="6"/>
                  </a:cubicBezTo>
                  <a:lnTo>
                    <a:pt x="6" y="5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sp>
          <p:nvSpPr>
            <p:cNvPr id="23" name="Freeform 52"/>
            <p:cNvSpPr>
              <a:spLocks/>
            </p:cNvSpPr>
            <p:nvPr/>
          </p:nvSpPr>
          <p:spPr bwMode="auto">
            <a:xfrm>
              <a:off x="7704137" y="2810669"/>
              <a:ext cx="1193800" cy="1241425"/>
            </a:xfrm>
            <a:custGeom>
              <a:avLst/>
              <a:gdLst>
                <a:gd name="T0" fmla="*/ 441 w 445"/>
                <a:gd name="T1" fmla="*/ 72 h 463"/>
                <a:gd name="T2" fmla="*/ 373 w 445"/>
                <a:gd name="T3" fmla="*/ 4 h 463"/>
                <a:gd name="T4" fmla="*/ 364 w 445"/>
                <a:gd name="T5" fmla="*/ 0 h 463"/>
                <a:gd name="T6" fmla="*/ 81 w 445"/>
                <a:gd name="T7" fmla="*/ 0 h 463"/>
                <a:gd name="T8" fmla="*/ 0 w 445"/>
                <a:gd name="T9" fmla="*/ 81 h 463"/>
                <a:gd name="T10" fmla="*/ 0 w 445"/>
                <a:gd name="T11" fmla="*/ 381 h 463"/>
                <a:gd name="T12" fmla="*/ 81 w 445"/>
                <a:gd name="T13" fmla="*/ 463 h 463"/>
                <a:gd name="T14" fmla="*/ 364 w 445"/>
                <a:gd name="T15" fmla="*/ 463 h 463"/>
                <a:gd name="T16" fmla="*/ 399 w 445"/>
                <a:gd name="T17" fmla="*/ 454 h 463"/>
                <a:gd name="T18" fmla="*/ 379 w 445"/>
                <a:gd name="T19" fmla="*/ 433 h 463"/>
                <a:gd name="T20" fmla="*/ 364 w 445"/>
                <a:gd name="T21" fmla="*/ 436 h 463"/>
                <a:gd name="T22" fmla="*/ 81 w 445"/>
                <a:gd name="T23" fmla="*/ 436 h 463"/>
                <a:gd name="T24" fmla="*/ 27 w 445"/>
                <a:gd name="T25" fmla="*/ 381 h 463"/>
                <a:gd name="T26" fmla="*/ 27 w 445"/>
                <a:gd name="T27" fmla="*/ 81 h 463"/>
                <a:gd name="T28" fmla="*/ 81 w 445"/>
                <a:gd name="T29" fmla="*/ 27 h 463"/>
                <a:gd name="T30" fmla="*/ 358 w 445"/>
                <a:gd name="T31" fmla="*/ 27 h 463"/>
                <a:gd name="T32" fmla="*/ 418 w 445"/>
                <a:gd name="T33" fmla="*/ 87 h 463"/>
                <a:gd name="T34" fmla="*/ 418 w 445"/>
                <a:gd name="T35" fmla="*/ 337 h 463"/>
                <a:gd name="T36" fmla="*/ 445 w 445"/>
                <a:gd name="T37" fmla="*/ 364 h 463"/>
                <a:gd name="T38" fmla="*/ 445 w 445"/>
                <a:gd name="T39" fmla="*/ 81 h 463"/>
                <a:gd name="T40" fmla="*/ 441 w 445"/>
                <a:gd name="T41" fmla="*/ 72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45" h="463">
                  <a:moveTo>
                    <a:pt x="441" y="72"/>
                  </a:moveTo>
                  <a:cubicBezTo>
                    <a:pt x="373" y="4"/>
                    <a:pt x="373" y="4"/>
                    <a:pt x="373" y="4"/>
                  </a:cubicBezTo>
                  <a:cubicBezTo>
                    <a:pt x="371" y="1"/>
                    <a:pt x="367" y="0"/>
                    <a:pt x="364" y="0"/>
                  </a:cubicBezTo>
                  <a:cubicBezTo>
                    <a:pt x="81" y="0"/>
                    <a:pt x="81" y="0"/>
                    <a:pt x="81" y="0"/>
                  </a:cubicBezTo>
                  <a:cubicBezTo>
                    <a:pt x="36" y="0"/>
                    <a:pt x="0" y="36"/>
                    <a:pt x="0" y="81"/>
                  </a:cubicBezTo>
                  <a:cubicBezTo>
                    <a:pt x="0" y="381"/>
                    <a:pt x="0" y="381"/>
                    <a:pt x="0" y="381"/>
                  </a:cubicBezTo>
                  <a:cubicBezTo>
                    <a:pt x="0" y="426"/>
                    <a:pt x="36" y="463"/>
                    <a:pt x="81" y="463"/>
                  </a:cubicBezTo>
                  <a:cubicBezTo>
                    <a:pt x="364" y="463"/>
                    <a:pt x="364" y="463"/>
                    <a:pt x="364" y="463"/>
                  </a:cubicBezTo>
                  <a:cubicBezTo>
                    <a:pt x="377" y="463"/>
                    <a:pt x="389" y="459"/>
                    <a:pt x="399" y="454"/>
                  </a:cubicBezTo>
                  <a:cubicBezTo>
                    <a:pt x="379" y="433"/>
                    <a:pt x="379" y="433"/>
                    <a:pt x="379" y="433"/>
                  </a:cubicBezTo>
                  <a:cubicBezTo>
                    <a:pt x="374" y="435"/>
                    <a:pt x="369" y="435"/>
                    <a:pt x="364" y="436"/>
                  </a:cubicBezTo>
                  <a:cubicBezTo>
                    <a:pt x="81" y="436"/>
                    <a:pt x="81" y="436"/>
                    <a:pt x="81" y="436"/>
                  </a:cubicBezTo>
                  <a:cubicBezTo>
                    <a:pt x="52" y="435"/>
                    <a:pt x="27" y="411"/>
                    <a:pt x="27" y="381"/>
                  </a:cubicBezTo>
                  <a:cubicBezTo>
                    <a:pt x="27" y="81"/>
                    <a:pt x="27" y="81"/>
                    <a:pt x="27" y="81"/>
                  </a:cubicBezTo>
                  <a:cubicBezTo>
                    <a:pt x="27" y="51"/>
                    <a:pt x="52" y="27"/>
                    <a:pt x="81" y="27"/>
                  </a:cubicBezTo>
                  <a:cubicBezTo>
                    <a:pt x="358" y="27"/>
                    <a:pt x="358" y="27"/>
                    <a:pt x="358" y="27"/>
                  </a:cubicBezTo>
                  <a:cubicBezTo>
                    <a:pt x="418" y="87"/>
                    <a:pt x="418" y="87"/>
                    <a:pt x="418" y="87"/>
                  </a:cubicBezTo>
                  <a:cubicBezTo>
                    <a:pt x="418" y="337"/>
                    <a:pt x="418" y="337"/>
                    <a:pt x="418" y="337"/>
                  </a:cubicBezTo>
                  <a:cubicBezTo>
                    <a:pt x="445" y="364"/>
                    <a:pt x="445" y="364"/>
                    <a:pt x="445" y="364"/>
                  </a:cubicBezTo>
                  <a:cubicBezTo>
                    <a:pt x="445" y="81"/>
                    <a:pt x="445" y="81"/>
                    <a:pt x="445" y="81"/>
                  </a:cubicBezTo>
                  <a:cubicBezTo>
                    <a:pt x="445" y="78"/>
                    <a:pt x="444" y="74"/>
                    <a:pt x="441" y="72"/>
                  </a:cubicBezTo>
                  <a:close/>
                </a:path>
              </a:pathLst>
            </a:custGeom>
            <a:solidFill>
              <a:schemeClr val="tx1"/>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endParaRPr>
            </a:p>
          </p:txBody>
        </p:sp>
      </p:grpSp>
      <p:sp>
        <p:nvSpPr>
          <p:cNvPr id="25" name="内容占位符 2"/>
          <p:cNvSpPr txBox="1">
            <a:spLocks/>
          </p:cNvSpPr>
          <p:nvPr/>
        </p:nvSpPr>
        <p:spPr>
          <a:xfrm>
            <a:off x="1361593" y="5580070"/>
            <a:ext cx="10209258" cy="986986"/>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200" dirty="0">
                <a:solidFill>
                  <a:schemeClr val="tx1"/>
                </a:solidFill>
                <a:latin typeface="微软雅黑"/>
                <a:ea typeface="微软雅黑"/>
              </a:rPr>
              <a:t>无法将</a:t>
            </a:r>
            <a:r>
              <a:rPr lang="en-US" altLang="zh-CN" sz="2200" dirty="0">
                <a:solidFill>
                  <a:schemeClr val="tx1"/>
                </a:solidFill>
                <a:latin typeface="微软雅黑"/>
                <a:ea typeface="微软雅黑"/>
              </a:rPr>
              <a:t>SATA CD-ROM</a:t>
            </a:r>
            <a:r>
              <a:rPr lang="zh-CN" altLang="en-US" sz="2200" dirty="0">
                <a:solidFill>
                  <a:schemeClr val="tx1"/>
                </a:solidFill>
                <a:latin typeface="微软雅黑"/>
                <a:ea typeface="微软雅黑"/>
              </a:rPr>
              <a:t>设备与</a:t>
            </a:r>
            <a:r>
              <a:rPr lang="en-US" altLang="zh-CN" sz="2200" dirty="0">
                <a:solidFill>
                  <a:schemeClr val="tx1"/>
                </a:solidFill>
                <a:latin typeface="微软雅黑"/>
                <a:ea typeface="微软雅黑"/>
              </a:rPr>
              <a:t>ESXi 5.0 </a:t>
            </a:r>
            <a:r>
              <a:rPr lang="zh-CN" altLang="en-US" sz="2200" dirty="0">
                <a:solidFill>
                  <a:schemeClr val="tx1"/>
                </a:solidFill>
                <a:latin typeface="微软雅黑"/>
                <a:ea typeface="微软雅黑"/>
              </a:rPr>
              <a:t>主机上的虚拟机相连。要使用</a:t>
            </a:r>
            <a:r>
              <a:rPr lang="en-US" altLang="zh-CN" sz="2200" dirty="0">
                <a:solidFill>
                  <a:schemeClr val="tx1"/>
                </a:solidFill>
                <a:latin typeface="微软雅黑"/>
                <a:ea typeface="微软雅黑"/>
              </a:rPr>
              <a:t>SATA CD-ROM</a:t>
            </a:r>
            <a:r>
              <a:rPr lang="zh-CN" altLang="en-US" sz="2200" dirty="0">
                <a:solidFill>
                  <a:schemeClr val="tx1"/>
                </a:solidFill>
                <a:latin typeface="微软雅黑"/>
                <a:ea typeface="微软雅黑"/>
              </a:rPr>
              <a:t>设备，必须使用</a:t>
            </a:r>
            <a:r>
              <a:rPr lang="en-US" altLang="zh-CN" sz="2200" dirty="0">
                <a:solidFill>
                  <a:schemeClr val="tx1"/>
                </a:solidFill>
                <a:latin typeface="微软雅黑"/>
                <a:ea typeface="微软雅黑"/>
              </a:rPr>
              <a:t>IDE</a:t>
            </a:r>
            <a:r>
              <a:rPr lang="zh-CN" altLang="en-US" sz="2200" dirty="0">
                <a:solidFill>
                  <a:schemeClr val="tx1"/>
                </a:solidFill>
                <a:latin typeface="微软雅黑"/>
                <a:ea typeface="微软雅黑"/>
              </a:rPr>
              <a:t>模拟模式。</a:t>
            </a:r>
          </a:p>
        </p:txBody>
      </p:sp>
    </p:spTree>
    <p:extLst>
      <p:ext uri="{BB962C8B-B14F-4D97-AF65-F5344CB8AC3E}">
        <p14:creationId xmlns:p14="http://schemas.microsoft.com/office/powerpoint/2010/main" val="349975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9" name="文本框 8"/>
          <p:cNvSpPr txBox="1"/>
          <p:nvPr/>
        </p:nvSpPr>
        <p:spPr>
          <a:xfrm>
            <a:off x="606712" y="1114474"/>
            <a:ext cx="2334293"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rPr>
              <a:t>虚拟化技术</a:t>
            </a:r>
          </a:p>
        </p:txBody>
      </p:sp>
      <p:sp>
        <p:nvSpPr>
          <p:cNvPr id="18" name="文本框 17"/>
          <p:cNvSpPr txBox="1"/>
          <p:nvPr/>
        </p:nvSpPr>
        <p:spPr>
          <a:xfrm>
            <a:off x="606712" y="1637694"/>
            <a:ext cx="300595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zh-CN" altLang="en-US" sz="2400" b="1" dirty="0">
                <a:latin typeface="黑体" panose="02010609060101010101" pitchFamily="49" charset="-122"/>
                <a:ea typeface="黑体" panose="02010609060101010101" pitchFamily="49" charset="-122"/>
              </a:rPr>
              <a:t>虚拟化技术的发展</a:t>
            </a:r>
          </a:p>
        </p:txBody>
      </p:sp>
      <p:sp>
        <p:nvSpPr>
          <p:cNvPr id="2" name="矩形 1"/>
          <p:cNvSpPr/>
          <p:nvPr/>
        </p:nvSpPr>
        <p:spPr>
          <a:xfrm>
            <a:off x="812799" y="2099359"/>
            <a:ext cx="10326256" cy="3877985"/>
          </a:xfrm>
          <a:prstGeom prst="rect">
            <a:avLst/>
          </a:prstGeom>
        </p:spPr>
        <p:txBody>
          <a:bodyPr wrap="square">
            <a:spAutoFit/>
          </a:bodyPr>
          <a:lstStyle/>
          <a:p>
            <a:pPr algn="just">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．计算机学科中的虚拟化技术</a:t>
            </a:r>
          </a:p>
          <a:p>
            <a:pPr algn="just">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在随后的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年中，由于当时工业、科技条件的限制，计算机的硬件资源是相当昂贵的，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1956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年推出的首部磁盘储存器件，总容量仅</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5MB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，但是平均每</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MB</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需花费</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万美元。这远远超出了普通大众的承受范围，严重阻碍了人们对计算机的购买力。</a:t>
            </a:r>
          </a:p>
          <a:p>
            <a:pPr algn="just">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为了</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使昂贵的硬件资源得到充分利用</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，来提高自己的销售额，</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IBM</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最早发明了一种操作系统虚拟机技术</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，能够让用户在一台主机上运行多个操作系统，</a:t>
            </a:r>
            <a:r>
              <a:rPr lang="en-US" altLang="zh-CN" sz="2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IBM 7044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计算机就是典型的代表。</a:t>
            </a:r>
          </a:p>
          <a:p>
            <a:pPr algn="just">
              <a:lnSpc>
                <a:spcPct val="150000"/>
              </a:lnSpc>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随后虚拟化技术</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一直只在大型机上应用</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，而在</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、服务器的</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x86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平台上仍然进展缓慢。</a:t>
            </a:r>
          </a:p>
        </p:txBody>
      </p:sp>
    </p:spTree>
    <p:extLst>
      <p:ext uri="{BB962C8B-B14F-4D97-AF65-F5344CB8AC3E}">
        <p14:creationId xmlns:p14="http://schemas.microsoft.com/office/powerpoint/2010/main" val="1300963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94531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VMware vSphere</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24" name="TextBox 10"/>
          <p:cNvSpPr txBox="1"/>
          <p:nvPr/>
        </p:nvSpPr>
        <p:spPr>
          <a:xfrm>
            <a:off x="606712" y="2308154"/>
            <a:ext cx="4267200" cy="461665"/>
          </a:xfrm>
          <a:prstGeom prst="rect">
            <a:avLst/>
          </a:prstGeom>
          <a:solidFill>
            <a:srgbClr val="92D050"/>
          </a:solidFill>
        </p:spPr>
        <p:txBody>
          <a:bodyPr wrap="square" rtlCol="0">
            <a:spAutoFit/>
          </a:bodyPr>
          <a:lstStyle/>
          <a:p>
            <a:pPr marL="342900" indent="-342900" defTabSz="1219627">
              <a:buFont typeface="Wingdings" panose="05000000000000000000" pitchFamily="2" charset="2"/>
              <a:buChar char="Ø"/>
            </a:pPr>
            <a:r>
              <a:rPr lang="en-US" altLang="zh-CN" sz="2400" dirty="0">
                <a:solidFill>
                  <a:prstClr val="black"/>
                </a:solidFill>
                <a:latin typeface="微软雅黑"/>
                <a:ea typeface="微软雅黑"/>
              </a:rPr>
              <a:t>2</a:t>
            </a:r>
            <a:r>
              <a:rPr lang="zh-CN" altLang="en-US" sz="2400" dirty="0">
                <a:solidFill>
                  <a:prstClr val="black"/>
                </a:solidFill>
                <a:latin typeface="微软雅黑"/>
                <a:ea typeface="微软雅黑"/>
              </a:rPr>
              <a:t>．</a:t>
            </a:r>
            <a:r>
              <a:rPr lang="en-US" altLang="zh-CN" sz="2400" dirty="0" err="1">
                <a:solidFill>
                  <a:prstClr val="black"/>
                </a:solidFill>
                <a:latin typeface="微软雅黑"/>
                <a:ea typeface="微软雅黑"/>
              </a:rPr>
              <a:t>vCenter</a:t>
            </a:r>
            <a:r>
              <a:rPr lang="en-US" altLang="zh-CN" sz="2400" dirty="0">
                <a:solidFill>
                  <a:prstClr val="black"/>
                </a:solidFill>
                <a:latin typeface="微软雅黑"/>
                <a:ea typeface="微软雅黑"/>
              </a:rPr>
              <a:t> Server</a:t>
            </a:r>
          </a:p>
        </p:txBody>
      </p:sp>
      <p:sp>
        <p:nvSpPr>
          <p:cNvPr id="26" name="内容占位符 2"/>
          <p:cNvSpPr txBox="1">
            <a:spLocks/>
          </p:cNvSpPr>
          <p:nvPr/>
        </p:nvSpPr>
        <p:spPr>
          <a:xfrm>
            <a:off x="527338" y="3307426"/>
            <a:ext cx="5257799" cy="3543655"/>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1</a:t>
            </a:r>
            <a:r>
              <a:rPr lang="zh-CN" altLang="en-US"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内存</a:t>
            </a:r>
            <a:r>
              <a:rPr lang="zh-CN" altLang="en-US" sz="2400" dirty="0">
                <a:solidFill>
                  <a:prstClr val="black">
                    <a:lumMod val="95000"/>
                    <a:lumOff val="5000"/>
                  </a:prstClr>
                </a:solidFill>
                <a:latin typeface="Arial"/>
                <a:ea typeface="微软雅黑"/>
              </a:rPr>
              <a:t>：建议内存为</a:t>
            </a:r>
            <a:r>
              <a:rPr lang="en-US" altLang="zh-CN" sz="2400" dirty="0">
                <a:solidFill>
                  <a:prstClr val="black">
                    <a:lumMod val="95000"/>
                    <a:lumOff val="5000"/>
                  </a:prstClr>
                </a:solidFill>
                <a:latin typeface="Arial"/>
                <a:ea typeface="微软雅黑"/>
              </a:rPr>
              <a:t>4GB</a:t>
            </a:r>
            <a:r>
              <a:rPr lang="zh-CN" altLang="en-US" sz="2400" dirty="0">
                <a:solidFill>
                  <a:prstClr val="black">
                    <a:lumMod val="95000"/>
                    <a:lumOff val="5000"/>
                  </a:prstClr>
                </a:solidFill>
                <a:latin typeface="Arial"/>
                <a:ea typeface="微软雅黑"/>
              </a:rPr>
              <a:t>。如果数据库运行在同一台计算机上，则对内存的要求更高。</a:t>
            </a:r>
            <a:endParaRPr lang="en-US" altLang="zh-CN" sz="2400" dirty="0">
              <a:solidFill>
                <a:prstClr val="black">
                  <a:lumMod val="95000"/>
                  <a:lumOff val="5000"/>
                </a:prstClr>
              </a:solidFill>
              <a:latin typeface="Arial"/>
              <a:ea typeface="微软雅黑"/>
            </a:endParaRPr>
          </a:p>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2</a:t>
            </a:r>
            <a:r>
              <a:rPr lang="zh-CN" altLang="en-US"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磁盘存储</a:t>
            </a:r>
            <a:r>
              <a:rPr lang="zh-CN" altLang="en-US" sz="2400" dirty="0">
                <a:solidFill>
                  <a:prstClr val="black">
                    <a:lumMod val="95000"/>
                    <a:lumOff val="5000"/>
                  </a:prstClr>
                </a:solidFill>
                <a:latin typeface="Arial"/>
                <a:ea typeface="微软雅黑"/>
              </a:rPr>
              <a:t>：建议磁盘存储为</a:t>
            </a:r>
            <a:r>
              <a:rPr lang="en-US" altLang="zh-CN" sz="2400" dirty="0">
                <a:solidFill>
                  <a:prstClr val="black">
                    <a:lumMod val="95000"/>
                    <a:lumOff val="5000"/>
                  </a:prstClr>
                </a:solidFill>
                <a:latin typeface="Arial"/>
                <a:ea typeface="微软雅黑"/>
              </a:rPr>
              <a:t>4 GB</a:t>
            </a:r>
            <a:r>
              <a:rPr lang="zh-CN" altLang="en-US" sz="2400" dirty="0">
                <a:solidFill>
                  <a:prstClr val="black">
                    <a:lumMod val="95000"/>
                    <a:lumOff val="5000"/>
                  </a:prstClr>
                </a:solidFill>
                <a:latin typeface="Arial"/>
                <a:ea typeface="微软雅黑"/>
              </a:rPr>
              <a:t>。如果 </a:t>
            </a:r>
            <a:r>
              <a:rPr lang="en-US" altLang="zh-CN" sz="2400" dirty="0" err="1">
                <a:solidFill>
                  <a:prstClr val="black">
                    <a:lumMod val="95000"/>
                    <a:lumOff val="5000"/>
                  </a:prstClr>
                </a:solidFill>
                <a:latin typeface="Arial"/>
                <a:ea typeface="微软雅黑"/>
              </a:rPr>
              <a:t>vCenter</a:t>
            </a:r>
            <a:r>
              <a:rPr lang="en-US" altLang="zh-CN" sz="2400" dirty="0">
                <a:solidFill>
                  <a:prstClr val="black">
                    <a:lumMod val="95000"/>
                    <a:lumOff val="5000"/>
                  </a:prstClr>
                </a:solidFill>
                <a:latin typeface="Arial"/>
                <a:ea typeface="微软雅黑"/>
              </a:rPr>
              <a:t> Server </a:t>
            </a:r>
            <a:r>
              <a:rPr lang="zh-CN" altLang="en-US" sz="2400" dirty="0">
                <a:solidFill>
                  <a:prstClr val="black">
                    <a:lumMod val="95000"/>
                    <a:lumOff val="5000"/>
                  </a:prstClr>
                </a:solidFill>
                <a:latin typeface="Arial"/>
                <a:ea typeface="微软雅黑"/>
              </a:rPr>
              <a:t>数据库在同一台计算机上运行，则对磁盘的要求可能更高。</a:t>
            </a:r>
            <a:endParaRPr lang="en-US" altLang="zh-CN" sz="2400" dirty="0">
              <a:solidFill>
                <a:prstClr val="black">
                  <a:lumMod val="95000"/>
                  <a:lumOff val="5000"/>
                </a:prstClr>
              </a:solidFill>
              <a:latin typeface="Arial"/>
              <a:ea typeface="微软雅黑"/>
            </a:endParaRPr>
          </a:p>
        </p:txBody>
      </p:sp>
      <p:sp>
        <p:nvSpPr>
          <p:cNvPr id="27" name="矩形 26"/>
          <p:cNvSpPr/>
          <p:nvPr/>
        </p:nvSpPr>
        <p:spPr>
          <a:xfrm>
            <a:off x="527338" y="2769819"/>
            <a:ext cx="9756775" cy="774314"/>
          </a:xfrm>
          <a:prstGeom prst="rect">
            <a:avLst/>
          </a:prstGeom>
        </p:spPr>
        <p:txBody>
          <a:bodyPr vert="horz" lIns="121917" tIns="60958" rIns="121917" bIns="60958" rtlCol="0">
            <a:noAutofit/>
          </a:bodyPr>
          <a:lstStyle/>
          <a:p>
            <a:pPr defTabSz="1219627">
              <a:lnSpc>
                <a:spcPct val="130000"/>
              </a:lnSpc>
              <a:spcBef>
                <a:spcPct val="20000"/>
              </a:spcBef>
              <a:buSzPct val="80000"/>
              <a:buFont typeface="Wingdings" pitchFamily="2" charset="2"/>
              <a:buNone/>
            </a:pPr>
            <a:r>
              <a:rPr lang="en-US" altLang="zh-CN" sz="2400" dirty="0" err="1">
                <a:solidFill>
                  <a:prstClr val="black">
                    <a:lumMod val="95000"/>
                    <a:lumOff val="5000"/>
                  </a:prstClr>
                </a:solidFill>
                <a:latin typeface="Arial"/>
                <a:ea typeface="微软雅黑"/>
              </a:rPr>
              <a:t>vCenter</a:t>
            </a:r>
            <a:r>
              <a:rPr lang="en-US" altLang="zh-CN" sz="2400" dirty="0">
                <a:solidFill>
                  <a:prstClr val="black">
                    <a:lumMod val="95000"/>
                    <a:lumOff val="5000"/>
                  </a:prstClr>
                </a:solidFill>
                <a:latin typeface="Arial"/>
                <a:ea typeface="微软雅黑"/>
              </a:rPr>
              <a:t> Server</a:t>
            </a:r>
            <a:r>
              <a:rPr lang="zh-CN" altLang="en-US" sz="2400" dirty="0">
                <a:solidFill>
                  <a:prstClr val="black">
                    <a:lumMod val="95000"/>
                    <a:lumOff val="5000"/>
                  </a:prstClr>
                </a:solidFill>
                <a:latin typeface="Arial"/>
                <a:ea typeface="微软雅黑"/>
              </a:rPr>
              <a:t>是一个可访问支持的数据库的物理机或虚拟机。</a:t>
            </a:r>
          </a:p>
        </p:txBody>
      </p:sp>
      <p:sp>
        <p:nvSpPr>
          <p:cNvPr id="28" name="矩形 27"/>
          <p:cNvSpPr/>
          <p:nvPr/>
        </p:nvSpPr>
        <p:spPr>
          <a:xfrm>
            <a:off x="5785137" y="3307426"/>
            <a:ext cx="5568949" cy="2086725"/>
          </a:xfrm>
          <a:prstGeom prst="rect">
            <a:avLst/>
          </a:prstGeom>
        </p:spPr>
        <p:txBody>
          <a:bodyPr vert="horz" lIns="121917" tIns="60958" rIns="121917" bIns="60958" rtlCol="0">
            <a:noAutofit/>
          </a:bodyPr>
          <a:lstStyle/>
          <a:p>
            <a:pPr defTabSz="1219627">
              <a:lnSpc>
                <a:spcPct val="130000"/>
              </a:lnSpc>
              <a:spcBef>
                <a:spcPct val="20000"/>
              </a:spcBef>
              <a:buSzPct val="80000"/>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3</a:t>
            </a:r>
            <a:r>
              <a:rPr lang="zh-CN" altLang="en-US" sz="2400" dirty="0">
                <a:solidFill>
                  <a:prstClr val="black">
                    <a:lumMod val="95000"/>
                    <a:lumOff val="5000"/>
                  </a:prstClr>
                </a:solidFill>
                <a:latin typeface="Arial"/>
                <a:ea typeface="微软雅黑"/>
              </a:rPr>
              <a:t>）</a:t>
            </a:r>
            <a:r>
              <a:rPr lang="en-US" altLang="zh-CN" sz="2400" dirty="0">
                <a:solidFill>
                  <a:srgbClr val="FF0000"/>
                </a:solidFill>
                <a:latin typeface="Arial"/>
                <a:ea typeface="微软雅黑"/>
              </a:rPr>
              <a:t>Microsoft SQL Server 2008 R2 Express</a:t>
            </a:r>
            <a:r>
              <a:rPr lang="zh-CN" altLang="en-US" sz="2400" dirty="0">
                <a:solidFill>
                  <a:prstClr val="black">
                    <a:lumMod val="95000"/>
                    <a:lumOff val="5000"/>
                  </a:prstClr>
                </a:solidFill>
                <a:latin typeface="Arial"/>
                <a:ea typeface="微软雅黑"/>
              </a:rPr>
              <a:t>：磁盘最多需要</a:t>
            </a:r>
            <a:r>
              <a:rPr lang="en-US" altLang="zh-CN" sz="2400" dirty="0">
                <a:solidFill>
                  <a:prstClr val="black">
                    <a:lumMod val="95000"/>
                    <a:lumOff val="5000"/>
                  </a:prstClr>
                </a:solidFill>
                <a:latin typeface="Arial"/>
                <a:ea typeface="微软雅黑"/>
              </a:rPr>
              <a:t>2 GB</a:t>
            </a:r>
            <a:r>
              <a:rPr lang="zh-CN" altLang="en-US" sz="2400" dirty="0">
                <a:solidFill>
                  <a:prstClr val="black">
                    <a:lumMod val="95000"/>
                    <a:lumOff val="5000"/>
                  </a:prstClr>
                </a:solidFill>
                <a:latin typeface="Arial"/>
                <a:ea typeface="微软雅黑"/>
              </a:rPr>
              <a:t>的可用磁盘空间解压安装文件。</a:t>
            </a:r>
            <a:endParaRPr lang="en-US" altLang="zh-CN" sz="2400" dirty="0">
              <a:solidFill>
                <a:prstClr val="black">
                  <a:lumMod val="95000"/>
                  <a:lumOff val="5000"/>
                </a:prstClr>
              </a:solidFill>
              <a:latin typeface="Arial"/>
              <a:ea typeface="微软雅黑"/>
            </a:endParaRPr>
          </a:p>
          <a:p>
            <a:pPr defTabSz="1219627">
              <a:lnSpc>
                <a:spcPct val="130000"/>
              </a:lnSpc>
              <a:spcBef>
                <a:spcPct val="20000"/>
              </a:spcBef>
              <a:buSzPct val="80000"/>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4</a:t>
            </a:r>
            <a:r>
              <a:rPr lang="zh-CN" altLang="en-US"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网络</a:t>
            </a:r>
            <a:r>
              <a:rPr lang="zh-CN" altLang="en-US" sz="2400" dirty="0">
                <a:solidFill>
                  <a:prstClr val="black">
                    <a:lumMod val="95000"/>
                    <a:lumOff val="5000"/>
                  </a:prstClr>
                </a:solidFill>
                <a:latin typeface="Arial"/>
                <a:ea typeface="微软雅黑"/>
              </a:rPr>
              <a:t>：建议使用千兆位连接。</a:t>
            </a:r>
          </a:p>
        </p:txBody>
      </p:sp>
    </p:spTree>
    <p:extLst>
      <p:ext uri="{BB962C8B-B14F-4D97-AF65-F5344CB8AC3E}">
        <p14:creationId xmlns:p14="http://schemas.microsoft.com/office/powerpoint/2010/main" val="2664800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algn="r" eaLnBrk="0" fontAlgn="base" hangingPunct="0">
              <a:spcBef>
                <a:spcPct val="0"/>
              </a:spcBef>
              <a:spcAft>
                <a:spcPct val="0"/>
              </a:spcAft>
              <a:defRPr/>
            </a:pPr>
            <a:r>
              <a:rPr kumimoji="1" lang="zh-CN" altLang="en-US" sz="4000" b="1" dirty="0">
                <a:solidFill>
                  <a:srgbClr val="002060"/>
                </a:solidFill>
                <a:effectLst>
                  <a:outerShdw blurRad="38100" dist="38100" dir="2700000" algn="tl">
                    <a:srgbClr val="C0C0C0"/>
                  </a:outerShdw>
                </a:effectLst>
                <a:latin typeface="Tahoma" pitchFamily="34" charset="0"/>
                <a:ea typeface="黑体" pitchFamily="2" charset="-122"/>
              </a:rPr>
              <a:t>虚拟化技术和平台</a:t>
            </a:r>
          </a:p>
        </p:txBody>
      </p:sp>
      <p:sp>
        <p:nvSpPr>
          <p:cNvPr id="16" name="文本框 15"/>
          <p:cNvSpPr txBox="1"/>
          <p:nvPr/>
        </p:nvSpPr>
        <p:spPr>
          <a:xfrm>
            <a:off x="606712" y="1632018"/>
            <a:ext cx="3945311" cy="461665"/>
          </a:xfrm>
          <a:prstGeom prst="rect">
            <a:avLst/>
          </a:prstGeom>
          <a:noFill/>
        </p:spPr>
        <p:txBody>
          <a:bodyPr wrap="none" rtlCol="0">
            <a:spAutoFit/>
          </a:bodyPr>
          <a:lstStyle/>
          <a:p>
            <a:pPr marL="342900" indent="-342900">
              <a:buClr>
                <a:srgbClr val="0070C0"/>
              </a:buClr>
              <a:buSzPct val="80000"/>
              <a:buFont typeface="Wingdings" panose="05000000000000000000" pitchFamily="2" charset="2"/>
              <a:buChar char="p"/>
            </a:pPr>
            <a:r>
              <a:rPr lang="en-US" altLang="zh-CN" sz="2400" b="1" dirty="0">
                <a:latin typeface="黑体" panose="02010609060101010101" pitchFamily="49" charset="-122"/>
                <a:ea typeface="黑体" panose="02010609060101010101" pitchFamily="49" charset="-122"/>
              </a:rPr>
              <a:t>VMware vSphere</a:t>
            </a:r>
            <a:r>
              <a:rPr lang="zh-CN" altLang="en-US" sz="2400" b="1" dirty="0">
                <a:latin typeface="黑体" panose="02010609060101010101" pitchFamily="49" charset="-122"/>
                <a:ea typeface="黑体" panose="02010609060101010101" pitchFamily="49" charset="-122"/>
              </a:rPr>
              <a:t>硬件要求</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indent="-342900">
              <a:buClr>
                <a:srgbClr val="0070C0"/>
              </a:buClr>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rPr>
              <a:t>VMware vSphere</a:t>
            </a:r>
            <a:endParaRPr lang="zh-CN" altLang="en-US" sz="2800" b="1" dirty="0">
              <a:latin typeface="黑体" panose="02010609060101010101" pitchFamily="49" charset="-122"/>
              <a:ea typeface="黑体" panose="02010609060101010101" pitchFamily="49" charset="-122"/>
            </a:endParaRPr>
          </a:p>
        </p:txBody>
      </p:sp>
      <p:sp>
        <p:nvSpPr>
          <p:cNvPr id="24" name="TextBox 10"/>
          <p:cNvSpPr txBox="1"/>
          <p:nvPr/>
        </p:nvSpPr>
        <p:spPr>
          <a:xfrm>
            <a:off x="606712" y="2308154"/>
            <a:ext cx="4267200" cy="461665"/>
          </a:xfrm>
          <a:prstGeom prst="rect">
            <a:avLst/>
          </a:prstGeom>
          <a:solidFill>
            <a:srgbClr val="92D050"/>
          </a:solidFill>
        </p:spPr>
        <p:txBody>
          <a:bodyPr wrap="square" rtlCol="0">
            <a:spAutoFit/>
          </a:bodyPr>
          <a:lstStyle/>
          <a:p>
            <a:pPr marL="342900" indent="-342900" defTabSz="1219627">
              <a:buFont typeface="Wingdings" panose="05000000000000000000" pitchFamily="2" charset="2"/>
              <a:buChar char="Ø"/>
            </a:pPr>
            <a:r>
              <a:rPr lang="en-US" altLang="zh-CN" sz="2400" dirty="0">
                <a:solidFill>
                  <a:prstClr val="black"/>
                </a:solidFill>
                <a:latin typeface="微软雅黑"/>
                <a:ea typeface="微软雅黑"/>
              </a:rPr>
              <a:t>3</a:t>
            </a:r>
            <a:r>
              <a:rPr lang="zh-CN" altLang="en-US" sz="2400" dirty="0">
                <a:solidFill>
                  <a:prstClr val="black"/>
                </a:solidFill>
                <a:latin typeface="微软雅黑"/>
                <a:ea typeface="微软雅黑"/>
              </a:rPr>
              <a:t>．</a:t>
            </a:r>
            <a:r>
              <a:rPr lang="en-US" altLang="zh-CN" sz="2400" dirty="0">
                <a:solidFill>
                  <a:prstClr val="black"/>
                </a:solidFill>
                <a:latin typeface="微软雅黑"/>
                <a:ea typeface="微软雅黑"/>
              </a:rPr>
              <a:t>vSphere Client</a:t>
            </a:r>
          </a:p>
        </p:txBody>
      </p:sp>
      <p:sp>
        <p:nvSpPr>
          <p:cNvPr id="12" name="内容占位符 2"/>
          <p:cNvSpPr txBox="1">
            <a:spLocks/>
          </p:cNvSpPr>
          <p:nvPr/>
        </p:nvSpPr>
        <p:spPr>
          <a:xfrm>
            <a:off x="518103" y="3534347"/>
            <a:ext cx="6248399" cy="3657600"/>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1</a:t>
            </a:r>
            <a:r>
              <a:rPr lang="zh-CN" altLang="en-US" sz="2400" dirty="0">
                <a:solidFill>
                  <a:prstClr val="black">
                    <a:lumMod val="95000"/>
                    <a:lumOff val="5000"/>
                  </a:prstClr>
                </a:solidFill>
                <a:latin typeface="Arial"/>
                <a:ea typeface="微软雅黑"/>
              </a:rPr>
              <a:t>）</a:t>
            </a:r>
            <a:r>
              <a:rPr lang="en-US" altLang="zh-CN" sz="2400" dirty="0">
                <a:solidFill>
                  <a:srgbClr val="FF0000"/>
                </a:solidFill>
                <a:latin typeface="Arial"/>
                <a:ea typeface="微软雅黑"/>
              </a:rPr>
              <a:t>CPU</a:t>
            </a:r>
            <a:r>
              <a:rPr lang="zh-CN" altLang="en-US" sz="2400" dirty="0">
                <a:solidFill>
                  <a:prstClr val="black">
                    <a:lumMod val="95000"/>
                    <a:lumOff val="5000"/>
                  </a:prstClr>
                </a:solidFill>
                <a:latin typeface="Arial"/>
                <a:ea typeface="微软雅黑"/>
              </a:rPr>
              <a:t>：处理器</a:t>
            </a:r>
            <a:r>
              <a:rPr lang="en-US" altLang="zh-CN" sz="2400" dirty="0">
                <a:solidFill>
                  <a:prstClr val="black">
                    <a:lumMod val="95000"/>
                    <a:lumOff val="5000"/>
                  </a:prstClr>
                </a:solidFill>
                <a:latin typeface="Arial"/>
                <a:ea typeface="微软雅黑"/>
              </a:rPr>
              <a:t>500 MHz </a:t>
            </a:r>
            <a:r>
              <a:rPr lang="zh-CN" altLang="en-US" sz="2400" dirty="0">
                <a:solidFill>
                  <a:prstClr val="black">
                    <a:lumMod val="95000"/>
                    <a:lumOff val="5000"/>
                  </a:prstClr>
                </a:solidFill>
                <a:latin typeface="Arial"/>
                <a:ea typeface="微软雅黑"/>
              </a:rPr>
              <a:t>或更快的</a:t>
            </a:r>
            <a:r>
              <a:rPr lang="en-US" altLang="zh-CN" sz="2400" dirty="0">
                <a:solidFill>
                  <a:prstClr val="black">
                    <a:lumMod val="95000"/>
                    <a:lumOff val="5000"/>
                  </a:prstClr>
                </a:solidFill>
                <a:latin typeface="Arial"/>
                <a:ea typeface="微软雅黑"/>
              </a:rPr>
              <a:t>Intel </a:t>
            </a:r>
            <a:r>
              <a:rPr lang="zh-CN" altLang="en-US" sz="2400" dirty="0">
                <a:solidFill>
                  <a:prstClr val="black">
                    <a:lumMod val="95000"/>
                    <a:lumOff val="5000"/>
                  </a:prstClr>
                </a:solidFill>
                <a:latin typeface="Arial"/>
                <a:ea typeface="微软雅黑"/>
              </a:rPr>
              <a:t>或 </a:t>
            </a:r>
            <a:r>
              <a:rPr lang="en-US" altLang="zh-CN" sz="2400" dirty="0">
                <a:solidFill>
                  <a:prstClr val="black">
                    <a:lumMod val="95000"/>
                    <a:lumOff val="5000"/>
                  </a:prstClr>
                </a:solidFill>
                <a:latin typeface="Arial"/>
                <a:ea typeface="微软雅黑"/>
              </a:rPr>
              <a:t>AMD</a:t>
            </a:r>
            <a:r>
              <a:rPr lang="zh-CN" altLang="en-US" sz="2400" dirty="0">
                <a:solidFill>
                  <a:prstClr val="black">
                    <a:lumMod val="95000"/>
                    <a:lumOff val="5000"/>
                  </a:prstClr>
                </a:solidFill>
                <a:latin typeface="Arial"/>
                <a:ea typeface="微软雅黑"/>
              </a:rPr>
              <a:t>处理器（建议 </a:t>
            </a:r>
            <a:r>
              <a:rPr lang="en-US" altLang="zh-CN" sz="2400" dirty="0">
                <a:solidFill>
                  <a:prstClr val="black">
                    <a:lumMod val="95000"/>
                    <a:lumOff val="5000"/>
                  </a:prstClr>
                </a:solidFill>
                <a:latin typeface="Arial"/>
                <a:ea typeface="微软雅黑"/>
              </a:rPr>
              <a:t>1 GHz</a:t>
            </a:r>
            <a:r>
              <a:rPr lang="zh-CN" altLang="en-US" sz="2400" dirty="0">
                <a:solidFill>
                  <a:prstClr val="black">
                    <a:lumMod val="95000"/>
                    <a:lumOff val="5000"/>
                  </a:prstClr>
                </a:solidFill>
                <a:latin typeface="Arial"/>
                <a:ea typeface="微软雅黑"/>
              </a:rPr>
              <a:t>）</a:t>
            </a:r>
          </a:p>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2</a:t>
            </a:r>
            <a:r>
              <a:rPr lang="zh-CN" altLang="en-US"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内存</a:t>
            </a:r>
          </a:p>
          <a:p>
            <a:pPr marL="0" indent="0">
              <a:buFont typeface="Wingdings" pitchFamily="2" charset="2"/>
              <a:buNone/>
            </a:pPr>
            <a:r>
              <a:rPr lang="zh-CN" altLang="en-US" sz="2400" dirty="0">
                <a:solidFill>
                  <a:prstClr val="black">
                    <a:lumMod val="95000"/>
                    <a:lumOff val="5000"/>
                  </a:prstClr>
                </a:solidFill>
                <a:latin typeface="Arial"/>
                <a:ea typeface="微软雅黑"/>
              </a:rPr>
              <a:t>内存</a:t>
            </a:r>
            <a:r>
              <a:rPr lang="en-US" altLang="zh-CN" sz="2400" dirty="0">
                <a:solidFill>
                  <a:prstClr val="black">
                    <a:lumMod val="95000"/>
                    <a:lumOff val="5000"/>
                  </a:prstClr>
                </a:solidFill>
                <a:latin typeface="Arial"/>
                <a:ea typeface="微软雅黑"/>
              </a:rPr>
              <a:t>500 MB</a:t>
            </a:r>
            <a:r>
              <a:rPr lang="zh-CN" altLang="en-US" sz="2400" dirty="0">
                <a:solidFill>
                  <a:prstClr val="black">
                    <a:lumMod val="95000"/>
                    <a:lumOff val="5000"/>
                  </a:prstClr>
                </a:solidFill>
                <a:latin typeface="Arial"/>
                <a:ea typeface="微软雅黑"/>
              </a:rPr>
              <a:t>（建议 </a:t>
            </a:r>
            <a:r>
              <a:rPr lang="en-US" altLang="zh-CN" sz="2400" dirty="0">
                <a:solidFill>
                  <a:prstClr val="black">
                    <a:lumMod val="95000"/>
                    <a:lumOff val="5000"/>
                  </a:prstClr>
                </a:solidFill>
                <a:latin typeface="Arial"/>
                <a:ea typeface="微软雅黑"/>
              </a:rPr>
              <a:t>1 GB</a:t>
            </a:r>
            <a:r>
              <a:rPr lang="zh-CN" altLang="en-US" sz="2400" dirty="0">
                <a:solidFill>
                  <a:prstClr val="black">
                    <a:lumMod val="95000"/>
                    <a:lumOff val="5000"/>
                  </a:prstClr>
                </a:solidFill>
                <a:latin typeface="Arial"/>
                <a:ea typeface="微软雅黑"/>
              </a:rPr>
              <a:t>）</a:t>
            </a:r>
          </a:p>
          <a:p>
            <a:pPr marL="0" indent="0">
              <a:buFont typeface="Wingdings" pitchFamily="2" charset="2"/>
              <a:buNone/>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3</a:t>
            </a:r>
            <a:r>
              <a:rPr lang="zh-CN" altLang="en-US"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磁盘空间</a:t>
            </a:r>
          </a:p>
          <a:p>
            <a:pPr marL="0" indent="0">
              <a:buFont typeface="Wingdings" pitchFamily="2" charset="2"/>
              <a:buNone/>
            </a:pPr>
            <a:r>
              <a:rPr lang="zh-CN" altLang="en-US" sz="2400" dirty="0">
                <a:solidFill>
                  <a:prstClr val="black">
                    <a:lumMod val="95000"/>
                    <a:lumOff val="5000"/>
                  </a:prstClr>
                </a:solidFill>
                <a:latin typeface="Arial"/>
                <a:ea typeface="微软雅黑"/>
              </a:rPr>
              <a:t>磁盘存储完整安装需要</a:t>
            </a:r>
            <a:r>
              <a:rPr lang="en-US" altLang="zh-CN" sz="2400" dirty="0">
                <a:solidFill>
                  <a:prstClr val="black">
                    <a:lumMod val="95000"/>
                    <a:lumOff val="5000"/>
                  </a:prstClr>
                </a:solidFill>
                <a:latin typeface="Arial"/>
                <a:ea typeface="微软雅黑"/>
              </a:rPr>
              <a:t>1.5 GB </a:t>
            </a:r>
            <a:r>
              <a:rPr lang="zh-CN" altLang="en-US" sz="2400" dirty="0">
                <a:solidFill>
                  <a:prstClr val="black">
                    <a:lumMod val="95000"/>
                    <a:lumOff val="5000"/>
                  </a:prstClr>
                </a:solidFill>
                <a:latin typeface="Arial"/>
                <a:ea typeface="微软雅黑"/>
              </a:rPr>
              <a:t>可用磁盘空间</a:t>
            </a:r>
          </a:p>
        </p:txBody>
      </p:sp>
      <p:sp>
        <p:nvSpPr>
          <p:cNvPr id="13" name="矩形 12"/>
          <p:cNvSpPr/>
          <p:nvPr/>
        </p:nvSpPr>
        <p:spPr>
          <a:xfrm>
            <a:off x="518102" y="2779654"/>
            <a:ext cx="9756775" cy="774314"/>
          </a:xfrm>
          <a:prstGeom prst="rect">
            <a:avLst/>
          </a:prstGeom>
        </p:spPr>
        <p:txBody>
          <a:bodyPr vert="horz" lIns="121917" tIns="60958" rIns="121917" bIns="60958" rtlCol="0">
            <a:noAutofit/>
          </a:bodyPr>
          <a:lstStyle/>
          <a:p>
            <a:pPr defTabSz="1219627">
              <a:lnSpc>
                <a:spcPct val="130000"/>
              </a:lnSpc>
              <a:spcBef>
                <a:spcPct val="20000"/>
              </a:spcBef>
              <a:buSzPct val="80000"/>
              <a:buFont typeface="Wingdings" pitchFamily="2" charset="2"/>
              <a:buNone/>
            </a:pPr>
            <a:r>
              <a:rPr lang="en-US" altLang="zh-CN" sz="2400" dirty="0" err="1">
                <a:solidFill>
                  <a:prstClr val="black">
                    <a:lumMod val="95000"/>
                    <a:lumOff val="5000"/>
                  </a:prstClr>
                </a:solidFill>
                <a:latin typeface="Arial"/>
                <a:ea typeface="微软雅黑"/>
              </a:rPr>
              <a:t>vSphere</a:t>
            </a:r>
            <a:r>
              <a:rPr lang="en-US" altLang="zh-CN" sz="2400" dirty="0">
                <a:solidFill>
                  <a:prstClr val="black">
                    <a:lumMod val="95000"/>
                    <a:lumOff val="5000"/>
                  </a:prstClr>
                </a:solidFill>
                <a:latin typeface="Arial"/>
                <a:ea typeface="微软雅黑"/>
              </a:rPr>
              <a:t> Client</a:t>
            </a:r>
            <a:r>
              <a:rPr lang="zh-CN" altLang="en-US" sz="2400" dirty="0">
                <a:solidFill>
                  <a:prstClr val="black">
                    <a:lumMod val="95000"/>
                    <a:lumOff val="5000"/>
                  </a:prstClr>
                </a:solidFill>
                <a:latin typeface="Arial"/>
                <a:ea typeface="微软雅黑"/>
              </a:rPr>
              <a:t>硬件要求和建议：</a:t>
            </a:r>
          </a:p>
        </p:txBody>
      </p:sp>
      <p:sp>
        <p:nvSpPr>
          <p:cNvPr id="14" name="矩形 13"/>
          <p:cNvSpPr/>
          <p:nvPr/>
        </p:nvSpPr>
        <p:spPr>
          <a:xfrm>
            <a:off x="7833302" y="3630168"/>
            <a:ext cx="3959744" cy="2895600"/>
          </a:xfrm>
          <a:prstGeom prst="rect">
            <a:avLst/>
          </a:prstGeom>
        </p:spPr>
        <p:txBody>
          <a:bodyPr vert="horz" lIns="121917" tIns="60958" rIns="121917" bIns="60958" rtlCol="0">
            <a:noAutofit/>
          </a:bodyPr>
          <a:lstStyle/>
          <a:p>
            <a:pPr defTabSz="1219627">
              <a:lnSpc>
                <a:spcPct val="150000"/>
              </a:lnSpc>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4</a:t>
            </a:r>
            <a:r>
              <a:rPr lang="zh-CN" altLang="en-US" sz="2400" dirty="0">
                <a:solidFill>
                  <a:prstClr val="black">
                    <a:lumMod val="95000"/>
                    <a:lumOff val="5000"/>
                  </a:prstClr>
                </a:solidFill>
                <a:latin typeface="Arial"/>
                <a:ea typeface="微软雅黑"/>
              </a:rPr>
              <a:t>）</a:t>
            </a:r>
            <a:r>
              <a:rPr lang="zh-CN" altLang="en-US" sz="2400" dirty="0">
                <a:solidFill>
                  <a:srgbClr val="FF0000"/>
                </a:solidFill>
                <a:latin typeface="Arial"/>
                <a:ea typeface="微软雅黑"/>
              </a:rPr>
              <a:t>软件</a:t>
            </a:r>
            <a:r>
              <a:rPr lang="zh-CN" altLang="en-US" sz="2400" dirty="0">
                <a:solidFill>
                  <a:prstClr val="black">
                    <a:lumMod val="95000"/>
                    <a:lumOff val="5000"/>
                  </a:prstClr>
                </a:solidFill>
                <a:latin typeface="Arial"/>
                <a:ea typeface="微软雅黑"/>
              </a:rPr>
              <a:t>：安装的组件有</a:t>
            </a:r>
          </a:p>
          <a:p>
            <a:pPr defTabSz="1219627">
              <a:lnSpc>
                <a:spcPct val="150000"/>
              </a:lnSpc>
            </a:pPr>
            <a:r>
              <a:rPr lang="zh-CN" altLang="en-US" sz="2400" dirty="0">
                <a:solidFill>
                  <a:prstClr val="black">
                    <a:lumMod val="95000"/>
                    <a:lumOff val="5000"/>
                  </a:prstClr>
                </a:solidFill>
                <a:latin typeface="Arial"/>
                <a:ea typeface="微软雅黑"/>
              </a:rPr>
              <a:t></a:t>
            </a:r>
            <a:r>
              <a:rPr lang="en-US" altLang="zh-CN" sz="2400" dirty="0">
                <a:solidFill>
                  <a:prstClr val="black">
                    <a:lumMod val="95000"/>
                    <a:lumOff val="5000"/>
                  </a:prstClr>
                </a:solidFill>
                <a:latin typeface="Arial"/>
                <a:ea typeface="微软雅黑"/>
              </a:rPr>
              <a:t>Microsoft .NET 2.0 SP2</a:t>
            </a:r>
          </a:p>
          <a:p>
            <a:pPr defTabSz="1219627">
              <a:lnSpc>
                <a:spcPct val="150000"/>
              </a:lnSpc>
            </a:pPr>
            <a:r>
              <a:rPr lang="en-US" altLang="zh-CN" sz="2400" dirty="0">
                <a:solidFill>
                  <a:prstClr val="black">
                    <a:lumMod val="95000"/>
                    <a:lumOff val="5000"/>
                  </a:prstClr>
                </a:solidFill>
                <a:latin typeface="Arial"/>
                <a:ea typeface="微软雅黑"/>
              </a:rPr>
              <a:t>Microsoft .NET 3.0 SP2</a:t>
            </a:r>
          </a:p>
          <a:p>
            <a:pPr defTabSz="1219627">
              <a:lnSpc>
                <a:spcPct val="150000"/>
              </a:lnSpc>
            </a:pPr>
            <a:r>
              <a:rPr lang="en-US" altLang="zh-CN" sz="2400" dirty="0">
                <a:solidFill>
                  <a:prstClr val="black">
                    <a:lumMod val="95000"/>
                    <a:lumOff val="5000"/>
                  </a:prstClr>
                </a:solidFill>
                <a:latin typeface="Arial"/>
                <a:ea typeface="微软雅黑"/>
              </a:rPr>
              <a:t>Microsoft .NET 3.5 SP1</a:t>
            </a:r>
          </a:p>
          <a:p>
            <a:pPr defTabSz="1219627">
              <a:lnSpc>
                <a:spcPct val="150000"/>
              </a:lnSpc>
            </a:pPr>
            <a:r>
              <a:rPr lang="en-US" altLang="zh-CN" sz="2400" dirty="0">
                <a:solidFill>
                  <a:prstClr val="black">
                    <a:lumMod val="95000"/>
                    <a:lumOff val="5000"/>
                  </a:prstClr>
                </a:solidFill>
                <a:latin typeface="Arial"/>
                <a:ea typeface="微软雅黑"/>
              </a:rPr>
              <a:t>Microsoft Visual J#</a:t>
            </a:r>
          </a:p>
        </p:txBody>
      </p:sp>
      <p:sp>
        <p:nvSpPr>
          <p:cNvPr id="15" name="Freeform 3"/>
          <p:cNvSpPr/>
          <p:nvPr/>
        </p:nvSpPr>
        <p:spPr>
          <a:xfrm>
            <a:off x="7355321" y="3107256"/>
            <a:ext cx="45719" cy="3418512"/>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noFill/>
          <a:ln w="12700" cap="flat" cmpd="sng" algn="ctr">
            <a:solidFill>
              <a:srgbClr val="A4B3D8"/>
            </a:solidFill>
            <a:prstDash val="solid"/>
          </a:ln>
          <a:effectLst/>
        </p:spPr>
        <p:txBody>
          <a:bodyPr lIns="121963" tIns="60981" rIns="121963" bIns="60981" rtlCol="0" anchor="ctr"/>
          <a:lstStyle/>
          <a:p>
            <a:pPr marL="0" marR="0" lvl="0" indent="0" algn="ctr" defTabSz="1219627"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black"/>
              </a:solidFill>
              <a:effectLst/>
              <a:uLnTx/>
              <a:uFillTx/>
              <a:latin typeface="Arial"/>
              <a:ea typeface="微软雅黑"/>
              <a:cs typeface="+mn-cs"/>
            </a:endParaRPr>
          </a:p>
        </p:txBody>
      </p:sp>
    </p:spTree>
    <p:extLst>
      <p:ext uri="{BB962C8B-B14F-4D97-AF65-F5344CB8AC3E}">
        <p14:creationId xmlns:p14="http://schemas.microsoft.com/office/powerpoint/2010/main" val="19858350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3"/>
          <p:cNvSpPr/>
          <p:nvPr/>
        </p:nvSpPr>
        <p:spPr>
          <a:xfrm>
            <a:off x="4420473" y="968226"/>
            <a:ext cx="6625948" cy="5202545"/>
          </a:xfrm>
          <a:custGeom>
            <a:avLst/>
            <a:gdLst>
              <a:gd name="connsiteX0" fmla="*/ 0 w 7560564"/>
              <a:gd name="connsiteY0" fmla="*/ 282448 h 3275076"/>
              <a:gd name="connsiteX1" fmla="*/ 282473 w 7560564"/>
              <a:gd name="connsiteY1" fmla="*/ 0 h 3275076"/>
              <a:gd name="connsiteX2" fmla="*/ 7278116 w 7560564"/>
              <a:gd name="connsiteY2" fmla="*/ 0 h 3275076"/>
              <a:gd name="connsiteX3" fmla="*/ 7560563 w 7560564"/>
              <a:gd name="connsiteY3" fmla="*/ 282448 h 3275076"/>
              <a:gd name="connsiteX4" fmla="*/ 7560563 w 7560564"/>
              <a:gd name="connsiteY4" fmla="*/ 2992602 h 3275076"/>
              <a:gd name="connsiteX5" fmla="*/ 7278116 w 7560564"/>
              <a:gd name="connsiteY5" fmla="*/ 3275075 h 3275076"/>
              <a:gd name="connsiteX6" fmla="*/ 282473 w 7560564"/>
              <a:gd name="connsiteY6" fmla="*/ 3275075 h 3275076"/>
              <a:gd name="connsiteX7" fmla="*/ 0 w 7560564"/>
              <a:gd name="connsiteY7" fmla="*/ 2992602 h 3275076"/>
              <a:gd name="connsiteX8" fmla="*/ 0 w 7560564"/>
              <a:gd name="connsiteY8" fmla="*/ 282448 h 3275076"/>
            </a:gdLst>
            <a:ahLst/>
            <a:cxnLst>
              <a:cxn ang="0">
                <a:pos x="connsiteX0" y="connsiteY0"/>
              </a:cxn>
              <a:cxn ang="1">
                <a:pos x="connsiteX1" y="connsiteY1"/>
              </a:cxn>
              <a:cxn ang="2">
                <a:pos x="connsiteX2" y="connsiteY2"/>
              </a:cxn>
              <a:cxn ang="3">
                <a:pos x="connsiteX3" y="connsiteY3"/>
              </a:cxn>
              <a:cxn ang="4">
                <a:pos x="connsiteX4" y="connsiteY4"/>
              </a:cxn>
              <a:cxn ang="5">
                <a:pos x="connsiteX5" y="connsiteY5"/>
              </a:cxn>
              <a:cxn ang="6">
                <a:pos x="connsiteX6" y="connsiteY6"/>
              </a:cxn>
              <a:cxn ang="7">
                <a:pos x="connsiteX7" y="connsiteY7"/>
              </a:cxn>
              <a:cxn ang="8">
                <a:pos x="connsiteX8" y="connsiteY8"/>
              </a:cxn>
            </a:cxnLst>
            <a:rect l="l" t="t" r="r" b="b"/>
            <a:pathLst>
              <a:path w="7560564" h="3275076">
                <a:moveTo>
                  <a:pt x="0" y="282448"/>
                </a:moveTo>
                <a:cubicBezTo>
                  <a:pt x="0" y="126492"/>
                  <a:pt x="126466" y="0"/>
                  <a:pt x="282473" y="0"/>
                </a:cubicBezTo>
                <a:lnTo>
                  <a:pt x="7278116" y="0"/>
                </a:lnTo>
                <a:cubicBezTo>
                  <a:pt x="7434071" y="0"/>
                  <a:pt x="7560563" y="126492"/>
                  <a:pt x="7560563" y="282448"/>
                </a:cubicBezTo>
                <a:lnTo>
                  <a:pt x="7560563" y="2992602"/>
                </a:lnTo>
                <a:cubicBezTo>
                  <a:pt x="7560563" y="3148609"/>
                  <a:pt x="7434071" y="3275075"/>
                  <a:pt x="7278116" y="3275075"/>
                </a:cubicBezTo>
                <a:lnTo>
                  <a:pt x="282473" y="3275075"/>
                </a:lnTo>
                <a:cubicBezTo>
                  <a:pt x="126466" y="3275075"/>
                  <a:pt x="0" y="3148609"/>
                  <a:pt x="0" y="2992602"/>
                </a:cubicBezTo>
                <a:lnTo>
                  <a:pt x="0" y="282448"/>
                </a:lnTo>
              </a:path>
            </a:pathLst>
          </a:custGeom>
          <a:solidFill>
            <a:srgbClr val="FFFFFF">
              <a:alpha val="100000"/>
            </a:srgbClr>
          </a:solidFill>
          <a:ln w="12700">
            <a:solidFill>
              <a:srgbClr val="000000">
                <a:alpha val="0"/>
              </a:srgb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29" name="矩形 28"/>
          <p:cNvSpPr/>
          <p:nvPr/>
        </p:nvSpPr>
        <p:spPr>
          <a:xfrm>
            <a:off x="5754545" y="4571405"/>
            <a:ext cx="4417299" cy="48267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17" name="TextBox 1"/>
          <p:cNvSpPr txBox="1"/>
          <p:nvPr/>
        </p:nvSpPr>
        <p:spPr>
          <a:xfrm>
            <a:off x="7009924" y="2850457"/>
            <a:ext cx="1962657" cy="369161"/>
          </a:xfrm>
          <a:prstGeom prst="rect">
            <a:avLst/>
          </a:prstGeom>
          <a:noFill/>
        </p:spPr>
        <p:txBody>
          <a:bodyPr wrap="none" lIns="0" tIns="0" rIns="0" bIns="60949" rtlCol="0">
            <a:spAutoFit/>
          </a:bodyPr>
          <a:lstStyle>
            <a:defPPr>
              <a:defRPr lang="en-US"/>
            </a:defPPr>
            <a:lvl1pPr>
              <a:lnSpc>
                <a:spcPts val="2401"/>
              </a:lnSpc>
              <a:defRPr>
                <a:solidFill>
                  <a:schemeClr val="tx1">
                    <a:lumMod val="95000"/>
                    <a:lumOff val="5000"/>
                  </a:schemeClr>
                </a:solidFill>
                <a:latin typeface="+mj-ea"/>
                <a:ea typeface="+mj-ea"/>
                <a:cs typeface="Microsoft YaHei UI" pitchFamily="18" charset="0"/>
              </a:defRPr>
            </a:lvl1pPr>
          </a:lstStyle>
          <a:p>
            <a:r>
              <a:rPr lang="zh-CN" altLang="en-US" sz="1799" dirty="0"/>
              <a:t>任务 </a:t>
            </a:r>
            <a:r>
              <a:rPr lang="en-US" altLang="zh-CN" sz="1799" dirty="0" err="1"/>
              <a:t>XenServer</a:t>
            </a:r>
            <a:r>
              <a:rPr lang="zh-CN" altLang="en-US" sz="1799" dirty="0"/>
              <a:t>部署</a:t>
            </a:r>
          </a:p>
        </p:txBody>
      </p:sp>
      <p:sp>
        <p:nvSpPr>
          <p:cNvPr id="18" name="TextBox 1"/>
          <p:cNvSpPr txBox="1"/>
          <p:nvPr/>
        </p:nvSpPr>
        <p:spPr>
          <a:xfrm>
            <a:off x="7009924" y="1910813"/>
            <a:ext cx="977323" cy="369161"/>
          </a:xfrm>
          <a:prstGeom prst="rect">
            <a:avLst/>
          </a:prstGeom>
          <a:noFill/>
        </p:spPr>
        <p:txBody>
          <a:bodyPr wrap="none" lIns="0" tIns="0" rIns="0" bIns="60949" rtlCol="0">
            <a:spAutoFit/>
          </a:bodyPr>
          <a:lstStyle/>
          <a:p>
            <a:pPr>
              <a:lnSpc>
                <a:spcPts val="2400"/>
              </a:lnSpc>
            </a:pPr>
            <a:r>
              <a:rPr lang="en-US" altLang="zh-CN" sz="1799" dirty="0" err="1">
                <a:solidFill>
                  <a:schemeClr val="tx1">
                    <a:lumMod val="95000"/>
                    <a:lumOff val="5000"/>
                  </a:schemeClr>
                </a:solidFill>
                <a:latin typeface="+mj-ea"/>
                <a:ea typeface="+mj-ea"/>
                <a:cs typeface="Microsoft YaHei UI" pitchFamily="18" charset="0"/>
              </a:rPr>
              <a:t>XenServer</a:t>
            </a:r>
            <a:endParaRPr lang="en-US" altLang="zh-CN" sz="1799" dirty="0">
              <a:solidFill>
                <a:schemeClr val="tx1">
                  <a:lumMod val="95000"/>
                  <a:lumOff val="5000"/>
                </a:schemeClr>
              </a:solidFill>
              <a:latin typeface="+mj-ea"/>
              <a:ea typeface="+mj-ea"/>
              <a:cs typeface="Microsoft YaHei UI" pitchFamily="18" charset="0"/>
            </a:endParaRPr>
          </a:p>
        </p:txBody>
      </p:sp>
      <p:sp>
        <p:nvSpPr>
          <p:cNvPr id="47" name="TextBox 1"/>
          <p:cNvSpPr txBox="1"/>
          <p:nvPr/>
        </p:nvSpPr>
        <p:spPr>
          <a:xfrm>
            <a:off x="7009924" y="3764381"/>
            <a:ext cx="1640621" cy="369161"/>
          </a:xfrm>
          <a:prstGeom prst="rect">
            <a:avLst/>
          </a:prstGeom>
          <a:noFill/>
        </p:spPr>
        <p:txBody>
          <a:bodyPr wrap="none" lIns="0" tIns="0" rIns="0" bIns="60949" rtlCol="0">
            <a:spAutoFit/>
          </a:bodyPr>
          <a:lstStyle/>
          <a:p>
            <a:pPr>
              <a:lnSpc>
                <a:spcPts val="2400"/>
              </a:lnSpc>
            </a:pPr>
            <a:r>
              <a:rPr lang="en-US" altLang="zh-CN" sz="1799" dirty="0">
                <a:solidFill>
                  <a:schemeClr val="tx1">
                    <a:lumMod val="95000"/>
                    <a:lumOff val="5000"/>
                  </a:schemeClr>
                </a:solidFill>
                <a:latin typeface="+mj-ea"/>
                <a:ea typeface="+mj-ea"/>
                <a:cs typeface="Microsoft YaHei UI" pitchFamily="18" charset="0"/>
              </a:rPr>
              <a:t>VMware </a:t>
            </a:r>
            <a:r>
              <a:rPr lang="en-US" altLang="zh-CN" sz="1799" dirty="0" err="1">
                <a:solidFill>
                  <a:schemeClr val="tx1">
                    <a:lumMod val="95000"/>
                    <a:lumOff val="5000"/>
                  </a:schemeClr>
                </a:solidFill>
                <a:latin typeface="+mj-ea"/>
                <a:ea typeface="+mj-ea"/>
                <a:cs typeface="Microsoft YaHei UI" pitchFamily="18" charset="0"/>
              </a:rPr>
              <a:t>vSphere</a:t>
            </a:r>
            <a:endParaRPr lang="en-US" altLang="zh-CN" sz="1799" dirty="0">
              <a:solidFill>
                <a:schemeClr val="tx1">
                  <a:lumMod val="95000"/>
                  <a:lumOff val="5000"/>
                </a:schemeClr>
              </a:solidFill>
              <a:latin typeface="+mj-ea"/>
              <a:ea typeface="+mj-ea"/>
              <a:cs typeface="Microsoft YaHei UI" pitchFamily="18" charset="0"/>
            </a:endParaRPr>
          </a:p>
        </p:txBody>
      </p:sp>
      <p:sp>
        <p:nvSpPr>
          <p:cNvPr id="48" name="TextBox 1"/>
          <p:cNvSpPr txBox="1"/>
          <p:nvPr/>
        </p:nvSpPr>
        <p:spPr>
          <a:xfrm>
            <a:off x="7009924" y="4678305"/>
            <a:ext cx="1768794" cy="369161"/>
          </a:xfrm>
          <a:prstGeom prst="rect">
            <a:avLst/>
          </a:prstGeom>
          <a:noFill/>
        </p:spPr>
        <p:txBody>
          <a:bodyPr wrap="none" lIns="0" tIns="0" rIns="0" bIns="60949" rtlCol="0">
            <a:spAutoFit/>
          </a:bodyPr>
          <a:lstStyle/>
          <a:p>
            <a:pPr>
              <a:lnSpc>
                <a:spcPts val="2400"/>
              </a:lnSpc>
            </a:pPr>
            <a:r>
              <a:rPr lang="zh-CN" altLang="en-US" sz="1799" dirty="0">
                <a:solidFill>
                  <a:schemeClr val="bg1"/>
                </a:solidFill>
                <a:latin typeface="+mj-ea"/>
                <a:ea typeface="+mj-ea"/>
                <a:cs typeface="Microsoft YaHei UI" pitchFamily="18" charset="0"/>
              </a:rPr>
              <a:t>任务 </a:t>
            </a:r>
            <a:r>
              <a:rPr lang="en-US" altLang="zh-CN" sz="1799" dirty="0" err="1">
                <a:solidFill>
                  <a:schemeClr val="bg1"/>
                </a:solidFill>
                <a:latin typeface="+mj-ea"/>
                <a:ea typeface="+mj-ea"/>
                <a:cs typeface="Microsoft YaHei UI" pitchFamily="18" charset="0"/>
              </a:rPr>
              <a:t>vSphere</a:t>
            </a:r>
            <a:r>
              <a:rPr lang="zh-CN" altLang="en-US" sz="1799" dirty="0">
                <a:solidFill>
                  <a:schemeClr val="bg1"/>
                </a:solidFill>
                <a:latin typeface="+mj-ea"/>
                <a:ea typeface="+mj-ea"/>
                <a:cs typeface="Microsoft YaHei UI" pitchFamily="18" charset="0"/>
              </a:rPr>
              <a:t>部署</a:t>
            </a:r>
          </a:p>
        </p:txBody>
      </p:sp>
      <p:sp>
        <p:nvSpPr>
          <p:cNvPr id="51" name="Freeform 3"/>
          <p:cNvSpPr/>
          <p:nvPr/>
        </p:nvSpPr>
        <p:spPr>
          <a:xfrm>
            <a:off x="6676722" y="1390534"/>
            <a:ext cx="85580" cy="4094795"/>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00" tIns="60949" rIns="121900" bIns="60949" rtlCol="0" anchor="ctr"/>
          <a:lstStyle/>
          <a:p>
            <a:pPr algn="ctr"/>
            <a:endParaRPr lang="zh-CN" altLang="en-US" sz="1799"/>
          </a:p>
        </p:txBody>
      </p:sp>
      <p:sp>
        <p:nvSpPr>
          <p:cNvPr id="52" name="Freeform 3"/>
          <p:cNvSpPr/>
          <p:nvPr/>
        </p:nvSpPr>
        <p:spPr>
          <a:xfrm>
            <a:off x="6629122" y="1977232"/>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7" name="Freeform 3"/>
          <p:cNvSpPr/>
          <p:nvPr/>
        </p:nvSpPr>
        <p:spPr>
          <a:xfrm>
            <a:off x="6629122" y="2926617"/>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92D050"/>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53" name="Freeform 3"/>
          <p:cNvSpPr/>
          <p:nvPr/>
        </p:nvSpPr>
        <p:spPr>
          <a:xfrm>
            <a:off x="6629122" y="3840541"/>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54" name="Freeform 3"/>
          <p:cNvSpPr/>
          <p:nvPr/>
        </p:nvSpPr>
        <p:spPr>
          <a:xfrm>
            <a:off x="6629122" y="4764587"/>
            <a:ext cx="142240" cy="142198"/>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chemeClr val="bg1"/>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00" tIns="60949" rIns="121900" bIns="60949" rtlCol="0" anchor="ctr"/>
          <a:lstStyle/>
          <a:p>
            <a:pPr algn="ctr"/>
            <a:endParaRPr lang="zh-CN" altLang="en-US" sz="1799"/>
          </a:p>
        </p:txBody>
      </p:sp>
      <p:sp>
        <p:nvSpPr>
          <p:cNvPr id="16" name="TextBox 1"/>
          <p:cNvSpPr txBox="1"/>
          <p:nvPr/>
        </p:nvSpPr>
        <p:spPr>
          <a:xfrm>
            <a:off x="6044960" y="1905794"/>
            <a:ext cx="288391" cy="369161"/>
          </a:xfrm>
          <a:prstGeom prst="rect">
            <a:avLst/>
          </a:prstGeom>
          <a:noFill/>
        </p:spPr>
        <p:txBody>
          <a:bodyPr wrap="none" lIns="0" tIns="0" rIns="0" bIns="60949" rtlCol="0">
            <a:spAutoFit/>
          </a:bodyPr>
          <a:lstStyle/>
          <a:p>
            <a:pPr>
              <a:lnSpc>
                <a:spcPts val="2400"/>
              </a:lnSpc>
            </a:pPr>
            <a:r>
              <a:rPr lang="en-US" altLang="zh-CN" sz="1799" dirty="0">
                <a:solidFill>
                  <a:srgbClr val="4197DF"/>
                </a:solidFill>
                <a:latin typeface="+mj-lt"/>
                <a:cs typeface="Microsoft YaHei UI" pitchFamily="18" charset="0"/>
              </a:rPr>
              <a:t>4.1</a:t>
            </a:r>
            <a:endParaRPr lang="zh-CN" altLang="en-US" sz="1799" dirty="0">
              <a:solidFill>
                <a:srgbClr val="4197DF"/>
              </a:solidFill>
              <a:latin typeface="+mj-lt"/>
              <a:cs typeface="Microsoft YaHei UI" pitchFamily="18" charset="0"/>
            </a:endParaRPr>
          </a:p>
        </p:txBody>
      </p:sp>
      <p:sp>
        <p:nvSpPr>
          <p:cNvPr id="24" name="TextBox 1"/>
          <p:cNvSpPr txBox="1"/>
          <p:nvPr/>
        </p:nvSpPr>
        <p:spPr>
          <a:xfrm>
            <a:off x="6044960" y="2861823"/>
            <a:ext cx="288391" cy="369161"/>
          </a:xfrm>
          <a:prstGeom prst="rect">
            <a:avLst/>
          </a:prstGeom>
          <a:noFill/>
        </p:spPr>
        <p:txBody>
          <a:bodyPr wrap="none" lIns="0" tIns="0" rIns="0" bIns="60949" rtlCol="0">
            <a:spAutoFit/>
          </a:bodyPr>
          <a:lstStyle>
            <a:defPPr>
              <a:defRPr lang="en-US"/>
            </a:defPPr>
            <a:lvl1pPr>
              <a:lnSpc>
                <a:spcPts val="2401"/>
              </a:lnSpc>
              <a:defRPr>
                <a:solidFill>
                  <a:srgbClr val="4197DF"/>
                </a:solidFill>
                <a:latin typeface="+mj-lt"/>
                <a:cs typeface="Microsoft YaHei UI" pitchFamily="18" charset="0"/>
              </a:defRPr>
            </a:lvl1pPr>
          </a:lstStyle>
          <a:p>
            <a:r>
              <a:rPr lang="en-US" altLang="zh-CN" sz="1799" dirty="0"/>
              <a:t>4.2</a:t>
            </a:r>
          </a:p>
        </p:txBody>
      </p:sp>
      <p:sp>
        <p:nvSpPr>
          <p:cNvPr id="46" name="TextBox 1"/>
          <p:cNvSpPr txBox="1"/>
          <p:nvPr/>
        </p:nvSpPr>
        <p:spPr>
          <a:xfrm>
            <a:off x="545010" y="2704286"/>
            <a:ext cx="1845698" cy="945941"/>
          </a:xfrm>
          <a:prstGeom prst="rect">
            <a:avLst/>
          </a:prstGeom>
          <a:noFill/>
        </p:spPr>
        <p:txBody>
          <a:bodyPr wrap="none" lIns="0" tIns="0" rIns="0" bIns="60949" rtlCol="0">
            <a:spAutoFit/>
          </a:bodyPr>
          <a:lstStyle/>
          <a:p>
            <a:pPr>
              <a:lnSpc>
                <a:spcPts val="6933"/>
              </a:lnSpc>
            </a:pPr>
            <a:r>
              <a:rPr lang="zh-CN" altLang="en-US" sz="3598" dirty="0">
                <a:solidFill>
                  <a:srgbClr val="1A8ABC"/>
                </a:solidFill>
                <a:latin typeface="Microsoft YaHei UI" pitchFamily="18" charset="0"/>
                <a:cs typeface="Microsoft YaHei UI" pitchFamily="18" charset="0"/>
              </a:rPr>
              <a:t>内容导航</a:t>
            </a:r>
            <a:endParaRPr lang="en-US" altLang="zh-CN" sz="3598" dirty="0">
              <a:solidFill>
                <a:srgbClr val="1A8ABC"/>
              </a:solidFill>
              <a:latin typeface="Microsoft YaHei UI" pitchFamily="18" charset="0"/>
              <a:cs typeface="Microsoft YaHei UI" pitchFamily="18" charset="0"/>
            </a:endParaRPr>
          </a:p>
        </p:txBody>
      </p:sp>
      <p:sp>
        <p:nvSpPr>
          <p:cNvPr id="57" name="TextBox 1"/>
          <p:cNvSpPr txBox="1"/>
          <p:nvPr/>
        </p:nvSpPr>
        <p:spPr>
          <a:xfrm>
            <a:off x="545009" y="3517799"/>
            <a:ext cx="1845698" cy="272454"/>
          </a:xfrm>
          <a:prstGeom prst="rect">
            <a:avLst/>
          </a:prstGeom>
          <a:noFill/>
        </p:spPr>
        <p:txBody>
          <a:bodyPr wrap="square" lIns="0" tIns="0" rIns="0" bIns="60949" rtlCol="0">
            <a:spAutoFit/>
          </a:bodyPr>
          <a:lstStyle/>
          <a:p>
            <a:pPr algn="dist">
              <a:lnSpc>
                <a:spcPts val="1600"/>
              </a:lnSpc>
            </a:pPr>
            <a:r>
              <a:rPr lang="en-US" altLang="zh-CN" sz="1899" dirty="0">
                <a:solidFill>
                  <a:srgbClr val="1A8ABC"/>
                </a:solidFill>
                <a:latin typeface="Times New Roman" pitchFamily="18" charset="0"/>
                <a:cs typeface="Times New Roman" pitchFamily="18" charset="0"/>
              </a:rPr>
              <a:t>CONTENTS</a:t>
            </a:r>
          </a:p>
        </p:txBody>
      </p:sp>
      <p:sp>
        <p:nvSpPr>
          <p:cNvPr id="59" name="矩形 58"/>
          <p:cNvSpPr/>
          <p:nvPr/>
        </p:nvSpPr>
        <p:spPr>
          <a:xfrm>
            <a:off x="518164" y="2201694"/>
            <a:ext cx="1872545" cy="702290"/>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cxnSp>
        <p:nvCxnSpPr>
          <p:cNvPr id="62" name="直接连接符 61"/>
          <p:cNvCxnSpPr/>
          <p:nvPr/>
        </p:nvCxnSpPr>
        <p:spPr>
          <a:xfrm>
            <a:off x="536296" y="77945"/>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536296" y="249306"/>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536296" y="406387"/>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36296" y="577748"/>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6296" y="720548"/>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36296" y="891908"/>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536296" y="1048990"/>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536296" y="1220350"/>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536296" y="1404631"/>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536296" y="1547431"/>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536296" y="1718792"/>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36296" y="1875873"/>
            <a:ext cx="185441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536296" y="2047234"/>
            <a:ext cx="1854411"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3" name="等腰三角形 32"/>
          <p:cNvSpPr/>
          <p:nvPr/>
        </p:nvSpPr>
        <p:spPr>
          <a:xfrm>
            <a:off x="1999209" y="6252030"/>
            <a:ext cx="380802" cy="513034"/>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4" name="等腰三角形 33"/>
          <p:cNvSpPr/>
          <p:nvPr/>
        </p:nvSpPr>
        <p:spPr>
          <a:xfrm>
            <a:off x="2380011" y="5838394"/>
            <a:ext cx="674564" cy="1012723"/>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5" name="等腰三角形 34"/>
          <p:cNvSpPr/>
          <p:nvPr/>
        </p:nvSpPr>
        <p:spPr>
          <a:xfrm>
            <a:off x="3145240" y="6327397"/>
            <a:ext cx="380802" cy="513034"/>
          </a:xfrm>
          <a:prstGeom prst="triangle">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6" name="等腰三角形 35"/>
          <p:cNvSpPr/>
          <p:nvPr/>
        </p:nvSpPr>
        <p:spPr>
          <a:xfrm>
            <a:off x="95200" y="5619787"/>
            <a:ext cx="1066245" cy="1231330"/>
          </a:xfrm>
          <a:prstGeom prst="triangl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37" name="等腰三角形 36"/>
          <p:cNvSpPr/>
          <p:nvPr/>
        </p:nvSpPr>
        <p:spPr>
          <a:xfrm>
            <a:off x="875844" y="6252030"/>
            <a:ext cx="380802" cy="51303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a:p>
        </p:txBody>
      </p:sp>
      <p:sp>
        <p:nvSpPr>
          <p:cNvPr id="42" name="TextBox 1"/>
          <p:cNvSpPr txBox="1"/>
          <p:nvPr/>
        </p:nvSpPr>
        <p:spPr>
          <a:xfrm>
            <a:off x="6044960" y="3821443"/>
            <a:ext cx="288391" cy="369161"/>
          </a:xfrm>
          <a:prstGeom prst="rect">
            <a:avLst/>
          </a:prstGeom>
          <a:noFill/>
        </p:spPr>
        <p:txBody>
          <a:bodyPr wrap="none" lIns="0" tIns="0" rIns="0" bIns="60949" rtlCol="0">
            <a:spAutoFit/>
          </a:bodyPr>
          <a:lstStyle/>
          <a:p>
            <a:pPr>
              <a:lnSpc>
                <a:spcPts val="2400"/>
              </a:lnSpc>
            </a:pPr>
            <a:r>
              <a:rPr lang="en-US" altLang="zh-CN" sz="1799" dirty="0">
                <a:solidFill>
                  <a:srgbClr val="4197DF"/>
                </a:solidFill>
                <a:latin typeface="+mj-lt"/>
                <a:cs typeface="Microsoft YaHei UI" pitchFamily="18" charset="0"/>
              </a:rPr>
              <a:t>4.3</a:t>
            </a:r>
          </a:p>
        </p:txBody>
      </p:sp>
      <p:sp>
        <p:nvSpPr>
          <p:cNvPr id="43" name="TextBox 1"/>
          <p:cNvSpPr txBox="1"/>
          <p:nvPr/>
        </p:nvSpPr>
        <p:spPr>
          <a:xfrm>
            <a:off x="6044960" y="4735367"/>
            <a:ext cx="288391" cy="369161"/>
          </a:xfrm>
          <a:prstGeom prst="rect">
            <a:avLst/>
          </a:prstGeom>
          <a:noFill/>
        </p:spPr>
        <p:txBody>
          <a:bodyPr wrap="none" lIns="0" tIns="0" rIns="0" bIns="60949" rtlCol="0">
            <a:spAutoFit/>
          </a:bodyPr>
          <a:lstStyle/>
          <a:p>
            <a:pPr>
              <a:lnSpc>
                <a:spcPts val="2400"/>
              </a:lnSpc>
            </a:pPr>
            <a:r>
              <a:rPr lang="en-US" altLang="zh-CN" sz="1799" dirty="0">
                <a:solidFill>
                  <a:schemeClr val="bg1"/>
                </a:solidFill>
                <a:latin typeface="+mj-lt"/>
                <a:cs typeface="Microsoft YaHei UI" pitchFamily="18" charset="0"/>
              </a:rPr>
              <a:t>4.4</a:t>
            </a:r>
          </a:p>
        </p:txBody>
      </p:sp>
    </p:spTree>
    <p:extLst>
      <p:ext uri="{BB962C8B-B14F-4D97-AF65-F5344CB8AC3E}">
        <p14:creationId xmlns:p14="http://schemas.microsoft.com/office/powerpoint/2010/main" val="3299487674"/>
      </p:ext>
    </p:extLst>
  </p:cSld>
  <p:clrMapOvr>
    <a:masterClrMapping/>
  </p:clrMapOvr>
  <p:transition spd="slow">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虚拟化技术和平台</a:t>
            </a:r>
          </a:p>
        </p:txBody>
      </p:sp>
      <p:sp>
        <p:nvSpPr>
          <p:cNvPr id="16" name="文本框 15"/>
          <p:cNvSpPr txBox="1"/>
          <p:nvPr/>
        </p:nvSpPr>
        <p:spPr>
          <a:xfrm>
            <a:off x="606712" y="1632018"/>
            <a:ext cx="2238113" cy="461665"/>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Pct val="80000"/>
              <a:buFont typeface="Wingdings" panose="05000000000000000000" pitchFamily="2" charset="2"/>
              <a:buChar char="p"/>
              <a:tabLst/>
              <a:defRPr/>
            </a:pPr>
            <a:r>
              <a:rPr kumimoji="0" lang="en-US" altLang="zh-CN"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vSphere</a:t>
            </a:r>
            <a:r>
              <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部署</a:t>
            </a: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VMware vSphere</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8" name="内容占位符 2"/>
          <p:cNvSpPr txBox="1">
            <a:spLocks/>
          </p:cNvSpPr>
          <p:nvPr/>
        </p:nvSpPr>
        <p:spPr>
          <a:xfrm>
            <a:off x="609918" y="2515394"/>
            <a:ext cx="10978515" cy="2654163"/>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        </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VMware vSphere</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是业界领先且最可靠的虚拟化平台</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 </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其核心组件是</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ESXi</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，其管理端是</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vCenter Server</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和</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vSphere Client</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ESXi</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是一款可以独立安装和运行在祼机上的系统，</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ESXi</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也是从内核级支持硬件虚拟化。</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Exsi</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的管理工具可以用</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vSphere Client</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来管理虚拟机，管理虚拟的网络交换机，管理物理机的内存、物理机的硬盘、物理机的</a:t>
            </a:r>
            <a:r>
              <a:rPr kumimoji="0" lang="en-US" altLang="zh-CN"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CPU</a:t>
            </a:r>
            <a:r>
              <a:rPr kumimoji="0" lang="zh-CN" altLang="en-US" sz="2400" b="0" i="0" u="none" strike="noStrike" kern="1200" cap="none" spc="0" normalizeH="0" baseline="0" noProof="0">
                <a:ln>
                  <a:noFill/>
                </a:ln>
                <a:solidFill>
                  <a:sysClr val="windowText" lastClr="000000">
                    <a:lumMod val="95000"/>
                    <a:lumOff val="5000"/>
                  </a:sysClr>
                </a:solidFill>
                <a:effectLst/>
                <a:uLnTx/>
                <a:uFillTx/>
                <a:latin typeface="Arial"/>
                <a:ea typeface="微软雅黑"/>
                <a:cs typeface="+mn-cs"/>
              </a:rPr>
              <a:t>等资源。</a:t>
            </a:r>
            <a:endPar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Arial"/>
              <a:ea typeface="微软雅黑"/>
              <a:cs typeface="+mn-cs"/>
            </a:endParaRPr>
          </a:p>
        </p:txBody>
      </p:sp>
    </p:spTree>
    <p:extLst>
      <p:ext uri="{BB962C8B-B14F-4D97-AF65-F5344CB8AC3E}">
        <p14:creationId xmlns:p14="http://schemas.microsoft.com/office/powerpoint/2010/main" val="40271139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虚拟化技术和平台</a:t>
            </a:r>
          </a:p>
        </p:txBody>
      </p:sp>
      <p:sp>
        <p:nvSpPr>
          <p:cNvPr id="16" name="文本框 15"/>
          <p:cNvSpPr txBox="1"/>
          <p:nvPr/>
        </p:nvSpPr>
        <p:spPr>
          <a:xfrm>
            <a:off x="606712" y="1632018"/>
            <a:ext cx="2143536" cy="461665"/>
          </a:xfrm>
          <a:prstGeom prst="rect">
            <a:avLst/>
          </a:prstGeom>
          <a:noFill/>
        </p:spPr>
        <p:txBody>
          <a:bodyPr wrap="none" rtlCol="0">
            <a:spAutoFit/>
          </a:bodyPr>
          <a:lstStyle/>
          <a:p>
            <a:pPr marL="342900" lvl="0" indent="-342900">
              <a:buClr>
                <a:srgbClr val="0070C0"/>
              </a:buClr>
              <a:buSzPct val="80000"/>
              <a:buFont typeface="Wingdings" panose="05000000000000000000" pitchFamily="2" charset="2"/>
              <a:buChar char="p"/>
            </a:pPr>
            <a:r>
              <a:rPr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ESXi</a:t>
            </a:r>
            <a:r>
              <a:rPr lang="zh-CN" altLang="en-US"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的安装</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文本框 16"/>
          <p:cNvSpPr txBox="1"/>
          <p:nvPr/>
        </p:nvSpPr>
        <p:spPr>
          <a:xfrm>
            <a:off x="606712" y="1114474"/>
            <a:ext cx="3219023"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VMware vSphere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内容占位符 2"/>
          <p:cNvSpPr txBox="1">
            <a:spLocks/>
          </p:cNvSpPr>
          <p:nvPr/>
        </p:nvSpPr>
        <p:spPr>
          <a:xfrm>
            <a:off x="606712" y="2055975"/>
            <a:ext cx="10978515" cy="1187129"/>
          </a:xfrm>
          <a:prstGeom prst="rect">
            <a:avLst/>
          </a:prstGeom>
        </p:spPr>
        <p:txBody>
          <a:bodyPr vert="horz" lIns="121917" tIns="60958" rIns="121917" bIns="60958" rtlCol="0">
            <a:norm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本任务是在服务器上安装</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ESXi</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软件，配置网络等，本例使用的软件包版本是</a:t>
            </a:r>
            <a:r>
              <a:rPr kumimoji="0" lang="en-US" altLang="zh-CN"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ESXi5.0</a:t>
            </a:r>
            <a:r>
              <a:rPr kumimoji="0" lang="zh-CN" altLang="en-US" sz="20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a:t>
            </a:r>
          </a:p>
        </p:txBody>
      </p:sp>
      <p:sp>
        <p:nvSpPr>
          <p:cNvPr id="10" name="TextBox 10"/>
          <p:cNvSpPr txBox="1"/>
          <p:nvPr/>
        </p:nvSpPr>
        <p:spPr>
          <a:xfrm>
            <a:off x="712066" y="2548452"/>
            <a:ext cx="2031325" cy="461665"/>
          </a:xfrm>
          <a:prstGeom prst="rect">
            <a:avLst/>
          </a:prstGeom>
          <a:solidFill>
            <a:srgbClr val="00B0F0"/>
          </a:solidFill>
        </p:spPr>
        <p:txBody>
          <a:bodyPr wrap="non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a:t>
            </a:r>
          </a:p>
        </p:txBody>
      </p:sp>
      <p:sp>
        <p:nvSpPr>
          <p:cNvPr id="11" name="内容占位符 2"/>
          <p:cNvSpPr txBox="1">
            <a:spLocks/>
          </p:cNvSpPr>
          <p:nvPr/>
        </p:nvSpPr>
        <p:spPr>
          <a:xfrm>
            <a:off x="1181069" y="3010117"/>
            <a:ext cx="9829800" cy="3723192"/>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1</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、将</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ESXi</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安装程序</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CD/DVD</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插入</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CD/DVD-ROM</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驱动器</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2</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、根据提示一步一步安装</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3</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、安装成功后，重启，输入用户名和密码</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4</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、选择“</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Configure Management Network“</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，打开“</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IP Configuration“</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配置窗口</a:t>
            </a:r>
          </a:p>
          <a:p>
            <a:pPr marL="0" indent="0">
              <a:buFont typeface="Wingdings" pitchFamily="2" charset="2"/>
              <a:buNone/>
            </a:pP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5</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、可以选择配置</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DNS</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。最后配置完后，需要重新启动系统才有效。至此</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ESXi</a:t>
            </a:r>
            <a:r>
              <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安装完成</a:t>
            </a:r>
          </a:p>
        </p:txBody>
      </p:sp>
    </p:spTree>
    <p:extLst>
      <p:ext uri="{BB962C8B-B14F-4D97-AF65-F5344CB8AC3E}">
        <p14:creationId xmlns:p14="http://schemas.microsoft.com/office/powerpoint/2010/main" val="107840148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虚拟化技术和平台</a:t>
            </a:r>
          </a:p>
        </p:txBody>
      </p:sp>
      <p:sp>
        <p:nvSpPr>
          <p:cNvPr id="16" name="文本框 15"/>
          <p:cNvSpPr txBox="1"/>
          <p:nvPr/>
        </p:nvSpPr>
        <p:spPr>
          <a:xfrm>
            <a:off x="606712" y="1632018"/>
            <a:ext cx="3410742" cy="461665"/>
          </a:xfrm>
          <a:prstGeom prst="rect">
            <a:avLst/>
          </a:prstGeom>
          <a:noFill/>
        </p:spPr>
        <p:txBody>
          <a:bodyPr wrap="none" rtlCol="0">
            <a:spAutoFit/>
          </a:bodyPr>
          <a:lstStyle/>
          <a:p>
            <a:pPr marL="342900" lvl="0" indent="-342900">
              <a:buClr>
                <a:srgbClr val="0070C0"/>
              </a:buClr>
              <a:buSzPct val="80000"/>
              <a:buFont typeface="Wingdings" panose="05000000000000000000" pitchFamily="2" charset="2"/>
              <a:buChar char="p"/>
            </a:pPr>
            <a:r>
              <a:rPr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vSphere Client</a:t>
            </a:r>
            <a:r>
              <a:rPr lang="zh-CN" altLang="en-US"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的安装</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文本框 16"/>
          <p:cNvSpPr txBox="1"/>
          <p:nvPr/>
        </p:nvSpPr>
        <p:spPr>
          <a:xfrm>
            <a:off x="606712" y="1114474"/>
            <a:ext cx="3219023"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VMware vSphere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内容占位符 2"/>
          <p:cNvSpPr txBox="1">
            <a:spLocks/>
          </p:cNvSpPr>
          <p:nvPr/>
        </p:nvSpPr>
        <p:spPr>
          <a:xfrm>
            <a:off x="659737" y="2445849"/>
            <a:ext cx="10978515" cy="1507491"/>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l"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vSphere Client</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是一个用于管理</a:t>
            </a:r>
            <a:r>
              <a:rPr kumimoji="0" lang="en-US" altLang="zh-CN" sz="2400" b="0" i="0" u="none" strike="noStrike" kern="1200" cap="none" spc="0" normalizeH="0" baseline="0" noProof="0" dirty="0" err="1">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vCenter</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Server</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和</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ESXi</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的可下载界面。</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vSphere Client </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用户界面基于它所连接的服务器进行配置。</a:t>
            </a:r>
          </a:p>
        </p:txBody>
      </p:sp>
      <p:sp>
        <p:nvSpPr>
          <p:cNvPr id="13" name="矩形 12"/>
          <p:cNvSpPr/>
          <p:nvPr/>
        </p:nvSpPr>
        <p:spPr>
          <a:xfrm>
            <a:off x="731359" y="3523381"/>
            <a:ext cx="10920615" cy="2086725"/>
          </a:xfrm>
          <a:prstGeom prst="rect">
            <a:avLst/>
          </a:prstGeom>
        </p:spPr>
        <p:txBody>
          <a:bodyPr vert="horz" lIns="121917" tIns="60958" rIns="121917" bIns="60958" rtlCol="0">
            <a:noAutofit/>
          </a:bodyPr>
          <a:lstStyle/>
          <a:p>
            <a:pPr marL="342900" indent="-342900" defTabSz="1219627">
              <a:lnSpc>
                <a:spcPct val="130000"/>
              </a:lnSpc>
              <a:spcBef>
                <a:spcPct val="20000"/>
              </a:spcBef>
              <a:buSzPct val="80000"/>
              <a:buFont typeface="Wingdings" panose="05000000000000000000" pitchFamily="2" charset="2"/>
              <a:buChar char="l"/>
            </a:pP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当服务器为</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vCenter</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 Server</a:t>
            </a: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系统时，</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vSphere</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 Client</a:t>
            </a: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将根据许可配置和用户权限显示可供</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vSphere</a:t>
            </a: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环境使用的所有选项。</a:t>
            </a:r>
          </a:p>
          <a:p>
            <a:pPr marL="342900" indent="-342900" defTabSz="1219627">
              <a:lnSpc>
                <a:spcPct val="130000"/>
              </a:lnSpc>
              <a:spcBef>
                <a:spcPct val="20000"/>
              </a:spcBef>
              <a:buSzPct val="80000"/>
              <a:buFont typeface="Wingdings" panose="05000000000000000000" pitchFamily="2" charset="2"/>
              <a:buChar char="l"/>
            </a:pP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当服务器为</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ESXi</a:t>
            </a: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主机时，</a:t>
            </a:r>
            <a:r>
              <a:rPr lang="en-US" altLang="zh-CN" sz="2400" dirty="0" err="1">
                <a:solidFill>
                  <a:prstClr val="black">
                    <a:lumMod val="95000"/>
                    <a:lumOff val="5000"/>
                  </a:prstClr>
                </a:solidFill>
                <a:latin typeface="Times New Roman" panose="02020603050405020304" pitchFamily="18" charset="0"/>
                <a:ea typeface="微软雅黑"/>
                <a:cs typeface="Times New Roman" panose="02020603050405020304" pitchFamily="18" charset="0"/>
              </a:rPr>
              <a:t>vSphere</a:t>
            </a:r>
            <a:r>
              <a:rPr lang="en-US"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 Client</a:t>
            </a:r>
            <a:r>
              <a:rPr lang="zh-CN" altLang="zh-CN"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rPr>
              <a:t>仅显示适用于单台主机管理的选项。</a:t>
            </a:r>
            <a:endParaRPr lang="zh-CN" altLang="en-US" sz="2400" dirty="0">
              <a:solidFill>
                <a:prstClr val="black">
                  <a:lumMod val="95000"/>
                  <a:lumOff val="5000"/>
                </a:prstClr>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8098662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虚拟化技术和平台</a:t>
            </a:r>
          </a:p>
        </p:txBody>
      </p:sp>
      <p:sp>
        <p:nvSpPr>
          <p:cNvPr id="16" name="文本框 15"/>
          <p:cNvSpPr txBox="1"/>
          <p:nvPr/>
        </p:nvSpPr>
        <p:spPr>
          <a:xfrm>
            <a:off x="606712" y="1632018"/>
            <a:ext cx="3410742" cy="461665"/>
          </a:xfrm>
          <a:prstGeom prst="rect">
            <a:avLst/>
          </a:prstGeom>
          <a:noFill/>
        </p:spPr>
        <p:txBody>
          <a:bodyPr wrap="none" rtlCol="0">
            <a:spAutoFit/>
          </a:bodyPr>
          <a:lstStyle/>
          <a:p>
            <a:pPr marL="342900" lvl="0" indent="-342900">
              <a:buClr>
                <a:srgbClr val="0070C0"/>
              </a:buClr>
              <a:buSzPct val="80000"/>
              <a:buFont typeface="Wingdings" panose="05000000000000000000" pitchFamily="2" charset="2"/>
              <a:buChar char="p"/>
            </a:pPr>
            <a:r>
              <a:rPr lang="en-US" altLang="zh-CN"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vSphere Client</a:t>
            </a:r>
            <a:r>
              <a:rPr lang="zh-CN" altLang="en-US" sz="2400" b="1" dirty="0">
                <a:solidFill>
                  <a:prstClr val="black"/>
                </a:solidFill>
                <a:latin typeface="Times New Roman" panose="02020603050405020304" pitchFamily="18" charset="0"/>
                <a:ea typeface="黑体" panose="02010609060101010101" pitchFamily="49" charset="-122"/>
                <a:cs typeface="Times New Roman" panose="02020603050405020304" pitchFamily="18" charset="0"/>
              </a:rPr>
              <a:t>的安装</a:t>
            </a:r>
            <a:endPar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文本框 16"/>
          <p:cNvSpPr txBox="1"/>
          <p:nvPr/>
        </p:nvSpPr>
        <p:spPr>
          <a:xfrm>
            <a:off x="606712" y="1114474"/>
            <a:ext cx="3219023"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rPr>
              <a:t>VMware vSphere</a:t>
            </a:r>
            <a:endParaRPr kumimoji="0" lang="zh-CN" altLang="en-US" sz="2800" b="1"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内容占位符 2"/>
          <p:cNvSpPr txBox="1">
            <a:spLocks/>
          </p:cNvSpPr>
          <p:nvPr/>
        </p:nvSpPr>
        <p:spPr>
          <a:xfrm>
            <a:off x="606712" y="2611227"/>
            <a:ext cx="10978515" cy="1507491"/>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400" kern="1200">
                <a:solidFill>
                  <a:schemeClr val="tx1">
                    <a:lumMod val="95000"/>
                    <a:lumOff val="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lumMod val="95000"/>
                    <a:lumOff val="5000"/>
                  </a:schemeClr>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marR="0" lvl="0" indent="0" algn="just" defTabSz="1219627" rtl="0" eaLnBrk="1" fontAlgn="auto" latinLnBrk="0" hangingPunct="1">
              <a:lnSpc>
                <a:spcPct val="130000"/>
              </a:lnSpc>
              <a:spcBef>
                <a:spcPct val="20000"/>
              </a:spcBef>
              <a:spcAft>
                <a:spcPts val="0"/>
              </a:spcAft>
              <a:buClrTx/>
              <a:buSzPct val="80000"/>
              <a:buFont typeface="Wingdings" pitchFamily="2" charset="2"/>
              <a:buNone/>
              <a:tabLst/>
              <a:defRPr/>
            </a:pP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       本任务进行</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vSphere Client</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的安装，使用</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vSphere Client</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直接连接</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ESXi</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，上传</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ISO</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包，创建虚拟机，本例使用的工具包为</a:t>
            </a:r>
            <a:r>
              <a:rPr kumimoji="0" lang="en-US" altLang="zh-CN"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VMware-VIMSetup-all-5.0.0-923238.iso</a:t>
            </a:r>
            <a:r>
              <a:rPr kumimoji="0" lang="zh-CN" altLang="en-US" sz="2400" b="0" i="0" u="none" strike="noStrike" kern="1200" cap="none" spc="0" normalizeH="0" baseline="0" noProof="0" dirty="0">
                <a:ln>
                  <a:noFill/>
                </a:ln>
                <a:solidFill>
                  <a:sysClr val="windowText" lastClr="000000">
                    <a:lumMod val="95000"/>
                    <a:lumOff val="5000"/>
                  </a:sysClr>
                </a:solidFill>
                <a:effectLst/>
                <a:uLnTx/>
                <a:uFillTx/>
                <a:latin typeface="Times New Roman" panose="02020603050405020304" pitchFamily="18" charset="0"/>
                <a:ea typeface="微软雅黑"/>
                <a:cs typeface="Times New Roman" panose="02020603050405020304" pitchFamily="18" charset="0"/>
              </a:rPr>
              <a:t>。</a:t>
            </a:r>
          </a:p>
        </p:txBody>
      </p:sp>
    </p:spTree>
    <p:extLst>
      <p:ext uri="{BB962C8B-B14F-4D97-AF65-F5344CB8AC3E}">
        <p14:creationId xmlns:p14="http://schemas.microsoft.com/office/powerpoint/2010/main" val="24317978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虚拟化技术和平台</a:t>
            </a:r>
          </a:p>
        </p:txBody>
      </p:sp>
      <p:sp>
        <p:nvSpPr>
          <p:cNvPr id="16" name="文本框 15"/>
          <p:cNvSpPr txBox="1"/>
          <p:nvPr/>
        </p:nvSpPr>
        <p:spPr>
          <a:xfrm>
            <a:off x="606712" y="1632018"/>
            <a:ext cx="3635932" cy="461665"/>
          </a:xfrm>
          <a:prstGeom prst="rect">
            <a:avLst/>
          </a:prstGeom>
          <a:noFill/>
        </p:spPr>
        <p:txBody>
          <a:bodyPr wrap="none" rtlCol="0">
            <a:spAutoFit/>
          </a:bodyPr>
          <a:lstStyle/>
          <a:p>
            <a:pPr marL="342900" lvl="0" indent="-342900">
              <a:buClr>
                <a:srgbClr val="0070C0"/>
              </a:buClr>
              <a:buSzPct val="80000"/>
              <a:buFont typeface="Wingdings" panose="05000000000000000000" pitchFamily="2" charset="2"/>
              <a:buChar char="p"/>
            </a:pPr>
            <a:r>
              <a:rPr lang="en-US" altLang="zh-CN" sz="2400" b="1" dirty="0">
                <a:solidFill>
                  <a:prstClr val="black"/>
                </a:solidFill>
                <a:latin typeface="黑体" panose="02010609060101010101" pitchFamily="49" charset="-122"/>
                <a:ea typeface="黑体" panose="02010609060101010101" pitchFamily="49" charset="-122"/>
              </a:rPr>
              <a:t>vSphere Client</a:t>
            </a:r>
            <a:r>
              <a:rPr lang="zh-CN" altLang="en-US" sz="2400" b="1" dirty="0">
                <a:solidFill>
                  <a:prstClr val="black"/>
                </a:solidFill>
                <a:latin typeface="黑体" panose="02010609060101010101" pitchFamily="49" charset="-122"/>
                <a:ea typeface="黑体" panose="02010609060101010101" pitchFamily="49" charset="-122"/>
              </a:rPr>
              <a:t>的安装</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VMware vSphere</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9" name="TextBox 10"/>
          <p:cNvSpPr txBox="1"/>
          <p:nvPr/>
        </p:nvSpPr>
        <p:spPr>
          <a:xfrm>
            <a:off x="606712" y="2392930"/>
            <a:ext cx="3505200" cy="461665"/>
          </a:xfrm>
          <a:prstGeom prst="rect">
            <a:avLst/>
          </a:prstGeom>
          <a:solidFill>
            <a:srgbClr val="00B0F0"/>
          </a:solidFill>
        </p:spPr>
        <p:txBody>
          <a:bodyPr wrap="squar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】1~7</a:t>
            </a:r>
          </a:p>
        </p:txBody>
      </p:sp>
      <p:sp>
        <p:nvSpPr>
          <p:cNvPr id="10" name="内容占位符 2"/>
          <p:cNvSpPr txBox="1">
            <a:spLocks/>
          </p:cNvSpPr>
          <p:nvPr/>
        </p:nvSpPr>
        <p:spPr>
          <a:xfrm>
            <a:off x="1081451" y="3106948"/>
            <a:ext cx="9829800" cy="3543234"/>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dirty="0">
                <a:solidFill>
                  <a:prstClr val="black">
                    <a:lumMod val="95000"/>
                    <a:lumOff val="5000"/>
                  </a:prstClr>
                </a:solidFill>
                <a:latin typeface="Arial"/>
                <a:ea typeface="微软雅黑"/>
              </a:rPr>
              <a:t>1</a:t>
            </a:r>
            <a:r>
              <a:rPr lang="zh-CN" altLang="en-US" dirty="0">
                <a:solidFill>
                  <a:prstClr val="black">
                    <a:lumMod val="95000"/>
                    <a:lumOff val="5000"/>
                  </a:prstClr>
                </a:solidFill>
                <a:latin typeface="Arial"/>
                <a:ea typeface="微软雅黑"/>
              </a:rPr>
              <a:t>、使用浏览器下载工具包，网站是：</a:t>
            </a:r>
            <a:r>
              <a:rPr lang="en-US" altLang="zh-CN" dirty="0">
                <a:solidFill>
                  <a:prstClr val="black">
                    <a:lumMod val="95000"/>
                    <a:lumOff val="5000"/>
                  </a:prstClr>
                </a:solidFill>
                <a:latin typeface="Arial"/>
                <a:ea typeface="微软雅黑"/>
              </a:rPr>
              <a:t>http://ESXi</a:t>
            </a:r>
            <a:r>
              <a:rPr lang="zh-CN" altLang="en-US" dirty="0">
                <a:solidFill>
                  <a:prstClr val="black">
                    <a:lumMod val="95000"/>
                    <a:lumOff val="5000"/>
                  </a:prstClr>
                </a:solidFill>
                <a:latin typeface="Arial"/>
                <a:ea typeface="微软雅黑"/>
              </a:rPr>
              <a:t>的</a:t>
            </a:r>
            <a:r>
              <a:rPr lang="en-US" altLang="zh-CN" dirty="0">
                <a:solidFill>
                  <a:prstClr val="black">
                    <a:lumMod val="95000"/>
                    <a:lumOff val="5000"/>
                  </a:prstClr>
                </a:solidFill>
                <a:latin typeface="Arial"/>
                <a:ea typeface="微软雅黑"/>
              </a:rPr>
              <a:t>IP</a:t>
            </a:r>
            <a:r>
              <a:rPr lang="zh-CN" altLang="en-US" dirty="0">
                <a:solidFill>
                  <a:prstClr val="black">
                    <a:lumMod val="95000"/>
                    <a:lumOff val="5000"/>
                  </a:prstClr>
                </a:solidFill>
                <a:latin typeface="Arial"/>
                <a:ea typeface="微软雅黑"/>
              </a:rPr>
              <a:t>地址，或者直接使用工具包</a:t>
            </a:r>
          </a:p>
          <a:p>
            <a:pPr marL="0" indent="0">
              <a:buFont typeface="Wingdings" pitchFamily="2" charset="2"/>
              <a:buNone/>
            </a:pPr>
            <a:r>
              <a:rPr lang="en-US" altLang="zh-CN" dirty="0">
                <a:solidFill>
                  <a:prstClr val="black">
                    <a:lumMod val="95000"/>
                    <a:lumOff val="5000"/>
                  </a:prstClr>
                </a:solidFill>
                <a:latin typeface="Arial"/>
                <a:ea typeface="微软雅黑"/>
              </a:rPr>
              <a:t>2</a:t>
            </a:r>
            <a:r>
              <a:rPr lang="zh-CN" altLang="en-US" dirty="0">
                <a:solidFill>
                  <a:prstClr val="black">
                    <a:lumMod val="95000"/>
                    <a:lumOff val="5000"/>
                  </a:prstClr>
                </a:solidFill>
                <a:latin typeface="Arial"/>
                <a:ea typeface="微软雅黑"/>
              </a:rPr>
              <a:t>、按照提示一步一步安装</a:t>
            </a:r>
          </a:p>
          <a:p>
            <a:pPr marL="0" indent="0">
              <a:buFont typeface="Wingdings" pitchFamily="2" charset="2"/>
              <a:buNone/>
            </a:pPr>
            <a:r>
              <a:rPr lang="en-US" altLang="zh-CN" dirty="0">
                <a:solidFill>
                  <a:prstClr val="black">
                    <a:lumMod val="95000"/>
                    <a:lumOff val="5000"/>
                  </a:prstClr>
                </a:solidFill>
                <a:latin typeface="Arial"/>
                <a:ea typeface="微软雅黑"/>
              </a:rPr>
              <a:t>3</a:t>
            </a:r>
            <a:r>
              <a:rPr lang="zh-CN" altLang="en-US" dirty="0">
                <a:solidFill>
                  <a:prstClr val="black">
                    <a:lumMod val="95000"/>
                    <a:lumOff val="5000"/>
                  </a:prstClr>
                </a:solidFill>
                <a:latin typeface="Arial"/>
                <a:ea typeface="微软雅黑"/>
              </a:rPr>
              <a:t>、登录后，有证书警告提示，直接忽略</a:t>
            </a:r>
          </a:p>
          <a:p>
            <a:pPr marL="0" indent="0">
              <a:buFont typeface="Wingdings" pitchFamily="2" charset="2"/>
              <a:buNone/>
            </a:pPr>
            <a:r>
              <a:rPr lang="en-US" altLang="zh-CN" dirty="0">
                <a:solidFill>
                  <a:prstClr val="black">
                    <a:lumMod val="95000"/>
                    <a:lumOff val="5000"/>
                  </a:prstClr>
                </a:solidFill>
                <a:latin typeface="Arial"/>
                <a:ea typeface="微软雅黑"/>
              </a:rPr>
              <a:t>4</a:t>
            </a:r>
            <a:r>
              <a:rPr lang="zh-CN" altLang="en-US" dirty="0">
                <a:solidFill>
                  <a:prstClr val="black">
                    <a:lumMod val="95000"/>
                    <a:lumOff val="5000"/>
                  </a:prstClr>
                </a:solidFill>
                <a:latin typeface="Arial"/>
                <a:ea typeface="微软雅黑"/>
              </a:rPr>
              <a:t>、点击“清单”</a:t>
            </a:r>
          </a:p>
          <a:p>
            <a:pPr marL="0" indent="0">
              <a:buFont typeface="Wingdings" pitchFamily="2" charset="2"/>
              <a:buNone/>
            </a:pPr>
            <a:r>
              <a:rPr lang="en-US" altLang="zh-CN" dirty="0">
                <a:solidFill>
                  <a:prstClr val="black">
                    <a:lumMod val="95000"/>
                    <a:lumOff val="5000"/>
                  </a:prstClr>
                </a:solidFill>
                <a:latin typeface="Arial"/>
                <a:ea typeface="微软雅黑"/>
              </a:rPr>
              <a:t>5</a:t>
            </a:r>
            <a:r>
              <a:rPr lang="zh-CN" altLang="en-US" dirty="0">
                <a:solidFill>
                  <a:prstClr val="black">
                    <a:lumMod val="95000"/>
                    <a:lumOff val="5000"/>
                  </a:prstClr>
                </a:solidFill>
                <a:latin typeface="Arial"/>
                <a:ea typeface="微软雅黑"/>
              </a:rPr>
              <a:t>、点击“配置”，右击“</a:t>
            </a:r>
            <a:r>
              <a:rPr lang="en-US" altLang="zh-CN" dirty="0">
                <a:solidFill>
                  <a:prstClr val="black">
                    <a:lumMod val="95000"/>
                    <a:lumOff val="5000"/>
                  </a:prstClr>
                </a:solidFill>
                <a:latin typeface="Arial"/>
                <a:ea typeface="微软雅黑"/>
              </a:rPr>
              <a:t>datastore1“</a:t>
            </a:r>
          </a:p>
          <a:p>
            <a:pPr marL="0" indent="0">
              <a:buFont typeface="Wingdings" pitchFamily="2" charset="2"/>
              <a:buNone/>
            </a:pPr>
            <a:r>
              <a:rPr lang="en-US" altLang="zh-CN" dirty="0">
                <a:solidFill>
                  <a:prstClr val="black">
                    <a:lumMod val="95000"/>
                    <a:lumOff val="5000"/>
                  </a:prstClr>
                </a:solidFill>
                <a:latin typeface="Arial"/>
                <a:ea typeface="微软雅黑"/>
              </a:rPr>
              <a:t>6</a:t>
            </a:r>
            <a:r>
              <a:rPr lang="zh-CN" altLang="en-US" dirty="0">
                <a:solidFill>
                  <a:prstClr val="black">
                    <a:lumMod val="95000"/>
                    <a:lumOff val="5000"/>
                  </a:prstClr>
                </a:solidFill>
                <a:latin typeface="Arial"/>
                <a:ea typeface="微软雅黑"/>
              </a:rPr>
              <a:t>、上传</a:t>
            </a:r>
            <a:r>
              <a:rPr lang="en-US" altLang="zh-CN" dirty="0" err="1">
                <a:solidFill>
                  <a:prstClr val="black">
                    <a:lumMod val="95000"/>
                    <a:lumOff val="5000"/>
                  </a:prstClr>
                </a:solidFill>
                <a:latin typeface="Arial"/>
                <a:ea typeface="微软雅黑"/>
              </a:rPr>
              <a:t>winXP.iso</a:t>
            </a:r>
            <a:r>
              <a:rPr lang="zh-CN" altLang="en-US" dirty="0">
                <a:solidFill>
                  <a:prstClr val="black">
                    <a:lumMod val="95000"/>
                    <a:lumOff val="5000"/>
                  </a:prstClr>
                </a:solidFill>
                <a:latin typeface="Arial"/>
                <a:ea typeface="微软雅黑"/>
              </a:rPr>
              <a:t>文件</a:t>
            </a:r>
            <a:endParaRPr lang="en-US" altLang="zh-CN" dirty="0">
              <a:solidFill>
                <a:prstClr val="black">
                  <a:lumMod val="95000"/>
                  <a:lumOff val="5000"/>
                </a:prstClr>
              </a:solidFill>
              <a:latin typeface="Arial"/>
              <a:ea typeface="微软雅黑"/>
            </a:endParaRPr>
          </a:p>
          <a:p>
            <a:pPr marL="0" indent="0">
              <a:buFont typeface="Wingdings" pitchFamily="2" charset="2"/>
              <a:buNone/>
            </a:pPr>
            <a:r>
              <a:rPr lang="en-US" altLang="zh-CN" dirty="0">
                <a:solidFill>
                  <a:prstClr val="black">
                    <a:lumMod val="95000"/>
                    <a:lumOff val="5000"/>
                  </a:prstClr>
                </a:solidFill>
                <a:latin typeface="Arial"/>
                <a:ea typeface="微软雅黑"/>
              </a:rPr>
              <a:t>7</a:t>
            </a:r>
            <a:r>
              <a:rPr lang="zh-CN" altLang="en-US" dirty="0">
                <a:solidFill>
                  <a:prstClr val="black">
                    <a:lumMod val="95000"/>
                    <a:lumOff val="5000"/>
                  </a:prstClr>
                </a:solidFill>
                <a:latin typeface="Arial"/>
                <a:ea typeface="微软雅黑"/>
              </a:rPr>
              <a:t>、新建虚拟机</a:t>
            </a:r>
            <a:endParaRPr lang="en-US" altLang="zh-CN" dirty="0">
              <a:solidFill>
                <a:prstClr val="black">
                  <a:lumMod val="95000"/>
                  <a:lumOff val="5000"/>
                </a:prstClr>
              </a:solidFill>
              <a:latin typeface="Arial"/>
              <a:ea typeface="微软雅黑"/>
            </a:endParaRPr>
          </a:p>
          <a:p>
            <a:pPr marL="0" indent="0">
              <a:buFont typeface="Wingdings" pitchFamily="2" charset="2"/>
              <a:buNone/>
            </a:pPr>
            <a:endParaRPr lang="zh-CN" altLang="en-US" sz="2400" dirty="0">
              <a:solidFill>
                <a:prstClr val="black">
                  <a:lumMod val="95000"/>
                  <a:lumOff val="5000"/>
                </a:prstClr>
              </a:solidFill>
              <a:latin typeface="Arial"/>
              <a:ea typeface="微软雅黑"/>
            </a:endParaRPr>
          </a:p>
        </p:txBody>
      </p:sp>
    </p:spTree>
    <p:extLst>
      <p:ext uri="{BB962C8B-B14F-4D97-AF65-F5344CB8AC3E}">
        <p14:creationId xmlns:p14="http://schemas.microsoft.com/office/powerpoint/2010/main" val="30165606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标题 1"/>
          <p:cNvSpPr>
            <a:spLocks/>
          </p:cNvSpPr>
          <p:nvPr/>
        </p:nvSpPr>
        <p:spPr bwMode="auto">
          <a:xfrm>
            <a:off x="5865536" y="312428"/>
            <a:ext cx="5786438" cy="533400"/>
          </a:xfrm>
          <a:prstGeom prst="rect">
            <a:avLst/>
          </a:prstGeom>
          <a:noFill/>
          <a:ln>
            <a:noFill/>
          </a:ln>
        </p:spPr>
        <p:txBody>
          <a:bodyPr anchor="b"/>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1" lang="zh-CN" altLang="en-US" sz="4000" b="1" i="0" u="none" strike="noStrike" kern="1200" cap="none" spc="0" normalizeH="0" baseline="0" noProof="0" dirty="0">
                <a:ln>
                  <a:noFill/>
                </a:ln>
                <a:solidFill>
                  <a:srgbClr val="002060"/>
                </a:solidFill>
                <a:effectLst>
                  <a:outerShdw blurRad="38100" dist="38100" dir="2700000" algn="tl">
                    <a:srgbClr val="C0C0C0"/>
                  </a:outerShdw>
                </a:effectLst>
                <a:uLnTx/>
                <a:uFillTx/>
                <a:latin typeface="Tahoma" pitchFamily="34" charset="0"/>
                <a:ea typeface="黑体" pitchFamily="2" charset="-122"/>
                <a:cs typeface="+mn-cs"/>
              </a:rPr>
              <a:t>虚拟化技术和平台</a:t>
            </a:r>
          </a:p>
        </p:txBody>
      </p:sp>
      <p:sp>
        <p:nvSpPr>
          <p:cNvPr id="16" name="文本框 15"/>
          <p:cNvSpPr txBox="1"/>
          <p:nvPr/>
        </p:nvSpPr>
        <p:spPr>
          <a:xfrm>
            <a:off x="606712" y="1632018"/>
            <a:ext cx="3635932" cy="461665"/>
          </a:xfrm>
          <a:prstGeom prst="rect">
            <a:avLst/>
          </a:prstGeom>
          <a:noFill/>
        </p:spPr>
        <p:txBody>
          <a:bodyPr wrap="none" rtlCol="0">
            <a:spAutoFit/>
          </a:bodyPr>
          <a:lstStyle/>
          <a:p>
            <a:pPr marL="342900" lvl="0" indent="-342900">
              <a:buClr>
                <a:srgbClr val="0070C0"/>
              </a:buClr>
              <a:buSzPct val="80000"/>
              <a:buFont typeface="Wingdings" panose="05000000000000000000" pitchFamily="2" charset="2"/>
              <a:buChar char="p"/>
            </a:pPr>
            <a:r>
              <a:rPr lang="en-US" altLang="zh-CN" sz="2400" b="1" dirty="0">
                <a:solidFill>
                  <a:prstClr val="black"/>
                </a:solidFill>
                <a:latin typeface="黑体" panose="02010609060101010101" pitchFamily="49" charset="-122"/>
                <a:ea typeface="黑体" panose="02010609060101010101" pitchFamily="49" charset="-122"/>
              </a:rPr>
              <a:t>vSphere Client</a:t>
            </a:r>
            <a:r>
              <a:rPr lang="zh-CN" altLang="en-US" sz="2400" b="1" dirty="0">
                <a:solidFill>
                  <a:prstClr val="black"/>
                </a:solidFill>
                <a:latin typeface="黑体" panose="02010609060101010101" pitchFamily="49" charset="-122"/>
                <a:ea typeface="黑体" panose="02010609060101010101" pitchFamily="49" charset="-122"/>
              </a:rPr>
              <a:t>的安装</a:t>
            </a:r>
            <a:endParaRPr kumimoji="0" lang="zh-CN" altLang="en-US" sz="24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17" name="文本框 16"/>
          <p:cNvSpPr txBox="1"/>
          <p:nvPr/>
        </p:nvSpPr>
        <p:spPr>
          <a:xfrm>
            <a:off x="606712" y="1114474"/>
            <a:ext cx="3066865" cy="523220"/>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Char char="p"/>
              <a:tabLst/>
              <a:defRPr/>
            </a:pPr>
            <a:r>
              <a:rPr kumimoji="0" lang="en-US" altLang="zh-CN"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VMware vSphere</a:t>
            </a:r>
            <a:endParaRPr kumimoji="0" lang="zh-CN" altLang="en-US" sz="28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
        <p:nvSpPr>
          <p:cNvPr id="9" name="TextBox 10"/>
          <p:cNvSpPr txBox="1"/>
          <p:nvPr/>
        </p:nvSpPr>
        <p:spPr>
          <a:xfrm>
            <a:off x="549377" y="2362699"/>
            <a:ext cx="3124200" cy="461665"/>
          </a:xfrm>
          <a:prstGeom prst="rect">
            <a:avLst/>
          </a:prstGeom>
          <a:solidFill>
            <a:srgbClr val="00B0F0"/>
          </a:solidFill>
        </p:spPr>
        <p:txBody>
          <a:bodyPr wrap="square" rtlCol="0">
            <a:spAutoFit/>
          </a:bodyPr>
          <a:lstStyle/>
          <a:p>
            <a:pPr defTabSz="1219627"/>
            <a:r>
              <a:rPr lang="en-US" altLang="zh-CN" sz="2400" dirty="0">
                <a:solidFill>
                  <a:prstClr val="black"/>
                </a:solidFill>
                <a:latin typeface="微软雅黑"/>
                <a:ea typeface="微软雅黑"/>
              </a:rPr>
              <a:t>【</a:t>
            </a:r>
            <a:r>
              <a:rPr lang="zh-CN" altLang="en-US" sz="2400" dirty="0">
                <a:solidFill>
                  <a:prstClr val="black"/>
                </a:solidFill>
                <a:latin typeface="微软雅黑"/>
                <a:ea typeface="微软雅黑"/>
              </a:rPr>
              <a:t>实施步骤</a:t>
            </a:r>
            <a:r>
              <a:rPr lang="en-US" altLang="zh-CN" sz="2400" dirty="0">
                <a:solidFill>
                  <a:prstClr val="black"/>
                </a:solidFill>
                <a:latin typeface="微软雅黑"/>
                <a:ea typeface="微软雅黑"/>
              </a:rPr>
              <a:t>】8~12</a:t>
            </a:r>
          </a:p>
        </p:txBody>
      </p:sp>
      <p:sp>
        <p:nvSpPr>
          <p:cNvPr id="10" name="内容占位符 2"/>
          <p:cNvSpPr txBox="1">
            <a:spLocks/>
          </p:cNvSpPr>
          <p:nvPr/>
        </p:nvSpPr>
        <p:spPr>
          <a:xfrm>
            <a:off x="1081451" y="3093380"/>
            <a:ext cx="10038898" cy="3547566"/>
          </a:xfrm>
          <a:prstGeom prst="rect">
            <a:avLst/>
          </a:prstGeom>
        </p:spPr>
        <p:txBody>
          <a:bodyPr vert="horz" lIns="121917" tIns="60958" rIns="121917" bIns="60958" rtlCol="0">
            <a:noAutofit/>
          </a:bodyPr>
          <a:lstStyle>
            <a:lvl1pPr marL="457360" indent="-457360" algn="l" defTabSz="1219627" rtl="0" eaLnBrk="1" latinLnBrk="0" hangingPunct="1">
              <a:lnSpc>
                <a:spcPct val="130000"/>
              </a:lnSpc>
              <a:spcBef>
                <a:spcPct val="20000"/>
              </a:spcBef>
              <a:buSzPct val="80000"/>
              <a:buFont typeface="Wingdings" pitchFamily="2" charset="2"/>
              <a:buChar char="l"/>
              <a:defRPr sz="2000" kern="1200">
                <a:solidFill>
                  <a:schemeClr val="tx1">
                    <a:lumMod val="75000"/>
                    <a:lumOff val="25000"/>
                  </a:schemeClr>
                </a:solidFill>
                <a:latin typeface="+mn-lt"/>
                <a:ea typeface="+mn-ea"/>
                <a:cs typeface="+mn-cs"/>
              </a:defRPr>
            </a:lvl1pPr>
            <a:lvl2pPr marL="990947" indent="-381133" algn="l" defTabSz="1219627" rtl="0" eaLnBrk="1" latinLnBrk="0" hangingPunct="1">
              <a:lnSpc>
                <a:spcPct val="130000"/>
              </a:lnSpc>
              <a:spcBef>
                <a:spcPct val="20000"/>
              </a:spcBef>
              <a:buFont typeface="Arial" pitchFamily="34" charset="0"/>
              <a:buChar char="–"/>
              <a:defRPr sz="1800" kern="1200">
                <a:solidFill>
                  <a:schemeClr val="tx1">
                    <a:lumMod val="75000"/>
                    <a:lumOff val="25000"/>
                  </a:schemeClr>
                </a:solidFill>
                <a:latin typeface="+mn-lt"/>
                <a:ea typeface="+mn-ea"/>
                <a:cs typeface="+mn-cs"/>
              </a:defRPr>
            </a:lvl2pPr>
            <a:lvl3pPr marL="1524533"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3pPr>
            <a:lvl4pPr marL="2134347"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4pPr>
            <a:lvl5pPr marL="2744160" indent="-304907" algn="l" defTabSz="1219627" rtl="0" eaLnBrk="1" latinLnBrk="0" hangingPunct="1">
              <a:lnSpc>
                <a:spcPct val="130000"/>
              </a:lnSpc>
              <a:spcBef>
                <a:spcPct val="20000"/>
              </a:spcBef>
              <a:buFont typeface="Arial" pitchFamily="34" charset="0"/>
              <a:buChar char="»"/>
              <a:defRPr sz="1800" kern="1200">
                <a:solidFill>
                  <a:schemeClr val="tx1"/>
                </a:solidFill>
                <a:latin typeface="+mn-lt"/>
                <a:ea typeface="+mn-ea"/>
                <a:cs typeface="+mn-cs"/>
              </a:defRPr>
            </a:lvl5pPr>
            <a:lvl6pPr marL="3353973"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3787"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3600"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3414" indent="-304907" algn="l" defTabSz="1219627"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a:buFont typeface="Wingdings" pitchFamily="2" charset="2"/>
              <a:buNone/>
            </a:pPr>
            <a:r>
              <a:rPr lang="en-US" altLang="zh-CN" dirty="0">
                <a:solidFill>
                  <a:prstClr val="black">
                    <a:lumMod val="95000"/>
                    <a:lumOff val="5000"/>
                  </a:prstClr>
                </a:solidFill>
                <a:latin typeface="Arial"/>
                <a:ea typeface="微软雅黑"/>
              </a:rPr>
              <a:t>8</a:t>
            </a:r>
            <a:r>
              <a:rPr lang="zh-CN" altLang="en-US" dirty="0">
                <a:solidFill>
                  <a:prstClr val="black">
                    <a:lumMod val="95000"/>
                    <a:lumOff val="5000"/>
                  </a:prstClr>
                </a:solidFill>
                <a:latin typeface="Arial"/>
                <a:ea typeface="微软雅黑"/>
              </a:rPr>
              <a:t>、点击“完成“后，虚拟机基本配置完成，选择”</a:t>
            </a:r>
            <a:r>
              <a:rPr lang="en-US" altLang="zh-CN" dirty="0" err="1">
                <a:solidFill>
                  <a:prstClr val="black">
                    <a:lumMod val="95000"/>
                    <a:lumOff val="5000"/>
                  </a:prstClr>
                </a:solidFill>
                <a:latin typeface="Arial"/>
                <a:ea typeface="微软雅黑"/>
              </a:rPr>
              <a:t>xp</a:t>
            </a:r>
            <a:r>
              <a:rPr lang="en-US" altLang="zh-CN" dirty="0">
                <a:solidFill>
                  <a:prstClr val="black">
                    <a:lumMod val="95000"/>
                    <a:lumOff val="5000"/>
                  </a:prstClr>
                </a:solidFill>
                <a:latin typeface="Arial"/>
                <a:ea typeface="微软雅黑"/>
              </a:rPr>
              <a:t>“</a:t>
            </a:r>
            <a:r>
              <a:rPr lang="zh-CN" altLang="en-US" dirty="0">
                <a:solidFill>
                  <a:prstClr val="black">
                    <a:lumMod val="95000"/>
                    <a:lumOff val="5000"/>
                  </a:prstClr>
                </a:solidFill>
                <a:latin typeface="Arial"/>
                <a:ea typeface="微软雅黑"/>
              </a:rPr>
              <a:t>，点击光盘图标按钮，选择“</a:t>
            </a:r>
            <a:r>
              <a:rPr lang="en-US" altLang="zh-CN" dirty="0">
                <a:solidFill>
                  <a:prstClr val="black">
                    <a:lumMod val="95000"/>
                    <a:lumOff val="5000"/>
                  </a:prstClr>
                </a:solidFill>
                <a:latin typeface="Arial"/>
                <a:ea typeface="微软雅黑"/>
              </a:rPr>
              <a:t>CD/DVD</a:t>
            </a:r>
            <a:r>
              <a:rPr lang="zh-CN" altLang="en-US" dirty="0">
                <a:solidFill>
                  <a:prstClr val="black">
                    <a:lumMod val="95000"/>
                    <a:lumOff val="5000"/>
                  </a:prstClr>
                </a:solidFill>
                <a:latin typeface="Arial"/>
                <a:ea typeface="微软雅黑"/>
              </a:rPr>
              <a:t>驱动器” 、“连接到数据存储上的</a:t>
            </a:r>
            <a:r>
              <a:rPr lang="en-US" altLang="zh-CN" dirty="0">
                <a:solidFill>
                  <a:prstClr val="black">
                    <a:lumMod val="95000"/>
                    <a:lumOff val="5000"/>
                  </a:prstClr>
                </a:solidFill>
                <a:latin typeface="Arial"/>
                <a:ea typeface="微软雅黑"/>
              </a:rPr>
              <a:t>ISO</a:t>
            </a:r>
            <a:r>
              <a:rPr lang="zh-CN" altLang="en-US" dirty="0">
                <a:solidFill>
                  <a:prstClr val="black">
                    <a:lumMod val="95000"/>
                    <a:lumOff val="5000"/>
                  </a:prstClr>
                </a:solidFill>
                <a:latin typeface="Arial"/>
                <a:ea typeface="微软雅黑"/>
              </a:rPr>
              <a:t>映像</a:t>
            </a:r>
            <a:r>
              <a:rPr lang="en-US" altLang="zh-CN" dirty="0">
                <a:solidFill>
                  <a:prstClr val="black">
                    <a:lumMod val="95000"/>
                    <a:lumOff val="5000"/>
                  </a:prstClr>
                </a:solidFill>
                <a:latin typeface="Arial"/>
                <a:ea typeface="微软雅黑"/>
              </a:rPr>
              <a:t>…” </a:t>
            </a:r>
            <a:endParaRPr lang="zh-CN" altLang="en-US" dirty="0">
              <a:solidFill>
                <a:prstClr val="black">
                  <a:lumMod val="95000"/>
                  <a:lumOff val="5000"/>
                </a:prstClr>
              </a:solidFill>
              <a:latin typeface="Arial"/>
              <a:ea typeface="微软雅黑"/>
            </a:endParaRPr>
          </a:p>
          <a:p>
            <a:pPr marL="0" indent="0">
              <a:buFont typeface="Wingdings" pitchFamily="2" charset="2"/>
              <a:buNone/>
            </a:pPr>
            <a:r>
              <a:rPr lang="en-US" altLang="zh-CN" dirty="0">
                <a:solidFill>
                  <a:prstClr val="black">
                    <a:lumMod val="95000"/>
                    <a:lumOff val="5000"/>
                  </a:prstClr>
                </a:solidFill>
                <a:latin typeface="Arial"/>
                <a:ea typeface="微软雅黑"/>
              </a:rPr>
              <a:t>9</a:t>
            </a:r>
            <a:r>
              <a:rPr lang="zh-CN" altLang="en-US" dirty="0">
                <a:solidFill>
                  <a:prstClr val="black">
                    <a:lumMod val="95000"/>
                    <a:lumOff val="5000"/>
                  </a:prstClr>
                </a:solidFill>
                <a:latin typeface="Arial"/>
                <a:ea typeface="微软雅黑"/>
              </a:rPr>
              <a:t>、选择刚上传的</a:t>
            </a:r>
            <a:r>
              <a:rPr lang="en-US" altLang="zh-CN" dirty="0" err="1">
                <a:solidFill>
                  <a:prstClr val="black">
                    <a:lumMod val="95000"/>
                    <a:lumOff val="5000"/>
                  </a:prstClr>
                </a:solidFill>
                <a:latin typeface="Arial"/>
                <a:ea typeface="微软雅黑"/>
              </a:rPr>
              <a:t>winXP.iso</a:t>
            </a:r>
            <a:r>
              <a:rPr lang="zh-CN" altLang="en-US" dirty="0">
                <a:solidFill>
                  <a:prstClr val="black">
                    <a:lumMod val="95000"/>
                    <a:lumOff val="5000"/>
                  </a:prstClr>
                </a:solidFill>
                <a:latin typeface="Arial"/>
                <a:ea typeface="微软雅黑"/>
              </a:rPr>
              <a:t>文件，点击“控制台”图标按钮</a:t>
            </a:r>
            <a:endParaRPr lang="en-US" altLang="zh-CN" dirty="0">
              <a:solidFill>
                <a:prstClr val="black">
                  <a:lumMod val="95000"/>
                  <a:lumOff val="5000"/>
                </a:prstClr>
              </a:solidFill>
              <a:latin typeface="Arial"/>
              <a:ea typeface="微软雅黑"/>
            </a:endParaRPr>
          </a:p>
          <a:p>
            <a:pPr marL="0" indent="0">
              <a:buFont typeface="Wingdings" pitchFamily="2" charset="2"/>
              <a:buNone/>
            </a:pPr>
            <a:r>
              <a:rPr lang="en-US" altLang="zh-CN" dirty="0">
                <a:solidFill>
                  <a:prstClr val="black">
                    <a:lumMod val="95000"/>
                    <a:lumOff val="5000"/>
                  </a:prstClr>
                </a:solidFill>
                <a:latin typeface="Arial"/>
                <a:ea typeface="微软雅黑"/>
              </a:rPr>
              <a:t>10</a:t>
            </a:r>
            <a:r>
              <a:rPr lang="zh-CN" altLang="en-US" dirty="0">
                <a:solidFill>
                  <a:prstClr val="black">
                    <a:lumMod val="95000"/>
                    <a:lumOff val="5000"/>
                  </a:prstClr>
                </a:solidFill>
                <a:latin typeface="Arial"/>
                <a:ea typeface="微软雅黑"/>
              </a:rPr>
              <a:t>、在控制台窗口，点击运行图标按钮，开始安装</a:t>
            </a:r>
            <a:r>
              <a:rPr lang="en-US" altLang="zh-CN" dirty="0">
                <a:solidFill>
                  <a:prstClr val="black">
                    <a:lumMod val="95000"/>
                    <a:lumOff val="5000"/>
                  </a:prstClr>
                </a:solidFill>
                <a:latin typeface="Arial"/>
                <a:ea typeface="微软雅黑"/>
              </a:rPr>
              <a:t>XP</a:t>
            </a:r>
            <a:r>
              <a:rPr lang="zh-CN" altLang="en-US" dirty="0">
                <a:solidFill>
                  <a:prstClr val="black">
                    <a:lumMod val="95000"/>
                    <a:lumOff val="5000"/>
                  </a:prstClr>
                </a:solidFill>
                <a:latin typeface="Arial"/>
                <a:ea typeface="微软雅黑"/>
              </a:rPr>
              <a:t>系统</a:t>
            </a:r>
            <a:endParaRPr lang="en-US" altLang="zh-CN" dirty="0">
              <a:solidFill>
                <a:prstClr val="black">
                  <a:lumMod val="95000"/>
                  <a:lumOff val="5000"/>
                </a:prstClr>
              </a:solidFill>
              <a:latin typeface="Arial"/>
              <a:ea typeface="微软雅黑"/>
            </a:endParaRPr>
          </a:p>
          <a:p>
            <a:pPr marL="0" indent="0">
              <a:buFont typeface="Wingdings" pitchFamily="2" charset="2"/>
              <a:buNone/>
            </a:pPr>
            <a:r>
              <a:rPr lang="en-US" altLang="zh-CN" dirty="0">
                <a:solidFill>
                  <a:prstClr val="black">
                    <a:lumMod val="95000"/>
                    <a:lumOff val="5000"/>
                  </a:prstClr>
                </a:solidFill>
                <a:latin typeface="Arial"/>
                <a:ea typeface="微软雅黑"/>
              </a:rPr>
              <a:t>11</a:t>
            </a:r>
            <a:r>
              <a:rPr lang="zh-CN" altLang="en-US" dirty="0">
                <a:solidFill>
                  <a:prstClr val="black">
                    <a:lumMod val="95000"/>
                    <a:lumOff val="5000"/>
                  </a:prstClr>
                </a:solidFill>
                <a:latin typeface="Arial"/>
                <a:ea typeface="微软雅黑"/>
              </a:rPr>
              <a:t>、在控制台窗口，单击运行“图标”按钮，开始安装</a:t>
            </a:r>
            <a:r>
              <a:rPr lang="en-US" altLang="zh-CN" dirty="0">
                <a:solidFill>
                  <a:prstClr val="black">
                    <a:lumMod val="95000"/>
                    <a:lumOff val="5000"/>
                  </a:prstClr>
                </a:solidFill>
                <a:latin typeface="Arial"/>
                <a:ea typeface="微软雅黑"/>
              </a:rPr>
              <a:t>XP</a:t>
            </a:r>
            <a:r>
              <a:rPr lang="zh-CN" altLang="en-US" dirty="0">
                <a:solidFill>
                  <a:prstClr val="black">
                    <a:lumMod val="95000"/>
                    <a:lumOff val="5000"/>
                  </a:prstClr>
                </a:solidFill>
                <a:latin typeface="Arial"/>
                <a:ea typeface="微软雅黑"/>
              </a:rPr>
              <a:t>系统</a:t>
            </a:r>
            <a:endParaRPr lang="en-US" altLang="zh-CN" dirty="0">
              <a:solidFill>
                <a:prstClr val="black">
                  <a:lumMod val="95000"/>
                  <a:lumOff val="5000"/>
                </a:prstClr>
              </a:solidFill>
              <a:latin typeface="Arial"/>
              <a:ea typeface="微软雅黑"/>
            </a:endParaRPr>
          </a:p>
          <a:p>
            <a:pPr marL="0" indent="0">
              <a:buFont typeface="Wingdings" pitchFamily="2" charset="2"/>
              <a:buNone/>
            </a:pPr>
            <a:r>
              <a:rPr lang="en-US" altLang="zh-CN" dirty="0">
                <a:solidFill>
                  <a:prstClr val="black">
                    <a:lumMod val="95000"/>
                    <a:lumOff val="5000"/>
                  </a:prstClr>
                </a:solidFill>
                <a:latin typeface="Arial"/>
                <a:ea typeface="微软雅黑"/>
              </a:rPr>
              <a:t>12</a:t>
            </a:r>
            <a:r>
              <a:rPr lang="zh-CN" altLang="en-US" dirty="0">
                <a:solidFill>
                  <a:prstClr val="black">
                    <a:lumMod val="95000"/>
                    <a:lumOff val="5000"/>
                  </a:prstClr>
                </a:solidFill>
                <a:latin typeface="Arial"/>
                <a:ea typeface="微软雅黑"/>
              </a:rPr>
              <a:t>、安装完成后，虚拟机系统关机，选择“文件”→“导出”→“导出</a:t>
            </a:r>
            <a:r>
              <a:rPr lang="en-US" altLang="zh-CN" dirty="0">
                <a:solidFill>
                  <a:prstClr val="black">
                    <a:lumMod val="95000"/>
                    <a:lumOff val="5000"/>
                  </a:prstClr>
                </a:solidFill>
                <a:latin typeface="Arial"/>
                <a:ea typeface="微软雅黑"/>
              </a:rPr>
              <a:t>OVF</a:t>
            </a:r>
            <a:r>
              <a:rPr lang="zh-CN" altLang="en-US" dirty="0">
                <a:solidFill>
                  <a:prstClr val="black">
                    <a:lumMod val="95000"/>
                    <a:lumOff val="5000"/>
                  </a:prstClr>
                </a:solidFill>
                <a:latin typeface="Arial"/>
                <a:ea typeface="微软雅黑"/>
              </a:rPr>
              <a:t>模板</a:t>
            </a:r>
            <a:r>
              <a:rPr lang="en-US" altLang="zh-CN" dirty="0">
                <a:solidFill>
                  <a:prstClr val="black">
                    <a:lumMod val="95000"/>
                    <a:lumOff val="5000"/>
                  </a:prstClr>
                </a:solidFill>
                <a:latin typeface="Arial"/>
                <a:ea typeface="微软雅黑"/>
              </a:rPr>
              <a:t>(O)…”</a:t>
            </a:r>
            <a:r>
              <a:rPr lang="zh-CN" altLang="en-US" dirty="0">
                <a:solidFill>
                  <a:prstClr val="black">
                    <a:lumMod val="95000"/>
                    <a:lumOff val="5000"/>
                  </a:prstClr>
                </a:solidFill>
                <a:latin typeface="Arial"/>
                <a:ea typeface="微软雅黑"/>
              </a:rPr>
              <a:t>，导出安装好的虚拟机模板，以后可以使用模板创建新的虚拟机</a:t>
            </a:r>
          </a:p>
        </p:txBody>
      </p:sp>
    </p:spTree>
    <p:extLst>
      <p:ext uri="{BB962C8B-B14F-4D97-AF65-F5344CB8AC3E}">
        <p14:creationId xmlns:p14="http://schemas.microsoft.com/office/powerpoint/2010/main" val="19075728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1974" y="-1"/>
            <a:ext cx="949477" cy="949477"/>
          </a:xfrm>
          <a:prstGeom prst="rect">
            <a:avLst/>
          </a:prstGeom>
        </p:spPr>
      </p:pic>
      <p:sp>
        <p:nvSpPr>
          <p:cNvPr id="6" name="矩形 5"/>
          <p:cNvSpPr/>
          <p:nvPr/>
        </p:nvSpPr>
        <p:spPr>
          <a:xfrm>
            <a:off x="131974" y="944151"/>
            <a:ext cx="11520000" cy="72000"/>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a:spLocks noChangeArrowheads="1"/>
          </p:cNvSpPr>
          <p:nvPr/>
        </p:nvSpPr>
        <p:spPr bwMode="auto">
          <a:xfrm>
            <a:off x="1820036" y="1960303"/>
            <a:ext cx="81438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kumimoji="1" sz="2400" b="1">
                <a:solidFill>
                  <a:schemeClr val="tx1"/>
                </a:solidFill>
                <a:latin typeface="Tahoma" pitchFamily="34" charset="0"/>
                <a:ea typeface="宋体" pitchFamily="2" charset="-122"/>
              </a:defRPr>
            </a:lvl1pPr>
            <a:lvl2pPr marL="742950" indent="-285750" eaLnBrk="0" hangingPunct="0">
              <a:defRPr kumimoji="1" sz="2400" b="1">
                <a:solidFill>
                  <a:schemeClr val="tx1"/>
                </a:solidFill>
                <a:latin typeface="Tahoma" pitchFamily="34" charset="0"/>
                <a:ea typeface="宋体" pitchFamily="2" charset="-122"/>
              </a:defRPr>
            </a:lvl2pPr>
            <a:lvl3pPr marL="1143000" indent="-228600" eaLnBrk="0" hangingPunct="0">
              <a:defRPr kumimoji="1" sz="2400" b="1">
                <a:solidFill>
                  <a:schemeClr val="tx1"/>
                </a:solidFill>
                <a:latin typeface="Tahoma" pitchFamily="34" charset="0"/>
                <a:ea typeface="宋体" pitchFamily="2" charset="-122"/>
              </a:defRPr>
            </a:lvl3pPr>
            <a:lvl4pPr marL="1600200" indent="-228600" eaLnBrk="0" hangingPunct="0">
              <a:defRPr kumimoji="1" sz="2400" b="1">
                <a:solidFill>
                  <a:schemeClr val="tx1"/>
                </a:solidFill>
                <a:latin typeface="Tahoma" pitchFamily="34" charset="0"/>
                <a:ea typeface="宋体" pitchFamily="2" charset="-122"/>
              </a:defRPr>
            </a:lvl4pPr>
            <a:lvl5pPr marL="2057400" indent="-228600" eaLnBrk="0" hangingPunct="0">
              <a:defRPr kumimoji="1" sz="2400" b="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pitchFamily="2" charset="-122"/>
              </a:defRPr>
            </a:lvl9pPr>
          </a:lstStyle>
          <a:p>
            <a:pPr algn="ctr" eaLnBrk="1" hangingPunct="1">
              <a:spcBef>
                <a:spcPct val="20000"/>
              </a:spcBef>
              <a:buClr>
                <a:schemeClr val="hlink"/>
              </a:buClr>
              <a:buSzPct val="70000"/>
              <a:buFont typeface="Wingdings" pitchFamily="2" charset="2"/>
              <a:buNone/>
            </a:pPr>
            <a:r>
              <a:rPr lang="en-US" altLang="zh-CN" sz="10000" dirty="0">
                <a:solidFill>
                  <a:srgbClr val="002060"/>
                </a:solidFill>
                <a:latin typeface="Times New Roman" pitchFamily="18" charset="0"/>
                <a:ea typeface="黑体" pitchFamily="49" charset="-122"/>
                <a:cs typeface="Times New Roman" pitchFamily="18" charset="0"/>
              </a:rPr>
              <a:t>Thanks!</a:t>
            </a:r>
            <a:endParaRPr lang="zh-CN" altLang="en-US" sz="10000" dirty="0">
              <a:solidFill>
                <a:srgbClr val="002060"/>
              </a:solidFill>
              <a:latin typeface="Times New Roman" pitchFamily="18" charset="0"/>
              <a:ea typeface="黑体" pitchFamily="49" charset="-122"/>
              <a:cs typeface="Times New Roman" pitchFamily="18" charset="0"/>
            </a:endParaRPr>
          </a:p>
        </p:txBody>
      </p:sp>
    </p:spTree>
    <p:extLst>
      <p:ext uri="{BB962C8B-B14F-4D97-AF65-F5344CB8AC3E}">
        <p14:creationId xmlns:p14="http://schemas.microsoft.com/office/powerpoint/2010/main" val="15834563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419</TotalTime>
  <Words>10803</Words>
  <Application>Microsoft Office PowerPoint</Application>
  <PresentationFormat>宽屏</PresentationFormat>
  <Paragraphs>826</Paragraphs>
  <Slides>99</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99</vt:i4>
      </vt:variant>
    </vt:vector>
  </HeadingPairs>
  <TitlesOfParts>
    <vt:vector size="116" baseType="lpstr">
      <vt:lpstr>Microsoft YaHei UI</vt:lpstr>
      <vt:lpstr>Open Sans</vt:lpstr>
      <vt:lpstr>等线</vt:lpstr>
      <vt:lpstr>等线 Light</vt:lpstr>
      <vt:lpstr>方正宋一简体</vt:lpstr>
      <vt:lpstr>黑体</vt:lpstr>
      <vt:lpstr>华文行楷</vt:lpstr>
      <vt:lpstr>华文新魏</vt:lpstr>
      <vt:lpstr>楷体_GB2312</vt:lpstr>
      <vt:lpstr>宋体</vt:lpstr>
      <vt:lpstr>微软雅黑</vt:lpstr>
      <vt:lpstr>Arial</vt:lpstr>
      <vt:lpstr>Tahoma</vt:lpstr>
      <vt:lpstr>Times New Roman</vt:lpstr>
      <vt:lpstr>Vivaldi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云计算</dc:title>
  <dc:creator>wu anbiao</dc:creator>
  <cp:lastModifiedBy>liboyang77</cp:lastModifiedBy>
  <cp:revision>62</cp:revision>
  <dcterms:created xsi:type="dcterms:W3CDTF">2019-07-29T05:51:19Z</dcterms:created>
  <dcterms:modified xsi:type="dcterms:W3CDTF">2020-10-13T12:02:12Z</dcterms:modified>
</cp:coreProperties>
</file>