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404" r:id="rId2"/>
    <p:sldId id="393" r:id="rId3"/>
    <p:sldId id="397" r:id="rId4"/>
    <p:sldId id="319" r:id="rId5"/>
    <p:sldId id="365" r:id="rId6"/>
    <p:sldId id="394" r:id="rId7"/>
    <p:sldId id="395" r:id="rId8"/>
    <p:sldId id="396" r:id="rId9"/>
    <p:sldId id="398" r:id="rId10"/>
    <p:sldId id="320" r:id="rId11"/>
    <p:sldId id="282" r:id="rId12"/>
    <p:sldId id="399" r:id="rId13"/>
    <p:sldId id="368" r:id="rId14"/>
    <p:sldId id="283" r:id="rId15"/>
    <p:sldId id="400" r:id="rId16"/>
    <p:sldId id="370" r:id="rId17"/>
    <p:sldId id="323" r:id="rId18"/>
    <p:sldId id="371" r:id="rId19"/>
    <p:sldId id="321" r:id="rId20"/>
    <p:sldId id="330" r:id="rId21"/>
    <p:sldId id="372" r:id="rId22"/>
    <p:sldId id="373" r:id="rId23"/>
    <p:sldId id="401" r:id="rId24"/>
    <p:sldId id="375" r:id="rId25"/>
    <p:sldId id="376" r:id="rId26"/>
    <p:sldId id="377" r:id="rId27"/>
    <p:sldId id="378" r:id="rId28"/>
    <p:sldId id="379" r:id="rId29"/>
    <p:sldId id="380" r:id="rId30"/>
    <p:sldId id="322" r:id="rId31"/>
    <p:sldId id="334" r:id="rId32"/>
    <p:sldId id="381" r:id="rId33"/>
    <p:sldId id="382" r:id="rId34"/>
    <p:sldId id="340" r:id="rId35"/>
    <p:sldId id="318" r:id="rId36"/>
    <p:sldId id="285" r:id="rId37"/>
    <p:sldId id="333" r:id="rId38"/>
    <p:sldId id="325" r:id="rId39"/>
    <p:sldId id="324" r:id="rId40"/>
    <p:sldId id="402" r:id="rId41"/>
    <p:sldId id="384" r:id="rId42"/>
    <p:sldId id="385" r:id="rId43"/>
    <p:sldId id="349" r:id="rId44"/>
    <p:sldId id="387" r:id="rId45"/>
    <p:sldId id="339" r:id="rId46"/>
    <p:sldId id="388" r:id="rId47"/>
    <p:sldId id="389" r:id="rId48"/>
    <p:sldId id="390" r:id="rId49"/>
    <p:sldId id="391" r:id="rId50"/>
    <p:sldId id="392" r:id="rId51"/>
    <p:sldId id="403" r:id="rId52"/>
  </p:sldIdLst>
  <p:sldSz cx="12198350" cy="6859588"/>
  <p:notesSz cx="6858000" cy="9144000"/>
  <p:defaultText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881">
          <p15:clr>
            <a:srgbClr val="A4A3A4"/>
          </p15:clr>
        </p15:guide>
        <p15:guide id="4"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FF9933"/>
    <a:srgbClr val="28A7E1"/>
    <a:srgbClr val="64C448"/>
    <a:srgbClr val="D6A300"/>
    <a:srgbClr val="1A8ABC"/>
    <a:srgbClr val="3E5CCC"/>
    <a:srgbClr val="3A4187"/>
    <a:srgbClr val="8C9EE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86239" autoAdjust="0"/>
  </p:normalViewPr>
  <p:slideViewPr>
    <p:cSldViewPr>
      <p:cViewPr varScale="1">
        <p:scale>
          <a:sx n="56" d="100"/>
          <a:sy n="56" d="100"/>
        </p:scale>
        <p:origin x="1068" y="56"/>
      </p:cViewPr>
      <p:guideLst>
        <p:guide orient="horz" pos="2160"/>
        <p:guide pos="2880"/>
        <p:guide orient="horz" pos="2881"/>
        <p:guide pos="3842"/>
      </p:guideLst>
    </p:cSldViewPr>
  </p:slideViewPr>
  <p:outlineViewPr>
    <p:cViewPr>
      <p:scale>
        <a:sx n="33" d="100"/>
        <a:sy n="33" d="100"/>
      </p:scale>
      <p:origin x="0" y="174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603F5E-B3E7-468A-85DF-A731FFCEA9A7}" type="datetimeFigureOut">
              <a:rPr lang="zh-CN" altLang="en-US" smtClean="0"/>
              <a:t>2025/3/17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94EA80-649A-4C54-B058-66571352810B}" type="slidenum">
              <a:rPr lang="zh-CN" altLang="en-US" smtClean="0"/>
              <a:t>‹#›</a:t>
            </a:fld>
            <a:endParaRPr lang="zh-CN" altLang="en-US"/>
          </a:p>
        </p:txBody>
      </p:sp>
    </p:spTree>
    <p:extLst>
      <p:ext uri="{BB962C8B-B14F-4D97-AF65-F5344CB8AC3E}">
        <p14:creationId xmlns:p14="http://schemas.microsoft.com/office/powerpoint/2010/main" val="292833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69148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619973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94EA80-649A-4C54-B058-66571352810B}" type="slidenum">
              <a:rPr lang="zh-CN" altLang="en-US" smtClean="0"/>
              <a:t>43</a:t>
            </a:fld>
            <a:endParaRPr lang="zh-CN" altLang="en-US"/>
          </a:p>
        </p:txBody>
      </p:sp>
    </p:spTree>
    <p:extLst>
      <p:ext uri="{BB962C8B-B14F-4D97-AF65-F5344CB8AC3E}">
        <p14:creationId xmlns:p14="http://schemas.microsoft.com/office/powerpoint/2010/main" val="736178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94EA80-649A-4C54-B058-66571352810B}" type="slidenum">
              <a:rPr lang="zh-CN" altLang="en-US" smtClean="0"/>
              <a:t>44</a:t>
            </a:fld>
            <a:endParaRPr lang="zh-CN" altLang="en-US"/>
          </a:p>
        </p:txBody>
      </p:sp>
    </p:spTree>
    <p:extLst>
      <p:ext uri="{BB962C8B-B14F-4D97-AF65-F5344CB8AC3E}">
        <p14:creationId xmlns:p14="http://schemas.microsoft.com/office/powerpoint/2010/main" val="1357835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94EA80-649A-4C54-B058-66571352810B}" type="slidenum">
              <a:rPr lang="zh-CN" altLang="en-US" smtClean="0"/>
              <a:t>48</a:t>
            </a:fld>
            <a:endParaRPr lang="zh-CN" altLang="en-US"/>
          </a:p>
        </p:txBody>
      </p:sp>
    </p:spTree>
    <p:extLst>
      <p:ext uri="{BB962C8B-B14F-4D97-AF65-F5344CB8AC3E}">
        <p14:creationId xmlns:p14="http://schemas.microsoft.com/office/powerpoint/2010/main" val="1115348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94EA80-649A-4C54-B058-66571352810B}" type="slidenum">
              <a:rPr lang="zh-CN" altLang="en-US" smtClean="0"/>
              <a:t>50</a:t>
            </a:fld>
            <a:endParaRPr lang="zh-CN" altLang="en-US"/>
          </a:p>
        </p:txBody>
      </p:sp>
    </p:spTree>
    <p:extLst>
      <p:ext uri="{BB962C8B-B14F-4D97-AF65-F5344CB8AC3E}">
        <p14:creationId xmlns:p14="http://schemas.microsoft.com/office/powerpoint/2010/main" val="101670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51099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505242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947451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446571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94EA80-649A-4C54-B058-66571352810B}" type="slidenum">
              <a:rPr lang="zh-CN" altLang="en-US" smtClean="0"/>
              <a:t>29</a:t>
            </a:fld>
            <a:endParaRPr lang="zh-CN" altLang="en-US"/>
          </a:p>
        </p:txBody>
      </p:sp>
    </p:spTree>
    <p:extLst>
      <p:ext uri="{BB962C8B-B14F-4D97-AF65-F5344CB8AC3E}">
        <p14:creationId xmlns:p14="http://schemas.microsoft.com/office/powerpoint/2010/main" val="2978951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94EA80-649A-4C54-B058-66571352810B}" type="slidenum">
              <a:rPr lang="zh-CN" altLang="en-US" smtClean="0"/>
              <a:t>35</a:t>
            </a:fld>
            <a:endParaRPr lang="zh-CN" altLang="en-US"/>
          </a:p>
        </p:txBody>
      </p:sp>
    </p:spTree>
    <p:extLst>
      <p:ext uri="{BB962C8B-B14F-4D97-AF65-F5344CB8AC3E}">
        <p14:creationId xmlns:p14="http://schemas.microsoft.com/office/powerpoint/2010/main" val="3326091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94EA80-649A-4C54-B058-66571352810B}" type="slidenum">
              <a:rPr lang="zh-CN" altLang="en-US" smtClean="0"/>
              <a:t>36</a:t>
            </a:fld>
            <a:endParaRPr lang="zh-CN" altLang="en-US"/>
          </a:p>
        </p:txBody>
      </p:sp>
    </p:spTree>
    <p:extLst>
      <p:ext uri="{BB962C8B-B14F-4D97-AF65-F5344CB8AC3E}">
        <p14:creationId xmlns:p14="http://schemas.microsoft.com/office/powerpoint/2010/main" val="2990479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94EA80-649A-4C54-B058-66571352810B}" type="slidenum">
              <a:rPr lang="zh-CN" altLang="en-US" smtClean="0"/>
              <a:t>37</a:t>
            </a:fld>
            <a:endParaRPr lang="zh-CN" altLang="en-US"/>
          </a:p>
        </p:txBody>
      </p:sp>
    </p:spTree>
    <p:extLst>
      <p:ext uri="{BB962C8B-B14F-4D97-AF65-F5344CB8AC3E}">
        <p14:creationId xmlns:p14="http://schemas.microsoft.com/office/powerpoint/2010/main" val="3154436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794" y="1122623"/>
            <a:ext cx="9148763" cy="2388153"/>
          </a:xfrm>
          <a:prstGeom prst="rect">
            <a:avLst/>
          </a:prstGeom>
        </p:spPr>
        <p:txBody>
          <a:bodyPr anchor="b"/>
          <a:lstStyle>
            <a:lvl1pPr algn="ctr">
              <a:defRPr sz="6001"/>
            </a:lvl1pPr>
          </a:lstStyle>
          <a:p>
            <a:r>
              <a:rPr lang="zh-CN" altLang="en-US"/>
              <a:t>单击此处编辑母版标题样式</a:t>
            </a:r>
          </a:p>
        </p:txBody>
      </p:sp>
      <p:sp>
        <p:nvSpPr>
          <p:cNvPr id="3" name="副标题 2"/>
          <p:cNvSpPr>
            <a:spLocks noGrp="1"/>
          </p:cNvSpPr>
          <p:nvPr>
            <p:ph type="subTitle" idx="1"/>
          </p:nvPr>
        </p:nvSpPr>
        <p:spPr>
          <a:xfrm>
            <a:off x="1524794" y="3602872"/>
            <a:ext cx="9148763" cy="1656145"/>
          </a:xfrm>
          <a:prstGeom prst="rect">
            <a:avLst/>
          </a:prstGeom>
        </p:spPr>
        <p:txBody>
          <a:bodyPr/>
          <a:lstStyle>
            <a:lvl1pPr marL="0" indent="0" algn="ctr">
              <a:buNone/>
              <a:defRPr sz="2400"/>
            </a:lvl1pPr>
            <a:lvl2pPr marL="457291" indent="0" algn="ctr">
              <a:buNone/>
              <a:defRPr sz="2000"/>
            </a:lvl2pPr>
            <a:lvl3pPr marL="914583" indent="0" algn="ctr">
              <a:buNone/>
              <a:defRPr sz="1800"/>
            </a:lvl3pPr>
            <a:lvl4pPr marL="1371874" indent="0" algn="ctr">
              <a:buNone/>
              <a:defRPr sz="1600"/>
            </a:lvl4pPr>
            <a:lvl5pPr marL="1829166" indent="0" algn="ctr">
              <a:buNone/>
              <a:defRPr sz="1600"/>
            </a:lvl5pPr>
            <a:lvl6pPr marL="2286457" indent="0" algn="ctr">
              <a:buNone/>
              <a:defRPr sz="1600"/>
            </a:lvl6pPr>
            <a:lvl7pPr marL="2743749" indent="0" algn="ctr">
              <a:buNone/>
              <a:defRPr sz="1600"/>
            </a:lvl7pPr>
            <a:lvl8pPr marL="3201040" indent="0" algn="ctr">
              <a:buNone/>
              <a:defRPr sz="1600"/>
            </a:lvl8pPr>
            <a:lvl9pPr marL="3658332"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609917" y="8477096"/>
            <a:ext cx="2846282" cy="486946"/>
          </a:xfrm>
          <a:prstGeom prst="rect">
            <a:avLst/>
          </a:prstGeom>
        </p:spPr>
        <p:txBody>
          <a:bodyPr/>
          <a:lstStyle/>
          <a:p>
            <a:fld id="{9F1817E3-E9DD-4DF9-9077-FE01F0C84B2B}" type="datetimeFigureOut">
              <a:rPr lang="zh-CN" altLang="en-US" smtClean="0"/>
              <a:t>2025/3/17</a:t>
            </a:fld>
            <a:endParaRPr lang="zh-CN" altLang="en-US"/>
          </a:p>
        </p:txBody>
      </p:sp>
      <p:sp>
        <p:nvSpPr>
          <p:cNvPr id="5" name="页脚占位符 4"/>
          <p:cNvSpPr>
            <a:spLocks noGrp="1"/>
          </p:cNvSpPr>
          <p:nvPr>
            <p:ph type="ftr" sz="quarter" idx="11"/>
          </p:nvPr>
        </p:nvSpPr>
        <p:spPr>
          <a:xfrm>
            <a:off x="4167770" y="8477096"/>
            <a:ext cx="3862811" cy="486946"/>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42151" y="8477096"/>
            <a:ext cx="2846282" cy="486946"/>
          </a:xfrm>
          <a:prstGeom prst="rect">
            <a:avLst/>
          </a:prstGeom>
        </p:spPr>
        <p:txBody>
          <a:bodyPr/>
          <a:lstStyle/>
          <a:p>
            <a:fld id="{E8D555C3-4C0E-4E8A-B5D4-3F66929E4923}" type="slidenum">
              <a:rPr lang="zh-CN" altLang="en-US" smtClean="0"/>
              <a:t>‹#›</a:t>
            </a:fld>
            <a:endParaRPr lang="zh-CN" altLang="en-US"/>
          </a:p>
        </p:txBody>
      </p:sp>
    </p:spTree>
    <p:extLst>
      <p:ext uri="{BB962C8B-B14F-4D97-AF65-F5344CB8AC3E}">
        <p14:creationId xmlns:p14="http://schemas.microsoft.com/office/powerpoint/2010/main" val="1815806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pPr marL="0" marR="0" lvl="0" indent="0" algn="l" defTabSz="1219627"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6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1219627" rtl="0" eaLnBrk="1" fontAlgn="auto" latinLnBrk="0" hangingPunct="1">
                <a:lnSpc>
                  <a:spcPct val="100000"/>
                </a:lnSpc>
                <a:spcBef>
                  <a:spcPts val="0"/>
                </a:spcBef>
                <a:spcAft>
                  <a:spcPts val="0"/>
                </a:spcAft>
                <a:buClrTx/>
                <a:buSzTx/>
                <a:buFontTx/>
                <a:buNone/>
                <a:tabLst/>
                <a:defRPr/>
              </a:pPr>
              <a:t>3/17/2025</a:t>
            </a:fld>
            <a:endParaRPr kumimoji="0" lang="en-US" sz="16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1219627"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313014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917" y="8477096"/>
            <a:ext cx="2846282" cy="486946"/>
          </a:xfrm>
          <a:prstGeom prst="rect">
            <a:avLst/>
          </a:prstGeom>
        </p:spPr>
        <p:txBody>
          <a:bodyPr/>
          <a:lstStyle/>
          <a:p>
            <a:pPr marL="0" marR="0" lvl="0" indent="0" algn="l" defTabSz="1219627"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6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1219627" rtl="0" eaLnBrk="1" fontAlgn="auto" latinLnBrk="0" hangingPunct="1">
                <a:lnSpc>
                  <a:spcPct val="100000"/>
                </a:lnSpc>
                <a:spcBef>
                  <a:spcPts val="0"/>
                </a:spcBef>
                <a:spcAft>
                  <a:spcPts val="0"/>
                </a:spcAft>
                <a:buClrTx/>
                <a:buSzTx/>
                <a:buFontTx/>
                <a:buNone/>
                <a:tabLst/>
                <a:defRPr/>
              </a:pPr>
              <a:t>3/17/2025</a:t>
            </a:fld>
            <a:endParaRPr kumimoji="0" lang="en-US" sz="16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1219627"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14204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lstStyle>
            <a:lvl1pPr marL="457360" indent="-457360">
              <a:lnSpc>
                <a:spcPct val="130000"/>
              </a:lnSpc>
              <a:buSzPct val="80000"/>
              <a:buFont typeface="Wingdings" pitchFamily="2" charset="2"/>
              <a:buChar char="l"/>
              <a:defRPr>
                <a:solidFill>
                  <a:schemeClr val="tx1">
                    <a:lumMod val="75000"/>
                    <a:lumOff val="25000"/>
                  </a:schemeClr>
                </a:solidFill>
              </a:defRPr>
            </a:lvl1pPr>
            <a:lvl2pPr>
              <a:lnSpc>
                <a:spcPct val="130000"/>
              </a:lnSpc>
              <a:defRPr>
                <a:solidFill>
                  <a:schemeClr val="tx1">
                    <a:lumMod val="75000"/>
                    <a:lumOff val="25000"/>
                  </a:schemeClr>
                </a:solidFill>
              </a:defRPr>
            </a:lvl2pPr>
            <a:lvl3pPr>
              <a:lnSpc>
                <a:spcPct val="130000"/>
              </a:lnSpc>
              <a:defRPr/>
            </a:lvl3pPr>
            <a:lvl4pPr>
              <a:lnSpc>
                <a:spcPct val="130000"/>
              </a:lnSpc>
              <a:defRPr/>
            </a:lvl4pPr>
            <a:lvl5pPr>
              <a:lnSpc>
                <a:spcPct val="13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360" indent="-457360">
              <a:lnSpc>
                <a:spcPct val="130000"/>
              </a:lnSpc>
              <a:buSzPct val="80000"/>
              <a:buFont typeface="Wingdings" pitchFamily="2" charset="2"/>
              <a:buChar char="l"/>
              <a:defRPr>
                <a:solidFill>
                  <a:schemeClr val="tx1">
                    <a:lumMod val="75000"/>
                    <a:lumOff val="25000"/>
                  </a:schemeClr>
                </a:solidFill>
              </a:defRPr>
            </a:lvl1pPr>
            <a:lvl2pPr>
              <a:lnSpc>
                <a:spcPct val="130000"/>
              </a:lnSpc>
              <a:defRPr>
                <a:solidFill>
                  <a:schemeClr val="tx1">
                    <a:lumMod val="75000"/>
                    <a:lumOff val="25000"/>
                  </a:schemeClr>
                </a:solidFill>
              </a:defRPr>
            </a:lvl2pPr>
            <a:lvl3pPr>
              <a:lnSpc>
                <a:spcPct val="130000"/>
              </a:lnSpc>
              <a:defRPr/>
            </a:lvl3pPr>
            <a:lvl4pPr>
              <a:lnSpc>
                <a:spcPct val="130000"/>
              </a:lnSpc>
              <a:defRPr/>
            </a:lvl4pPr>
            <a:lvl5pPr>
              <a:lnSpc>
                <a:spcPct val="13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a:p>
        </p:txBody>
      </p:sp>
      <p:sp>
        <p:nvSpPr>
          <p:cNvPr id="7" name="Content Placeholder 2"/>
          <p:cNvSpPr>
            <a:spLocks noGrp="1"/>
          </p:cNvSpPr>
          <p:nvPr>
            <p:ph idx="13" hasCustomPrompt="1"/>
          </p:nvPr>
        </p:nvSpPr>
        <p:spPr>
          <a:xfrm>
            <a:off x="841375" y="984137"/>
            <a:ext cx="10747058" cy="464458"/>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a:t>Click to edit Master text styles</a:t>
            </a:r>
          </a:p>
        </p:txBody>
      </p:sp>
    </p:spTree>
    <p:extLst>
      <p:ext uri="{BB962C8B-B14F-4D97-AF65-F5344CB8AC3E}">
        <p14:creationId xmlns:p14="http://schemas.microsoft.com/office/powerpoint/2010/main" val="355080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3/17/2025</a:t>
            </a:fld>
            <a:endParaRPr lang="en-US"/>
          </a:p>
        </p:txBody>
      </p:sp>
      <p:sp>
        <p:nvSpPr>
          <p:cNvPr id="3" name="Footer Placeholder 2"/>
          <p:cNvSpPr>
            <a:spLocks noGrp="1"/>
          </p:cNvSpPr>
          <p:nvPr>
            <p:ph type="ftr" sz="quarter" idx="11"/>
          </p:nvPr>
        </p:nvSpPr>
        <p:spPr>
          <a:xfrm>
            <a:off x="4167770" y="8477096"/>
            <a:ext cx="3862811" cy="486946"/>
          </a:xfrm>
          <a:prstGeom prst="rect">
            <a:avLst/>
          </a:prstGeom>
        </p:spPr>
        <p:txBody>
          <a:bodyPr/>
          <a:lstStyle/>
          <a:p>
            <a:endParaRPr lang="en-US"/>
          </a:p>
        </p:txBody>
      </p:sp>
      <p:sp>
        <p:nvSpPr>
          <p:cNvPr id="4" name="Slide Number Placeholder 3"/>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73" r:id="rId12"/>
    <p:sldLayoutId id="2147483662" r:id="rId13"/>
    <p:sldLayoutId id="2147483665" r:id="rId14"/>
  </p:sldLayoutIdLst>
  <p:txStyles>
    <p:titleStyle>
      <a:lvl1pPr algn="l" defTabSz="1219627" rtl="0" eaLnBrk="1" latinLnBrk="0" hangingPunct="1">
        <a:spcBef>
          <a:spcPct val="0"/>
        </a:spcBef>
        <a:buNone/>
        <a:defRPr sz="2200" kern="1200">
          <a:solidFill>
            <a:schemeClr val="bg1"/>
          </a:solidFill>
          <a:latin typeface="+mj-lt"/>
          <a:ea typeface="+mj-ea"/>
          <a:cs typeface="+mj-cs"/>
        </a:defRPr>
      </a:lvl1pPr>
    </p:titleStyle>
    <p:body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2"/>
          <p:cNvSpPr/>
          <p:nvPr/>
        </p:nvSpPr>
        <p:spPr>
          <a:xfrm>
            <a:off x="3088579" y="1977062"/>
            <a:ext cx="6021193" cy="2134094"/>
          </a:xfrm>
          <a:prstGeom prst="rect">
            <a:avLst/>
          </a:prstGeom>
        </p:spPr>
        <p:txBody>
          <a:bodyPr wrap="none" fromWordArt="1">
            <a:prstTxWarp prst="textArchUp">
              <a:avLst>
                <a:gd name="adj" fmla="val 11558685"/>
              </a:avLst>
            </a:prstTxWarp>
            <a:normAutofit/>
            <a:scene3d>
              <a:camera prst="legacyPerspectiveBottom">
                <a:rot lat="0" lon="0" rev="0"/>
              </a:camera>
              <a:lightRig rig="legacyFlat3" dir="t"/>
            </a:scene3d>
            <a:sp3d extrusionH="887400" prstMaterial="legacyMatte">
              <a:extrusionClr>
                <a:srgbClr val="99FFCC"/>
              </a:extrusionClr>
            </a:sp3d>
          </a:bodyPr>
          <a:lstStyle/>
          <a:p>
            <a:pPr algn="ctr" defTabSz="914583">
              <a:defRPr/>
            </a:pPr>
            <a:r>
              <a:rPr lang="zh-CN" altLang="en-US" sz="7201" b="1" spc="880" dirty="0">
                <a:solidFill>
                  <a:srgbClr val="0070C0"/>
                </a:solidFill>
                <a:latin typeface="华文新魏" panose="02010800040101010101" pitchFamily="2" charset="-122"/>
                <a:ea typeface="华文新魏" panose="02010800040101010101" pitchFamily="2" charset="-122"/>
              </a:rPr>
              <a:t>云计算及应用</a:t>
            </a:r>
          </a:p>
        </p:txBody>
      </p:sp>
      <p:sp>
        <p:nvSpPr>
          <p:cNvPr id="32771" name="Text Box 3"/>
          <p:cNvSpPr txBox="1"/>
          <p:nvPr/>
        </p:nvSpPr>
        <p:spPr>
          <a:xfrm>
            <a:off x="2898034" y="5071831"/>
            <a:ext cx="6402282" cy="1169822"/>
          </a:xfrm>
          <a:prstGeom prst="rect">
            <a:avLst/>
          </a:prstGeom>
          <a:noFill/>
          <a:ln w="9525">
            <a:noFill/>
          </a:ln>
        </p:spPr>
        <p:txBody>
          <a:bodyPr>
            <a:spAutoFit/>
          </a:bodyPr>
          <a:lstStyle/>
          <a:p>
            <a:pPr algn="ctr" defTabSz="914583">
              <a:spcBef>
                <a:spcPts val="1200"/>
              </a:spcBef>
              <a:spcAft>
                <a:spcPts val="600"/>
              </a:spcAft>
              <a:defRPr/>
            </a:pPr>
            <a:r>
              <a:rPr lang="zh-CN" altLang="en-US" sz="3201" b="1" dirty="0">
                <a:solidFill>
                  <a:srgbClr val="5B9BD5">
                    <a:lumMod val="75000"/>
                  </a:srgbClr>
                </a:solidFill>
                <a:latin typeface="华文行楷" panose="02010800040101010101" pitchFamily="2" charset="-122"/>
                <a:ea typeface="华文行楷" panose="02010800040101010101" pitchFamily="2" charset="-122"/>
              </a:rPr>
              <a:t>北京理工大学</a:t>
            </a:r>
            <a:endParaRPr lang="en-US" altLang="zh-CN" sz="3201" b="1" dirty="0">
              <a:solidFill>
                <a:srgbClr val="5B9BD5">
                  <a:lumMod val="75000"/>
                </a:srgbClr>
              </a:solidFill>
              <a:latin typeface="华文行楷" panose="02010800040101010101" pitchFamily="2" charset="-122"/>
              <a:ea typeface="华文行楷" panose="02010800040101010101" pitchFamily="2" charset="-122"/>
            </a:endParaRPr>
          </a:p>
          <a:p>
            <a:pPr algn="ctr" defTabSz="914583">
              <a:spcBef>
                <a:spcPts val="600"/>
              </a:spcBef>
              <a:defRPr/>
            </a:pPr>
            <a:r>
              <a:rPr lang="zh-CN" altLang="en-US" sz="2801" dirty="0">
                <a:solidFill>
                  <a:srgbClr val="5B9BD5">
                    <a:lumMod val="75000"/>
                  </a:srgbClr>
                </a:solidFill>
                <a:latin typeface="华文行楷" panose="02010800040101010101" pitchFamily="2" charset="-122"/>
                <a:ea typeface="华文行楷" panose="02010800040101010101" pitchFamily="2" charset="-122"/>
              </a:rPr>
              <a:t>数据科学与知识工程研究所</a:t>
            </a:r>
          </a:p>
        </p:txBody>
      </p:sp>
      <p:sp>
        <p:nvSpPr>
          <p:cNvPr id="32772" name="Text Box 4"/>
          <p:cNvSpPr txBox="1"/>
          <p:nvPr/>
        </p:nvSpPr>
        <p:spPr>
          <a:xfrm>
            <a:off x="3499689" y="3413841"/>
            <a:ext cx="5416511" cy="1769715"/>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2600" b="1"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rPr>
              <a:t>授课教师：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rPr>
              <a:t>袁野 </a:t>
            </a:r>
            <a:r>
              <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rPr>
              <a:t>(</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rPr>
              <a:t>教授、博导</a:t>
            </a:r>
            <a:r>
              <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rPr>
              <a:t>)</a:t>
            </a:r>
          </a:p>
          <a:p>
            <a:pPr marL="1371600" marR="0" lvl="3" indent="457200" algn="l" defTabSz="914400" rtl="0" eaLnBrk="1" fontAlgn="auto" latinLnBrk="0" hangingPunct="1">
              <a:lnSpc>
                <a:spcPct val="100000"/>
              </a:lnSpc>
              <a:spcBef>
                <a:spcPct val="50000"/>
              </a:spcBef>
              <a:spcAft>
                <a:spcPts val="0"/>
              </a:spcAft>
              <a:buClrTx/>
              <a:buSzTx/>
              <a:buFontTx/>
              <a:buNone/>
              <a:defRPr/>
            </a:pPr>
            <a:r>
              <a:rPr kumimoji="0" lang="zh-CN" altLang="en-US" sz="2800" b="0" i="0" u="none" strike="noStrike" kern="1200" cap="none" spc="0" normalizeH="0" baseline="0" noProof="0">
                <a:ln>
                  <a:noFill/>
                </a:ln>
                <a:solidFill>
                  <a:srgbClr val="0070C0"/>
                </a:solidFill>
                <a:effectLst/>
                <a:uLnTx/>
                <a:uFillTx/>
                <a:latin typeface="微软雅黑" panose="020B0503020204020204" pitchFamily="34" charset="-122"/>
                <a:ea typeface="楷体_GB2312" panose="02010609030101010101" pitchFamily="49" charset="-122"/>
                <a:cs typeface="+mn-cs"/>
              </a:rPr>
              <a:t>李博扬（助理教授）</a:t>
            </a:r>
          </a:p>
          <a:p>
            <a:pPr marL="0" marR="0" lvl="0" indent="0" algn="l" defTabSz="914400" rtl="0" eaLnBrk="1" fontAlgn="auto" latinLnBrk="0" hangingPunct="1">
              <a:lnSpc>
                <a:spcPct val="100000"/>
              </a:lnSpc>
              <a:spcBef>
                <a:spcPct val="50000"/>
              </a:spcBef>
              <a:spcAft>
                <a:spcPts val="0"/>
              </a:spcAft>
              <a:buClrTx/>
              <a:buSzTx/>
              <a:buFontTx/>
              <a:buNone/>
              <a:defRPr/>
            </a:pPr>
            <a:endParaRPr kumimoji="0" lang="zh-CN" altLang="zh-CN" sz="2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anose="02010609030101010101" pitchFamily="49" charset="-122"/>
              <a:cs typeface="+mn-cs"/>
            </a:endParaRPr>
          </a:p>
        </p:txBody>
      </p:sp>
      <p:pic>
        <p:nvPicPr>
          <p:cNvPr id="5" name="图片 4">
            <a:extLst>
              <a:ext uri="{FF2B5EF4-FFF2-40B4-BE49-F238E27FC236}">
                <a16:creationId xmlns:a16="http://schemas.microsoft.com/office/drawing/2014/main" id="{976B57FF-C59A-4357-91C9-06147D4A1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769" y="0"/>
            <a:ext cx="949697" cy="949697"/>
          </a:xfrm>
          <a:prstGeom prst="rect">
            <a:avLst/>
          </a:prstGeom>
        </p:spPr>
      </p:pic>
      <p:sp>
        <p:nvSpPr>
          <p:cNvPr id="6" name="矩形 5">
            <a:extLst>
              <a:ext uri="{FF2B5EF4-FFF2-40B4-BE49-F238E27FC236}">
                <a16:creationId xmlns:a16="http://schemas.microsoft.com/office/drawing/2014/main" id="{984F06E0-3F49-4B42-A57F-1AFC1A9A517D}"/>
              </a:ext>
            </a:extLst>
          </p:cNvPr>
          <p:cNvSpPr/>
          <p:nvPr/>
        </p:nvSpPr>
        <p:spPr>
          <a:xfrm>
            <a:off x="133768" y="944370"/>
            <a:ext cx="11522667" cy="7201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583">
              <a:defRPr/>
            </a:pPr>
            <a:endParaRPr lang="zh-CN" altLang="en-US" sz="1800">
              <a:solidFill>
                <a:prstClr val="white"/>
              </a:solidFill>
              <a:latin typeface="等线"/>
              <a:ea typeface="等线" panose="02010600030101010101" pitchFamily="2" charset="-122"/>
            </a:endParaRPr>
          </a:p>
        </p:txBody>
      </p:sp>
    </p:spTree>
    <p:extLst>
      <p:ext uri="{BB962C8B-B14F-4D97-AF65-F5344CB8AC3E}">
        <p14:creationId xmlns:p14="http://schemas.microsoft.com/office/powerpoint/2010/main" val="3422837377"/>
      </p:ext>
    </p:extLst>
  </p:cSld>
  <p:clrMapOvr>
    <a:masterClrMapping/>
  </p:clrMapOvr>
  <p:transition spd="med">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0573" y="2775191"/>
            <a:ext cx="11516001" cy="29406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3"/>
          <p:cNvSpPr>
            <a:spLocks noGrp="1"/>
          </p:cNvSpPr>
          <p:nvPr>
            <p:ph idx="4294967295"/>
          </p:nvPr>
        </p:nvSpPr>
        <p:spPr>
          <a:xfrm>
            <a:off x="886883" y="2775191"/>
            <a:ext cx="10765091" cy="3124200"/>
          </a:xfrm>
          <a:prstGeom prst="rect">
            <a:avLst/>
          </a:prstGeom>
        </p:spPr>
        <p:txBody>
          <a:bodyPr>
            <a:normAutofit/>
          </a:bodyPr>
          <a:lstStyle/>
          <a:p>
            <a:pPr algn="just">
              <a:lnSpc>
                <a:spcPct val="150000"/>
              </a:lnSpc>
              <a:buClr>
                <a:srgbClr val="0070C0"/>
              </a:buClr>
              <a:buFont typeface="Wingdings" panose="05000000000000000000" pitchFamily="2" charset="2"/>
              <a:buChar char="Ø"/>
            </a:pPr>
            <a:r>
              <a:rPr lang="zh-CN" altLang="en-US" sz="1800" dirty="0">
                <a:solidFill>
                  <a:srgbClr val="FF0000"/>
                </a:solidFill>
                <a:latin typeface="Times New Roman" panose="02020603050405020304" pitchFamily="18" charset="0"/>
                <a:cs typeface="Times New Roman" panose="02020603050405020304" pitchFamily="18" charset="0"/>
              </a:rPr>
              <a:t>从功能需求来看</a:t>
            </a:r>
            <a:r>
              <a:rPr lang="zh-CN" altLang="en-US" sz="1800" dirty="0">
                <a:solidFill>
                  <a:schemeClr val="tx1">
                    <a:lumMod val="85000"/>
                    <a:lumOff val="15000"/>
                  </a:schemeClr>
                </a:solidFill>
                <a:latin typeface="Times New Roman" panose="02020603050405020304" pitchFamily="18" charset="0"/>
                <a:cs typeface="Times New Roman" panose="02020603050405020304" pitchFamily="18" charset="0"/>
              </a:rPr>
              <a:t>，云存储系统面向多种类型的网络在线存储服务，而传统存储系统则面向如高性能计算、事务处理等应用</a:t>
            </a:r>
          </a:p>
          <a:p>
            <a:pPr algn="just">
              <a:lnSpc>
                <a:spcPct val="150000"/>
              </a:lnSpc>
              <a:buClr>
                <a:srgbClr val="0070C0"/>
              </a:buClr>
              <a:buFont typeface="Wingdings" panose="05000000000000000000" pitchFamily="2" charset="2"/>
              <a:buChar char="Ø"/>
            </a:pPr>
            <a:r>
              <a:rPr lang="zh-CN" altLang="en-US" sz="1800" dirty="0">
                <a:solidFill>
                  <a:srgbClr val="FF0000"/>
                </a:solidFill>
                <a:latin typeface="Times New Roman" panose="02020603050405020304" pitchFamily="18" charset="0"/>
                <a:cs typeface="Times New Roman" panose="02020603050405020304" pitchFamily="18" charset="0"/>
              </a:rPr>
              <a:t>从性能需求来看</a:t>
            </a:r>
            <a:r>
              <a:rPr lang="zh-CN" altLang="en-US" sz="1800" dirty="0">
                <a:solidFill>
                  <a:schemeClr val="tx1">
                    <a:lumMod val="85000"/>
                    <a:lumOff val="15000"/>
                  </a:schemeClr>
                </a:solidFill>
                <a:latin typeface="Times New Roman" panose="02020603050405020304" pitchFamily="18" charset="0"/>
                <a:cs typeface="Times New Roman" panose="02020603050405020304" pitchFamily="18" charset="0"/>
              </a:rPr>
              <a:t>，云存储服务首先需要考虑的是数据的安全、可靠、效率等指标，而且由于用户规模大、服务范围广、网络环境复杂多变等特点，实现高质量的云存储服务必将面临更大的技术挑战</a:t>
            </a:r>
          </a:p>
          <a:p>
            <a:pPr algn="just">
              <a:lnSpc>
                <a:spcPct val="150000"/>
              </a:lnSpc>
              <a:buClr>
                <a:srgbClr val="0070C0"/>
              </a:buClr>
              <a:buFont typeface="Wingdings" panose="05000000000000000000" pitchFamily="2" charset="2"/>
              <a:buChar char="Ø"/>
            </a:pPr>
            <a:r>
              <a:rPr lang="zh-CN" altLang="en-US" sz="1800" dirty="0">
                <a:solidFill>
                  <a:srgbClr val="FF0000"/>
                </a:solidFill>
                <a:latin typeface="Times New Roman" panose="02020603050405020304" pitchFamily="18" charset="0"/>
                <a:cs typeface="Times New Roman" panose="02020603050405020304" pitchFamily="18" charset="0"/>
              </a:rPr>
              <a:t>从数据管理来看</a:t>
            </a:r>
            <a:r>
              <a:rPr lang="zh-CN" altLang="en-US" sz="1800" dirty="0">
                <a:solidFill>
                  <a:schemeClr val="tx1">
                    <a:lumMod val="85000"/>
                    <a:lumOff val="15000"/>
                  </a:schemeClr>
                </a:solidFill>
                <a:latin typeface="Times New Roman" panose="02020603050405020304" pitchFamily="18" charset="0"/>
                <a:cs typeface="Times New Roman" panose="02020603050405020304" pitchFamily="18" charset="0"/>
              </a:rPr>
              <a:t>，云存储系统不仅要提供类似于</a:t>
            </a:r>
            <a:r>
              <a:rPr lang="en-US" altLang="zh-CN" sz="1800" dirty="0">
                <a:solidFill>
                  <a:schemeClr val="tx1">
                    <a:lumMod val="85000"/>
                    <a:lumOff val="15000"/>
                  </a:schemeClr>
                </a:solidFill>
                <a:latin typeface="Times New Roman" panose="02020603050405020304" pitchFamily="18" charset="0"/>
                <a:cs typeface="Times New Roman" panose="02020603050405020304" pitchFamily="18" charset="0"/>
              </a:rPr>
              <a:t>POSIX</a:t>
            </a:r>
            <a:r>
              <a:rPr lang="zh-CN" altLang="en-US" sz="1800" dirty="0">
                <a:solidFill>
                  <a:schemeClr val="tx1">
                    <a:lumMod val="85000"/>
                    <a:lumOff val="15000"/>
                  </a:schemeClr>
                </a:solidFill>
                <a:latin typeface="Times New Roman" panose="02020603050405020304" pitchFamily="18" charset="0"/>
                <a:cs typeface="Times New Roman" panose="02020603050405020304" pitchFamily="18" charset="0"/>
              </a:rPr>
              <a:t>的传统文件访问，还要能够支持海量数据管理并提供公共服务支撑功能，以方便云存储系统后台数据的维护。</a:t>
            </a:r>
          </a:p>
        </p:txBody>
      </p:sp>
      <p:sp>
        <p:nvSpPr>
          <p:cNvPr id="3" name="矩形 2"/>
          <p:cNvSpPr/>
          <p:nvPr/>
        </p:nvSpPr>
        <p:spPr>
          <a:xfrm>
            <a:off x="450573" y="1953593"/>
            <a:ext cx="10972800" cy="400110"/>
          </a:xfrm>
          <a:prstGeom prst="rect">
            <a:avLst/>
          </a:prstGeom>
        </p:spPr>
        <p:txBody>
          <a:bodyPr wrap="square">
            <a:spAutoFit/>
          </a:bodyPr>
          <a:lstStyle/>
          <a:p>
            <a:pPr indent="457200">
              <a:spcBef>
                <a:spcPct val="50000"/>
              </a:spcBef>
            </a:pPr>
            <a:r>
              <a:rPr lang="zh-CN" altLang="en-US" sz="2000" dirty="0"/>
              <a:t>云存储系统与传统存储系统相比，具有如下</a:t>
            </a:r>
            <a:r>
              <a:rPr lang="zh-CN" altLang="en-US" sz="2000" dirty="0">
                <a:solidFill>
                  <a:srgbClr val="FF0000"/>
                </a:solidFill>
              </a:rPr>
              <a:t>不同</a:t>
            </a:r>
            <a:r>
              <a:rPr lang="zh-CN" altLang="en-US" sz="2000" dirty="0"/>
              <a:t>：</a:t>
            </a:r>
            <a:endParaRPr lang="en-US" altLang="zh-CN" sz="2000" dirty="0"/>
          </a:p>
        </p:txBody>
      </p:sp>
      <p:sp>
        <p:nvSpPr>
          <p:cNvPr id="16" name="矩形 15"/>
          <p:cNvSpPr/>
          <p:nvPr/>
        </p:nvSpPr>
        <p:spPr>
          <a:xfrm>
            <a:off x="1" y="6167347"/>
            <a:ext cx="12198350" cy="691447"/>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30693" y="6096794"/>
            <a:ext cx="12198351"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31974" y="-1"/>
            <a:ext cx="11520000" cy="1016152"/>
            <a:chOff x="131974" y="-1"/>
            <a:chExt cx="11520000" cy="1016152"/>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1" name="矩形 10"/>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结构模型</a:t>
              </a:r>
            </a:p>
          </p:txBody>
        </p:sp>
      </p:grpSp>
      <p:sp>
        <p:nvSpPr>
          <p:cNvPr id="14" name="文本框 13"/>
          <p:cNvSpPr txBox="1"/>
          <p:nvPr/>
        </p:nvSpPr>
        <p:spPr>
          <a:xfrm>
            <a:off x="606712" y="1114474"/>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结构模型</a:t>
            </a:r>
          </a:p>
        </p:txBody>
      </p:sp>
    </p:spTree>
    <p:extLst>
      <p:ext uri="{BB962C8B-B14F-4D97-AF65-F5344CB8AC3E}">
        <p14:creationId xmlns:p14="http://schemas.microsoft.com/office/powerpoint/2010/main" val="239782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870575" y="838994"/>
            <a:ext cx="6324600" cy="5944394"/>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4294967295"/>
          </p:nvPr>
        </p:nvSpPr>
        <p:spPr>
          <a:xfrm>
            <a:off x="0" y="1738843"/>
            <a:ext cx="5032375" cy="5028406"/>
          </a:xfrm>
          <a:prstGeom prst="rect">
            <a:avLst/>
          </a:prstGeom>
        </p:spPr>
        <p:txBody>
          <a:bodyPr>
            <a:normAutofit/>
          </a:bodyPr>
          <a:lstStyle/>
          <a:p>
            <a:pPr marL="0" indent="457200" algn="just">
              <a:buNone/>
            </a:pPr>
            <a:r>
              <a:rPr lang="zh-CN" altLang="en-US" sz="1800" dirty="0"/>
              <a:t>与传统的存储设备相比，云存储不仅仅是一个硬件，而是</a:t>
            </a:r>
            <a:r>
              <a:rPr lang="zh-CN" altLang="en-US" sz="1800" dirty="0">
                <a:solidFill>
                  <a:srgbClr val="FF0000"/>
                </a:solidFill>
              </a:rPr>
              <a:t>一个由网络设备、存储设备、服务器、应用软件、公用访问接口、接入网和客户端程序等多个部分组成的复杂系统</a:t>
            </a:r>
            <a:r>
              <a:rPr lang="zh-CN" altLang="en-US" sz="1800" dirty="0"/>
              <a:t>。各部分以存储设备为核心，通过应用软件来对外提供数据存储和业务访问服务。</a:t>
            </a:r>
            <a:endParaRPr lang="en-US" altLang="zh-CN" sz="1800" dirty="0"/>
          </a:p>
          <a:p>
            <a:pPr algn="just"/>
            <a:r>
              <a:rPr lang="zh-CN" altLang="en-US" sz="1600" dirty="0">
                <a:solidFill>
                  <a:schemeClr val="tx1"/>
                </a:solidFill>
              </a:rPr>
              <a:t>存储层：云存储最基础的部分。</a:t>
            </a:r>
          </a:p>
          <a:p>
            <a:pPr algn="just"/>
            <a:r>
              <a:rPr lang="zh-CN" altLang="en-US" sz="1600" dirty="0">
                <a:solidFill>
                  <a:schemeClr val="tx1"/>
                </a:solidFill>
              </a:rPr>
              <a:t>基础管理层：云存储最核心的部分，也是云存储中最难以实现的部分。</a:t>
            </a:r>
          </a:p>
          <a:p>
            <a:pPr algn="just"/>
            <a:r>
              <a:rPr lang="zh-CN" altLang="en-US" sz="1600" dirty="0">
                <a:solidFill>
                  <a:schemeClr val="tx1"/>
                </a:solidFill>
              </a:rPr>
              <a:t>应用接口层：不同的云存储运营单位可以根据实际业务类型，开发不同的应用服务接口，提供不同的应用服务。</a:t>
            </a:r>
          </a:p>
          <a:p>
            <a:pPr algn="just"/>
            <a:r>
              <a:rPr lang="zh-CN" altLang="en-US" sz="1600" dirty="0">
                <a:solidFill>
                  <a:schemeClr val="tx1"/>
                </a:solidFill>
              </a:rPr>
              <a:t>访问层：任何一个授权用户都可以通过标准的公用应用接口来登录云存储系统，享受云存储服务。</a:t>
            </a:r>
          </a:p>
        </p:txBody>
      </p:sp>
      <p:pic>
        <p:nvPicPr>
          <p:cNvPr id="14338" name="Picture 2" descr="G:\云计算导论：概念 架构与应用\云计算导论彩色示例图\第七章 云存储\图7.1 云存储结构模型\图7.1 云存储结构模型.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2939" y="1336902"/>
            <a:ext cx="5595036" cy="445509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5"/>
          <p:cNvSpPr txBox="1">
            <a:spLocks noChangeArrowheads="1"/>
          </p:cNvSpPr>
          <p:nvPr/>
        </p:nvSpPr>
        <p:spPr bwMode="auto">
          <a:xfrm>
            <a:off x="7585075" y="5877629"/>
            <a:ext cx="27051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lgn="l" eaLnBrk="0" hangingPunct="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lgn="l" eaLnBrk="0" hangingPunct="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lgn="l" eaLnBrk="0" hangingPunct="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lgn="l" eaLnBrk="0" hangingPunct="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50000"/>
              </a:spcBef>
              <a:buClrTx/>
              <a:buFontTx/>
              <a:buNone/>
            </a:pPr>
            <a:r>
              <a:rPr lang="zh-CN" altLang="en-US" sz="2000" dirty="0">
                <a:latin typeface="微软雅黑" panose="020B0503020204020204" pitchFamily="34" charset="-122"/>
                <a:ea typeface="微软雅黑" panose="020B0503020204020204" pitchFamily="34" charset="-122"/>
              </a:rPr>
              <a:t>云存储的结构模型</a:t>
            </a:r>
          </a:p>
        </p:txBody>
      </p:sp>
      <p:grpSp>
        <p:nvGrpSpPr>
          <p:cNvPr id="7" name="组合 6"/>
          <p:cNvGrpSpPr/>
          <p:nvPr/>
        </p:nvGrpSpPr>
        <p:grpSpPr>
          <a:xfrm>
            <a:off x="131974" y="-1"/>
            <a:ext cx="11520000" cy="1016152"/>
            <a:chOff x="131974" y="-1"/>
            <a:chExt cx="11520000" cy="1016152"/>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9" name="矩形 8"/>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结构模型</a:t>
              </a:r>
            </a:p>
          </p:txBody>
        </p:sp>
      </p:grpSp>
      <p:sp>
        <p:nvSpPr>
          <p:cNvPr id="12" name="文本框 11"/>
          <p:cNvSpPr txBox="1"/>
          <p:nvPr/>
        </p:nvSpPr>
        <p:spPr>
          <a:xfrm>
            <a:off x="606712" y="1114474"/>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结构模型</a:t>
            </a:r>
          </a:p>
        </p:txBody>
      </p:sp>
    </p:spTree>
    <p:extLst>
      <p:ext uri="{BB962C8B-B14F-4D97-AF65-F5344CB8AC3E}">
        <p14:creationId xmlns:p14="http://schemas.microsoft.com/office/powerpoint/2010/main" val="2022836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8" name="组合 5"/>
          <p:cNvGrpSpPr>
            <a:grpSpLocks/>
          </p:cNvGrpSpPr>
          <p:nvPr/>
        </p:nvGrpSpPr>
        <p:grpSpPr bwMode="auto">
          <a:xfrm rot="-5400000">
            <a:off x="368556" y="3833362"/>
            <a:ext cx="5387090" cy="206571"/>
            <a:chOff x="0" y="3259138"/>
            <a:chExt cx="9144000" cy="195262"/>
          </a:xfrm>
        </p:grpSpPr>
        <p:sp>
          <p:nvSpPr>
            <p:cNvPr id="76"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7" name="Rectangle 4"/>
            <p:cNvSpPr>
              <a:spLocks noChangeArrowheads="1"/>
            </p:cNvSpPr>
            <p:nvPr/>
          </p:nvSpPr>
          <p:spPr bwMode="gray">
            <a:xfrm>
              <a:off x="1" y="3312022"/>
              <a:ext cx="9144000" cy="142379"/>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nvGrpSpPr>
          <p:cNvPr id="3" name="组合 2"/>
          <p:cNvGrpSpPr/>
          <p:nvPr/>
        </p:nvGrpSpPr>
        <p:grpSpPr>
          <a:xfrm>
            <a:off x="2581281" y="1350164"/>
            <a:ext cx="6326064" cy="861638"/>
            <a:chOff x="2593164" y="1657734"/>
            <a:chExt cx="6326064" cy="922552"/>
          </a:xfrm>
        </p:grpSpPr>
        <p:grpSp>
          <p:nvGrpSpPr>
            <p:cNvPr id="8197" name="组合 62"/>
            <p:cNvGrpSpPr>
              <a:grpSpLocks/>
            </p:cNvGrpSpPr>
            <p:nvPr/>
          </p:nvGrpSpPr>
          <p:grpSpPr bwMode="auto">
            <a:xfrm>
              <a:off x="2974252" y="1810168"/>
              <a:ext cx="5944976" cy="626254"/>
              <a:chOff x="1752601" y="2209800"/>
              <a:chExt cx="6934200" cy="625705"/>
            </a:xfrm>
          </p:grpSpPr>
          <p:sp>
            <p:nvSpPr>
              <p:cNvPr id="73"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54" name="Text Box 9"/>
              <p:cNvSpPr txBox="1">
                <a:spLocks noChangeArrowheads="1"/>
              </p:cNvSpPr>
              <p:nvPr/>
            </p:nvSpPr>
            <p:spPr bwMode="gray">
              <a:xfrm>
                <a:off x="2513808" y="2209800"/>
                <a:ext cx="5700713" cy="62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1" lang="zh-CN" altLang="en-US" sz="3201"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概述</a:t>
                </a:r>
              </a:p>
            </p:txBody>
          </p:sp>
        </p:grpSp>
        <p:grpSp>
          <p:nvGrpSpPr>
            <p:cNvPr id="8199" name="Group 65"/>
            <p:cNvGrpSpPr>
              <a:grpSpLocks/>
            </p:cNvGrpSpPr>
            <p:nvPr/>
          </p:nvGrpSpPr>
          <p:grpSpPr bwMode="auto">
            <a:xfrm>
              <a:off x="2593164" y="1657734"/>
              <a:ext cx="854273" cy="922552"/>
              <a:chOff x="2789" y="1625"/>
              <a:chExt cx="847" cy="915"/>
            </a:xfrm>
          </p:grpSpPr>
          <p:sp>
            <p:nvSpPr>
              <p:cNvPr id="79"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0"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1"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3"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46" name="Group 71"/>
              <p:cNvGrpSpPr>
                <a:grpSpLocks/>
              </p:cNvGrpSpPr>
              <p:nvPr/>
            </p:nvGrpSpPr>
            <p:grpSpPr bwMode="auto">
              <a:xfrm>
                <a:off x="2899" y="1735"/>
                <a:ext cx="687" cy="688"/>
                <a:chOff x="4166" y="1706"/>
                <a:chExt cx="1252" cy="1252"/>
              </a:xfrm>
            </p:grpSpPr>
            <p:sp>
              <p:nvSpPr>
                <p:cNvPr id="85"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6"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7"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8"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2" name="矩形 61"/>
            <p:cNvSpPr/>
            <p:nvPr/>
          </p:nvSpPr>
          <p:spPr>
            <a:xfrm>
              <a:off x="2740836" y="1845102"/>
              <a:ext cx="597038" cy="58433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一</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4" name="组合 3"/>
          <p:cNvGrpSpPr/>
          <p:nvPr/>
        </p:nvGrpSpPr>
        <p:grpSpPr>
          <a:xfrm>
            <a:off x="2581281" y="2210594"/>
            <a:ext cx="6326064" cy="877458"/>
            <a:chOff x="2593164" y="2724781"/>
            <a:chExt cx="6326064" cy="922552"/>
          </a:xfrm>
        </p:grpSpPr>
        <p:grpSp>
          <p:nvGrpSpPr>
            <p:cNvPr id="8194" name="组合 63"/>
            <p:cNvGrpSpPr>
              <a:grpSpLocks/>
            </p:cNvGrpSpPr>
            <p:nvPr/>
          </p:nvGrpSpPr>
          <p:grpSpPr bwMode="auto">
            <a:xfrm>
              <a:off x="2974252" y="2877217"/>
              <a:ext cx="5944976" cy="614964"/>
              <a:chOff x="1752601" y="2209798"/>
              <a:chExt cx="6934200" cy="614424"/>
            </a:xfrm>
          </p:grpSpPr>
          <p:sp>
            <p:nvSpPr>
              <p:cNvPr id="6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60" name="Text Box 9"/>
              <p:cNvSpPr txBox="1">
                <a:spLocks noChangeArrowheads="1"/>
              </p:cNvSpPr>
              <p:nvPr/>
            </p:nvSpPr>
            <p:spPr bwMode="gray">
              <a:xfrm>
                <a:off x="2513808" y="2209798"/>
                <a:ext cx="5700713" cy="61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结构模型</a:t>
                </a:r>
              </a:p>
            </p:txBody>
          </p:sp>
        </p:grpSp>
        <p:grpSp>
          <p:nvGrpSpPr>
            <p:cNvPr id="8200" name="Group 65"/>
            <p:cNvGrpSpPr>
              <a:grpSpLocks/>
            </p:cNvGrpSpPr>
            <p:nvPr/>
          </p:nvGrpSpPr>
          <p:grpSpPr bwMode="auto">
            <a:xfrm>
              <a:off x="2593164" y="2724781"/>
              <a:ext cx="854273" cy="922552"/>
              <a:chOff x="2789" y="1625"/>
              <a:chExt cx="847" cy="915"/>
            </a:xfrm>
          </p:grpSpPr>
          <p:sp>
            <p:nvSpPr>
              <p:cNvPr id="90"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1"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2"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3"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4"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36" name="Group 71"/>
              <p:cNvGrpSpPr>
                <a:grpSpLocks/>
              </p:cNvGrpSpPr>
              <p:nvPr/>
            </p:nvGrpSpPr>
            <p:grpSpPr bwMode="auto">
              <a:xfrm>
                <a:off x="2899" y="1735"/>
                <a:ext cx="687" cy="688"/>
                <a:chOff x="4166" y="1706"/>
                <a:chExt cx="1252" cy="1252"/>
              </a:xfrm>
            </p:grpSpPr>
            <p:sp>
              <p:nvSpPr>
                <p:cNvPr id="96"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7"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8"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9"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3" name="矩形 62"/>
            <p:cNvSpPr/>
            <p:nvPr/>
          </p:nvSpPr>
          <p:spPr>
            <a:xfrm>
              <a:off x="2740836" y="2858162"/>
              <a:ext cx="597038" cy="58433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二</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5" name="组合 4"/>
          <p:cNvGrpSpPr/>
          <p:nvPr/>
        </p:nvGrpSpPr>
        <p:grpSpPr>
          <a:xfrm>
            <a:off x="2577728" y="3124994"/>
            <a:ext cx="6318125" cy="876206"/>
            <a:chOff x="2593164" y="3791828"/>
            <a:chExt cx="6318125" cy="922552"/>
          </a:xfrm>
        </p:grpSpPr>
        <p:grpSp>
          <p:nvGrpSpPr>
            <p:cNvPr id="8195" name="组合 66"/>
            <p:cNvGrpSpPr>
              <a:grpSpLocks/>
            </p:cNvGrpSpPr>
            <p:nvPr/>
          </p:nvGrpSpPr>
          <p:grpSpPr bwMode="auto">
            <a:xfrm>
              <a:off x="2966313" y="3934734"/>
              <a:ext cx="5944976" cy="615841"/>
              <a:chOff x="1752601" y="2209798"/>
              <a:chExt cx="6934200" cy="615301"/>
            </a:xfrm>
          </p:grpSpPr>
          <p:sp>
            <p:nvSpPr>
              <p:cNvPr id="6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58"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云存储架构</a:t>
                </a:r>
              </a:p>
            </p:txBody>
          </p:sp>
        </p:grpSp>
        <p:grpSp>
          <p:nvGrpSpPr>
            <p:cNvPr id="8202" name="Group 65"/>
            <p:cNvGrpSpPr>
              <a:grpSpLocks/>
            </p:cNvGrpSpPr>
            <p:nvPr/>
          </p:nvGrpSpPr>
          <p:grpSpPr bwMode="auto">
            <a:xfrm>
              <a:off x="2593164" y="3791828"/>
              <a:ext cx="854273" cy="922552"/>
              <a:chOff x="2789" y="1625"/>
              <a:chExt cx="847" cy="915"/>
            </a:xfrm>
          </p:grpSpPr>
          <p:sp>
            <p:nvSpPr>
              <p:cNvPr id="11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16" name="Group 71"/>
              <p:cNvGrpSpPr>
                <a:grpSpLocks/>
              </p:cNvGrpSpPr>
              <p:nvPr/>
            </p:nvGrpSpPr>
            <p:grpSpPr bwMode="auto">
              <a:xfrm>
                <a:off x="2899" y="1735"/>
                <a:ext cx="687" cy="688"/>
                <a:chOff x="4166" y="1706"/>
                <a:chExt cx="1252" cy="1252"/>
              </a:xfrm>
            </p:grpSpPr>
            <p:sp>
              <p:nvSpPr>
                <p:cNvPr id="11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6" name="矩形 65"/>
            <p:cNvSpPr/>
            <p:nvPr/>
          </p:nvSpPr>
          <p:spPr>
            <a:xfrm>
              <a:off x="2715430" y="3968082"/>
              <a:ext cx="597038" cy="585923"/>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三</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sp>
        <p:nvSpPr>
          <p:cNvPr id="8209" name="Rectangle 35"/>
          <p:cNvSpPr>
            <a:spLocks noChangeArrowheads="1"/>
          </p:cNvSpPr>
          <p:nvPr/>
        </p:nvSpPr>
        <p:spPr bwMode="blackWhite">
          <a:xfrm>
            <a:off x="1792111" y="1217491"/>
            <a:ext cx="8288668" cy="1857992"/>
          </a:xfrm>
          <a:prstGeom prst="rect">
            <a:avLst/>
          </a:prstGeom>
          <a:solidFill>
            <a:schemeClr val="bg1">
              <a:alpha val="74901"/>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ahoma" panose="020B0604030504040204" pitchFamily="34" charset="0"/>
              <a:ea typeface="宋体" panose="02010600030101010101" pitchFamily="2" charset="-122"/>
              <a:cs typeface="+mn-cs"/>
            </a:endParaRPr>
          </a:p>
        </p:txBody>
      </p:sp>
      <p:pic>
        <p:nvPicPr>
          <p:cNvPr id="72" name="图片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74" name="矩形 73"/>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8" name="标题 1"/>
          <p:cNvSpPr>
            <a:spLocks/>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itchFamily="34" charset="0"/>
                <a:ea typeface="黑体" pitchFamily="2" charset="-122"/>
                <a:cs typeface="+mn-cs"/>
              </a:rPr>
              <a:t>目录</a:t>
            </a:r>
          </a:p>
        </p:txBody>
      </p:sp>
      <p:grpSp>
        <p:nvGrpSpPr>
          <p:cNvPr id="58" name="组合 57"/>
          <p:cNvGrpSpPr/>
          <p:nvPr/>
        </p:nvGrpSpPr>
        <p:grpSpPr>
          <a:xfrm>
            <a:off x="2569180" y="4001388"/>
            <a:ext cx="6318125" cy="876206"/>
            <a:chOff x="2593164" y="3791828"/>
            <a:chExt cx="6318125" cy="922552"/>
          </a:xfrm>
        </p:grpSpPr>
        <p:grpSp>
          <p:nvGrpSpPr>
            <p:cNvPr id="59" name="组合 66"/>
            <p:cNvGrpSpPr>
              <a:grpSpLocks/>
            </p:cNvGrpSpPr>
            <p:nvPr/>
          </p:nvGrpSpPr>
          <p:grpSpPr bwMode="auto">
            <a:xfrm>
              <a:off x="2966313" y="3934734"/>
              <a:ext cx="5944976" cy="615842"/>
              <a:chOff x="1752601" y="2209798"/>
              <a:chExt cx="6934200" cy="615302"/>
            </a:xfrm>
          </p:grpSpPr>
          <p:sp>
            <p:nvSpPr>
              <p:cNvPr id="101"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2" name="Text Box 9"/>
              <p:cNvSpPr txBox="1">
                <a:spLocks noChangeArrowheads="1"/>
              </p:cNvSpPr>
              <p:nvPr/>
            </p:nvSpPr>
            <p:spPr bwMode="gray">
              <a:xfrm>
                <a:off x="2513807" y="2209798"/>
                <a:ext cx="6120588" cy="61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云存储类型及其适合的应用</a:t>
                </a:r>
              </a:p>
            </p:txBody>
          </p:sp>
        </p:grpSp>
        <p:grpSp>
          <p:nvGrpSpPr>
            <p:cNvPr id="60" name="Group 65"/>
            <p:cNvGrpSpPr>
              <a:grpSpLocks/>
            </p:cNvGrpSpPr>
            <p:nvPr/>
          </p:nvGrpSpPr>
          <p:grpSpPr bwMode="auto">
            <a:xfrm>
              <a:off x="2593164" y="3791828"/>
              <a:ext cx="854273" cy="922552"/>
              <a:chOff x="2789" y="1625"/>
              <a:chExt cx="847" cy="915"/>
            </a:xfrm>
          </p:grpSpPr>
          <p:sp>
            <p:nvSpPr>
              <p:cNvPr id="65"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6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6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1"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75" name="Group 71"/>
              <p:cNvGrpSpPr>
                <a:grpSpLocks/>
              </p:cNvGrpSpPr>
              <p:nvPr/>
            </p:nvGrpSpPr>
            <p:grpSpPr bwMode="auto">
              <a:xfrm>
                <a:off x="2899" y="1735"/>
                <a:ext cx="687" cy="688"/>
                <a:chOff x="4166" y="1706"/>
                <a:chExt cx="1252" cy="1252"/>
              </a:xfrm>
            </p:grpSpPr>
            <p:sp>
              <p:nvSpPr>
                <p:cNvPr id="8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5"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0"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1" name="矩形 60"/>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四</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103" name="组合 102"/>
          <p:cNvGrpSpPr/>
          <p:nvPr/>
        </p:nvGrpSpPr>
        <p:grpSpPr>
          <a:xfrm>
            <a:off x="2569180" y="4877594"/>
            <a:ext cx="6318125" cy="876206"/>
            <a:chOff x="2593164" y="3791828"/>
            <a:chExt cx="6318125" cy="922552"/>
          </a:xfrm>
        </p:grpSpPr>
        <p:grpSp>
          <p:nvGrpSpPr>
            <p:cNvPr id="104" name="组合 66"/>
            <p:cNvGrpSpPr>
              <a:grpSpLocks/>
            </p:cNvGrpSpPr>
            <p:nvPr/>
          </p:nvGrpSpPr>
          <p:grpSpPr bwMode="auto">
            <a:xfrm>
              <a:off x="2966313" y="3934734"/>
              <a:ext cx="5944976" cy="615841"/>
              <a:chOff x="1752601" y="2209798"/>
              <a:chExt cx="6934200" cy="615301"/>
            </a:xfrm>
          </p:grpSpPr>
          <p:sp>
            <p:nvSpPr>
              <p:cNvPr id="126"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7"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关键技术</a:t>
                </a:r>
              </a:p>
            </p:txBody>
          </p:sp>
        </p:grpSp>
        <p:grpSp>
          <p:nvGrpSpPr>
            <p:cNvPr id="105" name="Group 65"/>
            <p:cNvGrpSpPr>
              <a:grpSpLocks/>
            </p:cNvGrpSpPr>
            <p:nvPr/>
          </p:nvGrpSpPr>
          <p:grpSpPr bwMode="auto">
            <a:xfrm>
              <a:off x="2593164" y="3791828"/>
              <a:ext cx="854273" cy="922552"/>
              <a:chOff x="2789" y="1625"/>
              <a:chExt cx="847" cy="915"/>
            </a:xfrm>
          </p:grpSpPr>
          <p:sp>
            <p:nvSpPr>
              <p:cNvPr id="107"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1"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117" name="Group 71"/>
              <p:cNvGrpSpPr>
                <a:grpSpLocks/>
              </p:cNvGrpSpPr>
              <p:nvPr/>
            </p:nvGrpSpPr>
            <p:grpSpPr bwMode="auto">
              <a:xfrm>
                <a:off x="2899" y="1735"/>
                <a:ext cx="687" cy="688"/>
                <a:chOff x="4166" y="1706"/>
                <a:chExt cx="1252" cy="1252"/>
              </a:xfrm>
            </p:grpSpPr>
            <p:sp>
              <p:nvSpPr>
                <p:cNvPr id="1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106" name="矩形 105"/>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五</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128" name="组合 127"/>
          <p:cNvGrpSpPr/>
          <p:nvPr/>
        </p:nvGrpSpPr>
        <p:grpSpPr>
          <a:xfrm>
            <a:off x="2569180" y="5715794"/>
            <a:ext cx="6318125" cy="876206"/>
            <a:chOff x="2593164" y="3791828"/>
            <a:chExt cx="6318125" cy="922552"/>
          </a:xfrm>
        </p:grpSpPr>
        <p:grpSp>
          <p:nvGrpSpPr>
            <p:cNvPr id="129" name="组合 66"/>
            <p:cNvGrpSpPr>
              <a:grpSpLocks/>
            </p:cNvGrpSpPr>
            <p:nvPr/>
          </p:nvGrpSpPr>
          <p:grpSpPr bwMode="auto">
            <a:xfrm>
              <a:off x="2966313" y="3934734"/>
              <a:ext cx="5944976" cy="615841"/>
              <a:chOff x="1752601" y="2209798"/>
              <a:chExt cx="6934200" cy="615301"/>
            </a:xfrm>
          </p:grpSpPr>
          <p:sp>
            <p:nvSpPr>
              <p:cNvPr id="1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3"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典型的云存储服务</a:t>
                </a:r>
              </a:p>
            </p:txBody>
          </p:sp>
        </p:grpSp>
        <p:grpSp>
          <p:nvGrpSpPr>
            <p:cNvPr id="130" name="Group 65"/>
            <p:cNvGrpSpPr>
              <a:grpSpLocks/>
            </p:cNvGrpSpPr>
            <p:nvPr/>
          </p:nvGrpSpPr>
          <p:grpSpPr bwMode="auto">
            <a:xfrm>
              <a:off x="2593164" y="3791828"/>
              <a:ext cx="854273" cy="922552"/>
              <a:chOff x="2789" y="1625"/>
              <a:chExt cx="847" cy="915"/>
            </a:xfrm>
          </p:grpSpPr>
          <p:sp>
            <p:nvSpPr>
              <p:cNvPr id="1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137" name="Group 71"/>
              <p:cNvGrpSpPr>
                <a:grpSpLocks/>
              </p:cNvGrpSpPr>
              <p:nvPr/>
            </p:nvGrpSpPr>
            <p:grpSpPr bwMode="auto">
              <a:xfrm>
                <a:off x="2899" y="1735"/>
                <a:ext cx="687" cy="688"/>
                <a:chOff x="4166" y="1706"/>
                <a:chExt cx="1252" cy="1252"/>
              </a:xfrm>
            </p:grpSpPr>
            <p:sp>
              <p:nvSpPr>
                <p:cNvPr id="1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131" name="矩形 130"/>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六</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pic>
        <p:nvPicPr>
          <p:cNvPr id="8210"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88935" y="3978251"/>
            <a:ext cx="8291844" cy="271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8876552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574675" y="2598851"/>
            <a:ext cx="10820400" cy="2286000"/>
          </a:xfrm>
          <a:prstGeom prst="rect">
            <a:avLst/>
          </a:prstGeom>
          <a:solidFill>
            <a:schemeClr val="accent4"/>
          </a:solidFill>
        </p:spPr>
        <p:txBody>
          <a:bodyPr>
            <a:normAutofit/>
          </a:bodyPr>
          <a:lstStyle/>
          <a:p>
            <a:pPr marL="0" indent="457200">
              <a:buNone/>
            </a:pPr>
            <a:r>
              <a:rPr lang="zh-CN" altLang="en-US" dirty="0">
                <a:solidFill>
                  <a:schemeClr val="bg1"/>
                </a:solidFill>
              </a:rPr>
              <a:t>云存储架构可以分为两大类：紧耦合对称架构和松耦合非对称架构。传统的存储系统利用紧耦合对称架构，这种架构的设计旨在解决</a:t>
            </a:r>
            <a:r>
              <a:rPr lang="en-US" altLang="zh-CN" dirty="0">
                <a:solidFill>
                  <a:schemeClr val="bg1"/>
                </a:solidFill>
              </a:rPr>
              <a:t>HPC</a:t>
            </a:r>
            <a:r>
              <a:rPr lang="zh-CN" altLang="en-US" dirty="0">
                <a:solidFill>
                  <a:schemeClr val="bg1"/>
                </a:solidFill>
              </a:rPr>
              <a:t>（高性能计算、超级运算）问题，现在其正在向外扩展成为云存储，从而满足快速呈现的市场需求。新的存储系统已经采用了松弛耦合非对称架构，集中元数据和控制操作，这种架构并不非常适合高性能</a:t>
            </a:r>
            <a:r>
              <a:rPr lang="en-US" altLang="zh-CN" dirty="0">
                <a:solidFill>
                  <a:schemeClr val="bg1"/>
                </a:solidFill>
              </a:rPr>
              <a:t>HPC</a:t>
            </a:r>
            <a:r>
              <a:rPr lang="zh-CN" altLang="en-US" dirty="0">
                <a:solidFill>
                  <a:schemeClr val="bg1"/>
                </a:solidFill>
              </a:rPr>
              <a:t>，但是这种设计旨在解决云部署的大容量存储需求。</a:t>
            </a:r>
          </a:p>
          <a:p>
            <a:pPr marL="0" indent="457200">
              <a:buNone/>
            </a:pPr>
            <a:endParaRPr lang="zh-CN" altLang="en-US" dirty="0">
              <a:solidFill>
                <a:schemeClr val="bg1"/>
              </a:solidFill>
            </a:endParaRPr>
          </a:p>
          <a:p>
            <a:pPr marL="0" indent="0">
              <a:buNone/>
            </a:pPr>
            <a:endParaRPr lang="zh-CN" altLang="en-US" dirty="0">
              <a:solidFill>
                <a:schemeClr val="bg1"/>
              </a:solidFill>
            </a:endParaRPr>
          </a:p>
        </p:txBody>
      </p:sp>
      <p:cxnSp>
        <p:nvCxnSpPr>
          <p:cNvPr id="6" name="直接连接符 5"/>
          <p:cNvCxnSpPr/>
          <p:nvPr/>
        </p:nvCxnSpPr>
        <p:spPr>
          <a:xfrm>
            <a:off x="460375" y="2141651"/>
            <a:ext cx="11277600"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84175" y="5334794"/>
            <a:ext cx="11277600" cy="0"/>
          </a:xfrm>
          <a:prstGeom prst="line">
            <a:avLst/>
          </a:prstGeom>
          <a:ln w="5715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1280775" y="5563394"/>
            <a:ext cx="228600" cy="12961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747375" y="5563394"/>
            <a:ext cx="228600" cy="12961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213975" y="5563394"/>
            <a:ext cx="228600" cy="1296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680575" y="5563394"/>
            <a:ext cx="228600" cy="12961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223375" y="5563394"/>
            <a:ext cx="228600" cy="12961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766175" y="5576888"/>
            <a:ext cx="228600" cy="12961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308975" y="5563394"/>
            <a:ext cx="228600" cy="129619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5715794"/>
            <a:ext cx="12198350" cy="1143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31974" y="-1"/>
            <a:ext cx="11520000" cy="1016152"/>
            <a:chOff x="131974" y="-1"/>
            <a:chExt cx="11520000" cy="1016152"/>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6" name="矩形 15"/>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云存储架构</a:t>
              </a:r>
            </a:p>
          </p:txBody>
        </p:sp>
      </p:grpSp>
      <p:sp>
        <p:nvSpPr>
          <p:cNvPr id="24" name="文本框 23"/>
          <p:cNvSpPr txBox="1"/>
          <p:nvPr/>
        </p:nvSpPr>
        <p:spPr>
          <a:xfrm>
            <a:off x="606712" y="1114474"/>
            <a:ext cx="2334293"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云存储架构</a:t>
            </a:r>
          </a:p>
        </p:txBody>
      </p:sp>
    </p:spTree>
    <p:extLst>
      <p:ext uri="{BB962C8B-B14F-4D97-AF65-F5344CB8AC3E}">
        <p14:creationId xmlns:p14="http://schemas.microsoft.com/office/powerpoint/2010/main" val="219053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04283" y="2295236"/>
            <a:ext cx="5410200" cy="2863250"/>
          </a:xfrm>
          <a:prstGeom prst="rect">
            <a:avLst/>
          </a:prstGeom>
          <a:solidFill>
            <a:schemeClr val="tx2">
              <a:lumMod val="20000"/>
              <a:lumOff val="8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527346" y="1659052"/>
            <a:ext cx="5410200" cy="4818742"/>
          </a:xfrm>
          <a:prstGeom prst="rect">
            <a:avLst/>
          </a:prstGeom>
          <a:solidFill>
            <a:schemeClr val="tx2">
              <a:lumMod val="20000"/>
              <a:lumOff val="8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541861" y="1136537"/>
            <a:ext cx="5410200" cy="4644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50666" y="1765124"/>
            <a:ext cx="5343709" cy="4644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p:cNvSpPr>
            <a:spLocks noGrp="1"/>
          </p:cNvSpPr>
          <p:nvPr>
            <p:ph idx="4294967295"/>
          </p:nvPr>
        </p:nvSpPr>
        <p:spPr>
          <a:xfrm>
            <a:off x="348646" y="2253490"/>
            <a:ext cx="5184775" cy="3058242"/>
          </a:xfrm>
          <a:prstGeom prst="rect">
            <a:avLst/>
          </a:prstGeom>
        </p:spPr>
        <p:txBody>
          <a:bodyPr>
            <a:normAutofit/>
          </a:bodyPr>
          <a:lstStyle/>
          <a:p>
            <a:pPr marL="0" indent="0" algn="just">
              <a:buNone/>
            </a:pPr>
            <a:r>
              <a:rPr lang="zh-CN" altLang="en-US" sz="1800" dirty="0">
                <a:solidFill>
                  <a:schemeClr val="tx1">
                    <a:lumMod val="85000"/>
                    <a:lumOff val="15000"/>
                  </a:schemeClr>
                </a:solidFill>
                <a:latin typeface="Times New Roman" panose="02020603050405020304" pitchFamily="18" charset="0"/>
                <a:cs typeface="Times New Roman" panose="02020603050405020304" pitchFamily="18" charset="0"/>
              </a:rPr>
              <a:t>       构建</a:t>
            </a:r>
            <a:r>
              <a:rPr lang="en-US" altLang="zh-CN" sz="1800" dirty="0">
                <a:solidFill>
                  <a:schemeClr val="tx1">
                    <a:lumMod val="85000"/>
                    <a:lumOff val="15000"/>
                  </a:schemeClr>
                </a:solidFill>
                <a:latin typeface="Times New Roman" panose="02020603050405020304" pitchFamily="18" charset="0"/>
                <a:cs typeface="Times New Roman" panose="02020603050405020304" pitchFamily="18" charset="0"/>
              </a:rPr>
              <a:t>TCS</a:t>
            </a:r>
            <a:r>
              <a:rPr lang="zh-CN" altLang="en-US" sz="1800" dirty="0">
                <a:solidFill>
                  <a:schemeClr val="tx1">
                    <a:lumMod val="85000"/>
                    <a:lumOff val="15000"/>
                  </a:schemeClr>
                </a:solidFill>
                <a:latin typeface="Times New Roman" panose="02020603050405020304" pitchFamily="18" charset="0"/>
                <a:cs typeface="Times New Roman" panose="02020603050405020304" pitchFamily="18" charset="0"/>
              </a:rPr>
              <a:t>系统是为了解决单一文件性能所面临的挑战，这种挑战限制了传统</a:t>
            </a:r>
            <a:r>
              <a:rPr lang="en-US" altLang="zh-CN" sz="1800" dirty="0">
                <a:solidFill>
                  <a:schemeClr val="tx1">
                    <a:lumMod val="85000"/>
                    <a:lumOff val="15000"/>
                  </a:schemeClr>
                </a:solidFill>
                <a:latin typeface="Times New Roman" panose="02020603050405020304" pitchFamily="18" charset="0"/>
                <a:cs typeface="Times New Roman" panose="02020603050405020304" pitchFamily="18" charset="0"/>
              </a:rPr>
              <a:t>NAS</a:t>
            </a:r>
            <a:r>
              <a:rPr lang="zh-CN" altLang="en-US" sz="1800" dirty="0">
                <a:solidFill>
                  <a:schemeClr val="tx1">
                    <a:lumMod val="85000"/>
                    <a:lumOff val="15000"/>
                  </a:schemeClr>
                </a:solidFill>
                <a:latin typeface="Times New Roman" panose="02020603050405020304" pitchFamily="18" charset="0"/>
                <a:cs typeface="Times New Roman" panose="02020603050405020304" pitchFamily="18" charset="0"/>
              </a:rPr>
              <a:t>系统的发展。</a:t>
            </a:r>
            <a:r>
              <a:rPr lang="en-US" altLang="zh-CN" sz="1800" dirty="0">
                <a:solidFill>
                  <a:schemeClr val="tx1">
                    <a:lumMod val="85000"/>
                    <a:lumOff val="15000"/>
                  </a:schemeClr>
                </a:solidFill>
                <a:latin typeface="Times New Roman" panose="02020603050405020304" pitchFamily="18" charset="0"/>
                <a:cs typeface="Times New Roman" panose="02020603050405020304" pitchFamily="18" charset="0"/>
              </a:rPr>
              <a:t>HPC</a:t>
            </a:r>
            <a:r>
              <a:rPr lang="zh-CN" altLang="en-US" sz="1800" dirty="0">
                <a:solidFill>
                  <a:schemeClr val="tx1">
                    <a:lumMod val="85000"/>
                    <a:lumOff val="15000"/>
                  </a:schemeClr>
                </a:solidFill>
                <a:latin typeface="Times New Roman" panose="02020603050405020304" pitchFamily="18" charset="0"/>
                <a:cs typeface="Times New Roman" panose="02020603050405020304" pitchFamily="18" charset="0"/>
              </a:rPr>
              <a:t>系统所具有的优势迅速压倒了存储，因为它们需要的单一文件</a:t>
            </a:r>
            <a:r>
              <a:rPr lang="en-US" altLang="zh-CN" sz="1800" dirty="0">
                <a:solidFill>
                  <a:schemeClr val="tx1">
                    <a:lumMod val="85000"/>
                    <a:lumOff val="15000"/>
                  </a:schemeClr>
                </a:solidFill>
                <a:latin typeface="Times New Roman" panose="02020603050405020304" pitchFamily="18" charset="0"/>
                <a:cs typeface="Times New Roman" panose="02020603050405020304" pitchFamily="18" charset="0"/>
              </a:rPr>
              <a:t>I/O</a:t>
            </a:r>
            <a:r>
              <a:rPr lang="zh-CN" altLang="en-US" sz="1800" dirty="0">
                <a:solidFill>
                  <a:schemeClr val="tx1">
                    <a:lumMod val="85000"/>
                    <a:lumOff val="15000"/>
                  </a:schemeClr>
                </a:solidFill>
                <a:latin typeface="Times New Roman" panose="02020603050405020304" pitchFamily="18" charset="0"/>
                <a:cs typeface="Times New Roman" panose="02020603050405020304" pitchFamily="18" charset="0"/>
              </a:rPr>
              <a:t>操作要比单一设备的</a:t>
            </a:r>
            <a:r>
              <a:rPr lang="en-US" altLang="zh-CN" sz="1800" dirty="0">
                <a:solidFill>
                  <a:schemeClr val="tx1">
                    <a:lumMod val="85000"/>
                    <a:lumOff val="15000"/>
                  </a:schemeClr>
                </a:solidFill>
                <a:latin typeface="Times New Roman" panose="02020603050405020304" pitchFamily="18" charset="0"/>
                <a:cs typeface="Times New Roman" panose="02020603050405020304" pitchFamily="18" charset="0"/>
              </a:rPr>
              <a:t>I/O</a:t>
            </a:r>
            <a:r>
              <a:rPr lang="zh-CN" altLang="en-US" sz="1800" dirty="0">
                <a:solidFill>
                  <a:schemeClr val="tx1">
                    <a:lumMod val="85000"/>
                    <a:lumOff val="15000"/>
                  </a:schemeClr>
                </a:solidFill>
                <a:latin typeface="Times New Roman" panose="02020603050405020304" pitchFamily="18" charset="0"/>
                <a:cs typeface="Times New Roman" panose="02020603050405020304" pitchFamily="18" charset="0"/>
              </a:rPr>
              <a:t>操作多得多。为了解决这一问题，业内创建了</a:t>
            </a:r>
            <a:r>
              <a:rPr lang="en-US" altLang="zh-CN" sz="1800" dirty="0">
                <a:solidFill>
                  <a:schemeClr val="tx1">
                    <a:lumMod val="85000"/>
                    <a:lumOff val="15000"/>
                  </a:schemeClr>
                </a:solidFill>
                <a:latin typeface="Times New Roman" panose="02020603050405020304" pitchFamily="18" charset="0"/>
                <a:cs typeface="Times New Roman" panose="02020603050405020304" pitchFamily="18" charset="0"/>
              </a:rPr>
              <a:t>TCS</a:t>
            </a:r>
            <a:r>
              <a:rPr lang="zh-CN" altLang="en-US" sz="1800" dirty="0">
                <a:solidFill>
                  <a:schemeClr val="tx1">
                    <a:lumMod val="85000"/>
                    <a:lumOff val="15000"/>
                  </a:schemeClr>
                </a:solidFill>
                <a:latin typeface="Times New Roman" panose="02020603050405020304" pitchFamily="18" charset="0"/>
                <a:cs typeface="Times New Roman" panose="02020603050405020304" pitchFamily="18" charset="0"/>
              </a:rPr>
              <a:t>架构的产品，很多节点同时伴随着分布式锁管理（锁定文件不同部分的写操作）和缓存一致性功能。</a:t>
            </a:r>
            <a:endParaRPr lang="zh-CN" altLang="en-US" sz="1800"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4294967295"/>
          </p:nvPr>
        </p:nvSpPr>
        <p:spPr>
          <a:xfrm>
            <a:off x="450666" y="1753394"/>
            <a:ext cx="3958601" cy="465138"/>
          </a:xfrm>
          <a:prstGeom prst="rect">
            <a:avLst/>
          </a:prstGeom>
        </p:spPr>
        <p:txBody>
          <a:bodyPr>
            <a:normAutofit/>
          </a:bodyPr>
          <a:lstStyle/>
          <a:p>
            <a:pPr marL="0" indent="0">
              <a:buNone/>
            </a:pPr>
            <a:r>
              <a:rPr lang="zh-CN" altLang="en-US" dirty="0">
                <a:latin typeface="Times New Roman" panose="02020603050405020304" pitchFamily="18" charset="0"/>
                <a:cs typeface="Times New Roman" panose="02020603050405020304" pitchFamily="18" charset="0"/>
              </a:rPr>
              <a:t>紧耦合对称（</a:t>
            </a:r>
            <a:r>
              <a:rPr lang="en-US" altLang="zh-CN" dirty="0">
                <a:latin typeface="Times New Roman" panose="02020603050405020304" pitchFamily="18" charset="0"/>
                <a:cs typeface="Times New Roman" panose="02020603050405020304" pitchFamily="18" charset="0"/>
              </a:rPr>
              <a:t>TCS</a:t>
            </a:r>
            <a:r>
              <a:rPr lang="zh-CN" altLang="en-US" dirty="0">
                <a:latin typeface="Times New Roman" panose="02020603050405020304" pitchFamily="18" charset="0"/>
                <a:cs typeface="Times New Roman" panose="02020603050405020304" pitchFamily="18" charset="0"/>
              </a:rPr>
              <a:t>）架构</a:t>
            </a:r>
          </a:p>
        </p:txBody>
      </p:sp>
      <p:sp>
        <p:nvSpPr>
          <p:cNvPr id="6" name="内容占位符 3"/>
          <p:cNvSpPr txBox="1">
            <a:spLocks/>
          </p:cNvSpPr>
          <p:nvPr/>
        </p:nvSpPr>
        <p:spPr>
          <a:xfrm>
            <a:off x="6629718" y="1753394"/>
            <a:ext cx="5184457" cy="5106194"/>
          </a:xfrm>
          <a:prstGeom prst="rect">
            <a:avLst/>
          </a:prstGeom>
        </p:spPr>
        <p:txBody>
          <a:bodyPr vert="horz" lIns="121917" tIns="60958" rIns="121917" bIns="60958" rtlCol="0">
            <a:normAutofit fontScale="92500" lnSpcReduction="10000"/>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just">
              <a:buNone/>
            </a:pPr>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       LCA</a:t>
            </a:r>
            <a:r>
              <a:rPr lang="zh-CN" altLang="en-US" dirty="0">
                <a:solidFill>
                  <a:schemeClr val="tx1">
                    <a:lumMod val="85000"/>
                    <a:lumOff val="15000"/>
                  </a:schemeClr>
                </a:solidFill>
                <a:latin typeface="Times New Roman" panose="02020603050405020304" pitchFamily="18" charset="0"/>
                <a:cs typeface="Times New Roman" panose="02020603050405020304" pitchFamily="18" charset="0"/>
              </a:rPr>
              <a:t>系统采用不同的方法来向外扩展，它不是通过执行某个策略来使每个节点知道每个行动所执行的操作，而是利用一个数据路径之外的中央元数据控制服务器。</a:t>
            </a:r>
          </a:p>
          <a:p>
            <a:pPr algn="just"/>
            <a:r>
              <a:rPr lang="zh-CN" altLang="en-US" sz="1900" dirty="0">
                <a:solidFill>
                  <a:schemeClr val="tx1">
                    <a:lumMod val="85000"/>
                    <a:lumOff val="15000"/>
                  </a:schemeClr>
                </a:solidFill>
                <a:latin typeface="Times New Roman" panose="02020603050405020304" pitchFamily="18" charset="0"/>
                <a:cs typeface="Times New Roman" panose="02020603050405020304" pitchFamily="18" charset="0"/>
              </a:rPr>
              <a:t>节点可以利用不同的商品硬件</a:t>
            </a:r>
            <a:r>
              <a:rPr lang="en-US" altLang="zh-CN" sz="1900" dirty="0">
                <a:solidFill>
                  <a:schemeClr val="tx1">
                    <a:lumMod val="85000"/>
                    <a:lumOff val="15000"/>
                  </a:schemeClr>
                </a:solidFill>
                <a:latin typeface="Times New Roman" panose="02020603050405020304" pitchFamily="18" charset="0"/>
                <a:cs typeface="Times New Roman" panose="02020603050405020304" pitchFamily="18" charset="0"/>
              </a:rPr>
              <a:t>CPU</a:t>
            </a:r>
            <a:r>
              <a:rPr lang="zh-CN" altLang="en-US" sz="1900" dirty="0">
                <a:solidFill>
                  <a:schemeClr val="tx1">
                    <a:lumMod val="85000"/>
                    <a:lumOff val="15000"/>
                  </a:schemeClr>
                </a:solidFill>
                <a:latin typeface="Times New Roman" panose="02020603050405020304" pitchFamily="18" charset="0"/>
                <a:cs typeface="Times New Roman" panose="02020603050405020304" pitchFamily="18" charset="0"/>
              </a:rPr>
              <a:t>和存储配置，而且仍然在云存储中发挥作用。</a:t>
            </a:r>
          </a:p>
          <a:p>
            <a:pPr algn="just"/>
            <a:r>
              <a:rPr lang="zh-CN" altLang="en-US" sz="1900" dirty="0">
                <a:solidFill>
                  <a:schemeClr val="tx1">
                    <a:lumMod val="85000"/>
                    <a:lumOff val="15000"/>
                  </a:schemeClr>
                </a:solidFill>
                <a:latin typeface="Times New Roman" panose="02020603050405020304" pitchFamily="18" charset="0"/>
                <a:cs typeface="Times New Roman" panose="02020603050405020304" pitchFamily="18" charset="0"/>
              </a:rPr>
              <a:t>用户可以通过利用硬件性能或虚拟化实例来调整云存储。</a:t>
            </a:r>
          </a:p>
          <a:p>
            <a:pPr algn="just"/>
            <a:r>
              <a:rPr lang="zh-CN" altLang="en-US" sz="1900" dirty="0">
                <a:solidFill>
                  <a:schemeClr val="tx1">
                    <a:lumMod val="85000"/>
                    <a:lumOff val="15000"/>
                  </a:schemeClr>
                </a:solidFill>
                <a:latin typeface="Times New Roman" panose="02020603050405020304" pitchFamily="18" charset="0"/>
                <a:cs typeface="Times New Roman" panose="02020603050405020304" pitchFamily="18" charset="0"/>
              </a:rPr>
              <a:t>消除节点之间共享的大量状态开销可以消除用户计算机互联的需要，进一步降低成本。</a:t>
            </a:r>
          </a:p>
          <a:p>
            <a:pPr algn="just"/>
            <a:r>
              <a:rPr lang="zh-CN" altLang="en-US" sz="1900" dirty="0">
                <a:solidFill>
                  <a:schemeClr val="tx1">
                    <a:lumMod val="85000"/>
                    <a:lumOff val="15000"/>
                  </a:schemeClr>
                </a:solidFill>
                <a:latin typeface="Times New Roman" panose="02020603050405020304" pitchFamily="18" charset="0"/>
                <a:cs typeface="Times New Roman" panose="02020603050405020304" pitchFamily="18" charset="0"/>
              </a:rPr>
              <a:t>异构硬件的混合和匹配使用户能够在需要的时候在当前经济规模的基础上扩大存储。</a:t>
            </a:r>
          </a:p>
          <a:p>
            <a:pPr algn="just"/>
            <a:r>
              <a:rPr lang="zh-CN" altLang="en-US" sz="1900" dirty="0">
                <a:solidFill>
                  <a:schemeClr val="tx1">
                    <a:lumMod val="85000"/>
                    <a:lumOff val="15000"/>
                  </a:schemeClr>
                </a:solidFill>
                <a:latin typeface="Times New Roman" panose="02020603050405020304" pitchFamily="18" charset="0"/>
                <a:cs typeface="Times New Roman" panose="02020603050405020304" pitchFamily="18" charset="0"/>
              </a:rPr>
              <a:t>存储节点可以旋转地进行深层次应用程序归档，而且在控制节点上，元数据经常都是可用的。</a:t>
            </a:r>
          </a:p>
        </p:txBody>
      </p:sp>
      <p:sp>
        <p:nvSpPr>
          <p:cNvPr id="7" name="内容占位符 4"/>
          <p:cNvSpPr txBox="1">
            <a:spLocks/>
          </p:cNvSpPr>
          <p:nvPr/>
        </p:nvSpPr>
        <p:spPr>
          <a:xfrm>
            <a:off x="6541861" y="1146148"/>
            <a:ext cx="4953000" cy="464458"/>
          </a:xfrm>
          <a:prstGeom prst="rect">
            <a:avLst/>
          </a:prstGeom>
        </p:spPr>
        <p:txBody>
          <a:bodyPr vert="horz" lIns="121917" tIns="60958" rIns="121917" bIns="60958" rtlCol="0">
            <a:norm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dirty="0">
                <a:latin typeface="Times New Roman" panose="02020603050405020304" pitchFamily="18" charset="0"/>
                <a:cs typeface="Times New Roman" panose="02020603050405020304" pitchFamily="18" charset="0"/>
              </a:rPr>
              <a:t>松弛耦合非对称（</a:t>
            </a:r>
            <a:r>
              <a:rPr lang="en-US" altLang="zh-CN" dirty="0">
                <a:latin typeface="Times New Roman" panose="02020603050405020304" pitchFamily="18" charset="0"/>
                <a:cs typeface="Times New Roman" panose="02020603050405020304" pitchFamily="18" charset="0"/>
              </a:rPr>
              <a:t>LCA</a:t>
            </a:r>
            <a:r>
              <a:rPr lang="zh-CN" altLang="en-US" dirty="0">
                <a:latin typeface="Times New Roman" panose="02020603050405020304" pitchFamily="18" charset="0"/>
                <a:cs typeface="Times New Roman" panose="02020603050405020304" pitchFamily="18" charset="0"/>
              </a:rPr>
              <a:t>）架构</a:t>
            </a:r>
          </a:p>
        </p:txBody>
      </p:sp>
      <p:sp>
        <p:nvSpPr>
          <p:cNvPr id="12" name="Text Box 8"/>
          <p:cNvSpPr txBox="1">
            <a:spLocks noChangeArrowheads="1"/>
          </p:cNvSpPr>
          <p:nvPr/>
        </p:nvSpPr>
        <p:spPr bwMode="auto">
          <a:xfrm>
            <a:off x="1374775" y="5182394"/>
            <a:ext cx="4419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lgn="l" eaLnBrk="0" hangingPunct="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lgn="l" eaLnBrk="0" hangingPunct="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lgn="l" eaLnBrk="0" hangingPunct="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lgn="l" eaLnBrk="0" hangingPunct="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50000"/>
              </a:spcBef>
              <a:buClrTx/>
              <a:buFontTx/>
              <a:buNone/>
            </a:pPr>
            <a:r>
              <a:rPr lang="zh-CN" altLang="en-US" sz="1800" dirty="0">
                <a:solidFill>
                  <a:srgbClr val="E46C0A"/>
                </a:solidFill>
                <a:latin typeface="微软雅黑" pitchFamily="34" charset="-122"/>
                <a:ea typeface="微软雅黑" pitchFamily="34" charset="-122"/>
                <a:cs typeface="Microsoft YaHei UI" pitchFamily="18" charset="0"/>
              </a:rPr>
              <a:t>这种解决方案对于单文件吞吐量问题很有效，已经在很多</a:t>
            </a:r>
            <a:r>
              <a:rPr lang="en-US" altLang="zh-CN" sz="1800" dirty="0">
                <a:solidFill>
                  <a:srgbClr val="E46C0A"/>
                </a:solidFill>
                <a:latin typeface="微软雅黑" pitchFamily="34" charset="-122"/>
                <a:ea typeface="微软雅黑" pitchFamily="34" charset="-122"/>
                <a:cs typeface="Microsoft YaHei UI" pitchFamily="18" charset="0"/>
              </a:rPr>
              <a:t>HPC</a:t>
            </a:r>
            <a:r>
              <a:rPr lang="zh-CN" altLang="en-US" sz="1800" dirty="0">
                <a:solidFill>
                  <a:srgbClr val="E46C0A"/>
                </a:solidFill>
                <a:latin typeface="微软雅黑" pitchFamily="34" charset="-122"/>
                <a:ea typeface="微软雅黑" pitchFamily="34" charset="-122"/>
                <a:cs typeface="Microsoft YaHei UI" pitchFamily="18" charset="0"/>
              </a:rPr>
              <a:t>客户中得到了广泛应用，同时也很先进，需要一定程度的技术经验才能安装和使用。</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0666" y="5455331"/>
            <a:ext cx="924109" cy="63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组合 13"/>
          <p:cNvGrpSpPr/>
          <p:nvPr/>
        </p:nvGrpSpPr>
        <p:grpSpPr>
          <a:xfrm>
            <a:off x="131974" y="-1"/>
            <a:ext cx="11520000" cy="1016152"/>
            <a:chOff x="131974" y="-1"/>
            <a:chExt cx="11520000" cy="1016152"/>
          </a:xfrm>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6" name="矩形 15"/>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云存储架构</a:t>
              </a:r>
            </a:p>
          </p:txBody>
        </p:sp>
      </p:grpSp>
      <p:sp>
        <p:nvSpPr>
          <p:cNvPr id="20" name="文本框 19"/>
          <p:cNvSpPr txBox="1"/>
          <p:nvPr/>
        </p:nvSpPr>
        <p:spPr>
          <a:xfrm>
            <a:off x="606712" y="1114474"/>
            <a:ext cx="2334293"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云存储架构</a:t>
            </a:r>
          </a:p>
        </p:txBody>
      </p:sp>
    </p:spTree>
    <p:extLst>
      <p:ext uri="{BB962C8B-B14F-4D97-AF65-F5344CB8AC3E}">
        <p14:creationId xmlns:p14="http://schemas.microsoft.com/office/powerpoint/2010/main" val="2003889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8" name="组合 5"/>
          <p:cNvGrpSpPr>
            <a:grpSpLocks/>
          </p:cNvGrpSpPr>
          <p:nvPr/>
        </p:nvGrpSpPr>
        <p:grpSpPr bwMode="auto">
          <a:xfrm rot="-5400000">
            <a:off x="368556" y="3833362"/>
            <a:ext cx="5387090" cy="206571"/>
            <a:chOff x="0" y="3259138"/>
            <a:chExt cx="9144000" cy="195262"/>
          </a:xfrm>
        </p:grpSpPr>
        <p:sp>
          <p:nvSpPr>
            <p:cNvPr id="76"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7" name="Rectangle 4"/>
            <p:cNvSpPr>
              <a:spLocks noChangeArrowheads="1"/>
            </p:cNvSpPr>
            <p:nvPr/>
          </p:nvSpPr>
          <p:spPr bwMode="gray">
            <a:xfrm>
              <a:off x="1" y="3312022"/>
              <a:ext cx="9144000" cy="142379"/>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nvGrpSpPr>
          <p:cNvPr id="3" name="组合 2"/>
          <p:cNvGrpSpPr/>
          <p:nvPr/>
        </p:nvGrpSpPr>
        <p:grpSpPr>
          <a:xfrm>
            <a:off x="2581281" y="1350164"/>
            <a:ext cx="6326064" cy="861638"/>
            <a:chOff x="2593164" y="1657734"/>
            <a:chExt cx="6326064" cy="922552"/>
          </a:xfrm>
        </p:grpSpPr>
        <p:grpSp>
          <p:nvGrpSpPr>
            <p:cNvPr id="8197" name="组合 62"/>
            <p:cNvGrpSpPr>
              <a:grpSpLocks/>
            </p:cNvGrpSpPr>
            <p:nvPr/>
          </p:nvGrpSpPr>
          <p:grpSpPr bwMode="auto">
            <a:xfrm>
              <a:off x="2974252" y="1810168"/>
              <a:ext cx="5944976" cy="626254"/>
              <a:chOff x="1752601" y="2209800"/>
              <a:chExt cx="6934200" cy="625705"/>
            </a:xfrm>
          </p:grpSpPr>
          <p:sp>
            <p:nvSpPr>
              <p:cNvPr id="73"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54" name="Text Box 9"/>
              <p:cNvSpPr txBox="1">
                <a:spLocks noChangeArrowheads="1"/>
              </p:cNvSpPr>
              <p:nvPr/>
            </p:nvSpPr>
            <p:spPr bwMode="gray">
              <a:xfrm>
                <a:off x="2513808" y="2209800"/>
                <a:ext cx="5700713" cy="62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1" lang="zh-CN" altLang="en-US" sz="3201"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概述</a:t>
                </a:r>
              </a:p>
            </p:txBody>
          </p:sp>
        </p:grpSp>
        <p:grpSp>
          <p:nvGrpSpPr>
            <p:cNvPr id="8199" name="Group 65"/>
            <p:cNvGrpSpPr>
              <a:grpSpLocks/>
            </p:cNvGrpSpPr>
            <p:nvPr/>
          </p:nvGrpSpPr>
          <p:grpSpPr bwMode="auto">
            <a:xfrm>
              <a:off x="2593164" y="1657734"/>
              <a:ext cx="854273" cy="922552"/>
              <a:chOff x="2789" y="1625"/>
              <a:chExt cx="847" cy="915"/>
            </a:xfrm>
          </p:grpSpPr>
          <p:sp>
            <p:nvSpPr>
              <p:cNvPr id="79"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0"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1"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3"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46" name="Group 71"/>
              <p:cNvGrpSpPr>
                <a:grpSpLocks/>
              </p:cNvGrpSpPr>
              <p:nvPr/>
            </p:nvGrpSpPr>
            <p:grpSpPr bwMode="auto">
              <a:xfrm>
                <a:off x="2899" y="1735"/>
                <a:ext cx="687" cy="688"/>
                <a:chOff x="4166" y="1706"/>
                <a:chExt cx="1252" cy="1252"/>
              </a:xfrm>
            </p:grpSpPr>
            <p:sp>
              <p:nvSpPr>
                <p:cNvPr id="85"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6"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7"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8"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2" name="矩形 61"/>
            <p:cNvSpPr/>
            <p:nvPr/>
          </p:nvSpPr>
          <p:spPr>
            <a:xfrm>
              <a:off x="2740836" y="1845102"/>
              <a:ext cx="597038" cy="58433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一</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4" name="组合 3"/>
          <p:cNvGrpSpPr/>
          <p:nvPr/>
        </p:nvGrpSpPr>
        <p:grpSpPr>
          <a:xfrm>
            <a:off x="2581281" y="2210594"/>
            <a:ext cx="6326064" cy="877458"/>
            <a:chOff x="2593164" y="2724781"/>
            <a:chExt cx="6326064" cy="922552"/>
          </a:xfrm>
        </p:grpSpPr>
        <p:grpSp>
          <p:nvGrpSpPr>
            <p:cNvPr id="8194" name="组合 63"/>
            <p:cNvGrpSpPr>
              <a:grpSpLocks/>
            </p:cNvGrpSpPr>
            <p:nvPr/>
          </p:nvGrpSpPr>
          <p:grpSpPr bwMode="auto">
            <a:xfrm>
              <a:off x="2974252" y="2877217"/>
              <a:ext cx="5944976" cy="614964"/>
              <a:chOff x="1752601" y="2209798"/>
              <a:chExt cx="6934200" cy="614424"/>
            </a:xfrm>
          </p:grpSpPr>
          <p:sp>
            <p:nvSpPr>
              <p:cNvPr id="6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60" name="Text Box 9"/>
              <p:cNvSpPr txBox="1">
                <a:spLocks noChangeArrowheads="1"/>
              </p:cNvSpPr>
              <p:nvPr/>
            </p:nvSpPr>
            <p:spPr bwMode="gray">
              <a:xfrm>
                <a:off x="2513808" y="2209798"/>
                <a:ext cx="5700713" cy="61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结构模型</a:t>
                </a:r>
              </a:p>
            </p:txBody>
          </p:sp>
        </p:grpSp>
        <p:grpSp>
          <p:nvGrpSpPr>
            <p:cNvPr id="8200" name="Group 65"/>
            <p:cNvGrpSpPr>
              <a:grpSpLocks/>
            </p:cNvGrpSpPr>
            <p:nvPr/>
          </p:nvGrpSpPr>
          <p:grpSpPr bwMode="auto">
            <a:xfrm>
              <a:off x="2593164" y="2724781"/>
              <a:ext cx="854273" cy="922552"/>
              <a:chOff x="2789" y="1625"/>
              <a:chExt cx="847" cy="915"/>
            </a:xfrm>
          </p:grpSpPr>
          <p:sp>
            <p:nvSpPr>
              <p:cNvPr id="90"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1"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2"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3"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4"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36" name="Group 71"/>
              <p:cNvGrpSpPr>
                <a:grpSpLocks/>
              </p:cNvGrpSpPr>
              <p:nvPr/>
            </p:nvGrpSpPr>
            <p:grpSpPr bwMode="auto">
              <a:xfrm>
                <a:off x="2899" y="1735"/>
                <a:ext cx="687" cy="688"/>
                <a:chOff x="4166" y="1706"/>
                <a:chExt cx="1252" cy="1252"/>
              </a:xfrm>
            </p:grpSpPr>
            <p:sp>
              <p:nvSpPr>
                <p:cNvPr id="96"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7"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8"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9"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3" name="矩形 62"/>
            <p:cNvSpPr/>
            <p:nvPr/>
          </p:nvSpPr>
          <p:spPr>
            <a:xfrm>
              <a:off x="2740836" y="2858162"/>
              <a:ext cx="597038" cy="58433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二</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5" name="组合 4"/>
          <p:cNvGrpSpPr/>
          <p:nvPr/>
        </p:nvGrpSpPr>
        <p:grpSpPr>
          <a:xfrm>
            <a:off x="2577728" y="3124994"/>
            <a:ext cx="6318125" cy="876206"/>
            <a:chOff x="2593164" y="3791828"/>
            <a:chExt cx="6318125" cy="922552"/>
          </a:xfrm>
        </p:grpSpPr>
        <p:grpSp>
          <p:nvGrpSpPr>
            <p:cNvPr id="8195" name="组合 66"/>
            <p:cNvGrpSpPr>
              <a:grpSpLocks/>
            </p:cNvGrpSpPr>
            <p:nvPr/>
          </p:nvGrpSpPr>
          <p:grpSpPr bwMode="auto">
            <a:xfrm>
              <a:off x="2966313" y="3934734"/>
              <a:ext cx="5944976" cy="615841"/>
              <a:chOff x="1752601" y="2209798"/>
              <a:chExt cx="6934200" cy="615301"/>
            </a:xfrm>
          </p:grpSpPr>
          <p:sp>
            <p:nvSpPr>
              <p:cNvPr id="6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58"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云存储架构</a:t>
                </a:r>
              </a:p>
            </p:txBody>
          </p:sp>
        </p:grpSp>
        <p:grpSp>
          <p:nvGrpSpPr>
            <p:cNvPr id="8202" name="Group 65"/>
            <p:cNvGrpSpPr>
              <a:grpSpLocks/>
            </p:cNvGrpSpPr>
            <p:nvPr/>
          </p:nvGrpSpPr>
          <p:grpSpPr bwMode="auto">
            <a:xfrm>
              <a:off x="2593164" y="3791828"/>
              <a:ext cx="854273" cy="922552"/>
              <a:chOff x="2789" y="1625"/>
              <a:chExt cx="847" cy="915"/>
            </a:xfrm>
          </p:grpSpPr>
          <p:sp>
            <p:nvSpPr>
              <p:cNvPr id="11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16" name="Group 71"/>
              <p:cNvGrpSpPr>
                <a:grpSpLocks/>
              </p:cNvGrpSpPr>
              <p:nvPr/>
            </p:nvGrpSpPr>
            <p:grpSpPr bwMode="auto">
              <a:xfrm>
                <a:off x="2899" y="1735"/>
                <a:ext cx="687" cy="688"/>
                <a:chOff x="4166" y="1706"/>
                <a:chExt cx="1252" cy="1252"/>
              </a:xfrm>
            </p:grpSpPr>
            <p:sp>
              <p:nvSpPr>
                <p:cNvPr id="11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6" name="矩形 65"/>
            <p:cNvSpPr/>
            <p:nvPr/>
          </p:nvSpPr>
          <p:spPr>
            <a:xfrm>
              <a:off x="2715430" y="3968082"/>
              <a:ext cx="597038" cy="585923"/>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三</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sp>
        <p:nvSpPr>
          <p:cNvPr id="8209" name="Rectangle 35"/>
          <p:cNvSpPr>
            <a:spLocks noChangeArrowheads="1"/>
          </p:cNvSpPr>
          <p:nvPr/>
        </p:nvSpPr>
        <p:spPr bwMode="blackWhite">
          <a:xfrm>
            <a:off x="1792111" y="1217490"/>
            <a:ext cx="8288668" cy="2741561"/>
          </a:xfrm>
          <a:prstGeom prst="rect">
            <a:avLst/>
          </a:prstGeom>
          <a:solidFill>
            <a:schemeClr val="bg1">
              <a:alpha val="74901"/>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ahoma" panose="020B0604030504040204" pitchFamily="34" charset="0"/>
              <a:ea typeface="宋体" panose="02010600030101010101" pitchFamily="2" charset="-122"/>
              <a:cs typeface="+mn-cs"/>
            </a:endParaRPr>
          </a:p>
        </p:txBody>
      </p:sp>
      <p:pic>
        <p:nvPicPr>
          <p:cNvPr id="72" name="图片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74" name="矩形 73"/>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8" name="标题 1"/>
          <p:cNvSpPr>
            <a:spLocks/>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itchFamily="34" charset="0"/>
                <a:ea typeface="黑体" pitchFamily="2" charset="-122"/>
                <a:cs typeface="+mn-cs"/>
              </a:rPr>
              <a:t>目录</a:t>
            </a:r>
          </a:p>
        </p:txBody>
      </p:sp>
      <p:grpSp>
        <p:nvGrpSpPr>
          <p:cNvPr id="58" name="组合 57"/>
          <p:cNvGrpSpPr/>
          <p:nvPr/>
        </p:nvGrpSpPr>
        <p:grpSpPr>
          <a:xfrm>
            <a:off x="2569180" y="4001388"/>
            <a:ext cx="6318125" cy="876206"/>
            <a:chOff x="2593164" y="3791828"/>
            <a:chExt cx="6318125" cy="922552"/>
          </a:xfrm>
        </p:grpSpPr>
        <p:grpSp>
          <p:nvGrpSpPr>
            <p:cNvPr id="59" name="组合 66"/>
            <p:cNvGrpSpPr>
              <a:grpSpLocks/>
            </p:cNvGrpSpPr>
            <p:nvPr/>
          </p:nvGrpSpPr>
          <p:grpSpPr bwMode="auto">
            <a:xfrm>
              <a:off x="2966313" y="3934734"/>
              <a:ext cx="5944976" cy="615842"/>
              <a:chOff x="1752601" y="2209798"/>
              <a:chExt cx="6934200" cy="615302"/>
            </a:xfrm>
          </p:grpSpPr>
          <p:sp>
            <p:nvSpPr>
              <p:cNvPr id="101"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2" name="Text Box 9"/>
              <p:cNvSpPr txBox="1">
                <a:spLocks noChangeArrowheads="1"/>
              </p:cNvSpPr>
              <p:nvPr/>
            </p:nvSpPr>
            <p:spPr bwMode="gray">
              <a:xfrm>
                <a:off x="2513807" y="2209798"/>
                <a:ext cx="6120588" cy="61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云存储类型及其适合的应用</a:t>
                </a:r>
              </a:p>
            </p:txBody>
          </p:sp>
        </p:grpSp>
        <p:grpSp>
          <p:nvGrpSpPr>
            <p:cNvPr id="60" name="Group 65"/>
            <p:cNvGrpSpPr>
              <a:grpSpLocks/>
            </p:cNvGrpSpPr>
            <p:nvPr/>
          </p:nvGrpSpPr>
          <p:grpSpPr bwMode="auto">
            <a:xfrm>
              <a:off x="2593164" y="3791828"/>
              <a:ext cx="854273" cy="922552"/>
              <a:chOff x="2789" y="1625"/>
              <a:chExt cx="847" cy="915"/>
            </a:xfrm>
          </p:grpSpPr>
          <p:sp>
            <p:nvSpPr>
              <p:cNvPr id="65"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6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6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1"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75" name="Group 71"/>
              <p:cNvGrpSpPr>
                <a:grpSpLocks/>
              </p:cNvGrpSpPr>
              <p:nvPr/>
            </p:nvGrpSpPr>
            <p:grpSpPr bwMode="auto">
              <a:xfrm>
                <a:off x="2899" y="1735"/>
                <a:ext cx="687" cy="688"/>
                <a:chOff x="4166" y="1706"/>
                <a:chExt cx="1252" cy="1252"/>
              </a:xfrm>
            </p:grpSpPr>
            <p:sp>
              <p:nvSpPr>
                <p:cNvPr id="8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5"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0"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1" name="矩形 60"/>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四</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103" name="组合 102"/>
          <p:cNvGrpSpPr/>
          <p:nvPr/>
        </p:nvGrpSpPr>
        <p:grpSpPr>
          <a:xfrm>
            <a:off x="2569180" y="4877594"/>
            <a:ext cx="6318125" cy="876206"/>
            <a:chOff x="2593164" y="3791828"/>
            <a:chExt cx="6318125" cy="922552"/>
          </a:xfrm>
        </p:grpSpPr>
        <p:grpSp>
          <p:nvGrpSpPr>
            <p:cNvPr id="104" name="组合 66"/>
            <p:cNvGrpSpPr>
              <a:grpSpLocks/>
            </p:cNvGrpSpPr>
            <p:nvPr/>
          </p:nvGrpSpPr>
          <p:grpSpPr bwMode="auto">
            <a:xfrm>
              <a:off x="2966313" y="3934734"/>
              <a:ext cx="5944976" cy="615841"/>
              <a:chOff x="1752601" y="2209798"/>
              <a:chExt cx="6934200" cy="615301"/>
            </a:xfrm>
          </p:grpSpPr>
          <p:sp>
            <p:nvSpPr>
              <p:cNvPr id="126"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7"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关键技术</a:t>
                </a:r>
              </a:p>
            </p:txBody>
          </p:sp>
        </p:grpSp>
        <p:grpSp>
          <p:nvGrpSpPr>
            <p:cNvPr id="105" name="Group 65"/>
            <p:cNvGrpSpPr>
              <a:grpSpLocks/>
            </p:cNvGrpSpPr>
            <p:nvPr/>
          </p:nvGrpSpPr>
          <p:grpSpPr bwMode="auto">
            <a:xfrm>
              <a:off x="2593164" y="3791828"/>
              <a:ext cx="854273" cy="922552"/>
              <a:chOff x="2789" y="1625"/>
              <a:chExt cx="847" cy="915"/>
            </a:xfrm>
          </p:grpSpPr>
          <p:sp>
            <p:nvSpPr>
              <p:cNvPr id="107"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1"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117" name="Group 71"/>
              <p:cNvGrpSpPr>
                <a:grpSpLocks/>
              </p:cNvGrpSpPr>
              <p:nvPr/>
            </p:nvGrpSpPr>
            <p:grpSpPr bwMode="auto">
              <a:xfrm>
                <a:off x="2899" y="1735"/>
                <a:ext cx="687" cy="688"/>
                <a:chOff x="4166" y="1706"/>
                <a:chExt cx="1252" cy="1252"/>
              </a:xfrm>
            </p:grpSpPr>
            <p:sp>
              <p:nvSpPr>
                <p:cNvPr id="1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106" name="矩形 105"/>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五</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128" name="组合 127"/>
          <p:cNvGrpSpPr/>
          <p:nvPr/>
        </p:nvGrpSpPr>
        <p:grpSpPr>
          <a:xfrm>
            <a:off x="2569180" y="5715794"/>
            <a:ext cx="6318125" cy="876206"/>
            <a:chOff x="2593164" y="3791828"/>
            <a:chExt cx="6318125" cy="922552"/>
          </a:xfrm>
        </p:grpSpPr>
        <p:grpSp>
          <p:nvGrpSpPr>
            <p:cNvPr id="129" name="组合 66"/>
            <p:cNvGrpSpPr>
              <a:grpSpLocks/>
            </p:cNvGrpSpPr>
            <p:nvPr/>
          </p:nvGrpSpPr>
          <p:grpSpPr bwMode="auto">
            <a:xfrm>
              <a:off x="2966313" y="3934734"/>
              <a:ext cx="5944976" cy="615841"/>
              <a:chOff x="1752601" y="2209798"/>
              <a:chExt cx="6934200" cy="615301"/>
            </a:xfrm>
          </p:grpSpPr>
          <p:sp>
            <p:nvSpPr>
              <p:cNvPr id="1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3"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典型的云存储服务</a:t>
                </a:r>
              </a:p>
            </p:txBody>
          </p:sp>
        </p:grpSp>
        <p:grpSp>
          <p:nvGrpSpPr>
            <p:cNvPr id="130" name="Group 65"/>
            <p:cNvGrpSpPr>
              <a:grpSpLocks/>
            </p:cNvGrpSpPr>
            <p:nvPr/>
          </p:nvGrpSpPr>
          <p:grpSpPr bwMode="auto">
            <a:xfrm>
              <a:off x="2593164" y="3791828"/>
              <a:ext cx="854273" cy="922552"/>
              <a:chOff x="2789" y="1625"/>
              <a:chExt cx="847" cy="915"/>
            </a:xfrm>
          </p:grpSpPr>
          <p:sp>
            <p:nvSpPr>
              <p:cNvPr id="1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137" name="Group 71"/>
              <p:cNvGrpSpPr>
                <a:grpSpLocks/>
              </p:cNvGrpSpPr>
              <p:nvPr/>
            </p:nvGrpSpPr>
            <p:grpSpPr bwMode="auto">
              <a:xfrm>
                <a:off x="2899" y="1735"/>
                <a:ext cx="687" cy="688"/>
                <a:chOff x="4166" y="1706"/>
                <a:chExt cx="1252" cy="1252"/>
              </a:xfrm>
            </p:grpSpPr>
            <p:sp>
              <p:nvSpPr>
                <p:cNvPr id="1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131" name="矩形 130"/>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六</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pic>
        <p:nvPicPr>
          <p:cNvPr id="8210"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88935" y="4831289"/>
            <a:ext cx="8291844" cy="185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9651818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688975" y="2206966"/>
            <a:ext cx="10820400" cy="2286000"/>
          </a:xfrm>
          <a:prstGeom prst="rect">
            <a:avLst/>
          </a:prstGeom>
          <a:solidFill>
            <a:schemeClr val="accent4"/>
          </a:solidFill>
        </p:spPr>
        <p:txBody>
          <a:bodyPr>
            <a:normAutofit/>
          </a:bodyPr>
          <a:lstStyle/>
          <a:p>
            <a:pPr marL="0" indent="457200">
              <a:buNone/>
            </a:pPr>
            <a:r>
              <a:rPr lang="zh-CN" altLang="en-US" dirty="0">
                <a:solidFill>
                  <a:schemeClr val="bg1"/>
                </a:solidFill>
              </a:rPr>
              <a:t>云存储是为解决传统存储无法解决的问题而产生的，并不是要完全取代传统的存储。存储方案的选择，要根据数据的形态、数据量及数据读写的方式来做规划。每个存储方案都有它的优点与缺点，用户需要根据自己的应用场景选择合适的云存储类型。</a:t>
            </a:r>
          </a:p>
          <a:p>
            <a:pPr marL="0" indent="457200">
              <a:buNone/>
            </a:pPr>
            <a:r>
              <a:rPr lang="zh-CN" altLang="en-US" dirty="0">
                <a:solidFill>
                  <a:schemeClr val="bg1"/>
                </a:solidFill>
              </a:rPr>
              <a:t>我们可以把云存储分成三类：块存储（</a:t>
            </a:r>
            <a:r>
              <a:rPr lang="en-US" altLang="zh-CN" dirty="0">
                <a:solidFill>
                  <a:schemeClr val="bg1"/>
                </a:solidFill>
              </a:rPr>
              <a:t>Block Storage</a:t>
            </a:r>
            <a:r>
              <a:rPr lang="zh-CN" altLang="en-US" dirty="0">
                <a:solidFill>
                  <a:schemeClr val="bg1"/>
                </a:solidFill>
              </a:rPr>
              <a:t>）、文件存储（</a:t>
            </a:r>
            <a:r>
              <a:rPr lang="en-US" altLang="zh-CN" dirty="0">
                <a:solidFill>
                  <a:schemeClr val="bg1"/>
                </a:solidFill>
              </a:rPr>
              <a:t>File Storage</a:t>
            </a:r>
            <a:r>
              <a:rPr lang="zh-CN" altLang="en-US" dirty="0">
                <a:solidFill>
                  <a:schemeClr val="bg1"/>
                </a:solidFill>
              </a:rPr>
              <a:t>）和对象存储（</a:t>
            </a:r>
            <a:r>
              <a:rPr lang="en-US" altLang="zh-CN" dirty="0">
                <a:solidFill>
                  <a:schemeClr val="bg1"/>
                </a:solidFill>
              </a:rPr>
              <a:t>Object Storage</a:t>
            </a:r>
            <a:r>
              <a:rPr lang="zh-CN" altLang="en-US" dirty="0">
                <a:solidFill>
                  <a:schemeClr val="bg1"/>
                </a:solidFill>
              </a:rPr>
              <a:t>）。</a:t>
            </a:r>
          </a:p>
          <a:p>
            <a:pPr marL="0" indent="457200">
              <a:buNone/>
            </a:pPr>
            <a:endParaRPr lang="zh-CN" altLang="en-US" dirty="0">
              <a:solidFill>
                <a:schemeClr val="bg1"/>
              </a:solidFill>
            </a:endParaRPr>
          </a:p>
          <a:p>
            <a:pPr marL="0" indent="457200">
              <a:buNone/>
            </a:pPr>
            <a:endParaRPr lang="zh-CN" altLang="en-US" dirty="0">
              <a:solidFill>
                <a:schemeClr val="bg1"/>
              </a:solidFill>
            </a:endParaRPr>
          </a:p>
          <a:p>
            <a:pPr marL="0" indent="0">
              <a:buNone/>
            </a:pPr>
            <a:endParaRPr lang="zh-CN" altLang="en-US" dirty="0">
              <a:solidFill>
                <a:schemeClr val="bg1"/>
              </a:solidFill>
            </a:endParaRPr>
          </a:p>
        </p:txBody>
      </p:sp>
      <p:cxnSp>
        <p:nvCxnSpPr>
          <p:cNvPr id="6" name="直接连接符 5"/>
          <p:cNvCxnSpPr/>
          <p:nvPr/>
        </p:nvCxnSpPr>
        <p:spPr>
          <a:xfrm>
            <a:off x="460375" y="1753394"/>
            <a:ext cx="11277600"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84175" y="4946537"/>
            <a:ext cx="11277600" cy="0"/>
          </a:xfrm>
          <a:prstGeom prst="line">
            <a:avLst/>
          </a:prstGeom>
          <a:ln w="5715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1280775" y="5563394"/>
            <a:ext cx="228600" cy="12961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747375" y="5563394"/>
            <a:ext cx="228600" cy="12961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213975" y="5563394"/>
            <a:ext cx="228600" cy="1296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680575" y="5563394"/>
            <a:ext cx="228600" cy="12961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223375" y="5563394"/>
            <a:ext cx="228600" cy="12961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766175" y="5576888"/>
            <a:ext cx="228600" cy="12961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308975" y="5563394"/>
            <a:ext cx="228600" cy="129619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5715794"/>
            <a:ext cx="12198350" cy="1143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31974" y="-1"/>
            <a:ext cx="11520000" cy="1016152"/>
            <a:chOff x="131974" y="-1"/>
            <a:chExt cx="11520000" cy="1016152"/>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6" name="矩形 15"/>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标题 1"/>
            <p:cNvSpPr>
              <a:spLocks/>
            </p:cNvSpPr>
            <p:nvPr/>
          </p:nvSpPr>
          <p:spPr bwMode="auto">
            <a:xfrm>
              <a:off x="5337175" y="312428"/>
              <a:ext cx="6314799"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云存储类型及其适合的应用</a:t>
              </a:r>
            </a:p>
          </p:txBody>
        </p:sp>
      </p:grpSp>
      <p:sp>
        <p:nvSpPr>
          <p:cNvPr id="24" name="文本框 23"/>
          <p:cNvSpPr txBox="1"/>
          <p:nvPr/>
        </p:nvSpPr>
        <p:spPr>
          <a:xfrm>
            <a:off x="606712" y="1114474"/>
            <a:ext cx="4859022"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云存储类型及其适合的应用</a:t>
            </a:r>
          </a:p>
        </p:txBody>
      </p:sp>
    </p:spTree>
    <p:extLst>
      <p:ext uri="{BB962C8B-B14F-4D97-AF65-F5344CB8AC3E}">
        <p14:creationId xmlns:p14="http://schemas.microsoft.com/office/powerpoint/2010/main" val="170568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0375" y="3412734"/>
            <a:ext cx="11582399" cy="2455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3"/>
          <p:cNvSpPr>
            <a:spLocks noGrp="1"/>
          </p:cNvSpPr>
          <p:nvPr>
            <p:ph idx="4294967295"/>
          </p:nvPr>
        </p:nvSpPr>
        <p:spPr>
          <a:xfrm>
            <a:off x="917575" y="3582194"/>
            <a:ext cx="11280775" cy="2133600"/>
          </a:xfrm>
          <a:prstGeom prst="rect">
            <a:avLst/>
          </a:prstGeom>
        </p:spPr>
        <p:txBody>
          <a:bodyPr>
            <a:normAutofit/>
          </a:bodyPr>
          <a:lstStyle/>
          <a:p>
            <a:pPr>
              <a:buClr>
                <a:srgbClr val="0070C0"/>
              </a:buClr>
              <a:buFont typeface="Wingdings" panose="05000000000000000000" pitchFamily="2" charset="2"/>
              <a:buChar char="Ø"/>
            </a:pPr>
            <a:r>
              <a:rPr lang="zh-CN" altLang="en-US" dirty="0">
                <a:solidFill>
                  <a:srgbClr val="FF0000"/>
                </a:solidFill>
              </a:rPr>
              <a:t>快速更改的单一文件系统</a:t>
            </a:r>
            <a:r>
              <a:rPr lang="zh-CN" altLang="en-US" dirty="0">
                <a:solidFill>
                  <a:schemeClr val="tx1">
                    <a:lumMod val="85000"/>
                    <a:lumOff val="15000"/>
                  </a:schemeClr>
                </a:solidFill>
              </a:rPr>
              <a:t>。快速更改单一文件的例子包括数据库、共用的电子表单。</a:t>
            </a:r>
          </a:p>
          <a:p>
            <a:pPr>
              <a:buClr>
                <a:srgbClr val="0070C0"/>
              </a:buClr>
              <a:buFont typeface="Wingdings" panose="05000000000000000000" pitchFamily="2" charset="2"/>
              <a:buChar char="Ø"/>
            </a:pPr>
            <a:r>
              <a:rPr lang="zh-CN" altLang="en-US" dirty="0">
                <a:solidFill>
                  <a:srgbClr val="FF0000"/>
                </a:solidFill>
              </a:rPr>
              <a:t>针对单一文件大量写的高性能计算（</a:t>
            </a:r>
            <a:r>
              <a:rPr lang="en-US" altLang="zh-CN" dirty="0">
                <a:solidFill>
                  <a:srgbClr val="FF0000"/>
                </a:solidFill>
              </a:rPr>
              <a:t>HPC</a:t>
            </a:r>
            <a:r>
              <a:rPr lang="zh-CN" altLang="en-US" dirty="0">
                <a:solidFill>
                  <a:srgbClr val="FF0000"/>
                </a:solidFill>
              </a:rPr>
              <a:t>）</a:t>
            </a:r>
            <a:r>
              <a:rPr lang="zh-CN" altLang="en-US" dirty="0">
                <a:solidFill>
                  <a:schemeClr val="tx1">
                    <a:lumMod val="85000"/>
                    <a:lumOff val="15000"/>
                  </a:schemeClr>
                </a:solidFill>
              </a:rPr>
              <a:t>。某些高性能计算有成百上千个使用端，同时读写同一个单一的文件，为了提高读写效能，这些文件被分布到很多个节点，这些节点需要紧密地协作，才能保证数据的完整性，这些应用由集群软件负责处理复杂的数据传输。例如石油探勘及财务数据模拟。</a:t>
            </a:r>
          </a:p>
        </p:txBody>
      </p:sp>
      <p:sp>
        <p:nvSpPr>
          <p:cNvPr id="3" name="矩形 2"/>
          <p:cNvSpPr/>
          <p:nvPr/>
        </p:nvSpPr>
        <p:spPr>
          <a:xfrm>
            <a:off x="612775" y="2007353"/>
            <a:ext cx="10972800" cy="1422441"/>
          </a:xfrm>
          <a:prstGeom prst="rect">
            <a:avLst/>
          </a:prstGeom>
        </p:spPr>
        <p:txBody>
          <a:bodyPr wrap="square">
            <a:spAutoFit/>
          </a:bodyPr>
          <a:lstStyle/>
          <a:p>
            <a:pPr indent="457200">
              <a:lnSpc>
                <a:spcPct val="150000"/>
              </a:lnSpc>
              <a:spcBef>
                <a:spcPct val="50000"/>
              </a:spcBef>
            </a:pPr>
            <a:r>
              <a:rPr lang="zh-CN" altLang="en-US" sz="2000" dirty="0">
                <a:solidFill>
                  <a:schemeClr val="bg2">
                    <a:lumMod val="25000"/>
                  </a:schemeClr>
                </a:solidFill>
              </a:rPr>
              <a:t>块存储会把单笔的数据写到不同的硬盘，借以得到较大的单笔读写带宽，适合用在数据库或者需要单笔数据快速读写的应用。它的优点是对单笔数据读写很快，缺点是成本较高，并且无法解决真正海量文件的存储。块存储系统主要适合于下面两种应用场合。</a:t>
            </a:r>
            <a:endParaRPr lang="en-US" altLang="zh-CN" sz="2000" dirty="0">
              <a:solidFill>
                <a:schemeClr val="bg2">
                  <a:lumMod val="25000"/>
                </a:schemeClr>
              </a:solidFill>
            </a:endParaRPr>
          </a:p>
        </p:txBody>
      </p:sp>
      <p:sp>
        <p:nvSpPr>
          <p:cNvPr id="16" name="矩形 15"/>
          <p:cNvSpPr/>
          <p:nvPr/>
        </p:nvSpPr>
        <p:spPr>
          <a:xfrm>
            <a:off x="1" y="5723051"/>
            <a:ext cx="12198350" cy="113574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0" y="5563394"/>
            <a:ext cx="12198351"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31974" y="-1"/>
            <a:ext cx="11520000" cy="1016152"/>
            <a:chOff x="131974" y="-1"/>
            <a:chExt cx="11520000" cy="1016152"/>
          </a:xfrm>
        </p:grpSpPr>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2" name="矩形 11"/>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标题 1"/>
            <p:cNvSpPr>
              <a:spLocks/>
            </p:cNvSpPr>
            <p:nvPr/>
          </p:nvSpPr>
          <p:spPr bwMode="auto">
            <a:xfrm>
              <a:off x="5108575" y="312428"/>
              <a:ext cx="6543399"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云存储类型及其适合的应用</a:t>
              </a:r>
            </a:p>
          </p:txBody>
        </p:sp>
      </p:grpSp>
      <p:sp>
        <p:nvSpPr>
          <p:cNvPr id="15" name="文本框 14"/>
          <p:cNvSpPr txBox="1"/>
          <p:nvPr/>
        </p:nvSpPr>
        <p:spPr>
          <a:xfrm>
            <a:off x="612896" y="1591416"/>
            <a:ext cx="1459054" cy="461665"/>
          </a:xfrm>
          <a:prstGeom prst="rect">
            <a:avLst/>
          </a:prstGeom>
          <a:noFill/>
        </p:spPr>
        <p:txBody>
          <a:bodyPr wrap="none" rtlCol="0">
            <a:spAutoFit/>
          </a:bodyPr>
          <a:lstStyle/>
          <a:p>
            <a:pPr marL="34290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块存储</a:t>
            </a:r>
          </a:p>
        </p:txBody>
      </p:sp>
      <p:sp>
        <p:nvSpPr>
          <p:cNvPr id="21" name="文本框 20"/>
          <p:cNvSpPr txBox="1"/>
          <p:nvPr/>
        </p:nvSpPr>
        <p:spPr>
          <a:xfrm>
            <a:off x="606712" y="1080539"/>
            <a:ext cx="4859022"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云存储类型及其适合的应用</a:t>
            </a:r>
          </a:p>
        </p:txBody>
      </p:sp>
    </p:spTree>
    <p:extLst>
      <p:ext uri="{BB962C8B-B14F-4D97-AF65-F5344CB8AC3E}">
        <p14:creationId xmlns:p14="http://schemas.microsoft.com/office/powerpoint/2010/main" val="1470994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3"/>
          <p:cNvSpPr>
            <a:spLocks noGrp="1"/>
          </p:cNvSpPr>
          <p:nvPr>
            <p:ph idx="4294967295"/>
          </p:nvPr>
        </p:nvSpPr>
        <p:spPr>
          <a:xfrm>
            <a:off x="588127" y="2053081"/>
            <a:ext cx="2441575" cy="463550"/>
          </a:xfrm>
          <a:prstGeom prst="rect">
            <a:avLst/>
          </a:prstGeom>
        </p:spPr>
        <p:txBody>
          <a:bodyPr>
            <a:noAutofit/>
          </a:bodyPr>
          <a:lstStyle/>
          <a:p>
            <a:pPr marL="0" indent="0">
              <a:buNone/>
            </a:pPr>
            <a:r>
              <a:rPr lang="zh-CN" altLang="en-US" sz="1800" dirty="0">
                <a:solidFill>
                  <a:schemeClr val="tx1"/>
                </a:solidFill>
                <a:latin typeface="Verdana" pitchFamily="34" charset="0"/>
              </a:rPr>
              <a:t>两种块存储类型</a:t>
            </a:r>
            <a:r>
              <a:rPr lang="en-US" altLang="zh-CN" sz="1800" dirty="0">
                <a:solidFill>
                  <a:schemeClr val="tx1"/>
                </a:solidFill>
                <a:latin typeface="Verdana" pitchFamily="34" charset="0"/>
              </a:rPr>
              <a:t>:</a:t>
            </a:r>
            <a:endParaRPr lang="zh-CN" altLang="en-US" sz="1800" dirty="0">
              <a:solidFill>
                <a:schemeClr val="tx1"/>
              </a:solidFill>
              <a:latin typeface="Verdana" pitchFamily="34" charset="0"/>
            </a:endParaRPr>
          </a:p>
        </p:txBody>
      </p:sp>
      <p:sp>
        <p:nvSpPr>
          <p:cNvPr id="35" name="矩形 61"/>
          <p:cNvSpPr/>
          <p:nvPr/>
        </p:nvSpPr>
        <p:spPr>
          <a:xfrm>
            <a:off x="2839261" y="3005021"/>
            <a:ext cx="979123" cy="2160240"/>
          </a:xfrm>
          <a:custGeom>
            <a:avLst/>
            <a:gdLst>
              <a:gd name="connsiteX0" fmla="*/ 0 w 1368152"/>
              <a:gd name="connsiteY0" fmla="*/ 0 h 2160240"/>
              <a:gd name="connsiteX1" fmla="*/ 1368152 w 1368152"/>
              <a:gd name="connsiteY1" fmla="*/ 0 h 2160240"/>
              <a:gd name="connsiteX2" fmla="*/ 1368152 w 1368152"/>
              <a:gd name="connsiteY2" fmla="*/ 2160240 h 2160240"/>
              <a:gd name="connsiteX3" fmla="*/ 0 w 1368152"/>
              <a:gd name="connsiteY3" fmla="*/ 2160240 h 2160240"/>
              <a:gd name="connsiteX4" fmla="*/ 0 w 1368152"/>
              <a:gd name="connsiteY4" fmla="*/ 0 h 2160240"/>
              <a:gd name="connsiteX0" fmla="*/ 1368152 w 1459592"/>
              <a:gd name="connsiteY0" fmla="*/ 0 h 2160240"/>
              <a:gd name="connsiteX1" fmla="*/ 1368152 w 1459592"/>
              <a:gd name="connsiteY1" fmla="*/ 2160240 h 2160240"/>
              <a:gd name="connsiteX2" fmla="*/ 0 w 1459592"/>
              <a:gd name="connsiteY2" fmla="*/ 2160240 h 2160240"/>
              <a:gd name="connsiteX3" fmla="*/ 0 w 1459592"/>
              <a:gd name="connsiteY3" fmla="*/ 0 h 2160240"/>
              <a:gd name="connsiteX4" fmla="*/ 1459592 w 1459592"/>
              <a:gd name="connsiteY4" fmla="*/ 91440 h 2160240"/>
              <a:gd name="connsiteX0" fmla="*/ 1368152 w 1459592"/>
              <a:gd name="connsiteY0" fmla="*/ 0 h 2160240"/>
              <a:gd name="connsiteX1" fmla="*/ 1368152 w 1459592"/>
              <a:gd name="connsiteY1" fmla="*/ 2160240 h 2160240"/>
              <a:gd name="connsiteX2" fmla="*/ 0 w 1459592"/>
              <a:gd name="connsiteY2" fmla="*/ 2160240 h 2160240"/>
              <a:gd name="connsiteX3" fmla="*/ 0 w 1459592"/>
              <a:gd name="connsiteY3" fmla="*/ 0 h 2160240"/>
              <a:gd name="connsiteX4" fmla="*/ 1459592 w 1459592"/>
              <a:gd name="connsiteY4" fmla="*/ 1129 h 2160240"/>
              <a:gd name="connsiteX0" fmla="*/ 1368152 w 1459592"/>
              <a:gd name="connsiteY0" fmla="*/ 2160240 h 2160240"/>
              <a:gd name="connsiteX1" fmla="*/ 0 w 1459592"/>
              <a:gd name="connsiteY1" fmla="*/ 2160240 h 2160240"/>
              <a:gd name="connsiteX2" fmla="*/ 0 w 1459592"/>
              <a:gd name="connsiteY2" fmla="*/ 0 h 2160240"/>
              <a:gd name="connsiteX3" fmla="*/ 1459592 w 1459592"/>
              <a:gd name="connsiteY3" fmla="*/ 1129 h 2160240"/>
            </a:gdLst>
            <a:ahLst/>
            <a:cxnLst>
              <a:cxn ang="0">
                <a:pos x="connsiteX0" y="connsiteY0"/>
              </a:cxn>
              <a:cxn ang="0">
                <a:pos x="connsiteX1" y="connsiteY1"/>
              </a:cxn>
              <a:cxn ang="0">
                <a:pos x="connsiteX2" y="connsiteY2"/>
              </a:cxn>
              <a:cxn ang="0">
                <a:pos x="connsiteX3" y="connsiteY3"/>
              </a:cxn>
            </a:cxnLst>
            <a:rect l="l" t="t" r="r" b="b"/>
            <a:pathLst>
              <a:path w="1459592" h="2160240">
                <a:moveTo>
                  <a:pt x="1368152" y="2160240"/>
                </a:moveTo>
                <a:lnTo>
                  <a:pt x="0" y="2160240"/>
                </a:lnTo>
                <a:lnTo>
                  <a:pt x="0" y="0"/>
                </a:lnTo>
                <a:lnTo>
                  <a:pt x="1459592" y="1129"/>
                </a:lnTo>
              </a:path>
            </a:pathLst>
          </a:custGeom>
          <a:noFill/>
          <a:ln w="25400" cap="flat" cmpd="sng" algn="ctr">
            <a:solidFill>
              <a:sysClr val="window" lastClr="FFFFFF">
                <a:lumMod val="50000"/>
              </a:sysClr>
            </a:solidFill>
            <a:prstDash val="dash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Broadway BT"/>
              <a:ea typeface="微软雅黑"/>
            </a:endParaRPr>
          </a:p>
        </p:txBody>
      </p:sp>
      <p:sp>
        <p:nvSpPr>
          <p:cNvPr id="36" name="矩形 35"/>
          <p:cNvSpPr/>
          <p:nvPr/>
        </p:nvSpPr>
        <p:spPr>
          <a:xfrm>
            <a:off x="4351901" y="2058194"/>
            <a:ext cx="6243074" cy="1872208"/>
          </a:xfrm>
          <a:prstGeom prst="rect">
            <a:avLst/>
          </a:prstGeom>
          <a:solidFill>
            <a:schemeClr val="accent4"/>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Broadway BT"/>
              <a:ea typeface="微软雅黑"/>
            </a:endParaRPr>
          </a:p>
        </p:txBody>
      </p:sp>
      <p:sp>
        <p:nvSpPr>
          <p:cNvPr id="37" name="矩形 36"/>
          <p:cNvSpPr/>
          <p:nvPr/>
        </p:nvSpPr>
        <p:spPr>
          <a:xfrm>
            <a:off x="4457775" y="2157870"/>
            <a:ext cx="5984799" cy="1672859"/>
          </a:xfrm>
          <a:prstGeom prst="rect">
            <a:avLst/>
          </a:prstGeom>
          <a:solidFill>
            <a:schemeClr val="accent4"/>
          </a:solidFill>
          <a:ln w="38100" cap="flat" cmpd="sng" algn="ctr">
            <a:no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Broadway BT"/>
              <a:ea typeface="微软雅黑"/>
            </a:endParaRPr>
          </a:p>
        </p:txBody>
      </p:sp>
      <p:sp>
        <p:nvSpPr>
          <p:cNvPr id="38" name="矩形 37"/>
          <p:cNvSpPr/>
          <p:nvPr/>
        </p:nvSpPr>
        <p:spPr>
          <a:xfrm>
            <a:off x="5231560" y="2227931"/>
            <a:ext cx="5211014" cy="1554184"/>
          </a:xfrm>
          <a:prstGeom prst="rect">
            <a:avLst/>
          </a:prstGeom>
          <a:solidFill>
            <a:srgbClr val="FFFFFF"/>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Broadway BT"/>
              <a:ea typeface="微软雅黑"/>
            </a:endParaRPr>
          </a:p>
        </p:txBody>
      </p:sp>
      <p:sp>
        <p:nvSpPr>
          <p:cNvPr id="39" name="矩形 38"/>
          <p:cNvSpPr/>
          <p:nvPr/>
        </p:nvSpPr>
        <p:spPr>
          <a:xfrm>
            <a:off x="3296461" y="2490242"/>
            <a:ext cx="1689196" cy="1008112"/>
          </a:xfrm>
          <a:prstGeom prst="rect">
            <a:avLst/>
          </a:prstGeom>
          <a:solidFill>
            <a:schemeClr val="accent4"/>
          </a:solidFill>
          <a:ln w="38100" cap="flat" cmpd="sng" algn="ctr">
            <a:solidFill>
              <a:sysClr val="window" lastClr="FFFFFF"/>
            </a:solid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Broadway BT"/>
              <a:ea typeface="微软雅黑"/>
            </a:endParaRPr>
          </a:p>
        </p:txBody>
      </p:sp>
      <p:sp>
        <p:nvSpPr>
          <p:cNvPr id="41" name="TextBox 40"/>
          <p:cNvSpPr txBox="1"/>
          <p:nvPr/>
        </p:nvSpPr>
        <p:spPr>
          <a:xfrm>
            <a:off x="5385741" y="2362994"/>
            <a:ext cx="5056833" cy="1372683"/>
          </a:xfrm>
          <a:prstGeom prst="rect">
            <a:avLst/>
          </a:prstGeom>
          <a:noFill/>
        </p:spPr>
        <p:txBody>
          <a:bodyPr wrap="square" rtlCol="0">
            <a:spAutoFit/>
          </a:bodyPr>
          <a:lstStyle/>
          <a:p>
            <a:pPr algn="just" fontAlgn="auto">
              <a:lnSpc>
                <a:spcPct val="130000"/>
              </a:lnSpc>
              <a:spcBef>
                <a:spcPts val="0"/>
              </a:spcBef>
              <a:spcAft>
                <a:spcPts val="0"/>
              </a:spcAft>
            </a:pPr>
            <a:r>
              <a:rPr lang="en-US" altLang="zh-CN"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DAS</a:t>
            </a:r>
            <a:r>
              <a:rPr lang="zh-CN" altLang="en-US"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是直接连接于主机服务器的一种储存方式，每一台主机服务器有独立的存储设备，每台主机服务器的存储设备无法互通，需要跨主机存取资料时，必须经过相对复杂的设定，是一种应用较为早的技术实现。</a:t>
            </a:r>
            <a:endParaRPr lang="en-US" altLang="zh-CN"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p:txBody>
      </p:sp>
      <p:sp>
        <p:nvSpPr>
          <p:cNvPr id="42" name="TextBox 41"/>
          <p:cNvSpPr txBox="1"/>
          <p:nvPr/>
        </p:nvSpPr>
        <p:spPr>
          <a:xfrm>
            <a:off x="3328822" y="2591594"/>
            <a:ext cx="1526483" cy="861774"/>
          </a:xfrm>
          <a:prstGeom prst="rect">
            <a:avLst/>
          </a:prstGeom>
          <a:noFill/>
        </p:spPr>
        <p:txBody>
          <a:bodyPr wrap="square" rtlCol="0">
            <a:spAutoFit/>
          </a:bodyPr>
          <a:lstStyle/>
          <a:p>
            <a:pPr fontAlgn="auto">
              <a:spcBef>
                <a:spcPts val="0"/>
              </a:spcBef>
              <a:spcAft>
                <a:spcPts val="0"/>
              </a:spcAft>
            </a:pPr>
            <a:r>
              <a:rPr lang="en-US" altLang="zh-CN" sz="1800" b="1" dirty="0">
                <a:solidFill>
                  <a:prstClr val="white"/>
                </a:solidFill>
                <a:latin typeface="Times New Roman" panose="02020603050405020304" pitchFamily="18" charset="0"/>
                <a:ea typeface="微软雅黑" pitchFamily="34" charset="-122"/>
                <a:cs typeface="Times New Roman" panose="02020603050405020304" pitchFamily="18" charset="0"/>
              </a:rPr>
              <a:t>DAS</a:t>
            </a:r>
            <a:r>
              <a:rPr lang="zh-CN" altLang="en-US" sz="1600" b="1" dirty="0">
                <a:solidFill>
                  <a:prstClr val="white"/>
                </a:solidFill>
                <a:latin typeface="Times New Roman" panose="02020603050405020304" pitchFamily="18" charset="0"/>
                <a:ea typeface="微软雅黑" pitchFamily="34" charset="-122"/>
                <a:cs typeface="Times New Roman" panose="02020603050405020304" pitchFamily="18" charset="0"/>
              </a:rPr>
              <a:t>（</a:t>
            </a:r>
            <a:r>
              <a:rPr lang="en-US" altLang="zh-CN" sz="1600" b="1" dirty="0">
                <a:solidFill>
                  <a:prstClr val="white"/>
                </a:solidFill>
                <a:latin typeface="Times New Roman" panose="02020603050405020304" pitchFamily="18" charset="0"/>
                <a:ea typeface="微软雅黑" pitchFamily="34" charset="-122"/>
                <a:cs typeface="Times New Roman" panose="02020603050405020304" pitchFamily="18" charset="0"/>
              </a:rPr>
              <a:t>Direct Attached Storage</a:t>
            </a:r>
            <a:r>
              <a:rPr lang="zh-CN" altLang="en-US" sz="1600" b="1" dirty="0">
                <a:solidFill>
                  <a:prstClr val="white"/>
                </a:solidFill>
                <a:latin typeface="Times New Roman" panose="02020603050405020304" pitchFamily="18" charset="0"/>
                <a:ea typeface="微软雅黑" pitchFamily="34" charset="-122"/>
                <a:cs typeface="Times New Roman" panose="02020603050405020304" pitchFamily="18" charset="0"/>
              </a:rPr>
              <a:t>）</a:t>
            </a:r>
          </a:p>
        </p:txBody>
      </p:sp>
      <p:sp>
        <p:nvSpPr>
          <p:cNvPr id="43" name="矩形 42"/>
          <p:cNvSpPr/>
          <p:nvPr/>
        </p:nvSpPr>
        <p:spPr>
          <a:xfrm>
            <a:off x="4411415" y="4218434"/>
            <a:ext cx="6183560" cy="1872208"/>
          </a:xfrm>
          <a:prstGeom prst="rect">
            <a:avLst/>
          </a:prstGeom>
          <a:solidFill>
            <a:schemeClr val="accent5">
              <a:lumMod val="60000"/>
              <a:lumOff val="40000"/>
            </a:schemeClr>
          </a:solidFill>
          <a:ln>
            <a:noFill/>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Broadway BT"/>
              <a:ea typeface="微软雅黑"/>
            </a:endParaRPr>
          </a:p>
        </p:txBody>
      </p:sp>
      <p:sp>
        <p:nvSpPr>
          <p:cNvPr id="44" name="矩形 43"/>
          <p:cNvSpPr/>
          <p:nvPr/>
        </p:nvSpPr>
        <p:spPr>
          <a:xfrm>
            <a:off x="4457776" y="4318110"/>
            <a:ext cx="5984798" cy="1672859"/>
          </a:xfrm>
          <a:prstGeom prst="rect">
            <a:avLst/>
          </a:prstGeom>
          <a:solidFill>
            <a:schemeClr val="accent5">
              <a:lumMod val="60000"/>
              <a:lumOff val="40000"/>
            </a:schemeClr>
          </a:solidFill>
          <a:ln w="38100" cap="flat" cmpd="sng" algn="ctr">
            <a:no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Broadway BT"/>
              <a:ea typeface="微软雅黑"/>
            </a:endParaRPr>
          </a:p>
        </p:txBody>
      </p:sp>
      <p:sp>
        <p:nvSpPr>
          <p:cNvPr id="45" name="矩形 44"/>
          <p:cNvSpPr/>
          <p:nvPr/>
        </p:nvSpPr>
        <p:spPr>
          <a:xfrm>
            <a:off x="5231560" y="4388171"/>
            <a:ext cx="5211014" cy="1554184"/>
          </a:xfrm>
          <a:prstGeom prst="rect">
            <a:avLst/>
          </a:prstGeom>
          <a:solidFill>
            <a:srgbClr val="FFFFFF"/>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Broadway BT"/>
              <a:ea typeface="微软雅黑"/>
            </a:endParaRPr>
          </a:p>
        </p:txBody>
      </p:sp>
      <p:sp>
        <p:nvSpPr>
          <p:cNvPr id="46" name="矩形 45"/>
          <p:cNvSpPr/>
          <p:nvPr/>
        </p:nvSpPr>
        <p:spPr>
          <a:xfrm>
            <a:off x="3296461" y="4650482"/>
            <a:ext cx="1782699" cy="1008112"/>
          </a:xfrm>
          <a:prstGeom prst="rect">
            <a:avLst/>
          </a:prstGeom>
          <a:solidFill>
            <a:schemeClr val="accent5">
              <a:lumMod val="60000"/>
              <a:lumOff val="40000"/>
            </a:schemeClr>
          </a:solidFill>
          <a:ln w="38100" cap="flat" cmpd="sng" algn="ctr">
            <a:solidFill>
              <a:sysClr val="window" lastClr="FFFFFF"/>
            </a:solidFill>
            <a:prstDash val="solid"/>
          </a:ln>
          <a:effectLst>
            <a:outerShdw blurRad="50800" dist="38100" dir="5400000" algn="t" rotWithShape="0">
              <a:prstClr val="black">
                <a:alpha val="57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Broadway BT"/>
              <a:ea typeface="微软雅黑"/>
            </a:endParaRPr>
          </a:p>
        </p:txBody>
      </p:sp>
      <p:sp>
        <p:nvSpPr>
          <p:cNvPr id="47" name="TextBox 46"/>
          <p:cNvSpPr txBox="1"/>
          <p:nvPr/>
        </p:nvSpPr>
        <p:spPr>
          <a:xfrm>
            <a:off x="3279775" y="4801394"/>
            <a:ext cx="1750338" cy="615553"/>
          </a:xfrm>
          <a:prstGeom prst="rect">
            <a:avLst/>
          </a:prstGeom>
          <a:noFill/>
        </p:spPr>
        <p:txBody>
          <a:bodyPr wrap="square" rtlCol="0">
            <a:spAutoFit/>
          </a:bodyPr>
          <a:lstStyle/>
          <a:p>
            <a:pPr fontAlgn="auto">
              <a:spcBef>
                <a:spcPts val="0"/>
              </a:spcBef>
              <a:spcAft>
                <a:spcPts val="0"/>
              </a:spcAft>
            </a:pPr>
            <a:r>
              <a:rPr lang="en-US" altLang="zh-CN" sz="1800" b="1" dirty="0">
                <a:solidFill>
                  <a:prstClr val="white"/>
                </a:solidFill>
                <a:latin typeface="Times New Roman" panose="02020603050405020304" pitchFamily="18" charset="0"/>
                <a:ea typeface="微软雅黑" pitchFamily="34" charset="-122"/>
                <a:cs typeface="Times New Roman" panose="02020603050405020304" pitchFamily="18" charset="0"/>
              </a:rPr>
              <a:t>SAN</a:t>
            </a:r>
            <a:r>
              <a:rPr lang="zh-CN" altLang="en-US" sz="1600" b="1" dirty="0">
                <a:solidFill>
                  <a:prstClr val="white"/>
                </a:solidFill>
                <a:latin typeface="Times New Roman" panose="02020603050405020304" pitchFamily="18" charset="0"/>
                <a:ea typeface="微软雅黑" pitchFamily="34" charset="-122"/>
                <a:cs typeface="Times New Roman" panose="02020603050405020304" pitchFamily="18" charset="0"/>
              </a:rPr>
              <a:t>（</a:t>
            </a:r>
            <a:r>
              <a:rPr lang="en-US" altLang="zh-CN" sz="1600" b="1" dirty="0">
                <a:solidFill>
                  <a:prstClr val="white"/>
                </a:solidFill>
                <a:latin typeface="Times New Roman" panose="02020603050405020304" pitchFamily="18" charset="0"/>
                <a:ea typeface="微软雅黑" pitchFamily="34" charset="-122"/>
                <a:cs typeface="Times New Roman" panose="02020603050405020304" pitchFamily="18" charset="0"/>
              </a:rPr>
              <a:t>Storage Area Network</a:t>
            </a:r>
            <a:r>
              <a:rPr lang="zh-CN" altLang="en-US" sz="1600" b="1" dirty="0">
                <a:solidFill>
                  <a:prstClr val="white"/>
                </a:solidFill>
                <a:latin typeface="Times New Roman" panose="02020603050405020304" pitchFamily="18" charset="0"/>
                <a:ea typeface="微软雅黑" pitchFamily="34" charset="-122"/>
                <a:cs typeface="Times New Roman" panose="02020603050405020304" pitchFamily="18" charset="0"/>
              </a:rPr>
              <a:t>）</a:t>
            </a:r>
          </a:p>
        </p:txBody>
      </p:sp>
      <p:sp>
        <p:nvSpPr>
          <p:cNvPr id="49" name="TextBox 48"/>
          <p:cNvSpPr txBox="1"/>
          <p:nvPr/>
        </p:nvSpPr>
        <p:spPr>
          <a:xfrm>
            <a:off x="5385740" y="4496594"/>
            <a:ext cx="5056833" cy="1372683"/>
          </a:xfrm>
          <a:prstGeom prst="rect">
            <a:avLst/>
          </a:prstGeom>
          <a:noFill/>
        </p:spPr>
        <p:txBody>
          <a:bodyPr wrap="square" rtlCol="0">
            <a:spAutoFit/>
          </a:bodyPr>
          <a:lstStyle/>
          <a:p>
            <a:pPr algn="just" fontAlgn="auto">
              <a:lnSpc>
                <a:spcPct val="130000"/>
              </a:lnSpc>
              <a:spcBef>
                <a:spcPts val="0"/>
              </a:spcBef>
              <a:spcAft>
                <a:spcPts val="0"/>
              </a:spcAft>
            </a:pPr>
            <a:r>
              <a:rPr lang="en-US" altLang="zh-CN"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SAN</a:t>
            </a:r>
            <a:r>
              <a:rPr lang="zh-CN" altLang="en-US"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是一种用高速（光纤）网络连接专业主机服务器的一种储存方式，此系统会位于主机群的后端，它使用高速</a:t>
            </a:r>
            <a:r>
              <a:rPr lang="en-US" altLang="zh-CN"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I/O </a:t>
            </a:r>
            <a:r>
              <a:rPr lang="zh-CN" altLang="en-US"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连接方式，如</a:t>
            </a:r>
            <a:r>
              <a:rPr lang="en-US" altLang="zh-CN"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SCSI</a:t>
            </a:r>
            <a:r>
              <a:rPr lang="zh-CN" altLang="en-US"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en-US" altLang="zh-CN"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ESCON </a:t>
            </a:r>
            <a:r>
              <a:rPr lang="zh-CN" altLang="en-US"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及</a:t>
            </a:r>
            <a:r>
              <a:rPr lang="en-US" altLang="zh-CN" sz="1600"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Fibre</a:t>
            </a:r>
            <a:r>
              <a:rPr lang="en-US" altLang="zh-CN"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-Channels</a:t>
            </a:r>
            <a:r>
              <a:rPr lang="zh-CN" altLang="en-US"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en-US" altLang="zh-CN"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SAN</a:t>
            </a:r>
            <a:r>
              <a:rPr lang="zh-CN" altLang="en-US"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特点是代价高、性能好。</a:t>
            </a:r>
            <a:endParaRPr lang="en-US" altLang="zh-CN" sz="16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580" y="3298389"/>
            <a:ext cx="1529795" cy="1573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组合 22"/>
          <p:cNvGrpSpPr/>
          <p:nvPr/>
        </p:nvGrpSpPr>
        <p:grpSpPr>
          <a:xfrm>
            <a:off x="131974" y="-1"/>
            <a:ext cx="11520000" cy="1016152"/>
            <a:chOff x="131974" y="-1"/>
            <a:chExt cx="11520000" cy="1016152"/>
          </a:xfrm>
        </p:grpSpPr>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25" name="矩形 24"/>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标题 1"/>
            <p:cNvSpPr>
              <a:spLocks/>
            </p:cNvSpPr>
            <p:nvPr/>
          </p:nvSpPr>
          <p:spPr bwMode="auto">
            <a:xfrm>
              <a:off x="5337175" y="312428"/>
              <a:ext cx="6314799"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云存储类型及其适合的应用</a:t>
              </a:r>
            </a:p>
          </p:txBody>
        </p:sp>
      </p:grpSp>
      <p:sp>
        <p:nvSpPr>
          <p:cNvPr id="28" name="文本框 27"/>
          <p:cNvSpPr txBox="1"/>
          <p:nvPr/>
        </p:nvSpPr>
        <p:spPr>
          <a:xfrm>
            <a:off x="612896" y="1591416"/>
            <a:ext cx="1459054" cy="461665"/>
          </a:xfrm>
          <a:prstGeom prst="rect">
            <a:avLst/>
          </a:prstGeom>
          <a:noFill/>
        </p:spPr>
        <p:txBody>
          <a:bodyPr wrap="none" rtlCol="0">
            <a:spAutoFit/>
          </a:bodyPr>
          <a:lstStyle/>
          <a:p>
            <a:pPr marL="34290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块存储</a:t>
            </a:r>
          </a:p>
        </p:txBody>
      </p:sp>
      <p:sp>
        <p:nvSpPr>
          <p:cNvPr id="29" name="文本框 28"/>
          <p:cNvSpPr txBox="1"/>
          <p:nvPr/>
        </p:nvSpPr>
        <p:spPr>
          <a:xfrm>
            <a:off x="606712" y="1080539"/>
            <a:ext cx="4859022"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云存储类型及其适合的应用</a:t>
            </a:r>
          </a:p>
        </p:txBody>
      </p:sp>
    </p:spTree>
    <p:extLst>
      <p:ext uri="{BB962C8B-B14F-4D97-AF65-F5344CB8AC3E}">
        <p14:creationId xmlns:p14="http://schemas.microsoft.com/office/powerpoint/2010/main" val="3546991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403975" y="3891416"/>
            <a:ext cx="5181600" cy="25101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0375" y="3891416"/>
            <a:ext cx="5181600" cy="25101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4294967295"/>
          </p:nvPr>
        </p:nvSpPr>
        <p:spPr>
          <a:xfrm>
            <a:off x="433359" y="3891416"/>
            <a:ext cx="5032375" cy="2054225"/>
          </a:xfrm>
          <a:prstGeom prst="rect">
            <a:avLst/>
          </a:prstGeom>
        </p:spPr>
        <p:txBody>
          <a:bodyPr>
            <a:normAutofit/>
          </a:bodyPr>
          <a:lstStyle/>
          <a:p>
            <a:pPr algn="just"/>
            <a:r>
              <a:rPr lang="zh-CN" altLang="en-US" sz="1800" dirty="0">
                <a:solidFill>
                  <a:schemeClr val="tx1"/>
                </a:solidFill>
              </a:rPr>
              <a:t>文件较大，总读取带宽要求较高。例如，网站、</a:t>
            </a:r>
            <a:r>
              <a:rPr lang="en-US" altLang="zh-CN" sz="1800" dirty="0">
                <a:solidFill>
                  <a:schemeClr val="tx1"/>
                </a:solidFill>
              </a:rPr>
              <a:t>IPTV</a:t>
            </a:r>
            <a:r>
              <a:rPr lang="zh-CN" altLang="en-US" sz="1800" dirty="0">
                <a:solidFill>
                  <a:schemeClr val="tx1"/>
                </a:solidFill>
              </a:rPr>
              <a:t>。</a:t>
            </a:r>
          </a:p>
          <a:p>
            <a:pPr algn="just"/>
            <a:r>
              <a:rPr lang="zh-CN" altLang="en-US" sz="1800" dirty="0">
                <a:solidFill>
                  <a:schemeClr val="tx1"/>
                </a:solidFill>
              </a:rPr>
              <a:t>多个文件同时写入。例如，监控系统。</a:t>
            </a:r>
          </a:p>
          <a:p>
            <a:pPr algn="just"/>
            <a:r>
              <a:rPr lang="zh-CN" altLang="en-US" sz="1800" dirty="0">
                <a:solidFill>
                  <a:schemeClr val="tx1"/>
                </a:solidFill>
              </a:rPr>
              <a:t>长时间存放的文件。例如，文件备份、存放或搜寻。</a:t>
            </a:r>
          </a:p>
        </p:txBody>
      </p:sp>
      <p:sp>
        <p:nvSpPr>
          <p:cNvPr id="4" name="内容占位符 3"/>
          <p:cNvSpPr>
            <a:spLocks noGrp="1"/>
          </p:cNvSpPr>
          <p:nvPr>
            <p:ph idx="4294967295"/>
          </p:nvPr>
        </p:nvSpPr>
        <p:spPr>
          <a:xfrm>
            <a:off x="498475" y="3275012"/>
            <a:ext cx="5105400" cy="463550"/>
          </a:xfrm>
          <a:prstGeom prst="rect">
            <a:avLst/>
          </a:prstGeom>
          <a:solidFill>
            <a:srgbClr val="92D050"/>
          </a:solidFill>
        </p:spPr>
        <p:txBody>
          <a:bodyPr>
            <a:normAutofit/>
          </a:bodyPr>
          <a:lstStyle/>
          <a:p>
            <a:pPr>
              <a:buClr>
                <a:srgbClr val="0070C0"/>
              </a:buClr>
              <a:buFont typeface="Wingdings" panose="05000000000000000000" pitchFamily="2" charset="2"/>
              <a:buChar char="Ø"/>
            </a:pPr>
            <a:r>
              <a:rPr lang="zh-CN" altLang="en-US" dirty="0">
                <a:solidFill>
                  <a:schemeClr val="tx1"/>
                </a:solidFill>
              </a:rPr>
              <a:t>文件存储系统适合的应用场合</a:t>
            </a:r>
          </a:p>
        </p:txBody>
      </p:sp>
      <p:sp>
        <p:nvSpPr>
          <p:cNvPr id="5" name="内容占位符 2"/>
          <p:cNvSpPr txBox="1">
            <a:spLocks/>
          </p:cNvSpPr>
          <p:nvPr/>
        </p:nvSpPr>
        <p:spPr>
          <a:xfrm>
            <a:off x="6442074" y="3891416"/>
            <a:ext cx="4987925" cy="2510178"/>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a:lnSpc>
                <a:spcPct val="150000"/>
              </a:lnSpc>
            </a:pPr>
            <a:r>
              <a:rPr lang="zh-CN" altLang="en-US" sz="1800" dirty="0">
                <a:solidFill>
                  <a:schemeClr val="tx1"/>
                </a:solidFill>
              </a:rPr>
              <a:t>文件的并发读取。</a:t>
            </a:r>
          </a:p>
          <a:p>
            <a:pPr algn="just">
              <a:lnSpc>
                <a:spcPct val="150000"/>
              </a:lnSpc>
            </a:pPr>
            <a:r>
              <a:rPr lang="zh-CN" altLang="en-US" sz="1800" dirty="0">
                <a:solidFill>
                  <a:schemeClr val="tx1"/>
                </a:solidFill>
              </a:rPr>
              <a:t>文件及文件系统本身较大。</a:t>
            </a:r>
          </a:p>
          <a:p>
            <a:pPr algn="just">
              <a:lnSpc>
                <a:spcPct val="150000"/>
              </a:lnSpc>
            </a:pPr>
            <a:r>
              <a:rPr lang="zh-CN" altLang="en-US" sz="1800" dirty="0">
                <a:solidFill>
                  <a:schemeClr val="tx1"/>
                </a:solidFill>
              </a:rPr>
              <a:t>文件使用期较长。</a:t>
            </a:r>
          </a:p>
          <a:p>
            <a:pPr algn="just">
              <a:lnSpc>
                <a:spcPct val="150000"/>
              </a:lnSpc>
            </a:pPr>
            <a:r>
              <a:rPr lang="zh-CN" altLang="en-US" sz="1800" dirty="0">
                <a:solidFill>
                  <a:schemeClr val="tx1"/>
                </a:solidFill>
              </a:rPr>
              <a:t>对成本控制要求较高。</a:t>
            </a:r>
          </a:p>
        </p:txBody>
      </p:sp>
      <p:sp>
        <p:nvSpPr>
          <p:cNvPr id="6" name="内容占位符 3"/>
          <p:cNvSpPr txBox="1">
            <a:spLocks/>
          </p:cNvSpPr>
          <p:nvPr/>
        </p:nvSpPr>
        <p:spPr>
          <a:xfrm>
            <a:off x="6442075" y="3274559"/>
            <a:ext cx="5105400" cy="464457"/>
          </a:xfrm>
          <a:prstGeom prst="rect">
            <a:avLst/>
          </a:prstGeom>
          <a:solidFill>
            <a:srgbClr val="92D050"/>
          </a:solidFill>
        </p:spPr>
        <p:txBody>
          <a:bodyPr vert="horz" lIns="121917" tIns="60958" rIns="121917" bIns="60958" rtlCol="0">
            <a:norm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42900" indent="-342900">
              <a:buClr>
                <a:srgbClr val="0070C0"/>
              </a:buClr>
              <a:buFont typeface="Wingdings" panose="05000000000000000000" pitchFamily="2" charset="2"/>
              <a:buChar char="Ø"/>
            </a:pPr>
            <a:r>
              <a:rPr lang="zh-CN" altLang="en-US" dirty="0"/>
              <a:t>存储应用共通的特性</a:t>
            </a:r>
          </a:p>
        </p:txBody>
      </p:sp>
      <p:sp>
        <p:nvSpPr>
          <p:cNvPr id="16" name="矩形 15"/>
          <p:cNvSpPr/>
          <p:nvPr/>
        </p:nvSpPr>
        <p:spPr>
          <a:xfrm>
            <a:off x="574675" y="2067760"/>
            <a:ext cx="10972800" cy="1200329"/>
          </a:xfrm>
          <a:prstGeom prst="rect">
            <a:avLst/>
          </a:prstGeom>
        </p:spPr>
        <p:txBody>
          <a:bodyPr wrap="square">
            <a:spAutoFit/>
          </a:bodyPr>
          <a:lstStyle/>
          <a:p>
            <a:pPr indent="457200" algn="just">
              <a:lnSpc>
                <a:spcPct val="150000"/>
              </a:lnSpc>
              <a:spcBef>
                <a:spcPct val="50000"/>
              </a:spcBef>
            </a:pPr>
            <a:r>
              <a:rPr lang="zh-CN" altLang="en-US" sz="1600" dirty="0"/>
              <a:t>文件存储是</a:t>
            </a:r>
            <a:r>
              <a:rPr lang="zh-CN" altLang="en-US" sz="1600" dirty="0">
                <a:solidFill>
                  <a:srgbClr val="FF0000"/>
                </a:solidFill>
              </a:rPr>
              <a:t>基于文件级别</a:t>
            </a:r>
            <a:r>
              <a:rPr lang="zh-CN" altLang="en-US" sz="1600" dirty="0"/>
              <a:t>的存储，它是把一个文件放在一个硬盘上，即使文件太大拆分时，也放在同一个硬盘上。它的</a:t>
            </a:r>
            <a:r>
              <a:rPr lang="zh-CN" altLang="en-US" sz="1600" dirty="0">
                <a:solidFill>
                  <a:srgbClr val="FF0000"/>
                </a:solidFill>
              </a:rPr>
              <a:t>缺点</a:t>
            </a:r>
            <a:r>
              <a:rPr lang="zh-CN" altLang="en-US" sz="1600" dirty="0"/>
              <a:t>是对单一文件的读写会受到单一硬盘效能的限制，</a:t>
            </a:r>
            <a:r>
              <a:rPr lang="zh-CN" altLang="en-US" sz="1600" dirty="0">
                <a:solidFill>
                  <a:srgbClr val="FF0000"/>
                </a:solidFill>
              </a:rPr>
              <a:t>优点</a:t>
            </a:r>
            <a:r>
              <a:rPr lang="zh-CN" altLang="en-US" sz="1600" dirty="0"/>
              <a:t>是对一个多文件、多人使用的系统，总带宽可以随着存储节点的增加而扩展，它的架构可以无限制地扩容，并且成本低廉。</a:t>
            </a:r>
            <a:endParaRPr lang="en-US" altLang="zh-CN" sz="1600" dirty="0"/>
          </a:p>
        </p:txBody>
      </p:sp>
      <p:grpSp>
        <p:nvGrpSpPr>
          <p:cNvPr id="11" name="组合 10"/>
          <p:cNvGrpSpPr/>
          <p:nvPr/>
        </p:nvGrpSpPr>
        <p:grpSpPr>
          <a:xfrm>
            <a:off x="131974" y="-1"/>
            <a:ext cx="11520000" cy="1016152"/>
            <a:chOff x="131974" y="-1"/>
            <a:chExt cx="11520000" cy="1016152"/>
          </a:xfrm>
        </p:grpSpPr>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3" name="矩形 12"/>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标题 1"/>
            <p:cNvSpPr>
              <a:spLocks/>
            </p:cNvSpPr>
            <p:nvPr/>
          </p:nvSpPr>
          <p:spPr bwMode="auto">
            <a:xfrm>
              <a:off x="5184775" y="312428"/>
              <a:ext cx="6467199"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云存储类型及其适合的应用</a:t>
              </a:r>
            </a:p>
          </p:txBody>
        </p:sp>
      </p:grpSp>
      <p:sp>
        <p:nvSpPr>
          <p:cNvPr id="15" name="文本框 14"/>
          <p:cNvSpPr txBox="1"/>
          <p:nvPr/>
        </p:nvSpPr>
        <p:spPr>
          <a:xfrm>
            <a:off x="612896" y="1591416"/>
            <a:ext cx="1768433" cy="461665"/>
          </a:xfrm>
          <a:prstGeom prst="rect">
            <a:avLst/>
          </a:prstGeom>
          <a:noFill/>
        </p:spPr>
        <p:txBody>
          <a:bodyPr wrap="none" rtlCol="0">
            <a:spAutoFit/>
          </a:bodyPr>
          <a:lstStyle/>
          <a:p>
            <a:pPr marL="34290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文件存储</a:t>
            </a:r>
          </a:p>
        </p:txBody>
      </p:sp>
      <p:sp>
        <p:nvSpPr>
          <p:cNvPr id="17" name="文本框 16"/>
          <p:cNvSpPr txBox="1"/>
          <p:nvPr/>
        </p:nvSpPr>
        <p:spPr>
          <a:xfrm>
            <a:off x="606712" y="1080539"/>
            <a:ext cx="4859022"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云存储类型及其适合的应用</a:t>
            </a:r>
          </a:p>
        </p:txBody>
      </p:sp>
    </p:spTree>
    <p:extLst>
      <p:ext uri="{BB962C8B-B14F-4D97-AF65-F5344CB8AC3E}">
        <p14:creationId xmlns:p14="http://schemas.microsoft.com/office/powerpoint/2010/main" val="288158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4294967295"/>
          </p:nvPr>
        </p:nvSpPr>
        <p:spPr>
          <a:xfrm>
            <a:off x="3249392" y="3277394"/>
            <a:ext cx="5291417" cy="1657350"/>
          </a:xfrm>
          <a:prstGeom prst="rect">
            <a:avLst/>
          </a:prstGeom>
        </p:spPr>
        <p:txBody>
          <a:bodyPr>
            <a:noAutofit/>
          </a:bodyPr>
          <a:lstStyle/>
          <a:p>
            <a:pPr marL="0" indent="0" fontAlgn="base">
              <a:spcBef>
                <a:spcPct val="0"/>
              </a:spcBef>
              <a:spcAft>
                <a:spcPct val="0"/>
              </a:spcAft>
              <a:buNone/>
              <a:defRPr/>
            </a:pPr>
            <a:r>
              <a:rPr kumimoji="1" lang="zh-CN" altLang="en-US" sz="5400" b="1" kern="0" dirty="0">
                <a:solidFill>
                  <a:srgbClr val="002060"/>
                </a:solidFill>
                <a:effectLst>
                  <a:outerShdw blurRad="38100" dist="38100" dir="2700000" algn="tl">
                    <a:srgbClr val="C0C0C0"/>
                  </a:outerShdw>
                </a:effectLst>
                <a:latin typeface="Tahoma" pitchFamily="34" charset="0"/>
                <a:ea typeface="黑体" pitchFamily="2" charset="-122"/>
                <a:cs typeface="Times New Roman" pitchFamily="18" charset="0"/>
              </a:rPr>
              <a:t>第五章：云存储</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769" y="0"/>
            <a:ext cx="949697" cy="949697"/>
          </a:xfrm>
          <a:prstGeom prst="rect">
            <a:avLst/>
          </a:prstGeom>
        </p:spPr>
      </p:pic>
      <p:sp>
        <p:nvSpPr>
          <p:cNvPr id="6" name="矩形 5"/>
          <p:cNvSpPr/>
          <p:nvPr/>
        </p:nvSpPr>
        <p:spPr>
          <a:xfrm>
            <a:off x="133768" y="944370"/>
            <a:ext cx="11522667" cy="7201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583">
              <a:defRPr/>
            </a:pPr>
            <a:endParaRPr lang="zh-CN" altLang="en-US" sz="1800">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4044589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15632" y="3542346"/>
            <a:ext cx="11429999" cy="32421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3"/>
          <p:cNvSpPr>
            <a:spLocks noGrp="1"/>
          </p:cNvSpPr>
          <p:nvPr>
            <p:ph idx="4294967295"/>
          </p:nvPr>
        </p:nvSpPr>
        <p:spPr>
          <a:xfrm>
            <a:off x="764856" y="3542346"/>
            <a:ext cx="11280775" cy="2971800"/>
          </a:xfrm>
          <a:prstGeom prst="rect">
            <a:avLst/>
          </a:prstGeom>
        </p:spPr>
        <p:txBody>
          <a:bodyPr>
            <a:noAutofit/>
          </a:bodyPr>
          <a:lstStyle/>
          <a:p>
            <a:r>
              <a:rPr lang="zh-CN" altLang="en-US" sz="1800" dirty="0">
                <a:solidFill>
                  <a:schemeClr val="tx1"/>
                </a:solidFill>
                <a:latin typeface="Times New Roman" panose="02020603050405020304" pitchFamily="18" charset="0"/>
                <a:cs typeface="Times New Roman" panose="02020603050405020304" pitchFamily="18" charset="0"/>
              </a:rPr>
              <a:t>对象存储系统是</a:t>
            </a:r>
            <a:r>
              <a:rPr lang="zh-CN" altLang="en-US" sz="1800" dirty="0">
                <a:solidFill>
                  <a:srgbClr val="FF0000"/>
                </a:solidFill>
                <a:latin typeface="Times New Roman" panose="02020603050405020304" pitchFamily="18" charset="0"/>
                <a:cs typeface="Times New Roman" panose="02020603050405020304" pitchFamily="18" charset="0"/>
              </a:rPr>
              <a:t>针对</a:t>
            </a:r>
            <a:r>
              <a:rPr lang="en-US" altLang="zh-CN" sz="1800" dirty="0">
                <a:solidFill>
                  <a:srgbClr val="FF0000"/>
                </a:solidFill>
                <a:latin typeface="Times New Roman" panose="02020603050405020304" pitchFamily="18" charset="0"/>
                <a:cs typeface="Times New Roman" panose="02020603050405020304" pitchFamily="18" charset="0"/>
              </a:rPr>
              <a:t>Linux</a:t>
            </a:r>
            <a:r>
              <a:rPr lang="zh-CN" altLang="en-US" sz="1800" dirty="0">
                <a:solidFill>
                  <a:srgbClr val="FF0000"/>
                </a:solidFill>
                <a:latin typeface="Times New Roman" panose="02020603050405020304" pitchFamily="18" charset="0"/>
                <a:cs typeface="Times New Roman" panose="02020603050405020304" pitchFamily="18" charset="0"/>
              </a:rPr>
              <a:t>集群</a:t>
            </a:r>
            <a:r>
              <a:rPr lang="zh-CN" altLang="en-US" sz="1800" dirty="0">
                <a:solidFill>
                  <a:schemeClr val="tx1"/>
                </a:solidFill>
                <a:latin typeface="Times New Roman" panose="02020603050405020304" pitchFamily="18" charset="0"/>
                <a:cs typeface="Times New Roman" panose="02020603050405020304" pitchFamily="18" charset="0"/>
              </a:rPr>
              <a:t>对存储系统高性能和数据共享的需求而研究的全新的存储架构。</a:t>
            </a:r>
            <a:r>
              <a:rPr lang="en-US" altLang="zh-CN" sz="1800" dirty="0">
                <a:solidFill>
                  <a:schemeClr val="tx1"/>
                </a:solidFill>
                <a:latin typeface="Times New Roman" panose="02020603050405020304" pitchFamily="18" charset="0"/>
                <a:cs typeface="Times New Roman" panose="02020603050405020304" pitchFamily="18" charset="0"/>
              </a:rPr>
              <a:t>Amazon</a:t>
            </a:r>
            <a:r>
              <a:rPr lang="zh-CN" altLang="en-US" sz="1800" dirty="0">
                <a:solidFill>
                  <a:schemeClr val="tx1"/>
                </a:solidFill>
                <a:latin typeface="Times New Roman" panose="02020603050405020304" pitchFamily="18" charset="0"/>
                <a:cs typeface="Times New Roman" panose="02020603050405020304" pitchFamily="18" charset="0"/>
              </a:rPr>
              <a:t>的</a:t>
            </a:r>
            <a:r>
              <a:rPr lang="en-US" altLang="zh-CN" sz="1800" dirty="0">
                <a:solidFill>
                  <a:schemeClr val="tx1"/>
                </a:solidFill>
                <a:latin typeface="Times New Roman" panose="02020603050405020304" pitchFamily="18" charset="0"/>
                <a:cs typeface="Times New Roman" panose="02020603050405020304" pitchFamily="18" charset="0"/>
              </a:rPr>
              <a:t>S3</a:t>
            </a:r>
            <a:r>
              <a:rPr lang="zh-CN" altLang="en-US" sz="1800" dirty="0">
                <a:solidFill>
                  <a:schemeClr val="tx1"/>
                </a:solidFill>
                <a:latin typeface="Times New Roman" panose="02020603050405020304" pitchFamily="18" charset="0"/>
                <a:cs typeface="Times New Roman" panose="02020603050405020304" pitchFamily="18" charset="0"/>
              </a:rPr>
              <a:t>和</a:t>
            </a:r>
            <a:r>
              <a:rPr lang="en-US" altLang="zh-CN" sz="1800" dirty="0">
                <a:solidFill>
                  <a:schemeClr val="tx1"/>
                </a:solidFill>
                <a:latin typeface="Times New Roman" panose="02020603050405020304" pitchFamily="18" charset="0"/>
                <a:cs typeface="Times New Roman" panose="02020603050405020304" pitchFamily="18" charset="0"/>
              </a:rPr>
              <a:t>OpenStack</a:t>
            </a:r>
            <a:r>
              <a:rPr lang="zh-CN" altLang="en-US" sz="1800" dirty="0">
                <a:solidFill>
                  <a:schemeClr val="tx1"/>
                </a:solidFill>
                <a:latin typeface="Times New Roman" panose="02020603050405020304" pitchFamily="18" charset="0"/>
                <a:cs typeface="Times New Roman" panose="02020603050405020304" pitchFamily="18" charset="0"/>
              </a:rPr>
              <a:t>的</a:t>
            </a:r>
            <a:r>
              <a:rPr lang="en-US" altLang="zh-CN" sz="1800" dirty="0">
                <a:solidFill>
                  <a:schemeClr val="tx1"/>
                </a:solidFill>
                <a:latin typeface="Times New Roman" panose="02020603050405020304" pitchFamily="18" charset="0"/>
                <a:cs typeface="Times New Roman" panose="02020603050405020304" pitchFamily="18" charset="0"/>
              </a:rPr>
              <a:t>Swift</a:t>
            </a:r>
            <a:r>
              <a:rPr lang="zh-CN" altLang="en-US" sz="1800" dirty="0">
                <a:solidFill>
                  <a:schemeClr val="tx1"/>
                </a:solidFill>
                <a:latin typeface="Times New Roman" panose="02020603050405020304" pitchFamily="18" charset="0"/>
                <a:cs typeface="Times New Roman" panose="02020603050405020304" pitchFamily="18" charset="0"/>
              </a:rPr>
              <a:t>存储系统就是典型的对象存储系统。</a:t>
            </a:r>
          </a:p>
          <a:p>
            <a:r>
              <a:rPr lang="zh-CN" altLang="en-US" sz="1800" dirty="0">
                <a:solidFill>
                  <a:schemeClr val="tx1"/>
                </a:solidFill>
                <a:latin typeface="Times New Roman" panose="02020603050405020304" pitchFamily="18" charset="0"/>
                <a:cs typeface="Times New Roman" panose="02020603050405020304" pitchFamily="18" charset="0"/>
              </a:rPr>
              <a:t>对象存储系统的</a:t>
            </a:r>
            <a:r>
              <a:rPr lang="zh-CN" altLang="en-US" sz="1800" dirty="0">
                <a:solidFill>
                  <a:srgbClr val="FF0000"/>
                </a:solidFill>
                <a:latin typeface="Times New Roman" panose="02020603050405020304" pitchFamily="18" charset="0"/>
                <a:cs typeface="Times New Roman" panose="02020603050405020304" pitchFamily="18" charset="0"/>
              </a:rPr>
              <a:t>功能通常是最少</a:t>
            </a:r>
            <a:r>
              <a:rPr lang="zh-CN" altLang="en-US" sz="1800" dirty="0">
                <a:solidFill>
                  <a:schemeClr val="tx1"/>
                </a:solidFill>
                <a:latin typeface="Times New Roman" panose="02020603050405020304" pitchFamily="18" charset="0"/>
                <a:cs typeface="Times New Roman" panose="02020603050405020304" pitchFamily="18" charset="0"/>
              </a:rPr>
              <a:t>的，用户仅仅能够存储、检索、复制和删除文件，还可以控制哪些用户可以进行哪些操作。</a:t>
            </a:r>
          </a:p>
          <a:p>
            <a:r>
              <a:rPr lang="zh-CN" altLang="en-US" sz="1800" dirty="0">
                <a:solidFill>
                  <a:schemeClr val="tx1"/>
                </a:solidFill>
                <a:latin typeface="Times New Roman" panose="02020603050405020304" pitchFamily="18" charset="0"/>
                <a:cs typeface="Times New Roman" panose="02020603050405020304" pitchFamily="18" charset="0"/>
              </a:rPr>
              <a:t>对象存储系统的</a:t>
            </a:r>
            <a:r>
              <a:rPr lang="en-US" altLang="zh-CN" sz="1800" dirty="0">
                <a:solidFill>
                  <a:schemeClr val="tx1"/>
                </a:solidFill>
                <a:latin typeface="Times New Roman" panose="02020603050405020304" pitchFamily="18" charset="0"/>
                <a:cs typeface="Times New Roman" panose="02020603050405020304" pitchFamily="18" charset="0"/>
              </a:rPr>
              <a:t>HTTP</a:t>
            </a:r>
            <a:r>
              <a:rPr lang="zh-CN" altLang="en-US" sz="1800" dirty="0">
                <a:solidFill>
                  <a:schemeClr val="tx1"/>
                </a:solidFill>
                <a:latin typeface="Times New Roman" panose="02020603050405020304" pitchFamily="18" charset="0"/>
                <a:cs typeface="Times New Roman" panose="02020603050405020304" pitchFamily="18" charset="0"/>
              </a:rPr>
              <a:t>接口</a:t>
            </a:r>
            <a:r>
              <a:rPr lang="zh-CN" altLang="en-US" sz="1800" dirty="0">
                <a:solidFill>
                  <a:srgbClr val="FF0000"/>
                </a:solidFill>
                <a:latin typeface="Times New Roman" panose="02020603050405020304" pitchFamily="18" charset="0"/>
                <a:cs typeface="Times New Roman" panose="02020603050405020304" pitchFamily="18" charset="0"/>
              </a:rPr>
              <a:t>允许全球各地的用户</a:t>
            </a:r>
            <a:r>
              <a:rPr lang="zh-CN" altLang="en-US" sz="1800" dirty="0">
                <a:solidFill>
                  <a:schemeClr val="tx1"/>
                </a:solidFill>
                <a:latin typeface="Times New Roman" panose="02020603050405020304" pitchFamily="18" charset="0"/>
                <a:cs typeface="Times New Roman" panose="02020603050405020304" pitchFamily="18" charset="0"/>
              </a:rPr>
              <a:t>快速、方便地访问文件。</a:t>
            </a:r>
          </a:p>
          <a:p>
            <a:r>
              <a:rPr lang="zh-CN" altLang="en-US" sz="1800" dirty="0">
                <a:solidFill>
                  <a:schemeClr val="tx1"/>
                </a:solidFill>
                <a:latin typeface="Times New Roman" panose="02020603050405020304" pitchFamily="18" charset="0"/>
                <a:cs typeface="Times New Roman" panose="02020603050405020304" pitchFamily="18" charset="0"/>
              </a:rPr>
              <a:t>对象存储的另一大</a:t>
            </a:r>
            <a:r>
              <a:rPr lang="zh-CN" altLang="en-US" sz="1800" dirty="0">
                <a:solidFill>
                  <a:srgbClr val="FF0000"/>
                </a:solidFill>
                <a:latin typeface="Times New Roman" panose="02020603050405020304" pitchFamily="18" charset="0"/>
                <a:cs typeface="Times New Roman" panose="02020603050405020304" pitchFamily="18" charset="0"/>
              </a:rPr>
              <a:t>缺点</a:t>
            </a:r>
            <a:r>
              <a:rPr lang="zh-CN" altLang="en-US" sz="1800" dirty="0">
                <a:solidFill>
                  <a:schemeClr val="tx1"/>
                </a:solidFill>
                <a:latin typeface="Times New Roman" panose="02020603050405020304" pitchFamily="18" charset="0"/>
                <a:cs typeface="Times New Roman" panose="02020603050405020304" pitchFamily="18" charset="0"/>
              </a:rPr>
              <a:t>是只支持数据的</a:t>
            </a:r>
            <a:r>
              <a:rPr lang="zh-CN" altLang="en-US" sz="1800" dirty="0">
                <a:solidFill>
                  <a:srgbClr val="FF0000"/>
                </a:solidFill>
                <a:latin typeface="Times New Roman" panose="02020603050405020304" pitchFamily="18" charset="0"/>
                <a:cs typeface="Times New Roman" panose="02020603050405020304" pitchFamily="18" charset="0"/>
              </a:rPr>
              <a:t>最终一致性</a:t>
            </a:r>
            <a:r>
              <a:rPr lang="zh-CN" altLang="en-US" sz="1800" dirty="0">
                <a:solidFill>
                  <a:schemeClr val="tx1"/>
                </a:solidFill>
                <a:latin typeface="Times New Roman" panose="02020603050405020304" pitchFamily="18" charset="0"/>
                <a:cs typeface="Times New Roman" panose="02020603050405020304" pitchFamily="18" charset="0"/>
              </a:rPr>
              <a:t>。每当用户更新一个文件，直到这一更改被传播到所有副本以后，用户才能获取到最新版本。</a:t>
            </a:r>
          </a:p>
          <a:p>
            <a:r>
              <a:rPr lang="zh-CN" altLang="en-US" sz="1800" dirty="0">
                <a:solidFill>
                  <a:schemeClr val="tx1"/>
                </a:solidFill>
                <a:latin typeface="Times New Roman" panose="02020603050405020304" pitchFamily="18" charset="0"/>
                <a:cs typeface="Times New Roman" panose="02020603050405020304" pitchFamily="18" charset="0"/>
              </a:rPr>
              <a:t>对象存储和文件系统在接口上的</a:t>
            </a:r>
            <a:r>
              <a:rPr lang="zh-CN" altLang="en-US" sz="1800" dirty="0">
                <a:solidFill>
                  <a:srgbClr val="FF0000"/>
                </a:solidFill>
                <a:latin typeface="Times New Roman" panose="02020603050405020304" pitchFamily="18" charset="0"/>
                <a:cs typeface="Times New Roman" panose="02020603050405020304" pitchFamily="18" charset="0"/>
              </a:rPr>
              <a:t>本质区别</a:t>
            </a:r>
            <a:r>
              <a:rPr lang="zh-CN" altLang="en-US" sz="1800" dirty="0">
                <a:solidFill>
                  <a:schemeClr val="tx1"/>
                </a:solidFill>
                <a:latin typeface="Times New Roman" panose="02020603050405020304" pitchFamily="18" charset="0"/>
                <a:cs typeface="Times New Roman" panose="02020603050405020304" pitchFamily="18" charset="0"/>
              </a:rPr>
              <a:t>是对象存储不支持随机位置读写操作。</a:t>
            </a:r>
          </a:p>
        </p:txBody>
      </p:sp>
      <p:sp>
        <p:nvSpPr>
          <p:cNvPr id="3" name="矩形 2"/>
          <p:cNvSpPr/>
          <p:nvPr/>
        </p:nvSpPr>
        <p:spPr>
          <a:xfrm>
            <a:off x="615632" y="2058194"/>
            <a:ext cx="11429999" cy="1532727"/>
          </a:xfrm>
          <a:prstGeom prst="rect">
            <a:avLst/>
          </a:prstGeom>
        </p:spPr>
        <p:txBody>
          <a:bodyPr wrap="square">
            <a:spAutoFit/>
          </a:bodyPr>
          <a:lstStyle/>
          <a:p>
            <a:pPr indent="457200" algn="just">
              <a:lnSpc>
                <a:spcPct val="130000"/>
              </a:lnSpc>
              <a:spcBef>
                <a:spcPct val="50000"/>
              </a:spcBef>
            </a:pPr>
            <a:r>
              <a:rPr lang="zh-CN" altLang="en-US" sz="1800" dirty="0">
                <a:latin typeface="Times New Roman" panose="02020603050405020304" pitchFamily="18" charset="0"/>
                <a:cs typeface="Times New Roman" panose="02020603050405020304" pitchFamily="18" charset="0"/>
              </a:rPr>
              <a:t>与文件系统不同，对象存储系统并非将文件组织成一个目录层次结构，而是在一个</a:t>
            </a:r>
            <a:r>
              <a:rPr lang="zh-CN" altLang="en-US" sz="1800" dirty="0">
                <a:solidFill>
                  <a:srgbClr val="FF0000"/>
                </a:solidFill>
                <a:latin typeface="Times New Roman" panose="02020603050405020304" pitchFamily="18" charset="0"/>
                <a:cs typeface="Times New Roman" panose="02020603050405020304" pitchFamily="18" charset="0"/>
              </a:rPr>
              <a:t>扁平化的容器组织</a:t>
            </a:r>
            <a:r>
              <a:rPr lang="zh-CN" altLang="en-US" sz="1800" dirty="0">
                <a:latin typeface="Times New Roman" panose="02020603050405020304" pitchFamily="18" charset="0"/>
                <a:cs typeface="Times New Roman" panose="02020603050405020304" pitchFamily="18" charset="0"/>
              </a:rPr>
              <a:t>中存储文件（在</a:t>
            </a:r>
            <a:r>
              <a:rPr lang="en-US" altLang="zh-CN" sz="1800" dirty="0">
                <a:latin typeface="Times New Roman" panose="02020603050405020304" pitchFamily="18" charset="0"/>
                <a:cs typeface="Times New Roman" panose="02020603050405020304" pitchFamily="18" charset="0"/>
              </a:rPr>
              <a:t>Amazon</a:t>
            </a:r>
            <a:r>
              <a:rPr lang="zh-CN" altLang="en-US" sz="1800" dirty="0">
                <a:latin typeface="Times New Roman" panose="02020603050405020304" pitchFamily="18" charset="0"/>
                <a:cs typeface="Times New Roman" panose="02020603050405020304" pitchFamily="18" charset="0"/>
              </a:rPr>
              <a:t>的</a:t>
            </a:r>
            <a:r>
              <a:rPr lang="en-US" altLang="zh-CN" sz="1800" dirty="0">
                <a:latin typeface="Times New Roman" panose="02020603050405020304" pitchFamily="18" charset="0"/>
                <a:cs typeface="Times New Roman" panose="02020603050405020304" pitchFamily="18" charset="0"/>
              </a:rPr>
              <a:t>S3</a:t>
            </a:r>
            <a:r>
              <a:rPr lang="zh-CN" altLang="en-US" sz="1800" dirty="0">
                <a:latin typeface="Times New Roman" panose="02020603050405020304" pitchFamily="18" charset="0"/>
                <a:cs typeface="Times New Roman" panose="02020603050405020304" pitchFamily="18" charset="0"/>
              </a:rPr>
              <a:t>系统中被称作“桶”），并使用唯一的</a:t>
            </a:r>
            <a:r>
              <a:rPr lang="en-US" altLang="zh-CN" sz="1800" dirty="0">
                <a:latin typeface="Times New Roman" panose="02020603050405020304" pitchFamily="18" charset="0"/>
                <a:cs typeface="Times New Roman" panose="02020603050405020304" pitchFamily="18" charset="0"/>
              </a:rPr>
              <a:t>ID</a:t>
            </a:r>
            <a:r>
              <a:rPr lang="zh-CN" altLang="en-US" sz="1800" dirty="0">
                <a:latin typeface="Times New Roman" panose="02020603050405020304" pitchFamily="18" charset="0"/>
                <a:cs typeface="Times New Roman" panose="02020603050405020304" pitchFamily="18" charset="0"/>
              </a:rPr>
              <a:t>（在</a:t>
            </a:r>
            <a:r>
              <a:rPr lang="en-US" altLang="zh-CN" sz="1800" dirty="0">
                <a:latin typeface="Times New Roman" panose="02020603050405020304" pitchFamily="18" charset="0"/>
                <a:cs typeface="Times New Roman" panose="02020603050405020304" pitchFamily="18" charset="0"/>
              </a:rPr>
              <a:t>S3</a:t>
            </a:r>
            <a:r>
              <a:rPr lang="zh-CN" altLang="en-US" sz="1800" dirty="0">
                <a:latin typeface="Times New Roman" panose="02020603050405020304" pitchFamily="18" charset="0"/>
                <a:cs typeface="Times New Roman" panose="02020603050405020304" pitchFamily="18" charset="0"/>
              </a:rPr>
              <a:t>中被称作“关键字”）来检索它们。其结果是对象存储系统相比文件系统需要更少的元数据来存储和访问文件，并且它们还减少了因存储元数据而产生的管理文件元数据的开销。</a:t>
            </a:r>
          </a:p>
        </p:txBody>
      </p:sp>
      <p:grpSp>
        <p:nvGrpSpPr>
          <p:cNvPr id="9" name="组合 8"/>
          <p:cNvGrpSpPr/>
          <p:nvPr/>
        </p:nvGrpSpPr>
        <p:grpSpPr>
          <a:xfrm>
            <a:off x="131974" y="-1"/>
            <a:ext cx="11520000" cy="1016152"/>
            <a:chOff x="131974" y="-1"/>
            <a:chExt cx="11520000" cy="1016152"/>
          </a:xfrm>
        </p:grpSpPr>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2" name="矩形 11"/>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标题 1"/>
            <p:cNvSpPr>
              <a:spLocks/>
            </p:cNvSpPr>
            <p:nvPr/>
          </p:nvSpPr>
          <p:spPr bwMode="auto">
            <a:xfrm>
              <a:off x="5260975" y="312428"/>
              <a:ext cx="6390999"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云存储类型及其适合的应用</a:t>
              </a:r>
            </a:p>
          </p:txBody>
        </p:sp>
      </p:grpSp>
      <p:sp>
        <p:nvSpPr>
          <p:cNvPr id="17" name="文本框 16"/>
          <p:cNvSpPr txBox="1"/>
          <p:nvPr/>
        </p:nvSpPr>
        <p:spPr>
          <a:xfrm>
            <a:off x="612896" y="1591416"/>
            <a:ext cx="1768433" cy="461665"/>
          </a:xfrm>
          <a:prstGeom prst="rect">
            <a:avLst/>
          </a:prstGeom>
          <a:noFill/>
        </p:spPr>
        <p:txBody>
          <a:bodyPr wrap="none" rtlCol="0">
            <a:spAutoFit/>
          </a:bodyPr>
          <a:lstStyle/>
          <a:p>
            <a:pPr marL="34290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对象存储</a:t>
            </a:r>
          </a:p>
        </p:txBody>
      </p:sp>
      <p:sp>
        <p:nvSpPr>
          <p:cNvPr id="18" name="文本框 17"/>
          <p:cNvSpPr txBox="1"/>
          <p:nvPr/>
        </p:nvSpPr>
        <p:spPr>
          <a:xfrm>
            <a:off x="606712" y="1080539"/>
            <a:ext cx="4859022"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云存储类型及其适合的应用</a:t>
            </a:r>
          </a:p>
        </p:txBody>
      </p:sp>
    </p:spTree>
    <p:extLst>
      <p:ext uri="{BB962C8B-B14F-4D97-AF65-F5344CB8AC3E}">
        <p14:creationId xmlns:p14="http://schemas.microsoft.com/office/powerpoint/2010/main" val="2994218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0" y="2457336"/>
            <a:ext cx="12198349" cy="4401458"/>
          </a:xfrm>
          <a:prstGeom prst="rect">
            <a:avLst/>
          </a:prstGeom>
          <a:solidFill>
            <a:schemeClr val="bg1">
              <a:lumMod val="7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idx="4294967295"/>
          </p:nvPr>
        </p:nvSpPr>
        <p:spPr>
          <a:xfrm>
            <a:off x="518286" y="1968944"/>
            <a:ext cx="10747375" cy="465137"/>
          </a:xfrm>
          <a:prstGeom prst="rect">
            <a:avLst/>
          </a:prstGeom>
        </p:spPr>
        <p:txBody>
          <a:bodyPr>
            <a:noAutofit/>
          </a:bodyPr>
          <a:lstStyle/>
          <a:p>
            <a:pPr marL="0" indent="0">
              <a:buNone/>
            </a:pPr>
            <a:r>
              <a:rPr lang="zh-CN" altLang="en-US" sz="1800" dirty="0">
                <a:solidFill>
                  <a:schemeClr val="tx1"/>
                </a:solidFill>
              </a:rPr>
              <a:t>对象存储系统的出现主要是为了满足</a:t>
            </a:r>
            <a:r>
              <a:rPr lang="zh-CN" altLang="en-US" sz="1800" dirty="0">
                <a:solidFill>
                  <a:srgbClr val="FF0000"/>
                </a:solidFill>
              </a:rPr>
              <a:t>数据归档</a:t>
            </a:r>
            <a:r>
              <a:rPr lang="zh-CN" altLang="en-US" sz="1800" dirty="0">
                <a:solidFill>
                  <a:schemeClr val="tx1"/>
                </a:solidFill>
              </a:rPr>
              <a:t>和</a:t>
            </a:r>
            <a:r>
              <a:rPr lang="zh-CN" altLang="en-US" sz="1800" dirty="0">
                <a:solidFill>
                  <a:srgbClr val="FF0000"/>
                </a:solidFill>
              </a:rPr>
              <a:t>云服务</a:t>
            </a:r>
            <a:r>
              <a:rPr lang="zh-CN" altLang="en-US" sz="1800" dirty="0">
                <a:solidFill>
                  <a:schemeClr val="tx1"/>
                </a:solidFill>
              </a:rPr>
              <a:t>两大需求，对象存储的主要应用场景如下。</a:t>
            </a:r>
          </a:p>
        </p:txBody>
      </p:sp>
      <p:grpSp>
        <p:nvGrpSpPr>
          <p:cNvPr id="48" name="组合 47"/>
          <p:cNvGrpSpPr/>
          <p:nvPr/>
        </p:nvGrpSpPr>
        <p:grpSpPr>
          <a:xfrm>
            <a:off x="1370095" y="2958276"/>
            <a:ext cx="2727853" cy="2734196"/>
            <a:chOff x="1207625" y="1950370"/>
            <a:chExt cx="3904228" cy="3913307"/>
          </a:xfrm>
        </p:grpSpPr>
        <p:sp>
          <p:nvSpPr>
            <p:cNvPr id="10" name="Freeform 10"/>
            <p:cNvSpPr>
              <a:spLocks/>
            </p:cNvSpPr>
            <p:nvPr/>
          </p:nvSpPr>
          <p:spPr bwMode="auto">
            <a:xfrm>
              <a:off x="3154068" y="1953615"/>
              <a:ext cx="1948061"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01ACBE"/>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rot="3203510">
              <a:off x="1781303" y="2535964"/>
              <a:ext cx="2750401" cy="2751833"/>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en-US" altLang="zh-CN" kern="0" dirty="0">
                  <a:solidFill>
                    <a:srgbClr val="F9F9F9"/>
                  </a:solidFill>
                  <a:latin typeface="微软雅黑" pitchFamily="34" charset="-122"/>
                  <a:ea typeface="微软雅黑" pitchFamily="34" charset="-122"/>
                </a:rPr>
                <a:t>02</a:t>
              </a:r>
              <a:endParaRPr lang="zh-CN" altLang="en-US" kern="0" dirty="0">
                <a:solidFill>
                  <a:srgbClr val="F9F9F9"/>
                </a:solidFill>
                <a:latin typeface="微软雅黑" pitchFamily="34" charset="-122"/>
                <a:ea typeface="微软雅黑" pitchFamily="34" charset="-122"/>
              </a:endParaRPr>
            </a:p>
          </p:txBody>
        </p:sp>
        <p:sp>
          <p:nvSpPr>
            <p:cNvPr id="12" name="Freeform 7"/>
            <p:cNvSpPr>
              <a:spLocks/>
            </p:cNvSpPr>
            <p:nvPr/>
          </p:nvSpPr>
          <p:spPr bwMode="auto">
            <a:xfrm>
              <a:off x="1215716" y="1950370"/>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p:cNvSpPr/>
            <p:nvPr/>
          </p:nvSpPr>
          <p:spPr>
            <a:xfrm rot="19403510">
              <a:off x="1750232" y="2533575"/>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en-US" altLang="zh-CN" kern="0" dirty="0">
                  <a:solidFill>
                    <a:schemeClr val="bg1"/>
                  </a:solidFill>
                  <a:latin typeface="微软雅黑" pitchFamily="34" charset="-122"/>
                  <a:ea typeface="微软雅黑" pitchFamily="34" charset="-122"/>
                </a:rPr>
                <a:t>01</a:t>
              </a:r>
              <a:endParaRPr lang="zh-CN" altLang="en-US" kern="0" dirty="0">
                <a:solidFill>
                  <a:schemeClr val="bg1"/>
                </a:solidFill>
                <a:latin typeface="微软雅黑" pitchFamily="34" charset="-122"/>
                <a:ea typeface="微软雅黑" pitchFamily="34" charset="-122"/>
              </a:endParaRPr>
            </a:p>
          </p:txBody>
        </p:sp>
        <p:sp>
          <p:nvSpPr>
            <p:cNvPr id="14" name="Freeform 8"/>
            <p:cNvSpPr>
              <a:spLocks/>
            </p:cNvSpPr>
            <p:nvPr/>
          </p:nvSpPr>
          <p:spPr bwMode="auto">
            <a:xfrm>
              <a:off x="1207625" y="3715894"/>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p:cNvSpPr/>
            <p:nvPr/>
          </p:nvSpPr>
          <p:spPr>
            <a:xfrm rot="14003510">
              <a:off x="1781297" y="2535969"/>
              <a:ext cx="2750400" cy="2751834"/>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en-US" altLang="zh-CN" kern="0" dirty="0">
                  <a:solidFill>
                    <a:schemeClr val="bg1"/>
                  </a:solidFill>
                  <a:latin typeface="微软雅黑" pitchFamily="34" charset="-122"/>
                  <a:ea typeface="微软雅黑" pitchFamily="34" charset="-122"/>
                </a:rPr>
                <a:t>04</a:t>
              </a:r>
              <a:endParaRPr lang="zh-CN" altLang="en-US" kern="0" dirty="0">
                <a:solidFill>
                  <a:schemeClr val="bg1"/>
                </a:solidFill>
                <a:latin typeface="微软雅黑" pitchFamily="34" charset="-122"/>
                <a:ea typeface="微软雅黑" pitchFamily="34" charset="-122"/>
              </a:endParaRPr>
            </a:p>
          </p:txBody>
        </p:sp>
        <p:sp>
          <p:nvSpPr>
            <p:cNvPr id="16" name="Freeform 12"/>
            <p:cNvSpPr>
              <a:spLocks/>
            </p:cNvSpPr>
            <p:nvPr/>
          </p:nvSpPr>
          <p:spPr bwMode="auto">
            <a:xfrm>
              <a:off x="2962826" y="3907026"/>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C00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p:cNvSpPr/>
            <p:nvPr/>
          </p:nvSpPr>
          <p:spPr>
            <a:xfrm rot="8603510">
              <a:off x="1780581" y="2536687"/>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en-US" altLang="zh-CN" kern="0" dirty="0">
                  <a:solidFill>
                    <a:schemeClr val="bg1"/>
                  </a:solidFill>
                  <a:latin typeface="微软雅黑" pitchFamily="34" charset="-122"/>
                  <a:ea typeface="微软雅黑" pitchFamily="34" charset="-122"/>
                </a:rPr>
                <a:t>03</a:t>
              </a:r>
              <a:endParaRPr lang="zh-CN" altLang="en-US" kern="0" dirty="0">
                <a:solidFill>
                  <a:schemeClr val="bg1"/>
                </a:solidFill>
                <a:latin typeface="微软雅黑" pitchFamily="34" charset="-122"/>
                <a:ea typeface="微软雅黑" pitchFamily="34" charset="-122"/>
              </a:endParaRPr>
            </a:p>
          </p:txBody>
        </p:sp>
        <p:sp>
          <p:nvSpPr>
            <p:cNvPr id="18" name="椭圆 17"/>
            <p:cNvSpPr/>
            <p:nvPr/>
          </p:nvSpPr>
          <p:spPr>
            <a:xfrm>
              <a:off x="2408292" y="3135735"/>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2722614" y="3519088"/>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4803775" y="2556661"/>
            <a:ext cx="579307" cy="626655"/>
            <a:chOff x="6242320" y="1105727"/>
            <a:chExt cx="579005" cy="626656"/>
          </a:xfrm>
        </p:grpSpPr>
        <p:sp>
          <p:nvSpPr>
            <p:cNvPr id="21"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9933"/>
                  </a:solidFill>
                  <a:latin typeface="Impact" pitchFamily="34" charset="0"/>
                  <a:ea typeface="微软雅黑" pitchFamily="34" charset="-122"/>
                </a:rPr>
                <a:t>01</a:t>
              </a:r>
              <a:endParaRPr lang="zh-CN" altLang="en-US" sz="3200" dirty="0">
                <a:solidFill>
                  <a:srgbClr val="FF9933"/>
                </a:solidFill>
                <a:latin typeface="微软雅黑" pitchFamily="34" charset="-122"/>
                <a:ea typeface="微软雅黑" pitchFamily="34" charset="-122"/>
              </a:endParaRPr>
            </a:p>
          </p:txBody>
        </p:sp>
        <p:sp>
          <p:nvSpPr>
            <p:cNvPr id="22"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chemeClr val="tx1">
                      <a:lumMod val="85000"/>
                      <a:lumOff val="15000"/>
                    </a:schemeClr>
                  </a:solidFill>
                  <a:latin typeface="Leelawadee" panose="020B0502040204020203" pitchFamily="34" charset="-34"/>
                  <a:cs typeface="Leelawadee" panose="020B0502040204020203" pitchFamily="34" charset="-34"/>
                </a:rPr>
                <a:t>OPTION</a:t>
              </a:r>
              <a:endParaRPr lang="zh-CN" altLang="en-US" sz="800" b="1" dirty="0">
                <a:solidFill>
                  <a:schemeClr val="tx1">
                    <a:lumMod val="85000"/>
                    <a:lumOff val="15000"/>
                  </a:schemeClr>
                </a:solidFill>
                <a:latin typeface="Leelawadee" panose="020B0502040204020203" pitchFamily="34" charset="-34"/>
                <a:cs typeface="Leelawadee" panose="020B0502040204020203" pitchFamily="34" charset="-34"/>
              </a:endParaRPr>
            </a:p>
          </p:txBody>
        </p:sp>
      </p:grpSp>
      <p:grpSp>
        <p:nvGrpSpPr>
          <p:cNvPr id="23" name="组合 22"/>
          <p:cNvGrpSpPr/>
          <p:nvPr/>
        </p:nvGrpSpPr>
        <p:grpSpPr>
          <a:xfrm>
            <a:off x="4803775" y="3730574"/>
            <a:ext cx="579307" cy="631762"/>
            <a:chOff x="6242320" y="2373233"/>
            <a:chExt cx="579005" cy="631762"/>
          </a:xfrm>
        </p:grpSpPr>
        <p:sp>
          <p:nvSpPr>
            <p:cNvPr id="24"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5"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chemeClr val="tx1">
                      <a:lumMod val="85000"/>
                      <a:lumOff val="15000"/>
                    </a:schemeClr>
                  </a:solidFill>
                  <a:latin typeface="Leelawadee" panose="020B0502040204020203" pitchFamily="34" charset="-34"/>
                  <a:cs typeface="Leelawadee" panose="020B0502040204020203" pitchFamily="34" charset="-34"/>
                </a:rPr>
                <a:t>OPTION</a:t>
              </a:r>
              <a:endParaRPr lang="zh-CN" altLang="en-US" sz="800" b="1" dirty="0">
                <a:solidFill>
                  <a:schemeClr val="tx1">
                    <a:lumMod val="85000"/>
                    <a:lumOff val="15000"/>
                  </a:schemeClr>
                </a:solidFill>
                <a:latin typeface="Leelawadee" panose="020B0502040204020203" pitchFamily="34" charset="-34"/>
                <a:cs typeface="Leelawadee" panose="020B0502040204020203" pitchFamily="34" charset="-34"/>
              </a:endParaRPr>
            </a:p>
          </p:txBody>
        </p:sp>
      </p:grpSp>
      <p:grpSp>
        <p:nvGrpSpPr>
          <p:cNvPr id="26" name="组合 25"/>
          <p:cNvGrpSpPr/>
          <p:nvPr/>
        </p:nvGrpSpPr>
        <p:grpSpPr>
          <a:xfrm>
            <a:off x="4803775" y="4743336"/>
            <a:ext cx="579307" cy="620494"/>
            <a:chOff x="6242320" y="3640739"/>
            <a:chExt cx="579005" cy="620494"/>
          </a:xfrm>
        </p:grpSpPr>
        <p:sp>
          <p:nvSpPr>
            <p:cNvPr id="27"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8"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chemeClr val="tx1">
                      <a:lumMod val="85000"/>
                      <a:lumOff val="15000"/>
                    </a:schemeClr>
                  </a:solidFill>
                  <a:latin typeface="Leelawadee" panose="020B0502040204020203" pitchFamily="34" charset="-34"/>
                  <a:cs typeface="Leelawadee" panose="020B0502040204020203" pitchFamily="34" charset="-34"/>
                </a:rPr>
                <a:t>OPTION</a:t>
              </a:r>
              <a:endParaRPr lang="zh-CN" altLang="en-US" sz="800" b="1" dirty="0">
                <a:solidFill>
                  <a:schemeClr val="tx1">
                    <a:lumMod val="85000"/>
                    <a:lumOff val="15000"/>
                  </a:schemeClr>
                </a:solidFill>
                <a:latin typeface="Leelawadee" panose="020B0502040204020203" pitchFamily="34" charset="-34"/>
                <a:cs typeface="Leelawadee" panose="020B0502040204020203" pitchFamily="34" charset="-34"/>
              </a:endParaRPr>
            </a:p>
          </p:txBody>
        </p:sp>
      </p:grpSp>
      <p:grpSp>
        <p:nvGrpSpPr>
          <p:cNvPr id="29" name="组合 28"/>
          <p:cNvGrpSpPr/>
          <p:nvPr/>
        </p:nvGrpSpPr>
        <p:grpSpPr>
          <a:xfrm>
            <a:off x="4803775" y="5799288"/>
            <a:ext cx="579307" cy="609226"/>
            <a:chOff x="6250444" y="4908245"/>
            <a:chExt cx="579005" cy="609226"/>
          </a:xfrm>
        </p:grpSpPr>
        <p:sp>
          <p:nvSpPr>
            <p:cNvPr id="30"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31"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chemeClr val="tx1">
                      <a:lumMod val="85000"/>
                      <a:lumOff val="15000"/>
                    </a:schemeClr>
                  </a:solidFill>
                  <a:latin typeface="Leelawadee" panose="020B0502040204020203" pitchFamily="34" charset="-34"/>
                  <a:cs typeface="Leelawadee" panose="020B0502040204020203" pitchFamily="34" charset="-34"/>
                </a:rPr>
                <a:t>OPTION</a:t>
              </a:r>
              <a:endParaRPr lang="zh-CN" altLang="en-US" sz="800" b="1" dirty="0">
                <a:solidFill>
                  <a:schemeClr val="tx1">
                    <a:lumMod val="85000"/>
                    <a:lumOff val="15000"/>
                  </a:schemeClr>
                </a:solidFill>
                <a:latin typeface="Leelawadee" panose="020B0502040204020203" pitchFamily="34" charset="-34"/>
                <a:cs typeface="Leelawadee" panose="020B0502040204020203" pitchFamily="34" charset="-34"/>
              </a:endParaRPr>
            </a:p>
          </p:txBody>
        </p:sp>
      </p:grpSp>
      <p:grpSp>
        <p:nvGrpSpPr>
          <p:cNvPr id="32" name="组合 31"/>
          <p:cNvGrpSpPr/>
          <p:nvPr/>
        </p:nvGrpSpPr>
        <p:grpSpPr>
          <a:xfrm>
            <a:off x="5018899" y="3524136"/>
            <a:ext cx="6042053" cy="92623"/>
            <a:chOff x="6327224" y="1896619"/>
            <a:chExt cx="2624395" cy="933"/>
          </a:xfrm>
        </p:grpSpPr>
        <p:cxnSp>
          <p:nvCxnSpPr>
            <p:cNvPr id="33" name="直接连接符 32"/>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327224" y="1897552"/>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4" name="文本框 44"/>
          <p:cNvSpPr txBox="1"/>
          <p:nvPr/>
        </p:nvSpPr>
        <p:spPr>
          <a:xfrm>
            <a:off x="5648269" y="2482737"/>
            <a:ext cx="5412683" cy="953723"/>
          </a:xfrm>
          <a:prstGeom prst="rect">
            <a:avLst/>
          </a:prstGeom>
          <a:noFill/>
        </p:spPr>
        <p:txBody>
          <a:bodyPr wrap="square" rtlCol="0">
            <a:spAutoFit/>
          </a:bodyPr>
          <a:lstStyle/>
          <a:p>
            <a:pPr algn="just">
              <a:lnSpc>
                <a:spcPct val="120000"/>
              </a:lnSpc>
            </a:pP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存储资源池（空间租赁）。</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使用对象存储构建类似</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Amazon S3</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的存储空间租赁服务，向个人、企业或应用提供按需扩展的弹性存储服务。</a:t>
            </a:r>
          </a:p>
        </p:txBody>
      </p:sp>
      <p:sp>
        <p:nvSpPr>
          <p:cNvPr id="45" name="文本框 45"/>
          <p:cNvSpPr txBox="1"/>
          <p:nvPr/>
        </p:nvSpPr>
        <p:spPr>
          <a:xfrm>
            <a:off x="5648268" y="3676536"/>
            <a:ext cx="5251507" cy="658257"/>
          </a:xfrm>
          <a:prstGeom prst="rect">
            <a:avLst/>
          </a:prstGeom>
          <a:noFill/>
        </p:spPr>
        <p:txBody>
          <a:bodyPr wrap="square" rtlCol="0">
            <a:spAutoFit/>
          </a:bodyPr>
          <a:lstStyle/>
          <a:p>
            <a:pPr algn="just">
              <a:lnSpc>
                <a:spcPct val="120000"/>
              </a:lnSpc>
            </a:pP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网盘应用。</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使用图形用户界面（</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GUI</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）实现对象存储资源的封装，向用户提供类似百度云的网盘业务。</a:t>
            </a:r>
          </a:p>
        </p:txBody>
      </p:sp>
      <p:sp>
        <p:nvSpPr>
          <p:cNvPr id="46" name="文本框 46"/>
          <p:cNvSpPr txBox="1"/>
          <p:nvPr/>
        </p:nvSpPr>
        <p:spPr>
          <a:xfrm>
            <a:off x="5648269" y="4609671"/>
            <a:ext cx="5412682" cy="953723"/>
          </a:xfrm>
          <a:prstGeom prst="rect">
            <a:avLst/>
          </a:prstGeom>
          <a:noFill/>
        </p:spPr>
        <p:txBody>
          <a:bodyPr wrap="square" rtlCol="0">
            <a:spAutoFit/>
          </a:bodyPr>
          <a:lstStyle/>
          <a:p>
            <a:pPr algn="just">
              <a:lnSpc>
                <a:spcPct val="120000"/>
              </a:lnSpc>
            </a:pP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集中备份。</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对象存储通过与</a:t>
            </a:r>
            <a:r>
              <a:rPr lang="en-US" altLang="zh-CN" sz="160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Comvault</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Simpana</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Symantec NBU</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等主流备份软件结合，可向用户提供更具成本效益、更低</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TCO</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的集中备份方案。</a:t>
            </a:r>
          </a:p>
        </p:txBody>
      </p:sp>
      <p:sp>
        <p:nvSpPr>
          <p:cNvPr id="47" name="文本框 47"/>
          <p:cNvSpPr txBox="1"/>
          <p:nvPr/>
        </p:nvSpPr>
        <p:spPr>
          <a:xfrm>
            <a:off x="5648269" y="5683137"/>
            <a:ext cx="5251506" cy="953723"/>
          </a:xfrm>
          <a:prstGeom prst="rect">
            <a:avLst/>
          </a:prstGeom>
          <a:noFill/>
        </p:spPr>
        <p:txBody>
          <a:bodyPr wrap="square" rtlCol="0">
            <a:spAutoFit/>
          </a:bodyPr>
          <a:lstStyle/>
          <a:p>
            <a:pPr>
              <a:lnSpc>
                <a:spcPct val="120000"/>
              </a:lnSpc>
            </a:pP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归档和分级存储。</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对象存储通过与归档软件、分级存储软件结合，将在线系统中的数据无缝归档</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分级存储到对象存储，释放在线系统存储资源。</a:t>
            </a:r>
          </a:p>
        </p:txBody>
      </p:sp>
      <p:grpSp>
        <p:nvGrpSpPr>
          <p:cNvPr id="53" name="组合 52"/>
          <p:cNvGrpSpPr/>
          <p:nvPr/>
        </p:nvGrpSpPr>
        <p:grpSpPr>
          <a:xfrm>
            <a:off x="4888725" y="5581536"/>
            <a:ext cx="6172226" cy="115672"/>
            <a:chOff x="6327224" y="1896619"/>
            <a:chExt cx="2624395" cy="933"/>
          </a:xfrm>
        </p:grpSpPr>
        <p:cxnSp>
          <p:nvCxnSpPr>
            <p:cNvPr id="54" name="直接连接符 53"/>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327224" y="1897552"/>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4888725" y="6695987"/>
            <a:ext cx="6172226" cy="51277"/>
            <a:chOff x="6327224" y="1896619"/>
            <a:chExt cx="2624395" cy="933"/>
          </a:xfrm>
        </p:grpSpPr>
        <p:cxnSp>
          <p:nvCxnSpPr>
            <p:cNvPr id="57" name="直接连接符 56"/>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327224" y="1897552"/>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5018899" y="4438536"/>
            <a:ext cx="6042053" cy="92623"/>
            <a:chOff x="6327224" y="1896619"/>
            <a:chExt cx="2624395" cy="933"/>
          </a:xfrm>
        </p:grpSpPr>
        <p:cxnSp>
          <p:nvCxnSpPr>
            <p:cNvPr id="60" name="直接连接符 59"/>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327224" y="1897552"/>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31974" y="-1"/>
            <a:ext cx="11520000" cy="1016152"/>
            <a:chOff x="131974" y="-1"/>
            <a:chExt cx="11520000" cy="1016152"/>
          </a:xfrm>
        </p:grpSpPr>
        <p:pic>
          <p:nvPicPr>
            <p:cNvPr id="51" name="图片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52" name="矩形 51"/>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2" name="标题 1"/>
            <p:cNvSpPr>
              <a:spLocks/>
            </p:cNvSpPr>
            <p:nvPr/>
          </p:nvSpPr>
          <p:spPr bwMode="auto">
            <a:xfrm>
              <a:off x="5329254" y="312428"/>
              <a:ext cx="6322720"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云存储类型及其适合的应用</a:t>
              </a:r>
            </a:p>
          </p:txBody>
        </p:sp>
      </p:grpSp>
      <p:sp>
        <p:nvSpPr>
          <p:cNvPr id="63" name="文本框 62"/>
          <p:cNvSpPr txBox="1"/>
          <p:nvPr/>
        </p:nvSpPr>
        <p:spPr>
          <a:xfrm>
            <a:off x="612896" y="1591416"/>
            <a:ext cx="1768433" cy="461665"/>
          </a:xfrm>
          <a:prstGeom prst="rect">
            <a:avLst/>
          </a:prstGeom>
          <a:noFill/>
        </p:spPr>
        <p:txBody>
          <a:bodyPr wrap="none" rtlCol="0">
            <a:spAutoFit/>
          </a:bodyPr>
          <a:lstStyle/>
          <a:p>
            <a:pPr marL="34290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对象存储</a:t>
            </a:r>
          </a:p>
        </p:txBody>
      </p:sp>
      <p:sp>
        <p:nvSpPr>
          <p:cNvPr id="64" name="文本框 63"/>
          <p:cNvSpPr txBox="1"/>
          <p:nvPr/>
        </p:nvSpPr>
        <p:spPr>
          <a:xfrm>
            <a:off x="606712" y="1080539"/>
            <a:ext cx="4859022"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云存储类型及其适合的应用</a:t>
            </a:r>
          </a:p>
        </p:txBody>
      </p:sp>
    </p:spTree>
    <p:extLst>
      <p:ext uri="{BB962C8B-B14F-4D97-AF65-F5344CB8AC3E}">
        <p14:creationId xmlns:p14="http://schemas.microsoft.com/office/powerpoint/2010/main" val="3456607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3"/>
          <p:cNvSpPr/>
          <p:nvPr/>
        </p:nvSpPr>
        <p:spPr>
          <a:xfrm>
            <a:off x="3127376" y="1296194"/>
            <a:ext cx="8204652" cy="449580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
          <p:cNvSpPr txBox="1"/>
          <p:nvPr/>
        </p:nvSpPr>
        <p:spPr>
          <a:xfrm>
            <a:off x="531864" y="4833598"/>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Summary</a:t>
            </a:r>
          </a:p>
        </p:txBody>
      </p:sp>
      <p:sp>
        <p:nvSpPr>
          <p:cNvPr id="10" name="矩形 9"/>
          <p:cNvSpPr/>
          <p:nvPr/>
        </p:nvSpPr>
        <p:spPr>
          <a:xfrm>
            <a:off x="518434" y="3963124"/>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536575" y="1882492"/>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6575" y="2053942"/>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6575" y="221110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6575" y="2382555"/>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6575" y="2525429"/>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6575" y="2696879"/>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6575" y="2854042"/>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6575" y="302549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36575" y="3209869"/>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36575" y="3308520"/>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575" y="3479970"/>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6575" y="363713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36575" y="380858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Rectangle 3"/>
          <p:cNvSpPr txBox="1">
            <a:spLocks noChangeArrowheads="1"/>
          </p:cNvSpPr>
          <p:nvPr/>
        </p:nvSpPr>
        <p:spPr>
          <a:xfrm>
            <a:off x="3419700" y="1296194"/>
            <a:ext cx="7772400" cy="4751615"/>
          </a:xfrm>
          <a:prstGeom prst="rect">
            <a:avLst/>
          </a:prstGeom>
        </p:spPr>
        <p:txBody>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buNone/>
            </a:pP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云存储是希望借由服务器便宜的成本及弹性的架构，解决传统存储不能满足的问题，客户可以根据数据的形态，选择合适的存储方案。</a:t>
            </a:r>
          </a:p>
          <a:p>
            <a:pPr>
              <a:lnSpc>
                <a:spcPct val="150000"/>
              </a:lnSpc>
            </a:pP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对象存储打破了原来文件系统一统天下的局面，给用户带来了更多的选择，但这并不意味着对象存储系统可以取代文件系统。</a:t>
            </a:r>
          </a:p>
          <a:p>
            <a:pPr>
              <a:lnSpc>
                <a:spcPct val="150000"/>
              </a:lnSpc>
            </a:pP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文件系统将来的发展趋势更多的是专用文件系统，而不再是像以前那样一套文件系统适用于所有场景，更有一些部分要让位于对象存储或者其他存储形态。</a:t>
            </a:r>
          </a:p>
          <a:p>
            <a:pPr>
              <a:lnSpc>
                <a:spcPct val="150000"/>
              </a:lnSpc>
            </a:pP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对象存储系统更适合于互联网和类似互联网的应用场景。</a:t>
            </a:r>
          </a:p>
          <a:p>
            <a:pPr>
              <a:lnSpc>
                <a:spcPct val="150000"/>
              </a:lnSpc>
            </a:pP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对象存储系统适合存储海量</a:t>
            </a:r>
            <a:r>
              <a:rPr lang="en-US" altLang="zh-CN"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10KB</a:t>
            </a: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级到</a:t>
            </a:r>
            <a:r>
              <a:rPr lang="en-US" altLang="zh-CN"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GB</a:t>
            </a: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级对象</a:t>
            </a:r>
            <a:r>
              <a:rPr lang="en-US" altLang="zh-CN"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文件的存储。</a:t>
            </a:r>
          </a:p>
          <a:p>
            <a:pPr marL="0" indent="457200">
              <a:lnSpc>
                <a:spcPct val="150000"/>
              </a:lnSpc>
              <a:buNone/>
            </a:pP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如果一个应用具有上述两种特点，就可以考虑使用对象存储系统。</a:t>
            </a:r>
          </a:p>
          <a:p>
            <a:pPr marL="0" indent="457200">
              <a:lnSpc>
                <a:spcPct val="150000"/>
              </a:lnSpc>
              <a:buNone/>
            </a:pP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6" name="矩形 25"/>
          <p:cNvSpPr/>
          <p:nvPr/>
        </p:nvSpPr>
        <p:spPr>
          <a:xfrm>
            <a:off x="-101600" y="5936343"/>
            <a:ext cx="12299950" cy="923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31974" y="-1"/>
            <a:ext cx="11520000" cy="1016152"/>
            <a:chOff x="131974" y="-1"/>
            <a:chExt cx="11520000" cy="1016152"/>
          </a:xfrm>
        </p:grpSpPr>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28" name="矩形 27"/>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9" name="标题 1"/>
            <p:cNvSpPr>
              <a:spLocks/>
            </p:cNvSpPr>
            <p:nvPr/>
          </p:nvSpPr>
          <p:spPr bwMode="auto">
            <a:xfrm>
              <a:off x="5108575" y="312428"/>
              <a:ext cx="6543399"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云存储类型及其适合的应用</a:t>
              </a:r>
            </a:p>
          </p:txBody>
        </p:sp>
      </p:grpSp>
      <p:sp>
        <p:nvSpPr>
          <p:cNvPr id="31" name="文本框 30"/>
          <p:cNvSpPr txBox="1"/>
          <p:nvPr/>
        </p:nvSpPr>
        <p:spPr>
          <a:xfrm>
            <a:off x="606712" y="1080539"/>
            <a:ext cx="1252266"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小节</a:t>
            </a:r>
          </a:p>
        </p:txBody>
      </p:sp>
    </p:spTree>
    <p:extLst>
      <p:ext uri="{BB962C8B-B14F-4D97-AF65-F5344CB8AC3E}">
        <p14:creationId xmlns:p14="http://schemas.microsoft.com/office/powerpoint/2010/main" val="308647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8" name="组合 5"/>
          <p:cNvGrpSpPr>
            <a:grpSpLocks/>
          </p:cNvGrpSpPr>
          <p:nvPr/>
        </p:nvGrpSpPr>
        <p:grpSpPr bwMode="auto">
          <a:xfrm rot="-5400000">
            <a:off x="368556" y="3833362"/>
            <a:ext cx="5387090" cy="206571"/>
            <a:chOff x="0" y="3259138"/>
            <a:chExt cx="9144000" cy="195262"/>
          </a:xfrm>
        </p:grpSpPr>
        <p:sp>
          <p:nvSpPr>
            <p:cNvPr id="76"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7" name="Rectangle 4"/>
            <p:cNvSpPr>
              <a:spLocks noChangeArrowheads="1"/>
            </p:cNvSpPr>
            <p:nvPr/>
          </p:nvSpPr>
          <p:spPr bwMode="gray">
            <a:xfrm>
              <a:off x="1" y="3312022"/>
              <a:ext cx="9144000" cy="142379"/>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nvGrpSpPr>
          <p:cNvPr id="3" name="组合 2"/>
          <p:cNvGrpSpPr/>
          <p:nvPr/>
        </p:nvGrpSpPr>
        <p:grpSpPr>
          <a:xfrm>
            <a:off x="2581281" y="1350164"/>
            <a:ext cx="6326064" cy="861638"/>
            <a:chOff x="2593164" y="1657734"/>
            <a:chExt cx="6326064" cy="922552"/>
          </a:xfrm>
        </p:grpSpPr>
        <p:grpSp>
          <p:nvGrpSpPr>
            <p:cNvPr id="8197" name="组合 62"/>
            <p:cNvGrpSpPr>
              <a:grpSpLocks/>
            </p:cNvGrpSpPr>
            <p:nvPr/>
          </p:nvGrpSpPr>
          <p:grpSpPr bwMode="auto">
            <a:xfrm>
              <a:off x="2974252" y="1810168"/>
              <a:ext cx="5944976" cy="626254"/>
              <a:chOff x="1752601" y="2209800"/>
              <a:chExt cx="6934200" cy="625705"/>
            </a:xfrm>
          </p:grpSpPr>
          <p:sp>
            <p:nvSpPr>
              <p:cNvPr id="73"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54" name="Text Box 9"/>
              <p:cNvSpPr txBox="1">
                <a:spLocks noChangeArrowheads="1"/>
              </p:cNvSpPr>
              <p:nvPr/>
            </p:nvSpPr>
            <p:spPr bwMode="gray">
              <a:xfrm>
                <a:off x="2513808" y="2209800"/>
                <a:ext cx="5700713" cy="62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1" lang="zh-CN" altLang="en-US" sz="3201"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概述</a:t>
                </a:r>
              </a:p>
            </p:txBody>
          </p:sp>
        </p:grpSp>
        <p:grpSp>
          <p:nvGrpSpPr>
            <p:cNvPr id="8199" name="Group 65"/>
            <p:cNvGrpSpPr>
              <a:grpSpLocks/>
            </p:cNvGrpSpPr>
            <p:nvPr/>
          </p:nvGrpSpPr>
          <p:grpSpPr bwMode="auto">
            <a:xfrm>
              <a:off x="2593164" y="1657734"/>
              <a:ext cx="854273" cy="922552"/>
              <a:chOff x="2789" y="1625"/>
              <a:chExt cx="847" cy="915"/>
            </a:xfrm>
          </p:grpSpPr>
          <p:sp>
            <p:nvSpPr>
              <p:cNvPr id="79"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0"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1"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3"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46" name="Group 71"/>
              <p:cNvGrpSpPr>
                <a:grpSpLocks/>
              </p:cNvGrpSpPr>
              <p:nvPr/>
            </p:nvGrpSpPr>
            <p:grpSpPr bwMode="auto">
              <a:xfrm>
                <a:off x="2899" y="1735"/>
                <a:ext cx="687" cy="688"/>
                <a:chOff x="4166" y="1706"/>
                <a:chExt cx="1252" cy="1252"/>
              </a:xfrm>
            </p:grpSpPr>
            <p:sp>
              <p:nvSpPr>
                <p:cNvPr id="85"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6"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7"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8"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2" name="矩形 61"/>
            <p:cNvSpPr/>
            <p:nvPr/>
          </p:nvSpPr>
          <p:spPr>
            <a:xfrm>
              <a:off x="2740836" y="1845102"/>
              <a:ext cx="597038" cy="58433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一</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4" name="组合 3"/>
          <p:cNvGrpSpPr/>
          <p:nvPr/>
        </p:nvGrpSpPr>
        <p:grpSpPr>
          <a:xfrm>
            <a:off x="2581281" y="2210594"/>
            <a:ext cx="6326064" cy="877458"/>
            <a:chOff x="2593164" y="2724781"/>
            <a:chExt cx="6326064" cy="922552"/>
          </a:xfrm>
        </p:grpSpPr>
        <p:grpSp>
          <p:nvGrpSpPr>
            <p:cNvPr id="8194" name="组合 63"/>
            <p:cNvGrpSpPr>
              <a:grpSpLocks/>
            </p:cNvGrpSpPr>
            <p:nvPr/>
          </p:nvGrpSpPr>
          <p:grpSpPr bwMode="auto">
            <a:xfrm>
              <a:off x="2974252" y="2877217"/>
              <a:ext cx="5944976" cy="614964"/>
              <a:chOff x="1752601" y="2209798"/>
              <a:chExt cx="6934200" cy="614424"/>
            </a:xfrm>
          </p:grpSpPr>
          <p:sp>
            <p:nvSpPr>
              <p:cNvPr id="6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60" name="Text Box 9"/>
              <p:cNvSpPr txBox="1">
                <a:spLocks noChangeArrowheads="1"/>
              </p:cNvSpPr>
              <p:nvPr/>
            </p:nvSpPr>
            <p:spPr bwMode="gray">
              <a:xfrm>
                <a:off x="2513808" y="2209798"/>
                <a:ext cx="5700713" cy="61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结构模型</a:t>
                </a:r>
              </a:p>
            </p:txBody>
          </p:sp>
        </p:grpSp>
        <p:grpSp>
          <p:nvGrpSpPr>
            <p:cNvPr id="8200" name="Group 65"/>
            <p:cNvGrpSpPr>
              <a:grpSpLocks/>
            </p:cNvGrpSpPr>
            <p:nvPr/>
          </p:nvGrpSpPr>
          <p:grpSpPr bwMode="auto">
            <a:xfrm>
              <a:off x="2593164" y="2724781"/>
              <a:ext cx="854273" cy="922552"/>
              <a:chOff x="2789" y="1625"/>
              <a:chExt cx="847" cy="915"/>
            </a:xfrm>
          </p:grpSpPr>
          <p:sp>
            <p:nvSpPr>
              <p:cNvPr id="90"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1"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2"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3"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4"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36" name="Group 71"/>
              <p:cNvGrpSpPr>
                <a:grpSpLocks/>
              </p:cNvGrpSpPr>
              <p:nvPr/>
            </p:nvGrpSpPr>
            <p:grpSpPr bwMode="auto">
              <a:xfrm>
                <a:off x="2899" y="1735"/>
                <a:ext cx="687" cy="688"/>
                <a:chOff x="4166" y="1706"/>
                <a:chExt cx="1252" cy="1252"/>
              </a:xfrm>
            </p:grpSpPr>
            <p:sp>
              <p:nvSpPr>
                <p:cNvPr id="96"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7"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8"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9"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3" name="矩形 62"/>
            <p:cNvSpPr/>
            <p:nvPr/>
          </p:nvSpPr>
          <p:spPr>
            <a:xfrm>
              <a:off x="2740836" y="2858162"/>
              <a:ext cx="597038" cy="58433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二</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5" name="组合 4"/>
          <p:cNvGrpSpPr/>
          <p:nvPr/>
        </p:nvGrpSpPr>
        <p:grpSpPr>
          <a:xfrm>
            <a:off x="2577728" y="3124994"/>
            <a:ext cx="6318125" cy="876206"/>
            <a:chOff x="2593164" y="3791828"/>
            <a:chExt cx="6318125" cy="922552"/>
          </a:xfrm>
        </p:grpSpPr>
        <p:grpSp>
          <p:nvGrpSpPr>
            <p:cNvPr id="8195" name="组合 66"/>
            <p:cNvGrpSpPr>
              <a:grpSpLocks/>
            </p:cNvGrpSpPr>
            <p:nvPr/>
          </p:nvGrpSpPr>
          <p:grpSpPr bwMode="auto">
            <a:xfrm>
              <a:off x="2966313" y="3934734"/>
              <a:ext cx="5944976" cy="615841"/>
              <a:chOff x="1752601" y="2209798"/>
              <a:chExt cx="6934200" cy="615301"/>
            </a:xfrm>
          </p:grpSpPr>
          <p:sp>
            <p:nvSpPr>
              <p:cNvPr id="6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58"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云存储架构</a:t>
                </a:r>
              </a:p>
            </p:txBody>
          </p:sp>
        </p:grpSp>
        <p:grpSp>
          <p:nvGrpSpPr>
            <p:cNvPr id="8202" name="Group 65"/>
            <p:cNvGrpSpPr>
              <a:grpSpLocks/>
            </p:cNvGrpSpPr>
            <p:nvPr/>
          </p:nvGrpSpPr>
          <p:grpSpPr bwMode="auto">
            <a:xfrm>
              <a:off x="2593164" y="3791828"/>
              <a:ext cx="854273" cy="922552"/>
              <a:chOff x="2789" y="1625"/>
              <a:chExt cx="847" cy="915"/>
            </a:xfrm>
          </p:grpSpPr>
          <p:sp>
            <p:nvSpPr>
              <p:cNvPr id="11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16" name="Group 71"/>
              <p:cNvGrpSpPr>
                <a:grpSpLocks/>
              </p:cNvGrpSpPr>
              <p:nvPr/>
            </p:nvGrpSpPr>
            <p:grpSpPr bwMode="auto">
              <a:xfrm>
                <a:off x="2899" y="1735"/>
                <a:ext cx="687" cy="688"/>
                <a:chOff x="4166" y="1706"/>
                <a:chExt cx="1252" cy="1252"/>
              </a:xfrm>
            </p:grpSpPr>
            <p:sp>
              <p:nvSpPr>
                <p:cNvPr id="11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6" name="矩形 65"/>
            <p:cNvSpPr/>
            <p:nvPr/>
          </p:nvSpPr>
          <p:spPr>
            <a:xfrm>
              <a:off x="2715430" y="3968082"/>
              <a:ext cx="597038" cy="585923"/>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三</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pic>
        <p:nvPicPr>
          <p:cNvPr id="72" name="图片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74" name="矩形 73"/>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8" name="标题 1"/>
          <p:cNvSpPr>
            <a:spLocks/>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itchFamily="34" charset="0"/>
                <a:ea typeface="黑体" pitchFamily="2" charset="-122"/>
                <a:cs typeface="+mn-cs"/>
              </a:rPr>
              <a:t>目录</a:t>
            </a:r>
          </a:p>
        </p:txBody>
      </p:sp>
      <p:grpSp>
        <p:nvGrpSpPr>
          <p:cNvPr id="58" name="组合 57"/>
          <p:cNvGrpSpPr/>
          <p:nvPr/>
        </p:nvGrpSpPr>
        <p:grpSpPr>
          <a:xfrm>
            <a:off x="2569180" y="4001388"/>
            <a:ext cx="6318125" cy="876206"/>
            <a:chOff x="2593164" y="3791828"/>
            <a:chExt cx="6318125" cy="922552"/>
          </a:xfrm>
        </p:grpSpPr>
        <p:grpSp>
          <p:nvGrpSpPr>
            <p:cNvPr id="59" name="组合 66"/>
            <p:cNvGrpSpPr>
              <a:grpSpLocks/>
            </p:cNvGrpSpPr>
            <p:nvPr/>
          </p:nvGrpSpPr>
          <p:grpSpPr bwMode="auto">
            <a:xfrm>
              <a:off x="2966313" y="3934734"/>
              <a:ext cx="5944976" cy="615842"/>
              <a:chOff x="1752601" y="2209798"/>
              <a:chExt cx="6934200" cy="615302"/>
            </a:xfrm>
          </p:grpSpPr>
          <p:sp>
            <p:nvSpPr>
              <p:cNvPr id="101"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2" name="Text Box 9"/>
              <p:cNvSpPr txBox="1">
                <a:spLocks noChangeArrowheads="1"/>
              </p:cNvSpPr>
              <p:nvPr/>
            </p:nvSpPr>
            <p:spPr bwMode="gray">
              <a:xfrm>
                <a:off x="2513807" y="2209798"/>
                <a:ext cx="6120588" cy="61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云存储类型及其适合的应用</a:t>
                </a:r>
              </a:p>
            </p:txBody>
          </p:sp>
        </p:grpSp>
        <p:grpSp>
          <p:nvGrpSpPr>
            <p:cNvPr id="60" name="Group 65"/>
            <p:cNvGrpSpPr>
              <a:grpSpLocks/>
            </p:cNvGrpSpPr>
            <p:nvPr/>
          </p:nvGrpSpPr>
          <p:grpSpPr bwMode="auto">
            <a:xfrm>
              <a:off x="2593164" y="3791828"/>
              <a:ext cx="854273" cy="922552"/>
              <a:chOff x="2789" y="1625"/>
              <a:chExt cx="847" cy="915"/>
            </a:xfrm>
          </p:grpSpPr>
          <p:sp>
            <p:nvSpPr>
              <p:cNvPr id="65"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6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6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1"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75" name="Group 71"/>
              <p:cNvGrpSpPr>
                <a:grpSpLocks/>
              </p:cNvGrpSpPr>
              <p:nvPr/>
            </p:nvGrpSpPr>
            <p:grpSpPr bwMode="auto">
              <a:xfrm>
                <a:off x="2899" y="1735"/>
                <a:ext cx="687" cy="688"/>
                <a:chOff x="4166" y="1706"/>
                <a:chExt cx="1252" cy="1252"/>
              </a:xfrm>
            </p:grpSpPr>
            <p:sp>
              <p:nvSpPr>
                <p:cNvPr id="8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5"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0"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1" name="矩形 60"/>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四</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sp>
        <p:nvSpPr>
          <p:cNvPr id="8209" name="Rectangle 35"/>
          <p:cNvSpPr>
            <a:spLocks noChangeArrowheads="1"/>
          </p:cNvSpPr>
          <p:nvPr/>
        </p:nvSpPr>
        <p:spPr bwMode="blackWhite">
          <a:xfrm>
            <a:off x="1792111" y="1217490"/>
            <a:ext cx="8288668" cy="3662977"/>
          </a:xfrm>
          <a:prstGeom prst="rect">
            <a:avLst/>
          </a:prstGeom>
          <a:solidFill>
            <a:schemeClr val="bg1">
              <a:alpha val="74901"/>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ahoma" panose="020B0604030504040204" pitchFamily="34" charset="0"/>
              <a:ea typeface="宋体" panose="02010600030101010101" pitchFamily="2" charset="-122"/>
              <a:cs typeface="+mn-cs"/>
            </a:endParaRPr>
          </a:p>
        </p:txBody>
      </p:sp>
      <p:grpSp>
        <p:nvGrpSpPr>
          <p:cNvPr id="103" name="组合 102"/>
          <p:cNvGrpSpPr/>
          <p:nvPr/>
        </p:nvGrpSpPr>
        <p:grpSpPr>
          <a:xfrm>
            <a:off x="2569180" y="4877594"/>
            <a:ext cx="6318125" cy="876206"/>
            <a:chOff x="2593164" y="3791828"/>
            <a:chExt cx="6318125" cy="922552"/>
          </a:xfrm>
        </p:grpSpPr>
        <p:grpSp>
          <p:nvGrpSpPr>
            <p:cNvPr id="104" name="组合 66"/>
            <p:cNvGrpSpPr>
              <a:grpSpLocks/>
            </p:cNvGrpSpPr>
            <p:nvPr/>
          </p:nvGrpSpPr>
          <p:grpSpPr bwMode="auto">
            <a:xfrm>
              <a:off x="2966313" y="3934734"/>
              <a:ext cx="5944976" cy="615841"/>
              <a:chOff x="1752601" y="2209798"/>
              <a:chExt cx="6934200" cy="615301"/>
            </a:xfrm>
          </p:grpSpPr>
          <p:sp>
            <p:nvSpPr>
              <p:cNvPr id="126"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7"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关键技术</a:t>
                </a:r>
              </a:p>
            </p:txBody>
          </p:sp>
        </p:grpSp>
        <p:grpSp>
          <p:nvGrpSpPr>
            <p:cNvPr id="105" name="Group 65"/>
            <p:cNvGrpSpPr>
              <a:grpSpLocks/>
            </p:cNvGrpSpPr>
            <p:nvPr/>
          </p:nvGrpSpPr>
          <p:grpSpPr bwMode="auto">
            <a:xfrm>
              <a:off x="2593164" y="3791828"/>
              <a:ext cx="854273" cy="922552"/>
              <a:chOff x="2789" y="1625"/>
              <a:chExt cx="847" cy="915"/>
            </a:xfrm>
          </p:grpSpPr>
          <p:sp>
            <p:nvSpPr>
              <p:cNvPr id="107"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1"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117" name="Group 71"/>
              <p:cNvGrpSpPr>
                <a:grpSpLocks/>
              </p:cNvGrpSpPr>
              <p:nvPr/>
            </p:nvGrpSpPr>
            <p:grpSpPr bwMode="auto">
              <a:xfrm>
                <a:off x="2899" y="1735"/>
                <a:ext cx="687" cy="688"/>
                <a:chOff x="4166" y="1706"/>
                <a:chExt cx="1252" cy="1252"/>
              </a:xfrm>
            </p:grpSpPr>
            <p:sp>
              <p:nvSpPr>
                <p:cNvPr id="1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106" name="矩形 105"/>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五</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128" name="组合 127"/>
          <p:cNvGrpSpPr/>
          <p:nvPr/>
        </p:nvGrpSpPr>
        <p:grpSpPr>
          <a:xfrm>
            <a:off x="2569180" y="5715794"/>
            <a:ext cx="6318125" cy="876206"/>
            <a:chOff x="2593164" y="3791828"/>
            <a:chExt cx="6318125" cy="922552"/>
          </a:xfrm>
        </p:grpSpPr>
        <p:grpSp>
          <p:nvGrpSpPr>
            <p:cNvPr id="129" name="组合 66"/>
            <p:cNvGrpSpPr>
              <a:grpSpLocks/>
            </p:cNvGrpSpPr>
            <p:nvPr/>
          </p:nvGrpSpPr>
          <p:grpSpPr bwMode="auto">
            <a:xfrm>
              <a:off x="2966313" y="3934734"/>
              <a:ext cx="5944976" cy="615841"/>
              <a:chOff x="1752601" y="2209798"/>
              <a:chExt cx="6934200" cy="615301"/>
            </a:xfrm>
          </p:grpSpPr>
          <p:sp>
            <p:nvSpPr>
              <p:cNvPr id="1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3"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典型的云存储服务</a:t>
                </a:r>
              </a:p>
            </p:txBody>
          </p:sp>
        </p:grpSp>
        <p:grpSp>
          <p:nvGrpSpPr>
            <p:cNvPr id="130" name="Group 65"/>
            <p:cNvGrpSpPr>
              <a:grpSpLocks/>
            </p:cNvGrpSpPr>
            <p:nvPr/>
          </p:nvGrpSpPr>
          <p:grpSpPr bwMode="auto">
            <a:xfrm>
              <a:off x="2593164" y="3791828"/>
              <a:ext cx="854273" cy="922552"/>
              <a:chOff x="2789" y="1625"/>
              <a:chExt cx="847" cy="915"/>
            </a:xfrm>
          </p:grpSpPr>
          <p:sp>
            <p:nvSpPr>
              <p:cNvPr id="1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137" name="Group 71"/>
              <p:cNvGrpSpPr>
                <a:grpSpLocks/>
              </p:cNvGrpSpPr>
              <p:nvPr/>
            </p:nvGrpSpPr>
            <p:grpSpPr bwMode="auto">
              <a:xfrm>
                <a:off x="2899" y="1735"/>
                <a:ext cx="687" cy="688"/>
                <a:chOff x="4166" y="1706"/>
                <a:chExt cx="1252" cy="1252"/>
              </a:xfrm>
            </p:grpSpPr>
            <p:sp>
              <p:nvSpPr>
                <p:cNvPr id="1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131" name="矩形 130"/>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六</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pic>
        <p:nvPicPr>
          <p:cNvPr id="8210"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88935" y="5730851"/>
            <a:ext cx="8291844" cy="95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84253648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3"/>
          <p:cNvSpPr>
            <a:spLocks noGrp="1"/>
          </p:cNvSpPr>
          <p:nvPr>
            <p:ph idx="4294967295"/>
          </p:nvPr>
        </p:nvSpPr>
        <p:spPr>
          <a:xfrm>
            <a:off x="2713564" y="1415846"/>
            <a:ext cx="9144000" cy="774700"/>
          </a:xfrm>
          <a:prstGeom prst="rect">
            <a:avLst/>
          </a:prstGeom>
          <a:noFill/>
          <a:ln w="57150">
            <a:noFill/>
          </a:ln>
        </p:spPr>
        <p:style>
          <a:lnRef idx="2">
            <a:schemeClr val="accent3"/>
          </a:lnRef>
          <a:fillRef idx="1">
            <a:schemeClr val="lt1"/>
          </a:fillRef>
          <a:effectRef idx="0">
            <a:schemeClr val="accent3"/>
          </a:effectRef>
          <a:fontRef idx="minor">
            <a:schemeClr val="dk1"/>
          </a:fontRef>
        </p:style>
        <p:txBody>
          <a:bodyPr>
            <a:normAutofit fontScale="77500" lnSpcReduction="20000"/>
          </a:bodyPr>
          <a:lstStyle/>
          <a:p>
            <a:pPr>
              <a:buClr>
                <a:srgbClr val="0070C0"/>
              </a:buClr>
              <a:buSzPct val="100000"/>
              <a:buFont typeface="Wingdings" panose="05000000000000000000" pitchFamily="2" charset="2"/>
              <a:buChar char="Ø"/>
            </a:pPr>
            <a:r>
              <a:rPr lang="en-US" altLang="zh-CN" sz="2600" dirty="0">
                <a:solidFill>
                  <a:schemeClr val="tx1"/>
                </a:solidFill>
              </a:rPr>
              <a:t>1</a:t>
            </a:r>
            <a:r>
              <a:rPr lang="zh-CN" altLang="en-US" sz="2600" dirty="0">
                <a:solidFill>
                  <a:schemeClr val="tx1"/>
                </a:solidFill>
              </a:rPr>
              <a:t>．主要存储虚拟化技术</a:t>
            </a:r>
            <a:endParaRPr lang="en-US" altLang="zh-CN" sz="2600" dirty="0">
              <a:solidFill>
                <a:schemeClr val="tx1"/>
              </a:solidFill>
            </a:endParaRPr>
          </a:p>
          <a:p>
            <a:pPr marL="0" indent="0">
              <a:buNone/>
            </a:pPr>
            <a:r>
              <a:rPr lang="zh-CN" altLang="en-US" dirty="0">
                <a:solidFill>
                  <a:schemeClr val="tx1"/>
                </a:solidFill>
              </a:rPr>
              <a:t>存储虚拟化技术虽然在不同设备与厂商之间略有区别，但从总体来说，可以概括为以下</a:t>
            </a:r>
            <a:r>
              <a:rPr lang="en-US" altLang="zh-CN" b="1" dirty="0">
                <a:solidFill>
                  <a:srgbClr val="FF0000"/>
                </a:solidFill>
              </a:rPr>
              <a:t>3</a:t>
            </a:r>
            <a:r>
              <a:rPr lang="zh-CN" altLang="en-US" b="1" dirty="0">
                <a:solidFill>
                  <a:srgbClr val="FF0000"/>
                </a:solidFill>
              </a:rPr>
              <a:t>种</a:t>
            </a:r>
            <a:r>
              <a:rPr lang="zh-CN" altLang="en-US" dirty="0">
                <a:solidFill>
                  <a:schemeClr val="tx1"/>
                </a:solidFill>
              </a:rPr>
              <a:t>：</a:t>
            </a:r>
          </a:p>
        </p:txBody>
      </p:sp>
      <p:sp>
        <p:nvSpPr>
          <p:cNvPr id="3" name="Rectangle 2"/>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矩形 23"/>
          <p:cNvSpPr/>
          <p:nvPr/>
        </p:nvSpPr>
        <p:spPr>
          <a:xfrm>
            <a:off x="0" y="6706394"/>
            <a:ext cx="12198350"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421825" y="3437603"/>
            <a:ext cx="1328046" cy="1327355"/>
          </a:xfrm>
          <a:prstGeom prst="rect">
            <a:avLst/>
          </a:prstGeom>
          <a:solidFill>
            <a:schemeClr val="bg1"/>
          </a:solidFill>
          <a:ln>
            <a:noFill/>
          </a:ln>
          <a:effectLst>
            <a:outerShdw blurRad="177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093778" y="4768645"/>
            <a:ext cx="1328046" cy="1327355"/>
          </a:xfrm>
          <a:prstGeom prst="rect">
            <a:avLst/>
          </a:prstGeom>
          <a:solidFill>
            <a:schemeClr val="bg1"/>
          </a:solidFill>
          <a:ln>
            <a:noFill/>
          </a:ln>
          <a:effectLst>
            <a:outerShdw blurRad="177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749871" y="4768645"/>
            <a:ext cx="1328046" cy="1327355"/>
          </a:xfrm>
          <a:prstGeom prst="rect">
            <a:avLst/>
          </a:prstGeom>
          <a:solidFill>
            <a:schemeClr val="bg1"/>
          </a:solidFill>
          <a:ln>
            <a:noFill/>
          </a:ln>
          <a:effectLst>
            <a:outerShdw blurRad="177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flipH="1">
            <a:off x="5421825" y="3437603"/>
            <a:ext cx="1328046" cy="1327355"/>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flipH="1">
            <a:off x="6752329" y="4768645"/>
            <a:ext cx="1328046" cy="1327355"/>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flipH="1">
            <a:off x="4098696" y="4768645"/>
            <a:ext cx="1328046" cy="1327355"/>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a:spLocks noChangeAspect="1"/>
          </p:cNvSpPr>
          <p:nvPr/>
        </p:nvSpPr>
        <p:spPr>
          <a:xfrm>
            <a:off x="5580289" y="3581400"/>
            <a:ext cx="1157542" cy="1131228"/>
          </a:xfrm>
          <a:prstGeom prst="ellipse">
            <a:avLst/>
          </a:prstGeom>
          <a:solidFill>
            <a:schemeClr val="accent3"/>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a:spLocks noChangeAspect="1"/>
          </p:cNvSpPr>
          <p:nvPr/>
        </p:nvSpPr>
        <p:spPr>
          <a:xfrm>
            <a:off x="4194175" y="4928320"/>
            <a:ext cx="1326751" cy="1167679"/>
          </a:xfrm>
          <a:prstGeom prst="ellipse">
            <a:avLst/>
          </a:prstGeom>
          <a:solidFill>
            <a:schemeClr val="accent2"/>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6894525" y="4876800"/>
            <a:ext cx="1286472" cy="1219200"/>
          </a:xfrm>
          <a:prstGeom prst="ellipse">
            <a:avLst/>
          </a:prstGeom>
          <a:solidFill>
            <a:schemeClr val="accent4"/>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16"/>
          <p:cNvSpPr txBox="1"/>
          <p:nvPr/>
        </p:nvSpPr>
        <p:spPr>
          <a:xfrm>
            <a:off x="4422332" y="5096470"/>
            <a:ext cx="1067243" cy="923330"/>
          </a:xfrm>
          <a:prstGeom prst="rect">
            <a:avLst/>
          </a:prstGeom>
          <a:noFill/>
        </p:spPr>
        <p:txBody>
          <a:bodyPr wrap="square" rtlCol="0">
            <a:spAutoFit/>
          </a:bodyPr>
          <a:lstStyle/>
          <a:p>
            <a:r>
              <a:rPr lang="zh-CN" altLang="en-US" sz="1800" b="1" dirty="0">
                <a:solidFill>
                  <a:schemeClr val="bg1"/>
                </a:solidFill>
                <a:latin typeface="+mj-ea"/>
                <a:ea typeface="+mj-ea"/>
              </a:rPr>
              <a:t>基于存储设备虚拟化</a:t>
            </a:r>
            <a:endParaRPr lang="en-US" altLang="zh-CN" sz="1800" b="1" dirty="0">
              <a:solidFill>
                <a:schemeClr val="bg1"/>
              </a:solidFill>
              <a:latin typeface="+mj-ea"/>
              <a:ea typeface="+mj-ea"/>
            </a:endParaRPr>
          </a:p>
        </p:txBody>
      </p:sp>
      <p:sp>
        <p:nvSpPr>
          <p:cNvPr id="27" name="文本框 17"/>
          <p:cNvSpPr txBox="1"/>
          <p:nvPr/>
        </p:nvSpPr>
        <p:spPr>
          <a:xfrm>
            <a:off x="7013575" y="5029200"/>
            <a:ext cx="1142999" cy="923330"/>
          </a:xfrm>
          <a:prstGeom prst="rect">
            <a:avLst/>
          </a:prstGeom>
          <a:noFill/>
        </p:spPr>
        <p:txBody>
          <a:bodyPr wrap="square" rtlCol="0">
            <a:spAutoFit/>
          </a:bodyPr>
          <a:lstStyle/>
          <a:p>
            <a:r>
              <a:rPr lang="zh-CN" altLang="en-US" sz="1800" b="1" dirty="0">
                <a:solidFill>
                  <a:schemeClr val="bg1"/>
                </a:solidFill>
                <a:latin typeface="+mj-ea"/>
                <a:ea typeface="+mj-ea"/>
              </a:rPr>
              <a:t>基于存储网络虚拟化</a:t>
            </a:r>
            <a:endParaRPr lang="en-US" altLang="zh-CN" sz="1800" b="1" dirty="0">
              <a:solidFill>
                <a:schemeClr val="bg1"/>
              </a:solidFill>
              <a:latin typeface="+mj-ea"/>
              <a:ea typeface="+mj-ea"/>
            </a:endParaRPr>
          </a:p>
        </p:txBody>
      </p:sp>
      <p:sp>
        <p:nvSpPr>
          <p:cNvPr id="28" name="文本框 20"/>
          <p:cNvSpPr txBox="1"/>
          <p:nvPr/>
        </p:nvSpPr>
        <p:spPr>
          <a:xfrm>
            <a:off x="5619504" y="3849469"/>
            <a:ext cx="1130367" cy="646331"/>
          </a:xfrm>
          <a:prstGeom prst="rect">
            <a:avLst/>
          </a:prstGeom>
          <a:noFill/>
        </p:spPr>
        <p:txBody>
          <a:bodyPr wrap="square" rtlCol="0">
            <a:spAutoFit/>
          </a:bodyPr>
          <a:lstStyle/>
          <a:p>
            <a:r>
              <a:rPr lang="zh-CN" altLang="en-US" sz="1800" b="1" dirty="0">
                <a:solidFill>
                  <a:schemeClr val="bg1"/>
                </a:solidFill>
                <a:latin typeface="+mj-ea"/>
                <a:ea typeface="+mj-ea"/>
              </a:rPr>
              <a:t>基于主机虚拟化</a:t>
            </a:r>
            <a:endParaRPr lang="en-US" altLang="zh-CN" sz="1800" b="1" dirty="0">
              <a:solidFill>
                <a:schemeClr val="bg1"/>
              </a:solidFill>
              <a:latin typeface="+mj-ea"/>
              <a:ea typeface="+mj-ea"/>
            </a:endParaRPr>
          </a:p>
        </p:txBody>
      </p:sp>
      <p:grpSp>
        <p:nvGrpSpPr>
          <p:cNvPr id="32" name="组合 31"/>
          <p:cNvGrpSpPr>
            <a:grpSpLocks noChangeAspect="1"/>
          </p:cNvGrpSpPr>
          <p:nvPr/>
        </p:nvGrpSpPr>
        <p:grpSpPr>
          <a:xfrm>
            <a:off x="4731688" y="3497034"/>
            <a:ext cx="701412" cy="1332000"/>
            <a:chOff x="3046809" y="3253979"/>
            <a:chExt cx="345282" cy="656034"/>
          </a:xfrm>
          <a:effectLst>
            <a:outerShdw blurRad="76200" dir="18900000" sy="23000" kx="-1200000" algn="bl" rotWithShape="0">
              <a:prstClr val="black">
                <a:alpha val="20000"/>
              </a:prstClr>
            </a:outerShdw>
          </a:effectLst>
        </p:grpSpPr>
        <p:sp>
          <p:nvSpPr>
            <p:cNvPr id="33" name="Freeform 81"/>
            <p:cNvSpPr>
              <a:spLocks/>
            </p:cNvSpPr>
            <p:nvPr/>
          </p:nvSpPr>
          <p:spPr bwMode="auto">
            <a:xfrm>
              <a:off x="3151584" y="3258742"/>
              <a:ext cx="60722" cy="122634"/>
            </a:xfrm>
            <a:custGeom>
              <a:avLst/>
              <a:gdLst>
                <a:gd name="T0" fmla="*/ 3 w 13"/>
                <a:gd name="T1" fmla="*/ 16 h 26"/>
                <a:gd name="T2" fmla="*/ 3 w 13"/>
                <a:gd name="T3" fmla="*/ 12 h 26"/>
                <a:gd name="T4" fmla="*/ 2 w 13"/>
                <a:gd name="T5" fmla="*/ 12 h 26"/>
                <a:gd name="T6" fmla="*/ 1 w 13"/>
                <a:gd name="T7" fmla="*/ 8 h 26"/>
                <a:gd name="T8" fmla="*/ 2 w 13"/>
                <a:gd name="T9" fmla="*/ 8 h 26"/>
                <a:gd name="T10" fmla="*/ 2 w 13"/>
                <a:gd name="T11" fmla="*/ 3 h 26"/>
                <a:gd name="T12" fmla="*/ 8 w 13"/>
                <a:gd name="T13" fmla="*/ 0 h 26"/>
                <a:gd name="T14" fmla="*/ 13 w 13"/>
                <a:gd name="T15" fmla="*/ 4 h 26"/>
                <a:gd name="T16" fmla="*/ 13 w 13"/>
                <a:gd name="T17" fmla="*/ 7 h 26"/>
                <a:gd name="T18" fmla="*/ 13 w 13"/>
                <a:gd name="T19" fmla="*/ 8 h 26"/>
                <a:gd name="T20" fmla="*/ 13 w 13"/>
                <a:gd name="T21" fmla="*/ 10 h 26"/>
                <a:gd name="T22" fmla="*/ 13 w 13"/>
                <a:gd name="T23" fmla="*/ 14 h 26"/>
                <a:gd name="T24" fmla="*/ 11 w 13"/>
                <a:gd name="T25" fmla="*/ 17 h 26"/>
                <a:gd name="T26" fmla="*/ 12 w 13"/>
                <a:gd name="T27" fmla="*/ 20 h 26"/>
                <a:gd name="T28" fmla="*/ 10 w 13"/>
                <a:gd name="T29" fmla="*/ 26 h 26"/>
                <a:gd name="T30" fmla="*/ 3 w 13"/>
                <a:gd name="T31"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26">
                  <a:moveTo>
                    <a:pt x="3" y="16"/>
                  </a:moveTo>
                  <a:cubicBezTo>
                    <a:pt x="3" y="12"/>
                    <a:pt x="3" y="12"/>
                    <a:pt x="3" y="12"/>
                  </a:cubicBezTo>
                  <a:cubicBezTo>
                    <a:pt x="3" y="12"/>
                    <a:pt x="2" y="12"/>
                    <a:pt x="2" y="12"/>
                  </a:cubicBezTo>
                  <a:cubicBezTo>
                    <a:pt x="2" y="11"/>
                    <a:pt x="0" y="8"/>
                    <a:pt x="1" y="8"/>
                  </a:cubicBezTo>
                  <a:cubicBezTo>
                    <a:pt x="1" y="8"/>
                    <a:pt x="2" y="7"/>
                    <a:pt x="2" y="8"/>
                  </a:cubicBezTo>
                  <a:cubicBezTo>
                    <a:pt x="2" y="8"/>
                    <a:pt x="1" y="4"/>
                    <a:pt x="2" y="3"/>
                  </a:cubicBezTo>
                  <a:cubicBezTo>
                    <a:pt x="3" y="2"/>
                    <a:pt x="5" y="0"/>
                    <a:pt x="8" y="0"/>
                  </a:cubicBezTo>
                  <a:cubicBezTo>
                    <a:pt x="10" y="0"/>
                    <a:pt x="13" y="3"/>
                    <a:pt x="13" y="4"/>
                  </a:cubicBezTo>
                  <a:cubicBezTo>
                    <a:pt x="13" y="5"/>
                    <a:pt x="13" y="7"/>
                    <a:pt x="13" y="7"/>
                  </a:cubicBezTo>
                  <a:cubicBezTo>
                    <a:pt x="13" y="7"/>
                    <a:pt x="13" y="8"/>
                    <a:pt x="13" y="8"/>
                  </a:cubicBezTo>
                  <a:cubicBezTo>
                    <a:pt x="13" y="8"/>
                    <a:pt x="13" y="9"/>
                    <a:pt x="13" y="10"/>
                  </a:cubicBezTo>
                  <a:cubicBezTo>
                    <a:pt x="13" y="12"/>
                    <a:pt x="13" y="13"/>
                    <a:pt x="13" y="14"/>
                  </a:cubicBezTo>
                  <a:cubicBezTo>
                    <a:pt x="12" y="15"/>
                    <a:pt x="11" y="17"/>
                    <a:pt x="11" y="17"/>
                  </a:cubicBezTo>
                  <a:cubicBezTo>
                    <a:pt x="12" y="20"/>
                    <a:pt x="12" y="20"/>
                    <a:pt x="12" y="20"/>
                  </a:cubicBezTo>
                  <a:cubicBezTo>
                    <a:pt x="10" y="26"/>
                    <a:pt x="10" y="26"/>
                    <a:pt x="10" y="26"/>
                  </a:cubicBezTo>
                  <a:lnTo>
                    <a:pt x="3" y="16"/>
                  </a:ln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4" name="Freeform 82"/>
            <p:cNvSpPr>
              <a:spLocks/>
            </p:cNvSpPr>
            <p:nvPr/>
          </p:nvSpPr>
          <p:spPr bwMode="auto">
            <a:xfrm>
              <a:off x="3161109" y="3309939"/>
              <a:ext cx="9525" cy="14287"/>
            </a:xfrm>
            <a:custGeom>
              <a:avLst/>
              <a:gdLst>
                <a:gd name="T0" fmla="*/ 0 w 2"/>
                <a:gd name="T1" fmla="*/ 0 h 3"/>
                <a:gd name="T2" fmla="*/ 1 w 2"/>
                <a:gd name="T3" fmla="*/ 2 h 3"/>
                <a:gd name="T4" fmla="*/ 1 w 2"/>
                <a:gd name="T5" fmla="*/ 3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0"/>
                    <a:pt x="1" y="2"/>
                    <a:pt x="1" y="2"/>
                  </a:cubicBezTo>
                  <a:cubicBezTo>
                    <a:pt x="1" y="3"/>
                    <a:pt x="1" y="3"/>
                    <a:pt x="1" y="3"/>
                  </a:cubicBezTo>
                  <a:cubicBezTo>
                    <a:pt x="2" y="0"/>
                    <a:pt x="2" y="0"/>
                    <a:pt x="2" y="0"/>
                  </a:cubicBezTo>
                  <a:lnTo>
                    <a:pt x="0" y="0"/>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5" name="Freeform 83"/>
            <p:cNvSpPr>
              <a:spLocks/>
            </p:cNvSpPr>
            <p:nvPr/>
          </p:nvSpPr>
          <p:spPr bwMode="auto">
            <a:xfrm>
              <a:off x="3165872" y="3305176"/>
              <a:ext cx="41672" cy="76200"/>
            </a:xfrm>
            <a:custGeom>
              <a:avLst/>
              <a:gdLst>
                <a:gd name="T0" fmla="*/ 7 w 9"/>
                <a:gd name="T1" fmla="*/ 16 h 16"/>
                <a:gd name="T2" fmla="*/ 9 w 9"/>
                <a:gd name="T3" fmla="*/ 10 h 16"/>
                <a:gd name="T4" fmla="*/ 8 w 9"/>
                <a:gd name="T5" fmla="*/ 7 h 16"/>
                <a:gd name="T6" fmla="*/ 8 w 9"/>
                <a:gd name="T7" fmla="*/ 7 h 16"/>
                <a:gd name="T8" fmla="*/ 4 w 9"/>
                <a:gd name="T9" fmla="*/ 6 h 16"/>
                <a:gd name="T10" fmla="*/ 0 w 9"/>
                <a:gd name="T11" fmla="*/ 0 h 16"/>
                <a:gd name="T12" fmla="*/ 0 w 9"/>
                <a:gd name="T13" fmla="*/ 2 h 16"/>
                <a:gd name="T14" fmla="*/ 0 w 9"/>
                <a:gd name="T15" fmla="*/ 2 h 16"/>
                <a:gd name="T16" fmla="*/ 0 w 9"/>
                <a:gd name="T17" fmla="*/ 6 h 16"/>
                <a:gd name="T18" fmla="*/ 7 w 9"/>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6">
                  <a:moveTo>
                    <a:pt x="7" y="16"/>
                  </a:moveTo>
                  <a:cubicBezTo>
                    <a:pt x="9" y="10"/>
                    <a:pt x="9" y="10"/>
                    <a:pt x="9" y="10"/>
                  </a:cubicBezTo>
                  <a:cubicBezTo>
                    <a:pt x="8" y="7"/>
                    <a:pt x="8" y="7"/>
                    <a:pt x="8" y="7"/>
                  </a:cubicBezTo>
                  <a:cubicBezTo>
                    <a:pt x="8" y="7"/>
                    <a:pt x="8" y="7"/>
                    <a:pt x="8" y="7"/>
                  </a:cubicBezTo>
                  <a:cubicBezTo>
                    <a:pt x="6" y="7"/>
                    <a:pt x="4" y="6"/>
                    <a:pt x="4" y="6"/>
                  </a:cubicBezTo>
                  <a:cubicBezTo>
                    <a:pt x="3" y="6"/>
                    <a:pt x="0" y="0"/>
                    <a:pt x="0" y="0"/>
                  </a:cubicBezTo>
                  <a:cubicBezTo>
                    <a:pt x="0" y="0"/>
                    <a:pt x="0" y="1"/>
                    <a:pt x="0" y="2"/>
                  </a:cubicBezTo>
                  <a:cubicBezTo>
                    <a:pt x="0" y="2"/>
                    <a:pt x="0" y="2"/>
                    <a:pt x="0" y="2"/>
                  </a:cubicBezTo>
                  <a:cubicBezTo>
                    <a:pt x="0" y="6"/>
                    <a:pt x="0" y="6"/>
                    <a:pt x="0" y="6"/>
                  </a:cubicBezTo>
                  <a:lnTo>
                    <a:pt x="7" y="16"/>
                  </a:lnTo>
                  <a:close/>
                </a:path>
              </a:pathLst>
            </a:custGeom>
            <a:solidFill>
              <a:srgbClr val="D6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6" name="Freeform 84"/>
            <p:cNvSpPr>
              <a:spLocks/>
            </p:cNvSpPr>
            <p:nvPr/>
          </p:nvSpPr>
          <p:spPr bwMode="auto">
            <a:xfrm>
              <a:off x="3113484" y="3390901"/>
              <a:ext cx="184547" cy="211931"/>
            </a:xfrm>
            <a:custGeom>
              <a:avLst/>
              <a:gdLst>
                <a:gd name="T0" fmla="*/ 0 w 39"/>
                <a:gd name="T1" fmla="*/ 45 h 45"/>
                <a:gd name="T2" fmla="*/ 27 w 39"/>
                <a:gd name="T3" fmla="*/ 38 h 45"/>
                <a:gd name="T4" fmla="*/ 36 w 39"/>
                <a:gd name="T5" fmla="*/ 41 h 45"/>
                <a:gd name="T6" fmla="*/ 39 w 39"/>
                <a:gd name="T7" fmla="*/ 32 h 45"/>
                <a:gd name="T8" fmla="*/ 31 w 39"/>
                <a:gd name="T9" fmla="*/ 11 h 45"/>
                <a:gd name="T10" fmla="*/ 22 w 39"/>
                <a:gd name="T11" fmla="*/ 0 h 45"/>
                <a:gd name="T12" fmla="*/ 9 w 39"/>
                <a:gd name="T13" fmla="*/ 21 h 45"/>
                <a:gd name="T14" fmla="*/ 0 w 3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5">
                  <a:moveTo>
                    <a:pt x="0" y="45"/>
                  </a:moveTo>
                  <a:cubicBezTo>
                    <a:pt x="27" y="38"/>
                    <a:pt x="27" y="38"/>
                    <a:pt x="27" y="38"/>
                  </a:cubicBezTo>
                  <a:cubicBezTo>
                    <a:pt x="27" y="38"/>
                    <a:pt x="34" y="41"/>
                    <a:pt x="36" y="41"/>
                  </a:cubicBezTo>
                  <a:cubicBezTo>
                    <a:pt x="37" y="40"/>
                    <a:pt x="39" y="32"/>
                    <a:pt x="39" y="32"/>
                  </a:cubicBezTo>
                  <a:cubicBezTo>
                    <a:pt x="39" y="32"/>
                    <a:pt x="33" y="14"/>
                    <a:pt x="31" y="11"/>
                  </a:cubicBezTo>
                  <a:cubicBezTo>
                    <a:pt x="30" y="8"/>
                    <a:pt x="22" y="0"/>
                    <a:pt x="22" y="0"/>
                  </a:cubicBezTo>
                  <a:cubicBezTo>
                    <a:pt x="9" y="21"/>
                    <a:pt x="9" y="21"/>
                    <a:pt x="9" y="21"/>
                  </a:cubicBez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7" name="Freeform 85"/>
            <p:cNvSpPr>
              <a:spLocks/>
            </p:cNvSpPr>
            <p:nvPr/>
          </p:nvSpPr>
          <p:spPr bwMode="auto">
            <a:xfrm>
              <a:off x="3170634" y="3835004"/>
              <a:ext cx="89297" cy="51197"/>
            </a:xfrm>
            <a:custGeom>
              <a:avLst/>
              <a:gdLst>
                <a:gd name="T0" fmla="*/ 1 w 19"/>
                <a:gd name="T1" fmla="*/ 7 h 11"/>
                <a:gd name="T2" fmla="*/ 6 w 19"/>
                <a:gd name="T3" fmla="*/ 8 h 11"/>
                <a:gd name="T4" fmla="*/ 11 w 19"/>
                <a:gd name="T5" fmla="*/ 10 h 11"/>
                <a:gd name="T6" fmla="*/ 19 w 19"/>
                <a:gd name="T7" fmla="*/ 10 h 11"/>
                <a:gd name="T8" fmla="*/ 14 w 19"/>
                <a:gd name="T9" fmla="*/ 7 h 11"/>
                <a:gd name="T10" fmla="*/ 10 w 19"/>
                <a:gd name="T11" fmla="*/ 2 h 11"/>
                <a:gd name="T12" fmla="*/ 8 w 19"/>
                <a:gd name="T13" fmla="*/ 0 h 11"/>
                <a:gd name="T14" fmla="*/ 2 w 19"/>
                <a:gd name="T15" fmla="*/ 1 h 11"/>
                <a:gd name="T16" fmla="*/ 1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 y="7"/>
                  </a:moveTo>
                  <a:cubicBezTo>
                    <a:pt x="1" y="7"/>
                    <a:pt x="4" y="8"/>
                    <a:pt x="6" y="8"/>
                  </a:cubicBezTo>
                  <a:cubicBezTo>
                    <a:pt x="7" y="7"/>
                    <a:pt x="10" y="10"/>
                    <a:pt x="11" y="10"/>
                  </a:cubicBezTo>
                  <a:cubicBezTo>
                    <a:pt x="12" y="10"/>
                    <a:pt x="19" y="11"/>
                    <a:pt x="19" y="10"/>
                  </a:cubicBezTo>
                  <a:cubicBezTo>
                    <a:pt x="19" y="10"/>
                    <a:pt x="19" y="8"/>
                    <a:pt x="14" y="7"/>
                  </a:cubicBezTo>
                  <a:cubicBezTo>
                    <a:pt x="14" y="7"/>
                    <a:pt x="10" y="3"/>
                    <a:pt x="10" y="2"/>
                  </a:cubicBezTo>
                  <a:cubicBezTo>
                    <a:pt x="10" y="1"/>
                    <a:pt x="8" y="0"/>
                    <a:pt x="8" y="0"/>
                  </a:cubicBezTo>
                  <a:cubicBezTo>
                    <a:pt x="2" y="1"/>
                    <a:pt x="2" y="1"/>
                    <a:pt x="2" y="1"/>
                  </a:cubicBezTo>
                  <a:cubicBezTo>
                    <a:pt x="2" y="1"/>
                    <a:pt x="0" y="4"/>
                    <a:pt x="1"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8" name="Freeform 86"/>
            <p:cNvSpPr>
              <a:spLocks/>
            </p:cNvSpPr>
            <p:nvPr/>
          </p:nvSpPr>
          <p:spPr bwMode="auto">
            <a:xfrm>
              <a:off x="3127772" y="3867151"/>
              <a:ext cx="51197" cy="42862"/>
            </a:xfrm>
            <a:custGeom>
              <a:avLst/>
              <a:gdLst>
                <a:gd name="T0" fmla="*/ 2 w 11"/>
                <a:gd name="T1" fmla="*/ 8 h 9"/>
                <a:gd name="T2" fmla="*/ 7 w 11"/>
                <a:gd name="T3" fmla="*/ 9 h 9"/>
                <a:gd name="T4" fmla="*/ 10 w 11"/>
                <a:gd name="T5" fmla="*/ 5 h 9"/>
                <a:gd name="T6" fmla="*/ 8 w 11"/>
                <a:gd name="T7" fmla="*/ 0 h 9"/>
                <a:gd name="T8" fmla="*/ 4 w 11"/>
                <a:gd name="T9" fmla="*/ 0 h 9"/>
                <a:gd name="T10" fmla="*/ 1 w 11"/>
                <a:gd name="T11" fmla="*/ 5 h 9"/>
                <a:gd name="T12" fmla="*/ 2 w 11"/>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2" y="8"/>
                  </a:moveTo>
                  <a:cubicBezTo>
                    <a:pt x="2" y="8"/>
                    <a:pt x="6" y="9"/>
                    <a:pt x="7" y="9"/>
                  </a:cubicBezTo>
                  <a:cubicBezTo>
                    <a:pt x="8" y="9"/>
                    <a:pt x="11" y="7"/>
                    <a:pt x="10" y="5"/>
                  </a:cubicBezTo>
                  <a:cubicBezTo>
                    <a:pt x="9" y="3"/>
                    <a:pt x="8" y="0"/>
                    <a:pt x="8" y="0"/>
                  </a:cubicBezTo>
                  <a:cubicBezTo>
                    <a:pt x="4" y="0"/>
                    <a:pt x="4" y="0"/>
                    <a:pt x="4" y="0"/>
                  </a:cubicBezTo>
                  <a:cubicBezTo>
                    <a:pt x="4" y="0"/>
                    <a:pt x="1" y="2"/>
                    <a:pt x="1" y="5"/>
                  </a:cubicBezTo>
                  <a:cubicBezTo>
                    <a:pt x="1" y="5"/>
                    <a:pt x="0" y="7"/>
                    <a:pt x="2"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9" name="Freeform 87"/>
            <p:cNvSpPr>
              <a:spLocks/>
            </p:cNvSpPr>
            <p:nvPr/>
          </p:nvSpPr>
          <p:spPr bwMode="auto">
            <a:xfrm>
              <a:off x="3170634" y="3532585"/>
              <a:ext cx="84534" cy="321469"/>
            </a:xfrm>
            <a:custGeom>
              <a:avLst/>
              <a:gdLst>
                <a:gd name="T0" fmla="*/ 6 w 18"/>
                <a:gd name="T1" fmla="*/ 67 h 68"/>
                <a:gd name="T2" fmla="*/ 12 w 18"/>
                <a:gd name="T3" fmla="*/ 64 h 68"/>
                <a:gd name="T4" fmla="*/ 12 w 18"/>
                <a:gd name="T5" fmla="*/ 55 h 68"/>
                <a:gd name="T6" fmla="*/ 17 w 18"/>
                <a:gd name="T7" fmla="*/ 39 h 68"/>
                <a:gd name="T8" fmla="*/ 17 w 18"/>
                <a:gd name="T9" fmla="*/ 4 h 68"/>
                <a:gd name="T10" fmla="*/ 17 w 18"/>
                <a:gd name="T11" fmla="*/ 0 h 68"/>
                <a:gd name="T12" fmla="*/ 10 w 18"/>
                <a:gd name="T13" fmla="*/ 2 h 68"/>
                <a:gd name="T14" fmla="*/ 3 w 18"/>
                <a:gd name="T15" fmla="*/ 22 h 68"/>
                <a:gd name="T16" fmla="*/ 5 w 18"/>
                <a:gd name="T17" fmla="*/ 35 h 68"/>
                <a:gd name="T18" fmla="*/ 4 w 18"/>
                <a:gd name="T19" fmla="*/ 38 h 68"/>
                <a:gd name="T20" fmla="*/ 3 w 18"/>
                <a:gd name="T21" fmla="*/ 58 h 68"/>
                <a:gd name="T22" fmla="*/ 3 w 18"/>
                <a:gd name="T23" fmla="*/ 59 h 68"/>
                <a:gd name="T24" fmla="*/ 1 w 18"/>
                <a:gd name="T25" fmla="*/ 66 h 68"/>
                <a:gd name="T26" fmla="*/ 1 w 18"/>
                <a:gd name="T27" fmla="*/ 67 h 68"/>
                <a:gd name="T28" fmla="*/ 6 w 18"/>
                <a:gd name="T29" fmla="*/ 6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68">
                  <a:moveTo>
                    <a:pt x="6" y="67"/>
                  </a:moveTo>
                  <a:cubicBezTo>
                    <a:pt x="7" y="66"/>
                    <a:pt x="11" y="66"/>
                    <a:pt x="12" y="64"/>
                  </a:cubicBezTo>
                  <a:cubicBezTo>
                    <a:pt x="12" y="64"/>
                    <a:pt x="11" y="57"/>
                    <a:pt x="12" y="55"/>
                  </a:cubicBezTo>
                  <a:cubicBezTo>
                    <a:pt x="12" y="53"/>
                    <a:pt x="16" y="41"/>
                    <a:pt x="17" y="39"/>
                  </a:cubicBezTo>
                  <a:cubicBezTo>
                    <a:pt x="18" y="38"/>
                    <a:pt x="17" y="8"/>
                    <a:pt x="17" y="4"/>
                  </a:cubicBezTo>
                  <a:cubicBezTo>
                    <a:pt x="17" y="0"/>
                    <a:pt x="17" y="0"/>
                    <a:pt x="17" y="0"/>
                  </a:cubicBezTo>
                  <a:cubicBezTo>
                    <a:pt x="10" y="2"/>
                    <a:pt x="10" y="2"/>
                    <a:pt x="10" y="2"/>
                  </a:cubicBezTo>
                  <a:cubicBezTo>
                    <a:pt x="3" y="22"/>
                    <a:pt x="3" y="22"/>
                    <a:pt x="3" y="22"/>
                  </a:cubicBezTo>
                  <a:cubicBezTo>
                    <a:pt x="3" y="22"/>
                    <a:pt x="4" y="34"/>
                    <a:pt x="5" y="35"/>
                  </a:cubicBezTo>
                  <a:cubicBezTo>
                    <a:pt x="5" y="35"/>
                    <a:pt x="3" y="36"/>
                    <a:pt x="4" y="38"/>
                  </a:cubicBezTo>
                  <a:cubicBezTo>
                    <a:pt x="4" y="38"/>
                    <a:pt x="4" y="56"/>
                    <a:pt x="3" y="58"/>
                  </a:cubicBezTo>
                  <a:cubicBezTo>
                    <a:pt x="3" y="58"/>
                    <a:pt x="3" y="58"/>
                    <a:pt x="3" y="59"/>
                  </a:cubicBezTo>
                  <a:cubicBezTo>
                    <a:pt x="3" y="59"/>
                    <a:pt x="0" y="64"/>
                    <a:pt x="1" y="66"/>
                  </a:cubicBezTo>
                  <a:cubicBezTo>
                    <a:pt x="1" y="66"/>
                    <a:pt x="1" y="66"/>
                    <a:pt x="1" y="67"/>
                  </a:cubicBezTo>
                  <a:cubicBezTo>
                    <a:pt x="3" y="68"/>
                    <a:pt x="4" y="67"/>
                    <a:pt x="6" y="67"/>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40" name="Freeform 88"/>
            <p:cNvSpPr>
              <a:spLocks/>
            </p:cNvSpPr>
            <p:nvPr/>
          </p:nvSpPr>
          <p:spPr bwMode="auto">
            <a:xfrm>
              <a:off x="3170634" y="3532585"/>
              <a:ext cx="79772" cy="321469"/>
            </a:xfrm>
            <a:custGeom>
              <a:avLst/>
              <a:gdLst>
                <a:gd name="T0" fmla="*/ 10 w 17"/>
                <a:gd name="T1" fmla="*/ 2 h 68"/>
                <a:gd name="T2" fmla="*/ 3 w 17"/>
                <a:gd name="T3" fmla="*/ 22 h 68"/>
                <a:gd name="T4" fmla="*/ 5 w 17"/>
                <a:gd name="T5" fmla="*/ 35 h 68"/>
                <a:gd name="T6" fmla="*/ 4 w 17"/>
                <a:gd name="T7" fmla="*/ 38 h 68"/>
                <a:gd name="T8" fmla="*/ 3 w 17"/>
                <a:gd name="T9" fmla="*/ 58 h 68"/>
                <a:gd name="T10" fmla="*/ 3 w 17"/>
                <a:gd name="T11" fmla="*/ 59 h 68"/>
                <a:gd name="T12" fmla="*/ 1 w 17"/>
                <a:gd name="T13" fmla="*/ 66 h 68"/>
                <a:gd name="T14" fmla="*/ 1 w 17"/>
                <a:gd name="T15" fmla="*/ 67 h 68"/>
                <a:gd name="T16" fmla="*/ 6 w 17"/>
                <a:gd name="T17" fmla="*/ 67 h 68"/>
                <a:gd name="T18" fmla="*/ 7 w 17"/>
                <a:gd name="T19" fmla="*/ 66 h 68"/>
                <a:gd name="T20" fmla="*/ 9 w 17"/>
                <a:gd name="T21" fmla="*/ 61 h 68"/>
                <a:gd name="T22" fmla="*/ 11 w 17"/>
                <a:gd name="T23" fmla="*/ 55 h 68"/>
                <a:gd name="T24" fmla="*/ 14 w 17"/>
                <a:gd name="T25" fmla="*/ 43 h 68"/>
                <a:gd name="T26" fmla="*/ 9 w 17"/>
                <a:gd name="T27" fmla="*/ 52 h 68"/>
                <a:gd name="T28" fmla="*/ 14 w 17"/>
                <a:gd name="T29" fmla="*/ 41 h 68"/>
                <a:gd name="T30" fmla="*/ 9 w 17"/>
                <a:gd name="T31" fmla="*/ 47 h 68"/>
                <a:gd name="T32" fmla="*/ 8 w 17"/>
                <a:gd name="T33" fmla="*/ 44 h 68"/>
                <a:gd name="T34" fmla="*/ 13 w 17"/>
                <a:gd name="T35" fmla="*/ 34 h 68"/>
                <a:gd name="T36" fmla="*/ 7 w 17"/>
                <a:gd name="T37" fmla="*/ 42 h 68"/>
                <a:gd name="T38" fmla="*/ 8 w 17"/>
                <a:gd name="T39" fmla="*/ 35 h 68"/>
                <a:gd name="T40" fmla="*/ 10 w 17"/>
                <a:gd name="T41" fmla="*/ 28 h 68"/>
                <a:gd name="T42" fmla="*/ 7 w 17"/>
                <a:gd name="T43" fmla="*/ 28 h 68"/>
                <a:gd name="T44" fmla="*/ 10 w 17"/>
                <a:gd name="T45" fmla="*/ 22 h 68"/>
                <a:gd name="T46" fmla="*/ 17 w 17"/>
                <a:gd name="T47" fmla="*/ 6 h 68"/>
                <a:gd name="T48" fmla="*/ 17 w 17"/>
                <a:gd name="T49" fmla="*/ 4 h 68"/>
                <a:gd name="T50" fmla="*/ 17 w 17"/>
                <a:gd name="T51" fmla="*/ 0 h 68"/>
                <a:gd name="T52" fmla="*/ 10 w 17"/>
                <a:gd name="T53"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68">
                  <a:moveTo>
                    <a:pt x="10" y="2"/>
                  </a:moveTo>
                  <a:cubicBezTo>
                    <a:pt x="3" y="22"/>
                    <a:pt x="3" y="22"/>
                    <a:pt x="3" y="22"/>
                  </a:cubicBezTo>
                  <a:cubicBezTo>
                    <a:pt x="3" y="22"/>
                    <a:pt x="4" y="34"/>
                    <a:pt x="5" y="35"/>
                  </a:cubicBezTo>
                  <a:cubicBezTo>
                    <a:pt x="5" y="35"/>
                    <a:pt x="3" y="36"/>
                    <a:pt x="4" y="38"/>
                  </a:cubicBezTo>
                  <a:cubicBezTo>
                    <a:pt x="4" y="38"/>
                    <a:pt x="4" y="56"/>
                    <a:pt x="3" y="58"/>
                  </a:cubicBezTo>
                  <a:cubicBezTo>
                    <a:pt x="3" y="58"/>
                    <a:pt x="3" y="58"/>
                    <a:pt x="3" y="59"/>
                  </a:cubicBezTo>
                  <a:cubicBezTo>
                    <a:pt x="3" y="59"/>
                    <a:pt x="0" y="64"/>
                    <a:pt x="1" y="66"/>
                  </a:cubicBezTo>
                  <a:cubicBezTo>
                    <a:pt x="1" y="66"/>
                    <a:pt x="1" y="66"/>
                    <a:pt x="1" y="67"/>
                  </a:cubicBezTo>
                  <a:cubicBezTo>
                    <a:pt x="3" y="68"/>
                    <a:pt x="4" y="67"/>
                    <a:pt x="6" y="67"/>
                  </a:cubicBezTo>
                  <a:cubicBezTo>
                    <a:pt x="6" y="67"/>
                    <a:pt x="6" y="67"/>
                    <a:pt x="7" y="66"/>
                  </a:cubicBezTo>
                  <a:cubicBezTo>
                    <a:pt x="7" y="64"/>
                    <a:pt x="8" y="62"/>
                    <a:pt x="9" y="61"/>
                  </a:cubicBezTo>
                  <a:cubicBezTo>
                    <a:pt x="11" y="60"/>
                    <a:pt x="12" y="56"/>
                    <a:pt x="11" y="55"/>
                  </a:cubicBezTo>
                  <a:cubicBezTo>
                    <a:pt x="11" y="53"/>
                    <a:pt x="14" y="43"/>
                    <a:pt x="14" y="43"/>
                  </a:cubicBezTo>
                  <a:cubicBezTo>
                    <a:pt x="9" y="52"/>
                    <a:pt x="9" y="52"/>
                    <a:pt x="9" y="52"/>
                  </a:cubicBezTo>
                  <a:cubicBezTo>
                    <a:pt x="14" y="41"/>
                    <a:pt x="14" y="41"/>
                    <a:pt x="14" y="41"/>
                  </a:cubicBezTo>
                  <a:cubicBezTo>
                    <a:pt x="9" y="47"/>
                    <a:pt x="9" y="47"/>
                    <a:pt x="9" y="47"/>
                  </a:cubicBezTo>
                  <a:cubicBezTo>
                    <a:pt x="9" y="47"/>
                    <a:pt x="6" y="47"/>
                    <a:pt x="8" y="44"/>
                  </a:cubicBezTo>
                  <a:cubicBezTo>
                    <a:pt x="8" y="43"/>
                    <a:pt x="11" y="38"/>
                    <a:pt x="13" y="34"/>
                  </a:cubicBezTo>
                  <a:cubicBezTo>
                    <a:pt x="11" y="37"/>
                    <a:pt x="7" y="42"/>
                    <a:pt x="7" y="42"/>
                  </a:cubicBezTo>
                  <a:cubicBezTo>
                    <a:pt x="7" y="42"/>
                    <a:pt x="8" y="35"/>
                    <a:pt x="8" y="35"/>
                  </a:cubicBezTo>
                  <a:cubicBezTo>
                    <a:pt x="7" y="34"/>
                    <a:pt x="10" y="28"/>
                    <a:pt x="10" y="28"/>
                  </a:cubicBezTo>
                  <a:cubicBezTo>
                    <a:pt x="7" y="28"/>
                    <a:pt x="7" y="28"/>
                    <a:pt x="7" y="28"/>
                  </a:cubicBezTo>
                  <a:cubicBezTo>
                    <a:pt x="7" y="28"/>
                    <a:pt x="11" y="23"/>
                    <a:pt x="10" y="22"/>
                  </a:cubicBezTo>
                  <a:cubicBezTo>
                    <a:pt x="10" y="21"/>
                    <a:pt x="14" y="12"/>
                    <a:pt x="17" y="6"/>
                  </a:cubicBezTo>
                  <a:cubicBezTo>
                    <a:pt x="17" y="5"/>
                    <a:pt x="17" y="4"/>
                    <a:pt x="17" y="4"/>
                  </a:cubicBezTo>
                  <a:cubicBezTo>
                    <a:pt x="17" y="0"/>
                    <a:pt x="17" y="0"/>
                    <a:pt x="17" y="0"/>
                  </a:cubicBezTo>
                  <a:lnTo>
                    <a:pt x="1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41" name="Freeform 89"/>
            <p:cNvSpPr>
              <a:spLocks/>
            </p:cNvSpPr>
            <p:nvPr/>
          </p:nvSpPr>
          <p:spPr bwMode="auto">
            <a:xfrm>
              <a:off x="3236119" y="3674270"/>
              <a:ext cx="9525" cy="14287"/>
            </a:xfrm>
            <a:custGeom>
              <a:avLst/>
              <a:gdLst>
                <a:gd name="T0" fmla="*/ 0 w 2"/>
                <a:gd name="T1" fmla="*/ 3 h 3"/>
                <a:gd name="T2" fmla="*/ 1 w 2"/>
                <a:gd name="T3" fmla="*/ 0 h 3"/>
                <a:gd name="T4" fmla="*/ 0 w 2"/>
                <a:gd name="T5" fmla="*/ 3 h 3"/>
              </a:gdLst>
              <a:ahLst/>
              <a:cxnLst>
                <a:cxn ang="0">
                  <a:pos x="T0" y="T1"/>
                </a:cxn>
                <a:cxn ang="0">
                  <a:pos x="T2" y="T3"/>
                </a:cxn>
                <a:cxn ang="0">
                  <a:pos x="T4" y="T5"/>
                </a:cxn>
              </a:cxnLst>
              <a:rect l="0" t="0" r="r" b="b"/>
              <a:pathLst>
                <a:path w="2" h="3">
                  <a:moveTo>
                    <a:pt x="0" y="3"/>
                  </a:moveTo>
                  <a:cubicBezTo>
                    <a:pt x="0" y="2"/>
                    <a:pt x="0" y="0"/>
                    <a:pt x="1" y="0"/>
                  </a:cubicBezTo>
                  <a:cubicBezTo>
                    <a:pt x="1" y="0"/>
                    <a:pt x="2" y="0"/>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42" name="Freeform 90"/>
            <p:cNvSpPr>
              <a:spLocks/>
            </p:cNvSpPr>
            <p:nvPr/>
          </p:nvSpPr>
          <p:spPr bwMode="auto">
            <a:xfrm>
              <a:off x="3123009" y="3527823"/>
              <a:ext cx="117872" cy="358378"/>
            </a:xfrm>
            <a:custGeom>
              <a:avLst/>
              <a:gdLst>
                <a:gd name="T0" fmla="*/ 6 w 25"/>
                <a:gd name="T1" fmla="*/ 75 h 76"/>
                <a:gd name="T2" fmla="*/ 12 w 25"/>
                <a:gd name="T3" fmla="*/ 73 h 76"/>
                <a:gd name="T4" fmla="*/ 11 w 25"/>
                <a:gd name="T5" fmla="*/ 69 h 76"/>
                <a:gd name="T6" fmla="*/ 9 w 25"/>
                <a:gd name="T7" fmla="*/ 63 h 76"/>
                <a:gd name="T8" fmla="*/ 13 w 25"/>
                <a:gd name="T9" fmla="*/ 45 h 76"/>
                <a:gd name="T10" fmla="*/ 14 w 25"/>
                <a:gd name="T11" fmla="*/ 34 h 76"/>
                <a:gd name="T12" fmla="*/ 19 w 25"/>
                <a:gd name="T13" fmla="*/ 21 h 76"/>
                <a:gd name="T14" fmla="*/ 24 w 25"/>
                <a:gd name="T15" fmla="*/ 6 h 76"/>
                <a:gd name="T16" fmla="*/ 23 w 25"/>
                <a:gd name="T17" fmla="*/ 1 h 76"/>
                <a:gd name="T18" fmla="*/ 4 w 25"/>
                <a:gd name="T19" fmla="*/ 0 h 76"/>
                <a:gd name="T20" fmla="*/ 2 w 25"/>
                <a:gd name="T21" fmla="*/ 15 h 76"/>
                <a:gd name="T22" fmla="*/ 3 w 25"/>
                <a:gd name="T23" fmla="*/ 25 h 76"/>
                <a:gd name="T24" fmla="*/ 3 w 25"/>
                <a:gd name="T25" fmla="*/ 38 h 76"/>
                <a:gd name="T26" fmla="*/ 0 w 25"/>
                <a:gd name="T27" fmla="*/ 66 h 76"/>
                <a:gd name="T28" fmla="*/ 2 w 25"/>
                <a:gd name="T29" fmla="*/ 70 h 76"/>
                <a:gd name="T30" fmla="*/ 1 w 25"/>
                <a:gd name="T31" fmla="*/ 72 h 76"/>
                <a:gd name="T32" fmla="*/ 6 w 25"/>
                <a:gd name="T33"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76">
                  <a:moveTo>
                    <a:pt x="6" y="75"/>
                  </a:moveTo>
                  <a:cubicBezTo>
                    <a:pt x="8" y="76"/>
                    <a:pt x="11" y="74"/>
                    <a:pt x="12" y="73"/>
                  </a:cubicBezTo>
                  <a:cubicBezTo>
                    <a:pt x="13" y="72"/>
                    <a:pt x="13" y="70"/>
                    <a:pt x="11" y="69"/>
                  </a:cubicBezTo>
                  <a:cubicBezTo>
                    <a:pt x="9" y="67"/>
                    <a:pt x="10" y="63"/>
                    <a:pt x="9" y="63"/>
                  </a:cubicBezTo>
                  <a:cubicBezTo>
                    <a:pt x="9" y="63"/>
                    <a:pt x="13" y="47"/>
                    <a:pt x="13" y="45"/>
                  </a:cubicBezTo>
                  <a:cubicBezTo>
                    <a:pt x="12" y="42"/>
                    <a:pt x="15" y="35"/>
                    <a:pt x="14" y="34"/>
                  </a:cubicBezTo>
                  <a:cubicBezTo>
                    <a:pt x="14" y="33"/>
                    <a:pt x="18" y="22"/>
                    <a:pt x="19" y="21"/>
                  </a:cubicBezTo>
                  <a:cubicBezTo>
                    <a:pt x="20" y="20"/>
                    <a:pt x="24" y="8"/>
                    <a:pt x="24" y="6"/>
                  </a:cubicBezTo>
                  <a:cubicBezTo>
                    <a:pt x="25" y="3"/>
                    <a:pt x="23" y="1"/>
                    <a:pt x="23" y="1"/>
                  </a:cubicBezTo>
                  <a:cubicBezTo>
                    <a:pt x="4" y="0"/>
                    <a:pt x="4" y="0"/>
                    <a:pt x="4" y="0"/>
                  </a:cubicBezTo>
                  <a:cubicBezTo>
                    <a:pt x="4" y="0"/>
                    <a:pt x="1" y="12"/>
                    <a:pt x="2" y="15"/>
                  </a:cubicBezTo>
                  <a:cubicBezTo>
                    <a:pt x="3" y="19"/>
                    <a:pt x="3" y="24"/>
                    <a:pt x="3" y="25"/>
                  </a:cubicBezTo>
                  <a:cubicBezTo>
                    <a:pt x="2" y="27"/>
                    <a:pt x="3" y="33"/>
                    <a:pt x="3" y="38"/>
                  </a:cubicBezTo>
                  <a:cubicBezTo>
                    <a:pt x="2" y="43"/>
                    <a:pt x="0" y="65"/>
                    <a:pt x="0" y="66"/>
                  </a:cubicBezTo>
                  <a:cubicBezTo>
                    <a:pt x="0" y="67"/>
                    <a:pt x="2" y="70"/>
                    <a:pt x="2" y="70"/>
                  </a:cubicBezTo>
                  <a:cubicBezTo>
                    <a:pt x="1" y="72"/>
                    <a:pt x="1" y="72"/>
                    <a:pt x="1" y="72"/>
                  </a:cubicBezTo>
                  <a:cubicBezTo>
                    <a:pt x="1" y="72"/>
                    <a:pt x="2" y="74"/>
                    <a:pt x="6" y="75"/>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43" name="Freeform 91"/>
            <p:cNvSpPr>
              <a:spLocks/>
            </p:cNvSpPr>
            <p:nvPr/>
          </p:nvSpPr>
          <p:spPr bwMode="auto">
            <a:xfrm>
              <a:off x="3132534" y="3513535"/>
              <a:ext cx="122634" cy="38100"/>
            </a:xfrm>
            <a:custGeom>
              <a:avLst/>
              <a:gdLst>
                <a:gd name="T0" fmla="*/ 0 w 26"/>
                <a:gd name="T1" fmla="*/ 7 h 8"/>
                <a:gd name="T2" fmla="*/ 9 w 26"/>
                <a:gd name="T3" fmla="*/ 7 h 8"/>
                <a:gd name="T4" fmla="*/ 19 w 26"/>
                <a:gd name="T5" fmla="*/ 7 h 8"/>
                <a:gd name="T6" fmla="*/ 25 w 26"/>
                <a:gd name="T7" fmla="*/ 5 h 8"/>
                <a:gd name="T8" fmla="*/ 24 w 26"/>
                <a:gd name="T9" fmla="*/ 0 h 8"/>
                <a:gd name="T10" fmla="*/ 20 w 26"/>
                <a:gd name="T11" fmla="*/ 3 h 8"/>
                <a:gd name="T12" fmla="*/ 2 w 26"/>
                <a:gd name="T13" fmla="*/ 2 h 8"/>
                <a:gd name="T14" fmla="*/ 0 w 26"/>
                <a:gd name="T15" fmla="*/ 7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8">
                  <a:moveTo>
                    <a:pt x="0" y="7"/>
                  </a:moveTo>
                  <a:cubicBezTo>
                    <a:pt x="0" y="7"/>
                    <a:pt x="8" y="7"/>
                    <a:pt x="9" y="7"/>
                  </a:cubicBezTo>
                  <a:cubicBezTo>
                    <a:pt x="10" y="8"/>
                    <a:pt x="19" y="7"/>
                    <a:pt x="19" y="7"/>
                  </a:cubicBezTo>
                  <a:cubicBezTo>
                    <a:pt x="19" y="7"/>
                    <a:pt x="24" y="6"/>
                    <a:pt x="25" y="5"/>
                  </a:cubicBezTo>
                  <a:cubicBezTo>
                    <a:pt x="25" y="5"/>
                    <a:pt x="26" y="1"/>
                    <a:pt x="24" y="0"/>
                  </a:cubicBezTo>
                  <a:cubicBezTo>
                    <a:pt x="24" y="0"/>
                    <a:pt x="22" y="3"/>
                    <a:pt x="20" y="3"/>
                  </a:cubicBezTo>
                  <a:cubicBezTo>
                    <a:pt x="20" y="3"/>
                    <a:pt x="4" y="2"/>
                    <a:pt x="2" y="2"/>
                  </a:cubicBezTo>
                  <a:cubicBezTo>
                    <a:pt x="2" y="2"/>
                    <a:pt x="1" y="2"/>
                    <a:pt x="0"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44" name="Freeform 92"/>
            <p:cNvSpPr>
              <a:spLocks/>
            </p:cNvSpPr>
            <p:nvPr/>
          </p:nvSpPr>
          <p:spPr bwMode="auto">
            <a:xfrm>
              <a:off x="3334941" y="3295651"/>
              <a:ext cx="57150" cy="52387"/>
            </a:xfrm>
            <a:custGeom>
              <a:avLst/>
              <a:gdLst>
                <a:gd name="T0" fmla="*/ 3 w 12"/>
                <a:gd name="T1" fmla="*/ 11 h 11"/>
                <a:gd name="T2" fmla="*/ 8 w 12"/>
                <a:gd name="T3" fmla="*/ 9 h 11"/>
                <a:gd name="T4" fmla="*/ 11 w 12"/>
                <a:gd name="T5" fmla="*/ 2 h 11"/>
                <a:gd name="T6" fmla="*/ 11 w 12"/>
                <a:gd name="T7" fmla="*/ 0 h 11"/>
                <a:gd name="T8" fmla="*/ 9 w 12"/>
                <a:gd name="T9" fmla="*/ 0 h 11"/>
                <a:gd name="T10" fmla="*/ 6 w 12"/>
                <a:gd name="T11" fmla="*/ 2 h 11"/>
                <a:gd name="T12" fmla="*/ 3 w 12"/>
                <a:gd name="T13" fmla="*/ 4 h 11"/>
                <a:gd name="T14" fmla="*/ 3 w 12"/>
                <a:gd name="T15" fmla="*/ 1 h 11"/>
                <a:gd name="T16" fmla="*/ 2 w 12"/>
                <a:gd name="T17" fmla="*/ 3 h 11"/>
                <a:gd name="T18" fmla="*/ 1 w 12"/>
                <a:gd name="T19" fmla="*/ 6 h 11"/>
                <a:gd name="T20" fmla="*/ 1 w 12"/>
                <a:gd name="T21" fmla="*/ 8 h 11"/>
                <a:gd name="T22" fmla="*/ 3 w 1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1">
                  <a:moveTo>
                    <a:pt x="3" y="11"/>
                  </a:moveTo>
                  <a:cubicBezTo>
                    <a:pt x="3" y="11"/>
                    <a:pt x="7" y="10"/>
                    <a:pt x="8" y="9"/>
                  </a:cubicBezTo>
                  <a:cubicBezTo>
                    <a:pt x="8" y="9"/>
                    <a:pt x="11" y="3"/>
                    <a:pt x="11" y="2"/>
                  </a:cubicBezTo>
                  <a:cubicBezTo>
                    <a:pt x="11" y="2"/>
                    <a:pt x="12" y="1"/>
                    <a:pt x="11" y="0"/>
                  </a:cubicBezTo>
                  <a:cubicBezTo>
                    <a:pt x="11" y="0"/>
                    <a:pt x="9" y="0"/>
                    <a:pt x="9" y="0"/>
                  </a:cubicBezTo>
                  <a:cubicBezTo>
                    <a:pt x="9" y="0"/>
                    <a:pt x="8" y="0"/>
                    <a:pt x="6" y="2"/>
                  </a:cubicBezTo>
                  <a:cubicBezTo>
                    <a:pt x="3" y="4"/>
                    <a:pt x="3" y="4"/>
                    <a:pt x="3" y="4"/>
                  </a:cubicBezTo>
                  <a:cubicBezTo>
                    <a:pt x="3" y="4"/>
                    <a:pt x="5" y="2"/>
                    <a:pt x="3" y="1"/>
                  </a:cubicBezTo>
                  <a:cubicBezTo>
                    <a:pt x="2" y="3"/>
                    <a:pt x="2" y="3"/>
                    <a:pt x="2" y="3"/>
                  </a:cubicBezTo>
                  <a:cubicBezTo>
                    <a:pt x="2" y="3"/>
                    <a:pt x="0" y="4"/>
                    <a:pt x="1" y="6"/>
                  </a:cubicBezTo>
                  <a:cubicBezTo>
                    <a:pt x="1" y="7"/>
                    <a:pt x="1" y="8"/>
                    <a:pt x="1" y="8"/>
                  </a:cubicBezTo>
                  <a:cubicBezTo>
                    <a:pt x="1" y="8"/>
                    <a:pt x="2" y="11"/>
                    <a:pt x="3" y="11"/>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45" name="Freeform 93"/>
            <p:cNvSpPr>
              <a:spLocks/>
            </p:cNvSpPr>
            <p:nvPr/>
          </p:nvSpPr>
          <p:spPr bwMode="auto">
            <a:xfrm>
              <a:off x="3123009" y="3527823"/>
              <a:ext cx="55959" cy="358378"/>
            </a:xfrm>
            <a:custGeom>
              <a:avLst/>
              <a:gdLst>
                <a:gd name="T0" fmla="*/ 4 w 12"/>
                <a:gd name="T1" fmla="*/ 0 h 76"/>
                <a:gd name="T2" fmla="*/ 2 w 12"/>
                <a:gd name="T3" fmla="*/ 15 h 76"/>
                <a:gd name="T4" fmla="*/ 3 w 12"/>
                <a:gd name="T5" fmla="*/ 25 h 76"/>
                <a:gd name="T6" fmla="*/ 3 w 12"/>
                <a:gd name="T7" fmla="*/ 38 h 76"/>
                <a:gd name="T8" fmla="*/ 0 w 12"/>
                <a:gd name="T9" fmla="*/ 66 h 76"/>
                <a:gd name="T10" fmla="*/ 2 w 12"/>
                <a:gd name="T11" fmla="*/ 70 h 76"/>
                <a:gd name="T12" fmla="*/ 1 w 12"/>
                <a:gd name="T13" fmla="*/ 72 h 76"/>
                <a:gd name="T14" fmla="*/ 6 w 12"/>
                <a:gd name="T15" fmla="*/ 75 h 76"/>
                <a:gd name="T16" fmla="*/ 8 w 12"/>
                <a:gd name="T17" fmla="*/ 75 h 76"/>
                <a:gd name="T18" fmla="*/ 8 w 12"/>
                <a:gd name="T19" fmla="*/ 72 h 76"/>
                <a:gd name="T20" fmla="*/ 4 w 12"/>
                <a:gd name="T21" fmla="*/ 71 h 76"/>
                <a:gd name="T22" fmla="*/ 8 w 12"/>
                <a:gd name="T23" fmla="*/ 69 h 76"/>
                <a:gd name="T24" fmla="*/ 8 w 12"/>
                <a:gd name="T25" fmla="*/ 56 h 76"/>
                <a:gd name="T26" fmla="*/ 10 w 12"/>
                <a:gd name="T27" fmla="*/ 61 h 76"/>
                <a:gd name="T28" fmla="*/ 10 w 12"/>
                <a:gd name="T29" fmla="*/ 60 h 76"/>
                <a:gd name="T30" fmla="*/ 11 w 12"/>
                <a:gd name="T31" fmla="*/ 46 h 76"/>
                <a:gd name="T32" fmla="*/ 10 w 12"/>
                <a:gd name="T33" fmla="*/ 39 h 76"/>
                <a:gd name="T34" fmla="*/ 10 w 12"/>
                <a:gd name="T35" fmla="*/ 44 h 76"/>
                <a:gd name="T36" fmla="*/ 8 w 12"/>
                <a:gd name="T37" fmla="*/ 50 h 76"/>
                <a:gd name="T38" fmla="*/ 8 w 12"/>
                <a:gd name="T39" fmla="*/ 33 h 76"/>
                <a:gd name="T40" fmla="*/ 12 w 12"/>
                <a:gd name="T41" fmla="*/ 31 h 76"/>
                <a:gd name="T42" fmla="*/ 8 w 12"/>
                <a:gd name="T43" fmla="*/ 25 h 76"/>
                <a:gd name="T44" fmla="*/ 11 w 12"/>
                <a:gd name="T45" fmla="*/ 16 h 76"/>
                <a:gd name="T46" fmla="*/ 7 w 12"/>
                <a:gd name="T47" fmla="*/ 14 h 76"/>
                <a:gd name="T48" fmla="*/ 11 w 12"/>
                <a:gd name="T49" fmla="*/ 1 h 76"/>
                <a:gd name="T50" fmla="*/ 4 w 12"/>
                <a:gd name="T5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76">
                  <a:moveTo>
                    <a:pt x="4" y="0"/>
                  </a:moveTo>
                  <a:cubicBezTo>
                    <a:pt x="4" y="0"/>
                    <a:pt x="1" y="12"/>
                    <a:pt x="2" y="15"/>
                  </a:cubicBezTo>
                  <a:cubicBezTo>
                    <a:pt x="3" y="19"/>
                    <a:pt x="3" y="24"/>
                    <a:pt x="3" y="25"/>
                  </a:cubicBezTo>
                  <a:cubicBezTo>
                    <a:pt x="2" y="27"/>
                    <a:pt x="3" y="33"/>
                    <a:pt x="3" y="38"/>
                  </a:cubicBezTo>
                  <a:cubicBezTo>
                    <a:pt x="2" y="43"/>
                    <a:pt x="0" y="65"/>
                    <a:pt x="0" y="66"/>
                  </a:cubicBezTo>
                  <a:cubicBezTo>
                    <a:pt x="0" y="67"/>
                    <a:pt x="2" y="70"/>
                    <a:pt x="2" y="70"/>
                  </a:cubicBezTo>
                  <a:cubicBezTo>
                    <a:pt x="1" y="72"/>
                    <a:pt x="1" y="72"/>
                    <a:pt x="1" y="72"/>
                  </a:cubicBezTo>
                  <a:cubicBezTo>
                    <a:pt x="1" y="72"/>
                    <a:pt x="2" y="74"/>
                    <a:pt x="6" y="75"/>
                  </a:cubicBezTo>
                  <a:cubicBezTo>
                    <a:pt x="7" y="76"/>
                    <a:pt x="8" y="75"/>
                    <a:pt x="8" y="75"/>
                  </a:cubicBezTo>
                  <a:cubicBezTo>
                    <a:pt x="9" y="74"/>
                    <a:pt x="9" y="73"/>
                    <a:pt x="8" y="72"/>
                  </a:cubicBezTo>
                  <a:cubicBezTo>
                    <a:pt x="7" y="71"/>
                    <a:pt x="4" y="71"/>
                    <a:pt x="4" y="71"/>
                  </a:cubicBezTo>
                  <a:cubicBezTo>
                    <a:pt x="8" y="69"/>
                    <a:pt x="8" y="69"/>
                    <a:pt x="8" y="69"/>
                  </a:cubicBezTo>
                  <a:cubicBezTo>
                    <a:pt x="6" y="64"/>
                    <a:pt x="8" y="56"/>
                    <a:pt x="8" y="56"/>
                  </a:cubicBezTo>
                  <a:cubicBezTo>
                    <a:pt x="9" y="58"/>
                    <a:pt x="9" y="59"/>
                    <a:pt x="10" y="61"/>
                  </a:cubicBezTo>
                  <a:cubicBezTo>
                    <a:pt x="10" y="60"/>
                    <a:pt x="10" y="60"/>
                    <a:pt x="10" y="60"/>
                  </a:cubicBezTo>
                  <a:cubicBezTo>
                    <a:pt x="10" y="56"/>
                    <a:pt x="11" y="46"/>
                    <a:pt x="11" y="46"/>
                  </a:cubicBezTo>
                  <a:cubicBezTo>
                    <a:pt x="10" y="44"/>
                    <a:pt x="10" y="39"/>
                    <a:pt x="10" y="39"/>
                  </a:cubicBezTo>
                  <a:cubicBezTo>
                    <a:pt x="10" y="44"/>
                    <a:pt x="10" y="44"/>
                    <a:pt x="10" y="44"/>
                  </a:cubicBezTo>
                  <a:cubicBezTo>
                    <a:pt x="11" y="50"/>
                    <a:pt x="8" y="50"/>
                    <a:pt x="8" y="50"/>
                  </a:cubicBezTo>
                  <a:cubicBezTo>
                    <a:pt x="5" y="46"/>
                    <a:pt x="8" y="36"/>
                    <a:pt x="8" y="33"/>
                  </a:cubicBezTo>
                  <a:cubicBezTo>
                    <a:pt x="8" y="29"/>
                    <a:pt x="12" y="31"/>
                    <a:pt x="12" y="31"/>
                  </a:cubicBezTo>
                  <a:cubicBezTo>
                    <a:pt x="12" y="31"/>
                    <a:pt x="8" y="29"/>
                    <a:pt x="8" y="25"/>
                  </a:cubicBezTo>
                  <a:cubicBezTo>
                    <a:pt x="8" y="22"/>
                    <a:pt x="11" y="16"/>
                    <a:pt x="11" y="16"/>
                  </a:cubicBezTo>
                  <a:cubicBezTo>
                    <a:pt x="11" y="16"/>
                    <a:pt x="8" y="18"/>
                    <a:pt x="7" y="14"/>
                  </a:cubicBezTo>
                  <a:cubicBezTo>
                    <a:pt x="7" y="12"/>
                    <a:pt x="10" y="5"/>
                    <a:pt x="11"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46" name="Freeform 94"/>
            <p:cNvSpPr>
              <a:spLocks/>
            </p:cNvSpPr>
            <p:nvPr/>
          </p:nvSpPr>
          <p:spPr bwMode="auto">
            <a:xfrm>
              <a:off x="3161109" y="3532585"/>
              <a:ext cx="79772" cy="117872"/>
            </a:xfrm>
            <a:custGeom>
              <a:avLst/>
              <a:gdLst>
                <a:gd name="T0" fmla="*/ 1 w 17"/>
                <a:gd name="T1" fmla="*/ 0 h 25"/>
                <a:gd name="T2" fmla="*/ 0 w 17"/>
                <a:gd name="T3" fmla="*/ 4 h 25"/>
                <a:gd name="T4" fmla="*/ 10 w 17"/>
                <a:gd name="T5" fmla="*/ 6 h 25"/>
                <a:gd name="T6" fmla="*/ 11 w 17"/>
                <a:gd name="T7" fmla="*/ 15 h 25"/>
                <a:gd name="T8" fmla="*/ 8 w 17"/>
                <a:gd name="T9" fmla="*/ 18 h 25"/>
                <a:gd name="T10" fmla="*/ 9 w 17"/>
                <a:gd name="T11" fmla="*/ 25 h 25"/>
                <a:gd name="T12" fmla="*/ 11 w 17"/>
                <a:gd name="T13" fmla="*/ 20 h 25"/>
                <a:gd name="T14" fmla="*/ 16 w 17"/>
                <a:gd name="T15" fmla="*/ 5 h 25"/>
                <a:gd name="T16" fmla="*/ 15 w 17"/>
                <a:gd name="T17" fmla="*/ 0 h 25"/>
                <a:gd name="T18" fmla="*/ 1 w 17"/>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5">
                  <a:moveTo>
                    <a:pt x="1" y="0"/>
                  </a:moveTo>
                  <a:cubicBezTo>
                    <a:pt x="0" y="4"/>
                    <a:pt x="0" y="4"/>
                    <a:pt x="0" y="4"/>
                  </a:cubicBezTo>
                  <a:cubicBezTo>
                    <a:pt x="9" y="10"/>
                    <a:pt x="10" y="6"/>
                    <a:pt x="10" y="6"/>
                  </a:cubicBezTo>
                  <a:cubicBezTo>
                    <a:pt x="10" y="6"/>
                    <a:pt x="11" y="13"/>
                    <a:pt x="11" y="15"/>
                  </a:cubicBezTo>
                  <a:cubicBezTo>
                    <a:pt x="11" y="18"/>
                    <a:pt x="8" y="18"/>
                    <a:pt x="8" y="18"/>
                  </a:cubicBezTo>
                  <a:cubicBezTo>
                    <a:pt x="8" y="19"/>
                    <a:pt x="9" y="22"/>
                    <a:pt x="9" y="25"/>
                  </a:cubicBezTo>
                  <a:cubicBezTo>
                    <a:pt x="10" y="23"/>
                    <a:pt x="11" y="20"/>
                    <a:pt x="11" y="20"/>
                  </a:cubicBezTo>
                  <a:cubicBezTo>
                    <a:pt x="12" y="19"/>
                    <a:pt x="16" y="7"/>
                    <a:pt x="16" y="5"/>
                  </a:cubicBezTo>
                  <a:cubicBezTo>
                    <a:pt x="17" y="2"/>
                    <a:pt x="15" y="0"/>
                    <a:pt x="15" y="0"/>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47" name="Freeform 95"/>
            <p:cNvSpPr>
              <a:spLocks/>
            </p:cNvSpPr>
            <p:nvPr/>
          </p:nvSpPr>
          <p:spPr bwMode="auto">
            <a:xfrm>
              <a:off x="3221831" y="3527823"/>
              <a:ext cx="23812" cy="19050"/>
            </a:xfrm>
            <a:custGeom>
              <a:avLst/>
              <a:gdLst>
                <a:gd name="T0" fmla="*/ 4 w 5"/>
                <a:gd name="T1" fmla="*/ 0 h 4"/>
                <a:gd name="T2" fmla="*/ 3 w 5"/>
                <a:gd name="T3" fmla="*/ 3 h 4"/>
                <a:gd name="T4" fmla="*/ 0 w 5"/>
                <a:gd name="T5" fmla="*/ 4 h 4"/>
                <a:gd name="T6" fmla="*/ 0 w 5"/>
                <a:gd name="T7" fmla="*/ 1 h 4"/>
                <a:gd name="T8" fmla="*/ 4 w 5"/>
                <a:gd name="T9" fmla="*/ 0 h 4"/>
              </a:gdLst>
              <a:ahLst/>
              <a:cxnLst>
                <a:cxn ang="0">
                  <a:pos x="T0" y="T1"/>
                </a:cxn>
                <a:cxn ang="0">
                  <a:pos x="T2" y="T3"/>
                </a:cxn>
                <a:cxn ang="0">
                  <a:pos x="T4" y="T5"/>
                </a:cxn>
                <a:cxn ang="0">
                  <a:pos x="T6" y="T7"/>
                </a:cxn>
                <a:cxn ang="0">
                  <a:pos x="T8" y="T9"/>
                </a:cxn>
              </a:cxnLst>
              <a:rect l="0" t="0" r="r" b="b"/>
              <a:pathLst>
                <a:path w="5" h="4">
                  <a:moveTo>
                    <a:pt x="4" y="0"/>
                  </a:moveTo>
                  <a:cubicBezTo>
                    <a:pt x="4" y="0"/>
                    <a:pt x="5" y="3"/>
                    <a:pt x="3" y="3"/>
                  </a:cubicBezTo>
                  <a:cubicBezTo>
                    <a:pt x="0" y="4"/>
                    <a:pt x="0" y="4"/>
                    <a:pt x="0" y="4"/>
                  </a:cubicBezTo>
                  <a:cubicBezTo>
                    <a:pt x="0" y="1"/>
                    <a:pt x="0" y="1"/>
                    <a:pt x="0" y="1"/>
                  </a:cubicBezTo>
                  <a:lnTo>
                    <a:pt x="4" y="0"/>
                  </a:lnTo>
                  <a:close/>
                </a:path>
              </a:pathLst>
            </a:custGeom>
            <a:solidFill>
              <a:srgbClr val="EF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48" name="Freeform 96"/>
            <p:cNvSpPr>
              <a:spLocks/>
            </p:cNvSpPr>
            <p:nvPr/>
          </p:nvSpPr>
          <p:spPr bwMode="auto">
            <a:xfrm>
              <a:off x="3142059" y="3328989"/>
              <a:ext cx="108347" cy="198834"/>
            </a:xfrm>
            <a:custGeom>
              <a:avLst/>
              <a:gdLst>
                <a:gd name="T0" fmla="*/ 0 w 23"/>
                <a:gd name="T1" fmla="*/ 38 h 42"/>
                <a:gd name="T2" fmla="*/ 9 w 23"/>
                <a:gd name="T3" fmla="*/ 42 h 42"/>
                <a:gd name="T4" fmla="*/ 20 w 23"/>
                <a:gd name="T5" fmla="*/ 42 h 42"/>
                <a:gd name="T6" fmla="*/ 23 w 23"/>
                <a:gd name="T7" fmla="*/ 38 h 42"/>
                <a:gd name="T8" fmla="*/ 21 w 23"/>
                <a:gd name="T9" fmla="*/ 31 h 42"/>
                <a:gd name="T10" fmla="*/ 21 w 23"/>
                <a:gd name="T11" fmla="*/ 23 h 42"/>
                <a:gd name="T12" fmla="*/ 15 w 23"/>
                <a:gd name="T13" fmla="*/ 9 h 42"/>
                <a:gd name="T14" fmla="*/ 18 w 23"/>
                <a:gd name="T15" fmla="*/ 6 h 42"/>
                <a:gd name="T16" fmla="*/ 13 w 23"/>
                <a:gd name="T17" fmla="*/ 2 h 42"/>
                <a:gd name="T18" fmla="*/ 12 w 23"/>
                <a:gd name="T19" fmla="*/ 9 h 42"/>
                <a:gd name="T20" fmla="*/ 11 w 23"/>
                <a:gd name="T21" fmla="*/ 6 h 42"/>
                <a:gd name="T22" fmla="*/ 5 w 23"/>
                <a:gd name="T23" fmla="*/ 0 h 42"/>
                <a:gd name="T24" fmla="*/ 4 w 23"/>
                <a:gd name="T25" fmla="*/ 2 h 42"/>
                <a:gd name="T26" fmla="*/ 7 w 23"/>
                <a:gd name="T27" fmla="*/ 9 h 42"/>
                <a:gd name="T28" fmla="*/ 5 w 23"/>
                <a:gd name="T29" fmla="*/ 14 h 42"/>
                <a:gd name="T30" fmla="*/ 0 w 23"/>
                <a:gd name="T31"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42">
                  <a:moveTo>
                    <a:pt x="0" y="38"/>
                  </a:moveTo>
                  <a:cubicBezTo>
                    <a:pt x="0" y="38"/>
                    <a:pt x="8" y="42"/>
                    <a:pt x="9" y="42"/>
                  </a:cubicBezTo>
                  <a:cubicBezTo>
                    <a:pt x="10" y="42"/>
                    <a:pt x="20" y="42"/>
                    <a:pt x="20" y="42"/>
                  </a:cubicBezTo>
                  <a:cubicBezTo>
                    <a:pt x="20" y="42"/>
                    <a:pt x="22" y="38"/>
                    <a:pt x="23" y="38"/>
                  </a:cubicBezTo>
                  <a:cubicBezTo>
                    <a:pt x="23" y="37"/>
                    <a:pt x="22" y="33"/>
                    <a:pt x="21" y="31"/>
                  </a:cubicBezTo>
                  <a:cubicBezTo>
                    <a:pt x="21" y="29"/>
                    <a:pt x="21" y="24"/>
                    <a:pt x="21" y="23"/>
                  </a:cubicBezTo>
                  <a:cubicBezTo>
                    <a:pt x="20" y="21"/>
                    <a:pt x="22" y="14"/>
                    <a:pt x="15" y="9"/>
                  </a:cubicBezTo>
                  <a:cubicBezTo>
                    <a:pt x="15" y="9"/>
                    <a:pt x="17" y="7"/>
                    <a:pt x="18" y="6"/>
                  </a:cubicBezTo>
                  <a:cubicBezTo>
                    <a:pt x="13" y="2"/>
                    <a:pt x="13" y="2"/>
                    <a:pt x="13" y="2"/>
                  </a:cubicBezTo>
                  <a:cubicBezTo>
                    <a:pt x="13" y="2"/>
                    <a:pt x="13" y="8"/>
                    <a:pt x="12" y="9"/>
                  </a:cubicBezTo>
                  <a:cubicBezTo>
                    <a:pt x="11" y="6"/>
                    <a:pt x="11" y="6"/>
                    <a:pt x="11" y="6"/>
                  </a:cubicBezTo>
                  <a:cubicBezTo>
                    <a:pt x="11" y="6"/>
                    <a:pt x="5" y="0"/>
                    <a:pt x="5" y="0"/>
                  </a:cubicBezTo>
                  <a:cubicBezTo>
                    <a:pt x="4" y="2"/>
                    <a:pt x="4" y="2"/>
                    <a:pt x="4" y="2"/>
                  </a:cubicBezTo>
                  <a:cubicBezTo>
                    <a:pt x="7" y="9"/>
                    <a:pt x="7" y="9"/>
                    <a:pt x="7" y="9"/>
                  </a:cubicBezTo>
                  <a:cubicBezTo>
                    <a:pt x="7" y="9"/>
                    <a:pt x="4" y="13"/>
                    <a:pt x="5" y="14"/>
                  </a:cubicBezTo>
                  <a:cubicBezTo>
                    <a:pt x="5" y="15"/>
                    <a:pt x="0" y="38"/>
                    <a:pt x="0" y="38"/>
                  </a:cubicBezTo>
                  <a:close/>
                </a:path>
              </a:pathLst>
            </a:custGeom>
            <a:solidFill>
              <a:srgbClr val="F5F7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49" name="Freeform 97"/>
            <p:cNvSpPr>
              <a:spLocks/>
            </p:cNvSpPr>
            <p:nvPr/>
          </p:nvSpPr>
          <p:spPr bwMode="auto">
            <a:xfrm>
              <a:off x="3142059" y="3357564"/>
              <a:ext cx="75009" cy="170259"/>
            </a:xfrm>
            <a:custGeom>
              <a:avLst/>
              <a:gdLst>
                <a:gd name="T0" fmla="*/ 7 w 16"/>
                <a:gd name="T1" fmla="*/ 4 h 36"/>
                <a:gd name="T2" fmla="*/ 5 w 16"/>
                <a:gd name="T3" fmla="*/ 9 h 36"/>
                <a:gd name="T4" fmla="*/ 0 w 16"/>
                <a:gd name="T5" fmla="*/ 32 h 36"/>
                <a:gd name="T6" fmla="*/ 9 w 16"/>
                <a:gd name="T7" fmla="*/ 36 h 36"/>
                <a:gd name="T8" fmla="*/ 11 w 16"/>
                <a:gd name="T9" fmla="*/ 36 h 36"/>
                <a:gd name="T10" fmla="*/ 8 w 16"/>
                <a:gd name="T11" fmla="*/ 33 h 36"/>
                <a:gd name="T12" fmla="*/ 7 w 16"/>
                <a:gd name="T13" fmla="*/ 30 h 36"/>
                <a:gd name="T14" fmla="*/ 10 w 16"/>
                <a:gd name="T15" fmla="*/ 32 h 36"/>
                <a:gd name="T16" fmla="*/ 8 w 16"/>
                <a:gd name="T17" fmla="*/ 29 h 36"/>
                <a:gd name="T18" fmla="*/ 15 w 16"/>
                <a:gd name="T19" fmla="*/ 36 h 36"/>
                <a:gd name="T20" fmla="*/ 16 w 16"/>
                <a:gd name="T21" fmla="*/ 36 h 36"/>
                <a:gd name="T22" fmla="*/ 8 w 16"/>
                <a:gd name="T23" fmla="*/ 27 h 36"/>
                <a:gd name="T24" fmla="*/ 10 w 16"/>
                <a:gd name="T25" fmla="*/ 25 h 36"/>
                <a:gd name="T26" fmla="*/ 10 w 16"/>
                <a:gd name="T27" fmla="*/ 23 h 36"/>
                <a:gd name="T28" fmla="*/ 15 w 16"/>
                <a:gd name="T29" fmla="*/ 26 h 36"/>
                <a:gd name="T30" fmla="*/ 10 w 16"/>
                <a:gd name="T31" fmla="*/ 22 h 36"/>
                <a:gd name="T32" fmla="*/ 10 w 16"/>
                <a:gd name="T33" fmla="*/ 20 h 36"/>
                <a:gd name="T34" fmla="*/ 15 w 16"/>
                <a:gd name="T35" fmla="*/ 22 h 36"/>
                <a:gd name="T36" fmla="*/ 10 w 16"/>
                <a:gd name="T37" fmla="*/ 18 h 36"/>
                <a:gd name="T38" fmla="*/ 8 w 16"/>
                <a:gd name="T39" fmla="*/ 15 h 36"/>
                <a:gd name="T40" fmla="*/ 13 w 16"/>
                <a:gd name="T41" fmla="*/ 15 h 36"/>
                <a:gd name="T42" fmla="*/ 8 w 16"/>
                <a:gd name="T43" fmla="*/ 12 h 36"/>
                <a:gd name="T44" fmla="*/ 7 w 16"/>
                <a:gd name="T45" fmla="*/ 6 h 36"/>
                <a:gd name="T46" fmla="*/ 11 w 16"/>
                <a:gd name="T47" fmla="*/ 0 h 36"/>
                <a:gd name="T48" fmla="*/ 7 w 16"/>
                <a:gd name="T4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36">
                  <a:moveTo>
                    <a:pt x="7" y="4"/>
                  </a:moveTo>
                  <a:cubicBezTo>
                    <a:pt x="5" y="9"/>
                    <a:pt x="5" y="9"/>
                    <a:pt x="5" y="9"/>
                  </a:cubicBezTo>
                  <a:cubicBezTo>
                    <a:pt x="4" y="12"/>
                    <a:pt x="0" y="32"/>
                    <a:pt x="0" y="32"/>
                  </a:cubicBezTo>
                  <a:cubicBezTo>
                    <a:pt x="0" y="32"/>
                    <a:pt x="8" y="36"/>
                    <a:pt x="9" y="36"/>
                  </a:cubicBezTo>
                  <a:cubicBezTo>
                    <a:pt x="10" y="36"/>
                    <a:pt x="10" y="36"/>
                    <a:pt x="11" y="36"/>
                  </a:cubicBezTo>
                  <a:cubicBezTo>
                    <a:pt x="10" y="34"/>
                    <a:pt x="8" y="33"/>
                    <a:pt x="8" y="33"/>
                  </a:cubicBezTo>
                  <a:cubicBezTo>
                    <a:pt x="8" y="32"/>
                    <a:pt x="7" y="30"/>
                    <a:pt x="7" y="30"/>
                  </a:cubicBezTo>
                  <a:cubicBezTo>
                    <a:pt x="10" y="32"/>
                    <a:pt x="10" y="32"/>
                    <a:pt x="10" y="32"/>
                  </a:cubicBezTo>
                  <a:cubicBezTo>
                    <a:pt x="8" y="29"/>
                    <a:pt x="8" y="29"/>
                    <a:pt x="8" y="29"/>
                  </a:cubicBezTo>
                  <a:cubicBezTo>
                    <a:pt x="8" y="29"/>
                    <a:pt x="12" y="32"/>
                    <a:pt x="15" y="36"/>
                  </a:cubicBezTo>
                  <a:cubicBezTo>
                    <a:pt x="15" y="36"/>
                    <a:pt x="16" y="36"/>
                    <a:pt x="16" y="36"/>
                  </a:cubicBezTo>
                  <a:cubicBezTo>
                    <a:pt x="15" y="34"/>
                    <a:pt x="12" y="30"/>
                    <a:pt x="8" y="27"/>
                  </a:cubicBezTo>
                  <a:cubicBezTo>
                    <a:pt x="8" y="27"/>
                    <a:pt x="8" y="24"/>
                    <a:pt x="10" y="25"/>
                  </a:cubicBezTo>
                  <a:cubicBezTo>
                    <a:pt x="10" y="25"/>
                    <a:pt x="9" y="23"/>
                    <a:pt x="10" y="23"/>
                  </a:cubicBezTo>
                  <a:cubicBezTo>
                    <a:pt x="12" y="23"/>
                    <a:pt x="15" y="26"/>
                    <a:pt x="15" y="26"/>
                  </a:cubicBezTo>
                  <a:cubicBezTo>
                    <a:pt x="15" y="26"/>
                    <a:pt x="12" y="22"/>
                    <a:pt x="10" y="22"/>
                  </a:cubicBezTo>
                  <a:cubicBezTo>
                    <a:pt x="10" y="22"/>
                    <a:pt x="9" y="20"/>
                    <a:pt x="10" y="20"/>
                  </a:cubicBezTo>
                  <a:cubicBezTo>
                    <a:pt x="12" y="21"/>
                    <a:pt x="15" y="22"/>
                    <a:pt x="15" y="22"/>
                  </a:cubicBezTo>
                  <a:cubicBezTo>
                    <a:pt x="10" y="18"/>
                    <a:pt x="10" y="18"/>
                    <a:pt x="10" y="18"/>
                  </a:cubicBezTo>
                  <a:cubicBezTo>
                    <a:pt x="8" y="15"/>
                    <a:pt x="8" y="15"/>
                    <a:pt x="8" y="15"/>
                  </a:cubicBezTo>
                  <a:cubicBezTo>
                    <a:pt x="8" y="15"/>
                    <a:pt x="10" y="14"/>
                    <a:pt x="13" y="15"/>
                  </a:cubicBezTo>
                  <a:cubicBezTo>
                    <a:pt x="13" y="15"/>
                    <a:pt x="9" y="13"/>
                    <a:pt x="8" y="12"/>
                  </a:cubicBezTo>
                  <a:cubicBezTo>
                    <a:pt x="8" y="10"/>
                    <a:pt x="7" y="6"/>
                    <a:pt x="7" y="6"/>
                  </a:cubicBezTo>
                  <a:cubicBezTo>
                    <a:pt x="11" y="0"/>
                    <a:pt x="11" y="0"/>
                    <a:pt x="11" y="0"/>
                  </a:cubicBezTo>
                  <a:lnTo>
                    <a:pt x="7" y="4"/>
                  </a:ln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0" name="Freeform 98"/>
            <p:cNvSpPr>
              <a:spLocks/>
            </p:cNvSpPr>
            <p:nvPr/>
          </p:nvSpPr>
          <p:spPr bwMode="auto">
            <a:xfrm>
              <a:off x="3084909" y="3338514"/>
              <a:ext cx="108347" cy="283369"/>
            </a:xfrm>
            <a:custGeom>
              <a:avLst/>
              <a:gdLst>
                <a:gd name="T0" fmla="*/ 8 w 23"/>
                <a:gd name="T1" fmla="*/ 59 h 60"/>
                <a:gd name="T2" fmla="*/ 14 w 23"/>
                <a:gd name="T3" fmla="*/ 38 h 60"/>
                <a:gd name="T4" fmla="*/ 20 w 23"/>
                <a:gd name="T5" fmla="*/ 26 h 60"/>
                <a:gd name="T6" fmla="*/ 20 w 23"/>
                <a:gd name="T7" fmla="*/ 9 h 60"/>
                <a:gd name="T8" fmla="*/ 16 w 23"/>
                <a:gd name="T9" fmla="*/ 0 h 60"/>
                <a:gd name="T10" fmla="*/ 12 w 23"/>
                <a:gd name="T11" fmla="*/ 1 h 60"/>
                <a:gd name="T12" fmla="*/ 4 w 23"/>
                <a:gd name="T13" fmla="*/ 3 h 60"/>
                <a:gd name="T14" fmla="*/ 6 w 23"/>
                <a:gd name="T15" fmla="*/ 16 h 60"/>
                <a:gd name="T16" fmla="*/ 5 w 23"/>
                <a:gd name="T17" fmla="*/ 23 h 60"/>
                <a:gd name="T18" fmla="*/ 4 w 23"/>
                <a:gd name="T19" fmla="*/ 34 h 60"/>
                <a:gd name="T20" fmla="*/ 1 w 23"/>
                <a:gd name="T21" fmla="*/ 41 h 60"/>
                <a:gd name="T22" fmla="*/ 2 w 23"/>
                <a:gd name="T23" fmla="*/ 42 h 60"/>
                <a:gd name="T24" fmla="*/ 0 w 23"/>
                <a:gd name="T25" fmla="*/ 58 h 60"/>
                <a:gd name="T26" fmla="*/ 8 w 23"/>
                <a:gd name="T27"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0">
                  <a:moveTo>
                    <a:pt x="8" y="59"/>
                  </a:moveTo>
                  <a:cubicBezTo>
                    <a:pt x="8" y="59"/>
                    <a:pt x="12" y="42"/>
                    <a:pt x="14" y="38"/>
                  </a:cubicBezTo>
                  <a:cubicBezTo>
                    <a:pt x="17" y="35"/>
                    <a:pt x="20" y="30"/>
                    <a:pt x="20" y="26"/>
                  </a:cubicBezTo>
                  <a:cubicBezTo>
                    <a:pt x="21" y="22"/>
                    <a:pt x="23" y="14"/>
                    <a:pt x="20" y="9"/>
                  </a:cubicBezTo>
                  <a:cubicBezTo>
                    <a:pt x="20" y="9"/>
                    <a:pt x="18" y="2"/>
                    <a:pt x="16" y="0"/>
                  </a:cubicBezTo>
                  <a:cubicBezTo>
                    <a:pt x="12" y="1"/>
                    <a:pt x="12" y="1"/>
                    <a:pt x="12" y="1"/>
                  </a:cubicBezTo>
                  <a:cubicBezTo>
                    <a:pt x="12" y="1"/>
                    <a:pt x="5" y="3"/>
                    <a:pt x="4" y="3"/>
                  </a:cubicBezTo>
                  <a:cubicBezTo>
                    <a:pt x="6" y="16"/>
                    <a:pt x="6" y="16"/>
                    <a:pt x="6" y="16"/>
                  </a:cubicBezTo>
                  <a:cubicBezTo>
                    <a:pt x="5" y="23"/>
                    <a:pt x="5" y="23"/>
                    <a:pt x="5" y="23"/>
                  </a:cubicBezTo>
                  <a:cubicBezTo>
                    <a:pt x="5" y="23"/>
                    <a:pt x="5" y="32"/>
                    <a:pt x="4" y="34"/>
                  </a:cubicBezTo>
                  <a:cubicBezTo>
                    <a:pt x="4" y="36"/>
                    <a:pt x="1" y="41"/>
                    <a:pt x="1" y="41"/>
                  </a:cubicBezTo>
                  <a:cubicBezTo>
                    <a:pt x="2" y="42"/>
                    <a:pt x="2" y="42"/>
                    <a:pt x="2" y="42"/>
                  </a:cubicBezTo>
                  <a:cubicBezTo>
                    <a:pt x="0" y="58"/>
                    <a:pt x="0" y="58"/>
                    <a:pt x="0" y="58"/>
                  </a:cubicBezTo>
                  <a:cubicBezTo>
                    <a:pt x="0" y="58"/>
                    <a:pt x="5" y="60"/>
                    <a:pt x="8" y="59"/>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1" name="Freeform 99"/>
            <p:cNvSpPr>
              <a:spLocks/>
            </p:cNvSpPr>
            <p:nvPr/>
          </p:nvSpPr>
          <p:spPr bwMode="auto">
            <a:xfrm>
              <a:off x="3108722" y="3456385"/>
              <a:ext cx="70247" cy="76200"/>
            </a:xfrm>
            <a:custGeom>
              <a:avLst/>
              <a:gdLst>
                <a:gd name="T0" fmla="*/ 1 w 15"/>
                <a:gd name="T1" fmla="*/ 1 h 16"/>
                <a:gd name="T2" fmla="*/ 8 w 15"/>
                <a:gd name="T3" fmla="*/ 8 h 16"/>
                <a:gd name="T4" fmla="*/ 11 w 15"/>
                <a:gd name="T5" fmla="*/ 6 h 16"/>
                <a:gd name="T6" fmla="*/ 10 w 15"/>
                <a:gd name="T7" fmla="*/ 0 h 16"/>
                <a:gd name="T8" fmla="*/ 12 w 15"/>
                <a:gd name="T9" fmla="*/ 4 h 16"/>
                <a:gd name="T10" fmla="*/ 12 w 15"/>
                <a:gd name="T11" fmla="*/ 3 h 16"/>
                <a:gd name="T12" fmla="*/ 12 w 15"/>
                <a:gd name="T13" fmla="*/ 1 h 16"/>
                <a:gd name="T14" fmla="*/ 13 w 15"/>
                <a:gd name="T15" fmla="*/ 1 h 16"/>
                <a:gd name="T16" fmla="*/ 15 w 15"/>
                <a:gd name="T17" fmla="*/ 3 h 16"/>
                <a:gd name="T18" fmla="*/ 14 w 15"/>
                <a:gd name="T19" fmla="*/ 16 h 16"/>
                <a:gd name="T20" fmla="*/ 10 w 15"/>
                <a:gd name="T21" fmla="*/ 16 h 16"/>
                <a:gd name="T22" fmla="*/ 0 w 15"/>
                <a:gd name="T23" fmla="*/ 11 h 16"/>
                <a:gd name="T24" fmla="*/ 1 w 15"/>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6">
                  <a:moveTo>
                    <a:pt x="1" y="1"/>
                  </a:moveTo>
                  <a:cubicBezTo>
                    <a:pt x="1" y="1"/>
                    <a:pt x="7" y="7"/>
                    <a:pt x="8" y="8"/>
                  </a:cubicBezTo>
                  <a:cubicBezTo>
                    <a:pt x="11" y="6"/>
                    <a:pt x="11" y="6"/>
                    <a:pt x="11" y="6"/>
                  </a:cubicBezTo>
                  <a:cubicBezTo>
                    <a:pt x="11" y="6"/>
                    <a:pt x="10" y="3"/>
                    <a:pt x="10" y="0"/>
                  </a:cubicBezTo>
                  <a:cubicBezTo>
                    <a:pt x="10" y="0"/>
                    <a:pt x="11" y="4"/>
                    <a:pt x="12" y="4"/>
                  </a:cubicBezTo>
                  <a:cubicBezTo>
                    <a:pt x="12" y="3"/>
                    <a:pt x="12" y="3"/>
                    <a:pt x="12" y="3"/>
                  </a:cubicBezTo>
                  <a:cubicBezTo>
                    <a:pt x="12" y="3"/>
                    <a:pt x="12" y="1"/>
                    <a:pt x="12" y="1"/>
                  </a:cubicBezTo>
                  <a:cubicBezTo>
                    <a:pt x="12" y="1"/>
                    <a:pt x="13" y="1"/>
                    <a:pt x="13" y="1"/>
                  </a:cubicBezTo>
                  <a:cubicBezTo>
                    <a:pt x="15" y="3"/>
                    <a:pt x="15" y="3"/>
                    <a:pt x="15" y="3"/>
                  </a:cubicBezTo>
                  <a:cubicBezTo>
                    <a:pt x="14" y="16"/>
                    <a:pt x="14" y="16"/>
                    <a:pt x="14" y="16"/>
                  </a:cubicBezTo>
                  <a:cubicBezTo>
                    <a:pt x="10" y="16"/>
                    <a:pt x="10" y="16"/>
                    <a:pt x="10" y="16"/>
                  </a:cubicBezTo>
                  <a:cubicBezTo>
                    <a:pt x="10" y="16"/>
                    <a:pt x="0" y="11"/>
                    <a:pt x="0" y="11"/>
                  </a:cubicBezTo>
                  <a:cubicBezTo>
                    <a:pt x="2" y="7"/>
                    <a:pt x="1"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2" name="Freeform 100"/>
            <p:cNvSpPr>
              <a:spLocks/>
            </p:cNvSpPr>
            <p:nvPr/>
          </p:nvSpPr>
          <p:spPr bwMode="auto">
            <a:xfrm>
              <a:off x="3146822" y="3518298"/>
              <a:ext cx="60722" cy="42862"/>
            </a:xfrm>
            <a:custGeom>
              <a:avLst/>
              <a:gdLst>
                <a:gd name="T0" fmla="*/ 0 w 13"/>
                <a:gd name="T1" fmla="*/ 3 h 9"/>
                <a:gd name="T2" fmla="*/ 3 w 13"/>
                <a:gd name="T3" fmla="*/ 5 h 9"/>
                <a:gd name="T4" fmla="*/ 6 w 13"/>
                <a:gd name="T5" fmla="*/ 6 h 9"/>
                <a:gd name="T6" fmla="*/ 9 w 13"/>
                <a:gd name="T7" fmla="*/ 8 h 9"/>
                <a:gd name="T8" fmla="*/ 12 w 13"/>
                <a:gd name="T9" fmla="*/ 8 h 9"/>
                <a:gd name="T10" fmla="*/ 9 w 13"/>
                <a:gd name="T11" fmla="*/ 5 h 9"/>
                <a:gd name="T12" fmla="*/ 13 w 13"/>
                <a:gd name="T13" fmla="*/ 6 h 9"/>
                <a:gd name="T14" fmla="*/ 11 w 13"/>
                <a:gd name="T15" fmla="*/ 3 h 9"/>
                <a:gd name="T16" fmla="*/ 7 w 13"/>
                <a:gd name="T17" fmla="*/ 2 h 9"/>
                <a:gd name="T18" fmla="*/ 11 w 13"/>
                <a:gd name="T19" fmla="*/ 2 h 9"/>
                <a:gd name="T20" fmla="*/ 13 w 13"/>
                <a:gd name="T21" fmla="*/ 2 h 9"/>
                <a:gd name="T22" fmla="*/ 9 w 13"/>
                <a:gd name="T23" fmla="*/ 0 h 9"/>
                <a:gd name="T24" fmla="*/ 3 w 13"/>
                <a:gd name="T25" fmla="*/ 0 h 9"/>
                <a:gd name="T26" fmla="*/ 0 w 13"/>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3"/>
                  </a:moveTo>
                  <a:cubicBezTo>
                    <a:pt x="0" y="3"/>
                    <a:pt x="2" y="3"/>
                    <a:pt x="3" y="5"/>
                  </a:cubicBezTo>
                  <a:cubicBezTo>
                    <a:pt x="5" y="6"/>
                    <a:pt x="6" y="6"/>
                    <a:pt x="6" y="6"/>
                  </a:cubicBezTo>
                  <a:cubicBezTo>
                    <a:pt x="6" y="6"/>
                    <a:pt x="9" y="9"/>
                    <a:pt x="9" y="8"/>
                  </a:cubicBezTo>
                  <a:cubicBezTo>
                    <a:pt x="9" y="8"/>
                    <a:pt x="12" y="8"/>
                    <a:pt x="12" y="8"/>
                  </a:cubicBezTo>
                  <a:cubicBezTo>
                    <a:pt x="9" y="5"/>
                    <a:pt x="9" y="5"/>
                    <a:pt x="9" y="5"/>
                  </a:cubicBezTo>
                  <a:cubicBezTo>
                    <a:pt x="9" y="5"/>
                    <a:pt x="11" y="7"/>
                    <a:pt x="13" y="6"/>
                  </a:cubicBezTo>
                  <a:cubicBezTo>
                    <a:pt x="13" y="6"/>
                    <a:pt x="12" y="3"/>
                    <a:pt x="11" y="3"/>
                  </a:cubicBezTo>
                  <a:cubicBezTo>
                    <a:pt x="10" y="3"/>
                    <a:pt x="7" y="2"/>
                    <a:pt x="7" y="2"/>
                  </a:cubicBezTo>
                  <a:cubicBezTo>
                    <a:pt x="11" y="2"/>
                    <a:pt x="11" y="2"/>
                    <a:pt x="11" y="2"/>
                  </a:cubicBezTo>
                  <a:cubicBezTo>
                    <a:pt x="11" y="2"/>
                    <a:pt x="12" y="2"/>
                    <a:pt x="13" y="2"/>
                  </a:cubicBezTo>
                  <a:cubicBezTo>
                    <a:pt x="13" y="2"/>
                    <a:pt x="9" y="0"/>
                    <a:pt x="9" y="0"/>
                  </a:cubicBezTo>
                  <a:cubicBezTo>
                    <a:pt x="3" y="0"/>
                    <a:pt x="3" y="0"/>
                    <a:pt x="3" y="0"/>
                  </a:cubicBezTo>
                  <a:lnTo>
                    <a:pt x="0" y="3"/>
                  </a:ln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3" name="Freeform 101"/>
            <p:cNvSpPr>
              <a:spLocks/>
            </p:cNvSpPr>
            <p:nvPr/>
          </p:nvSpPr>
          <p:spPr bwMode="auto">
            <a:xfrm>
              <a:off x="3202781" y="3328989"/>
              <a:ext cx="155972" cy="259556"/>
            </a:xfrm>
            <a:custGeom>
              <a:avLst/>
              <a:gdLst>
                <a:gd name="T0" fmla="*/ 14 w 33"/>
                <a:gd name="T1" fmla="*/ 55 h 55"/>
                <a:gd name="T2" fmla="*/ 17 w 33"/>
                <a:gd name="T3" fmla="*/ 41 h 55"/>
                <a:gd name="T4" fmla="*/ 11 w 33"/>
                <a:gd name="T5" fmla="*/ 30 h 55"/>
                <a:gd name="T6" fmla="*/ 4 w 33"/>
                <a:gd name="T7" fmla="*/ 13 h 55"/>
                <a:gd name="T8" fmla="*/ 2 w 33"/>
                <a:gd name="T9" fmla="*/ 9 h 55"/>
                <a:gd name="T10" fmla="*/ 5 w 33"/>
                <a:gd name="T11" fmla="*/ 6 h 55"/>
                <a:gd name="T12" fmla="*/ 0 w 33"/>
                <a:gd name="T13" fmla="*/ 2 h 55"/>
                <a:gd name="T14" fmla="*/ 7 w 33"/>
                <a:gd name="T15" fmla="*/ 4 h 55"/>
                <a:gd name="T16" fmla="*/ 10 w 33"/>
                <a:gd name="T17" fmla="*/ 7 h 55"/>
                <a:gd name="T18" fmla="*/ 14 w 33"/>
                <a:gd name="T19" fmla="*/ 8 h 55"/>
                <a:gd name="T20" fmla="*/ 16 w 33"/>
                <a:gd name="T21" fmla="*/ 9 h 55"/>
                <a:gd name="T22" fmla="*/ 19 w 33"/>
                <a:gd name="T23" fmla="*/ 6 h 55"/>
                <a:gd name="T24" fmla="*/ 23 w 33"/>
                <a:gd name="T25" fmla="*/ 4 h 55"/>
                <a:gd name="T26" fmla="*/ 26 w 33"/>
                <a:gd name="T27" fmla="*/ 3 h 55"/>
                <a:gd name="T28" fmla="*/ 29 w 33"/>
                <a:gd name="T29" fmla="*/ 0 h 55"/>
                <a:gd name="T30" fmla="*/ 33 w 33"/>
                <a:gd name="T31" fmla="*/ 5 h 55"/>
                <a:gd name="T32" fmla="*/ 28 w 33"/>
                <a:gd name="T33" fmla="*/ 10 h 55"/>
                <a:gd name="T34" fmla="*/ 20 w 33"/>
                <a:gd name="T35" fmla="*/ 15 h 55"/>
                <a:gd name="T36" fmla="*/ 16 w 33"/>
                <a:gd name="T37" fmla="*/ 16 h 55"/>
                <a:gd name="T38" fmla="*/ 12 w 33"/>
                <a:gd name="T39" fmla="*/ 16 h 55"/>
                <a:gd name="T40" fmla="*/ 16 w 33"/>
                <a:gd name="T41" fmla="*/ 28 h 55"/>
                <a:gd name="T42" fmla="*/ 21 w 33"/>
                <a:gd name="T43" fmla="*/ 47 h 55"/>
                <a:gd name="T44" fmla="*/ 14 w 33"/>
                <a:gd name="T4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5">
                  <a:moveTo>
                    <a:pt x="14" y="55"/>
                  </a:moveTo>
                  <a:cubicBezTo>
                    <a:pt x="14" y="55"/>
                    <a:pt x="18" y="44"/>
                    <a:pt x="17" y="41"/>
                  </a:cubicBezTo>
                  <a:cubicBezTo>
                    <a:pt x="15" y="38"/>
                    <a:pt x="11" y="30"/>
                    <a:pt x="11" y="30"/>
                  </a:cubicBezTo>
                  <a:cubicBezTo>
                    <a:pt x="11" y="29"/>
                    <a:pt x="6" y="16"/>
                    <a:pt x="4" y="13"/>
                  </a:cubicBezTo>
                  <a:cubicBezTo>
                    <a:pt x="2" y="9"/>
                    <a:pt x="2" y="9"/>
                    <a:pt x="2" y="9"/>
                  </a:cubicBezTo>
                  <a:cubicBezTo>
                    <a:pt x="2" y="9"/>
                    <a:pt x="3" y="7"/>
                    <a:pt x="5" y="6"/>
                  </a:cubicBezTo>
                  <a:cubicBezTo>
                    <a:pt x="5" y="6"/>
                    <a:pt x="1" y="5"/>
                    <a:pt x="0" y="2"/>
                  </a:cubicBezTo>
                  <a:cubicBezTo>
                    <a:pt x="0" y="2"/>
                    <a:pt x="5" y="2"/>
                    <a:pt x="7" y="4"/>
                  </a:cubicBezTo>
                  <a:cubicBezTo>
                    <a:pt x="10" y="7"/>
                    <a:pt x="10" y="7"/>
                    <a:pt x="10" y="7"/>
                  </a:cubicBezTo>
                  <a:cubicBezTo>
                    <a:pt x="10" y="7"/>
                    <a:pt x="13" y="7"/>
                    <a:pt x="14" y="8"/>
                  </a:cubicBezTo>
                  <a:cubicBezTo>
                    <a:pt x="14" y="8"/>
                    <a:pt x="16" y="8"/>
                    <a:pt x="16" y="9"/>
                  </a:cubicBezTo>
                  <a:cubicBezTo>
                    <a:pt x="16" y="9"/>
                    <a:pt x="18" y="7"/>
                    <a:pt x="19" y="6"/>
                  </a:cubicBezTo>
                  <a:cubicBezTo>
                    <a:pt x="21" y="6"/>
                    <a:pt x="23" y="5"/>
                    <a:pt x="23" y="4"/>
                  </a:cubicBezTo>
                  <a:cubicBezTo>
                    <a:pt x="24" y="4"/>
                    <a:pt x="25" y="3"/>
                    <a:pt x="26" y="3"/>
                  </a:cubicBezTo>
                  <a:cubicBezTo>
                    <a:pt x="27" y="3"/>
                    <a:pt x="27" y="1"/>
                    <a:pt x="29" y="0"/>
                  </a:cubicBezTo>
                  <a:cubicBezTo>
                    <a:pt x="29" y="0"/>
                    <a:pt x="33" y="4"/>
                    <a:pt x="33" y="5"/>
                  </a:cubicBezTo>
                  <a:cubicBezTo>
                    <a:pt x="33" y="7"/>
                    <a:pt x="28" y="10"/>
                    <a:pt x="28" y="10"/>
                  </a:cubicBezTo>
                  <a:cubicBezTo>
                    <a:pt x="27" y="11"/>
                    <a:pt x="20" y="15"/>
                    <a:pt x="20" y="15"/>
                  </a:cubicBezTo>
                  <a:cubicBezTo>
                    <a:pt x="20" y="15"/>
                    <a:pt x="18" y="16"/>
                    <a:pt x="16" y="16"/>
                  </a:cubicBezTo>
                  <a:cubicBezTo>
                    <a:pt x="15" y="17"/>
                    <a:pt x="12" y="16"/>
                    <a:pt x="12" y="16"/>
                  </a:cubicBezTo>
                  <a:cubicBezTo>
                    <a:pt x="16" y="28"/>
                    <a:pt x="16" y="28"/>
                    <a:pt x="16" y="28"/>
                  </a:cubicBezTo>
                  <a:cubicBezTo>
                    <a:pt x="16" y="28"/>
                    <a:pt x="21" y="43"/>
                    <a:pt x="21" y="47"/>
                  </a:cubicBezTo>
                  <a:cubicBezTo>
                    <a:pt x="21" y="50"/>
                    <a:pt x="19" y="54"/>
                    <a:pt x="14" y="55"/>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4" name="Freeform 102"/>
            <p:cNvSpPr>
              <a:spLocks/>
            </p:cNvSpPr>
            <p:nvPr/>
          </p:nvSpPr>
          <p:spPr bwMode="auto">
            <a:xfrm>
              <a:off x="3236119" y="3348039"/>
              <a:ext cx="122634" cy="194072"/>
            </a:xfrm>
            <a:custGeom>
              <a:avLst/>
              <a:gdLst>
                <a:gd name="T0" fmla="*/ 16 w 26"/>
                <a:gd name="T1" fmla="*/ 8 h 41"/>
                <a:gd name="T2" fmla="*/ 20 w 26"/>
                <a:gd name="T3" fmla="*/ 3 h 41"/>
                <a:gd name="T4" fmla="*/ 17 w 26"/>
                <a:gd name="T5" fmla="*/ 5 h 41"/>
                <a:gd name="T6" fmla="*/ 17 w 26"/>
                <a:gd name="T7" fmla="*/ 0 h 41"/>
                <a:gd name="T8" fmla="*/ 16 w 26"/>
                <a:gd name="T9" fmla="*/ 0 h 41"/>
                <a:gd name="T10" fmla="*/ 15 w 26"/>
                <a:gd name="T11" fmla="*/ 1 h 41"/>
                <a:gd name="T12" fmla="*/ 16 w 26"/>
                <a:gd name="T13" fmla="*/ 4 h 41"/>
                <a:gd name="T14" fmla="*/ 9 w 26"/>
                <a:gd name="T15" fmla="*/ 11 h 41"/>
                <a:gd name="T16" fmla="*/ 12 w 26"/>
                <a:gd name="T17" fmla="*/ 4 h 41"/>
                <a:gd name="T18" fmla="*/ 5 w 26"/>
                <a:gd name="T19" fmla="*/ 11 h 41"/>
                <a:gd name="T20" fmla="*/ 5 w 26"/>
                <a:gd name="T21" fmla="*/ 10 h 41"/>
                <a:gd name="T22" fmla="*/ 8 w 26"/>
                <a:gd name="T23" fmla="*/ 7 h 41"/>
                <a:gd name="T24" fmla="*/ 5 w 26"/>
                <a:gd name="T25" fmla="*/ 9 h 41"/>
                <a:gd name="T26" fmla="*/ 7 w 26"/>
                <a:gd name="T27" fmla="*/ 6 h 41"/>
                <a:gd name="T28" fmla="*/ 5 w 26"/>
                <a:gd name="T29" fmla="*/ 8 h 41"/>
                <a:gd name="T30" fmla="*/ 6 w 26"/>
                <a:gd name="T31" fmla="*/ 4 h 41"/>
                <a:gd name="T32" fmla="*/ 5 w 26"/>
                <a:gd name="T33" fmla="*/ 4 h 41"/>
                <a:gd name="T34" fmla="*/ 3 w 26"/>
                <a:gd name="T35" fmla="*/ 9 h 41"/>
                <a:gd name="T36" fmla="*/ 1 w 26"/>
                <a:gd name="T37" fmla="*/ 13 h 41"/>
                <a:gd name="T38" fmla="*/ 2 w 26"/>
                <a:gd name="T39" fmla="*/ 7 h 41"/>
                <a:gd name="T40" fmla="*/ 1 w 26"/>
                <a:gd name="T41" fmla="*/ 11 h 41"/>
                <a:gd name="T42" fmla="*/ 0 w 26"/>
                <a:gd name="T43" fmla="*/ 14 h 41"/>
                <a:gd name="T44" fmla="*/ 3 w 26"/>
                <a:gd name="T45" fmla="*/ 22 h 41"/>
                <a:gd name="T46" fmla="*/ 7 w 26"/>
                <a:gd name="T47" fmla="*/ 30 h 41"/>
                <a:gd name="T48" fmla="*/ 10 w 26"/>
                <a:gd name="T49" fmla="*/ 34 h 41"/>
                <a:gd name="T50" fmla="*/ 13 w 26"/>
                <a:gd name="T51" fmla="*/ 41 h 41"/>
                <a:gd name="T52" fmla="*/ 14 w 26"/>
                <a:gd name="T53" fmla="*/ 40 h 41"/>
                <a:gd name="T54" fmla="*/ 9 w 26"/>
                <a:gd name="T55" fmla="*/ 24 h 41"/>
                <a:gd name="T56" fmla="*/ 5 w 26"/>
                <a:gd name="T57" fmla="*/ 12 h 41"/>
                <a:gd name="T58" fmla="*/ 9 w 26"/>
                <a:gd name="T59" fmla="*/ 12 h 41"/>
                <a:gd name="T60" fmla="*/ 13 w 26"/>
                <a:gd name="T61" fmla="*/ 11 h 41"/>
                <a:gd name="T62" fmla="*/ 21 w 26"/>
                <a:gd name="T63" fmla="*/ 6 h 41"/>
                <a:gd name="T64" fmla="*/ 26 w 26"/>
                <a:gd name="T65" fmla="*/ 1 h 41"/>
                <a:gd name="T66" fmla="*/ 26 w 26"/>
                <a:gd name="T67" fmla="*/ 1 h 41"/>
                <a:gd name="T68" fmla="*/ 21 w 26"/>
                <a:gd name="T69" fmla="*/ 4 h 41"/>
                <a:gd name="T70" fmla="*/ 16 w 26"/>
                <a:gd name="T71"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 h="41">
                  <a:moveTo>
                    <a:pt x="16" y="8"/>
                  </a:moveTo>
                  <a:cubicBezTo>
                    <a:pt x="16" y="8"/>
                    <a:pt x="20" y="4"/>
                    <a:pt x="20" y="3"/>
                  </a:cubicBezTo>
                  <a:cubicBezTo>
                    <a:pt x="20" y="3"/>
                    <a:pt x="18" y="5"/>
                    <a:pt x="17" y="5"/>
                  </a:cubicBezTo>
                  <a:cubicBezTo>
                    <a:pt x="17" y="5"/>
                    <a:pt x="18" y="2"/>
                    <a:pt x="17" y="0"/>
                  </a:cubicBezTo>
                  <a:cubicBezTo>
                    <a:pt x="17" y="0"/>
                    <a:pt x="16" y="0"/>
                    <a:pt x="16" y="0"/>
                  </a:cubicBezTo>
                  <a:cubicBezTo>
                    <a:pt x="16" y="1"/>
                    <a:pt x="15" y="1"/>
                    <a:pt x="15" y="1"/>
                  </a:cubicBezTo>
                  <a:cubicBezTo>
                    <a:pt x="16" y="2"/>
                    <a:pt x="17" y="3"/>
                    <a:pt x="16" y="4"/>
                  </a:cubicBezTo>
                  <a:cubicBezTo>
                    <a:pt x="15" y="7"/>
                    <a:pt x="18" y="8"/>
                    <a:pt x="9" y="11"/>
                  </a:cubicBezTo>
                  <a:cubicBezTo>
                    <a:pt x="9" y="11"/>
                    <a:pt x="14" y="9"/>
                    <a:pt x="12" y="4"/>
                  </a:cubicBezTo>
                  <a:cubicBezTo>
                    <a:pt x="12" y="4"/>
                    <a:pt x="12" y="9"/>
                    <a:pt x="5" y="11"/>
                  </a:cubicBezTo>
                  <a:cubicBezTo>
                    <a:pt x="5" y="11"/>
                    <a:pt x="5" y="10"/>
                    <a:pt x="5" y="10"/>
                  </a:cubicBezTo>
                  <a:cubicBezTo>
                    <a:pt x="6" y="10"/>
                    <a:pt x="8" y="8"/>
                    <a:pt x="8" y="7"/>
                  </a:cubicBezTo>
                  <a:cubicBezTo>
                    <a:pt x="8" y="7"/>
                    <a:pt x="6" y="10"/>
                    <a:pt x="5" y="9"/>
                  </a:cubicBezTo>
                  <a:cubicBezTo>
                    <a:pt x="5" y="9"/>
                    <a:pt x="7" y="7"/>
                    <a:pt x="7" y="6"/>
                  </a:cubicBezTo>
                  <a:cubicBezTo>
                    <a:pt x="7" y="6"/>
                    <a:pt x="6" y="8"/>
                    <a:pt x="5" y="8"/>
                  </a:cubicBezTo>
                  <a:cubicBezTo>
                    <a:pt x="5" y="8"/>
                    <a:pt x="6" y="8"/>
                    <a:pt x="6" y="4"/>
                  </a:cubicBezTo>
                  <a:cubicBezTo>
                    <a:pt x="6" y="4"/>
                    <a:pt x="6" y="4"/>
                    <a:pt x="5" y="4"/>
                  </a:cubicBezTo>
                  <a:cubicBezTo>
                    <a:pt x="6" y="5"/>
                    <a:pt x="6" y="8"/>
                    <a:pt x="3" y="9"/>
                  </a:cubicBezTo>
                  <a:cubicBezTo>
                    <a:pt x="3" y="9"/>
                    <a:pt x="2" y="9"/>
                    <a:pt x="1" y="13"/>
                  </a:cubicBezTo>
                  <a:cubicBezTo>
                    <a:pt x="1" y="13"/>
                    <a:pt x="2" y="9"/>
                    <a:pt x="2" y="7"/>
                  </a:cubicBezTo>
                  <a:cubicBezTo>
                    <a:pt x="2" y="7"/>
                    <a:pt x="1" y="8"/>
                    <a:pt x="1" y="11"/>
                  </a:cubicBezTo>
                  <a:cubicBezTo>
                    <a:pt x="0" y="14"/>
                    <a:pt x="0" y="14"/>
                    <a:pt x="0" y="14"/>
                  </a:cubicBezTo>
                  <a:cubicBezTo>
                    <a:pt x="1" y="16"/>
                    <a:pt x="2" y="20"/>
                    <a:pt x="3" y="22"/>
                  </a:cubicBezTo>
                  <a:cubicBezTo>
                    <a:pt x="7" y="30"/>
                    <a:pt x="7" y="30"/>
                    <a:pt x="7" y="30"/>
                  </a:cubicBezTo>
                  <a:cubicBezTo>
                    <a:pt x="10" y="34"/>
                    <a:pt x="10" y="34"/>
                    <a:pt x="10" y="34"/>
                  </a:cubicBezTo>
                  <a:cubicBezTo>
                    <a:pt x="13" y="41"/>
                    <a:pt x="13" y="41"/>
                    <a:pt x="13" y="41"/>
                  </a:cubicBezTo>
                  <a:cubicBezTo>
                    <a:pt x="14" y="40"/>
                    <a:pt x="14" y="40"/>
                    <a:pt x="14" y="40"/>
                  </a:cubicBezTo>
                  <a:cubicBezTo>
                    <a:pt x="13" y="35"/>
                    <a:pt x="9" y="24"/>
                    <a:pt x="9" y="24"/>
                  </a:cubicBezTo>
                  <a:cubicBezTo>
                    <a:pt x="5" y="12"/>
                    <a:pt x="5" y="12"/>
                    <a:pt x="5" y="12"/>
                  </a:cubicBezTo>
                  <a:cubicBezTo>
                    <a:pt x="5" y="12"/>
                    <a:pt x="8" y="13"/>
                    <a:pt x="9" y="12"/>
                  </a:cubicBezTo>
                  <a:cubicBezTo>
                    <a:pt x="11" y="12"/>
                    <a:pt x="13" y="11"/>
                    <a:pt x="13" y="11"/>
                  </a:cubicBezTo>
                  <a:cubicBezTo>
                    <a:pt x="13" y="11"/>
                    <a:pt x="20" y="7"/>
                    <a:pt x="21" y="6"/>
                  </a:cubicBezTo>
                  <a:cubicBezTo>
                    <a:pt x="21" y="6"/>
                    <a:pt x="26" y="3"/>
                    <a:pt x="26" y="1"/>
                  </a:cubicBezTo>
                  <a:cubicBezTo>
                    <a:pt x="26" y="1"/>
                    <a:pt x="26" y="1"/>
                    <a:pt x="26" y="1"/>
                  </a:cubicBezTo>
                  <a:cubicBezTo>
                    <a:pt x="24" y="2"/>
                    <a:pt x="21" y="4"/>
                    <a:pt x="21" y="4"/>
                  </a:cubicBezTo>
                  <a:cubicBezTo>
                    <a:pt x="21" y="5"/>
                    <a:pt x="17" y="7"/>
                    <a:pt x="16"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5" name="Freeform 103"/>
            <p:cNvSpPr>
              <a:spLocks/>
            </p:cNvSpPr>
            <p:nvPr/>
          </p:nvSpPr>
          <p:spPr bwMode="auto">
            <a:xfrm>
              <a:off x="3103959" y="3343276"/>
              <a:ext cx="79772" cy="132159"/>
            </a:xfrm>
            <a:custGeom>
              <a:avLst/>
              <a:gdLst>
                <a:gd name="T0" fmla="*/ 0 w 17"/>
                <a:gd name="T1" fmla="*/ 2 h 28"/>
                <a:gd name="T2" fmla="*/ 2 w 17"/>
                <a:gd name="T3" fmla="*/ 15 h 28"/>
                <a:gd name="T4" fmla="*/ 1 w 17"/>
                <a:gd name="T5" fmla="*/ 22 h 28"/>
                <a:gd name="T6" fmla="*/ 1 w 17"/>
                <a:gd name="T7" fmla="*/ 27 h 28"/>
                <a:gd name="T8" fmla="*/ 3 w 17"/>
                <a:gd name="T9" fmla="*/ 28 h 28"/>
                <a:gd name="T10" fmla="*/ 3 w 17"/>
                <a:gd name="T11" fmla="*/ 20 h 28"/>
                <a:gd name="T12" fmla="*/ 4 w 17"/>
                <a:gd name="T13" fmla="*/ 16 h 28"/>
                <a:gd name="T14" fmla="*/ 8 w 17"/>
                <a:gd name="T15" fmla="*/ 8 h 28"/>
                <a:gd name="T16" fmla="*/ 5 w 17"/>
                <a:gd name="T17" fmla="*/ 13 h 28"/>
                <a:gd name="T18" fmla="*/ 2 w 17"/>
                <a:gd name="T19" fmla="*/ 2 h 28"/>
                <a:gd name="T20" fmla="*/ 9 w 17"/>
                <a:gd name="T21" fmla="*/ 1 h 28"/>
                <a:gd name="T22" fmla="*/ 11 w 17"/>
                <a:gd name="T23" fmla="*/ 4 h 28"/>
                <a:gd name="T24" fmla="*/ 12 w 17"/>
                <a:gd name="T25" fmla="*/ 5 h 28"/>
                <a:gd name="T26" fmla="*/ 11 w 17"/>
                <a:gd name="T27" fmla="*/ 5 h 28"/>
                <a:gd name="T28" fmla="*/ 15 w 17"/>
                <a:gd name="T29" fmla="*/ 22 h 28"/>
                <a:gd name="T30" fmla="*/ 14 w 17"/>
                <a:gd name="T31" fmla="*/ 26 h 28"/>
                <a:gd name="T32" fmla="*/ 15 w 17"/>
                <a:gd name="T33" fmla="*/ 28 h 28"/>
                <a:gd name="T34" fmla="*/ 16 w 17"/>
                <a:gd name="T35" fmla="*/ 25 h 28"/>
                <a:gd name="T36" fmla="*/ 17 w 17"/>
                <a:gd name="T37" fmla="*/ 23 h 28"/>
                <a:gd name="T38" fmla="*/ 11 w 17"/>
                <a:gd name="T39" fmla="*/ 6 h 28"/>
                <a:gd name="T40" fmla="*/ 13 w 17"/>
                <a:gd name="T41" fmla="*/ 4 h 28"/>
                <a:gd name="T42" fmla="*/ 10 w 17"/>
                <a:gd name="T43" fmla="*/ 2 h 28"/>
                <a:gd name="T44" fmla="*/ 9 w 17"/>
                <a:gd name="T45" fmla="*/ 0 h 28"/>
                <a:gd name="T46" fmla="*/ 8 w 17"/>
                <a:gd name="T47" fmla="*/ 0 h 28"/>
                <a:gd name="T48" fmla="*/ 0 w 17"/>
                <a:gd name="T4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8">
                  <a:moveTo>
                    <a:pt x="0" y="2"/>
                  </a:moveTo>
                  <a:cubicBezTo>
                    <a:pt x="2" y="15"/>
                    <a:pt x="2" y="15"/>
                    <a:pt x="2" y="15"/>
                  </a:cubicBezTo>
                  <a:cubicBezTo>
                    <a:pt x="1" y="22"/>
                    <a:pt x="1" y="22"/>
                    <a:pt x="1" y="22"/>
                  </a:cubicBezTo>
                  <a:cubicBezTo>
                    <a:pt x="1" y="22"/>
                    <a:pt x="1" y="24"/>
                    <a:pt x="1" y="27"/>
                  </a:cubicBezTo>
                  <a:cubicBezTo>
                    <a:pt x="3" y="28"/>
                    <a:pt x="3" y="28"/>
                    <a:pt x="3" y="28"/>
                  </a:cubicBezTo>
                  <a:cubicBezTo>
                    <a:pt x="3" y="20"/>
                    <a:pt x="3" y="20"/>
                    <a:pt x="3" y="20"/>
                  </a:cubicBezTo>
                  <a:cubicBezTo>
                    <a:pt x="3" y="20"/>
                    <a:pt x="3" y="16"/>
                    <a:pt x="4" y="16"/>
                  </a:cubicBezTo>
                  <a:cubicBezTo>
                    <a:pt x="5" y="15"/>
                    <a:pt x="8" y="8"/>
                    <a:pt x="8" y="8"/>
                  </a:cubicBezTo>
                  <a:cubicBezTo>
                    <a:pt x="5" y="13"/>
                    <a:pt x="5" y="13"/>
                    <a:pt x="5" y="13"/>
                  </a:cubicBezTo>
                  <a:cubicBezTo>
                    <a:pt x="6" y="7"/>
                    <a:pt x="2" y="2"/>
                    <a:pt x="2" y="2"/>
                  </a:cubicBezTo>
                  <a:cubicBezTo>
                    <a:pt x="3" y="1"/>
                    <a:pt x="9" y="1"/>
                    <a:pt x="9" y="1"/>
                  </a:cubicBezTo>
                  <a:cubicBezTo>
                    <a:pt x="11" y="4"/>
                    <a:pt x="11" y="4"/>
                    <a:pt x="11" y="4"/>
                  </a:cubicBezTo>
                  <a:cubicBezTo>
                    <a:pt x="12" y="5"/>
                    <a:pt x="12" y="5"/>
                    <a:pt x="12" y="5"/>
                  </a:cubicBezTo>
                  <a:cubicBezTo>
                    <a:pt x="11" y="5"/>
                    <a:pt x="11" y="5"/>
                    <a:pt x="11" y="5"/>
                  </a:cubicBezTo>
                  <a:cubicBezTo>
                    <a:pt x="11" y="5"/>
                    <a:pt x="15" y="21"/>
                    <a:pt x="15" y="22"/>
                  </a:cubicBezTo>
                  <a:cubicBezTo>
                    <a:pt x="15" y="23"/>
                    <a:pt x="14" y="26"/>
                    <a:pt x="14" y="26"/>
                  </a:cubicBezTo>
                  <a:cubicBezTo>
                    <a:pt x="14" y="26"/>
                    <a:pt x="15" y="27"/>
                    <a:pt x="15" y="28"/>
                  </a:cubicBezTo>
                  <a:cubicBezTo>
                    <a:pt x="16" y="27"/>
                    <a:pt x="16" y="26"/>
                    <a:pt x="16" y="25"/>
                  </a:cubicBezTo>
                  <a:cubicBezTo>
                    <a:pt x="16" y="24"/>
                    <a:pt x="17" y="24"/>
                    <a:pt x="17" y="23"/>
                  </a:cubicBezTo>
                  <a:cubicBezTo>
                    <a:pt x="11" y="6"/>
                    <a:pt x="11" y="6"/>
                    <a:pt x="11" y="6"/>
                  </a:cubicBezTo>
                  <a:cubicBezTo>
                    <a:pt x="13" y="4"/>
                    <a:pt x="13" y="4"/>
                    <a:pt x="13" y="4"/>
                  </a:cubicBezTo>
                  <a:cubicBezTo>
                    <a:pt x="10" y="2"/>
                    <a:pt x="10" y="2"/>
                    <a:pt x="10" y="2"/>
                  </a:cubicBezTo>
                  <a:cubicBezTo>
                    <a:pt x="9" y="0"/>
                    <a:pt x="9" y="0"/>
                    <a:pt x="9" y="0"/>
                  </a:cubicBezTo>
                  <a:cubicBezTo>
                    <a:pt x="8" y="0"/>
                    <a:pt x="8" y="0"/>
                    <a:pt x="8" y="0"/>
                  </a:cubicBezTo>
                  <a:cubicBezTo>
                    <a:pt x="8" y="0"/>
                    <a:pt x="1" y="2"/>
                    <a:pt x="0"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6" name="Freeform 104"/>
            <p:cNvSpPr>
              <a:spLocks/>
            </p:cNvSpPr>
            <p:nvPr/>
          </p:nvSpPr>
          <p:spPr bwMode="auto">
            <a:xfrm>
              <a:off x="3084909" y="3508773"/>
              <a:ext cx="61912" cy="113109"/>
            </a:xfrm>
            <a:custGeom>
              <a:avLst/>
              <a:gdLst>
                <a:gd name="T0" fmla="*/ 8 w 13"/>
                <a:gd name="T1" fmla="*/ 23 h 24"/>
                <a:gd name="T2" fmla="*/ 13 w 13"/>
                <a:gd name="T3" fmla="*/ 4 h 24"/>
                <a:gd name="T4" fmla="*/ 12 w 13"/>
                <a:gd name="T5" fmla="*/ 5 h 24"/>
                <a:gd name="T6" fmla="*/ 8 w 13"/>
                <a:gd name="T7" fmla="*/ 14 h 24"/>
                <a:gd name="T8" fmla="*/ 5 w 13"/>
                <a:gd name="T9" fmla="*/ 20 h 24"/>
                <a:gd name="T10" fmla="*/ 4 w 13"/>
                <a:gd name="T11" fmla="*/ 16 h 24"/>
                <a:gd name="T12" fmla="*/ 5 w 13"/>
                <a:gd name="T13" fmla="*/ 5 h 24"/>
                <a:gd name="T14" fmla="*/ 5 w 13"/>
                <a:gd name="T15" fmla="*/ 1 h 24"/>
                <a:gd name="T16" fmla="*/ 4 w 13"/>
                <a:gd name="T17" fmla="*/ 0 h 24"/>
                <a:gd name="T18" fmla="*/ 1 w 13"/>
                <a:gd name="T19" fmla="*/ 5 h 24"/>
                <a:gd name="T20" fmla="*/ 2 w 13"/>
                <a:gd name="T21" fmla="*/ 6 h 24"/>
                <a:gd name="T22" fmla="*/ 0 w 13"/>
                <a:gd name="T23" fmla="*/ 22 h 24"/>
                <a:gd name="T24" fmla="*/ 8 w 13"/>
                <a:gd name="T2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4">
                  <a:moveTo>
                    <a:pt x="8" y="23"/>
                  </a:moveTo>
                  <a:cubicBezTo>
                    <a:pt x="8" y="23"/>
                    <a:pt x="11" y="10"/>
                    <a:pt x="13" y="4"/>
                  </a:cubicBezTo>
                  <a:cubicBezTo>
                    <a:pt x="12" y="5"/>
                    <a:pt x="12" y="5"/>
                    <a:pt x="12" y="5"/>
                  </a:cubicBezTo>
                  <a:cubicBezTo>
                    <a:pt x="12" y="5"/>
                    <a:pt x="8" y="12"/>
                    <a:pt x="8" y="14"/>
                  </a:cubicBezTo>
                  <a:cubicBezTo>
                    <a:pt x="7" y="16"/>
                    <a:pt x="5" y="20"/>
                    <a:pt x="5" y="20"/>
                  </a:cubicBezTo>
                  <a:cubicBezTo>
                    <a:pt x="4" y="16"/>
                    <a:pt x="4" y="16"/>
                    <a:pt x="4" y="16"/>
                  </a:cubicBezTo>
                  <a:cubicBezTo>
                    <a:pt x="4" y="16"/>
                    <a:pt x="6" y="6"/>
                    <a:pt x="5" y="5"/>
                  </a:cubicBezTo>
                  <a:cubicBezTo>
                    <a:pt x="4" y="4"/>
                    <a:pt x="5" y="1"/>
                    <a:pt x="5" y="1"/>
                  </a:cubicBezTo>
                  <a:cubicBezTo>
                    <a:pt x="4" y="0"/>
                    <a:pt x="4" y="0"/>
                    <a:pt x="4" y="0"/>
                  </a:cubicBezTo>
                  <a:cubicBezTo>
                    <a:pt x="3" y="2"/>
                    <a:pt x="1" y="5"/>
                    <a:pt x="1" y="5"/>
                  </a:cubicBezTo>
                  <a:cubicBezTo>
                    <a:pt x="2" y="6"/>
                    <a:pt x="2" y="6"/>
                    <a:pt x="2" y="6"/>
                  </a:cubicBezTo>
                  <a:cubicBezTo>
                    <a:pt x="0" y="22"/>
                    <a:pt x="0" y="22"/>
                    <a:pt x="0" y="22"/>
                  </a:cubicBezTo>
                  <a:cubicBezTo>
                    <a:pt x="0" y="22"/>
                    <a:pt x="5" y="24"/>
                    <a:pt x="8" y="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7" name="Freeform 105"/>
            <p:cNvSpPr>
              <a:spLocks/>
            </p:cNvSpPr>
            <p:nvPr/>
          </p:nvSpPr>
          <p:spPr bwMode="auto">
            <a:xfrm>
              <a:off x="3046809" y="3352801"/>
              <a:ext cx="119062" cy="189309"/>
            </a:xfrm>
            <a:custGeom>
              <a:avLst/>
              <a:gdLst>
                <a:gd name="T0" fmla="*/ 15 w 25"/>
                <a:gd name="T1" fmla="*/ 18 h 40"/>
                <a:gd name="T2" fmla="*/ 16 w 25"/>
                <a:gd name="T3" fmla="*/ 5 h 40"/>
                <a:gd name="T4" fmla="*/ 12 w 25"/>
                <a:gd name="T5" fmla="*/ 0 h 40"/>
                <a:gd name="T6" fmla="*/ 9 w 25"/>
                <a:gd name="T7" fmla="*/ 7 h 40"/>
                <a:gd name="T8" fmla="*/ 1 w 25"/>
                <a:gd name="T9" fmla="*/ 23 h 40"/>
                <a:gd name="T10" fmla="*/ 8 w 25"/>
                <a:gd name="T11" fmla="*/ 32 h 40"/>
                <a:gd name="T12" fmla="*/ 20 w 25"/>
                <a:gd name="T13" fmla="*/ 40 h 40"/>
                <a:gd name="T14" fmla="*/ 24 w 25"/>
                <a:gd name="T15" fmla="*/ 34 h 40"/>
                <a:gd name="T16" fmla="*/ 20 w 25"/>
                <a:gd name="T17" fmla="*/ 31 h 40"/>
                <a:gd name="T18" fmla="*/ 13 w 25"/>
                <a:gd name="T19" fmla="*/ 23 h 40"/>
                <a:gd name="T20" fmla="*/ 13 w 25"/>
                <a:gd name="T21" fmla="*/ 20 h 40"/>
                <a:gd name="T22" fmla="*/ 15 w 25"/>
                <a:gd name="T23" fmla="*/ 1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40">
                  <a:moveTo>
                    <a:pt x="15" y="18"/>
                  </a:moveTo>
                  <a:cubicBezTo>
                    <a:pt x="15" y="18"/>
                    <a:pt x="19" y="9"/>
                    <a:pt x="16" y="5"/>
                  </a:cubicBezTo>
                  <a:cubicBezTo>
                    <a:pt x="14" y="0"/>
                    <a:pt x="12" y="0"/>
                    <a:pt x="12" y="0"/>
                  </a:cubicBezTo>
                  <a:cubicBezTo>
                    <a:pt x="12" y="0"/>
                    <a:pt x="10" y="6"/>
                    <a:pt x="9" y="7"/>
                  </a:cubicBezTo>
                  <a:cubicBezTo>
                    <a:pt x="9" y="7"/>
                    <a:pt x="0" y="18"/>
                    <a:pt x="1" y="23"/>
                  </a:cubicBezTo>
                  <a:cubicBezTo>
                    <a:pt x="1" y="23"/>
                    <a:pt x="5" y="31"/>
                    <a:pt x="8" y="32"/>
                  </a:cubicBezTo>
                  <a:cubicBezTo>
                    <a:pt x="11" y="34"/>
                    <a:pt x="17" y="40"/>
                    <a:pt x="20" y="40"/>
                  </a:cubicBezTo>
                  <a:cubicBezTo>
                    <a:pt x="20" y="40"/>
                    <a:pt x="25" y="37"/>
                    <a:pt x="24" y="34"/>
                  </a:cubicBezTo>
                  <a:cubicBezTo>
                    <a:pt x="24" y="34"/>
                    <a:pt x="23" y="33"/>
                    <a:pt x="20" y="31"/>
                  </a:cubicBezTo>
                  <a:cubicBezTo>
                    <a:pt x="18" y="29"/>
                    <a:pt x="14" y="24"/>
                    <a:pt x="13" y="23"/>
                  </a:cubicBezTo>
                  <a:cubicBezTo>
                    <a:pt x="11" y="22"/>
                    <a:pt x="11" y="22"/>
                    <a:pt x="13" y="20"/>
                  </a:cubicBezTo>
                  <a:cubicBezTo>
                    <a:pt x="15" y="18"/>
                    <a:pt x="15" y="18"/>
                    <a:pt x="15" y="18"/>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8" name="Freeform 106"/>
            <p:cNvSpPr>
              <a:spLocks/>
            </p:cNvSpPr>
            <p:nvPr/>
          </p:nvSpPr>
          <p:spPr bwMode="auto">
            <a:xfrm>
              <a:off x="3046809" y="3352801"/>
              <a:ext cx="109537" cy="189309"/>
            </a:xfrm>
            <a:custGeom>
              <a:avLst/>
              <a:gdLst>
                <a:gd name="T0" fmla="*/ 18 w 23"/>
                <a:gd name="T1" fmla="*/ 35 h 40"/>
                <a:gd name="T2" fmla="*/ 16 w 23"/>
                <a:gd name="T3" fmla="*/ 34 h 40"/>
                <a:gd name="T4" fmla="*/ 14 w 23"/>
                <a:gd name="T5" fmla="*/ 29 h 40"/>
                <a:gd name="T6" fmla="*/ 9 w 23"/>
                <a:gd name="T7" fmla="*/ 27 h 40"/>
                <a:gd name="T8" fmla="*/ 5 w 23"/>
                <a:gd name="T9" fmla="*/ 24 h 40"/>
                <a:gd name="T10" fmla="*/ 6 w 23"/>
                <a:gd name="T11" fmla="*/ 24 h 40"/>
                <a:gd name="T12" fmla="*/ 10 w 23"/>
                <a:gd name="T13" fmla="*/ 24 h 40"/>
                <a:gd name="T14" fmla="*/ 4 w 23"/>
                <a:gd name="T15" fmla="*/ 23 h 40"/>
                <a:gd name="T16" fmla="*/ 5 w 23"/>
                <a:gd name="T17" fmla="*/ 21 h 40"/>
                <a:gd name="T18" fmla="*/ 3 w 23"/>
                <a:gd name="T19" fmla="*/ 21 h 40"/>
                <a:gd name="T20" fmla="*/ 11 w 23"/>
                <a:gd name="T21" fmla="*/ 20 h 40"/>
                <a:gd name="T22" fmla="*/ 3 w 23"/>
                <a:gd name="T23" fmla="*/ 18 h 40"/>
                <a:gd name="T24" fmla="*/ 5 w 23"/>
                <a:gd name="T25" fmla="*/ 16 h 40"/>
                <a:gd name="T26" fmla="*/ 5 w 23"/>
                <a:gd name="T27" fmla="*/ 14 h 40"/>
                <a:gd name="T28" fmla="*/ 8 w 23"/>
                <a:gd name="T29" fmla="*/ 14 h 40"/>
                <a:gd name="T30" fmla="*/ 6 w 23"/>
                <a:gd name="T31" fmla="*/ 14 h 40"/>
                <a:gd name="T32" fmla="*/ 12 w 23"/>
                <a:gd name="T33" fmla="*/ 12 h 40"/>
                <a:gd name="T34" fmla="*/ 9 w 23"/>
                <a:gd name="T35" fmla="*/ 10 h 40"/>
                <a:gd name="T36" fmla="*/ 13 w 23"/>
                <a:gd name="T37" fmla="*/ 11 h 40"/>
                <a:gd name="T38" fmla="*/ 10 w 23"/>
                <a:gd name="T39" fmla="*/ 8 h 40"/>
                <a:gd name="T40" fmla="*/ 11 w 23"/>
                <a:gd name="T41" fmla="*/ 6 h 40"/>
                <a:gd name="T42" fmla="*/ 14 w 23"/>
                <a:gd name="T43" fmla="*/ 3 h 40"/>
                <a:gd name="T44" fmla="*/ 13 w 23"/>
                <a:gd name="T45" fmla="*/ 0 h 40"/>
                <a:gd name="T46" fmla="*/ 12 w 23"/>
                <a:gd name="T47" fmla="*/ 0 h 40"/>
                <a:gd name="T48" fmla="*/ 9 w 23"/>
                <a:gd name="T49" fmla="*/ 7 h 40"/>
                <a:gd name="T50" fmla="*/ 1 w 23"/>
                <a:gd name="T51" fmla="*/ 23 h 40"/>
                <a:gd name="T52" fmla="*/ 8 w 23"/>
                <a:gd name="T53" fmla="*/ 32 h 40"/>
                <a:gd name="T54" fmla="*/ 20 w 23"/>
                <a:gd name="T55" fmla="*/ 40 h 40"/>
                <a:gd name="T56" fmla="*/ 23 w 23"/>
                <a:gd name="T57" fmla="*/ 37 h 40"/>
                <a:gd name="T58" fmla="*/ 18 w 23"/>
                <a:gd name="T5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40">
                  <a:moveTo>
                    <a:pt x="18" y="35"/>
                  </a:moveTo>
                  <a:cubicBezTo>
                    <a:pt x="18" y="35"/>
                    <a:pt x="16" y="34"/>
                    <a:pt x="16" y="34"/>
                  </a:cubicBezTo>
                  <a:cubicBezTo>
                    <a:pt x="15" y="33"/>
                    <a:pt x="14" y="29"/>
                    <a:pt x="14" y="29"/>
                  </a:cubicBezTo>
                  <a:cubicBezTo>
                    <a:pt x="14" y="29"/>
                    <a:pt x="11" y="27"/>
                    <a:pt x="9" y="27"/>
                  </a:cubicBezTo>
                  <a:cubicBezTo>
                    <a:pt x="8" y="28"/>
                    <a:pt x="2" y="23"/>
                    <a:pt x="5" y="24"/>
                  </a:cubicBezTo>
                  <a:cubicBezTo>
                    <a:pt x="5" y="24"/>
                    <a:pt x="5" y="24"/>
                    <a:pt x="6" y="24"/>
                  </a:cubicBezTo>
                  <a:cubicBezTo>
                    <a:pt x="8" y="25"/>
                    <a:pt x="10" y="24"/>
                    <a:pt x="10" y="24"/>
                  </a:cubicBezTo>
                  <a:cubicBezTo>
                    <a:pt x="10" y="24"/>
                    <a:pt x="5" y="23"/>
                    <a:pt x="4" y="23"/>
                  </a:cubicBezTo>
                  <a:cubicBezTo>
                    <a:pt x="4" y="23"/>
                    <a:pt x="5" y="21"/>
                    <a:pt x="5" y="21"/>
                  </a:cubicBezTo>
                  <a:cubicBezTo>
                    <a:pt x="4" y="22"/>
                    <a:pt x="3" y="21"/>
                    <a:pt x="3" y="21"/>
                  </a:cubicBezTo>
                  <a:cubicBezTo>
                    <a:pt x="4" y="19"/>
                    <a:pt x="11" y="20"/>
                    <a:pt x="11" y="20"/>
                  </a:cubicBezTo>
                  <a:cubicBezTo>
                    <a:pt x="10" y="19"/>
                    <a:pt x="5" y="18"/>
                    <a:pt x="3" y="18"/>
                  </a:cubicBezTo>
                  <a:cubicBezTo>
                    <a:pt x="4" y="17"/>
                    <a:pt x="6" y="17"/>
                    <a:pt x="5" y="16"/>
                  </a:cubicBezTo>
                  <a:cubicBezTo>
                    <a:pt x="5" y="16"/>
                    <a:pt x="5" y="15"/>
                    <a:pt x="5" y="14"/>
                  </a:cubicBezTo>
                  <a:cubicBezTo>
                    <a:pt x="6" y="14"/>
                    <a:pt x="8" y="14"/>
                    <a:pt x="8" y="14"/>
                  </a:cubicBezTo>
                  <a:cubicBezTo>
                    <a:pt x="6" y="14"/>
                    <a:pt x="6" y="14"/>
                    <a:pt x="6" y="14"/>
                  </a:cubicBezTo>
                  <a:cubicBezTo>
                    <a:pt x="7" y="13"/>
                    <a:pt x="12" y="12"/>
                    <a:pt x="12" y="12"/>
                  </a:cubicBezTo>
                  <a:cubicBezTo>
                    <a:pt x="11" y="12"/>
                    <a:pt x="9" y="10"/>
                    <a:pt x="9" y="10"/>
                  </a:cubicBezTo>
                  <a:cubicBezTo>
                    <a:pt x="10" y="9"/>
                    <a:pt x="13" y="11"/>
                    <a:pt x="13" y="11"/>
                  </a:cubicBezTo>
                  <a:cubicBezTo>
                    <a:pt x="13" y="10"/>
                    <a:pt x="10" y="8"/>
                    <a:pt x="10" y="8"/>
                  </a:cubicBezTo>
                  <a:cubicBezTo>
                    <a:pt x="10" y="8"/>
                    <a:pt x="11" y="7"/>
                    <a:pt x="11" y="6"/>
                  </a:cubicBezTo>
                  <a:cubicBezTo>
                    <a:pt x="11" y="5"/>
                    <a:pt x="14" y="3"/>
                    <a:pt x="14" y="3"/>
                  </a:cubicBezTo>
                  <a:cubicBezTo>
                    <a:pt x="13" y="0"/>
                    <a:pt x="13" y="0"/>
                    <a:pt x="13" y="0"/>
                  </a:cubicBezTo>
                  <a:cubicBezTo>
                    <a:pt x="12" y="0"/>
                    <a:pt x="12" y="0"/>
                    <a:pt x="12" y="0"/>
                  </a:cubicBezTo>
                  <a:cubicBezTo>
                    <a:pt x="12" y="0"/>
                    <a:pt x="10" y="6"/>
                    <a:pt x="9" y="7"/>
                  </a:cubicBezTo>
                  <a:cubicBezTo>
                    <a:pt x="9" y="7"/>
                    <a:pt x="0" y="18"/>
                    <a:pt x="1" y="23"/>
                  </a:cubicBezTo>
                  <a:cubicBezTo>
                    <a:pt x="1" y="23"/>
                    <a:pt x="5" y="31"/>
                    <a:pt x="8" y="32"/>
                  </a:cubicBezTo>
                  <a:cubicBezTo>
                    <a:pt x="11" y="34"/>
                    <a:pt x="17" y="40"/>
                    <a:pt x="20" y="40"/>
                  </a:cubicBezTo>
                  <a:cubicBezTo>
                    <a:pt x="20" y="40"/>
                    <a:pt x="22" y="39"/>
                    <a:pt x="23" y="37"/>
                  </a:cubicBezTo>
                  <a:cubicBezTo>
                    <a:pt x="22" y="36"/>
                    <a:pt x="18" y="35"/>
                    <a:pt x="18" y="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9" name="Freeform 107"/>
            <p:cNvSpPr>
              <a:spLocks noEditPoints="1"/>
            </p:cNvSpPr>
            <p:nvPr/>
          </p:nvSpPr>
          <p:spPr bwMode="auto">
            <a:xfrm>
              <a:off x="3151584" y="3258742"/>
              <a:ext cx="65484" cy="79772"/>
            </a:xfrm>
            <a:custGeom>
              <a:avLst/>
              <a:gdLst>
                <a:gd name="T0" fmla="*/ 13 w 14"/>
                <a:gd name="T1" fmla="*/ 11 h 17"/>
                <a:gd name="T2" fmla="*/ 13 w 14"/>
                <a:gd name="T3" fmla="*/ 10 h 17"/>
                <a:gd name="T4" fmla="*/ 13 w 14"/>
                <a:gd name="T5" fmla="*/ 10 h 17"/>
                <a:gd name="T6" fmla="*/ 13 w 14"/>
                <a:gd name="T7" fmla="*/ 10 h 17"/>
                <a:gd name="T8" fmla="*/ 13 w 14"/>
                <a:gd name="T9" fmla="*/ 8 h 17"/>
                <a:gd name="T10" fmla="*/ 13 w 14"/>
                <a:gd name="T11" fmla="*/ 8 h 17"/>
                <a:gd name="T12" fmla="*/ 13 w 14"/>
                <a:gd name="T13" fmla="*/ 8 h 17"/>
                <a:gd name="T14" fmla="*/ 13 w 14"/>
                <a:gd name="T15" fmla="*/ 8 h 17"/>
                <a:gd name="T16" fmla="*/ 13 w 14"/>
                <a:gd name="T17" fmla="*/ 8 h 17"/>
                <a:gd name="T18" fmla="*/ 13 w 14"/>
                <a:gd name="T19" fmla="*/ 8 h 17"/>
                <a:gd name="T20" fmla="*/ 13 w 14"/>
                <a:gd name="T21" fmla="*/ 8 h 17"/>
                <a:gd name="T22" fmla="*/ 13 w 14"/>
                <a:gd name="T23" fmla="*/ 8 h 17"/>
                <a:gd name="T24" fmla="*/ 13 w 14"/>
                <a:gd name="T25" fmla="*/ 8 h 17"/>
                <a:gd name="T26" fmla="*/ 13 w 14"/>
                <a:gd name="T27" fmla="*/ 8 h 17"/>
                <a:gd name="T28" fmla="*/ 13 w 14"/>
                <a:gd name="T29" fmla="*/ 8 h 17"/>
                <a:gd name="T30" fmla="*/ 13 w 14"/>
                <a:gd name="T31" fmla="*/ 7 h 17"/>
                <a:gd name="T32" fmla="*/ 13 w 14"/>
                <a:gd name="T33" fmla="*/ 4 h 17"/>
                <a:gd name="T34" fmla="*/ 10 w 14"/>
                <a:gd name="T35" fmla="*/ 1 h 17"/>
                <a:gd name="T36" fmla="*/ 9 w 14"/>
                <a:gd name="T37" fmla="*/ 4 h 17"/>
                <a:gd name="T38" fmla="*/ 6 w 14"/>
                <a:gd name="T39" fmla="*/ 0 h 17"/>
                <a:gd name="T40" fmla="*/ 2 w 14"/>
                <a:gd name="T41" fmla="*/ 3 h 17"/>
                <a:gd name="T42" fmla="*/ 2 w 14"/>
                <a:gd name="T43" fmla="*/ 8 h 17"/>
                <a:gd name="T44" fmla="*/ 1 w 14"/>
                <a:gd name="T45" fmla="*/ 8 h 17"/>
                <a:gd name="T46" fmla="*/ 2 w 14"/>
                <a:gd name="T47" fmla="*/ 12 h 17"/>
                <a:gd name="T48" fmla="*/ 3 w 14"/>
                <a:gd name="T49" fmla="*/ 12 h 17"/>
                <a:gd name="T50" fmla="*/ 6 w 14"/>
                <a:gd name="T51" fmla="*/ 17 h 17"/>
                <a:gd name="T52" fmla="*/ 10 w 14"/>
                <a:gd name="T53" fmla="*/ 17 h 17"/>
                <a:gd name="T54" fmla="*/ 11 w 14"/>
                <a:gd name="T55" fmla="*/ 17 h 17"/>
                <a:gd name="T56" fmla="*/ 11 w 14"/>
                <a:gd name="T57" fmla="*/ 17 h 17"/>
                <a:gd name="T58" fmla="*/ 13 w 14"/>
                <a:gd name="T59" fmla="*/ 14 h 17"/>
                <a:gd name="T60" fmla="*/ 13 w 14"/>
                <a:gd name="T61" fmla="*/ 11 h 17"/>
                <a:gd name="T62" fmla="*/ 7 w 14"/>
                <a:gd name="T63" fmla="*/ 16 h 17"/>
                <a:gd name="T64" fmla="*/ 6 w 14"/>
                <a:gd name="T65" fmla="*/ 13 h 17"/>
                <a:gd name="T66" fmla="*/ 7 w 14"/>
                <a:gd name="T67" fmla="*/ 11 h 17"/>
                <a:gd name="T68" fmla="*/ 6 w 14"/>
                <a:gd name="T69" fmla="*/ 11 h 17"/>
                <a:gd name="T70" fmla="*/ 5 w 14"/>
                <a:gd name="T71" fmla="*/ 9 h 17"/>
                <a:gd name="T72" fmla="*/ 5 w 14"/>
                <a:gd name="T73" fmla="*/ 9 h 17"/>
                <a:gd name="T74" fmla="*/ 6 w 14"/>
                <a:gd name="T75" fmla="*/ 7 h 17"/>
                <a:gd name="T76" fmla="*/ 6 w 14"/>
                <a:gd name="T77" fmla="*/ 6 h 17"/>
                <a:gd name="T78" fmla="*/ 9 w 14"/>
                <a:gd name="T79" fmla="*/ 5 h 17"/>
                <a:gd name="T80" fmla="*/ 12 w 14"/>
                <a:gd name="T81" fmla="*/ 7 h 17"/>
                <a:gd name="T82" fmla="*/ 12 w 14"/>
                <a:gd name="T83" fmla="*/ 8 h 17"/>
                <a:gd name="T84" fmla="*/ 13 w 14"/>
                <a:gd name="T85" fmla="*/ 10 h 17"/>
                <a:gd name="T86" fmla="*/ 11 w 14"/>
                <a:gd name="T87" fmla="*/ 16 h 17"/>
                <a:gd name="T88" fmla="*/ 7 w 14"/>
                <a:gd name="T8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 h="17">
                  <a:moveTo>
                    <a:pt x="13" y="11"/>
                  </a:moveTo>
                  <a:cubicBezTo>
                    <a:pt x="13" y="11"/>
                    <a:pt x="13" y="10"/>
                    <a:pt x="13" y="10"/>
                  </a:cubicBezTo>
                  <a:cubicBezTo>
                    <a:pt x="13" y="10"/>
                    <a:pt x="13" y="10"/>
                    <a:pt x="13" y="10"/>
                  </a:cubicBezTo>
                  <a:cubicBezTo>
                    <a:pt x="13" y="10"/>
                    <a:pt x="13" y="10"/>
                    <a:pt x="13" y="10"/>
                  </a:cubicBezTo>
                  <a:cubicBezTo>
                    <a:pt x="13" y="9"/>
                    <a:pt x="13"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5"/>
                    <a:pt x="13" y="4"/>
                  </a:cubicBezTo>
                  <a:cubicBezTo>
                    <a:pt x="13" y="3"/>
                    <a:pt x="11" y="2"/>
                    <a:pt x="10" y="1"/>
                  </a:cubicBezTo>
                  <a:cubicBezTo>
                    <a:pt x="10" y="2"/>
                    <a:pt x="9" y="3"/>
                    <a:pt x="9" y="4"/>
                  </a:cubicBezTo>
                  <a:cubicBezTo>
                    <a:pt x="8" y="3"/>
                    <a:pt x="6" y="1"/>
                    <a:pt x="6" y="0"/>
                  </a:cubicBezTo>
                  <a:cubicBezTo>
                    <a:pt x="4" y="1"/>
                    <a:pt x="3" y="3"/>
                    <a:pt x="2" y="3"/>
                  </a:cubicBezTo>
                  <a:cubicBezTo>
                    <a:pt x="1" y="4"/>
                    <a:pt x="2" y="8"/>
                    <a:pt x="2" y="8"/>
                  </a:cubicBezTo>
                  <a:cubicBezTo>
                    <a:pt x="2" y="7"/>
                    <a:pt x="1" y="8"/>
                    <a:pt x="1" y="8"/>
                  </a:cubicBezTo>
                  <a:cubicBezTo>
                    <a:pt x="0" y="8"/>
                    <a:pt x="2" y="11"/>
                    <a:pt x="2" y="12"/>
                  </a:cubicBezTo>
                  <a:cubicBezTo>
                    <a:pt x="2" y="12"/>
                    <a:pt x="3" y="12"/>
                    <a:pt x="3" y="12"/>
                  </a:cubicBezTo>
                  <a:cubicBezTo>
                    <a:pt x="3" y="12"/>
                    <a:pt x="5" y="16"/>
                    <a:pt x="6" y="17"/>
                  </a:cubicBezTo>
                  <a:cubicBezTo>
                    <a:pt x="7" y="17"/>
                    <a:pt x="10" y="17"/>
                    <a:pt x="10" y="17"/>
                  </a:cubicBezTo>
                  <a:cubicBezTo>
                    <a:pt x="10" y="17"/>
                    <a:pt x="11" y="17"/>
                    <a:pt x="11" y="17"/>
                  </a:cubicBezTo>
                  <a:cubicBezTo>
                    <a:pt x="11" y="17"/>
                    <a:pt x="11" y="17"/>
                    <a:pt x="11" y="17"/>
                  </a:cubicBezTo>
                  <a:cubicBezTo>
                    <a:pt x="11" y="17"/>
                    <a:pt x="12" y="15"/>
                    <a:pt x="13" y="14"/>
                  </a:cubicBezTo>
                  <a:cubicBezTo>
                    <a:pt x="13" y="14"/>
                    <a:pt x="14" y="12"/>
                    <a:pt x="13" y="11"/>
                  </a:cubicBezTo>
                  <a:close/>
                  <a:moveTo>
                    <a:pt x="7" y="16"/>
                  </a:moveTo>
                  <a:cubicBezTo>
                    <a:pt x="7" y="16"/>
                    <a:pt x="6" y="13"/>
                    <a:pt x="6" y="13"/>
                  </a:cubicBezTo>
                  <a:cubicBezTo>
                    <a:pt x="6" y="13"/>
                    <a:pt x="7" y="11"/>
                    <a:pt x="7" y="11"/>
                  </a:cubicBezTo>
                  <a:cubicBezTo>
                    <a:pt x="7" y="11"/>
                    <a:pt x="6" y="11"/>
                    <a:pt x="6" y="11"/>
                  </a:cubicBezTo>
                  <a:cubicBezTo>
                    <a:pt x="5" y="11"/>
                    <a:pt x="5" y="9"/>
                    <a:pt x="5" y="9"/>
                  </a:cubicBezTo>
                  <a:cubicBezTo>
                    <a:pt x="5" y="9"/>
                    <a:pt x="5" y="9"/>
                    <a:pt x="5" y="9"/>
                  </a:cubicBezTo>
                  <a:cubicBezTo>
                    <a:pt x="6" y="7"/>
                    <a:pt x="6" y="7"/>
                    <a:pt x="6" y="7"/>
                  </a:cubicBezTo>
                  <a:cubicBezTo>
                    <a:pt x="6" y="7"/>
                    <a:pt x="6" y="7"/>
                    <a:pt x="6" y="6"/>
                  </a:cubicBezTo>
                  <a:cubicBezTo>
                    <a:pt x="6" y="6"/>
                    <a:pt x="8" y="5"/>
                    <a:pt x="9" y="5"/>
                  </a:cubicBezTo>
                  <a:cubicBezTo>
                    <a:pt x="12" y="6"/>
                    <a:pt x="12" y="7"/>
                    <a:pt x="12" y="7"/>
                  </a:cubicBezTo>
                  <a:cubicBezTo>
                    <a:pt x="12" y="8"/>
                    <a:pt x="12" y="8"/>
                    <a:pt x="12" y="8"/>
                  </a:cubicBezTo>
                  <a:cubicBezTo>
                    <a:pt x="13" y="8"/>
                    <a:pt x="13" y="10"/>
                    <a:pt x="13" y="10"/>
                  </a:cubicBezTo>
                  <a:cubicBezTo>
                    <a:pt x="13" y="14"/>
                    <a:pt x="11" y="16"/>
                    <a:pt x="11" y="16"/>
                  </a:cubicBezTo>
                  <a:cubicBezTo>
                    <a:pt x="11" y="16"/>
                    <a:pt x="9" y="17"/>
                    <a:pt x="7" y="16"/>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0" name="Freeform 108"/>
            <p:cNvSpPr>
              <a:spLocks/>
            </p:cNvSpPr>
            <p:nvPr/>
          </p:nvSpPr>
          <p:spPr bwMode="auto">
            <a:xfrm>
              <a:off x="3156347" y="3253979"/>
              <a:ext cx="65484" cy="51197"/>
            </a:xfrm>
            <a:custGeom>
              <a:avLst/>
              <a:gdLst>
                <a:gd name="T0" fmla="*/ 1 w 14"/>
                <a:gd name="T1" fmla="*/ 9 h 11"/>
                <a:gd name="T2" fmla="*/ 2 w 14"/>
                <a:gd name="T3" fmla="*/ 11 h 11"/>
                <a:gd name="T4" fmla="*/ 3 w 14"/>
                <a:gd name="T5" fmla="*/ 11 h 11"/>
                <a:gd name="T6" fmla="*/ 3 w 14"/>
                <a:gd name="T7" fmla="*/ 10 h 11"/>
                <a:gd name="T8" fmla="*/ 5 w 14"/>
                <a:gd name="T9" fmla="*/ 7 h 11"/>
                <a:gd name="T10" fmla="*/ 9 w 14"/>
                <a:gd name="T11" fmla="*/ 6 h 11"/>
                <a:gd name="T12" fmla="*/ 12 w 14"/>
                <a:gd name="T13" fmla="*/ 7 h 11"/>
                <a:gd name="T14" fmla="*/ 12 w 14"/>
                <a:gd name="T15" fmla="*/ 9 h 11"/>
                <a:gd name="T16" fmla="*/ 13 w 14"/>
                <a:gd name="T17" fmla="*/ 8 h 11"/>
                <a:gd name="T18" fmla="*/ 13 w 14"/>
                <a:gd name="T19" fmla="*/ 4 h 11"/>
                <a:gd name="T20" fmla="*/ 8 w 14"/>
                <a:gd name="T21" fmla="*/ 0 h 11"/>
                <a:gd name="T22" fmla="*/ 7 w 14"/>
                <a:gd name="T23" fmla="*/ 0 h 11"/>
                <a:gd name="T24" fmla="*/ 5 w 14"/>
                <a:gd name="T25" fmla="*/ 0 h 11"/>
                <a:gd name="T26" fmla="*/ 0 w 14"/>
                <a:gd name="T27" fmla="*/ 4 h 11"/>
                <a:gd name="T28" fmla="*/ 0 w 14"/>
                <a:gd name="T29" fmla="*/ 9 h 11"/>
                <a:gd name="T30" fmla="*/ 1 w 14"/>
                <a:gd name="T3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1">
                  <a:moveTo>
                    <a:pt x="1" y="9"/>
                  </a:moveTo>
                  <a:cubicBezTo>
                    <a:pt x="2" y="11"/>
                    <a:pt x="2" y="11"/>
                    <a:pt x="2" y="11"/>
                  </a:cubicBezTo>
                  <a:cubicBezTo>
                    <a:pt x="3" y="11"/>
                    <a:pt x="3" y="11"/>
                    <a:pt x="3" y="11"/>
                  </a:cubicBezTo>
                  <a:cubicBezTo>
                    <a:pt x="3" y="10"/>
                    <a:pt x="3" y="10"/>
                    <a:pt x="3" y="10"/>
                  </a:cubicBezTo>
                  <a:cubicBezTo>
                    <a:pt x="3" y="10"/>
                    <a:pt x="4" y="7"/>
                    <a:pt x="5" y="7"/>
                  </a:cubicBezTo>
                  <a:cubicBezTo>
                    <a:pt x="5" y="7"/>
                    <a:pt x="8" y="5"/>
                    <a:pt x="9" y="6"/>
                  </a:cubicBezTo>
                  <a:cubicBezTo>
                    <a:pt x="9" y="6"/>
                    <a:pt x="11" y="7"/>
                    <a:pt x="12" y="7"/>
                  </a:cubicBezTo>
                  <a:cubicBezTo>
                    <a:pt x="12" y="7"/>
                    <a:pt x="12" y="9"/>
                    <a:pt x="12" y="9"/>
                  </a:cubicBezTo>
                  <a:cubicBezTo>
                    <a:pt x="12" y="9"/>
                    <a:pt x="12" y="9"/>
                    <a:pt x="13" y="8"/>
                  </a:cubicBezTo>
                  <a:cubicBezTo>
                    <a:pt x="14" y="7"/>
                    <a:pt x="13" y="5"/>
                    <a:pt x="13" y="4"/>
                  </a:cubicBezTo>
                  <a:cubicBezTo>
                    <a:pt x="13" y="4"/>
                    <a:pt x="10" y="0"/>
                    <a:pt x="8" y="0"/>
                  </a:cubicBezTo>
                  <a:cubicBezTo>
                    <a:pt x="7" y="0"/>
                    <a:pt x="7" y="0"/>
                    <a:pt x="7" y="0"/>
                  </a:cubicBezTo>
                  <a:cubicBezTo>
                    <a:pt x="7" y="0"/>
                    <a:pt x="6" y="0"/>
                    <a:pt x="5" y="0"/>
                  </a:cubicBezTo>
                  <a:cubicBezTo>
                    <a:pt x="4" y="0"/>
                    <a:pt x="0" y="3"/>
                    <a:pt x="0" y="4"/>
                  </a:cubicBezTo>
                  <a:cubicBezTo>
                    <a:pt x="0" y="5"/>
                    <a:pt x="0" y="5"/>
                    <a:pt x="0" y="9"/>
                  </a:cubicBezTo>
                  <a:lnTo>
                    <a:pt x="1" y="9"/>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grpSp>
        <p:nvGrpSpPr>
          <p:cNvPr id="61" name="组合 60"/>
          <p:cNvGrpSpPr>
            <a:grpSpLocks noChangeAspect="1"/>
          </p:cNvGrpSpPr>
          <p:nvPr/>
        </p:nvGrpSpPr>
        <p:grpSpPr>
          <a:xfrm>
            <a:off x="6773924" y="3488512"/>
            <a:ext cx="511640" cy="1332000"/>
            <a:chOff x="2971800" y="2266951"/>
            <a:chExt cx="250031" cy="651272"/>
          </a:xfrm>
          <a:effectLst>
            <a:outerShdw blurRad="76200" dir="18900000" sy="23000" kx="-1200000" algn="bl" rotWithShape="0">
              <a:prstClr val="black">
                <a:alpha val="20000"/>
              </a:prstClr>
            </a:outerShdw>
          </a:effectLst>
        </p:grpSpPr>
        <p:sp>
          <p:nvSpPr>
            <p:cNvPr id="62" name="Freeform 5"/>
            <p:cNvSpPr>
              <a:spLocks/>
            </p:cNvSpPr>
            <p:nvPr/>
          </p:nvSpPr>
          <p:spPr bwMode="auto">
            <a:xfrm>
              <a:off x="3014662" y="2318148"/>
              <a:ext cx="51197" cy="71437"/>
            </a:xfrm>
            <a:custGeom>
              <a:avLst/>
              <a:gdLst>
                <a:gd name="T0" fmla="*/ 1 w 11"/>
                <a:gd name="T1" fmla="*/ 6 h 15"/>
                <a:gd name="T2" fmla="*/ 0 w 11"/>
                <a:gd name="T3" fmla="*/ 7 h 15"/>
                <a:gd name="T4" fmla="*/ 5 w 11"/>
                <a:gd name="T5" fmla="*/ 15 h 15"/>
                <a:gd name="T6" fmla="*/ 10 w 11"/>
                <a:gd name="T7" fmla="*/ 11 h 15"/>
                <a:gd name="T8" fmla="*/ 11 w 11"/>
                <a:gd name="T9" fmla="*/ 8 h 15"/>
                <a:gd name="T10" fmla="*/ 11 w 11"/>
                <a:gd name="T11" fmla="*/ 1 h 15"/>
                <a:gd name="T12" fmla="*/ 1 w 11"/>
                <a:gd name="T13" fmla="*/ 6 h 15"/>
              </a:gdLst>
              <a:ahLst/>
              <a:cxnLst>
                <a:cxn ang="0">
                  <a:pos x="T0" y="T1"/>
                </a:cxn>
                <a:cxn ang="0">
                  <a:pos x="T2" y="T3"/>
                </a:cxn>
                <a:cxn ang="0">
                  <a:pos x="T4" y="T5"/>
                </a:cxn>
                <a:cxn ang="0">
                  <a:pos x="T6" y="T7"/>
                </a:cxn>
                <a:cxn ang="0">
                  <a:pos x="T8" y="T9"/>
                </a:cxn>
                <a:cxn ang="0">
                  <a:pos x="T10" y="T11"/>
                </a:cxn>
                <a:cxn ang="0">
                  <a:pos x="T12" y="T13"/>
                </a:cxn>
              </a:cxnLst>
              <a:rect l="0" t="0" r="r" b="b"/>
              <a:pathLst>
                <a:path w="11" h="15">
                  <a:moveTo>
                    <a:pt x="1" y="6"/>
                  </a:moveTo>
                  <a:cubicBezTo>
                    <a:pt x="0" y="7"/>
                    <a:pt x="0" y="7"/>
                    <a:pt x="0" y="7"/>
                  </a:cubicBezTo>
                  <a:cubicBezTo>
                    <a:pt x="5" y="15"/>
                    <a:pt x="5" y="15"/>
                    <a:pt x="5" y="15"/>
                  </a:cubicBezTo>
                  <a:cubicBezTo>
                    <a:pt x="10" y="11"/>
                    <a:pt x="10" y="11"/>
                    <a:pt x="10" y="11"/>
                  </a:cubicBezTo>
                  <a:cubicBezTo>
                    <a:pt x="11" y="8"/>
                    <a:pt x="11" y="8"/>
                    <a:pt x="11" y="8"/>
                  </a:cubicBezTo>
                  <a:cubicBezTo>
                    <a:pt x="11" y="8"/>
                    <a:pt x="11" y="2"/>
                    <a:pt x="11" y="1"/>
                  </a:cubicBezTo>
                  <a:cubicBezTo>
                    <a:pt x="11" y="0"/>
                    <a:pt x="1" y="6"/>
                    <a:pt x="1" y="6"/>
                  </a:cubicBezTo>
                  <a:close/>
                </a:path>
              </a:pathLst>
            </a:custGeom>
            <a:solidFill>
              <a:srgbClr val="D6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3" name="Freeform 6"/>
            <p:cNvSpPr>
              <a:spLocks/>
            </p:cNvSpPr>
            <p:nvPr/>
          </p:nvSpPr>
          <p:spPr bwMode="auto">
            <a:xfrm>
              <a:off x="3005137" y="2276476"/>
              <a:ext cx="65484" cy="84534"/>
            </a:xfrm>
            <a:custGeom>
              <a:avLst/>
              <a:gdLst>
                <a:gd name="T0" fmla="*/ 0 w 14"/>
                <a:gd name="T1" fmla="*/ 4 h 18"/>
                <a:gd name="T2" fmla="*/ 0 w 14"/>
                <a:gd name="T3" fmla="*/ 8 h 18"/>
                <a:gd name="T4" fmla="*/ 1 w 14"/>
                <a:gd name="T5" fmla="*/ 12 h 18"/>
                <a:gd name="T6" fmla="*/ 4 w 14"/>
                <a:gd name="T7" fmla="*/ 17 h 18"/>
                <a:gd name="T8" fmla="*/ 7 w 14"/>
                <a:gd name="T9" fmla="*/ 18 h 18"/>
                <a:gd name="T10" fmla="*/ 10 w 14"/>
                <a:gd name="T11" fmla="*/ 16 h 18"/>
                <a:gd name="T12" fmla="*/ 13 w 14"/>
                <a:gd name="T13" fmla="*/ 11 h 18"/>
                <a:gd name="T14" fmla="*/ 13 w 14"/>
                <a:gd name="T15" fmla="*/ 11 h 18"/>
                <a:gd name="T16" fmla="*/ 14 w 14"/>
                <a:gd name="T17" fmla="*/ 9 h 18"/>
                <a:gd name="T18" fmla="*/ 13 w 14"/>
                <a:gd name="T19" fmla="*/ 7 h 18"/>
                <a:gd name="T20" fmla="*/ 10 w 14"/>
                <a:gd name="T21" fmla="*/ 1 h 18"/>
                <a:gd name="T22" fmla="*/ 0 w 14"/>
                <a:gd name="T23"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8">
                  <a:moveTo>
                    <a:pt x="0" y="4"/>
                  </a:moveTo>
                  <a:cubicBezTo>
                    <a:pt x="0" y="8"/>
                    <a:pt x="0" y="8"/>
                    <a:pt x="0" y="8"/>
                  </a:cubicBezTo>
                  <a:cubicBezTo>
                    <a:pt x="0" y="8"/>
                    <a:pt x="0" y="12"/>
                    <a:pt x="1" y="12"/>
                  </a:cubicBezTo>
                  <a:cubicBezTo>
                    <a:pt x="1" y="12"/>
                    <a:pt x="2" y="15"/>
                    <a:pt x="4" y="17"/>
                  </a:cubicBezTo>
                  <a:cubicBezTo>
                    <a:pt x="4" y="17"/>
                    <a:pt x="5" y="18"/>
                    <a:pt x="7" y="18"/>
                  </a:cubicBezTo>
                  <a:cubicBezTo>
                    <a:pt x="8" y="18"/>
                    <a:pt x="9" y="16"/>
                    <a:pt x="10" y="16"/>
                  </a:cubicBezTo>
                  <a:cubicBezTo>
                    <a:pt x="10" y="16"/>
                    <a:pt x="12" y="14"/>
                    <a:pt x="13" y="11"/>
                  </a:cubicBezTo>
                  <a:cubicBezTo>
                    <a:pt x="13" y="11"/>
                    <a:pt x="13" y="11"/>
                    <a:pt x="13" y="11"/>
                  </a:cubicBezTo>
                  <a:cubicBezTo>
                    <a:pt x="14" y="11"/>
                    <a:pt x="14" y="9"/>
                    <a:pt x="14" y="9"/>
                  </a:cubicBezTo>
                  <a:cubicBezTo>
                    <a:pt x="14" y="8"/>
                    <a:pt x="14" y="7"/>
                    <a:pt x="13" y="7"/>
                  </a:cubicBezTo>
                  <a:cubicBezTo>
                    <a:pt x="13" y="7"/>
                    <a:pt x="13" y="2"/>
                    <a:pt x="10" y="1"/>
                  </a:cubicBezTo>
                  <a:cubicBezTo>
                    <a:pt x="7" y="0"/>
                    <a:pt x="3" y="0"/>
                    <a:pt x="0" y="4"/>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4" name="Freeform 7"/>
            <p:cNvSpPr>
              <a:spLocks/>
            </p:cNvSpPr>
            <p:nvPr/>
          </p:nvSpPr>
          <p:spPr bwMode="auto">
            <a:xfrm>
              <a:off x="3033712" y="2281239"/>
              <a:ext cx="36909" cy="79772"/>
            </a:xfrm>
            <a:custGeom>
              <a:avLst/>
              <a:gdLst>
                <a:gd name="T0" fmla="*/ 8 w 8"/>
                <a:gd name="T1" fmla="*/ 8 h 17"/>
                <a:gd name="T2" fmla="*/ 7 w 8"/>
                <a:gd name="T3" fmla="*/ 6 h 17"/>
                <a:gd name="T4" fmla="*/ 4 w 8"/>
                <a:gd name="T5" fmla="*/ 0 h 17"/>
                <a:gd name="T6" fmla="*/ 4 w 8"/>
                <a:gd name="T7" fmla="*/ 5 h 17"/>
                <a:gd name="T8" fmla="*/ 6 w 8"/>
                <a:gd name="T9" fmla="*/ 7 h 17"/>
                <a:gd name="T10" fmla="*/ 4 w 8"/>
                <a:gd name="T11" fmla="*/ 11 h 17"/>
                <a:gd name="T12" fmla="*/ 2 w 8"/>
                <a:gd name="T13" fmla="*/ 15 h 17"/>
                <a:gd name="T14" fmla="*/ 0 w 8"/>
                <a:gd name="T15" fmla="*/ 17 h 17"/>
                <a:gd name="T16" fmla="*/ 1 w 8"/>
                <a:gd name="T17" fmla="*/ 17 h 17"/>
                <a:gd name="T18" fmla="*/ 4 w 8"/>
                <a:gd name="T19" fmla="*/ 15 h 17"/>
                <a:gd name="T20" fmla="*/ 7 w 8"/>
                <a:gd name="T21" fmla="*/ 10 h 17"/>
                <a:gd name="T22" fmla="*/ 7 w 8"/>
                <a:gd name="T23" fmla="*/ 10 h 17"/>
                <a:gd name="T24" fmla="*/ 8 w 8"/>
                <a:gd name="T25"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7">
                  <a:moveTo>
                    <a:pt x="8" y="8"/>
                  </a:moveTo>
                  <a:cubicBezTo>
                    <a:pt x="8" y="7"/>
                    <a:pt x="8" y="6"/>
                    <a:pt x="7" y="6"/>
                  </a:cubicBezTo>
                  <a:cubicBezTo>
                    <a:pt x="7" y="6"/>
                    <a:pt x="7" y="1"/>
                    <a:pt x="4" y="0"/>
                  </a:cubicBezTo>
                  <a:cubicBezTo>
                    <a:pt x="4" y="2"/>
                    <a:pt x="4" y="5"/>
                    <a:pt x="4" y="5"/>
                  </a:cubicBezTo>
                  <a:cubicBezTo>
                    <a:pt x="5" y="6"/>
                    <a:pt x="6" y="6"/>
                    <a:pt x="6" y="7"/>
                  </a:cubicBezTo>
                  <a:cubicBezTo>
                    <a:pt x="5" y="9"/>
                    <a:pt x="4" y="11"/>
                    <a:pt x="4" y="11"/>
                  </a:cubicBezTo>
                  <a:cubicBezTo>
                    <a:pt x="4" y="11"/>
                    <a:pt x="3" y="14"/>
                    <a:pt x="2" y="15"/>
                  </a:cubicBezTo>
                  <a:cubicBezTo>
                    <a:pt x="1" y="15"/>
                    <a:pt x="0" y="17"/>
                    <a:pt x="0" y="17"/>
                  </a:cubicBezTo>
                  <a:cubicBezTo>
                    <a:pt x="0" y="17"/>
                    <a:pt x="0" y="17"/>
                    <a:pt x="1" y="17"/>
                  </a:cubicBezTo>
                  <a:cubicBezTo>
                    <a:pt x="2" y="17"/>
                    <a:pt x="3" y="15"/>
                    <a:pt x="4" y="15"/>
                  </a:cubicBezTo>
                  <a:cubicBezTo>
                    <a:pt x="4" y="15"/>
                    <a:pt x="6" y="13"/>
                    <a:pt x="7" y="10"/>
                  </a:cubicBezTo>
                  <a:cubicBezTo>
                    <a:pt x="7" y="10"/>
                    <a:pt x="7" y="10"/>
                    <a:pt x="7" y="10"/>
                  </a:cubicBezTo>
                  <a:cubicBezTo>
                    <a:pt x="8" y="10"/>
                    <a:pt x="8" y="8"/>
                    <a:pt x="8" y="8"/>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5" name="Freeform 8"/>
            <p:cNvSpPr>
              <a:spLocks/>
            </p:cNvSpPr>
            <p:nvPr/>
          </p:nvSpPr>
          <p:spPr bwMode="auto">
            <a:xfrm>
              <a:off x="3000375" y="2266951"/>
              <a:ext cx="70247" cy="46434"/>
            </a:xfrm>
            <a:custGeom>
              <a:avLst/>
              <a:gdLst>
                <a:gd name="T0" fmla="*/ 13 w 15"/>
                <a:gd name="T1" fmla="*/ 10 h 10"/>
                <a:gd name="T2" fmla="*/ 15 w 15"/>
                <a:gd name="T3" fmla="*/ 9 h 10"/>
                <a:gd name="T4" fmla="*/ 15 w 15"/>
                <a:gd name="T5" fmla="*/ 6 h 10"/>
                <a:gd name="T6" fmla="*/ 12 w 15"/>
                <a:gd name="T7" fmla="*/ 2 h 10"/>
                <a:gd name="T8" fmla="*/ 9 w 15"/>
                <a:gd name="T9" fmla="*/ 1 h 10"/>
                <a:gd name="T10" fmla="*/ 7 w 15"/>
                <a:gd name="T11" fmla="*/ 0 h 10"/>
                <a:gd name="T12" fmla="*/ 1 w 15"/>
                <a:gd name="T13" fmla="*/ 5 h 10"/>
                <a:gd name="T14" fmla="*/ 1 w 15"/>
                <a:gd name="T15" fmla="*/ 8 h 10"/>
                <a:gd name="T16" fmla="*/ 2 w 15"/>
                <a:gd name="T17" fmla="*/ 7 h 10"/>
                <a:gd name="T18" fmla="*/ 4 w 15"/>
                <a:gd name="T19" fmla="*/ 5 h 10"/>
                <a:gd name="T20" fmla="*/ 11 w 15"/>
                <a:gd name="T21" fmla="*/ 4 h 10"/>
                <a:gd name="T22" fmla="*/ 12 w 15"/>
                <a:gd name="T23" fmla="*/ 7 h 10"/>
                <a:gd name="T24" fmla="*/ 13 w 15"/>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0">
                  <a:moveTo>
                    <a:pt x="13" y="10"/>
                  </a:moveTo>
                  <a:cubicBezTo>
                    <a:pt x="13" y="10"/>
                    <a:pt x="14" y="9"/>
                    <a:pt x="15" y="9"/>
                  </a:cubicBezTo>
                  <a:cubicBezTo>
                    <a:pt x="15" y="6"/>
                    <a:pt x="15" y="6"/>
                    <a:pt x="15" y="6"/>
                  </a:cubicBezTo>
                  <a:cubicBezTo>
                    <a:pt x="15" y="6"/>
                    <a:pt x="14" y="3"/>
                    <a:pt x="12" y="2"/>
                  </a:cubicBezTo>
                  <a:cubicBezTo>
                    <a:pt x="10" y="1"/>
                    <a:pt x="9" y="1"/>
                    <a:pt x="9" y="1"/>
                  </a:cubicBezTo>
                  <a:cubicBezTo>
                    <a:pt x="9" y="1"/>
                    <a:pt x="8" y="0"/>
                    <a:pt x="7" y="0"/>
                  </a:cubicBezTo>
                  <a:cubicBezTo>
                    <a:pt x="5" y="0"/>
                    <a:pt x="2" y="2"/>
                    <a:pt x="1" y="5"/>
                  </a:cubicBezTo>
                  <a:cubicBezTo>
                    <a:pt x="0" y="8"/>
                    <a:pt x="1" y="8"/>
                    <a:pt x="1" y="8"/>
                  </a:cubicBezTo>
                  <a:cubicBezTo>
                    <a:pt x="2" y="7"/>
                    <a:pt x="2" y="7"/>
                    <a:pt x="2" y="7"/>
                  </a:cubicBezTo>
                  <a:cubicBezTo>
                    <a:pt x="2" y="7"/>
                    <a:pt x="3" y="6"/>
                    <a:pt x="4" y="5"/>
                  </a:cubicBezTo>
                  <a:cubicBezTo>
                    <a:pt x="5" y="5"/>
                    <a:pt x="10" y="5"/>
                    <a:pt x="11" y="4"/>
                  </a:cubicBezTo>
                  <a:cubicBezTo>
                    <a:pt x="11" y="4"/>
                    <a:pt x="12" y="7"/>
                    <a:pt x="12" y="7"/>
                  </a:cubicBezTo>
                  <a:cubicBezTo>
                    <a:pt x="13" y="7"/>
                    <a:pt x="13" y="10"/>
                    <a:pt x="13" y="10"/>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6" name="Freeform 9"/>
            <p:cNvSpPr>
              <a:spLocks/>
            </p:cNvSpPr>
            <p:nvPr/>
          </p:nvSpPr>
          <p:spPr bwMode="auto">
            <a:xfrm>
              <a:off x="3014662" y="2346723"/>
              <a:ext cx="132159" cy="213122"/>
            </a:xfrm>
            <a:custGeom>
              <a:avLst/>
              <a:gdLst>
                <a:gd name="T0" fmla="*/ 0 w 28"/>
                <a:gd name="T1" fmla="*/ 1 h 45"/>
                <a:gd name="T2" fmla="*/ 7 w 28"/>
                <a:gd name="T3" fmla="*/ 4 h 45"/>
                <a:gd name="T4" fmla="*/ 11 w 28"/>
                <a:gd name="T5" fmla="*/ 0 h 45"/>
                <a:gd name="T6" fmla="*/ 12 w 28"/>
                <a:gd name="T7" fmla="*/ 1 h 45"/>
                <a:gd name="T8" fmla="*/ 19 w 28"/>
                <a:gd name="T9" fmla="*/ 9 h 45"/>
                <a:gd name="T10" fmla="*/ 28 w 28"/>
                <a:gd name="T11" fmla="*/ 37 h 45"/>
                <a:gd name="T12" fmla="*/ 10 w 28"/>
                <a:gd name="T13" fmla="*/ 45 h 45"/>
                <a:gd name="T14" fmla="*/ 4 w 28"/>
                <a:gd name="T15" fmla="*/ 22 h 45"/>
                <a:gd name="T16" fmla="*/ 0 w 28"/>
                <a:gd name="T17" fmla="*/ 5 h 45"/>
                <a:gd name="T18" fmla="*/ 0 w 28"/>
                <a:gd name="T1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5">
                  <a:moveTo>
                    <a:pt x="0" y="1"/>
                  </a:moveTo>
                  <a:cubicBezTo>
                    <a:pt x="0" y="1"/>
                    <a:pt x="6" y="4"/>
                    <a:pt x="7" y="4"/>
                  </a:cubicBezTo>
                  <a:cubicBezTo>
                    <a:pt x="7" y="4"/>
                    <a:pt x="10" y="1"/>
                    <a:pt x="11" y="0"/>
                  </a:cubicBezTo>
                  <a:cubicBezTo>
                    <a:pt x="12" y="1"/>
                    <a:pt x="12" y="1"/>
                    <a:pt x="12" y="1"/>
                  </a:cubicBezTo>
                  <a:cubicBezTo>
                    <a:pt x="19" y="9"/>
                    <a:pt x="19" y="9"/>
                    <a:pt x="19" y="9"/>
                  </a:cubicBezTo>
                  <a:cubicBezTo>
                    <a:pt x="28" y="37"/>
                    <a:pt x="28" y="37"/>
                    <a:pt x="28" y="37"/>
                  </a:cubicBezTo>
                  <a:cubicBezTo>
                    <a:pt x="10" y="45"/>
                    <a:pt x="10" y="45"/>
                    <a:pt x="10" y="45"/>
                  </a:cubicBezTo>
                  <a:cubicBezTo>
                    <a:pt x="4" y="22"/>
                    <a:pt x="4" y="22"/>
                    <a:pt x="4" y="22"/>
                  </a:cubicBezTo>
                  <a:cubicBezTo>
                    <a:pt x="0" y="5"/>
                    <a:pt x="0" y="5"/>
                    <a:pt x="0" y="5"/>
                  </a:cubicBezTo>
                  <a:lnTo>
                    <a:pt x="0" y="1"/>
                  </a:lnTo>
                  <a:close/>
                </a:path>
              </a:pathLst>
            </a:custGeom>
            <a:solidFill>
              <a:srgbClr val="F5F7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7" name="Freeform 10"/>
            <p:cNvSpPr>
              <a:spLocks/>
            </p:cNvSpPr>
            <p:nvPr/>
          </p:nvSpPr>
          <p:spPr bwMode="auto">
            <a:xfrm>
              <a:off x="3038475" y="2361011"/>
              <a:ext cx="108347" cy="170259"/>
            </a:xfrm>
            <a:custGeom>
              <a:avLst/>
              <a:gdLst>
                <a:gd name="T0" fmla="*/ 3 w 23"/>
                <a:gd name="T1" fmla="*/ 3 h 36"/>
                <a:gd name="T2" fmla="*/ 4 w 23"/>
                <a:gd name="T3" fmla="*/ 2 h 36"/>
                <a:gd name="T4" fmla="*/ 6 w 23"/>
                <a:gd name="T5" fmla="*/ 6 h 36"/>
                <a:gd name="T6" fmla="*/ 13 w 23"/>
                <a:gd name="T7" fmla="*/ 26 h 36"/>
                <a:gd name="T8" fmla="*/ 18 w 23"/>
                <a:gd name="T9" fmla="*/ 30 h 36"/>
                <a:gd name="T10" fmla="*/ 19 w 23"/>
                <a:gd name="T11" fmla="*/ 36 h 36"/>
                <a:gd name="T12" fmla="*/ 23 w 23"/>
                <a:gd name="T13" fmla="*/ 34 h 36"/>
                <a:gd name="T14" fmla="*/ 20 w 23"/>
                <a:gd name="T15" fmla="*/ 25 h 36"/>
                <a:gd name="T16" fmla="*/ 8 w 23"/>
                <a:gd name="T17" fmla="*/ 4 h 36"/>
                <a:gd name="T18" fmla="*/ 4 w 23"/>
                <a:gd name="T19" fmla="*/ 1 h 36"/>
                <a:gd name="T20" fmla="*/ 2 w 23"/>
                <a:gd name="T21" fmla="*/ 2 h 36"/>
                <a:gd name="T22" fmla="*/ 1 w 23"/>
                <a:gd name="T23" fmla="*/ 2 h 36"/>
                <a:gd name="T24" fmla="*/ 1 w 23"/>
                <a:gd name="T25" fmla="*/ 6 h 36"/>
                <a:gd name="T26" fmla="*/ 3 w 23"/>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36">
                  <a:moveTo>
                    <a:pt x="3" y="3"/>
                  </a:moveTo>
                  <a:cubicBezTo>
                    <a:pt x="3" y="3"/>
                    <a:pt x="2" y="2"/>
                    <a:pt x="4" y="2"/>
                  </a:cubicBezTo>
                  <a:cubicBezTo>
                    <a:pt x="6" y="3"/>
                    <a:pt x="6" y="5"/>
                    <a:pt x="6" y="6"/>
                  </a:cubicBezTo>
                  <a:cubicBezTo>
                    <a:pt x="6" y="7"/>
                    <a:pt x="13" y="26"/>
                    <a:pt x="13" y="26"/>
                  </a:cubicBezTo>
                  <a:cubicBezTo>
                    <a:pt x="13" y="26"/>
                    <a:pt x="17" y="30"/>
                    <a:pt x="18" y="30"/>
                  </a:cubicBezTo>
                  <a:cubicBezTo>
                    <a:pt x="19" y="31"/>
                    <a:pt x="19" y="34"/>
                    <a:pt x="19" y="36"/>
                  </a:cubicBezTo>
                  <a:cubicBezTo>
                    <a:pt x="23" y="34"/>
                    <a:pt x="23" y="34"/>
                    <a:pt x="23" y="34"/>
                  </a:cubicBezTo>
                  <a:cubicBezTo>
                    <a:pt x="20" y="25"/>
                    <a:pt x="20" y="25"/>
                    <a:pt x="20" y="25"/>
                  </a:cubicBezTo>
                  <a:cubicBezTo>
                    <a:pt x="8" y="4"/>
                    <a:pt x="8" y="4"/>
                    <a:pt x="8" y="4"/>
                  </a:cubicBezTo>
                  <a:cubicBezTo>
                    <a:pt x="8" y="4"/>
                    <a:pt x="6" y="2"/>
                    <a:pt x="4" y="1"/>
                  </a:cubicBezTo>
                  <a:cubicBezTo>
                    <a:pt x="3" y="0"/>
                    <a:pt x="2" y="2"/>
                    <a:pt x="2" y="2"/>
                  </a:cubicBezTo>
                  <a:cubicBezTo>
                    <a:pt x="2" y="2"/>
                    <a:pt x="1" y="1"/>
                    <a:pt x="1" y="2"/>
                  </a:cubicBezTo>
                  <a:cubicBezTo>
                    <a:pt x="0" y="4"/>
                    <a:pt x="1" y="6"/>
                    <a:pt x="1" y="6"/>
                  </a:cubicBezTo>
                  <a:cubicBezTo>
                    <a:pt x="1" y="2"/>
                    <a:pt x="3" y="3"/>
                    <a:pt x="3" y="3"/>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8" name="Freeform 11"/>
            <p:cNvSpPr>
              <a:spLocks/>
            </p:cNvSpPr>
            <p:nvPr/>
          </p:nvSpPr>
          <p:spPr bwMode="auto">
            <a:xfrm>
              <a:off x="3051572" y="237529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9" name="Freeform 12"/>
            <p:cNvSpPr>
              <a:spLocks/>
            </p:cNvSpPr>
            <p:nvPr/>
          </p:nvSpPr>
          <p:spPr bwMode="auto">
            <a:xfrm>
              <a:off x="3065859" y="2483645"/>
              <a:ext cx="23812" cy="76200"/>
            </a:xfrm>
            <a:custGeom>
              <a:avLst/>
              <a:gdLst>
                <a:gd name="T0" fmla="*/ 3 w 5"/>
                <a:gd name="T1" fmla="*/ 0 h 16"/>
                <a:gd name="T2" fmla="*/ 0 w 5"/>
                <a:gd name="T3" fmla="*/ 16 h 16"/>
                <a:gd name="T4" fmla="*/ 5 w 5"/>
                <a:gd name="T5" fmla="*/ 13 h 16"/>
                <a:gd name="T6" fmla="*/ 3 w 5"/>
                <a:gd name="T7" fmla="*/ 0 h 16"/>
              </a:gdLst>
              <a:ahLst/>
              <a:cxnLst>
                <a:cxn ang="0">
                  <a:pos x="T0" y="T1"/>
                </a:cxn>
                <a:cxn ang="0">
                  <a:pos x="T2" y="T3"/>
                </a:cxn>
                <a:cxn ang="0">
                  <a:pos x="T4" y="T5"/>
                </a:cxn>
                <a:cxn ang="0">
                  <a:pos x="T6" y="T7"/>
                </a:cxn>
              </a:cxnLst>
              <a:rect l="0" t="0" r="r" b="b"/>
              <a:pathLst>
                <a:path w="5" h="16">
                  <a:moveTo>
                    <a:pt x="3" y="0"/>
                  </a:moveTo>
                  <a:cubicBezTo>
                    <a:pt x="3" y="0"/>
                    <a:pt x="2" y="10"/>
                    <a:pt x="0" y="16"/>
                  </a:cubicBezTo>
                  <a:cubicBezTo>
                    <a:pt x="5" y="13"/>
                    <a:pt x="5" y="13"/>
                    <a:pt x="5" y="13"/>
                  </a:cubicBezTo>
                  <a:cubicBezTo>
                    <a:pt x="4" y="9"/>
                    <a:pt x="3" y="0"/>
                    <a:pt x="3"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0" name="Freeform 13"/>
            <p:cNvSpPr>
              <a:spLocks/>
            </p:cNvSpPr>
            <p:nvPr/>
          </p:nvSpPr>
          <p:spPr bwMode="auto">
            <a:xfrm>
              <a:off x="3046809" y="2361011"/>
              <a:ext cx="57150" cy="165497"/>
            </a:xfrm>
            <a:custGeom>
              <a:avLst/>
              <a:gdLst>
                <a:gd name="T0" fmla="*/ 0 w 12"/>
                <a:gd name="T1" fmla="*/ 2 h 35"/>
                <a:gd name="T2" fmla="*/ 1 w 12"/>
                <a:gd name="T3" fmla="*/ 4 h 35"/>
                <a:gd name="T4" fmla="*/ 1 w 12"/>
                <a:gd name="T5" fmla="*/ 7 h 35"/>
                <a:gd name="T6" fmla="*/ 9 w 12"/>
                <a:gd name="T7" fmla="*/ 34 h 35"/>
                <a:gd name="T8" fmla="*/ 11 w 12"/>
                <a:gd name="T9" fmla="*/ 35 h 35"/>
                <a:gd name="T10" fmla="*/ 12 w 12"/>
                <a:gd name="T11" fmla="*/ 33 h 35"/>
                <a:gd name="T12" fmla="*/ 3 w 12"/>
                <a:gd name="T13" fmla="*/ 5 h 35"/>
                <a:gd name="T14" fmla="*/ 2 w 12"/>
                <a:gd name="T15" fmla="*/ 4 h 35"/>
                <a:gd name="T16" fmla="*/ 2 w 12"/>
                <a:gd name="T17" fmla="*/ 1 h 35"/>
                <a:gd name="T18" fmla="*/ 0 w 12"/>
                <a:gd name="T19"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35">
                  <a:moveTo>
                    <a:pt x="0" y="2"/>
                  </a:moveTo>
                  <a:cubicBezTo>
                    <a:pt x="0" y="2"/>
                    <a:pt x="1" y="4"/>
                    <a:pt x="1" y="4"/>
                  </a:cubicBezTo>
                  <a:cubicBezTo>
                    <a:pt x="1" y="7"/>
                    <a:pt x="1" y="7"/>
                    <a:pt x="1" y="7"/>
                  </a:cubicBezTo>
                  <a:cubicBezTo>
                    <a:pt x="1" y="7"/>
                    <a:pt x="9" y="32"/>
                    <a:pt x="9" y="34"/>
                  </a:cubicBezTo>
                  <a:cubicBezTo>
                    <a:pt x="11" y="35"/>
                    <a:pt x="11" y="35"/>
                    <a:pt x="11" y="35"/>
                  </a:cubicBezTo>
                  <a:cubicBezTo>
                    <a:pt x="12" y="33"/>
                    <a:pt x="12" y="33"/>
                    <a:pt x="12" y="33"/>
                  </a:cubicBezTo>
                  <a:cubicBezTo>
                    <a:pt x="12" y="33"/>
                    <a:pt x="9" y="16"/>
                    <a:pt x="3" y="5"/>
                  </a:cubicBezTo>
                  <a:cubicBezTo>
                    <a:pt x="2" y="4"/>
                    <a:pt x="2" y="4"/>
                    <a:pt x="2" y="4"/>
                  </a:cubicBezTo>
                  <a:cubicBezTo>
                    <a:pt x="2" y="1"/>
                    <a:pt x="2" y="1"/>
                    <a:pt x="2" y="1"/>
                  </a:cubicBezTo>
                  <a:cubicBezTo>
                    <a:pt x="2" y="1"/>
                    <a:pt x="0" y="0"/>
                    <a:pt x="0" y="2"/>
                  </a:cubicBezTo>
                  <a:close/>
                </a:path>
              </a:pathLst>
            </a:custGeom>
            <a:solidFill>
              <a:srgbClr val="2141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1" name="Freeform 14"/>
            <p:cNvSpPr>
              <a:spLocks/>
            </p:cNvSpPr>
            <p:nvPr/>
          </p:nvSpPr>
          <p:spPr bwMode="auto">
            <a:xfrm>
              <a:off x="3118247" y="2862264"/>
              <a:ext cx="47625" cy="55959"/>
            </a:xfrm>
            <a:custGeom>
              <a:avLst/>
              <a:gdLst>
                <a:gd name="T0" fmla="*/ 0 w 10"/>
                <a:gd name="T1" fmla="*/ 1 h 12"/>
                <a:gd name="T2" fmla="*/ 0 w 10"/>
                <a:gd name="T3" fmla="*/ 6 h 12"/>
                <a:gd name="T4" fmla="*/ 2 w 10"/>
                <a:gd name="T5" fmla="*/ 8 h 12"/>
                <a:gd name="T6" fmla="*/ 3 w 10"/>
                <a:gd name="T7" fmla="*/ 11 h 12"/>
                <a:gd name="T8" fmla="*/ 8 w 10"/>
                <a:gd name="T9" fmla="*/ 11 h 12"/>
                <a:gd name="T10" fmla="*/ 10 w 10"/>
                <a:gd name="T11" fmla="*/ 8 h 12"/>
                <a:gd name="T12" fmla="*/ 8 w 10"/>
                <a:gd name="T13" fmla="*/ 5 h 12"/>
                <a:gd name="T14" fmla="*/ 7 w 10"/>
                <a:gd name="T15" fmla="*/ 2 h 12"/>
                <a:gd name="T16" fmla="*/ 0 w 10"/>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0" y="1"/>
                  </a:moveTo>
                  <a:cubicBezTo>
                    <a:pt x="0" y="1"/>
                    <a:pt x="0" y="5"/>
                    <a:pt x="0" y="6"/>
                  </a:cubicBezTo>
                  <a:cubicBezTo>
                    <a:pt x="1" y="7"/>
                    <a:pt x="2" y="8"/>
                    <a:pt x="2" y="8"/>
                  </a:cubicBezTo>
                  <a:cubicBezTo>
                    <a:pt x="2" y="8"/>
                    <a:pt x="3" y="10"/>
                    <a:pt x="3" y="11"/>
                  </a:cubicBezTo>
                  <a:cubicBezTo>
                    <a:pt x="4" y="11"/>
                    <a:pt x="7" y="12"/>
                    <a:pt x="8" y="11"/>
                  </a:cubicBezTo>
                  <a:cubicBezTo>
                    <a:pt x="10" y="11"/>
                    <a:pt x="10" y="8"/>
                    <a:pt x="10" y="8"/>
                  </a:cubicBezTo>
                  <a:cubicBezTo>
                    <a:pt x="10" y="8"/>
                    <a:pt x="8" y="6"/>
                    <a:pt x="8" y="5"/>
                  </a:cubicBezTo>
                  <a:cubicBezTo>
                    <a:pt x="8" y="4"/>
                    <a:pt x="7" y="2"/>
                    <a:pt x="7" y="2"/>
                  </a:cubicBezTo>
                  <a:cubicBezTo>
                    <a:pt x="7" y="2"/>
                    <a:pt x="2" y="0"/>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2" name="Freeform 15"/>
            <p:cNvSpPr>
              <a:spLocks/>
            </p:cNvSpPr>
            <p:nvPr/>
          </p:nvSpPr>
          <p:spPr bwMode="auto">
            <a:xfrm>
              <a:off x="3170634" y="2795589"/>
              <a:ext cx="51197" cy="108347"/>
            </a:xfrm>
            <a:custGeom>
              <a:avLst/>
              <a:gdLst>
                <a:gd name="T0" fmla="*/ 4 w 11"/>
                <a:gd name="T1" fmla="*/ 1 h 23"/>
                <a:gd name="T2" fmla="*/ 8 w 11"/>
                <a:gd name="T3" fmla="*/ 1 h 23"/>
                <a:gd name="T4" fmla="*/ 7 w 11"/>
                <a:gd name="T5" fmla="*/ 9 h 23"/>
                <a:gd name="T6" fmla="*/ 7 w 11"/>
                <a:gd name="T7" fmla="*/ 17 h 23"/>
                <a:gd name="T8" fmla="*/ 4 w 11"/>
                <a:gd name="T9" fmla="*/ 23 h 23"/>
                <a:gd name="T10" fmla="*/ 1 w 11"/>
                <a:gd name="T11" fmla="*/ 23 h 23"/>
                <a:gd name="T12" fmla="*/ 1 w 11"/>
                <a:gd name="T13" fmla="*/ 17 h 23"/>
                <a:gd name="T14" fmla="*/ 0 w 11"/>
                <a:gd name="T15" fmla="*/ 12 h 23"/>
                <a:gd name="T16" fmla="*/ 4 w 11"/>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3">
                  <a:moveTo>
                    <a:pt x="4" y="1"/>
                  </a:moveTo>
                  <a:cubicBezTo>
                    <a:pt x="4" y="1"/>
                    <a:pt x="6" y="0"/>
                    <a:pt x="8" y="1"/>
                  </a:cubicBezTo>
                  <a:cubicBezTo>
                    <a:pt x="8" y="1"/>
                    <a:pt x="11" y="2"/>
                    <a:pt x="7" y="9"/>
                  </a:cubicBezTo>
                  <a:cubicBezTo>
                    <a:pt x="7" y="9"/>
                    <a:pt x="7" y="16"/>
                    <a:pt x="7" y="17"/>
                  </a:cubicBezTo>
                  <a:cubicBezTo>
                    <a:pt x="6" y="19"/>
                    <a:pt x="4" y="23"/>
                    <a:pt x="4" y="23"/>
                  </a:cubicBezTo>
                  <a:cubicBezTo>
                    <a:pt x="4" y="23"/>
                    <a:pt x="2" y="23"/>
                    <a:pt x="1" y="23"/>
                  </a:cubicBezTo>
                  <a:cubicBezTo>
                    <a:pt x="1" y="23"/>
                    <a:pt x="1" y="19"/>
                    <a:pt x="1" y="17"/>
                  </a:cubicBezTo>
                  <a:cubicBezTo>
                    <a:pt x="1" y="16"/>
                    <a:pt x="0" y="12"/>
                    <a:pt x="0" y="12"/>
                  </a:cubicBezTo>
                  <a:cubicBezTo>
                    <a:pt x="0" y="12"/>
                    <a:pt x="1" y="2"/>
                    <a:pt x="4"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3" name="Freeform 16"/>
            <p:cNvSpPr>
              <a:spLocks/>
            </p:cNvSpPr>
            <p:nvPr/>
          </p:nvSpPr>
          <p:spPr bwMode="auto">
            <a:xfrm>
              <a:off x="3099197" y="2512220"/>
              <a:ext cx="76200" cy="363141"/>
            </a:xfrm>
            <a:custGeom>
              <a:avLst/>
              <a:gdLst>
                <a:gd name="T0" fmla="*/ 2 w 16"/>
                <a:gd name="T1" fmla="*/ 72 h 77"/>
                <a:gd name="T2" fmla="*/ 4 w 16"/>
                <a:gd name="T3" fmla="*/ 77 h 77"/>
                <a:gd name="T4" fmla="*/ 11 w 16"/>
                <a:gd name="T5" fmla="*/ 77 h 77"/>
                <a:gd name="T6" fmla="*/ 14 w 16"/>
                <a:gd name="T7" fmla="*/ 75 h 77"/>
                <a:gd name="T8" fmla="*/ 15 w 16"/>
                <a:gd name="T9" fmla="*/ 68 h 77"/>
                <a:gd name="T10" fmla="*/ 16 w 16"/>
                <a:gd name="T11" fmla="*/ 50 h 77"/>
                <a:gd name="T12" fmla="*/ 14 w 16"/>
                <a:gd name="T13" fmla="*/ 24 h 77"/>
                <a:gd name="T14" fmla="*/ 14 w 16"/>
                <a:gd name="T15" fmla="*/ 10 h 77"/>
                <a:gd name="T16" fmla="*/ 10 w 16"/>
                <a:gd name="T17" fmla="*/ 0 h 77"/>
                <a:gd name="T18" fmla="*/ 0 w 16"/>
                <a:gd name="T19" fmla="*/ 5 h 77"/>
                <a:gd name="T20" fmla="*/ 1 w 16"/>
                <a:gd name="T21" fmla="*/ 25 h 77"/>
                <a:gd name="T22" fmla="*/ 3 w 16"/>
                <a:gd name="T23" fmla="*/ 46 h 77"/>
                <a:gd name="T24" fmla="*/ 2 w 16"/>
                <a:gd name="T25" fmla="*/ 66 h 77"/>
                <a:gd name="T26" fmla="*/ 4 w 16"/>
                <a:gd name="T27" fmla="*/ 69 h 77"/>
                <a:gd name="T28" fmla="*/ 2 w 16"/>
                <a:gd name="T29" fmla="*/ 7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77">
                  <a:moveTo>
                    <a:pt x="2" y="72"/>
                  </a:moveTo>
                  <a:cubicBezTo>
                    <a:pt x="2" y="74"/>
                    <a:pt x="3" y="77"/>
                    <a:pt x="4" y="77"/>
                  </a:cubicBezTo>
                  <a:cubicBezTo>
                    <a:pt x="6" y="77"/>
                    <a:pt x="8" y="75"/>
                    <a:pt x="11" y="77"/>
                  </a:cubicBezTo>
                  <a:cubicBezTo>
                    <a:pt x="11" y="77"/>
                    <a:pt x="14" y="77"/>
                    <a:pt x="14" y="75"/>
                  </a:cubicBezTo>
                  <a:cubicBezTo>
                    <a:pt x="15" y="72"/>
                    <a:pt x="15" y="68"/>
                    <a:pt x="15" y="68"/>
                  </a:cubicBezTo>
                  <a:cubicBezTo>
                    <a:pt x="15" y="68"/>
                    <a:pt x="16" y="54"/>
                    <a:pt x="16" y="50"/>
                  </a:cubicBezTo>
                  <a:cubicBezTo>
                    <a:pt x="15" y="46"/>
                    <a:pt x="13" y="32"/>
                    <a:pt x="14" y="24"/>
                  </a:cubicBezTo>
                  <a:cubicBezTo>
                    <a:pt x="15" y="17"/>
                    <a:pt x="16" y="12"/>
                    <a:pt x="14" y="10"/>
                  </a:cubicBezTo>
                  <a:cubicBezTo>
                    <a:pt x="13" y="8"/>
                    <a:pt x="10" y="0"/>
                    <a:pt x="10" y="0"/>
                  </a:cubicBezTo>
                  <a:cubicBezTo>
                    <a:pt x="0" y="5"/>
                    <a:pt x="0" y="5"/>
                    <a:pt x="0" y="5"/>
                  </a:cubicBezTo>
                  <a:cubicBezTo>
                    <a:pt x="0" y="5"/>
                    <a:pt x="1" y="22"/>
                    <a:pt x="1" y="25"/>
                  </a:cubicBezTo>
                  <a:cubicBezTo>
                    <a:pt x="2" y="27"/>
                    <a:pt x="4" y="44"/>
                    <a:pt x="3" y="46"/>
                  </a:cubicBezTo>
                  <a:cubicBezTo>
                    <a:pt x="2" y="49"/>
                    <a:pt x="2" y="66"/>
                    <a:pt x="2" y="66"/>
                  </a:cubicBezTo>
                  <a:cubicBezTo>
                    <a:pt x="3" y="67"/>
                    <a:pt x="4" y="68"/>
                    <a:pt x="4" y="69"/>
                  </a:cubicBezTo>
                  <a:cubicBezTo>
                    <a:pt x="3" y="70"/>
                    <a:pt x="2" y="70"/>
                    <a:pt x="2" y="72"/>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4" name="Freeform 17"/>
            <p:cNvSpPr>
              <a:spLocks/>
            </p:cNvSpPr>
            <p:nvPr/>
          </p:nvSpPr>
          <p:spPr bwMode="auto">
            <a:xfrm>
              <a:off x="3099197" y="2512220"/>
              <a:ext cx="76200" cy="363141"/>
            </a:xfrm>
            <a:custGeom>
              <a:avLst/>
              <a:gdLst>
                <a:gd name="T0" fmla="*/ 14 w 16"/>
                <a:gd name="T1" fmla="*/ 10 h 77"/>
                <a:gd name="T2" fmla="*/ 10 w 16"/>
                <a:gd name="T3" fmla="*/ 0 h 77"/>
                <a:gd name="T4" fmla="*/ 0 w 16"/>
                <a:gd name="T5" fmla="*/ 5 h 77"/>
                <a:gd name="T6" fmla="*/ 1 w 16"/>
                <a:gd name="T7" fmla="*/ 25 h 77"/>
                <a:gd name="T8" fmla="*/ 3 w 16"/>
                <a:gd name="T9" fmla="*/ 46 h 77"/>
                <a:gd name="T10" fmla="*/ 2 w 16"/>
                <a:gd name="T11" fmla="*/ 65 h 77"/>
                <a:gd name="T12" fmla="*/ 13 w 16"/>
                <a:gd name="T13" fmla="*/ 77 h 77"/>
                <a:gd name="T14" fmla="*/ 14 w 16"/>
                <a:gd name="T15" fmla="*/ 75 h 77"/>
                <a:gd name="T16" fmla="*/ 15 w 16"/>
                <a:gd name="T17" fmla="*/ 68 h 77"/>
                <a:gd name="T18" fmla="*/ 16 w 16"/>
                <a:gd name="T19" fmla="*/ 58 h 77"/>
                <a:gd name="T20" fmla="*/ 14 w 16"/>
                <a:gd name="T21" fmla="*/ 48 h 77"/>
                <a:gd name="T22" fmla="*/ 13 w 16"/>
                <a:gd name="T23" fmla="*/ 62 h 77"/>
                <a:gd name="T24" fmla="*/ 12 w 16"/>
                <a:gd name="T25" fmla="*/ 51 h 77"/>
                <a:gd name="T26" fmla="*/ 8 w 16"/>
                <a:gd name="T27" fmla="*/ 24 h 77"/>
                <a:gd name="T28" fmla="*/ 12 w 16"/>
                <a:gd name="T29" fmla="*/ 17 h 77"/>
                <a:gd name="T30" fmla="*/ 15 w 16"/>
                <a:gd name="T31" fmla="*/ 18 h 77"/>
                <a:gd name="T32" fmla="*/ 14 w 16"/>
                <a:gd name="T33"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77">
                  <a:moveTo>
                    <a:pt x="14" y="10"/>
                  </a:moveTo>
                  <a:cubicBezTo>
                    <a:pt x="13" y="8"/>
                    <a:pt x="10" y="0"/>
                    <a:pt x="10" y="0"/>
                  </a:cubicBezTo>
                  <a:cubicBezTo>
                    <a:pt x="0" y="5"/>
                    <a:pt x="0" y="5"/>
                    <a:pt x="0" y="5"/>
                  </a:cubicBezTo>
                  <a:cubicBezTo>
                    <a:pt x="0" y="5"/>
                    <a:pt x="1" y="22"/>
                    <a:pt x="1" y="25"/>
                  </a:cubicBezTo>
                  <a:cubicBezTo>
                    <a:pt x="2" y="27"/>
                    <a:pt x="4" y="44"/>
                    <a:pt x="3" y="46"/>
                  </a:cubicBezTo>
                  <a:cubicBezTo>
                    <a:pt x="3" y="48"/>
                    <a:pt x="2" y="61"/>
                    <a:pt x="2" y="65"/>
                  </a:cubicBezTo>
                  <a:cubicBezTo>
                    <a:pt x="6" y="68"/>
                    <a:pt x="10" y="73"/>
                    <a:pt x="13" y="77"/>
                  </a:cubicBezTo>
                  <a:cubicBezTo>
                    <a:pt x="14" y="76"/>
                    <a:pt x="14" y="76"/>
                    <a:pt x="14" y="75"/>
                  </a:cubicBezTo>
                  <a:cubicBezTo>
                    <a:pt x="15" y="72"/>
                    <a:pt x="15" y="68"/>
                    <a:pt x="15" y="68"/>
                  </a:cubicBezTo>
                  <a:cubicBezTo>
                    <a:pt x="15" y="68"/>
                    <a:pt x="16" y="63"/>
                    <a:pt x="16" y="58"/>
                  </a:cubicBezTo>
                  <a:cubicBezTo>
                    <a:pt x="15" y="53"/>
                    <a:pt x="14" y="48"/>
                    <a:pt x="14" y="48"/>
                  </a:cubicBezTo>
                  <a:cubicBezTo>
                    <a:pt x="14" y="50"/>
                    <a:pt x="13" y="62"/>
                    <a:pt x="13" y="62"/>
                  </a:cubicBezTo>
                  <a:cubicBezTo>
                    <a:pt x="13" y="62"/>
                    <a:pt x="11" y="56"/>
                    <a:pt x="12" y="51"/>
                  </a:cubicBezTo>
                  <a:cubicBezTo>
                    <a:pt x="12" y="45"/>
                    <a:pt x="9" y="26"/>
                    <a:pt x="8" y="24"/>
                  </a:cubicBezTo>
                  <a:cubicBezTo>
                    <a:pt x="7" y="23"/>
                    <a:pt x="10" y="17"/>
                    <a:pt x="12" y="17"/>
                  </a:cubicBezTo>
                  <a:cubicBezTo>
                    <a:pt x="13" y="17"/>
                    <a:pt x="14" y="17"/>
                    <a:pt x="15" y="18"/>
                  </a:cubicBezTo>
                  <a:cubicBezTo>
                    <a:pt x="16" y="14"/>
                    <a:pt x="16" y="12"/>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5" name="Freeform 18"/>
            <p:cNvSpPr>
              <a:spLocks/>
            </p:cNvSpPr>
            <p:nvPr/>
          </p:nvSpPr>
          <p:spPr bwMode="auto">
            <a:xfrm>
              <a:off x="3038475" y="2512220"/>
              <a:ext cx="164306" cy="345281"/>
            </a:xfrm>
            <a:custGeom>
              <a:avLst/>
              <a:gdLst>
                <a:gd name="T0" fmla="*/ 3 w 35"/>
                <a:gd name="T1" fmla="*/ 7 h 73"/>
                <a:gd name="T2" fmla="*/ 23 w 35"/>
                <a:gd name="T3" fmla="*/ 0 h 73"/>
                <a:gd name="T4" fmla="*/ 13 w 35"/>
                <a:gd name="T5" fmla="*/ 11 h 73"/>
                <a:gd name="T6" fmla="*/ 15 w 35"/>
                <a:gd name="T7" fmla="*/ 26 h 73"/>
                <a:gd name="T8" fmla="*/ 13 w 35"/>
                <a:gd name="T9" fmla="*/ 36 h 73"/>
                <a:gd name="T10" fmla="*/ 14 w 35"/>
                <a:gd name="T11" fmla="*/ 38 h 73"/>
                <a:gd name="T12" fmla="*/ 15 w 35"/>
                <a:gd name="T13" fmla="*/ 43 h 73"/>
                <a:gd name="T14" fmla="*/ 30 w 35"/>
                <a:gd name="T15" fmla="*/ 59 h 73"/>
                <a:gd name="T16" fmla="*/ 34 w 35"/>
                <a:gd name="T17" fmla="*/ 61 h 73"/>
                <a:gd name="T18" fmla="*/ 29 w 35"/>
                <a:gd name="T19" fmla="*/ 73 h 73"/>
                <a:gd name="T20" fmla="*/ 23 w 35"/>
                <a:gd name="T21" fmla="*/ 71 h 73"/>
                <a:gd name="T22" fmla="*/ 11 w 35"/>
                <a:gd name="T23" fmla="*/ 58 h 73"/>
                <a:gd name="T24" fmla="*/ 3 w 35"/>
                <a:gd name="T25" fmla="*/ 47 h 73"/>
                <a:gd name="T26" fmla="*/ 1 w 35"/>
                <a:gd name="T27" fmla="*/ 42 h 73"/>
                <a:gd name="T28" fmla="*/ 0 w 35"/>
                <a:gd name="T29" fmla="*/ 20 h 73"/>
                <a:gd name="T30" fmla="*/ 3 w 35"/>
                <a:gd name="T31"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73">
                  <a:moveTo>
                    <a:pt x="3" y="7"/>
                  </a:moveTo>
                  <a:cubicBezTo>
                    <a:pt x="3" y="7"/>
                    <a:pt x="17" y="4"/>
                    <a:pt x="23" y="0"/>
                  </a:cubicBezTo>
                  <a:cubicBezTo>
                    <a:pt x="23" y="0"/>
                    <a:pt x="13" y="9"/>
                    <a:pt x="13" y="11"/>
                  </a:cubicBezTo>
                  <a:cubicBezTo>
                    <a:pt x="13" y="13"/>
                    <a:pt x="15" y="26"/>
                    <a:pt x="15" y="26"/>
                  </a:cubicBezTo>
                  <a:cubicBezTo>
                    <a:pt x="13" y="36"/>
                    <a:pt x="13" y="36"/>
                    <a:pt x="13" y="36"/>
                  </a:cubicBezTo>
                  <a:cubicBezTo>
                    <a:pt x="13" y="36"/>
                    <a:pt x="14" y="38"/>
                    <a:pt x="14" y="38"/>
                  </a:cubicBezTo>
                  <a:cubicBezTo>
                    <a:pt x="14" y="39"/>
                    <a:pt x="14" y="42"/>
                    <a:pt x="15" y="43"/>
                  </a:cubicBezTo>
                  <a:cubicBezTo>
                    <a:pt x="16" y="44"/>
                    <a:pt x="29" y="59"/>
                    <a:pt x="30" y="59"/>
                  </a:cubicBezTo>
                  <a:cubicBezTo>
                    <a:pt x="30" y="59"/>
                    <a:pt x="33" y="59"/>
                    <a:pt x="34" y="61"/>
                  </a:cubicBezTo>
                  <a:cubicBezTo>
                    <a:pt x="34" y="61"/>
                    <a:pt x="35" y="68"/>
                    <a:pt x="29" y="73"/>
                  </a:cubicBezTo>
                  <a:cubicBezTo>
                    <a:pt x="29" y="73"/>
                    <a:pt x="25" y="73"/>
                    <a:pt x="23" y="71"/>
                  </a:cubicBezTo>
                  <a:cubicBezTo>
                    <a:pt x="20" y="69"/>
                    <a:pt x="13" y="61"/>
                    <a:pt x="11" y="58"/>
                  </a:cubicBezTo>
                  <a:cubicBezTo>
                    <a:pt x="8" y="54"/>
                    <a:pt x="5" y="49"/>
                    <a:pt x="3" y="47"/>
                  </a:cubicBezTo>
                  <a:cubicBezTo>
                    <a:pt x="3" y="47"/>
                    <a:pt x="2" y="45"/>
                    <a:pt x="1" y="42"/>
                  </a:cubicBezTo>
                  <a:cubicBezTo>
                    <a:pt x="1" y="39"/>
                    <a:pt x="0" y="20"/>
                    <a:pt x="0" y="20"/>
                  </a:cubicBezTo>
                  <a:lnTo>
                    <a:pt x="3" y="7"/>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6" name="Freeform 19"/>
            <p:cNvSpPr>
              <a:spLocks/>
            </p:cNvSpPr>
            <p:nvPr/>
          </p:nvSpPr>
          <p:spPr bwMode="auto">
            <a:xfrm>
              <a:off x="3038475" y="2512220"/>
              <a:ext cx="159544" cy="345281"/>
            </a:xfrm>
            <a:custGeom>
              <a:avLst/>
              <a:gdLst>
                <a:gd name="T0" fmla="*/ 32 w 34"/>
                <a:gd name="T1" fmla="*/ 65 h 73"/>
                <a:gd name="T2" fmla="*/ 21 w 34"/>
                <a:gd name="T3" fmla="*/ 65 h 73"/>
                <a:gd name="T4" fmla="*/ 15 w 34"/>
                <a:gd name="T5" fmla="*/ 59 h 73"/>
                <a:gd name="T6" fmla="*/ 27 w 34"/>
                <a:gd name="T7" fmla="*/ 60 h 73"/>
                <a:gd name="T8" fmla="*/ 29 w 34"/>
                <a:gd name="T9" fmla="*/ 58 h 73"/>
                <a:gd name="T10" fmla="*/ 28 w 34"/>
                <a:gd name="T11" fmla="*/ 57 h 73"/>
                <a:gd name="T12" fmla="*/ 22 w 34"/>
                <a:gd name="T13" fmla="*/ 59 h 73"/>
                <a:gd name="T14" fmla="*/ 14 w 34"/>
                <a:gd name="T15" fmla="*/ 54 h 73"/>
                <a:gd name="T16" fmla="*/ 15 w 34"/>
                <a:gd name="T17" fmla="*/ 57 h 73"/>
                <a:gd name="T18" fmla="*/ 10 w 34"/>
                <a:gd name="T19" fmla="*/ 52 h 73"/>
                <a:gd name="T20" fmla="*/ 19 w 34"/>
                <a:gd name="T21" fmla="*/ 53 h 73"/>
                <a:gd name="T22" fmla="*/ 23 w 34"/>
                <a:gd name="T23" fmla="*/ 57 h 73"/>
                <a:gd name="T24" fmla="*/ 18 w 34"/>
                <a:gd name="T25" fmla="*/ 49 h 73"/>
                <a:gd name="T26" fmla="*/ 6 w 34"/>
                <a:gd name="T27" fmla="*/ 47 h 73"/>
                <a:gd name="T28" fmla="*/ 17 w 34"/>
                <a:gd name="T29" fmla="*/ 48 h 73"/>
                <a:gd name="T30" fmla="*/ 18 w 34"/>
                <a:gd name="T31" fmla="*/ 47 h 73"/>
                <a:gd name="T32" fmla="*/ 17 w 34"/>
                <a:gd name="T33" fmla="*/ 45 h 73"/>
                <a:gd name="T34" fmla="*/ 14 w 34"/>
                <a:gd name="T35" fmla="*/ 46 h 73"/>
                <a:gd name="T36" fmla="*/ 10 w 34"/>
                <a:gd name="T37" fmla="*/ 45 h 73"/>
                <a:gd name="T38" fmla="*/ 4 w 34"/>
                <a:gd name="T39" fmla="*/ 38 h 73"/>
                <a:gd name="T40" fmla="*/ 10 w 34"/>
                <a:gd name="T41" fmla="*/ 33 h 73"/>
                <a:gd name="T42" fmla="*/ 7 w 34"/>
                <a:gd name="T43" fmla="*/ 32 h 73"/>
                <a:gd name="T44" fmla="*/ 12 w 34"/>
                <a:gd name="T45" fmla="*/ 28 h 73"/>
                <a:gd name="T46" fmla="*/ 4 w 34"/>
                <a:gd name="T47" fmla="*/ 31 h 73"/>
                <a:gd name="T48" fmla="*/ 3 w 34"/>
                <a:gd name="T49" fmla="*/ 24 h 73"/>
                <a:gd name="T50" fmla="*/ 9 w 34"/>
                <a:gd name="T51" fmla="*/ 21 h 73"/>
                <a:gd name="T52" fmla="*/ 14 w 34"/>
                <a:gd name="T53" fmla="*/ 25 h 73"/>
                <a:gd name="T54" fmla="*/ 15 w 34"/>
                <a:gd name="T55" fmla="*/ 28 h 73"/>
                <a:gd name="T56" fmla="*/ 15 w 34"/>
                <a:gd name="T57" fmla="*/ 26 h 73"/>
                <a:gd name="T58" fmla="*/ 13 w 34"/>
                <a:gd name="T59" fmla="*/ 11 h 73"/>
                <a:gd name="T60" fmla="*/ 23 w 34"/>
                <a:gd name="T61" fmla="*/ 0 h 73"/>
                <a:gd name="T62" fmla="*/ 3 w 34"/>
                <a:gd name="T63" fmla="*/ 7 h 73"/>
                <a:gd name="T64" fmla="*/ 0 w 34"/>
                <a:gd name="T65" fmla="*/ 20 h 73"/>
                <a:gd name="T66" fmla="*/ 1 w 34"/>
                <a:gd name="T67" fmla="*/ 42 h 73"/>
                <a:gd name="T68" fmla="*/ 3 w 34"/>
                <a:gd name="T69" fmla="*/ 47 h 73"/>
                <a:gd name="T70" fmla="*/ 11 w 34"/>
                <a:gd name="T71" fmla="*/ 58 h 73"/>
                <a:gd name="T72" fmla="*/ 23 w 34"/>
                <a:gd name="T73" fmla="*/ 71 h 73"/>
                <a:gd name="T74" fmla="*/ 29 w 34"/>
                <a:gd name="T75" fmla="*/ 73 h 73"/>
                <a:gd name="T76" fmla="*/ 34 w 34"/>
                <a:gd name="T77" fmla="*/ 65 h 73"/>
                <a:gd name="T78" fmla="*/ 32 w 34"/>
                <a:gd name="T79"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 h="73">
                  <a:moveTo>
                    <a:pt x="32" y="65"/>
                  </a:moveTo>
                  <a:cubicBezTo>
                    <a:pt x="30" y="64"/>
                    <a:pt x="24" y="67"/>
                    <a:pt x="21" y="65"/>
                  </a:cubicBezTo>
                  <a:cubicBezTo>
                    <a:pt x="18" y="63"/>
                    <a:pt x="15" y="59"/>
                    <a:pt x="15" y="59"/>
                  </a:cubicBezTo>
                  <a:cubicBezTo>
                    <a:pt x="15" y="59"/>
                    <a:pt x="22" y="65"/>
                    <a:pt x="27" y="60"/>
                  </a:cubicBezTo>
                  <a:cubicBezTo>
                    <a:pt x="28" y="59"/>
                    <a:pt x="28" y="58"/>
                    <a:pt x="29" y="58"/>
                  </a:cubicBezTo>
                  <a:cubicBezTo>
                    <a:pt x="28" y="58"/>
                    <a:pt x="28" y="58"/>
                    <a:pt x="28" y="57"/>
                  </a:cubicBezTo>
                  <a:cubicBezTo>
                    <a:pt x="26" y="58"/>
                    <a:pt x="24" y="59"/>
                    <a:pt x="22" y="59"/>
                  </a:cubicBezTo>
                  <a:cubicBezTo>
                    <a:pt x="19" y="58"/>
                    <a:pt x="15" y="56"/>
                    <a:pt x="14" y="54"/>
                  </a:cubicBezTo>
                  <a:cubicBezTo>
                    <a:pt x="15" y="57"/>
                    <a:pt x="15" y="57"/>
                    <a:pt x="15" y="57"/>
                  </a:cubicBezTo>
                  <a:cubicBezTo>
                    <a:pt x="15" y="57"/>
                    <a:pt x="11" y="55"/>
                    <a:pt x="10" y="52"/>
                  </a:cubicBezTo>
                  <a:cubicBezTo>
                    <a:pt x="10" y="52"/>
                    <a:pt x="17" y="51"/>
                    <a:pt x="19" y="53"/>
                  </a:cubicBezTo>
                  <a:cubicBezTo>
                    <a:pt x="21" y="55"/>
                    <a:pt x="23" y="57"/>
                    <a:pt x="23" y="57"/>
                  </a:cubicBezTo>
                  <a:cubicBezTo>
                    <a:pt x="23" y="57"/>
                    <a:pt x="21" y="50"/>
                    <a:pt x="18" y="49"/>
                  </a:cubicBezTo>
                  <a:cubicBezTo>
                    <a:pt x="15" y="49"/>
                    <a:pt x="8" y="49"/>
                    <a:pt x="6" y="47"/>
                  </a:cubicBezTo>
                  <a:cubicBezTo>
                    <a:pt x="6" y="47"/>
                    <a:pt x="15" y="49"/>
                    <a:pt x="17" y="48"/>
                  </a:cubicBezTo>
                  <a:cubicBezTo>
                    <a:pt x="17" y="47"/>
                    <a:pt x="18" y="47"/>
                    <a:pt x="18" y="47"/>
                  </a:cubicBezTo>
                  <a:cubicBezTo>
                    <a:pt x="18" y="46"/>
                    <a:pt x="17" y="45"/>
                    <a:pt x="17" y="45"/>
                  </a:cubicBezTo>
                  <a:cubicBezTo>
                    <a:pt x="16" y="46"/>
                    <a:pt x="15" y="46"/>
                    <a:pt x="14" y="46"/>
                  </a:cubicBezTo>
                  <a:cubicBezTo>
                    <a:pt x="12" y="46"/>
                    <a:pt x="10" y="45"/>
                    <a:pt x="10" y="45"/>
                  </a:cubicBezTo>
                  <a:cubicBezTo>
                    <a:pt x="10" y="45"/>
                    <a:pt x="4" y="43"/>
                    <a:pt x="4" y="38"/>
                  </a:cubicBezTo>
                  <a:cubicBezTo>
                    <a:pt x="3" y="33"/>
                    <a:pt x="8" y="36"/>
                    <a:pt x="10" y="33"/>
                  </a:cubicBezTo>
                  <a:cubicBezTo>
                    <a:pt x="13" y="29"/>
                    <a:pt x="7" y="32"/>
                    <a:pt x="7" y="32"/>
                  </a:cubicBezTo>
                  <a:cubicBezTo>
                    <a:pt x="7" y="32"/>
                    <a:pt x="11" y="30"/>
                    <a:pt x="12" y="28"/>
                  </a:cubicBezTo>
                  <a:cubicBezTo>
                    <a:pt x="12" y="28"/>
                    <a:pt x="5" y="33"/>
                    <a:pt x="4" y="31"/>
                  </a:cubicBezTo>
                  <a:cubicBezTo>
                    <a:pt x="3" y="29"/>
                    <a:pt x="3" y="24"/>
                    <a:pt x="3" y="24"/>
                  </a:cubicBezTo>
                  <a:cubicBezTo>
                    <a:pt x="3" y="24"/>
                    <a:pt x="8" y="24"/>
                    <a:pt x="9" y="21"/>
                  </a:cubicBezTo>
                  <a:cubicBezTo>
                    <a:pt x="10" y="19"/>
                    <a:pt x="13" y="23"/>
                    <a:pt x="14" y="25"/>
                  </a:cubicBezTo>
                  <a:cubicBezTo>
                    <a:pt x="14" y="26"/>
                    <a:pt x="14" y="27"/>
                    <a:pt x="15" y="28"/>
                  </a:cubicBezTo>
                  <a:cubicBezTo>
                    <a:pt x="15" y="26"/>
                    <a:pt x="15" y="26"/>
                    <a:pt x="15" y="26"/>
                  </a:cubicBezTo>
                  <a:cubicBezTo>
                    <a:pt x="15" y="26"/>
                    <a:pt x="13" y="13"/>
                    <a:pt x="13" y="11"/>
                  </a:cubicBezTo>
                  <a:cubicBezTo>
                    <a:pt x="13" y="9"/>
                    <a:pt x="23" y="0"/>
                    <a:pt x="23" y="0"/>
                  </a:cubicBezTo>
                  <a:cubicBezTo>
                    <a:pt x="17" y="4"/>
                    <a:pt x="3" y="7"/>
                    <a:pt x="3" y="7"/>
                  </a:cubicBezTo>
                  <a:cubicBezTo>
                    <a:pt x="0" y="20"/>
                    <a:pt x="0" y="20"/>
                    <a:pt x="0" y="20"/>
                  </a:cubicBezTo>
                  <a:cubicBezTo>
                    <a:pt x="0" y="20"/>
                    <a:pt x="1" y="39"/>
                    <a:pt x="1" y="42"/>
                  </a:cubicBezTo>
                  <a:cubicBezTo>
                    <a:pt x="2" y="45"/>
                    <a:pt x="3" y="47"/>
                    <a:pt x="3" y="47"/>
                  </a:cubicBezTo>
                  <a:cubicBezTo>
                    <a:pt x="5" y="49"/>
                    <a:pt x="8" y="54"/>
                    <a:pt x="11" y="58"/>
                  </a:cubicBezTo>
                  <a:cubicBezTo>
                    <a:pt x="13" y="61"/>
                    <a:pt x="20" y="69"/>
                    <a:pt x="23" y="71"/>
                  </a:cubicBezTo>
                  <a:cubicBezTo>
                    <a:pt x="25" y="73"/>
                    <a:pt x="29" y="73"/>
                    <a:pt x="29" y="73"/>
                  </a:cubicBezTo>
                  <a:cubicBezTo>
                    <a:pt x="32" y="70"/>
                    <a:pt x="33" y="67"/>
                    <a:pt x="34" y="65"/>
                  </a:cubicBezTo>
                  <a:cubicBezTo>
                    <a:pt x="33" y="65"/>
                    <a:pt x="32" y="65"/>
                    <a:pt x="32" y="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7" name="Freeform 20"/>
            <p:cNvSpPr>
              <a:spLocks/>
            </p:cNvSpPr>
            <p:nvPr/>
          </p:nvSpPr>
          <p:spPr bwMode="auto">
            <a:xfrm>
              <a:off x="3065859" y="2341961"/>
              <a:ext cx="117872" cy="246459"/>
            </a:xfrm>
            <a:custGeom>
              <a:avLst/>
              <a:gdLst>
                <a:gd name="T0" fmla="*/ 11 w 25"/>
                <a:gd name="T1" fmla="*/ 1 h 52"/>
                <a:gd name="T2" fmla="*/ 12 w 25"/>
                <a:gd name="T3" fmla="*/ 19 h 52"/>
                <a:gd name="T4" fmla="*/ 19 w 25"/>
                <a:gd name="T5" fmla="*/ 31 h 52"/>
                <a:gd name="T6" fmla="*/ 21 w 25"/>
                <a:gd name="T7" fmla="*/ 34 h 52"/>
                <a:gd name="T8" fmla="*/ 21 w 25"/>
                <a:gd name="T9" fmla="*/ 35 h 52"/>
                <a:gd name="T10" fmla="*/ 25 w 25"/>
                <a:gd name="T11" fmla="*/ 50 h 52"/>
                <a:gd name="T12" fmla="*/ 19 w 25"/>
                <a:gd name="T13" fmla="*/ 50 h 52"/>
                <a:gd name="T14" fmla="*/ 13 w 25"/>
                <a:gd name="T15" fmla="*/ 35 h 52"/>
                <a:gd name="T16" fmla="*/ 13 w 25"/>
                <a:gd name="T17" fmla="*/ 35 h 52"/>
                <a:gd name="T18" fmla="*/ 8 w 25"/>
                <a:gd name="T19" fmla="*/ 27 h 52"/>
                <a:gd name="T20" fmla="*/ 2 w 25"/>
                <a:gd name="T21" fmla="*/ 14 h 52"/>
                <a:gd name="T22" fmla="*/ 0 w 25"/>
                <a:gd name="T23" fmla="*/ 1 h 52"/>
                <a:gd name="T24" fmla="*/ 4 w 25"/>
                <a:gd name="T25" fmla="*/ 2 h 52"/>
                <a:gd name="T26" fmla="*/ 11 w 25"/>
                <a:gd name="T27"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2">
                  <a:moveTo>
                    <a:pt x="11" y="1"/>
                  </a:moveTo>
                  <a:cubicBezTo>
                    <a:pt x="11" y="1"/>
                    <a:pt x="10" y="16"/>
                    <a:pt x="12" y="19"/>
                  </a:cubicBezTo>
                  <a:cubicBezTo>
                    <a:pt x="15" y="22"/>
                    <a:pt x="19" y="31"/>
                    <a:pt x="19" y="31"/>
                  </a:cubicBezTo>
                  <a:cubicBezTo>
                    <a:pt x="21" y="34"/>
                    <a:pt x="21" y="34"/>
                    <a:pt x="21" y="34"/>
                  </a:cubicBezTo>
                  <a:cubicBezTo>
                    <a:pt x="21" y="35"/>
                    <a:pt x="21" y="35"/>
                    <a:pt x="21" y="35"/>
                  </a:cubicBezTo>
                  <a:cubicBezTo>
                    <a:pt x="21" y="35"/>
                    <a:pt x="25" y="49"/>
                    <a:pt x="25" y="50"/>
                  </a:cubicBezTo>
                  <a:cubicBezTo>
                    <a:pt x="25" y="50"/>
                    <a:pt x="21" y="52"/>
                    <a:pt x="19" y="50"/>
                  </a:cubicBezTo>
                  <a:cubicBezTo>
                    <a:pt x="17" y="49"/>
                    <a:pt x="14" y="41"/>
                    <a:pt x="13" y="35"/>
                  </a:cubicBezTo>
                  <a:cubicBezTo>
                    <a:pt x="13" y="35"/>
                    <a:pt x="13" y="35"/>
                    <a:pt x="13" y="35"/>
                  </a:cubicBezTo>
                  <a:cubicBezTo>
                    <a:pt x="12" y="29"/>
                    <a:pt x="8" y="27"/>
                    <a:pt x="8" y="27"/>
                  </a:cubicBezTo>
                  <a:cubicBezTo>
                    <a:pt x="2" y="14"/>
                    <a:pt x="2" y="14"/>
                    <a:pt x="2" y="14"/>
                  </a:cubicBezTo>
                  <a:cubicBezTo>
                    <a:pt x="0" y="1"/>
                    <a:pt x="0" y="1"/>
                    <a:pt x="0" y="1"/>
                  </a:cubicBezTo>
                  <a:cubicBezTo>
                    <a:pt x="0" y="1"/>
                    <a:pt x="3" y="1"/>
                    <a:pt x="4" y="2"/>
                  </a:cubicBezTo>
                  <a:cubicBezTo>
                    <a:pt x="4" y="2"/>
                    <a:pt x="10" y="0"/>
                    <a:pt x="11" y="1"/>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8" name="Freeform 21"/>
            <p:cNvSpPr>
              <a:spLocks/>
            </p:cNvSpPr>
            <p:nvPr/>
          </p:nvSpPr>
          <p:spPr bwMode="auto">
            <a:xfrm>
              <a:off x="2976562" y="2351486"/>
              <a:ext cx="108347" cy="273844"/>
            </a:xfrm>
            <a:custGeom>
              <a:avLst/>
              <a:gdLst>
                <a:gd name="T0" fmla="*/ 10 w 23"/>
                <a:gd name="T1" fmla="*/ 56 h 58"/>
                <a:gd name="T2" fmla="*/ 18 w 23"/>
                <a:gd name="T3" fmla="*/ 56 h 58"/>
                <a:gd name="T4" fmla="*/ 23 w 23"/>
                <a:gd name="T5" fmla="*/ 45 h 58"/>
                <a:gd name="T6" fmla="*/ 22 w 23"/>
                <a:gd name="T7" fmla="*/ 27 h 58"/>
                <a:gd name="T8" fmla="*/ 17 w 23"/>
                <a:gd name="T9" fmla="*/ 8 h 58"/>
                <a:gd name="T10" fmla="*/ 9 w 23"/>
                <a:gd name="T11" fmla="*/ 0 h 58"/>
                <a:gd name="T12" fmla="*/ 7 w 23"/>
                <a:gd name="T13" fmla="*/ 2 h 58"/>
                <a:gd name="T14" fmla="*/ 5 w 23"/>
                <a:gd name="T15" fmla="*/ 4 h 58"/>
                <a:gd name="T16" fmla="*/ 0 w 23"/>
                <a:gd name="T17" fmla="*/ 5 h 58"/>
                <a:gd name="T18" fmla="*/ 5 w 23"/>
                <a:gd name="T19" fmla="*/ 9 h 58"/>
                <a:gd name="T20" fmla="*/ 8 w 23"/>
                <a:gd name="T21" fmla="*/ 17 h 58"/>
                <a:gd name="T22" fmla="*/ 8 w 23"/>
                <a:gd name="T23" fmla="*/ 34 h 58"/>
                <a:gd name="T24" fmla="*/ 8 w 23"/>
                <a:gd name="T25" fmla="*/ 41 h 58"/>
                <a:gd name="T26" fmla="*/ 10 w 23"/>
                <a:gd name="T27"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8">
                  <a:moveTo>
                    <a:pt x="10" y="56"/>
                  </a:moveTo>
                  <a:cubicBezTo>
                    <a:pt x="10" y="56"/>
                    <a:pt x="16" y="58"/>
                    <a:pt x="18" y="56"/>
                  </a:cubicBezTo>
                  <a:cubicBezTo>
                    <a:pt x="21" y="54"/>
                    <a:pt x="23" y="45"/>
                    <a:pt x="23" y="45"/>
                  </a:cubicBezTo>
                  <a:cubicBezTo>
                    <a:pt x="22" y="27"/>
                    <a:pt x="22" y="27"/>
                    <a:pt x="22" y="27"/>
                  </a:cubicBezTo>
                  <a:cubicBezTo>
                    <a:pt x="22" y="27"/>
                    <a:pt x="19" y="10"/>
                    <a:pt x="17" y="8"/>
                  </a:cubicBezTo>
                  <a:cubicBezTo>
                    <a:pt x="15" y="6"/>
                    <a:pt x="10" y="4"/>
                    <a:pt x="9" y="0"/>
                  </a:cubicBezTo>
                  <a:cubicBezTo>
                    <a:pt x="9" y="0"/>
                    <a:pt x="8" y="0"/>
                    <a:pt x="7" y="2"/>
                  </a:cubicBezTo>
                  <a:cubicBezTo>
                    <a:pt x="5" y="4"/>
                    <a:pt x="5" y="4"/>
                    <a:pt x="5" y="4"/>
                  </a:cubicBezTo>
                  <a:cubicBezTo>
                    <a:pt x="5" y="4"/>
                    <a:pt x="2" y="3"/>
                    <a:pt x="0" y="5"/>
                  </a:cubicBezTo>
                  <a:cubicBezTo>
                    <a:pt x="0" y="5"/>
                    <a:pt x="4" y="7"/>
                    <a:pt x="5" y="9"/>
                  </a:cubicBezTo>
                  <a:cubicBezTo>
                    <a:pt x="6" y="10"/>
                    <a:pt x="8" y="17"/>
                    <a:pt x="8" y="17"/>
                  </a:cubicBezTo>
                  <a:cubicBezTo>
                    <a:pt x="8" y="34"/>
                    <a:pt x="8" y="34"/>
                    <a:pt x="8" y="34"/>
                  </a:cubicBezTo>
                  <a:cubicBezTo>
                    <a:pt x="8" y="41"/>
                    <a:pt x="8" y="41"/>
                    <a:pt x="8" y="41"/>
                  </a:cubicBezTo>
                  <a:cubicBezTo>
                    <a:pt x="8" y="41"/>
                    <a:pt x="9" y="55"/>
                    <a:pt x="10" y="56"/>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9" name="Freeform 22"/>
            <p:cNvSpPr>
              <a:spLocks/>
            </p:cNvSpPr>
            <p:nvPr/>
          </p:nvSpPr>
          <p:spPr bwMode="auto">
            <a:xfrm>
              <a:off x="2976562" y="2356248"/>
              <a:ext cx="103584" cy="179784"/>
            </a:xfrm>
            <a:custGeom>
              <a:avLst/>
              <a:gdLst>
                <a:gd name="T0" fmla="*/ 22 w 22"/>
                <a:gd name="T1" fmla="*/ 26 h 38"/>
                <a:gd name="T2" fmla="*/ 21 w 22"/>
                <a:gd name="T3" fmla="*/ 20 h 38"/>
                <a:gd name="T4" fmla="*/ 14 w 22"/>
                <a:gd name="T5" fmla="*/ 9 h 38"/>
                <a:gd name="T6" fmla="*/ 7 w 22"/>
                <a:gd name="T7" fmla="*/ 0 h 38"/>
                <a:gd name="T8" fmla="*/ 7 w 22"/>
                <a:gd name="T9" fmla="*/ 0 h 38"/>
                <a:gd name="T10" fmla="*/ 16 w 22"/>
                <a:gd name="T11" fmla="*/ 15 h 38"/>
                <a:gd name="T12" fmla="*/ 14 w 22"/>
                <a:gd name="T13" fmla="*/ 15 h 38"/>
                <a:gd name="T14" fmla="*/ 9 w 22"/>
                <a:gd name="T15" fmla="*/ 13 h 38"/>
                <a:gd name="T16" fmla="*/ 1 w 22"/>
                <a:gd name="T17" fmla="*/ 3 h 38"/>
                <a:gd name="T18" fmla="*/ 0 w 22"/>
                <a:gd name="T19" fmla="*/ 4 h 38"/>
                <a:gd name="T20" fmla="*/ 5 w 22"/>
                <a:gd name="T21" fmla="*/ 8 h 38"/>
                <a:gd name="T22" fmla="*/ 7 w 22"/>
                <a:gd name="T23" fmla="*/ 16 h 38"/>
                <a:gd name="T24" fmla="*/ 8 w 22"/>
                <a:gd name="T25" fmla="*/ 31 h 38"/>
                <a:gd name="T26" fmla="*/ 15 w 22"/>
                <a:gd name="T27" fmla="*/ 33 h 38"/>
                <a:gd name="T28" fmla="*/ 14 w 22"/>
                <a:gd name="T29" fmla="*/ 38 h 38"/>
                <a:gd name="T30" fmla="*/ 22 w 22"/>
                <a:gd name="T31" fmla="*/ 31 h 38"/>
                <a:gd name="T32" fmla="*/ 22 w 22"/>
                <a:gd name="T33"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8">
                  <a:moveTo>
                    <a:pt x="22" y="26"/>
                  </a:moveTo>
                  <a:cubicBezTo>
                    <a:pt x="22" y="26"/>
                    <a:pt x="21" y="24"/>
                    <a:pt x="21" y="20"/>
                  </a:cubicBezTo>
                  <a:cubicBezTo>
                    <a:pt x="19" y="18"/>
                    <a:pt x="14" y="10"/>
                    <a:pt x="14" y="9"/>
                  </a:cubicBezTo>
                  <a:cubicBezTo>
                    <a:pt x="13" y="8"/>
                    <a:pt x="9" y="3"/>
                    <a:pt x="7" y="0"/>
                  </a:cubicBezTo>
                  <a:cubicBezTo>
                    <a:pt x="7" y="0"/>
                    <a:pt x="7" y="0"/>
                    <a:pt x="7" y="0"/>
                  </a:cubicBezTo>
                  <a:cubicBezTo>
                    <a:pt x="10" y="5"/>
                    <a:pt x="16" y="15"/>
                    <a:pt x="16" y="15"/>
                  </a:cubicBezTo>
                  <a:cubicBezTo>
                    <a:pt x="16" y="15"/>
                    <a:pt x="15" y="15"/>
                    <a:pt x="14" y="15"/>
                  </a:cubicBezTo>
                  <a:cubicBezTo>
                    <a:pt x="14" y="15"/>
                    <a:pt x="9" y="13"/>
                    <a:pt x="9" y="13"/>
                  </a:cubicBezTo>
                  <a:cubicBezTo>
                    <a:pt x="9" y="9"/>
                    <a:pt x="5" y="5"/>
                    <a:pt x="1" y="3"/>
                  </a:cubicBezTo>
                  <a:cubicBezTo>
                    <a:pt x="1" y="3"/>
                    <a:pt x="1" y="4"/>
                    <a:pt x="0" y="4"/>
                  </a:cubicBezTo>
                  <a:cubicBezTo>
                    <a:pt x="0" y="4"/>
                    <a:pt x="4" y="6"/>
                    <a:pt x="5" y="8"/>
                  </a:cubicBezTo>
                  <a:cubicBezTo>
                    <a:pt x="6" y="9"/>
                    <a:pt x="7" y="16"/>
                    <a:pt x="7" y="16"/>
                  </a:cubicBezTo>
                  <a:cubicBezTo>
                    <a:pt x="8" y="31"/>
                    <a:pt x="8" y="31"/>
                    <a:pt x="8" y="31"/>
                  </a:cubicBezTo>
                  <a:cubicBezTo>
                    <a:pt x="11" y="32"/>
                    <a:pt x="14" y="32"/>
                    <a:pt x="15" y="33"/>
                  </a:cubicBezTo>
                  <a:cubicBezTo>
                    <a:pt x="15" y="34"/>
                    <a:pt x="14" y="37"/>
                    <a:pt x="14" y="38"/>
                  </a:cubicBezTo>
                  <a:cubicBezTo>
                    <a:pt x="15" y="36"/>
                    <a:pt x="19" y="33"/>
                    <a:pt x="22" y="31"/>
                  </a:cubicBezTo>
                  <a:lnTo>
                    <a:pt x="2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0" name="Freeform 23"/>
            <p:cNvSpPr>
              <a:spLocks/>
            </p:cNvSpPr>
            <p:nvPr/>
          </p:nvSpPr>
          <p:spPr bwMode="auto">
            <a:xfrm>
              <a:off x="3146822" y="2493170"/>
              <a:ext cx="19050" cy="14287"/>
            </a:xfrm>
            <a:custGeom>
              <a:avLst/>
              <a:gdLst>
                <a:gd name="T0" fmla="*/ 4 w 4"/>
                <a:gd name="T1" fmla="*/ 3 h 3"/>
                <a:gd name="T2" fmla="*/ 4 w 4"/>
                <a:gd name="T3" fmla="*/ 2 h 3"/>
                <a:gd name="T4" fmla="*/ 4 w 4"/>
                <a:gd name="T5" fmla="*/ 2 h 3"/>
                <a:gd name="T6" fmla="*/ 1 w 4"/>
                <a:gd name="T7" fmla="*/ 0 h 3"/>
                <a:gd name="T8" fmla="*/ 4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cubicBezTo>
                    <a:pt x="4" y="2"/>
                    <a:pt x="4" y="2"/>
                    <a:pt x="4" y="2"/>
                  </a:cubicBezTo>
                  <a:cubicBezTo>
                    <a:pt x="4" y="2"/>
                    <a:pt x="4" y="2"/>
                    <a:pt x="4" y="2"/>
                  </a:cubicBezTo>
                  <a:cubicBezTo>
                    <a:pt x="1" y="1"/>
                    <a:pt x="1" y="0"/>
                    <a:pt x="1" y="0"/>
                  </a:cubicBezTo>
                  <a:cubicBezTo>
                    <a:pt x="0" y="1"/>
                    <a:pt x="2" y="2"/>
                    <a:pt x="4" y="3"/>
                  </a:cubicBezTo>
                  <a:cubicBezTo>
                    <a:pt x="4" y="3"/>
                    <a:pt x="4" y="3"/>
                    <a:pt x="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1" name="Freeform 24"/>
            <p:cNvSpPr>
              <a:spLocks/>
            </p:cNvSpPr>
            <p:nvPr/>
          </p:nvSpPr>
          <p:spPr bwMode="auto">
            <a:xfrm>
              <a:off x="3000375" y="2422923"/>
              <a:ext cx="70247" cy="60722"/>
            </a:xfrm>
            <a:custGeom>
              <a:avLst/>
              <a:gdLst>
                <a:gd name="T0" fmla="*/ 2 w 15"/>
                <a:gd name="T1" fmla="*/ 3 h 13"/>
                <a:gd name="T2" fmla="*/ 7 w 15"/>
                <a:gd name="T3" fmla="*/ 8 h 13"/>
                <a:gd name="T4" fmla="*/ 11 w 15"/>
                <a:gd name="T5" fmla="*/ 13 h 13"/>
                <a:gd name="T6" fmla="*/ 15 w 15"/>
                <a:gd name="T7" fmla="*/ 12 h 13"/>
                <a:gd name="T8" fmla="*/ 15 w 15"/>
                <a:gd name="T9" fmla="*/ 7 h 13"/>
                <a:gd name="T10" fmla="*/ 9 w 15"/>
                <a:gd name="T11" fmla="*/ 5 h 13"/>
                <a:gd name="T12" fmla="*/ 5 w 15"/>
                <a:gd name="T13" fmla="*/ 1 h 13"/>
                <a:gd name="T14" fmla="*/ 3 w 15"/>
                <a:gd name="T15" fmla="*/ 1 h 13"/>
                <a:gd name="T16" fmla="*/ 2 w 15"/>
                <a:gd name="T17" fmla="*/ 1 h 13"/>
                <a:gd name="T18" fmla="*/ 1 w 15"/>
                <a:gd name="T19" fmla="*/ 2 h 13"/>
                <a:gd name="T20" fmla="*/ 2 w 15"/>
                <a:gd name="T2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3">
                  <a:moveTo>
                    <a:pt x="2" y="3"/>
                  </a:moveTo>
                  <a:cubicBezTo>
                    <a:pt x="2" y="3"/>
                    <a:pt x="6" y="7"/>
                    <a:pt x="7" y="8"/>
                  </a:cubicBezTo>
                  <a:cubicBezTo>
                    <a:pt x="8" y="10"/>
                    <a:pt x="9" y="13"/>
                    <a:pt x="11" y="13"/>
                  </a:cubicBezTo>
                  <a:cubicBezTo>
                    <a:pt x="13" y="12"/>
                    <a:pt x="15" y="12"/>
                    <a:pt x="15" y="12"/>
                  </a:cubicBezTo>
                  <a:cubicBezTo>
                    <a:pt x="15" y="7"/>
                    <a:pt x="15" y="7"/>
                    <a:pt x="15" y="7"/>
                  </a:cubicBezTo>
                  <a:cubicBezTo>
                    <a:pt x="15" y="7"/>
                    <a:pt x="9" y="5"/>
                    <a:pt x="9" y="5"/>
                  </a:cubicBezTo>
                  <a:cubicBezTo>
                    <a:pt x="9" y="4"/>
                    <a:pt x="8" y="2"/>
                    <a:pt x="5" y="1"/>
                  </a:cubicBezTo>
                  <a:cubicBezTo>
                    <a:pt x="3" y="1"/>
                    <a:pt x="3" y="1"/>
                    <a:pt x="3" y="1"/>
                  </a:cubicBezTo>
                  <a:cubicBezTo>
                    <a:pt x="3" y="1"/>
                    <a:pt x="3" y="0"/>
                    <a:pt x="2" y="1"/>
                  </a:cubicBezTo>
                  <a:cubicBezTo>
                    <a:pt x="2" y="2"/>
                    <a:pt x="0" y="2"/>
                    <a:pt x="1" y="2"/>
                  </a:cubicBezTo>
                  <a:cubicBezTo>
                    <a:pt x="1" y="2"/>
                    <a:pt x="1" y="3"/>
                    <a:pt x="2" y="3"/>
                  </a:cubicBezTo>
                  <a:close/>
                </a:path>
              </a:pathLst>
            </a:custGeom>
            <a:solidFill>
              <a:srgbClr val="D6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2" name="Freeform 25"/>
            <p:cNvSpPr>
              <a:spLocks/>
            </p:cNvSpPr>
            <p:nvPr/>
          </p:nvSpPr>
          <p:spPr bwMode="auto">
            <a:xfrm>
              <a:off x="3070622" y="2459833"/>
              <a:ext cx="19050" cy="28575"/>
            </a:xfrm>
            <a:custGeom>
              <a:avLst/>
              <a:gdLst>
                <a:gd name="T0" fmla="*/ 4 w 4"/>
                <a:gd name="T1" fmla="*/ 5 h 6"/>
                <a:gd name="T2" fmla="*/ 0 w 4"/>
                <a:gd name="T3" fmla="*/ 6 h 6"/>
                <a:gd name="T4" fmla="*/ 0 w 4"/>
                <a:gd name="T5" fmla="*/ 0 h 6"/>
                <a:gd name="T6" fmla="*/ 4 w 4"/>
                <a:gd name="T7" fmla="*/ 5 h 6"/>
              </a:gdLst>
              <a:ahLst/>
              <a:cxnLst>
                <a:cxn ang="0">
                  <a:pos x="T0" y="T1"/>
                </a:cxn>
                <a:cxn ang="0">
                  <a:pos x="T2" y="T3"/>
                </a:cxn>
                <a:cxn ang="0">
                  <a:pos x="T4" y="T5"/>
                </a:cxn>
                <a:cxn ang="0">
                  <a:pos x="T6" y="T7"/>
                </a:cxn>
              </a:cxnLst>
              <a:rect l="0" t="0" r="r" b="b"/>
              <a:pathLst>
                <a:path w="4" h="6">
                  <a:moveTo>
                    <a:pt x="4" y="5"/>
                  </a:moveTo>
                  <a:cubicBezTo>
                    <a:pt x="0" y="6"/>
                    <a:pt x="0" y="6"/>
                    <a:pt x="0" y="6"/>
                  </a:cubicBezTo>
                  <a:cubicBezTo>
                    <a:pt x="0" y="0"/>
                    <a:pt x="0" y="0"/>
                    <a:pt x="0" y="0"/>
                  </a:cubicBezTo>
                  <a:cubicBezTo>
                    <a:pt x="0" y="0"/>
                    <a:pt x="3" y="2"/>
                    <a:pt x="4" y="5"/>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3" name="Freeform 26"/>
            <p:cNvSpPr>
              <a:spLocks/>
            </p:cNvSpPr>
            <p:nvPr/>
          </p:nvSpPr>
          <p:spPr bwMode="auto">
            <a:xfrm>
              <a:off x="3070622" y="2341961"/>
              <a:ext cx="100012" cy="155972"/>
            </a:xfrm>
            <a:custGeom>
              <a:avLst/>
              <a:gdLst>
                <a:gd name="T0" fmla="*/ 0 w 21"/>
                <a:gd name="T1" fmla="*/ 25 h 33"/>
                <a:gd name="T2" fmla="*/ 2 w 21"/>
                <a:gd name="T3" fmla="*/ 33 h 33"/>
                <a:gd name="T4" fmla="*/ 12 w 21"/>
                <a:gd name="T5" fmla="*/ 28 h 33"/>
                <a:gd name="T6" fmla="*/ 20 w 21"/>
                <a:gd name="T7" fmla="*/ 25 h 33"/>
                <a:gd name="T8" fmla="*/ 19 w 21"/>
                <a:gd name="T9" fmla="*/ 16 h 33"/>
                <a:gd name="T10" fmla="*/ 13 w 21"/>
                <a:gd name="T11" fmla="*/ 4 h 33"/>
                <a:gd name="T12" fmla="*/ 10 w 21"/>
                <a:gd name="T13" fmla="*/ 1 h 33"/>
                <a:gd name="T14" fmla="*/ 10 w 21"/>
                <a:gd name="T15" fmla="*/ 17 h 33"/>
                <a:gd name="T16" fmla="*/ 10 w 21"/>
                <a:gd name="T17" fmla="*/ 19 h 33"/>
                <a:gd name="T18" fmla="*/ 0 w 21"/>
                <a:gd name="T19"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3">
                  <a:moveTo>
                    <a:pt x="0" y="25"/>
                  </a:moveTo>
                  <a:cubicBezTo>
                    <a:pt x="2" y="33"/>
                    <a:pt x="2" y="33"/>
                    <a:pt x="2" y="33"/>
                  </a:cubicBezTo>
                  <a:cubicBezTo>
                    <a:pt x="2" y="33"/>
                    <a:pt x="11" y="29"/>
                    <a:pt x="12" y="28"/>
                  </a:cubicBezTo>
                  <a:cubicBezTo>
                    <a:pt x="14" y="27"/>
                    <a:pt x="20" y="25"/>
                    <a:pt x="20" y="25"/>
                  </a:cubicBezTo>
                  <a:cubicBezTo>
                    <a:pt x="21" y="24"/>
                    <a:pt x="20" y="18"/>
                    <a:pt x="19" y="16"/>
                  </a:cubicBezTo>
                  <a:cubicBezTo>
                    <a:pt x="18" y="13"/>
                    <a:pt x="14" y="5"/>
                    <a:pt x="13" y="4"/>
                  </a:cubicBezTo>
                  <a:cubicBezTo>
                    <a:pt x="12" y="3"/>
                    <a:pt x="11" y="0"/>
                    <a:pt x="10" y="1"/>
                  </a:cubicBezTo>
                  <a:cubicBezTo>
                    <a:pt x="10" y="1"/>
                    <a:pt x="8" y="9"/>
                    <a:pt x="10" y="17"/>
                  </a:cubicBezTo>
                  <a:cubicBezTo>
                    <a:pt x="10" y="19"/>
                    <a:pt x="10" y="19"/>
                    <a:pt x="10" y="19"/>
                  </a:cubicBezTo>
                  <a:lnTo>
                    <a:pt x="0" y="25"/>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4" name="Freeform 27"/>
            <p:cNvSpPr>
              <a:spLocks/>
            </p:cNvSpPr>
            <p:nvPr/>
          </p:nvSpPr>
          <p:spPr bwMode="auto">
            <a:xfrm>
              <a:off x="3070622" y="2341961"/>
              <a:ext cx="90487" cy="141684"/>
            </a:xfrm>
            <a:custGeom>
              <a:avLst/>
              <a:gdLst>
                <a:gd name="T0" fmla="*/ 14 w 19"/>
                <a:gd name="T1" fmla="*/ 18 h 30"/>
                <a:gd name="T2" fmla="*/ 18 w 19"/>
                <a:gd name="T3" fmla="*/ 19 h 30"/>
                <a:gd name="T4" fmla="*/ 14 w 19"/>
                <a:gd name="T5" fmla="*/ 16 h 30"/>
                <a:gd name="T6" fmla="*/ 14 w 19"/>
                <a:gd name="T7" fmla="*/ 11 h 30"/>
                <a:gd name="T8" fmla="*/ 11 w 19"/>
                <a:gd name="T9" fmla="*/ 11 h 30"/>
                <a:gd name="T10" fmla="*/ 13 w 19"/>
                <a:gd name="T11" fmla="*/ 8 h 30"/>
                <a:gd name="T12" fmla="*/ 11 w 19"/>
                <a:gd name="T13" fmla="*/ 8 h 30"/>
                <a:gd name="T14" fmla="*/ 12 w 19"/>
                <a:gd name="T15" fmla="*/ 5 h 30"/>
                <a:gd name="T16" fmla="*/ 11 w 19"/>
                <a:gd name="T17" fmla="*/ 6 h 30"/>
                <a:gd name="T18" fmla="*/ 12 w 19"/>
                <a:gd name="T19" fmla="*/ 2 h 30"/>
                <a:gd name="T20" fmla="*/ 10 w 19"/>
                <a:gd name="T21" fmla="*/ 1 h 30"/>
                <a:gd name="T22" fmla="*/ 10 w 19"/>
                <a:gd name="T23" fmla="*/ 17 h 30"/>
                <a:gd name="T24" fmla="*/ 10 w 19"/>
                <a:gd name="T25" fmla="*/ 19 h 30"/>
                <a:gd name="T26" fmla="*/ 0 w 19"/>
                <a:gd name="T27" fmla="*/ 25 h 30"/>
                <a:gd name="T28" fmla="*/ 1 w 19"/>
                <a:gd name="T29" fmla="*/ 30 h 30"/>
                <a:gd name="T30" fmla="*/ 4 w 19"/>
                <a:gd name="T31" fmla="*/ 27 h 30"/>
                <a:gd name="T32" fmla="*/ 13 w 19"/>
                <a:gd name="T33" fmla="*/ 25 h 30"/>
                <a:gd name="T34" fmla="*/ 8 w 19"/>
                <a:gd name="T35" fmla="*/ 24 h 30"/>
                <a:gd name="T36" fmla="*/ 12 w 19"/>
                <a:gd name="T37" fmla="*/ 23 h 30"/>
                <a:gd name="T38" fmla="*/ 19 w 19"/>
                <a:gd name="T39" fmla="*/ 23 h 30"/>
                <a:gd name="T40" fmla="*/ 14 w 19"/>
                <a:gd name="T4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30">
                  <a:moveTo>
                    <a:pt x="14" y="18"/>
                  </a:moveTo>
                  <a:cubicBezTo>
                    <a:pt x="14" y="16"/>
                    <a:pt x="18" y="19"/>
                    <a:pt x="18" y="19"/>
                  </a:cubicBezTo>
                  <a:cubicBezTo>
                    <a:pt x="16" y="16"/>
                    <a:pt x="14" y="16"/>
                    <a:pt x="14" y="16"/>
                  </a:cubicBezTo>
                  <a:cubicBezTo>
                    <a:pt x="13" y="14"/>
                    <a:pt x="14" y="11"/>
                    <a:pt x="14" y="11"/>
                  </a:cubicBezTo>
                  <a:cubicBezTo>
                    <a:pt x="12" y="10"/>
                    <a:pt x="11" y="11"/>
                    <a:pt x="11" y="11"/>
                  </a:cubicBezTo>
                  <a:cubicBezTo>
                    <a:pt x="11" y="9"/>
                    <a:pt x="13" y="8"/>
                    <a:pt x="13" y="8"/>
                  </a:cubicBezTo>
                  <a:cubicBezTo>
                    <a:pt x="11" y="8"/>
                    <a:pt x="11" y="8"/>
                    <a:pt x="11" y="8"/>
                  </a:cubicBezTo>
                  <a:cubicBezTo>
                    <a:pt x="11" y="7"/>
                    <a:pt x="12" y="5"/>
                    <a:pt x="12" y="5"/>
                  </a:cubicBezTo>
                  <a:cubicBezTo>
                    <a:pt x="11" y="6"/>
                    <a:pt x="11" y="6"/>
                    <a:pt x="11" y="6"/>
                  </a:cubicBezTo>
                  <a:cubicBezTo>
                    <a:pt x="11" y="5"/>
                    <a:pt x="11" y="3"/>
                    <a:pt x="12" y="2"/>
                  </a:cubicBezTo>
                  <a:cubicBezTo>
                    <a:pt x="11" y="1"/>
                    <a:pt x="11" y="0"/>
                    <a:pt x="10" y="1"/>
                  </a:cubicBezTo>
                  <a:cubicBezTo>
                    <a:pt x="10" y="1"/>
                    <a:pt x="8" y="9"/>
                    <a:pt x="10" y="17"/>
                  </a:cubicBezTo>
                  <a:cubicBezTo>
                    <a:pt x="10" y="19"/>
                    <a:pt x="10" y="19"/>
                    <a:pt x="10" y="19"/>
                  </a:cubicBezTo>
                  <a:cubicBezTo>
                    <a:pt x="0" y="25"/>
                    <a:pt x="0" y="25"/>
                    <a:pt x="0" y="25"/>
                  </a:cubicBezTo>
                  <a:cubicBezTo>
                    <a:pt x="0" y="25"/>
                    <a:pt x="0" y="27"/>
                    <a:pt x="1" y="30"/>
                  </a:cubicBezTo>
                  <a:cubicBezTo>
                    <a:pt x="4" y="27"/>
                    <a:pt x="4" y="27"/>
                    <a:pt x="4" y="27"/>
                  </a:cubicBezTo>
                  <a:cubicBezTo>
                    <a:pt x="7" y="28"/>
                    <a:pt x="13" y="25"/>
                    <a:pt x="13" y="25"/>
                  </a:cubicBezTo>
                  <a:cubicBezTo>
                    <a:pt x="11" y="25"/>
                    <a:pt x="8" y="24"/>
                    <a:pt x="8" y="24"/>
                  </a:cubicBezTo>
                  <a:cubicBezTo>
                    <a:pt x="12" y="23"/>
                    <a:pt x="12" y="23"/>
                    <a:pt x="12" y="23"/>
                  </a:cubicBezTo>
                  <a:cubicBezTo>
                    <a:pt x="15" y="25"/>
                    <a:pt x="19" y="23"/>
                    <a:pt x="19" y="23"/>
                  </a:cubicBezTo>
                  <a:cubicBezTo>
                    <a:pt x="19" y="23"/>
                    <a:pt x="13" y="20"/>
                    <a:pt x="14"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5" name="Freeform 28"/>
            <p:cNvSpPr>
              <a:spLocks/>
            </p:cNvSpPr>
            <p:nvPr/>
          </p:nvSpPr>
          <p:spPr bwMode="auto">
            <a:xfrm>
              <a:off x="3094434" y="2418161"/>
              <a:ext cx="23812" cy="23812"/>
            </a:xfrm>
            <a:custGeom>
              <a:avLst/>
              <a:gdLst>
                <a:gd name="T0" fmla="*/ 0 w 5"/>
                <a:gd name="T1" fmla="*/ 1 h 5"/>
                <a:gd name="T2" fmla="*/ 1 w 5"/>
                <a:gd name="T3" fmla="*/ 5 h 5"/>
                <a:gd name="T4" fmla="*/ 5 w 5"/>
                <a:gd name="T5" fmla="*/ 3 h 5"/>
                <a:gd name="T6" fmla="*/ 5 w 5"/>
                <a:gd name="T7" fmla="*/ 1 h 5"/>
                <a:gd name="T8" fmla="*/ 0 w 5"/>
                <a:gd name="T9" fmla="*/ 1 h 5"/>
              </a:gdLst>
              <a:ahLst/>
              <a:cxnLst>
                <a:cxn ang="0">
                  <a:pos x="T0" y="T1"/>
                </a:cxn>
                <a:cxn ang="0">
                  <a:pos x="T2" y="T3"/>
                </a:cxn>
                <a:cxn ang="0">
                  <a:pos x="T4" y="T5"/>
                </a:cxn>
                <a:cxn ang="0">
                  <a:pos x="T6" y="T7"/>
                </a:cxn>
                <a:cxn ang="0">
                  <a:pos x="T8" y="T9"/>
                </a:cxn>
              </a:cxnLst>
              <a:rect l="0" t="0" r="r" b="b"/>
              <a:pathLst>
                <a:path w="5" h="5">
                  <a:moveTo>
                    <a:pt x="0" y="1"/>
                  </a:moveTo>
                  <a:cubicBezTo>
                    <a:pt x="0" y="1"/>
                    <a:pt x="1" y="4"/>
                    <a:pt x="1" y="5"/>
                  </a:cubicBezTo>
                  <a:cubicBezTo>
                    <a:pt x="5" y="3"/>
                    <a:pt x="5" y="3"/>
                    <a:pt x="5" y="3"/>
                  </a:cubicBezTo>
                  <a:cubicBezTo>
                    <a:pt x="5" y="1"/>
                    <a:pt x="5" y="1"/>
                    <a:pt x="5" y="1"/>
                  </a:cubicBezTo>
                  <a:cubicBezTo>
                    <a:pt x="5" y="1"/>
                    <a:pt x="2" y="0"/>
                    <a:pt x="0" y="1"/>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6" name="Freeform 29"/>
            <p:cNvSpPr>
              <a:spLocks/>
            </p:cNvSpPr>
            <p:nvPr/>
          </p:nvSpPr>
          <p:spPr bwMode="auto">
            <a:xfrm>
              <a:off x="2971800" y="2375298"/>
              <a:ext cx="127397" cy="113109"/>
            </a:xfrm>
            <a:custGeom>
              <a:avLst/>
              <a:gdLst>
                <a:gd name="T0" fmla="*/ 1 w 27"/>
                <a:gd name="T1" fmla="*/ 0 h 24"/>
                <a:gd name="T2" fmla="*/ 0 w 27"/>
                <a:gd name="T3" fmla="*/ 8 h 24"/>
                <a:gd name="T4" fmla="*/ 8 w 27"/>
                <a:gd name="T5" fmla="*/ 23 h 24"/>
                <a:gd name="T6" fmla="*/ 19 w 27"/>
                <a:gd name="T7" fmla="*/ 21 h 24"/>
                <a:gd name="T8" fmla="*/ 27 w 27"/>
                <a:gd name="T9" fmla="*/ 14 h 24"/>
                <a:gd name="T10" fmla="*/ 26 w 27"/>
                <a:gd name="T11" fmla="*/ 10 h 24"/>
                <a:gd name="T12" fmla="*/ 18 w 27"/>
                <a:gd name="T13" fmla="*/ 12 h 24"/>
                <a:gd name="T14" fmla="*/ 13 w 27"/>
                <a:gd name="T15" fmla="*/ 12 h 24"/>
                <a:gd name="T16" fmla="*/ 9 w 27"/>
                <a:gd name="T17" fmla="*/ 14 h 24"/>
                <a:gd name="T18" fmla="*/ 8 w 27"/>
                <a:gd name="T19" fmla="*/ 6 h 24"/>
                <a:gd name="T20" fmla="*/ 1 w 27"/>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4">
                  <a:moveTo>
                    <a:pt x="1" y="0"/>
                  </a:moveTo>
                  <a:cubicBezTo>
                    <a:pt x="1" y="0"/>
                    <a:pt x="1" y="5"/>
                    <a:pt x="0" y="8"/>
                  </a:cubicBezTo>
                  <a:cubicBezTo>
                    <a:pt x="0" y="12"/>
                    <a:pt x="4" y="22"/>
                    <a:pt x="8" y="23"/>
                  </a:cubicBezTo>
                  <a:cubicBezTo>
                    <a:pt x="11" y="24"/>
                    <a:pt x="16" y="22"/>
                    <a:pt x="19" y="21"/>
                  </a:cubicBezTo>
                  <a:cubicBezTo>
                    <a:pt x="21" y="19"/>
                    <a:pt x="23" y="16"/>
                    <a:pt x="27" y="14"/>
                  </a:cubicBezTo>
                  <a:cubicBezTo>
                    <a:pt x="26" y="10"/>
                    <a:pt x="26" y="10"/>
                    <a:pt x="26" y="10"/>
                  </a:cubicBezTo>
                  <a:cubicBezTo>
                    <a:pt x="18" y="12"/>
                    <a:pt x="18" y="12"/>
                    <a:pt x="18" y="12"/>
                  </a:cubicBezTo>
                  <a:cubicBezTo>
                    <a:pt x="13" y="12"/>
                    <a:pt x="13" y="12"/>
                    <a:pt x="13" y="12"/>
                  </a:cubicBezTo>
                  <a:cubicBezTo>
                    <a:pt x="9" y="14"/>
                    <a:pt x="9" y="14"/>
                    <a:pt x="9" y="14"/>
                  </a:cubicBezTo>
                  <a:cubicBezTo>
                    <a:pt x="9" y="14"/>
                    <a:pt x="9" y="11"/>
                    <a:pt x="8" y="6"/>
                  </a:cubicBezTo>
                  <a:cubicBezTo>
                    <a:pt x="6" y="1"/>
                    <a:pt x="3" y="0"/>
                    <a:pt x="1" y="0"/>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7" name="Freeform 30"/>
            <p:cNvSpPr>
              <a:spLocks/>
            </p:cNvSpPr>
            <p:nvPr/>
          </p:nvSpPr>
          <p:spPr bwMode="auto">
            <a:xfrm>
              <a:off x="2995612" y="2422923"/>
              <a:ext cx="38100" cy="32147"/>
            </a:xfrm>
            <a:custGeom>
              <a:avLst/>
              <a:gdLst>
                <a:gd name="T0" fmla="*/ 4 w 8"/>
                <a:gd name="T1" fmla="*/ 5 h 7"/>
                <a:gd name="T2" fmla="*/ 7 w 8"/>
                <a:gd name="T3" fmla="*/ 3 h 7"/>
                <a:gd name="T4" fmla="*/ 8 w 8"/>
                <a:gd name="T5" fmla="*/ 2 h 7"/>
                <a:gd name="T6" fmla="*/ 4 w 8"/>
                <a:gd name="T7" fmla="*/ 2 h 7"/>
                <a:gd name="T8" fmla="*/ 2 w 8"/>
                <a:gd name="T9" fmla="*/ 2 h 7"/>
                <a:gd name="T10" fmla="*/ 2 w 8"/>
                <a:gd name="T11" fmla="*/ 0 h 7"/>
                <a:gd name="T12" fmla="*/ 1 w 8"/>
                <a:gd name="T13" fmla="*/ 2 h 7"/>
                <a:gd name="T14" fmla="*/ 2 w 8"/>
                <a:gd name="T15" fmla="*/ 4 h 7"/>
                <a:gd name="T16" fmla="*/ 2 w 8"/>
                <a:gd name="T17" fmla="*/ 5 h 7"/>
                <a:gd name="T18" fmla="*/ 3 w 8"/>
                <a:gd name="T19" fmla="*/ 7 h 7"/>
                <a:gd name="T20" fmla="*/ 4 w 8"/>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7">
                  <a:moveTo>
                    <a:pt x="4" y="5"/>
                  </a:moveTo>
                  <a:cubicBezTo>
                    <a:pt x="4" y="5"/>
                    <a:pt x="6" y="4"/>
                    <a:pt x="7" y="3"/>
                  </a:cubicBezTo>
                  <a:cubicBezTo>
                    <a:pt x="7" y="3"/>
                    <a:pt x="8" y="2"/>
                    <a:pt x="8" y="2"/>
                  </a:cubicBezTo>
                  <a:cubicBezTo>
                    <a:pt x="4" y="2"/>
                    <a:pt x="4" y="2"/>
                    <a:pt x="4" y="2"/>
                  </a:cubicBezTo>
                  <a:cubicBezTo>
                    <a:pt x="2" y="2"/>
                    <a:pt x="2" y="2"/>
                    <a:pt x="2" y="2"/>
                  </a:cubicBezTo>
                  <a:cubicBezTo>
                    <a:pt x="2" y="0"/>
                    <a:pt x="2" y="0"/>
                    <a:pt x="2" y="0"/>
                  </a:cubicBezTo>
                  <a:cubicBezTo>
                    <a:pt x="2" y="0"/>
                    <a:pt x="0" y="1"/>
                    <a:pt x="1" y="2"/>
                  </a:cubicBezTo>
                  <a:cubicBezTo>
                    <a:pt x="1" y="3"/>
                    <a:pt x="2" y="4"/>
                    <a:pt x="2" y="4"/>
                  </a:cubicBezTo>
                  <a:cubicBezTo>
                    <a:pt x="2" y="5"/>
                    <a:pt x="2" y="5"/>
                    <a:pt x="2" y="5"/>
                  </a:cubicBezTo>
                  <a:cubicBezTo>
                    <a:pt x="3" y="7"/>
                    <a:pt x="3" y="7"/>
                    <a:pt x="3" y="7"/>
                  </a:cubicBezTo>
                  <a:cubicBezTo>
                    <a:pt x="3" y="7"/>
                    <a:pt x="3" y="5"/>
                    <a:pt x="4"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8" name="Freeform 31"/>
            <p:cNvSpPr>
              <a:spLocks noEditPoints="1"/>
            </p:cNvSpPr>
            <p:nvPr/>
          </p:nvSpPr>
          <p:spPr bwMode="auto">
            <a:xfrm>
              <a:off x="2971800" y="2389586"/>
              <a:ext cx="127397" cy="98822"/>
            </a:xfrm>
            <a:custGeom>
              <a:avLst/>
              <a:gdLst>
                <a:gd name="T0" fmla="*/ 27 w 27"/>
                <a:gd name="T1" fmla="*/ 11 h 21"/>
                <a:gd name="T2" fmla="*/ 26 w 27"/>
                <a:gd name="T3" fmla="*/ 9 h 21"/>
                <a:gd name="T4" fmla="*/ 21 w 27"/>
                <a:gd name="T5" fmla="*/ 10 h 21"/>
                <a:gd name="T6" fmla="*/ 16 w 27"/>
                <a:gd name="T7" fmla="*/ 13 h 21"/>
                <a:gd name="T8" fmla="*/ 16 w 27"/>
                <a:gd name="T9" fmla="*/ 11 h 21"/>
                <a:gd name="T10" fmla="*/ 13 w 27"/>
                <a:gd name="T11" fmla="*/ 14 h 21"/>
                <a:gd name="T12" fmla="*/ 11 w 27"/>
                <a:gd name="T13" fmla="*/ 11 h 21"/>
                <a:gd name="T14" fmla="*/ 9 w 27"/>
                <a:gd name="T15" fmla="*/ 17 h 21"/>
                <a:gd name="T16" fmla="*/ 8 w 27"/>
                <a:gd name="T17" fmla="*/ 16 h 21"/>
                <a:gd name="T18" fmla="*/ 8 w 27"/>
                <a:gd name="T19" fmla="*/ 13 h 21"/>
                <a:gd name="T20" fmla="*/ 5 w 27"/>
                <a:gd name="T21" fmla="*/ 9 h 21"/>
                <a:gd name="T22" fmla="*/ 5 w 27"/>
                <a:gd name="T23" fmla="*/ 6 h 21"/>
                <a:gd name="T24" fmla="*/ 3 w 27"/>
                <a:gd name="T25" fmla="*/ 6 h 21"/>
                <a:gd name="T26" fmla="*/ 5 w 27"/>
                <a:gd name="T27" fmla="*/ 3 h 21"/>
                <a:gd name="T28" fmla="*/ 2 w 27"/>
                <a:gd name="T29" fmla="*/ 2 h 21"/>
                <a:gd name="T30" fmla="*/ 5 w 27"/>
                <a:gd name="T31" fmla="*/ 1 h 21"/>
                <a:gd name="T32" fmla="*/ 4 w 27"/>
                <a:gd name="T33" fmla="*/ 0 h 21"/>
                <a:gd name="T34" fmla="*/ 1 w 27"/>
                <a:gd name="T35" fmla="*/ 0 h 21"/>
                <a:gd name="T36" fmla="*/ 0 w 27"/>
                <a:gd name="T37" fmla="*/ 5 h 21"/>
                <a:gd name="T38" fmla="*/ 8 w 27"/>
                <a:gd name="T39" fmla="*/ 20 h 21"/>
                <a:gd name="T40" fmla="*/ 19 w 27"/>
                <a:gd name="T41" fmla="*/ 18 h 21"/>
                <a:gd name="T42" fmla="*/ 27 w 27"/>
                <a:gd name="T43" fmla="*/ 11 h 21"/>
                <a:gd name="T44" fmla="*/ 3 w 27"/>
                <a:gd name="T45" fmla="*/ 7 h 21"/>
                <a:gd name="T46" fmla="*/ 2 w 27"/>
                <a:gd name="T47" fmla="*/ 8 h 21"/>
                <a:gd name="T48" fmla="*/ 3 w 27"/>
                <a:gd name="T49"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21">
                  <a:moveTo>
                    <a:pt x="27" y="11"/>
                  </a:moveTo>
                  <a:cubicBezTo>
                    <a:pt x="26" y="9"/>
                    <a:pt x="26" y="9"/>
                    <a:pt x="26" y="9"/>
                  </a:cubicBezTo>
                  <a:cubicBezTo>
                    <a:pt x="25" y="9"/>
                    <a:pt x="22" y="9"/>
                    <a:pt x="21" y="10"/>
                  </a:cubicBezTo>
                  <a:cubicBezTo>
                    <a:pt x="19" y="10"/>
                    <a:pt x="17" y="13"/>
                    <a:pt x="16" y="13"/>
                  </a:cubicBezTo>
                  <a:cubicBezTo>
                    <a:pt x="16" y="13"/>
                    <a:pt x="16" y="11"/>
                    <a:pt x="16" y="11"/>
                  </a:cubicBezTo>
                  <a:cubicBezTo>
                    <a:pt x="13" y="14"/>
                    <a:pt x="13" y="14"/>
                    <a:pt x="13" y="14"/>
                  </a:cubicBezTo>
                  <a:cubicBezTo>
                    <a:pt x="11" y="11"/>
                    <a:pt x="11" y="11"/>
                    <a:pt x="11" y="11"/>
                  </a:cubicBezTo>
                  <a:cubicBezTo>
                    <a:pt x="9" y="12"/>
                    <a:pt x="9" y="17"/>
                    <a:pt x="9" y="17"/>
                  </a:cubicBezTo>
                  <a:cubicBezTo>
                    <a:pt x="9" y="17"/>
                    <a:pt x="9" y="17"/>
                    <a:pt x="8" y="16"/>
                  </a:cubicBezTo>
                  <a:cubicBezTo>
                    <a:pt x="7" y="16"/>
                    <a:pt x="8" y="13"/>
                    <a:pt x="8" y="13"/>
                  </a:cubicBezTo>
                  <a:cubicBezTo>
                    <a:pt x="8" y="13"/>
                    <a:pt x="6" y="10"/>
                    <a:pt x="5" y="9"/>
                  </a:cubicBezTo>
                  <a:cubicBezTo>
                    <a:pt x="4" y="8"/>
                    <a:pt x="5" y="6"/>
                    <a:pt x="5" y="6"/>
                  </a:cubicBezTo>
                  <a:cubicBezTo>
                    <a:pt x="4" y="5"/>
                    <a:pt x="3" y="6"/>
                    <a:pt x="3" y="6"/>
                  </a:cubicBezTo>
                  <a:cubicBezTo>
                    <a:pt x="4" y="5"/>
                    <a:pt x="5" y="3"/>
                    <a:pt x="5" y="3"/>
                  </a:cubicBezTo>
                  <a:cubicBezTo>
                    <a:pt x="4" y="2"/>
                    <a:pt x="2" y="2"/>
                    <a:pt x="2" y="2"/>
                  </a:cubicBezTo>
                  <a:cubicBezTo>
                    <a:pt x="2" y="2"/>
                    <a:pt x="5" y="2"/>
                    <a:pt x="5" y="1"/>
                  </a:cubicBezTo>
                  <a:cubicBezTo>
                    <a:pt x="4" y="1"/>
                    <a:pt x="4" y="1"/>
                    <a:pt x="4" y="0"/>
                  </a:cubicBezTo>
                  <a:cubicBezTo>
                    <a:pt x="4" y="0"/>
                    <a:pt x="2" y="0"/>
                    <a:pt x="1" y="0"/>
                  </a:cubicBezTo>
                  <a:cubicBezTo>
                    <a:pt x="1" y="1"/>
                    <a:pt x="1" y="4"/>
                    <a:pt x="0" y="5"/>
                  </a:cubicBezTo>
                  <a:cubicBezTo>
                    <a:pt x="0" y="9"/>
                    <a:pt x="4" y="19"/>
                    <a:pt x="8" y="20"/>
                  </a:cubicBezTo>
                  <a:cubicBezTo>
                    <a:pt x="11" y="21"/>
                    <a:pt x="16" y="19"/>
                    <a:pt x="19" y="18"/>
                  </a:cubicBezTo>
                  <a:cubicBezTo>
                    <a:pt x="21" y="16"/>
                    <a:pt x="25" y="13"/>
                    <a:pt x="27" y="11"/>
                  </a:cubicBezTo>
                  <a:close/>
                  <a:moveTo>
                    <a:pt x="3" y="7"/>
                  </a:moveTo>
                  <a:cubicBezTo>
                    <a:pt x="3" y="8"/>
                    <a:pt x="2" y="8"/>
                    <a:pt x="2" y="8"/>
                  </a:cubicBezTo>
                  <a:cubicBezTo>
                    <a:pt x="2" y="8"/>
                    <a:pt x="3" y="8"/>
                    <a:pt x="3"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9" name="Freeform 32"/>
            <p:cNvSpPr>
              <a:spLocks/>
            </p:cNvSpPr>
            <p:nvPr/>
          </p:nvSpPr>
          <p:spPr bwMode="auto">
            <a:xfrm>
              <a:off x="3005137" y="2422923"/>
              <a:ext cx="33337" cy="19050"/>
            </a:xfrm>
            <a:custGeom>
              <a:avLst/>
              <a:gdLst>
                <a:gd name="T0" fmla="*/ 7 w 7"/>
                <a:gd name="T1" fmla="*/ 2 h 4"/>
                <a:gd name="T2" fmla="*/ 4 w 7"/>
                <a:gd name="T3" fmla="*/ 0 h 4"/>
                <a:gd name="T4" fmla="*/ 1 w 7"/>
                <a:gd name="T5" fmla="*/ 0 h 4"/>
                <a:gd name="T6" fmla="*/ 0 w 7"/>
                <a:gd name="T7" fmla="*/ 1 h 4"/>
                <a:gd name="T8" fmla="*/ 1 w 7"/>
                <a:gd name="T9" fmla="*/ 2 h 4"/>
                <a:gd name="T10" fmla="*/ 2 w 7"/>
                <a:gd name="T11" fmla="*/ 3 h 4"/>
                <a:gd name="T12" fmla="*/ 3 w 7"/>
                <a:gd name="T13" fmla="*/ 4 h 4"/>
                <a:gd name="T14" fmla="*/ 7 w 7"/>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2"/>
                  </a:moveTo>
                  <a:cubicBezTo>
                    <a:pt x="6" y="2"/>
                    <a:pt x="5" y="1"/>
                    <a:pt x="4" y="0"/>
                  </a:cubicBezTo>
                  <a:cubicBezTo>
                    <a:pt x="1" y="0"/>
                    <a:pt x="1" y="0"/>
                    <a:pt x="1" y="0"/>
                  </a:cubicBezTo>
                  <a:cubicBezTo>
                    <a:pt x="1" y="0"/>
                    <a:pt x="1" y="0"/>
                    <a:pt x="0" y="1"/>
                  </a:cubicBezTo>
                  <a:cubicBezTo>
                    <a:pt x="0" y="1"/>
                    <a:pt x="0" y="2"/>
                    <a:pt x="1" y="2"/>
                  </a:cubicBezTo>
                  <a:cubicBezTo>
                    <a:pt x="1" y="2"/>
                    <a:pt x="1" y="3"/>
                    <a:pt x="2" y="3"/>
                  </a:cubicBezTo>
                  <a:cubicBezTo>
                    <a:pt x="2" y="3"/>
                    <a:pt x="3" y="3"/>
                    <a:pt x="3" y="4"/>
                  </a:cubicBezTo>
                  <a:cubicBezTo>
                    <a:pt x="3" y="4"/>
                    <a:pt x="6" y="3"/>
                    <a:pt x="7" y="2"/>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90" name="文本框 25"/>
          <p:cNvSpPr txBox="1"/>
          <p:nvPr/>
        </p:nvSpPr>
        <p:spPr>
          <a:xfrm>
            <a:off x="1084626" y="2441337"/>
            <a:ext cx="10580060" cy="830997"/>
          </a:xfrm>
          <a:prstGeom prst="rect">
            <a:avLst/>
          </a:prstGeom>
          <a:noFill/>
        </p:spPr>
        <p:txBody>
          <a:bodyPr wrap="square" rtlCol="0">
            <a:spAutoFit/>
          </a:bodyPr>
          <a:lstStyle/>
          <a:p>
            <a:pPr indent="457200" algn="just"/>
            <a:r>
              <a:rPr lang="zh-CN" altLang="en-US" sz="1600" dirty="0">
                <a:solidFill>
                  <a:srgbClr val="FF0000"/>
                </a:solidFill>
                <a:latin typeface="微软雅黑" panose="020B0503020204020204" pitchFamily="34" charset="-122"/>
                <a:ea typeface="微软雅黑" panose="020B0503020204020204" pitchFamily="34" charset="-122"/>
              </a:rPr>
              <a:t>基于主机</a:t>
            </a:r>
            <a:r>
              <a:rPr lang="zh-CN" altLang="en-US" sz="1600" dirty="0">
                <a:solidFill>
                  <a:srgbClr val="4C6062"/>
                </a:solidFill>
                <a:latin typeface="微软雅黑" panose="020B0503020204020204" pitchFamily="34" charset="-122"/>
                <a:ea typeface="微软雅黑" panose="020B0503020204020204" pitchFamily="34" charset="-122"/>
              </a:rPr>
              <a:t>的虚拟化存储的实现，其</a:t>
            </a:r>
            <a:r>
              <a:rPr lang="zh-CN" altLang="en-US" sz="1600" dirty="0">
                <a:solidFill>
                  <a:srgbClr val="FF0000"/>
                </a:solidFill>
                <a:latin typeface="微软雅黑" panose="020B0503020204020204" pitchFamily="34" charset="-122"/>
                <a:ea typeface="微软雅黑" panose="020B0503020204020204" pitchFamily="34" charset="-122"/>
              </a:rPr>
              <a:t>核心技术</a:t>
            </a:r>
            <a:r>
              <a:rPr lang="zh-CN" altLang="en-US" sz="1600" dirty="0">
                <a:solidFill>
                  <a:srgbClr val="4C6062"/>
                </a:solidFill>
                <a:latin typeface="微软雅黑" panose="020B0503020204020204" pitchFamily="34" charset="-122"/>
                <a:ea typeface="微软雅黑" panose="020B0503020204020204" pitchFamily="34" charset="-122"/>
              </a:rPr>
              <a:t>是通过增加一个运行在操作系统下的逻辑卷管理软件将磁盘上的物理块号映射成逻辑卷号，并以此实现把多个物理磁盘阵列映射成一个统一的虚拟的逻辑存储空间（逻辑块），实现存储虚拟化的控制和管理。</a:t>
            </a:r>
          </a:p>
        </p:txBody>
      </p:sp>
      <p:sp>
        <p:nvSpPr>
          <p:cNvPr id="91" name="文本框 25"/>
          <p:cNvSpPr txBox="1"/>
          <p:nvPr/>
        </p:nvSpPr>
        <p:spPr>
          <a:xfrm>
            <a:off x="384175" y="3660591"/>
            <a:ext cx="3714521" cy="1938992"/>
          </a:xfrm>
          <a:prstGeom prst="rect">
            <a:avLst/>
          </a:prstGeom>
          <a:noFill/>
        </p:spPr>
        <p:txBody>
          <a:bodyPr wrap="square" rtlCol="0">
            <a:spAutoFit/>
          </a:bodyPr>
          <a:lstStyle/>
          <a:p>
            <a:pPr indent="457200">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基于存储设备</a:t>
            </a:r>
            <a:r>
              <a:rPr lang="zh-CN" altLang="en-US" sz="1600" dirty="0">
                <a:solidFill>
                  <a:srgbClr val="4C6062"/>
                </a:solidFill>
                <a:latin typeface="微软雅黑" panose="020B0503020204020204" pitchFamily="34" charset="-122"/>
                <a:ea typeface="微软雅黑" panose="020B0503020204020204" pitchFamily="34" charset="-122"/>
              </a:rPr>
              <a:t>虚拟化技术依赖于提供相关功能的存储设备的阵列控制器模块，常见于高端存储设备，其主要应用针对异构的</a:t>
            </a:r>
            <a:r>
              <a:rPr lang="en-US" altLang="zh-CN" sz="1600" dirty="0">
                <a:solidFill>
                  <a:srgbClr val="4C6062"/>
                </a:solidFill>
                <a:latin typeface="微软雅黑" panose="020B0503020204020204" pitchFamily="34" charset="-122"/>
                <a:ea typeface="微软雅黑" panose="020B0503020204020204" pitchFamily="34" charset="-122"/>
              </a:rPr>
              <a:t>SAN</a:t>
            </a:r>
            <a:r>
              <a:rPr lang="zh-CN" altLang="en-US" sz="1600" dirty="0">
                <a:solidFill>
                  <a:srgbClr val="4C6062"/>
                </a:solidFill>
                <a:latin typeface="微软雅黑" panose="020B0503020204020204" pitchFamily="34" charset="-122"/>
                <a:ea typeface="微软雅黑" panose="020B0503020204020204" pitchFamily="34" charset="-122"/>
              </a:rPr>
              <a:t>存储构架。</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endParaRPr lang="zh-CN" altLang="en-US" sz="1600" dirty="0">
              <a:solidFill>
                <a:srgbClr val="4C6062"/>
              </a:solidFill>
              <a:latin typeface="微软雅黑" panose="020B0503020204020204" pitchFamily="34" charset="-122"/>
              <a:ea typeface="微软雅黑" panose="020B0503020204020204" pitchFamily="34" charset="-122"/>
            </a:endParaRPr>
          </a:p>
        </p:txBody>
      </p:sp>
      <p:sp>
        <p:nvSpPr>
          <p:cNvPr id="92" name="文本框 25"/>
          <p:cNvSpPr txBox="1"/>
          <p:nvPr/>
        </p:nvSpPr>
        <p:spPr>
          <a:xfrm>
            <a:off x="8308975" y="3657600"/>
            <a:ext cx="3468078" cy="2677656"/>
          </a:xfrm>
          <a:prstGeom prst="rect">
            <a:avLst/>
          </a:prstGeom>
          <a:noFill/>
        </p:spPr>
        <p:txBody>
          <a:bodyPr wrap="square" rtlCol="0">
            <a:spAutoFit/>
          </a:bodyPr>
          <a:lstStyle/>
          <a:p>
            <a:pPr indent="457200" algn="just">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基于存储网络虚拟化</a:t>
            </a:r>
            <a:r>
              <a:rPr lang="zh-CN" altLang="en-US" sz="1600" dirty="0">
                <a:solidFill>
                  <a:srgbClr val="4C6062"/>
                </a:solidFill>
                <a:latin typeface="微软雅黑" panose="020B0503020204020204" pitchFamily="34" charset="-122"/>
                <a:ea typeface="微软雅黑" panose="020B0503020204020204" pitchFamily="34" charset="-122"/>
              </a:rPr>
              <a:t>的技术的</a:t>
            </a:r>
            <a:r>
              <a:rPr lang="zh-CN" altLang="en-US" sz="1600" dirty="0">
                <a:solidFill>
                  <a:srgbClr val="FF0000"/>
                </a:solidFill>
                <a:latin typeface="微软雅黑" panose="020B0503020204020204" pitchFamily="34" charset="-122"/>
                <a:ea typeface="微软雅黑" panose="020B0503020204020204" pitchFamily="34" charset="-122"/>
              </a:rPr>
              <a:t>核心</a:t>
            </a:r>
            <a:r>
              <a:rPr lang="zh-CN" altLang="en-US" sz="1600" dirty="0">
                <a:solidFill>
                  <a:srgbClr val="4C6062"/>
                </a:solidFill>
                <a:latin typeface="微软雅黑" panose="020B0503020204020204" pitchFamily="34" charset="-122"/>
                <a:ea typeface="微软雅黑" panose="020B0503020204020204" pitchFamily="34" charset="-122"/>
              </a:rPr>
              <a:t>是在存储区域网中增加虚拟化引擎实现存储资源的集中管理，其具体实施一般是通过具有虚拟化支持能力的路由器或交换机实现。在此基础上，存储网络虚拟化又可以分为</a:t>
            </a:r>
            <a:r>
              <a:rPr lang="zh-CN" altLang="en-US" sz="1600" dirty="0">
                <a:solidFill>
                  <a:srgbClr val="FF0000"/>
                </a:solidFill>
                <a:latin typeface="微软雅黑" panose="020B0503020204020204" pitchFamily="34" charset="-122"/>
                <a:ea typeface="微软雅黑" panose="020B0503020204020204" pitchFamily="34" charset="-122"/>
              </a:rPr>
              <a:t>带内虚拟化与带外虚拟化</a:t>
            </a:r>
            <a:r>
              <a:rPr lang="zh-CN" altLang="en-US" sz="1600" dirty="0">
                <a:solidFill>
                  <a:srgbClr val="4C6062"/>
                </a:solidFill>
                <a:latin typeface="微软雅黑" panose="020B0503020204020204" pitchFamily="34" charset="-122"/>
                <a:ea typeface="微软雅黑" panose="020B0503020204020204" pitchFamily="34" charset="-122"/>
              </a:rPr>
              <a:t>两类。</a:t>
            </a:r>
          </a:p>
        </p:txBody>
      </p:sp>
      <p:cxnSp>
        <p:nvCxnSpPr>
          <p:cNvPr id="93" name="直接连接符 92"/>
          <p:cNvCxnSpPr/>
          <p:nvPr/>
        </p:nvCxnSpPr>
        <p:spPr>
          <a:xfrm>
            <a:off x="4093778" y="3651664"/>
            <a:ext cx="4918" cy="2900524"/>
          </a:xfrm>
          <a:prstGeom prst="line">
            <a:avLst/>
          </a:prstGeom>
          <a:ln w="571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8176078" y="3641925"/>
            <a:ext cx="4918" cy="2900524"/>
          </a:xfrm>
          <a:prstGeom prst="line">
            <a:avLst/>
          </a:prstGeom>
          <a:ln w="571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2365375" y="3346137"/>
            <a:ext cx="8229600" cy="6663"/>
          </a:xfrm>
          <a:prstGeom prst="line">
            <a:avLst/>
          </a:prstGeom>
          <a:ln w="571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131974" y="-1"/>
            <a:ext cx="11520000" cy="1016152"/>
            <a:chOff x="131974" y="-1"/>
            <a:chExt cx="11520000" cy="1016152"/>
          </a:xfrm>
        </p:grpSpPr>
        <p:pic>
          <p:nvPicPr>
            <p:cNvPr id="97" name="图片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98" name="矩形 97"/>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9"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100" name="文本框 99"/>
          <p:cNvSpPr txBox="1"/>
          <p:nvPr/>
        </p:nvSpPr>
        <p:spPr>
          <a:xfrm>
            <a:off x="612896" y="1591416"/>
            <a:ext cx="2077813" cy="461665"/>
          </a:xfrm>
          <a:prstGeom prst="rect">
            <a:avLst/>
          </a:prstGeom>
          <a:noFill/>
        </p:spPr>
        <p:txBody>
          <a:bodyPr wrap="none" rtlCol="0">
            <a:spAutoFit/>
          </a:bodyPr>
          <a:lstStyle/>
          <a:p>
            <a:pPr marL="34290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存储虚拟化</a:t>
            </a:r>
          </a:p>
        </p:txBody>
      </p:sp>
      <p:sp>
        <p:nvSpPr>
          <p:cNvPr id="101" name="文本框 100"/>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Tree>
    <p:extLst>
      <p:ext uri="{BB962C8B-B14F-4D97-AF65-F5344CB8AC3E}">
        <p14:creationId xmlns:p14="http://schemas.microsoft.com/office/powerpoint/2010/main" val="4160698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2985779" y="1383379"/>
            <a:ext cx="3722996" cy="533400"/>
          </a:xfrm>
          <a:prstGeom prst="rect">
            <a:avLst/>
          </a:prstGeom>
        </p:spPr>
        <p:txBody>
          <a:bodyPr>
            <a:normAutofit/>
          </a:bodyPr>
          <a:lstStyle/>
          <a:p>
            <a:pPr>
              <a:buClr>
                <a:srgbClr val="0070C0"/>
              </a:buClr>
              <a:buSzPct val="100000"/>
              <a:buFont typeface="Wingdings" panose="05000000000000000000" pitchFamily="2" charset="2"/>
              <a:buChar char="Ø"/>
            </a:pPr>
            <a:r>
              <a:rPr lang="en-US" altLang="zh-CN" dirty="0">
                <a:solidFill>
                  <a:schemeClr val="tx1"/>
                </a:solidFill>
              </a:rPr>
              <a:t>2</a:t>
            </a:r>
            <a:r>
              <a:rPr lang="zh-CN" altLang="en-US" dirty="0">
                <a:solidFill>
                  <a:schemeClr val="tx1"/>
                </a:solidFill>
                <a:latin typeface="Verdana" pitchFamily="34" charset="0"/>
              </a:rPr>
              <a:t>．</a:t>
            </a:r>
            <a:r>
              <a:rPr lang="zh-CN" altLang="en-US" dirty="0">
                <a:solidFill>
                  <a:schemeClr val="tx1"/>
                </a:solidFill>
              </a:rPr>
              <a:t>存储虚拟化技术对比</a:t>
            </a:r>
          </a:p>
        </p:txBody>
      </p:sp>
      <p:graphicFrame>
        <p:nvGraphicFramePr>
          <p:cNvPr id="3" name="表格 2"/>
          <p:cNvGraphicFramePr>
            <a:graphicFrameLocks noGrp="1"/>
          </p:cNvGraphicFramePr>
          <p:nvPr>
            <p:extLst>
              <p:ext uri="{D42A27DB-BD31-4B8C-83A1-F6EECF244321}">
                <p14:modId xmlns:p14="http://schemas.microsoft.com/office/powerpoint/2010/main" val="3169175243"/>
              </p:ext>
            </p:extLst>
          </p:nvPr>
        </p:nvGraphicFramePr>
        <p:xfrm>
          <a:off x="1060173" y="2427656"/>
          <a:ext cx="10591801" cy="4273495"/>
        </p:xfrm>
        <a:graphic>
          <a:graphicData uri="http://schemas.openxmlformats.org/drawingml/2006/table">
            <a:tbl>
              <a:tblPr firstRow="1" bandRow="1">
                <a:tableStyleId>{F5AB1C69-6EDB-4FF4-983F-18BD219EF322}</a:tableStyleId>
              </a:tblPr>
              <a:tblGrid>
                <a:gridCol w="1363301">
                  <a:extLst>
                    <a:ext uri="{9D8B030D-6E8A-4147-A177-3AD203B41FA5}">
                      <a16:colId xmlns:a16="http://schemas.microsoft.com/office/drawing/2014/main" val="20000"/>
                    </a:ext>
                  </a:extLst>
                </a:gridCol>
                <a:gridCol w="3146080">
                  <a:extLst>
                    <a:ext uri="{9D8B030D-6E8A-4147-A177-3AD203B41FA5}">
                      <a16:colId xmlns:a16="http://schemas.microsoft.com/office/drawing/2014/main" val="20001"/>
                    </a:ext>
                  </a:extLst>
                </a:gridCol>
                <a:gridCol w="3041210">
                  <a:extLst>
                    <a:ext uri="{9D8B030D-6E8A-4147-A177-3AD203B41FA5}">
                      <a16:colId xmlns:a16="http://schemas.microsoft.com/office/drawing/2014/main" val="20002"/>
                    </a:ext>
                  </a:extLst>
                </a:gridCol>
                <a:gridCol w="3041210">
                  <a:extLst>
                    <a:ext uri="{9D8B030D-6E8A-4147-A177-3AD203B41FA5}">
                      <a16:colId xmlns:a16="http://schemas.microsoft.com/office/drawing/2014/main" val="20003"/>
                    </a:ext>
                  </a:extLst>
                </a:gridCol>
              </a:tblGrid>
              <a:tr h="357360">
                <a:tc>
                  <a:txBody>
                    <a:bodyPr/>
                    <a:lstStyle/>
                    <a:p>
                      <a:pPr algn="ctr">
                        <a:lnSpc>
                          <a:spcPts val="1560"/>
                        </a:lnSpc>
                        <a:spcBef>
                          <a:spcPts val="60"/>
                        </a:spcBef>
                        <a:spcAft>
                          <a:spcPts val="60"/>
                        </a:spcAft>
                      </a:pPr>
                      <a:r>
                        <a:rPr lang="zh-CN" sz="1600" kern="100" spc="10" dirty="0">
                          <a:effectLst/>
                          <a:latin typeface="方正宋一简体"/>
                          <a:cs typeface="宋体"/>
                        </a:rPr>
                        <a:t>实现层面</a:t>
                      </a:r>
                    </a:p>
                  </a:txBody>
                  <a:tcPr marL="68580" marR="68580" marT="0" marB="0" anchor="ctr">
                    <a:solidFill>
                      <a:srgbClr val="92D050"/>
                    </a:solidFill>
                  </a:tcPr>
                </a:tc>
                <a:tc>
                  <a:txBody>
                    <a:bodyPr/>
                    <a:lstStyle/>
                    <a:p>
                      <a:pPr algn="ctr">
                        <a:lnSpc>
                          <a:spcPts val="1560"/>
                        </a:lnSpc>
                        <a:spcBef>
                          <a:spcPts val="60"/>
                        </a:spcBef>
                        <a:spcAft>
                          <a:spcPts val="60"/>
                        </a:spcAft>
                      </a:pPr>
                      <a:r>
                        <a:rPr lang="zh-CN" sz="1600" kern="100" spc="10">
                          <a:effectLst/>
                          <a:latin typeface="方正宋一简体"/>
                          <a:cs typeface="宋体"/>
                        </a:rPr>
                        <a:t>主　　机</a:t>
                      </a:r>
                    </a:p>
                  </a:txBody>
                  <a:tcPr marL="68580" marR="68580" marT="0" marB="0" anchor="ctr">
                    <a:solidFill>
                      <a:srgbClr val="92D050"/>
                    </a:solidFill>
                  </a:tcPr>
                </a:tc>
                <a:tc>
                  <a:txBody>
                    <a:bodyPr/>
                    <a:lstStyle/>
                    <a:p>
                      <a:pPr algn="ctr">
                        <a:lnSpc>
                          <a:spcPts val="1560"/>
                        </a:lnSpc>
                        <a:spcBef>
                          <a:spcPts val="60"/>
                        </a:spcBef>
                        <a:spcAft>
                          <a:spcPts val="60"/>
                        </a:spcAft>
                      </a:pPr>
                      <a:r>
                        <a:rPr lang="zh-CN" sz="1600" kern="100" spc="10" dirty="0">
                          <a:effectLst/>
                          <a:latin typeface="方正宋一简体"/>
                          <a:cs typeface="宋体"/>
                        </a:rPr>
                        <a:t>网　　络</a:t>
                      </a:r>
                    </a:p>
                  </a:txBody>
                  <a:tcPr marL="68580" marR="68580" marT="0" marB="0" anchor="ctr">
                    <a:solidFill>
                      <a:srgbClr val="92D050"/>
                    </a:solidFill>
                  </a:tcPr>
                </a:tc>
                <a:tc>
                  <a:txBody>
                    <a:bodyPr/>
                    <a:lstStyle/>
                    <a:p>
                      <a:pPr algn="ctr">
                        <a:lnSpc>
                          <a:spcPts val="1560"/>
                        </a:lnSpc>
                        <a:spcBef>
                          <a:spcPts val="60"/>
                        </a:spcBef>
                        <a:spcAft>
                          <a:spcPts val="60"/>
                        </a:spcAft>
                      </a:pPr>
                      <a:r>
                        <a:rPr lang="zh-CN" sz="1600" kern="100" spc="10" dirty="0">
                          <a:effectLst/>
                          <a:latin typeface="方正宋一简体"/>
                          <a:cs typeface="宋体"/>
                        </a:rPr>
                        <a:t>设　　备</a:t>
                      </a:r>
                    </a:p>
                  </a:txBody>
                  <a:tcPr marL="68580" marR="68580" marT="0" marB="0" anchor="ctr">
                    <a:solidFill>
                      <a:srgbClr val="92D050"/>
                    </a:solidFill>
                  </a:tcPr>
                </a:tc>
                <a:extLst>
                  <a:ext uri="{0D108BD9-81ED-4DB2-BD59-A6C34878D82A}">
                    <a16:rowId xmlns:a16="http://schemas.microsoft.com/office/drawing/2014/main" val="10000"/>
                  </a:ext>
                </a:extLst>
              </a:tr>
              <a:tr h="857664">
                <a:tc>
                  <a:txBody>
                    <a:bodyPr/>
                    <a:lstStyle/>
                    <a:p>
                      <a:pPr algn="ctr">
                        <a:lnSpc>
                          <a:spcPts val="1560"/>
                        </a:lnSpc>
                        <a:spcBef>
                          <a:spcPts val="60"/>
                        </a:spcBef>
                        <a:spcAft>
                          <a:spcPts val="60"/>
                        </a:spcAft>
                      </a:pPr>
                      <a:r>
                        <a:rPr lang="zh-CN" sz="1200" b="1" kern="100" spc="10" dirty="0">
                          <a:effectLst/>
                          <a:latin typeface="方正宋一简体"/>
                          <a:cs typeface="宋体"/>
                        </a:rPr>
                        <a:t>优点</a:t>
                      </a:r>
                    </a:p>
                  </a:txBody>
                  <a:tcPr marL="68580" marR="68580" marT="0" marB="0" anchor="ctr"/>
                </a:tc>
                <a:tc>
                  <a:txBody>
                    <a:bodyPr/>
                    <a:lstStyle/>
                    <a:p>
                      <a:pPr algn="just">
                        <a:lnSpc>
                          <a:spcPts val="1560"/>
                        </a:lnSpc>
                        <a:spcBef>
                          <a:spcPts val="60"/>
                        </a:spcBef>
                        <a:spcAft>
                          <a:spcPts val="60"/>
                        </a:spcAft>
                      </a:pPr>
                      <a:r>
                        <a:rPr lang="zh-CN" sz="1200" kern="100" spc="10" dirty="0">
                          <a:effectLst/>
                          <a:latin typeface="方正宋一简体"/>
                          <a:cs typeface="宋体"/>
                        </a:rPr>
                        <a:t>支</a:t>
                      </a:r>
                      <a:r>
                        <a:rPr lang="zh-CN" sz="1200" kern="100" spc="-10" dirty="0">
                          <a:effectLst/>
                          <a:latin typeface="方正宋一简体"/>
                          <a:cs typeface="宋体"/>
                        </a:rPr>
                        <a:t>持异构的存储系统；不占用磁盘控制器资源</a:t>
                      </a:r>
                      <a:endParaRPr lang="zh-CN" sz="1200" kern="100" spc="10" dirty="0">
                        <a:effectLst/>
                        <a:latin typeface="方正宋一简体"/>
                        <a:cs typeface="宋体"/>
                      </a:endParaRPr>
                    </a:p>
                  </a:txBody>
                  <a:tcPr marL="68580" marR="68580" marT="0" marB="0" anchor="ctr"/>
                </a:tc>
                <a:tc>
                  <a:txBody>
                    <a:bodyPr/>
                    <a:lstStyle/>
                    <a:p>
                      <a:pPr algn="just">
                        <a:lnSpc>
                          <a:spcPts val="1560"/>
                        </a:lnSpc>
                        <a:spcBef>
                          <a:spcPts val="60"/>
                        </a:spcBef>
                        <a:spcAft>
                          <a:spcPts val="60"/>
                        </a:spcAft>
                      </a:pPr>
                      <a:r>
                        <a:rPr lang="zh-CN" sz="1200" kern="100" spc="10" dirty="0">
                          <a:effectLst/>
                          <a:latin typeface="方正宋一简体"/>
                          <a:cs typeface="宋体"/>
                        </a:rPr>
                        <a:t>与主机无关，不占用主机资源；能够支持异构主机、异构存储设备；对不同存储设备构建统一管理平台，可扩展性好</a:t>
                      </a:r>
                    </a:p>
                  </a:txBody>
                  <a:tcPr marL="68580" marR="68580" marT="0" marB="0" anchor="ctr"/>
                </a:tc>
                <a:tc>
                  <a:txBody>
                    <a:bodyPr/>
                    <a:lstStyle/>
                    <a:p>
                      <a:pPr algn="just">
                        <a:lnSpc>
                          <a:spcPts val="1560"/>
                        </a:lnSpc>
                        <a:spcBef>
                          <a:spcPts val="60"/>
                        </a:spcBef>
                        <a:spcAft>
                          <a:spcPts val="60"/>
                        </a:spcAft>
                      </a:pPr>
                      <a:r>
                        <a:rPr lang="zh-CN" sz="1200" kern="100" spc="10" dirty="0">
                          <a:effectLst/>
                          <a:latin typeface="方正宋一简体"/>
                          <a:cs typeface="宋体"/>
                        </a:rPr>
                        <a:t>与主机无关，不占用主机资源；数据管理功能丰富；技术成熟度高</a:t>
                      </a:r>
                    </a:p>
                  </a:txBody>
                  <a:tcPr marL="68580" marR="68580" marT="0" marB="0" anchor="ctr"/>
                </a:tc>
                <a:extLst>
                  <a:ext uri="{0D108BD9-81ED-4DB2-BD59-A6C34878D82A}">
                    <a16:rowId xmlns:a16="http://schemas.microsoft.com/office/drawing/2014/main" val="10001"/>
                  </a:ext>
                </a:extLst>
              </a:tr>
              <a:tr h="806505">
                <a:tc>
                  <a:txBody>
                    <a:bodyPr/>
                    <a:lstStyle/>
                    <a:p>
                      <a:pPr algn="ctr">
                        <a:lnSpc>
                          <a:spcPts val="1560"/>
                        </a:lnSpc>
                        <a:spcBef>
                          <a:spcPts val="60"/>
                        </a:spcBef>
                        <a:spcAft>
                          <a:spcPts val="60"/>
                        </a:spcAft>
                      </a:pPr>
                      <a:r>
                        <a:rPr lang="zh-CN" sz="1200" b="1" kern="100" spc="10" dirty="0">
                          <a:effectLst/>
                          <a:latin typeface="方正宋一简体"/>
                          <a:cs typeface="宋体"/>
                        </a:rPr>
                        <a:t>缺点</a:t>
                      </a:r>
                    </a:p>
                  </a:txBody>
                  <a:tcPr marL="68580" marR="68580" marT="0" marB="0" anchor="ctr"/>
                </a:tc>
                <a:tc>
                  <a:txBody>
                    <a:bodyPr/>
                    <a:lstStyle/>
                    <a:p>
                      <a:pPr algn="just">
                        <a:lnSpc>
                          <a:spcPts val="1560"/>
                        </a:lnSpc>
                        <a:spcBef>
                          <a:spcPts val="60"/>
                        </a:spcBef>
                        <a:spcAft>
                          <a:spcPts val="60"/>
                        </a:spcAft>
                      </a:pPr>
                      <a:r>
                        <a:rPr lang="zh-CN" sz="1200" kern="100" spc="10" dirty="0">
                          <a:effectLst/>
                          <a:latin typeface="方正宋一简体"/>
                          <a:cs typeface="宋体"/>
                        </a:rPr>
                        <a:t>占用主机资源，降低应用性能；存在操作系统和应用的兼容性问题；主机数量越多，管理成本越高</a:t>
                      </a:r>
                    </a:p>
                  </a:txBody>
                  <a:tcPr marL="68580" marR="68580" marT="0" marB="0" anchor="ctr"/>
                </a:tc>
                <a:tc>
                  <a:txBody>
                    <a:bodyPr/>
                    <a:lstStyle/>
                    <a:p>
                      <a:pPr algn="just">
                        <a:lnSpc>
                          <a:spcPts val="1560"/>
                        </a:lnSpc>
                        <a:spcBef>
                          <a:spcPts val="60"/>
                        </a:spcBef>
                        <a:spcAft>
                          <a:spcPts val="60"/>
                        </a:spcAft>
                      </a:pPr>
                      <a:r>
                        <a:rPr lang="zh-CN" sz="1200" kern="100" spc="10" dirty="0">
                          <a:effectLst/>
                          <a:latin typeface="方正宋一简体"/>
                          <a:cs typeface="宋体"/>
                        </a:rPr>
                        <a:t>占用交换机资源；面临带内、带外的选择；存储设备兼容性需要严格验证；原有的磁盘阵列的高级存储功能将不能使用</a:t>
                      </a:r>
                    </a:p>
                  </a:txBody>
                  <a:tcPr marL="68580" marR="68580" marT="0" marB="0" anchor="ctr"/>
                </a:tc>
                <a:tc>
                  <a:txBody>
                    <a:bodyPr/>
                    <a:lstStyle/>
                    <a:p>
                      <a:pPr algn="just">
                        <a:lnSpc>
                          <a:spcPts val="1560"/>
                        </a:lnSpc>
                        <a:spcBef>
                          <a:spcPts val="60"/>
                        </a:spcBef>
                        <a:spcAft>
                          <a:spcPts val="60"/>
                        </a:spcAft>
                      </a:pPr>
                      <a:r>
                        <a:rPr lang="zh-CN" sz="1200" kern="100" spc="10" dirty="0">
                          <a:effectLst/>
                          <a:latin typeface="方正宋一简体"/>
                          <a:cs typeface="宋体"/>
                        </a:rPr>
                        <a:t>受制于存储控制器接口资源，虚拟化能力较弱；异构厂家存储设备的高级存储功能将不能使用</a:t>
                      </a:r>
                    </a:p>
                  </a:txBody>
                  <a:tcPr marL="68580" marR="68580" marT="0" marB="0" anchor="ctr"/>
                </a:tc>
                <a:extLst>
                  <a:ext uri="{0D108BD9-81ED-4DB2-BD59-A6C34878D82A}">
                    <a16:rowId xmlns:a16="http://schemas.microsoft.com/office/drawing/2014/main" val="10002"/>
                  </a:ext>
                </a:extLst>
              </a:tr>
              <a:tr h="632661">
                <a:tc>
                  <a:txBody>
                    <a:bodyPr/>
                    <a:lstStyle/>
                    <a:p>
                      <a:pPr algn="ctr">
                        <a:lnSpc>
                          <a:spcPts val="1560"/>
                        </a:lnSpc>
                        <a:spcBef>
                          <a:spcPts val="60"/>
                        </a:spcBef>
                        <a:spcAft>
                          <a:spcPts val="60"/>
                        </a:spcAft>
                      </a:pPr>
                      <a:r>
                        <a:rPr lang="zh-CN" sz="1200" b="1" kern="100" spc="10" dirty="0">
                          <a:effectLst/>
                          <a:latin typeface="方正宋一简体"/>
                          <a:cs typeface="宋体"/>
                        </a:rPr>
                        <a:t>主要用途</a:t>
                      </a:r>
                    </a:p>
                  </a:txBody>
                  <a:tcPr marL="68580" marR="68580" marT="0" marB="0" anchor="ctr"/>
                </a:tc>
                <a:tc>
                  <a:txBody>
                    <a:bodyPr/>
                    <a:lstStyle/>
                    <a:p>
                      <a:pPr algn="just">
                        <a:lnSpc>
                          <a:spcPts val="1560"/>
                        </a:lnSpc>
                        <a:spcBef>
                          <a:spcPts val="60"/>
                        </a:spcBef>
                        <a:spcAft>
                          <a:spcPts val="60"/>
                        </a:spcAft>
                      </a:pPr>
                      <a:r>
                        <a:rPr lang="zh-CN" sz="1200" kern="100" spc="10">
                          <a:effectLst/>
                          <a:latin typeface="方正宋一简体"/>
                          <a:cs typeface="宋体"/>
                        </a:rPr>
                        <a:t>使服务器的存储空间可以跨越多个异构磁盘阵列，常用于在不同磁盘阵列之间做数据镜像保护</a:t>
                      </a:r>
                    </a:p>
                  </a:txBody>
                  <a:tcPr marL="68580" marR="68580" marT="0" marB="0" anchor="ctr"/>
                </a:tc>
                <a:tc>
                  <a:txBody>
                    <a:bodyPr/>
                    <a:lstStyle/>
                    <a:p>
                      <a:pPr algn="just">
                        <a:lnSpc>
                          <a:spcPts val="1560"/>
                        </a:lnSpc>
                        <a:spcBef>
                          <a:spcPts val="60"/>
                        </a:spcBef>
                        <a:spcAft>
                          <a:spcPts val="60"/>
                        </a:spcAft>
                      </a:pPr>
                      <a:r>
                        <a:rPr lang="zh-CN" sz="1200" kern="100" spc="10" dirty="0">
                          <a:effectLst/>
                          <a:latin typeface="方正宋一简体"/>
                          <a:cs typeface="宋体"/>
                        </a:rPr>
                        <a:t>异构存储系统整合和统一数据管理（灾备）</a:t>
                      </a:r>
                    </a:p>
                  </a:txBody>
                  <a:tcPr marL="68580" marR="68580" marT="0" marB="0" anchor="ctr"/>
                </a:tc>
                <a:tc>
                  <a:txBody>
                    <a:bodyPr/>
                    <a:lstStyle/>
                    <a:p>
                      <a:pPr algn="just">
                        <a:lnSpc>
                          <a:spcPts val="1560"/>
                        </a:lnSpc>
                        <a:spcBef>
                          <a:spcPts val="60"/>
                        </a:spcBef>
                        <a:spcAft>
                          <a:spcPts val="60"/>
                        </a:spcAft>
                      </a:pPr>
                      <a:r>
                        <a:rPr lang="zh-CN" sz="1200" kern="100" spc="10" dirty="0">
                          <a:effectLst/>
                          <a:latin typeface="方正宋一简体"/>
                          <a:cs typeface="宋体"/>
                        </a:rPr>
                        <a:t>异构存储系统整合和统一数据管理（灾备）</a:t>
                      </a:r>
                    </a:p>
                  </a:txBody>
                  <a:tcPr marL="68580" marR="68580" marT="0" marB="0" anchor="ctr"/>
                </a:tc>
                <a:extLst>
                  <a:ext uri="{0D108BD9-81ED-4DB2-BD59-A6C34878D82A}">
                    <a16:rowId xmlns:a16="http://schemas.microsoft.com/office/drawing/2014/main" val="10003"/>
                  </a:ext>
                </a:extLst>
              </a:tr>
              <a:tr h="806505">
                <a:tc>
                  <a:txBody>
                    <a:bodyPr/>
                    <a:lstStyle/>
                    <a:p>
                      <a:pPr algn="ctr">
                        <a:lnSpc>
                          <a:spcPts val="1560"/>
                        </a:lnSpc>
                        <a:spcBef>
                          <a:spcPts val="60"/>
                        </a:spcBef>
                        <a:spcAft>
                          <a:spcPts val="60"/>
                        </a:spcAft>
                      </a:pPr>
                      <a:r>
                        <a:rPr lang="zh-CN" sz="1200" b="1" kern="100" spc="10" dirty="0">
                          <a:effectLst/>
                          <a:latin typeface="方正宋一简体"/>
                          <a:cs typeface="宋体"/>
                        </a:rPr>
                        <a:t>适用场景</a:t>
                      </a:r>
                    </a:p>
                  </a:txBody>
                  <a:tcPr marL="68580" marR="68580" marT="0" marB="0" anchor="ctr"/>
                </a:tc>
                <a:tc>
                  <a:txBody>
                    <a:bodyPr/>
                    <a:lstStyle/>
                    <a:p>
                      <a:pPr algn="just">
                        <a:lnSpc>
                          <a:spcPts val="1560"/>
                        </a:lnSpc>
                        <a:spcBef>
                          <a:spcPts val="60"/>
                        </a:spcBef>
                        <a:spcAft>
                          <a:spcPts val="60"/>
                        </a:spcAft>
                      </a:pPr>
                      <a:r>
                        <a:rPr lang="zh-CN" sz="1200" kern="100" spc="10">
                          <a:effectLst/>
                          <a:latin typeface="方正宋一简体"/>
                          <a:cs typeface="宋体"/>
                        </a:rPr>
                        <a:t>主机已采用</a:t>
                      </a:r>
                      <a:r>
                        <a:rPr lang="en-GB" sz="1200" kern="100" spc="10">
                          <a:effectLst/>
                          <a:latin typeface="方正宋一简体"/>
                          <a:cs typeface="宋体"/>
                        </a:rPr>
                        <a:t>SF</a:t>
                      </a:r>
                      <a:r>
                        <a:rPr lang="zh-CN" sz="1200" kern="100" spc="10">
                          <a:effectLst/>
                          <a:latin typeface="方正宋一简体"/>
                          <a:cs typeface="宋体"/>
                        </a:rPr>
                        <a:t>卷管理，需要新接多台存储设备；存储系统中包含异构阵列设备；业务持续能力与数据吞吐要求较高</a:t>
                      </a:r>
                    </a:p>
                  </a:txBody>
                  <a:tcPr marL="68580" marR="68580" marT="0" marB="0" anchor="ctr"/>
                </a:tc>
                <a:tc>
                  <a:txBody>
                    <a:bodyPr/>
                    <a:lstStyle/>
                    <a:p>
                      <a:pPr algn="just">
                        <a:lnSpc>
                          <a:spcPts val="1560"/>
                        </a:lnSpc>
                        <a:spcBef>
                          <a:spcPts val="60"/>
                        </a:spcBef>
                        <a:spcAft>
                          <a:spcPts val="60"/>
                        </a:spcAft>
                      </a:pPr>
                      <a:r>
                        <a:rPr lang="zh-CN" sz="1200" kern="100" spc="10" dirty="0">
                          <a:effectLst/>
                          <a:latin typeface="方正宋一简体"/>
                          <a:cs typeface="宋体"/>
                        </a:rPr>
                        <a:t>系统包括不同品牌和型号的主机与存储设备；对数据无缝迁移及数据格式转换有较高时间性保证</a:t>
                      </a:r>
                    </a:p>
                  </a:txBody>
                  <a:tcPr marL="68580" marR="68580" marT="0" marB="0" anchor="ctr"/>
                </a:tc>
                <a:tc>
                  <a:txBody>
                    <a:bodyPr/>
                    <a:lstStyle/>
                    <a:p>
                      <a:pPr algn="just">
                        <a:lnSpc>
                          <a:spcPts val="1560"/>
                        </a:lnSpc>
                        <a:spcBef>
                          <a:spcPts val="60"/>
                        </a:spcBef>
                        <a:spcAft>
                          <a:spcPts val="60"/>
                        </a:spcAft>
                      </a:pPr>
                      <a:r>
                        <a:rPr lang="zh-CN" sz="1200" kern="100" spc="10" dirty="0">
                          <a:effectLst/>
                          <a:latin typeface="方正宋一简体"/>
                          <a:cs typeface="宋体"/>
                        </a:rPr>
                        <a:t>系统中包括自带虚拟化功能的高端存储设备与若干需要利旧的中低端存储</a:t>
                      </a:r>
                    </a:p>
                  </a:txBody>
                  <a:tcPr marL="68580" marR="68580" marT="0" marB="0" anchor="ctr"/>
                </a:tc>
                <a:extLst>
                  <a:ext uri="{0D108BD9-81ED-4DB2-BD59-A6C34878D82A}">
                    <a16:rowId xmlns:a16="http://schemas.microsoft.com/office/drawing/2014/main" val="10004"/>
                  </a:ext>
                </a:extLst>
              </a:tr>
              <a:tr h="806505">
                <a:tc>
                  <a:txBody>
                    <a:bodyPr/>
                    <a:lstStyle/>
                    <a:p>
                      <a:pPr algn="ctr">
                        <a:lnSpc>
                          <a:spcPts val="1560"/>
                        </a:lnSpc>
                        <a:spcBef>
                          <a:spcPts val="60"/>
                        </a:spcBef>
                        <a:spcAft>
                          <a:spcPts val="60"/>
                        </a:spcAft>
                      </a:pPr>
                      <a:r>
                        <a:rPr lang="zh-CN" sz="1200" b="1" kern="100" spc="10" dirty="0">
                          <a:effectLst/>
                          <a:latin typeface="方正宋一简体"/>
                          <a:cs typeface="宋体"/>
                        </a:rPr>
                        <a:t>不适用场景</a:t>
                      </a:r>
                    </a:p>
                  </a:txBody>
                  <a:tcPr marL="68580" marR="68580" marT="0" marB="0" anchor="ctr"/>
                </a:tc>
                <a:tc>
                  <a:txBody>
                    <a:bodyPr/>
                    <a:lstStyle/>
                    <a:p>
                      <a:pPr algn="just">
                        <a:lnSpc>
                          <a:spcPts val="1560"/>
                        </a:lnSpc>
                        <a:spcBef>
                          <a:spcPts val="60"/>
                        </a:spcBef>
                        <a:spcAft>
                          <a:spcPts val="60"/>
                        </a:spcAft>
                      </a:pPr>
                      <a:r>
                        <a:rPr lang="zh-CN" sz="1200" kern="100" spc="10">
                          <a:effectLst/>
                          <a:latin typeface="方正宋一简体"/>
                          <a:cs typeface="宋体"/>
                        </a:rPr>
                        <a:t>主机数量大，采用</a:t>
                      </a:r>
                      <a:r>
                        <a:rPr lang="en-GB" sz="1200" kern="100" spc="10">
                          <a:effectLst/>
                          <a:latin typeface="方正宋一简体"/>
                          <a:cs typeface="宋体"/>
                        </a:rPr>
                        <a:t>SF</a:t>
                      </a:r>
                      <a:r>
                        <a:rPr lang="zh-CN" sz="1200" kern="100" spc="10">
                          <a:effectLst/>
                          <a:latin typeface="方正宋一简体"/>
                          <a:cs typeface="宋体"/>
                        </a:rPr>
                        <a:t>会涉及高昂的费用，待迁入系统数据量过大，如果只能采取存储级迁移方式，数据格式转换将耗费大量的时间和人力</a:t>
                      </a:r>
                    </a:p>
                  </a:txBody>
                  <a:tcPr marL="68580" marR="68580" marT="0" marB="0" anchor="ctr"/>
                </a:tc>
                <a:tc>
                  <a:txBody>
                    <a:bodyPr/>
                    <a:lstStyle/>
                    <a:p>
                      <a:pPr algn="just">
                        <a:lnSpc>
                          <a:spcPts val="1560"/>
                        </a:lnSpc>
                        <a:spcBef>
                          <a:spcPts val="60"/>
                        </a:spcBef>
                        <a:spcAft>
                          <a:spcPts val="60"/>
                        </a:spcAft>
                      </a:pPr>
                      <a:r>
                        <a:rPr lang="zh-CN" sz="1200" kern="100" spc="10" dirty="0">
                          <a:effectLst/>
                          <a:latin typeface="方正宋一简体"/>
                          <a:cs typeface="宋体"/>
                        </a:rPr>
                        <a:t>对业务持续能力和稳定性要求苛刻</a:t>
                      </a:r>
                    </a:p>
                  </a:txBody>
                  <a:tcPr marL="68580" marR="68580" marT="0" marB="0" anchor="ctr"/>
                </a:tc>
                <a:tc>
                  <a:txBody>
                    <a:bodyPr/>
                    <a:lstStyle/>
                    <a:p>
                      <a:pPr algn="just">
                        <a:lnSpc>
                          <a:spcPts val="1560"/>
                        </a:lnSpc>
                        <a:spcBef>
                          <a:spcPts val="60"/>
                        </a:spcBef>
                        <a:spcAft>
                          <a:spcPts val="60"/>
                        </a:spcAft>
                      </a:pPr>
                      <a:r>
                        <a:rPr lang="zh-CN" sz="1200" kern="100" spc="10" dirty="0">
                          <a:effectLst/>
                          <a:latin typeface="方正宋一简体"/>
                          <a:cs typeface="宋体"/>
                        </a:rPr>
                        <a:t>需要新购机头时，费用较高；存在更高端的存储设备</a:t>
                      </a:r>
                    </a:p>
                  </a:txBody>
                  <a:tcPr marL="68580" marR="68580" marT="0" marB="0" anchor="ctr"/>
                </a:tc>
                <a:extLst>
                  <a:ext uri="{0D108BD9-81ED-4DB2-BD59-A6C34878D82A}">
                    <a16:rowId xmlns:a16="http://schemas.microsoft.com/office/drawing/2014/main" val="10005"/>
                  </a:ext>
                </a:extLst>
              </a:tr>
            </a:tbl>
          </a:graphicData>
        </a:graphic>
      </p:graphicFrame>
      <p:sp>
        <p:nvSpPr>
          <p:cNvPr id="5" name="矩形 4"/>
          <p:cNvSpPr/>
          <p:nvPr/>
        </p:nvSpPr>
        <p:spPr>
          <a:xfrm>
            <a:off x="4863485" y="2020199"/>
            <a:ext cx="2262158" cy="369332"/>
          </a:xfrm>
          <a:prstGeom prst="rect">
            <a:avLst/>
          </a:prstGeom>
        </p:spPr>
        <p:txBody>
          <a:bodyPr wrap="none">
            <a:spAutoFit/>
          </a:bodyPr>
          <a:lstStyle/>
          <a:p>
            <a:r>
              <a:rPr lang="zh-CN" altLang="en-US" sz="1800" b="1" dirty="0">
                <a:solidFill>
                  <a:schemeClr val="accent3"/>
                </a:solidFill>
              </a:rPr>
              <a:t>存储虚拟化技术对比</a:t>
            </a:r>
          </a:p>
        </p:txBody>
      </p:sp>
      <p:grpSp>
        <p:nvGrpSpPr>
          <p:cNvPr id="6" name="组合 5"/>
          <p:cNvGrpSpPr/>
          <p:nvPr/>
        </p:nvGrpSpPr>
        <p:grpSpPr>
          <a:xfrm>
            <a:off x="131974" y="-1"/>
            <a:ext cx="11520000" cy="1016152"/>
            <a:chOff x="131974" y="-1"/>
            <a:chExt cx="11520000" cy="1016152"/>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矩形 7"/>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10" name="文本框 9"/>
          <p:cNvSpPr txBox="1"/>
          <p:nvPr/>
        </p:nvSpPr>
        <p:spPr>
          <a:xfrm>
            <a:off x="612896" y="1591416"/>
            <a:ext cx="2077813" cy="461665"/>
          </a:xfrm>
          <a:prstGeom prst="rect">
            <a:avLst/>
          </a:prstGeom>
          <a:noFill/>
        </p:spPr>
        <p:txBody>
          <a:bodyPr wrap="none" rtlCol="0">
            <a:spAutoFit/>
          </a:bodyPr>
          <a:lstStyle/>
          <a:p>
            <a:pPr marL="34290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存储虚拟化</a:t>
            </a:r>
          </a:p>
        </p:txBody>
      </p:sp>
      <p:sp>
        <p:nvSpPr>
          <p:cNvPr id="11" name="文本框 10"/>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Tree>
    <p:extLst>
      <p:ext uri="{BB962C8B-B14F-4D97-AF65-F5344CB8AC3E}">
        <p14:creationId xmlns:p14="http://schemas.microsoft.com/office/powerpoint/2010/main" val="2146468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内容占位符 3"/>
          <p:cNvSpPr>
            <a:spLocks noGrp="1"/>
          </p:cNvSpPr>
          <p:nvPr>
            <p:ph idx="4294967295"/>
          </p:nvPr>
        </p:nvSpPr>
        <p:spPr>
          <a:xfrm>
            <a:off x="0" y="2605088"/>
            <a:ext cx="3040150" cy="4178300"/>
          </a:xfrm>
          <a:prstGeom prst="rect">
            <a:avLst/>
          </a:prstGeom>
        </p:spPr>
        <p:txBody>
          <a:bodyPr>
            <a:normAutofit/>
          </a:bodyPr>
          <a:lstStyle/>
          <a:p>
            <a:pPr marL="0" indent="457200">
              <a:buNone/>
            </a:pPr>
            <a:r>
              <a:rPr lang="zh-CN" altLang="en-US" dirty="0">
                <a:solidFill>
                  <a:schemeClr val="tx1"/>
                </a:solidFill>
              </a:rPr>
              <a:t>分布式存储是通过网络使用服务商提供的各个存储设备上的存储空间，并将这些分散的存储资源构成一个虚拟的存储设备，数据分散的存储在各个存储设备上。</a:t>
            </a:r>
            <a:endParaRPr lang="en-US" altLang="zh-CN" dirty="0">
              <a:solidFill>
                <a:schemeClr val="tx1"/>
              </a:solidFill>
            </a:endParaRPr>
          </a:p>
          <a:p>
            <a:pPr marL="0" indent="457200">
              <a:buNone/>
            </a:pPr>
            <a:r>
              <a:rPr lang="zh-CN" altLang="en-US" dirty="0">
                <a:solidFill>
                  <a:schemeClr val="tx1"/>
                </a:solidFill>
              </a:rPr>
              <a:t>分布式存储面临的数据需求比较复杂，大致可以分为三类。</a:t>
            </a:r>
          </a:p>
        </p:txBody>
      </p:sp>
      <p:sp>
        <p:nvSpPr>
          <p:cNvPr id="26" name="内容占位符 3"/>
          <p:cNvSpPr>
            <a:spLocks noGrp="1"/>
          </p:cNvSpPr>
          <p:nvPr>
            <p:ph idx="4294967295"/>
          </p:nvPr>
        </p:nvSpPr>
        <p:spPr>
          <a:xfrm>
            <a:off x="606712" y="2061652"/>
            <a:ext cx="2057400" cy="465137"/>
          </a:xfrm>
          <a:prstGeom prst="rect">
            <a:avLst/>
          </a:prstGeom>
        </p:spPr>
        <p:txBody>
          <a:bodyPr>
            <a:normAutofit fontScale="92500" lnSpcReduction="10000"/>
          </a:bodyPr>
          <a:lstStyle/>
          <a:p>
            <a:pPr>
              <a:buClr>
                <a:srgbClr val="0070C0"/>
              </a:buClr>
              <a:buSzPct val="100000"/>
              <a:buFont typeface="Wingdings" panose="05000000000000000000" pitchFamily="2" charset="2"/>
              <a:buChar char="Ø"/>
            </a:pPr>
            <a:r>
              <a:rPr lang="en-US" altLang="zh-CN" dirty="0">
                <a:solidFill>
                  <a:schemeClr val="tx1"/>
                </a:solidFill>
                <a:latin typeface="Verdana" pitchFamily="34" charset="0"/>
              </a:rPr>
              <a:t>1</a:t>
            </a:r>
            <a:r>
              <a:rPr lang="zh-CN" altLang="en-US" dirty="0">
                <a:solidFill>
                  <a:schemeClr val="tx1"/>
                </a:solidFill>
                <a:latin typeface="Verdana" pitchFamily="34" charset="0"/>
              </a:rPr>
              <a:t>．概述</a:t>
            </a:r>
            <a:endParaRPr lang="en-US" altLang="zh-CN" dirty="0">
              <a:solidFill>
                <a:schemeClr val="tx1"/>
              </a:solidFill>
              <a:latin typeface="Verdana" pitchFamily="34" charset="0"/>
            </a:endParaRPr>
          </a:p>
          <a:p>
            <a:pPr marL="0" indent="0">
              <a:buNone/>
            </a:pPr>
            <a:endParaRPr lang="zh-CN" altLang="en-US" dirty="0">
              <a:solidFill>
                <a:schemeClr val="tx1"/>
              </a:solidFill>
              <a:latin typeface="Verdana" pitchFamily="34" charset="0"/>
            </a:endParaRPr>
          </a:p>
        </p:txBody>
      </p:sp>
      <p:sp>
        <p:nvSpPr>
          <p:cNvPr id="55" name="矩形 54"/>
          <p:cNvSpPr/>
          <p:nvPr/>
        </p:nvSpPr>
        <p:spPr>
          <a:xfrm>
            <a:off x="35926" y="2497848"/>
            <a:ext cx="12198350" cy="57150"/>
          </a:xfrm>
          <a:prstGeom prst="rect">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841177" y="4433956"/>
            <a:ext cx="2147202" cy="514026"/>
          </a:xfrm>
          <a:custGeom>
            <a:avLst/>
            <a:gdLst>
              <a:gd name="connsiteX0" fmla="*/ 0 w 1779373"/>
              <a:gd name="connsiteY0" fmla="*/ 568411 h 568411"/>
              <a:gd name="connsiteX1" fmla="*/ 864973 w 1779373"/>
              <a:gd name="connsiteY1" fmla="*/ 0 h 568411"/>
              <a:gd name="connsiteX2" fmla="*/ 1779373 w 1779373"/>
              <a:gd name="connsiteY2" fmla="*/ 543698 h 568411"/>
            </a:gdLst>
            <a:ahLst/>
            <a:cxnLst>
              <a:cxn ang="0">
                <a:pos x="connsiteX0" y="connsiteY0"/>
              </a:cxn>
              <a:cxn ang="0">
                <a:pos x="connsiteX1" y="connsiteY1"/>
              </a:cxn>
              <a:cxn ang="0">
                <a:pos x="connsiteX2" y="connsiteY2"/>
              </a:cxn>
            </a:cxnLst>
            <a:rect l="l" t="t" r="r" b="b"/>
            <a:pathLst>
              <a:path w="1779373" h="568411">
                <a:moveTo>
                  <a:pt x="0" y="568411"/>
                </a:moveTo>
                <a:lnTo>
                  <a:pt x="864973" y="0"/>
                </a:lnTo>
                <a:lnTo>
                  <a:pt x="1779373" y="543698"/>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椭圆 26"/>
          <p:cNvSpPr/>
          <p:nvPr/>
        </p:nvSpPr>
        <p:spPr>
          <a:xfrm>
            <a:off x="4715113" y="4273803"/>
            <a:ext cx="369680" cy="277116"/>
          </a:xfrm>
          <a:prstGeom prst="ellipse">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8" name="组合 13"/>
          <p:cNvGrpSpPr>
            <a:grpSpLocks/>
          </p:cNvGrpSpPr>
          <p:nvPr/>
        </p:nvGrpSpPr>
        <p:grpSpPr bwMode="auto">
          <a:xfrm rot="1267204">
            <a:off x="4767135" y="4309625"/>
            <a:ext cx="271994" cy="203888"/>
            <a:chOff x="3518404" y="1580443"/>
            <a:chExt cx="1276350" cy="1276350"/>
          </a:xfrm>
        </p:grpSpPr>
        <p:sp>
          <p:nvSpPr>
            <p:cNvPr id="29" name="椭圆 28"/>
            <p:cNvSpPr/>
            <p:nvPr/>
          </p:nvSpPr>
          <p:spPr bwMode="auto">
            <a:xfrm>
              <a:off x="3518404" y="1580443"/>
              <a:ext cx="1276350" cy="1276350"/>
            </a:xfrm>
            <a:prstGeom prst="ellipse">
              <a:avLst/>
            </a:prstGeom>
            <a:gradFill flip="none" rotWithShape="1">
              <a:gsLst>
                <a:gs pos="0">
                  <a:schemeClr val="bg1">
                    <a:lumMod val="95000"/>
                  </a:schemeClr>
                </a:gs>
                <a:gs pos="47000">
                  <a:schemeClr val="bg1">
                    <a:lumMod val="65000"/>
                  </a:schemeClr>
                </a:gs>
                <a:gs pos="82000">
                  <a:schemeClr val="tx1">
                    <a:lumMod val="50000"/>
                    <a:lumOff val="50000"/>
                  </a:schemeClr>
                </a:gs>
              </a:gsLst>
              <a:path path="circle">
                <a:fillToRect r="100000" b="100000"/>
              </a:path>
              <a:tileRect l="-100000" t="-100000"/>
            </a:gra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椭圆 29"/>
            <p:cNvSpPr/>
            <p:nvPr/>
          </p:nvSpPr>
          <p:spPr bwMode="auto">
            <a:xfrm rot="20122633">
              <a:off x="3966307" y="2566862"/>
              <a:ext cx="773001" cy="269651"/>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椭圆 30"/>
            <p:cNvSpPr/>
            <p:nvPr/>
          </p:nvSpPr>
          <p:spPr bwMode="auto">
            <a:xfrm rot="912585">
              <a:off x="3714851" y="1619990"/>
              <a:ext cx="719070" cy="422451"/>
            </a:xfrm>
            <a:prstGeom prst="ellipse">
              <a:avLst/>
            </a:prstGeom>
            <a:gradFill flip="none" rotWithShape="1">
              <a:gsLst>
                <a:gs pos="0">
                  <a:schemeClr val="bg1">
                    <a:alpha val="0"/>
                  </a:schemeClr>
                </a:gs>
                <a:gs pos="16000">
                  <a:schemeClr val="bg1">
                    <a:alpha val="51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32" name="矩形 31"/>
          <p:cNvSpPr/>
          <p:nvPr/>
        </p:nvSpPr>
        <p:spPr bwMode="auto">
          <a:xfrm>
            <a:off x="3355975" y="4946793"/>
            <a:ext cx="2971800" cy="1391353"/>
          </a:xfrm>
          <a:prstGeom prst="rect">
            <a:avLst/>
          </a:prstGeom>
          <a:solidFill>
            <a:srgbClr val="92D050"/>
          </a:solidFill>
          <a:ln w="19050">
            <a:noFill/>
          </a:ln>
          <a:effectLst>
            <a:outerShdw blurRad="50800" dist="38100" dir="5400000" algn="t"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p:cNvSpPr/>
          <p:nvPr/>
        </p:nvSpPr>
        <p:spPr bwMode="auto">
          <a:xfrm>
            <a:off x="3472967" y="5030709"/>
            <a:ext cx="2662134" cy="115503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任意多边形 33"/>
          <p:cNvSpPr/>
          <p:nvPr/>
        </p:nvSpPr>
        <p:spPr>
          <a:xfrm>
            <a:off x="6298053" y="3293189"/>
            <a:ext cx="2147204" cy="514026"/>
          </a:xfrm>
          <a:custGeom>
            <a:avLst/>
            <a:gdLst>
              <a:gd name="connsiteX0" fmla="*/ 0 w 1779373"/>
              <a:gd name="connsiteY0" fmla="*/ 568411 h 568411"/>
              <a:gd name="connsiteX1" fmla="*/ 864973 w 1779373"/>
              <a:gd name="connsiteY1" fmla="*/ 0 h 568411"/>
              <a:gd name="connsiteX2" fmla="*/ 1779373 w 1779373"/>
              <a:gd name="connsiteY2" fmla="*/ 543698 h 568411"/>
            </a:gdLst>
            <a:ahLst/>
            <a:cxnLst>
              <a:cxn ang="0">
                <a:pos x="connsiteX0" y="connsiteY0"/>
              </a:cxn>
              <a:cxn ang="0">
                <a:pos x="connsiteX1" y="connsiteY1"/>
              </a:cxn>
              <a:cxn ang="0">
                <a:pos x="connsiteX2" y="connsiteY2"/>
              </a:cxn>
            </a:cxnLst>
            <a:rect l="l" t="t" r="r" b="b"/>
            <a:pathLst>
              <a:path w="1779373" h="568411">
                <a:moveTo>
                  <a:pt x="0" y="568411"/>
                </a:moveTo>
                <a:lnTo>
                  <a:pt x="864973" y="0"/>
                </a:lnTo>
                <a:lnTo>
                  <a:pt x="1779373" y="543698"/>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0" name="组合 24"/>
          <p:cNvGrpSpPr>
            <a:grpSpLocks/>
          </p:cNvGrpSpPr>
          <p:nvPr/>
        </p:nvGrpSpPr>
        <p:grpSpPr bwMode="auto">
          <a:xfrm>
            <a:off x="7171991" y="3133039"/>
            <a:ext cx="369680" cy="277114"/>
            <a:chOff x="4358418" y="2619972"/>
            <a:chExt cx="409163" cy="409163"/>
          </a:xfrm>
        </p:grpSpPr>
        <p:sp>
          <p:nvSpPr>
            <p:cNvPr id="48" name="椭圆 47"/>
            <p:cNvSpPr/>
            <p:nvPr/>
          </p:nvSpPr>
          <p:spPr>
            <a:xfrm>
              <a:off x="4358418" y="2619972"/>
              <a:ext cx="409163" cy="409163"/>
            </a:xfrm>
            <a:prstGeom prst="ellipse">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6" name="组合 36"/>
            <p:cNvGrpSpPr>
              <a:grpSpLocks/>
            </p:cNvGrpSpPr>
            <p:nvPr/>
          </p:nvGrpSpPr>
          <p:grpSpPr bwMode="auto">
            <a:xfrm rot="1267204">
              <a:off x="4415118" y="2671937"/>
              <a:ext cx="301040" cy="301040"/>
              <a:chOff x="3518404" y="1580443"/>
              <a:chExt cx="1276350" cy="1276350"/>
            </a:xfrm>
          </p:grpSpPr>
          <p:sp>
            <p:nvSpPr>
              <p:cNvPr id="57" name="椭圆 56"/>
              <p:cNvSpPr/>
              <p:nvPr/>
            </p:nvSpPr>
            <p:spPr bwMode="auto">
              <a:xfrm>
                <a:off x="3518404" y="1580443"/>
                <a:ext cx="1276350" cy="1276350"/>
              </a:xfrm>
              <a:prstGeom prst="ellipse">
                <a:avLst/>
              </a:prstGeom>
              <a:gradFill flip="none" rotWithShape="1">
                <a:gsLst>
                  <a:gs pos="0">
                    <a:schemeClr val="bg1">
                      <a:lumMod val="95000"/>
                    </a:schemeClr>
                  </a:gs>
                  <a:gs pos="47000">
                    <a:schemeClr val="bg1">
                      <a:lumMod val="65000"/>
                    </a:schemeClr>
                  </a:gs>
                  <a:gs pos="82000">
                    <a:schemeClr val="tx1">
                      <a:lumMod val="50000"/>
                      <a:lumOff val="50000"/>
                    </a:schemeClr>
                  </a:gs>
                </a:gsLst>
                <a:path path="circle">
                  <a:fillToRect r="100000" b="100000"/>
                </a:path>
                <a:tileRect l="-100000" t="-100000"/>
              </a:gra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椭圆 57"/>
              <p:cNvSpPr/>
              <p:nvPr/>
            </p:nvSpPr>
            <p:spPr bwMode="auto">
              <a:xfrm rot="20122633">
                <a:off x="3970033" y="2570135"/>
                <a:ext cx="773008" cy="269654"/>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椭圆 58"/>
              <p:cNvSpPr/>
              <p:nvPr/>
            </p:nvSpPr>
            <p:spPr bwMode="auto">
              <a:xfrm rot="912585">
                <a:off x="3750205" y="1630309"/>
                <a:ext cx="719077" cy="422460"/>
              </a:xfrm>
              <a:prstGeom prst="ellipse">
                <a:avLst/>
              </a:prstGeom>
              <a:gradFill flip="none" rotWithShape="1">
                <a:gsLst>
                  <a:gs pos="0">
                    <a:schemeClr val="bg1">
                      <a:alpha val="0"/>
                    </a:schemeClr>
                  </a:gs>
                  <a:gs pos="16000">
                    <a:schemeClr val="bg1">
                      <a:alpha val="51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0" name="矩形 59"/>
          <p:cNvSpPr/>
          <p:nvPr/>
        </p:nvSpPr>
        <p:spPr>
          <a:xfrm>
            <a:off x="5828971" y="3797569"/>
            <a:ext cx="3089604" cy="1200434"/>
          </a:xfrm>
          <a:prstGeom prst="rect">
            <a:avLst/>
          </a:prstGeom>
          <a:solidFill>
            <a:schemeClr val="tx2">
              <a:lumMod val="50000"/>
            </a:schemeClr>
          </a:solidFill>
          <a:ln w="19050">
            <a:noFill/>
          </a:ln>
          <a:effectLst>
            <a:outerShdw blurRad="50800" dist="38100" dir="5400000" algn="t"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矩形 60"/>
          <p:cNvSpPr/>
          <p:nvPr/>
        </p:nvSpPr>
        <p:spPr>
          <a:xfrm>
            <a:off x="5946647" y="3880847"/>
            <a:ext cx="2825078" cy="98185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任意多边形 61"/>
          <p:cNvSpPr/>
          <p:nvPr/>
        </p:nvSpPr>
        <p:spPr>
          <a:xfrm>
            <a:off x="8960179" y="4436189"/>
            <a:ext cx="2147204" cy="514026"/>
          </a:xfrm>
          <a:custGeom>
            <a:avLst/>
            <a:gdLst>
              <a:gd name="connsiteX0" fmla="*/ 0 w 1779373"/>
              <a:gd name="connsiteY0" fmla="*/ 568411 h 568411"/>
              <a:gd name="connsiteX1" fmla="*/ 864973 w 1779373"/>
              <a:gd name="connsiteY1" fmla="*/ 0 h 568411"/>
              <a:gd name="connsiteX2" fmla="*/ 1779373 w 1779373"/>
              <a:gd name="connsiteY2" fmla="*/ 543698 h 568411"/>
            </a:gdLst>
            <a:ahLst/>
            <a:cxnLst>
              <a:cxn ang="0">
                <a:pos x="connsiteX0" y="connsiteY0"/>
              </a:cxn>
              <a:cxn ang="0">
                <a:pos x="connsiteX1" y="connsiteY1"/>
              </a:cxn>
              <a:cxn ang="0">
                <a:pos x="connsiteX2" y="connsiteY2"/>
              </a:cxn>
            </a:cxnLst>
            <a:rect l="l" t="t" r="r" b="b"/>
            <a:pathLst>
              <a:path w="1779373" h="568411">
                <a:moveTo>
                  <a:pt x="0" y="568411"/>
                </a:moveTo>
                <a:lnTo>
                  <a:pt x="864973" y="0"/>
                </a:lnTo>
                <a:lnTo>
                  <a:pt x="1779373" y="543698"/>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椭圆 62"/>
          <p:cNvSpPr/>
          <p:nvPr/>
        </p:nvSpPr>
        <p:spPr>
          <a:xfrm>
            <a:off x="9834118" y="4276039"/>
            <a:ext cx="369680" cy="277114"/>
          </a:xfrm>
          <a:prstGeom prst="ellipse">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4" name="组合 50"/>
          <p:cNvGrpSpPr>
            <a:grpSpLocks/>
          </p:cNvGrpSpPr>
          <p:nvPr/>
        </p:nvGrpSpPr>
        <p:grpSpPr bwMode="auto">
          <a:xfrm rot="1267204">
            <a:off x="9886137" y="4311858"/>
            <a:ext cx="271994" cy="203888"/>
            <a:chOff x="3518404" y="1580443"/>
            <a:chExt cx="1276350" cy="1276350"/>
          </a:xfrm>
        </p:grpSpPr>
        <p:sp>
          <p:nvSpPr>
            <p:cNvPr id="65" name="椭圆 64"/>
            <p:cNvSpPr/>
            <p:nvPr/>
          </p:nvSpPr>
          <p:spPr bwMode="auto">
            <a:xfrm>
              <a:off x="3518404" y="1580443"/>
              <a:ext cx="1276350" cy="1276350"/>
            </a:xfrm>
            <a:prstGeom prst="ellipse">
              <a:avLst/>
            </a:prstGeom>
            <a:gradFill flip="none" rotWithShape="1">
              <a:gsLst>
                <a:gs pos="0">
                  <a:schemeClr val="bg1">
                    <a:lumMod val="95000"/>
                  </a:schemeClr>
                </a:gs>
                <a:gs pos="47000">
                  <a:schemeClr val="bg1">
                    <a:lumMod val="65000"/>
                  </a:schemeClr>
                </a:gs>
                <a:gs pos="82000">
                  <a:schemeClr val="tx1">
                    <a:lumMod val="50000"/>
                    <a:lumOff val="50000"/>
                  </a:schemeClr>
                </a:gs>
              </a:gsLst>
              <a:path path="circle">
                <a:fillToRect r="100000" b="100000"/>
              </a:path>
              <a:tileRect l="-100000" t="-100000"/>
            </a:gra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椭圆 65"/>
            <p:cNvSpPr/>
            <p:nvPr/>
          </p:nvSpPr>
          <p:spPr bwMode="auto">
            <a:xfrm rot="20122633">
              <a:off x="3966312" y="2566860"/>
              <a:ext cx="773001" cy="269651"/>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椭圆 66"/>
            <p:cNvSpPr/>
            <p:nvPr/>
          </p:nvSpPr>
          <p:spPr bwMode="auto">
            <a:xfrm rot="912585">
              <a:off x="3714852" y="1619989"/>
              <a:ext cx="719070" cy="422457"/>
            </a:xfrm>
            <a:prstGeom prst="ellipse">
              <a:avLst/>
            </a:prstGeom>
            <a:gradFill flip="none" rotWithShape="1">
              <a:gsLst>
                <a:gs pos="0">
                  <a:schemeClr val="bg1">
                    <a:alpha val="0"/>
                  </a:schemeClr>
                </a:gs>
                <a:gs pos="16000">
                  <a:schemeClr val="bg1">
                    <a:alpha val="51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8" name="TextBox 67"/>
          <p:cNvSpPr txBox="1"/>
          <p:nvPr/>
        </p:nvSpPr>
        <p:spPr>
          <a:xfrm>
            <a:off x="3841177" y="3502415"/>
            <a:ext cx="1729690" cy="369332"/>
          </a:xfrm>
          <a:prstGeom prst="rect">
            <a:avLst/>
          </a:prstGeom>
          <a:noFill/>
        </p:spPr>
        <p:txBody>
          <a:bodyPr wrap="square">
            <a:spAutoFit/>
          </a:bodyPr>
          <a:lstStyle/>
          <a:p>
            <a:pPr algn="ctr">
              <a:defRPr/>
            </a:pPr>
            <a:r>
              <a:rPr lang="zh-CN" altLang="en-US" sz="1800" b="1" dirty="0">
                <a:latin typeface="微软雅黑" pitchFamily="34" charset="-122"/>
                <a:ea typeface="微软雅黑" pitchFamily="34" charset="-122"/>
              </a:rPr>
              <a:t>非结构化数据</a:t>
            </a:r>
          </a:p>
        </p:txBody>
      </p:sp>
      <p:sp>
        <p:nvSpPr>
          <p:cNvPr id="69" name="TextBox 68"/>
          <p:cNvSpPr txBox="1"/>
          <p:nvPr/>
        </p:nvSpPr>
        <p:spPr>
          <a:xfrm>
            <a:off x="9299575" y="3852175"/>
            <a:ext cx="1658262" cy="369332"/>
          </a:xfrm>
          <a:prstGeom prst="rect">
            <a:avLst/>
          </a:prstGeom>
          <a:noFill/>
        </p:spPr>
        <p:txBody>
          <a:bodyPr wrap="square">
            <a:spAutoFit/>
          </a:bodyPr>
          <a:lstStyle/>
          <a:p>
            <a:pPr algn="ctr">
              <a:defRPr/>
            </a:pPr>
            <a:r>
              <a:rPr lang="zh-CN" altLang="en-US" sz="1800" b="1" dirty="0">
                <a:latin typeface="微软雅黑" pitchFamily="34" charset="-122"/>
                <a:ea typeface="微软雅黑" pitchFamily="34" charset="-122"/>
              </a:rPr>
              <a:t>半结构化数据</a:t>
            </a:r>
          </a:p>
        </p:txBody>
      </p:sp>
      <p:sp>
        <p:nvSpPr>
          <p:cNvPr id="70" name="矩形 69"/>
          <p:cNvSpPr/>
          <p:nvPr/>
        </p:nvSpPr>
        <p:spPr bwMode="auto">
          <a:xfrm>
            <a:off x="8502979" y="4953651"/>
            <a:ext cx="3087688" cy="1384495"/>
          </a:xfrm>
          <a:prstGeom prst="rect">
            <a:avLst/>
          </a:prstGeom>
          <a:solidFill>
            <a:srgbClr val="C0000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矩形 70"/>
          <p:cNvSpPr/>
          <p:nvPr/>
        </p:nvSpPr>
        <p:spPr bwMode="auto">
          <a:xfrm>
            <a:off x="8619899" y="5037635"/>
            <a:ext cx="2889552" cy="114811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TextBox 71"/>
          <p:cNvSpPr txBox="1"/>
          <p:nvPr/>
        </p:nvSpPr>
        <p:spPr>
          <a:xfrm>
            <a:off x="6677813" y="2756746"/>
            <a:ext cx="1371599" cy="369332"/>
          </a:xfrm>
          <a:prstGeom prst="rect">
            <a:avLst/>
          </a:prstGeom>
          <a:noFill/>
        </p:spPr>
        <p:txBody>
          <a:bodyPr wrap="square">
            <a:spAutoFit/>
          </a:bodyPr>
          <a:lstStyle/>
          <a:p>
            <a:pPr algn="ctr">
              <a:defRPr/>
            </a:pPr>
            <a:r>
              <a:rPr lang="zh-CN" altLang="en-US" sz="1800" b="1" dirty="0">
                <a:latin typeface="微软雅黑" pitchFamily="34" charset="-122"/>
                <a:ea typeface="微软雅黑" pitchFamily="34" charset="-122"/>
              </a:rPr>
              <a:t>结构化数据</a:t>
            </a:r>
          </a:p>
        </p:txBody>
      </p:sp>
      <p:sp>
        <p:nvSpPr>
          <p:cNvPr id="73" name="矩形 12"/>
          <p:cNvSpPr>
            <a:spLocks noChangeArrowheads="1"/>
          </p:cNvSpPr>
          <p:nvPr/>
        </p:nvSpPr>
        <p:spPr bwMode="auto">
          <a:xfrm>
            <a:off x="5946647" y="3938552"/>
            <a:ext cx="2890226" cy="877163"/>
          </a:xfrm>
          <a:prstGeom prst="rect">
            <a:avLst/>
          </a:prstGeom>
          <a:noFill/>
          <a:ln w="9525">
            <a:noFill/>
            <a:miter lim="800000"/>
            <a:headEnd/>
            <a:tailEnd/>
          </a:ln>
        </p:spPr>
        <p:txBody>
          <a:bodyPr wrap="square">
            <a:spAutoFit/>
          </a:bodyPr>
          <a:lstStyle/>
          <a:p>
            <a:r>
              <a:rPr lang="zh-CN" altLang="en-US" sz="1700" dirty="0">
                <a:solidFill>
                  <a:schemeClr val="tx1">
                    <a:lumMod val="75000"/>
                    <a:lumOff val="25000"/>
                  </a:schemeClr>
                </a:solidFill>
                <a:latin typeface="微软雅黑" pitchFamily="34" charset="-122"/>
                <a:ea typeface="微软雅黑" pitchFamily="34" charset="-122"/>
              </a:rPr>
              <a:t>一般存储在关系数据库中，可以用二维关系表结构来表示。</a:t>
            </a:r>
          </a:p>
        </p:txBody>
      </p:sp>
      <p:sp>
        <p:nvSpPr>
          <p:cNvPr id="74" name="矩形 13"/>
          <p:cNvSpPr>
            <a:spLocks noChangeArrowheads="1"/>
          </p:cNvSpPr>
          <p:nvPr/>
        </p:nvSpPr>
        <p:spPr bwMode="auto">
          <a:xfrm>
            <a:off x="8636799" y="5176286"/>
            <a:ext cx="2872652" cy="877163"/>
          </a:xfrm>
          <a:prstGeom prst="rect">
            <a:avLst/>
          </a:prstGeom>
          <a:noFill/>
          <a:ln w="9525">
            <a:noFill/>
            <a:miter lim="800000"/>
            <a:headEnd/>
            <a:tailEnd/>
          </a:ln>
        </p:spPr>
        <p:txBody>
          <a:bodyPr wrap="square">
            <a:spAutoFit/>
          </a:bodyPr>
          <a:lstStyle/>
          <a:p>
            <a:r>
              <a:rPr lang="zh-CN" altLang="en-US" sz="1700" dirty="0">
                <a:solidFill>
                  <a:schemeClr val="tx1">
                    <a:lumMod val="75000"/>
                    <a:lumOff val="25000"/>
                  </a:schemeClr>
                </a:solidFill>
                <a:latin typeface="微软雅黑" pitchFamily="34" charset="-122"/>
                <a:ea typeface="微软雅黑" pitchFamily="34" charset="-122"/>
              </a:rPr>
              <a:t>介于非结构化数据和结构化数据之间，</a:t>
            </a:r>
            <a:r>
              <a:rPr lang="en-US" altLang="zh-CN" sz="1700" dirty="0">
                <a:solidFill>
                  <a:schemeClr val="tx1">
                    <a:lumMod val="75000"/>
                    <a:lumOff val="25000"/>
                  </a:schemeClr>
                </a:solidFill>
                <a:latin typeface="微软雅黑" pitchFamily="34" charset="-122"/>
                <a:ea typeface="微软雅黑" pitchFamily="34" charset="-122"/>
              </a:rPr>
              <a:t>HTML</a:t>
            </a:r>
            <a:r>
              <a:rPr lang="zh-CN" altLang="en-US" sz="1700" dirty="0">
                <a:solidFill>
                  <a:schemeClr val="tx1">
                    <a:lumMod val="75000"/>
                    <a:lumOff val="25000"/>
                  </a:schemeClr>
                </a:solidFill>
                <a:latin typeface="微软雅黑" pitchFamily="34" charset="-122"/>
                <a:ea typeface="微软雅黑" pitchFamily="34" charset="-122"/>
              </a:rPr>
              <a:t>文档就属于半结构化数据。</a:t>
            </a:r>
          </a:p>
        </p:txBody>
      </p:sp>
      <p:sp>
        <p:nvSpPr>
          <p:cNvPr id="75" name="矩形 14"/>
          <p:cNvSpPr>
            <a:spLocks noChangeArrowheads="1"/>
          </p:cNvSpPr>
          <p:nvPr/>
        </p:nvSpPr>
        <p:spPr bwMode="auto">
          <a:xfrm>
            <a:off x="3513468" y="5176287"/>
            <a:ext cx="2585708" cy="877163"/>
          </a:xfrm>
          <a:prstGeom prst="rect">
            <a:avLst/>
          </a:prstGeom>
          <a:noFill/>
          <a:ln w="9525">
            <a:noFill/>
            <a:miter lim="800000"/>
            <a:headEnd/>
            <a:tailEnd/>
          </a:ln>
        </p:spPr>
        <p:txBody>
          <a:bodyPr wrap="square">
            <a:spAutoFit/>
          </a:bodyPr>
          <a:lstStyle/>
          <a:p>
            <a:r>
              <a:rPr lang="zh-CN" altLang="en-US" sz="1700" dirty="0">
                <a:solidFill>
                  <a:schemeClr val="tx1">
                    <a:lumMod val="75000"/>
                    <a:lumOff val="25000"/>
                  </a:schemeClr>
                </a:solidFill>
                <a:latin typeface="微软雅黑" pitchFamily="34" charset="-122"/>
                <a:ea typeface="微软雅黑" pitchFamily="34" charset="-122"/>
              </a:rPr>
              <a:t>包括所有格式的办公文档、文本、图片、图像、音频和视频信息。</a:t>
            </a:r>
          </a:p>
        </p:txBody>
      </p:sp>
      <p:grpSp>
        <p:nvGrpSpPr>
          <p:cNvPr id="38" name="组合 37"/>
          <p:cNvGrpSpPr/>
          <p:nvPr/>
        </p:nvGrpSpPr>
        <p:grpSpPr>
          <a:xfrm>
            <a:off x="131974" y="-1"/>
            <a:ext cx="11520000" cy="1016152"/>
            <a:chOff x="131974" y="-1"/>
            <a:chExt cx="11520000" cy="1016152"/>
          </a:xfrm>
        </p:grpSpPr>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41" name="矩形 40"/>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2"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43" name="文本框 42"/>
          <p:cNvSpPr txBox="1"/>
          <p:nvPr/>
        </p:nvSpPr>
        <p:spPr>
          <a:xfrm>
            <a:off x="612896" y="1591416"/>
            <a:ext cx="2696572" cy="461665"/>
          </a:xfrm>
          <a:prstGeom prst="rect">
            <a:avLst/>
          </a:prstGeom>
          <a:noFill/>
        </p:spPr>
        <p:txBody>
          <a:bodyPr wrap="none" rtlCol="0">
            <a:spAutoFit/>
          </a:bodyPr>
          <a:lstStyle/>
          <a:p>
            <a:pPr marL="34290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分布式存储技术</a:t>
            </a:r>
          </a:p>
        </p:txBody>
      </p:sp>
      <p:sp>
        <p:nvSpPr>
          <p:cNvPr id="44" name="文本框 43"/>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Tree>
    <p:extLst>
      <p:ext uri="{BB962C8B-B14F-4D97-AF65-F5344CB8AC3E}">
        <p14:creationId xmlns:p14="http://schemas.microsoft.com/office/powerpoint/2010/main" val="2650258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3"/>
          <p:cNvSpPr>
            <a:spLocks noGrp="1"/>
          </p:cNvSpPr>
          <p:nvPr>
            <p:ph idx="4294967295"/>
          </p:nvPr>
        </p:nvSpPr>
        <p:spPr>
          <a:xfrm>
            <a:off x="3437575" y="1542729"/>
            <a:ext cx="4094266" cy="550373"/>
          </a:xfrm>
          <a:prstGeom prst="rect">
            <a:avLst/>
          </a:prstGeom>
        </p:spPr>
        <p:txBody>
          <a:bodyPr>
            <a:normAutofit/>
          </a:bodyPr>
          <a:lstStyle/>
          <a:p>
            <a:pPr>
              <a:buClr>
                <a:srgbClr val="0070C0"/>
              </a:buClr>
              <a:buSzPct val="100000"/>
              <a:buFont typeface="Wingdings" panose="05000000000000000000" pitchFamily="2" charset="2"/>
              <a:buChar char="Ø"/>
            </a:pPr>
            <a:r>
              <a:rPr lang="en-US" altLang="zh-CN" dirty="0">
                <a:solidFill>
                  <a:schemeClr val="tx1"/>
                </a:solidFill>
                <a:latin typeface="Verdana" pitchFamily="34" charset="0"/>
              </a:rPr>
              <a:t>2</a:t>
            </a:r>
            <a:r>
              <a:rPr lang="zh-CN" altLang="en-US" dirty="0">
                <a:solidFill>
                  <a:schemeClr val="tx1"/>
                </a:solidFill>
                <a:latin typeface="Verdana" pitchFamily="34" charset="0"/>
              </a:rPr>
              <a:t>．分布式存储系统的种类</a:t>
            </a:r>
            <a:endParaRPr lang="en-US" altLang="zh-CN" dirty="0">
              <a:solidFill>
                <a:schemeClr val="tx1"/>
              </a:solidFill>
              <a:latin typeface="Verdana" pitchFamily="34" charset="0"/>
            </a:endParaRPr>
          </a:p>
        </p:txBody>
      </p:sp>
      <p:sp>
        <p:nvSpPr>
          <p:cNvPr id="224" name="Rectangle 5"/>
          <p:cNvSpPr>
            <a:spLocks noChangeArrowheads="1"/>
          </p:cNvSpPr>
          <p:nvPr/>
        </p:nvSpPr>
        <p:spPr bwMode="gray">
          <a:xfrm>
            <a:off x="3365847" y="6087269"/>
            <a:ext cx="2520000" cy="619125"/>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zh-CN" altLang="en-US" sz="2000" b="1" dirty="0">
                <a:solidFill>
                  <a:schemeClr val="bg1"/>
                </a:solidFill>
                <a:latin typeface="微软雅黑" pitchFamily="34" charset="-122"/>
                <a:ea typeface="微软雅黑" pitchFamily="34" charset="-122"/>
              </a:rPr>
              <a:t>分布式文件系统</a:t>
            </a:r>
          </a:p>
        </p:txBody>
      </p:sp>
      <p:sp>
        <p:nvSpPr>
          <p:cNvPr id="225" name="Rectangle 5"/>
          <p:cNvSpPr>
            <a:spLocks noChangeArrowheads="1"/>
          </p:cNvSpPr>
          <p:nvPr/>
        </p:nvSpPr>
        <p:spPr bwMode="gray">
          <a:xfrm>
            <a:off x="917575" y="6087269"/>
            <a:ext cx="2520000" cy="619125"/>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zh-CN" altLang="en-US" sz="2000" b="1" dirty="0">
                <a:solidFill>
                  <a:schemeClr val="bg1"/>
                </a:solidFill>
                <a:latin typeface="微软雅黑" pitchFamily="34" charset="-122"/>
                <a:ea typeface="微软雅黑" pitchFamily="34" charset="-122"/>
              </a:rPr>
              <a:t>分布式块存储系统</a:t>
            </a:r>
          </a:p>
        </p:txBody>
      </p:sp>
      <p:sp>
        <p:nvSpPr>
          <p:cNvPr id="226" name="Rectangle 5"/>
          <p:cNvSpPr>
            <a:spLocks noChangeArrowheads="1"/>
          </p:cNvSpPr>
          <p:nvPr/>
        </p:nvSpPr>
        <p:spPr bwMode="gray">
          <a:xfrm>
            <a:off x="5814119" y="6087269"/>
            <a:ext cx="2779064" cy="619125"/>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zh-CN" altLang="en-US" sz="2000" b="1" dirty="0">
                <a:solidFill>
                  <a:schemeClr val="bg1"/>
                </a:solidFill>
                <a:latin typeface="微软雅黑" pitchFamily="34" charset="-122"/>
                <a:ea typeface="微软雅黑" pitchFamily="34" charset="-122"/>
              </a:rPr>
              <a:t>分布式对象存储系统</a:t>
            </a:r>
          </a:p>
        </p:txBody>
      </p:sp>
      <p:sp>
        <p:nvSpPr>
          <p:cNvPr id="227" name="Rectangle 5"/>
          <p:cNvSpPr>
            <a:spLocks noChangeArrowheads="1"/>
          </p:cNvSpPr>
          <p:nvPr/>
        </p:nvSpPr>
        <p:spPr bwMode="gray">
          <a:xfrm>
            <a:off x="8435383" y="6087269"/>
            <a:ext cx="2520000" cy="619125"/>
          </a:xfrm>
          <a:custGeom>
            <a:avLst/>
            <a:gdLst/>
            <a:ahLst/>
            <a:cxnLst/>
            <a:rect l="l" t="t" r="r" b="b"/>
            <a:pathLst>
              <a:path w="1912938" h="619125">
                <a:moveTo>
                  <a:pt x="0" y="0"/>
                </a:moveTo>
                <a:lnTo>
                  <a:pt x="1912938" y="0"/>
                </a:lnTo>
                <a:lnTo>
                  <a:pt x="1912938" y="619125"/>
                </a:lnTo>
                <a:lnTo>
                  <a:pt x="0" y="619125"/>
                </a:lnTo>
                <a:lnTo>
                  <a:pt x="0" y="438859"/>
                </a:lnTo>
                <a:lnTo>
                  <a:pt x="165100" y="313718"/>
                </a:lnTo>
                <a:lnTo>
                  <a:pt x="0" y="188578"/>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zh-CN" altLang="en-US" sz="2000" b="1" dirty="0">
                <a:solidFill>
                  <a:schemeClr val="bg1"/>
                </a:solidFill>
                <a:latin typeface="微软雅黑" pitchFamily="34" charset="-122"/>
                <a:ea typeface="微软雅黑" pitchFamily="34" charset="-122"/>
              </a:rPr>
              <a:t>分布式表存储系统</a:t>
            </a:r>
          </a:p>
        </p:txBody>
      </p:sp>
      <p:cxnSp>
        <p:nvCxnSpPr>
          <p:cNvPr id="228" name="直接连接符 227"/>
          <p:cNvCxnSpPr/>
          <p:nvPr/>
        </p:nvCxnSpPr>
        <p:spPr>
          <a:xfrm>
            <a:off x="3437855" y="2618309"/>
            <a:ext cx="0" cy="3613297"/>
          </a:xfrm>
          <a:prstGeom prst="line">
            <a:avLst/>
          </a:prstGeom>
          <a:noFill/>
          <a:ln w="9525" cap="flat" cmpd="sng" algn="ctr">
            <a:solidFill>
              <a:srgbClr val="C5C5C5"/>
            </a:solidFill>
            <a:prstDash val="solid"/>
            <a:headEnd type="oval" w="med" len="med"/>
            <a:tailEnd type="oval" w="med" len="med"/>
          </a:ln>
          <a:effectLst/>
        </p:spPr>
      </p:cxnSp>
      <p:sp>
        <p:nvSpPr>
          <p:cNvPr id="229" name="TextBox 228"/>
          <p:cNvSpPr txBox="1"/>
          <p:nvPr/>
        </p:nvSpPr>
        <p:spPr>
          <a:xfrm>
            <a:off x="3511470" y="2510212"/>
            <a:ext cx="2301041" cy="29731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600" dirty="0">
                <a:solidFill>
                  <a:srgbClr val="5F5E5C"/>
                </a:solidFill>
                <a:latin typeface="微软雅黑" pitchFamily="34" charset="-122"/>
                <a:ea typeface="微软雅黑" pitchFamily="34" charset="-122"/>
              </a:rPr>
              <a:t>目前的分布式文件系统存储的实现有软硬件一体和软硬件分离两种方式。主要通过</a:t>
            </a:r>
            <a:r>
              <a:rPr lang="en-US" altLang="zh-CN" sz="1600" dirty="0">
                <a:solidFill>
                  <a:srgbClr val="5F5E5C"/>
                </a:solidFill>
                <a:latin typeface="微软雅黑" pitchFamily="34" charset="-122"/>
                <a:ea typeface="微软雅黑" pitchFamily="34" charset="-122"/>
              </a:rPr>
              <a:t>NAS</a:t>
            </a:r>
            <a:r>
              <a:rPr lang="zh-CN" altLang="en-US" sz="1600" dirty="0">
                <a:solidFill>
                  <a:srgbClr val="5F5E5C"/>
                </a:solidFill>
                <a:latin typeface="微软雅黑" pitchFamily="34" charset="-122"/>
                <a:ea typeface="微软雅黑" pitchFamily="34" charset="-122"/>
              </a:rPr>
              <a:t>虚拟化，或者基于</a:t>
            </a:r>
            <a:r>
              <a:rPr lang="en-US" altLang="zh-CN" sz="1600" dirty="0">
                <a:solidFill>
                  <a:srgbClr val="5F5E5C"/>
                </a:solidFill>
                <a:latin typeface="微软雅黑" pitchFamily="34" charset="-122"/>
                <a:ea typeface="微软雅黑" pitchFamily="34" charset="-122"/>
              </a:rPr>
              <a:t>x86</a:t>
            </a:r>
            <a:r>
              <a:rPr lang="zh-CN" altLang="en-US" sz="1600" dirty="0">
                <a:solidFill>
                  <a:srgbClr val="5F5E5C"/>
                </a:solidFill>
                <a:latin typeface="微软雅黑" pitchFamily="34" charset="-122"/>
                <a:ea typeface="微软雅黑" pitchFamily="34" charset="-122"/>
              </a:rPr>
              <a:t>硬件集群和分布式文件系统集成在一起，以实现海量非结构化数据处理能力。</a:t>
            </a:r>
          </a:p>
        </p:txBody>
      </p:sp>
      <p:cxnSp>
        <p:nvCxnSpPr>
          <p:cNvPr id="230" name="直接连接符 229"/>
          <p:cNvCxnSpPr/>
          <p:nvPr/>
        </p:nvCxnSpPr>
        <p:spPr>
          <a:xfrm>
            <a:off x="989583" y="2618309"/>
            <a:ext cx="0" cy="3582134"/>
          </a:xfrm>
          <a:prstGeom prst="line">
            <a:avLst/>
          </a:prstGeom>
          <a:noFill/>
          <a:ln w="9525" cap="flat" cmpd="sng" algn="ctr">
            <a:solidFill>
              <a:srgbClr val="C5C5C5"/>
            </a:solidFill>
            <a:prstDash val="solid"/>
            <a:headEnd type="oval" w="med" len="med"/>
            <a:tailEnd type="oval" w="med" len="med"/>
          </a:ln>
          <a:effectLst/>
        </p:spPr>
      </p:cxnSp>
      <p:sp>
        <p:nvSpPr>
          <p:cNvPr id="231" name="TextBox 6"/>
          <p:cNvSpPr txBox="1"/>
          <p:nvPr/>
        </p:nvSpPr>
        <p:spPr>
          <a:xfrm>
            <a:off x="1063199" y="2542109"/>
            <a:ext cx="2302648" cy="32932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600" dirty="0">
                <a:solidFill>
                  <a:srgbClr val="5F5E5C"/>
                </a:solidFill>
                <a:latin typeface="微软雅黑" pitchFamily="34" charset="-122"/>
                <a:ea typeface="微软雅黑" pitchFamily="34" charset="-122"/>
              </a:rPr>
              <a:t>分布式块存储系统以标准的</a:t>
            </a:r>
            <a:r>
              <a:rPr lang="en-US" altLang="zh-CN" sz="1600" dirty="0">
                <a:solidFill>
                  <a:srgbClr val="5F5E5C"/>
                </a:solidFill>
                <a:latin typeface="微软雅黑" pitchFamily="34" charset="-122"/>
                <a:ea typeface="微软雅黑" pitchFamily="34" charset="-122"/>
              </a:rPr>
              <a:t>Intel/Linux </a:t>
            </a:r>
            <a:r>
              <a:rPr lang="zh-CN" altLang="en-US" sz="1600" dirty="0">
                <a:solidFill>
                  <a:srgbClr val="5F5E5C"/>
                </a:solidFill>
                <a:latin typeface="微软雅黑" pitchFamily="34" charset="-122"/>
                <a:ea typeface="微软雅黑" pitchFamily="34" charset="-122"/>
              </a:rPr>
              <a:t>硬件组件作为基本存储单元，组件之间通过千兆以太网采用任意点对点拓扑技术相互连接，共同工作，构成大型网格存储，网格内采用分布式算法管理存储资源。如</a:t>
            </a:r>
            <a:r>
              <a:rPr lang="en-US" altLang="zh-CN" sz="1600" dirty="0">
                <a:solidFill>
                  <a:srgbClr val="5F5E5C"/>
                </a:solidFill>
                <a:latin typeface="微软雅黑" pitchFamily="34" charset="-122"/>
                <a:ea typeface="微软雅黑" pitchFamily="34" charset="-122"/>
              </a:rPr>
              <a:t>IBM XIV</a:t>
            </a:r>
            <a:r>
              <a:rPr lang="zh-CN" altLang="en-US" sz="1600" dirty="0">
                <a:solidFill>
                  <a:srgbClr val="5F5E5C"/>
                </a:solidFill>
                <a:latin typeface="微软雅黑" pitchFamily="34" charset="-122"/>
                <a:ea typeface="微软雅黑" pitchFamily="34" charset="-122"/>
              </a:rPr>
              <a:t>存储系统。</a:t>
            </a:r>
          </a:p>
        </p:txBody>
      </p:sp>
      <p:cxnSp>
        <p:nvCxnSpPr>
          <p:cNvPr id="232" name="直接连接符 231"/>
          <p:cNvCxnSpPr/>
          <p:nvPr/>
        </p:nvCxnSpPr>
        <p:spPr>
          <a:xfrm>
            <a:off x="5886127" y="2618309"/>
            <a:ext cx="0" cy="3613297"/>
          </a:xfrm>
          <a:prstGeom prst="line">
            <a:avLst/>
          </a:prstGeom>
          <a:noFill/>
          <a:ln w="9525" cap="flat" cmpd="sng" algn="ctr">
            <a:solidFill>
              <a:srgbClr val="C5C5C5"/>
            </a:solidFill>
            <a:prstDash val="solid"/>
            <a:headEnd type="oval" w="med" len="med"/>
            <a:tailEnd type="oval" w="med" len="med"/>
          </a:ln>
          <a:effectLst/>
        </p:spPr>
      </p:cxnSp>
      <p:sp>
        <p:nvSpPr>
          <p:cNvPr id="233" name="TextBox 6"/>
          <p:cNvSpPr txBox="1"/>
          <p:nvPr/>
        </p:nvSpPr>
        <p:spPr>
          <a:xfrm>
            <a:off x="5959742" y="2510212"/>
            <a:ext cx="2301039" cy="32932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600" dirty="0">
                <a:solidFill>
                  <a:srgbClr val="5F5E5C"/>
                </a:solidFill>
                <a:latin typeface="微软雅黑" pitchFamily="34" charset="-122"/>
                <a:ea typeface="微软雅黑" pitchFamily="34" charset="-122"/>
              </a:rPr>
              <a:t>对象存储系统是针对</a:t>
            </a:r>
            <a:r>
              <a:rPr lang="en-US" altLang="zh-CN" sz="1600" dirty="0">
                <a:solidFill>
                  <a:srgbClr val="5F5E5C"/>
                </a:solidFill>
                <a:latin typeface="微软雅黑" pitchFamily="34" charset="-122"/>
                <a:ea typeface="微软雅黑" pitchFamily="34" charset="-122"/>
              </a:rPr>
              <a:t>Linux</a:t>
            </a:r>
            <a:r>
              <a:rPr lang="zh-CN" altLang="en-US" sz="1600" dirty="0">
                <a:solidFill>
                  <a:srgbClr val="5F5E5C"/>
                </a:solidFill>
                <a:latin typeface="微软雅黑" pitchFamily="34" charset="-122"/>
                <a:ea typeface="微软雅黑" pitchFamily="34" charset="-122"/>
              </a:rPr>
              <a:t>集群对存储系统高性能和数据共享的需求而研究的全新的存储架构。对象存储系统架构具有高可扩展性，支持数据的并发读写，一般不支持数据的随机写操作。最典型的应用实例就是</a:t>
            </a:r>
            <a:r>
              <a:rPr lang="en-US" altLang="zh-CN" sz="1600" dirty="0">
                <a:solidFill>
                  <a:srgbClr val="5F5E5C"/>
                </a:solidFill>
                <a:latin typeface="微软雅黑" pitchFamily="34" charset="-122"/>
                <a:ea typeface="微软雅黑" pitchFamily="34" charset="-122"/>
              </a:rPr>
              <a:t>Amazon</a:t>
            </a:r>
            <a:r>
              <a:rPr lang="zh-CN" altLang="en-US" sz="1600" dirty="0">
                <a:solidFill>
                  <a:srgbClr val="5F5E5C"/>
                </a:solidFill>
                <a:latin typeface="微软雅黑" pitchFamily="34" charset="-122"/>
                <a:ea typeface="微软雅黑" pitchFamily="34" charset="-122"/>
              </a:rPr>
              <a:t>的</a:t>
            </a:r>
            <a:r>
              <a:rPr lang="en-US" altLang="zh-CN" sz="1600" dirty="0">
                <a:solidFill>
                  <a:srgbClr val="5F5E5C"/>
                </a:solidFill>
                <a:latin typeface="微软雅黑" pitchFamily="34" charset="-122"/>
                <a:ea typeface="微软雅黑" pitchFamily="34" charset="-122"/>
              </a:rPr>
              <a:t>S3</a:t>
            </a:r>
            <a:r>
              <a:rPr lang="zh-CN" altLang="en-US" sz="1600" dirty="0">
                <a:solidFill>
                  <a:srgbClr val="5F5E5C"/>
                </a:solidFill>
                <a:latin typeface="微软雅黑" pitchFamily="34" charset="-122"/>
                <a:ea typeface="微软雅黑" pitchFamily="34" charset="-122"/>
              </a:rPr>
              <a:t>。</a:t>
            </a:r>
            <a:endParaRPr lang="zh-CN" altLang="en-US" sz="1600" dirty="0">
              <a:solidFill>
                <a:srgbClr val="8BAB00"/>
              </a:solidFill>
              <a:latin typeface="微软雅黑" pitchFamily="34" charset="-122"/>
              <a:ea typeface="微软雅黑" pitchFamily="34" charset="-122"/>
            </a:endParaRPr>
          </a:p>
        </p:txBody>
      </p:sp>
      <p:cxnSp>
        <p:nvCxnSpPr>
          <p:cNvPr id="234" name="直接连接符 233"/>
          <p:cNvCxnSpPr/>
          <p:nvPr/>
        </p:nvCxnSpPr>
        <p:spPr>
          <a:xfrm>
            <a:off x="8334399" y="2618309"/>
            <a:ext cx="0" cy="3582134"/>
          </a:xfrm>
          <a:prstGeom prst="line">
            <a:avLst/>
          </a:prstGeom>
          <a:noFill/>
          <a:ln w="9525" cap="flat" cmpd="sng" algn="ctr">
            <a:solidFill>
              <a:srgbClr val="C5C5C5"/>
            </a:solidFill>
            <a:prstDash val="solid"/>
            <a:headEnd type="oval" w="med" len="med"/>
            <a:tailEnd type="oval" w="med" len="med"/>
          </a:ln>
          <a:effectLst/>
        </p:spPr>
      </p:cxnSp>
      <p:sp>
        <p:nvSpPr>
          <p:cNvPr id="235" name="TextBox 6"/>
          <p:cNvSpPr txBox="1"/>
          <p:nvPr/>
        </p:nvSpPr>
        <p:spPr>
          <a:xfrm>
            <a:off x="8408015" y="2510212"/>
            <a:ext cx="2491760" cy="29731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600" dirty="0">
                <a:solidFill>
                  <a:srgbClr val="5F5E5C"/>
                </a:solidFill>
                <a:latin typeface="微软雅黑" pitchFamily="34" charset="-122"/>
                <a:ea typeface="微软雅黑" pitchFamily="34" charset="-122"/>
              </a:rPr>
              <a:t>分布式表格系统以表格为单位组织数据，每个表格包括很多行，通过主键标识一行，支持根据主键的</a:t>
            </a:r>
            <a:r>
              <a:rPr lang="en-US" altLang="zh-CN" sz="1600" dirty="0">
                <a:solidFill>
                  <a:srgbClr val="5F5E5C"/>
                </a:solidFill>
                <a:latin typeface="微软雅黑" pitchFamily="34" charset="-122"/>
                <a:ea typeface="微软雅黑" pitchFamily="34" charset="-122"/>
              </a:rPr>
              <a:t>CRUD</a:t>
            </a:r>
            <a:r>
              <a:rPr lang="zh-CN" altLang="en-US" sz="1600" dirty="0">
                <a:solidFill>
                  <a:srgbClr val="5F5E5C"/>
                </a:solidFill>
                <a:latin typeface="微软雅黑" pitchFamily="34" charset="-122"/>
                <a:ea typeface="微软雅黑" pitchFamily="34" charset="-122"/>
              </a:rPr>
              <a:t>功能以及范围查找功能。分布式表格系统借鉴了很多关系数据库的技术，典型的系统包括</a:t>
            </a:r>
            <a:r>
              <a:rPr lang="en-US" altLang="zh-CN" sz="1600" dirty="0">
                <a:solidFill>
                  <a:srgbClr val="5F5E5C"/>
                </a:solidFill>
                <a:latin typeface="微软雅黑" pitchFamily="34" charset="-122"/>
                <a:ea typeface="微软雅黑" pitchFamily="34" charset="-122"/>
              </a:rPr>
              <a:t>Google </a:t>
            </a:r>
            <a:r>
              <a:rPr lang="en-US" altLang="zh-CN" sz="1600" dirty="0" err="1">
                <a:solidFill>
                  <a:srgbClr val="5F5E5C"/>
                </a:solidFill>
                <a:latin typeface="微软雅黑" pitchFamily="34" charset="-122"/>
                <a:ea typeface="微软雅黑" pitchFamily="34" charset="-122"/>
              </a:rPr>
              <a:t>Bigtable</a:t>
            </a:r>
            <a:r>
              <a:rPr lang="zh-CN" altLang="en-US" sz="1600" dirty="0">
                <a:solidFill>
                  <a:srgbClr val="5F5E5C"/>
                </a:solidFill>
                <a:latin typeface="微软雅黑" pitchFamily="34" charset="-122"/>
                <a:ea typeface="微软雅黑" pitchFamily="34" charset="-122"/>
              </a:rPr>
              <a:t>等。</a:t>
            </a:r>
          </a:p>
        </p:txBody>
      </p:sp>
      <p:grpSp>
        <p:nvGrpSpPr>
          <p:cNvPr id="16" name="组合 15"/>
          <p:cNvGrpSpPr/>
          <p:nvPr/>
        </p:nvGrpSpPr>
        <p:grpSpPr>
          <a:xfrm>
            <a:off x="131974" y="-1"/>
            <a:ext cx="11520000" cy="1016152"/>
            <a:chOff x="131974" y="-1"/>
            <a:chExt cx="11520000" cy="1016152"/>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8" name="矩形 17"/>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20" name="文本框 19"/>
          <p:cNvSpPr txBox="1"/>
          <p:nvPr/>
        </p:nvSpPr>
        <p:spPr>
          <a:xfrm>
            <a:off x="612896" y="1591416"/>
            <a:ext cx="2696572"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分布式存储技术</a:t>
            </a:r>
          </a:p>
        </p:txBody>
      </p:sp>
      <p:sp>
        <p:nvSpPr>
          <p:cNvPr id="21" name="文本框 20"/>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
        <p:nvSpPr>
          <p:cNvPr id="3" name="矩形 2"/>
          <p:cNvSpPr/>
          <p:nvPr/>
        </p:nvSpPr>
        <p:spPr>
          <a:xfrm>
            <a:off x="1017612" y="2059278"/>
            <a:ext cx="10134600" cy="400110"/>
          </a:xfrm>
          <a:prstGeom prst="rect">
            <a:avLst/>
          </a:prstGeom>
        </p:spPr>
        <p:txBody>
          <a:bodyPr wrap="square">
            <a:spAutoFit/>
          </a:bodyPr>
          <a:lstStyle/>
          <a:p>
            <a:r>
              <a:rPr lang="zh-CN" altLang="en-US" sz="2000" dirty="0">
                <a:latin typeface="Verdana" pitchFamily="34" charset="0"/>
              </a:rPr>
              <a:t>不同的分布式存储系统适合处理不同类型的数据，分布式存储系统可以分为以下四类：</a:t>
            </a:r>
          </a:p>
        </p:txBody>
      </p:sp>
    </p:spTree>
    <p:extLst>
      <p:ext uri="{BB962C8B-B14F-4D97-AF65-F5344CB8AC3E}">
        <p14:creationId xmlns:p14="http://schemas.microsoft.com/office/powerpoint/2010/main" val="181627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3"/>
          <p:cNvSpPr/>
          <p:nvPr/>
        </p:nvSpPr>
        <p:spPr>
          <a:xfrm>
            <a:off x="3127376" y="1372394"/>
            <a:ext cx="8204652" cy="464820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
          <p:cNvSpPr txBox="1"/>
          <p:nvPr/>
        </p:nvSpPr>
        <p:spPr>
          <a:xfrm>
            <a:off x="531864" y="5290798"/>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Summary</a:t>
            </a:r>
          </a:p>
        </p:txBody>
      </p:sp>
      <p:sp>
        <p:nvSpPr>
          <p:cNvPr id="10" name="矩形 9"/>
          <p:cNvSpPr/>
          <p:nvPr/>
        </p:nvSpPr>
        <p:spPr>
          <a:xfrm>
            <a:off x="518434" y="3963124"/>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536575" y="1882492"/>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6575" y="2053942"/>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6575" y="221110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6575" y="2382555"/>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6575" y="2525429"/>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6575" y="2696879"/>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6575" y="2854042"/>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6575" y="302549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36575" y="3209869"/>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36575" y="3308520"/>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575" y="3479970"/>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6575" y="363713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36575" y="380858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Rectangle 3"/>
          <p:cNvSpPr txBox="1">
            <a:spLocks noChangeArrowheads="1"/>
          </p:cNvSpPr>
          <p:nvPr/>
        </p:nvSpPr>
        <p:spPr>
          <a:xfrm>
            <a:off x="3419700" y="1372394"/>
            <a:ext cx="7772400" cy="4876800"/>
          </a:xfrm>
          <a:prstGeom prst="rect">
            <a:avLst/>
          </a:prstGeom>
        </p:spPr>
        <p:txBody>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buNone/>
            </a:pPr>
            <a:r>
              <a:rPr lang="zh-CN" altLang="en-US" sz="1900"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如今分布式存储系统已经得到了快速的发展，其技术已经较为成熟。先进的分布式存储系统必须具备下面几个特性：</a:t>
            </a:r>
            <a:endParaRPr lang="en-US" altLang="zh-CN" sz="1900"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endParaRPr>
          </a:p>
          <a:p>
            <a:pPr>
              <a:lnSpc>
                <a:spcPct val="150000"/>
              </a:lnSpc>
            </a:pPr>
            <a:r>
              <a:rPr lang="zh-CN" altLang="en-US" sz="1800" b="1"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高性能：</a:t>
            </a:r>
            <a:r>
              <a:rPr lang="zh-CN" altLang="en-US" sz="1800"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对于分布式系统中的每一个用户都要尽量减小网络的延迟和因网络拥塞、网络断开、节点退出等问题造成的影响；</a:t>
            </a:r>
          </a:p>
          <a:p>
            <a:pPr>
              <a:lnSpc>
                <a:spcPct val="150000"/>
              </a:lnSpc>
            </a:pPr>
            <a:r>
              <a:rPr lang="zh-CN" altLang="en-US" sz="1800" b="1"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高可靠性：</a:t>
            </a:r>
            <a:r>
              <a:rPr lang="zh-CN" altLang="en-US" sz="1800"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分布式环境通常都有高可靠性需求，用户将文件保存到分布式存储系统的基本要求是数据可靠；</a:t>
            </a:r>
          </a:p>
          <a:p>
            <a:pPr>
              <a:lnSpc>
                <a:spcPct val="150000"/>
              </a:lnSpc>
            </a:pPr>
            <a:r>
              <a:rPr lang="zh-CN" altLang="en-US" sz="1800" b="1"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高可扩展性：</a:t>
            </a:r>
            <a:r>
              <a:rPr lang="zh-CN" altLang="en-US" sz="1800"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分布式存储系统需要能够适应节点规模和数据规模的扩大；</a:t>
            </a:r>
          </a:p>
          <a:p>
            <a:pPr>
              <a:lnSpc>
                <a:spcPct val="150000"/>
              </a:lnSpc>
            </a:pPr>
            <a:r>
              <a:rPr lang="zh-CN" altLang="en-US" sz="1800" b="1"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透明性：</a:t>
            </a:r>
            <a:r>
              <a:rPr lang="zh-CN" altLang="en-US" sz="1800"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需要让用户在访问网络中其他节点中的数据时能感到像是访问自己本机的数据一样；</a:t>
            </a:r>
          </a:p>
          <a:p>
            <a:pPr>
              <a:lnSpc>
                <a:spcPct val="150000"/>
              </a:lnSpc>
            </a:pPr>
            <a:r>
              <a:rPr lang="zh-CN" altLang="en-US" sz="1800" b="1"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自治性：</a:t>
            </a:r>
            <a:r>
              <a:rPr lang="zh-CN" altLang="en-US" sz="1800"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分布式存储系统需要拥有一定的自我维护和恢复功能。</a:t>
            </a:r>
          </a:p>
        </p:txBody>
      </p:sp>
      <p:sp>
        <p:nvSpPr>
          <p:cNvPr id="26" name="矩形 25"/>
          <p:cNvSpPr/>
          <p:nvPr/>
        </p:nvSpPr>
        <p:spPr>
          <a:xfrm>
            <a:off x="-86715" y="6255494"/>
            <a:ext cx="12299950" cy="610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
          <p:cNvSpPr txBox="1"/>
          <p:nvPr/>
        </p:nvSpPr>
        <p:spPr>
          <a:xfrm>
            <a:off x="428203" y="4496594"/>
            <a:ext cx="2013372"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小        结</a:t>
            </a:r>
            <a:endParaRPr lang="en-US" altLang="zh-CN" sz="3600" dirty="0">
              <a:solidFill>
                <a:srgbClr val="4197DF"/>
              </a:solidFill>
              <a:latin typeface="Microsoft YaHei UI" pitchFamily="18" charset="0"/>
              <a:cs typeface="Microsoft YaHei UI" pitchFamily="18" charset="0"/>
            </a:endParaRPr>
          </a:p>
        </p:txBody>
      </p:sp>
      <p:grpSp>
        <p:nvGrpSpPr>
          <p:cNvPr id="27" name="组合 26"/>
          <p:cNvGrpSpPr/>
          <p:nvPr/>
        </p:nvGrpSpPr>
        <p:grpSpPr>
          <a:xfrm>
            <a:off x="131974" y="-1"/>
            <a:ext cx="11520000" cy="1016152"/>
            <a:chOff x="131974" y="-1"/>
            <a:chExt cx="11520000" cy="1016152"/>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29" name="矩形 28"/>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31" name="文本框 30"/>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Tree>
    <p:extLst>
      <p:ext uri="{BB962C8B-B14F-4D97-AF65-F5344CB8AC3E}">
        <p14:creationId xmlns:p14="http://schemas.microsoft.com/office/powerpoint/2010/main" val="2064394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29417" y="2205945"/>
            <a:ext cx="10979150" cy="2894013"/>
          </a:xfrm>
          <a:prstGeom prst="rect">
            <a:avLst/>
          </a:prstGeom>
        </p:spPr>
        <p:txBody>
          <a:bodyPr>
            <a:normAutofit lnSpcReduction="10000"/>
          </a:bodyPr>
          <a:lstStyle/>
          <a:p>
            <a:pPr marL="0" indent="457200" algn="just">
              <a:buNone/>
            </a:pPr>
            <a:r>
              <a:rPr lang="zh-CN" altLang="en-US" dirty="0">
                <a:solidFill>
                  <a:srgbClr val="FF0000"/>
                </a:solidFill>
              </a:rPr>
              <a:t>数据容错技术</a:t>
            </a:r>
            <a:r>
              <a:rPr lang="zh-CN" altLang="en-US" dirty="0">
                <a:solidFill>
                  <a:schemeClr val="tx1"/>
                </a:solidFill>
              </a:rPr>
              <a:t>是云存储研究领域的一项关键技术，良好的容错技术不但能够提高系统的可用性和可靠性，而且能够提高数据的访问效率。数据容错技术一般都是通过增加数据冗余来实现的，以保证即使在部分数据失效以后也能够通过访问冗余数据满足需求。冗余提高了容错性，但是也增加了存储资源的消耗。因此，在保证系统容错性的同时，要尽可能地提高存储资源的利用率，以降低成本。</a:t>
            </a:r>
          </a:p>
          <a:p>
            <a:pPr marL="0" indent="457200" algn="just">
              <a:buNone/>
            </a:pPr>
            <a:r>
              <a:rPr lang="zh-CN" altLang="en-US" dirty="0">
                <a:solidFill>
                  <a:schemeClr val="tx1"/>
                </a:solidFill>
              </a:rPr>
              <a:t>目前，常用的容错技术主要有</a:t>
            </a:r>
            <a:r>
              <a:rPr lang="zh-CN" altLang="en-US" dirty="0">
                <a:solidFill>
                  <a:srgbClr val="FF0000"/>
                </a:solidFill>
              </a:rPr>
              <a:t>基于复制（</a:t>
            </a:r>
            <a:r>
              <a:rPr lang="en-US" altLang="zh-CN" dirty="0">
                <a:solidFill>
                  <a:srgbClr val="FF0000"/>
                </a:solidFill>
              </a:rPr>
              <a:t>Replication</a:t>
            </a:r>
            <a:r>
              <a:rPr lang="zh-CN" altLang="en-US" dirty="0">
                <a:solidFill>
                  <a:srgbClr val="FF0000"/>
                </a:solidFill>
              </a:rPr>
              <a:t>）的容错技术和基于纠删码（</a:t>
            </a:r>
            <a:r>
              <a:rPr lang="en-US" altLang="zh-CN" dirty="0">
                <a:solidFill>
                  <a:srgbClr val="FF0000"/>
                </a:solidFill>
              </a:rPr>
              <a:t>Erasure Code</a:t>
            </a:r>
            <a:r>
              <a:rPr lang="zh-CN" altLang="en-US" dirty="0">
                <a:solidFill>
                  <a:srgbClr val="FF0000"/>
                </a:solidFill>
              </a:rPr>
              <a:t>）的容错技术</a:t>
            </a:r>
            <a:r>
              <a:rPr lang="zh-CN" altLang="en-US" dirty="0">
                <a:solidFill>
                  <a:schemeClr val="tx1"/>
                </a:solidFill>
              </a:rPr>
              <a:t>两种。</a:t>
            </a:r>
          </a:p>
          <a:p>
            <a:pPr marL="0" indent="0">
              <a:buNone/>
            </a:pPr>
            <a:endParaRPr lang="zh-CN" altLang="en-US" dirty="0"/>
          </a:p>
        </p:txBody>
      </p:sp>
      <p:sp>
        <p:nvSpPr>
          <p:cNvPr id="19" name="矩形 18"/>
          <p:cNvSpPr/>
          <p:nvPr/>
        </p:nvSpPr>
        <p:spPr>
          <a:xfrm>
            <a:off x="729417" y="6477794"/>
            <a:ext cx="11023697" cy="76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 y="5519058"/>
            <a:ext cx="12198350" cy="1364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内容占位符 4"/>
          <p:cNvSpPr txBox="1">
            <a:spLocks/>
          </p:cNvSpPr>
          <p:nvPr/>
        </p:nvSpPr>
        <p:spPr>
          <a:xfrm>
            <a:off x="460376" y="5639594"/>
            <a:ext cx="11128058" cy="1211943"/>
          </a:xfrm>
          <a:prstGeom prst="rect">
            <a:avLst/>
          </a:prstGeom>
        </p:spPr>
        <p:txBody>
          <a:bodyPr vert="horz" lIns="121917" tIns="60958" rIns="121917" bIns="60958" rtlCol="0">
            <a:normAutofit fontScale="92500" lnSpcReduction="10000"/>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buNone/>
            </a:pPr>
            <a:r>
              <a:rPr lang="zh-CN" altLang="en-US" dirty="0">
                <a:solidFill>
                  <a:schemeClr val="bg1"/>
                </a:solidFill>
              </a:rPr>
              <a:t>基于复制的容错技术简单直观，易于实现和部署，但是需要为每个数据对象创建若干同样大小的副本存储空间开销很大；基于纠删码的容错技术则能够把多个数据块的信息融合到较少的冗余信息中，因此能够有效地节省存储空间，但是对数据的读写操作要分别进行编码和解码操作，需要一些计算开销。</a:t>
            </a:r>
          </a:p>
        </p:txBody>
      </p:sp>
      <p:grpSp>
        <p:nvGrpSpPr>
          <p:cNvPr id="7" name="组合 6"/>
          <p:cNvGrpSpPr/>
          <p:nvPr/>
        </p:nvGrpSpPr>
        <p:grpSpPr>
          <a:xfrm>
            <a:off x="131974" y="-1"/>
            <a:ext cx="11520000" cy="1016152"/>
            <a:chOff x="131974" y="-1"/>
            <a:chExt cx="11520000" cy="1016152"/>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9" name="矩形 8"/>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11" name="文本框 10"/>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
        <p:nvSpPr>
          <p:cNvPr id="12" name="文本框 11"/>
          <p:cNvSpPr txBox="1"/>
          <p:nvPr/>
        </p:nvSpPr>
        <p:spPr>
          <a:xfrm>
            <a:off x="612896" y="1591416"/>
            <a:ext cx="1768433"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数据容错</a:t>
            </a:r>
          </a:p>
        </p:txBody>
      </p:sp>
    </p:spTree>
    <p:extLst>
      <p:ext uri="{BB962C8B-B14F-4D97-AF65-F5344CB8AC3E}">
        <p14:creationId xmlns:p14="http://schemas.microsoft.com/office/powerpoint/2010/main" val="147137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8" name="组合 5"/>
          <p:cNvGrpSpPr>
            <a:grpSpLocks/>
          </p:cNvGrpSpPr>
          <p:nvPr/>
        </p:nvGrpSpPr>
        <p:grpSpPr bwMode="auto">
          <a:xfrm rot="-5400000">
            <a:off x="368556" y="3833362"/>
            <a:ext cx="5387090" cy="206571"/>
            <a:chOff x="0" y="3259138"/>
            <a:chExt cx="9144000" cy="195262"/>
          </a:xfrm>
        </p:grpSpPr>
        <p:sp>
          <p:nvSpPr>
            <p:cNvPr id="76"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7" name="Rectangle 4"/>
            <p:cNvSpPr>
              <a:spLocks noChangeArrowheads="1"/>
            </p:cNvSpPr>
            <p:nvPr/>
          </p:nvSpPr>
          <p:spPr bwMode="gray">
            <a:xfrm>
              <a:off x="1" y="3312022"/>
              <a:ext cx="9144000" cy="142379"/>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nvGrpSpPr>
          <p:cNvPr id="3" name="组合 2"/>
          <p:cNvGrpSpPr/>
          <p:nvPr/>
        </p:nvGrpSpPr>
        <p:grpSpPr>
          <a:xfrm>
            <a:off x="2581281" y="1350164"/>
            <a:ext cx="6326064" cy="861638"/>
            <a:chOff x="2593164" y="1657734"/>
            <a:chExt cx="6326064" cy="922552"/>
          </a:xfrm>
        </p:grpSpPr>
        <p:grpSp>
          <p:nvGrpSpPr>
            <p:cNvPr id="8197" name="组合 62"/>
            <p:cNvGrpSpPr>
              <a:grpSpLocks/>
            </p:cNvGrpSpPr>
            <p:nvPr/>
          </p:nvGrpSpPr>
          <p:grpSpPr bwMode="auto">
            <a:xfrm>
              <a:off x="2974252" y="1810168"/>
              <a:ext cx="5944976" cy="626254"/>
              <a:chOff x="1752601" y="2209800"/>
              <a:chExt cx="6934200" cy="625705"/>
            </a:xfrm>
          </p:grpSpPr>
          <p:sp>
            <p:nvSpPr>
              <p:cNvPr id="73"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54" name="Text Box 9"/>
              <p:cNvSpPr txBox="1">
                <a:spLocks noChangeArrowheads="1"/>
              </p:cNvSpPr>
              <p:nvPr/>
            </p:nvSpPr>
            <p:spPr bwMode="gray">
              <a:xfrm>
                <a:off x="2513808" y="2209800"/>
                <a:ext cx="5700713" cy="62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1" lang="zh-CN" altLang="en-US" sz="3201"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概述</a:t>
                </a:r>
              </a:p>
            </p:txBody>
          </p:sp>
        </p:grpSp>
        <p:grpSp>
          <p:nvGrpSpPr>
            <p:cNvPr id="8199" name="Group 65"/>
            <p:cNvGrpSpPr>
              <a:grpSpLocks/>
            </p:cNvGrpSpPr>
            <p:nvPr/>
          </p:nvGrpSpPr>
          <p:grpSpPr bwMode="auto">
            <a:xfrm>
              <a:off x="2593164" y="1657734"/>
              <a:ext cx="854273" cy="922552"/>
              <a:chOff x="2789" y="1625"/>
              <a:chExt cx="847" cy="915"/>
            </a:xfrm>
          </p:grpSpPr>
          <p:sp>
            <p:nvSpPr>
              <p:cNvPr id="79"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0"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1"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3"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46" name="Group 71"/>
              <p:cNvGrpSpPr>
                <a:grpSpLocks/>
              </p:cNvGrpSpPr>
              <p:nvPr/>
            </p:nvGrpSpPr>
            <p:grpSpPr bwMode="auto">
              <a:xfrm>
                <a:off x="2899" y="1735"/>
                <a:ext cx="687" cy="688"/>
                <a:chOff x="4166" y="1706"/>
                <a:chExt cx="1252" cy="1252"/>
              </a:xfrm>
            </p:grpSpPr>
            <p:sp>
              <p:nvSpPr>
                <p:cNvPr id="85"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6"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7"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8"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2" name="矩形 61"/>
            <p:cNvSpPr/>
            <p:nvPr/>
          </p:nvSpPr>
          <p:spPr>
            <a:xfrm>
              <a:off x="2740836" y="1845102"/>
              <a:ext cx="597038" cy="58433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一</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4" name="组合 3"/>
          <p:cNvGrpSpPr/>
          <p:nvPr/>
        </p:nvGrpSpPr>
        <p:grpSpPr>
          <a:xfrm>
            <a:off x="2581281" y="2210594"/>
            <a:ext cx="6326064" cy="877458"/>
            <a:chOff x="2593164" y="2724781"/>
            <a:chExt cx="6326064" cy="922552"/>
          </a:xfrm>
        </p:grpSpPr>
        <p:grpSp>
          <p:nvGrpSpPr>
            <p:cNvPr id="8194" name="组合 63"/>
            <p:cNvGrpSpPr>
              <a:grpSpLocks/>
            </p:cNvGrpSpPr>
            <p:nvPr/>
          </p:nvGrpSpPr>
          <p:grpSpPr bwMode="auto">
            <a:xfrm>
              <a:off x="2974252" y="2877217"/>
              <a:ext cx="5944976" cy="614964"/>
              <a:chOff x="1752601" y="2209798"/>
              <a:chExt cx="6934200" cy="614424"/>
            </a:xfrm>
          </p:grpSpPr>
          <p:sp>
            <p:nvSpPr>
              <p:cNvPr id="6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60" name="Text Box 9"/>
              <p:cNvSpPr txBox="1">
                <a:spLocks noChangeArrowheads="1"/>
              </p:cNvSpPr>
              <p:nvPr/>
            </p:nvSpPr>
            <p:spPr bwMode="gray">
              <a:xfrm>
                <a:off x="2513808" y="2209798"/>
                <a:ext cx="5700713" cy="61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结构模型</a:t>
                </a:r>
              </a:p>
            </p:txBody>
          </p:sp>
        </p:grpSp>
        <p:grpSp>
          <p:nvGrpSpPr>
            <p:cNvPr id="8200" name="Group 65"/>
            <p:cNvGrpSpPr>
              <a:grpSpLocks/>
            </p:cNvGrpSpPr>
            <p:nvPr/>
          </p:nvGrpSpPr>
          <p:grpSpPr bwMode="auto">
            <a:xfrm>
              <a:off x="2593164" y="2724781"/>
              <a:ext cx="854273" cy="922552"/>
              <a:chOff x="2789" y="1625"/>
              <a:chExt cx="847" cy="915"/>
            </a:xfrm>
          </p:grpSpPr>
          <p:sp>
            <p:nvSpPr>
              <p:cNvPr id="90"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1"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2"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3"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4"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36" name="Group 71"/>
              <p:cNvGrpSpPr>
                <a:grpSpLocks/>
              </p:cNvGrpSpPr>
              <p:nvPr/>
            </p:nvGrpSpPr>
            <p:grpSpPr bwMode="auto">
              <a:xfrm>
                <a:off x="2899" y="1735"/>
                <a:ext cx="687" cy="688"/>
                <a:chOff x="4166" y="1706"/>
                <a:chExt cx="1252" cy="1252"/>
              </a:xfrm>
            </p:grpSpPr>
            <p:sp>
              <p:nvSpPr>
                <p:cNvPr id="96"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7"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8"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9"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3" name="矩形 62"/>
            <p:cNvSpPr/>
            <p:nvPr/>
          </p:nvSpPr>
          <p:spPr>
            <a:xfrm>
              <a:off x="2740836" y="2858162"/>
              <a:ext cx="597038" cy="58433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二</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5" name="组合 4"/>
          <p:cNvGrpSpPr/>
          <p:nvPr/>
        </p:nvGrpSpPr>
        <p:grpSpPr>
          <a:xfrm>
            <a:off x="2577728" y="3124994"/>
            <a:ext cx="6318125" cy="876206"/>
            <a:chOff x="2593164" y="3791828"/>
            <a:chExt cx="6318125" cy="922552"/>
          </a:xfrm>
        </p:grpSpPr>
        <p:grpSp>
          <p:nvGrpSpPr>
            <p:cNvPr id="8195" name="组合 66"/>
            <p:cNvGrpSpPr>
              <a:grpSpLocks/>
            </p:cNvGrpSpPr>
            <p:nvPr/>
          </p:nvGrpSpPr>
          <p:grpSpPr bwMode="auto">
            <a:xfrm>
              <a:off x="2966313" y="3934734"/>
              <a:ext cx="5944976" cy="615841"/>
              <a:chOff x="1752601" y="2209798"/>
              <a:chExt cx="6934200" cy="615301"/>
            </a:xfrm>
          </p:grpSpPr>
          <p:sp>
            <p:nvSpPr>
              <p:cNvPr id="6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58"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云存储架构</a:t>
                </a:r>
              </a:p>
            </p:txBody>
          </p:sp>
        </p:grpSp>
        <p:grpSp>
          <p:nvGrpSpPr>
            <p:cNvPr id="8202" name="Group 65"/>
            <p:cNvGrpSpPr>
              <a:grpSpLocks/>
            </p:cNvGrpSpPr>
            <p:nvPr/>
          </p:nvGrpSpPr>
          <p:grpSpPr bwMode="auto">
            <a:xfrm>
              <a:off x="2593164" y="3791828"/>
              <a:ext cx="854273" cy="922552"/>
              <a:chOff x="2789" y="1625"/>
              <a:chExt cx="847" cy="915"/>
            </a:xfrm>
          </p:grpSpPr>
          <p:sp>
            <p:nvSpPr>
              <p:cNvPr id="11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16" name="Group 71"/>
              <p:cNvGrpSpPr>
                <a:grpSpLocks/>
              </p:cNvGrpSpPr>
              <p:nvPr/>
            </p:nvGrpSpPr>
            <p:grpSpPr bwMode="auto">
              <a:xfrm>
                <a:off x="2899" y="1735"/>
                <a:ext cx="687" cy="688"/>
                <a:chOff x="4166" y="1706"/>
                <a:chExt cx="1252" cy="1252"/>
              </a:xfrm>
            </p:grpSpPr>
            <p:sp>
              <p:nvSpPr>
                <p:cNvPr id="11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6" name="矩形 65"/>
            <p:cNvSpPr/>
            <p:nvPr/>
          </p:nvSpPr>
          <p:spPr>
            <a:xfrm>
              <a:off x="2715430" y="3968082"/>
              <a:ext cx="597038" cy="585923"/>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三</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sp>
        <p:nvSpPr>
          <p:cNvPr id="8209" name="Rectangle 35"/>
          <p:cNvSpPr>
            <a:spLocks noChangeArrowheads="1"/>
          </p:cNvSpPr>
          <p:nvPr/>
        </p:nvSpPr>
        <p:spPr bwMode="blackWhite">
          <a:xfrm>
            <a:off x="1721202" y="6663376"/>
            <a:ext cx="8288668" cy="198483"/>
          </a:xfrm>
          <a:prstGeom prst="rect">
            <a:avLst/>
          </a:prstGeom>
          <a:solidFill>
            <a:schemeClr val="bg1">
              <a:alpha val="74901"/>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ahoma" panose="020B0604030504040204" pitchFamily="34" charset="0"/>
              <a:ea typeface="宋体" panose="02010600030101010101" pitchFamily="2" charset="-122"/>
              <a:cs typeface="+mn-cs"/>
            </a:endParaRPr>
          </a:p>
        </p:txBody>
      </p:sp>
      <p:pic>
        <p:nvPicPr>
          <p:cNvPr id="72" name="图片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74" name="矩形 73"/>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8" name="标题 1"/>
          <p:cNvSpPr>
            <a:spLocks/>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itchFamily="34" charset="0"/>
                <a:ea typeface="黑体" pitchFamily="2" charset="-122"/>
                <a:cs typeface="+mn-cs"/>
              </a:rPr>
              <a:t>目录</a:t>
            </a:r>
          </a:p>
        </p:txBody>
      </p:sp>
      <p:grpSp>
        <p:nvGrpSpPr>
          <p:cNvPr id="58" name="组合 57"/>
          <p:cNvGrpSpPr/>
          <p:nvPr/>
        </p:nvGrpSpPr>
        <p:grpSpPr>
          <a:xfrm>
            <a:off x="2569180" y="4001388"/>
            <a:ext cx="6318125" cy="876206"/>
            <a:chOff x="2593164" y="3791828"/>
            <a:chExt cx="6318125" cy="922552"/>
          </a:xfrm>
        </p:grpSpPr>
        <p:grpSp>
          <p:nvGrpSpPr>
            <p:cNvPr id="59" name="组合 66"/>
            <p:cNvGrpSpPr>
              <a:grpSpLocks/>
            </p:cNvGrpSpPr>
            <p:nvPr/>
          </p:nvGrpSpPr>
          <p:grpSpPr bwMode="auto">
            <a:xfrm>
              <a:off x="2966313" y="3934734"/>
              <a:ext cx="5944976" cy="615842"/>
              <a:chOff x="1752601" y="2209798"/>
              <a:chExt cx="6934200" cy="615302"/>
            </a:xfrm>
          </p:grpSpPr>
          <p:sp>
            <p:nvSpPr>
              <p:cNvPr id="101"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2" name="Text Box 9"/>
              <p:cNvSpPr txBox="1">
                <a:spLocks noChangeArrowheads="1"/>
              </p:cNvSpPr>
              <p:nvPr/>
            </p:nvSpPr>
            <p:spPr bwMode="gray">
              <a:xfrm>
                <a:off x="2513807" y="2209798"/>
                <a:ext cx="6120588" cy="61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云存储类型及其适合的应用</a:t>
                </a:r>
              </a:p>
            </p:txBody>
          </p:sp>
        </p:grpSp>
        <p:grpSp>
          <p:nvGrpSpPr>
            <p:cNvPr id="60" name="Group 65"/>
            <p:cNvGrpSpPr>
              <a:grpSpLocks/>
            </p:cNvGrpSpPr>
            <p:nvPr/>
          </p:nvGrpSpPr>
          <p:grpSpPr bwMode="auto">
            <a:xfrm>
              <a:off x="2593164" y="3791828"/>
              <a:ext cx="854273" cy="922552"/>
              <a:chOff x="2789" y="1625"/>
              <a:chExt cx="847" cy="915"/>
            </a:xfrm>
          </p:grpSpPr>
          <p:sp>
            <p:nvSpPr>
              <p:cNvPr id="65"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6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6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1"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75" name="Group 71"/>
              <p:cNvGrpSpPr>
                <a:grpSpLocks/>
              </p:cNvGrpSpPr>
              <p:nvPr/>
            </p:nvGrpSpPr>
            <p:grpSpPr bwMode="auto">
              <a:xfrm>
                <a:off x="2899" y="1735"/>
                <a:ext cx="687" cy="688"/>
                <a:chOff x="4166" y="1706"/>
                <a:chExt cx="1252" cy="1252"/>
              </a:xfrm>
            </p:grpSpPr>
            <p:sp>
              <p:nvSpPr>
                <p:cNvPr id="8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5"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0"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1" name="矩形 60"/>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四</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103" name="组合 102"/>
          <p:cNvGrpSpPr/>
          <p:nvPr/>
        </p:nvGrpSpPr>
        <p:grpSpPr>
          <a:xfrm>
            <a:off x="2569180" y="4877594"/>
            <a:ext cx="6318125" cy="876206"/>
            <a:chOff x="2593164" y="3791828"/>
            <a:chExt cx="6318125" cy="922552"/>
          </a:xfrm>
        </p:grpSpPr>
        <p:grpSp>
          <p:nvGrpSpPr>
            <p:cNvPr id="104" name="组合 66"/>
            <p:cNvGrpSpPr>
              <a:grpSpLocks/>
            </p:cNvGrpSpPr>
            <p:nvPr/>
          </p:nvGrpSpPr>
          <p:grpSpPr bwMode="auto">
            <a:xfrm>
              <a:off x="2966313" y="3934734"/>
              <a:ext cx="5944976" cy="615841"/>
              <a:chOff x="1752601" y="2209798"/>
              <a:chExt cx="6934200" cy="615301"/>
            </a:xfrm>
          </p:grpSpPr>
          <p:sp>
            <p:nvSpPr>
              <p:cNvPr id="126"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7"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关键技术</a:t>
                </a:r>
              </a:p>
            </p:txBody>
          </p:sp>
        </p:grpSp>
        <p:grpSp>
          <p:nvGrpSpPr>
            <p:cNvPr id="105" name="Group 65"/>
            <p:cNvGrpSpPr>
              <a:grpSpLocks/>
            </p:cNvGrpSpPr>
            <p:nvPr/>
          </p:nvGrpSpPr>
          <p:grpSpPr bwMode="auto">
            <a:xfrm>
              <a:off x="2593164" y="3791828"/>
              <a:ext cx="854273" cy="922552"/>
              <a:chOff x="2789" y="1625"/>
              <a:chExt cx="847" cy="915"/>
            </a:xfrm>
          </p:grpSpPr>
          <p:sp>
            <p:nvSpPr>
              <p:cNvPr id="107"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1"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117" name="Group 71"/>
              <p:cNvGrpSpPr>
                <a:grpSpLocks/>
              </p:cNvGrpSpPr>
              <p:nvPr/>
            </p:nvGrpSpPr>
            <p:grpSpPr bwMode="auto">
              <a:xfrm>
                <a:off x="2899" y="1735"/>
                <a:ext cx="687" cy="688"/>
                <a:chOff x="4166" y="1706"/>
                <a:chExt cx="1252" cy="1252"/>
              </a:xfrm>
            </p:grpSpPr>
            <p:sp>
              <p:nvSpPr>
                <p:cNvPr id="1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106" name="矩形 105"/>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五</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128" name="组合 127"/>
          <p:cNvGrpSpPr/>
          <p:nvPr/>
        </p:nvGrpSpPr>
        <p:grpSpPr>
          <a:xfrm>
            <a:off x="2569180" y="5715794"/>
            <a:ext cx="6318125" cy="876206"/>
            <a:chOff x="2593164" y="3791828"/>
            <a:chExt cx="6318125" cy="922552"/>
          </a:xfrm>
        </p:grpSpPr>
        <p:grpSp>
          <p:nvGrpSpPr>
            <p:cNvPr id="129" name="组合 66"/>
            <p:cNvGrpSpPr>
              <a:grpSpLocks/>
            </p:cNvGrpSpPr>
            <p:nvPr/>
          </p:nvGrpSpPr>
          <p:grpSpPr bwMode="auto">
            <a:xfrm>
              <a:off x="2966313" y="3934734"/>
              <a:ext cx="5944976" cy="615841"/>
              <a:chOff x="1752601" y="2209798"/>
              <a:chExt cx="6934200" cy="615301"/>
            </a:xfrm>
          </p:grpSpPr>
          <p:sp>
            <p:nvSpPr>
              <p:cNvPr id="1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3"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典型的云存储服务</a:t>
                </a:r>
              </a:p>
            </p:txBody>
          </p:sp>
        </p:grpSp>
        <p:grpSp>
          <p:nvGrpSpPr>
            <p:cNvPr id="130" name="Group 65"/>
            <p:cNvGrpSpPr>
              <a:grpSpLocks/>
            </p:cNvGrpSpPr>
            <p:nvPr/>
          </p:nvGrpSpPr>
          <p:grpSpPr bwMode="auto">
            <a:xfrm>
              <a:off x="2593164" y="3791828"/>
              <a:ext cx="854273" cy="922552"/>
              <a:chOff x="2789" y="1625"/>
              <a:chExt cx="847" cy="915"/>
            </a:xfrm>
          </p:grpSpPr>
          <p:sp>
            <p:nvSpPr>
              <p:cNvPr id="1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137" name="Group 71"/>
              <p:cNvGrpSpPr>
                <a:grpSpLocks/>
              </p:cNvGrpSpPr>
              <p:nvPr/>
            </p:nvGrpSpPr>
            <p:grpSpPr bwMode="auto">
              <a:xfrm>
                <a:off x="2899" y="1735"/>
                <a:ext cx="687" cy="688"/>
                <a:chOff x="4166" y="1706"/>
                <a:chExt cx="1252" cy="1252"/>
              </a:xfrm>
            </p:grpSpPr>
            <p:sp>
              <p:nvSpPr>
                <p:cNvPr id="1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131" name="矩形 130"/>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六</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pic>
        <p:nvPicPr>
          <p:cNvPr id="8210"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88935" y="2205336"/>
            <a:ext cx="8291844" cy="448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140225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2"/>
          <p:cNvSpPr>
            <a:spLocks noGrp="1"/>
          </p:cNvSpPr>
          <p:nvPr>
            <p:ph idx="4294967295"/>
          </p:nvPr>
        </p:nvSpPr>
        <p:spPr>
          <a:xfrm>
            <a:off x="596067" y="3737386"/>
            <a:ext cx="5219700" cy="3041650"/>
          </a:xfrm>
          <a:prstGeom prst="rect">
            <a:avLst/>
          </a:prstGeom>
        </p:spPr>
        <p:txBody>
          <a:bodyPr>
            <a:normAutofit/>
          </a:bodyPr>
          <a:lstStyle/>
          <a:p>
            <a:pPr marL="0" indent="0" algn="just">
              <a:buNone/>
            </a:pPr>
            <a:r>
              <a:rPr lang="zh-CN" altLang="en-US" sz="1800" dirty="0">
                <a:solidFill>
                  <a:schemeClr val="tx1"/>
                </a:solidFill>
              </a:rPr>
              <a:t>通过集中式的存储目录来定位数据对象的存储位置，这种方法可以利用存储目录中存放的存储节点信息，将数据对象的多个副本放置在不同机架上，提高系统的数据可靠性，</a:t>
            </a:r>
            <a:r>
              <a:rPr lang="en-US" altLang="zh-CN" sz="1800" dirty="0">
                <a:solidFill>
                  <a:schemeClr val="tx1"/>
                </a:solidFill>
              </a:rPr>
              <a:t>Google</a:t>
            </a:r>
            <a:r>
              <a:rPr lang="zh-CN" altLang="en-US" sz="1800" dirty="0">
                <a:solidFill>
                  <a:schemeClr val="tx1"/>
                </a:solidFill>
              </a:rPr>
              <a:t>文件系统（</a:t>
            </a:r>
            <a:r>
              <a:rPr lang="en-US" altLang="zh-CN" sz="1800" dirty="0">
                <a:solidFill>
                  <a:schemeClr val="tx1"/>
                </a:solidFill>
              </a:rPr>
              <a:t>GFS</a:t>
            </a:r>
            <a:r>
              <a:rPr lang="zh-CN" altLang="en-US" sz="1800" dirty="0">
                <a:solidFill>
                  <a:schemeClr val="tx1"/>
                </a:solidFill>
              </a:rPr>
              <a:t>）、</a:t>
            </a:r>
            <a:r>
              <a:rPr lang="en-US" altLang="zh-CN" sz="1800" dirty="0">
                <a:solidFill>
                  <a:schemeClr val="tx1"/>
                </a:solidFill>
              </a:rPr>
              <a:t>Hadoop </a:t>
            </a:r>
            <a:r>
              <a:rPr lang="zh-CN" altLang="en-US" sz="1800" dirty="0">
                <a:solidFill>
                  <a:schemeClr val="tx1"/>
                </a:solidFill>
              </a:rPr>
              <a:t>分布式文件系统（</a:t>
            </a:r>
            <a:r>
              <a:rPr lang="en-US" altLang="zh-CN" sz="1800" dirty="0">
                <a:solidFill>
                  <a:schemeClr val="tx1"/>
                </a:solidFill>
              </a:rPr>
              <a:t>HDFS</a:t>
            </a:r>
            <a:r>
              <a:rPr lang="zh-CN" altLang="en-US" sz="1800" dirty="0">
                <a:solidFill>
                  <a:schemeClr val="tx1"/>
                </a:solidFill>
              </a:rPr>
              <a:t>）等都采用这种数据布局方式。缺陷是随着存储目录和数据对象数量的增长，查找数据对象所需的开销也会越来越大。此外，还会限制系统的扩展性。</a:t>
            </a:r>
          </a:p>
        </p:txBody>
      </p:sp>
      <p:sp>
        <p:nvSpPr>
          <p:cNvPr id="14" name="内容占位符 2"/>
          <p:cNvSpPr>
            <a:spLocks noGrp="1"/>
          </p:cNvSpPr>
          <p:nvPr>
            <p:ph idx="4294967295"/>
          </p:nvPr>
        </p:nvSpPr>
        <p:spPr>
          <a:xfrm>
            <a:off x="6560531" y="3741738"/>
            <a:ext cx="5446712" cy="3117850"/>
          </a:xfrm>
          <a:prstGeom prst="rect">
            <a:avLst/>
          </a:prstGeom>
        </p:spPr>
        <p:txBody>
          <a:bodyPr>
            <a:normAutofit lnSpcReduction="10000"/>
          </a:bodyPr>
          <a:lstStyle/>
          <a:p>
            <a:pPr marL="0" indent="0" algn="just">
              <a:buNone/>
            </a:pPr>
            <a:r>
              <a:rPr lang="zh-CN" altLang="en-US" sz="1800" dirty="0">
                <a:solidFill>
                  <a:schemeClr val="tx1"/>
                </a:solidFill>
              </a:rPr>
              <a:t>即基于哈希算法的副本布局方法，它完全摒弃了记录数据对象映射信息的做法。该方法需要满足以下要求。</a:t>
            </a:r>
          </a:p>
          <a:p>
            <a:pPr algn="just"/>
            <a:r>
              <a:rPr lang="zh-CN" altLang="en-US" sz="1800" dirty="0">
                <a:solidFill>
                  <a:schemeClr val="tx1"/>
                </a:solidFill>
              </a:rPr>
              <a:t>均衡性：根据节点权重为存储节点分配数据对象。</a:t>
            </a:r>
          </a:p>
          <a:p>
            <a:pPr algn="just"/>
            <a:r>
              <a:rPr lang="zh-CN" altLang="en-US" sz="1800" dirty="0">
                <a:solidFill>
                  <a:schemeClr val="tx1"/>
                </a:solidFill>
              </a:rPr>
              <a:t>动态自适应性：当系统中的节点数量发生变化时，需迁移的数据量应该尽量少。</a:t>
            </a:r>
          </a:p>
          <a:p>
            <a:pPr algn="just"/>
            <a:r>
              <a:rPr lang="zh-CN" altLang="en-US" sz="1800" dirty="0">
                <a:solidFill>
                  <a:schemeClr val="tx1"/>
                </a:solidFill>
              </a:rPr>
              <a:t>低性能开销：尽可能提高存储效率。</a:t>
            </a:r>
          </a:p>
          <a:p>
            <a:pPr algn="just"/>
            <a:r>
              <a:rPr lang="zh-CN" altLang="en-US" sz="1800" dirty="0">
                <a:solidFill>
                  <a:schemeClr val="tx1"/>
                </a:solidFill>
              </a:rPr>
              <a:t>高效性：确定副本位置所需的时间开销尽可能小，理想情况下为</a:t>
            </a:r>
            <a:r>
              <a:rPr lang="en-US" altLang="zh-CN" sz="1800" dirty="0">
                <a:solidFill>
                  <a:schemeClr val="tx1"/>
                </a:solidFill>
              </a:rPr>
              <a:t>O</a:t>
            </a:r>
            <a:r>
              <a:rPr lang="zh-CN" altLang="en-US" sz="1800" dirty="0">
                <a:solidFill>
                  <a:schemeClr val="tx1"/>
                </a:solidFill>
              </a:rPr>
              <a:t>（</a:t>
            </a:r>
            <a:r>
              <a:rPr lang="en-US" altLang="zh-CN" sz="1800" dirty="0">
                <a:solidFill>
                  <a:schemeClr val="tx1"/>
                </a:solidFill>
              </a:rPr>
              <a:t>1</a:t>
            </a:r>
            <a:r>
              <a:rPr lang="zh-CN" altLang="en-US" sz="1800" dirty="0">
                <a:solidFill>
                  <a:schemeClr val="tx1"/>
                </a:solidFill>
              </a:rPr>
              <a:t>）。</a:t>
            </a:r>
          </a:p>
        </p:txBody>
      </p:sp>
      <p:sp>
        <p:nvSpPr>
          <p:cNvPr id="11" name="内容占位符 3"/>
          <p:cNvSpPr>
            <a:spLocks noGrp="1"/>
          </p:cNvSpPr>
          <p:nvPr>
            <p:ph idx="4294967295"/>
          </p:nvPr>
        </p:nvSpPr>
        <p:spPr>
          <a:xfrm>
            <a:off x="846512" y="2161896"/>
            <a:ext cx="10363200" cy="1184442"/>
          </a:xfrm>
          <a:prstGeom prst="rect">
            <a:avLst/>
          </a:prstGeom>
        </p:spPr>
        <p:txBody>
          <a:bodyPr>
            <a:normAutofit/>
          </a:bodyPr>
          <a:lstStyle/>
          <a:p>
            <a:pPr marL="0" indent="457200">
              <a:buNone/>
            </a:pPr>
            <a:r>
              <a:rPr lang="zh-CN" altLang="en-US" sz="1800" dirty="0">
                <a:solidFill>
                  <a:schemeClr val="tx1"/>
                </a:solidFill>
                <a:latin typeface="Verdana" pitchFamily="34" charset="0"/>
              </a:rPr>
              <a:t>基于复制的容错技术对一个数据对象创建多个相同的数据副本，并把得到的多个副本散布到不同的存储节点上。当若干数据对象失效以后，可以通过访问其他有效的副本获取数据。基于复制的容错技术主要关注数据组织结构和数据复制策略两方面的研究。</a:t>
            </a:r>
            <a:endParaRPr lang="en-US" altLang="zh-CN" sz="1800" dirty="0">
              <a:solidFill>
                <a:schemeClr val="tx1"/>
              </a:solidFill>
              <a:latin typeface="Verdana" pitchFamily="34" charset="0"/>
            </a:endParaRPr>
          </a:p>
          <a:p>
            <a:pPr marL="0" indent="0">
              <a:buNone/>
            </a:pPr>
            <a:endParaRPr lang="zh-CN" altLang="en-US" dirty="0">
              <a:solidFill>
                <a:schemeClr val="tx1"/>
              </a:solidFill>
              <a:latin typeface="Verdana" pitchFamily="34" charset="0"/>
            </a:endParaRPr>
          </a:p>
        </p:txBody>
      </p:sp>
      <p:sp>
        <p:nvSpPr>
          <p:cNvPr id="26" name="内容占位符 3"/>
          <p:cNvSpPr txBox="1">
            <a:spLocks/>
          </p:cNvSpPr>
          <p:nvPr/>
        </p:nvSpPr>
        <p:spPr>
          <a:xfrm>
            <a:off x="653217" y="3346337"/>
            <a:ext cx="5105400" cy="464457"/>
          </a:xfrm>
          <a:prstGeom prst="rect">
            <a:avLst/>
          </a:prstGeom>
          <a:solidFill>
            <a:srgbClr val="92D050"/>
          </a:solidFill>
        </p:spPr>
        <p:txBody>
          <a:bodyPr vert="horz" lIns="121917" tIns="60958" rIns="121917" bIns="60958" rtlCol="0">
            <a:norm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dirty="0"/>
              <a:t>副本放置策略一</a:t>
            </a:r>
          </a:p>
        </p:txBody>
      </p:sp>
      <p:sp>
        <p:nvSpPr>
          <p:cNvPr id="15" name="内容占位符 3"/>
          <p:cNvSpPr txBox="1">
            <a:spLocks/>
          </p:cNvSpPr>
          <p:nvPr/>
        </p:nvSpPr>
        <p:spPr>
          <a:xfrm>
            <a:off x="6560531" y="3346337"/>
            <a:ext cx="5253644" cy="464457"/>
          </a:xfrm>
          <a:prstGeom prst="rect">
            <a:avLst/>
          </a:prstGeom>
          <a:solidFill>
            <a:schemeClr val="accent5"/>
          </a:solidFill>
        </p:spPr>
        <p:txBody>
          <a:bodyPr vert="horz" lIns="121917" tIns="60958" rIns="121917" bIns="60958" rtlCol="0">
            <a:norm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dirty="0"/>
              <a:t>副本放置策略二</a:t>
            </a:r>
          </a:p>
        </p:txBody>
      </p:sp>
      <p:grpSp>
        <p:nvGrpSpPr>
          <p:cNvPr id="8" name="组合 7"/>
          <p:cNvGrpSpPr/>
          <p:nvPr/>
        </p:nvGrpSpPr>
        <p:grpSpPr>
          <a:xfrm>
            <a:off x="131974" y="-1"/>
            <a:ext cx="11520000" cy="1016152"/>
            <a:chOff x="131974" y="-1"/>
            <a:chExt cx="11520000" cy="1016152"/>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0" name="矩形 9"/>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13" name="文本框 12"/>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
        <p:nvSpPr>
          <p:cNvPr id="16" name="文本框 15"/>
          <p:cNvSpPr txBox="1"/>
          <p:nvPr/>
        </p:nvSpPr>
        <p:spPr>
          <a:xfrm>
            <a:off x="612896" y="1591416"/>
            <a:ext cx="1768433"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数据容错</a:t>
            </a:r>
          </a:p>
        </p:txBody>
      </p:sp>
      <p:sp>
        <p:nvSpPr>
          <p:cNvPr id="3" name="矩形 2"/>
          <p:cNvSpPr/>
          <p:nvPr/>
        </p:nvSpPr>
        <p:spPr>
          <a:xfrm>
            <a:off x="2545844" y="1781134"/>
            <a:ext cx="3259226" cy="400110"/>
          </a:xfrm>
          <a:prstGeom prst="rect">
            <a:avLst/>
          </a:prstGeom>
        </p:spPr>
        <p:txBody>
          <a:bodyPr wrap="none">
            <a:spAutoFit/>
          </a:bodyPr>
          <a:lstStyle/>
          <a:p>
            <a:pPr marL="342900" indent="-342900">
              <a:buClr>
                <a:srgbClr val="0070C0"/>
              </a:buClr>
              <a:buFont typeface="Wingdings" panose="05000000000000000000" pitchFamily="2" charset="2"/>
              <a:buChar char="Ø"/>
            </a:pPr>
            <a:r>
              <a:rPr lang="en-US" altLang="zh-CN" sz="2000" dirty="0">
                <a:latin typeface="Verdana" pitchFamily="34" charset="0"/>
              </a:rPr>
              <a:t>1</a:t>
            </a:r>
            <a:r>
              <a:rPr lang="zh-CN" altLang="en-US" sz="2000" dirty="0">
                <a:latin typeface="Verdana" pitchFamily="34" charset="0"/>
              </a:rPr>
              <a:t>．基于复制的容错技术</a:t>
            </a:r>
            <a:endParaRPr lang="en-US" altLang="zh-CN" sz="2000" dirty="0">
              <a:latin typeface="Verdana" pitchFamily="34" charset="0"/>
            </a:endParaRPr>
          </a:p>
        </p:txBody>
      </p:sp>
    </p:spTree>
    <p:extLst>
      <p:ext uri="{BB962C8B-B14F-4D97-AF65-F5344CB8AC3E}">
        <p14:creationId xmlns:p14="http://schemas.microsoft.com/office/powerpoint/2010/main" val="4219012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0376" y="2286794"/>
            <a:ext cx="11585574" cy="3124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3"/>
          <p:cNvSpPr>
            <a:spLocks noGrp="1"/>
          </p:cNvSpPr>
          <p:nvPr>
            <p:ph idx="4294967295"/>
          </p:nvPr>
        </p:nvSpPr>
        <p:spPr>
          <a:xfrm>
            <a:off x="765175" y="2439194"/>
            <a:ext cx="11280775" cy="2971800"/>
          </a:xfrm>
          <a:prstGeom prst="rect">
            <a:avLst/>
          </a:prstGeom>
        </p:spPr>
        <p:txBody>
          <a:bodyPr>
            <a:normAutofit/>
          </a:bodyPr>
          <a:lstStyle/>
          <a:p>
            <a:pPr algn="just"/>
            <a:r>
              <a:rPr lang="zh-CN" altLang="en-US" dirty="0">
                <a:solidFill>
                  <a:schemeClr val="tx1">
                    <a:lumMod val="85000"/>
                    <a:lumOff val="15000"/>
                  </a:schemeClr>
                </a:solidFill>
              </a:rPr>
              <a:t>基于复制的容错技术存储开销巨大，要提供冗余度为</a:t>
            </a:r>
            <a:r>
              <a:rPr lang="en-US" altLang="zh-CN" i="1" dirty="0">
                <a:solidFill>
                  <a:schemeClr val="tx1">
                    <a:lumMod val="85000"/>
                    <a:lumOff val="15000"/>
                  </a:schemeClr>
                </a:solidFill>
              </a:rPr>
              <a:t>k</a:t>
            </a:r>
            <a:r>
              <a:rPr lang="zh-CN" altLang="en-US" dirty="0">
                <a:solidFill>
                  <a:schemeClr val="tx1">
                    <a:lumMod val="85000"/>
                    <a:lumOff val="15000"/>
                  </a:schemeClr>
                </a:solidFill>
              </a:rPr>
              <a:t>的容错能力，就必须另外创建</a:t>
            </a:r>
            <a:r>
              <a:rPr lang="en-US" altLang="zh-CN" i="1" dirty="0">
                <a:solidFill>
                  <a:schemeClr val="tx1">
                    <a:lumMod val="85000"/>
                    <a:lumOff val="15000"/>
                  </a:schemeClr>
                </a:solidFill>
              </a:rPr>
              <a:t>k</a:t>
            </a:r>
            <a:r>
              <a:rPr lang="zh-CN" altLang="en-US" dirty="0">
                <a:solidFill>
                  <a:schemeClr val="tx1">
                    <a:lumMod val="85000"/>
                    <a:lumOff val="15000"/>
                  </a:schemeClr>
                </a:solidFill>
              </a:rPr>
              <a:t>个副本，存储空间的开销也增大了</a:t>
            </a:r>
            <a:r>
              <a:rPr lang="en-US" altLang="zh-CN" i="1" dirty="0">
                <a:solidFill>
                  <a:schemeClr val="tx1">
                    <a:lumMod val="85000"/>
                    <a:lumOff val="15000"/>
                  </a:schemeClr>
                </a:solidFill>
              </a:rPr>
              <a:t>k</a:t>
            </a:r>
            <a:r>
              <a:rPr lang="zh-CN" altLang="en-US" dirty="0">
                <a:solidFill>
                  <a:schemeClr val="tx1">
                    <a:lumMod val="85000"/>
                    <a:lumOff val="15000"/>
                  </a:schemeClr>
                </a:solidFill>
              </a:rPr>
              <a:t>倍。基于编码的容错技术通过对多个数据对象进行编码产生编码数据对象，进而降低完全复制带来的巨大的存储开销。</a:t>
            </a:r>
          </a:p>
          <a:p>
            <a:pPr algn="just"/>
            <a:r>
              <a:rPr lang="zh-CN" altLang="en-US" dirty="0">
                <a:solidFill>
                  <a:schemeClr val="tx1">
                    <a:lumMod val="85000"/>
                    <a:lumOff val="15000"/>
                  </a:schemeClr>
                </a:solidFill>
              </a:rPr>
              <a:t>纠删码（</a:t>
            </a:r>
            <a:r>
              <a:rPr lang="en-US" altLang="zh-CN" dirty="0">
                <a:solidFill>
                  <a:schemeClr val="tx1">
                    <a:lumMod val="85000"/>
                    <a:lumOff val="15000"/>
                  </a:schemeClr>
                </a:solidFill>
              </a:rPr>
              <a:t>Erasure Coding</a:t>
            </a:r>
            <a:r>
              <a:rPr lang="zh-CN" altLang="en-US" dirty="0">
                <a:solidFill>
                  <a:schemeClr val="tx1">
                    <a:lumMod val="85000"/>
                    <a:lumOff val="15000"/>
                  </a:schemeClr>
                </a:solidFill>
              </a:rPr>
              <a:t>）技术是一类源于信道传输的编码技术，因为能够容忍多个数据帧的丢失，被引入到分布式存储领域，使得基于纠删码的容错技术成为能够容忍多个数据块同时失效的、最常用的基于编码的容错技术。</a:t>
            </a:r>
            <a:endParaRPr lang="zh-CN" altLang="en-US" dirty="0"/>
          </a:p>
        </p:txBody>
      </p:sp>
      <p:cxnSp>
        <p:nvCxnSpPr>
          <p:cNvPr id="6" name="直接连接符 5"/>
          <p:cNvCxnSpPr/>
          <p:nvPr/>
        </p:nvCxnSpPr>
        <p:spPr>
          <a:xfrm>
            <a:off x="460375" y="2210594"/>
            <a:ext cx="11277600"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15989" y="1734284"/>
            <a:ext cx="6248399" cy="400110"/>
          </a:xfrm>
          <a:prstGeom prst="rect">
            <a:avLst/>
          </a:prstGeom>
        </p:spPr>
        <p:txBody>
          <a:bodyPr wrap="square">
            <a:spAutoFit/>
          </a:bodyPr>
          <a:lstStyle/>
          <a:p>
            <a:pPr marL="342900" indent="-342900">
              <a:spcBef>
                <a:spcPct val="50000"/>
              </a:spcBef>
              <a:buClr>
                <a:srgbClr val="0070C0"/>
              </a:buClr>
              <a:buFont typeface="Wingdings" panose="05000000000000000000" pitchFamily="2" charset="2"/>
              <a:buChar char="Ø"/>
            </a:pPr>
            <a:r>
              <a:rPr lang="en-US" altLang="zh-CN" sz="2000" dirty="0"/>
              <a:t>2</a:t>
            </a:r>
            <a:r>
              <a:rPr lang="zh-CN" altLang="en-US" sz="2000" dirty="0"/>
              <a:t>．基于纠删码的容错技术</a:t>
            </a:r>
            <a:endParaRPr lang="en-US" altLang="zh-CN" sz="2000" dirty="0"/>
          </a:p>
        </p:txBody>
      </p:sp>
      <p:sp>
        <p:nvSpPr>
          <p:cNvPr id="14" name="矩形 13"/>
          <p:cNvSpPr/>
          <p:nvPr/>
        </p:nvSpPr>
        <p:spPr>
          <a:xfrm>
            <a:off x="1" y="5723051"/>
            <a:ext cx="12198350" cy="113574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0" y="5563394"/>
            <a:ext cx="12198351"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31974" y="-1"/>
            <a:ext cx="11520000" cy="2053082"/>
            <a:chOff x="131974" y="-1"/>
            <a:chExt cx="11520000" cy="2053082"/>
          </a:xfrm>
        </p:grpSpPr>
        <p:grpSp>
          <p:nvGrpSpPr>
            <p:cNvPr id="9" name="组合 8"/>
            <p:cNvGrpSpPr/>
            <p:nvPr/>
          </p:nvGrpSpPr>
          <p:grpSpPr>
            <a:xfrm>
              <a:off x="131974" y="-1"/>
              <a:ext cx="11520000" cy="1016152"/>
              <a:chOff x="131974" y="-1"/>
              <a:chExt cx="11520000" cy="1016152"/>
            </a:xfrm>
          </p:grpSpPr>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2" name="矩形 11"/>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17" name="文本框 16"/>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
          <p:nvSpPr>
            <p:cNvPr id="18" name="文本框 17"/>
            <p:cNvSpPr txBox="1"/>
            <p:nvPr/>
          </p:nvSpPr>
          <p:spPr>
            <a:xfrm>
              <a:off x="612896" y="1591416"/>
              <a:ext cx="1768433"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数据容错</a:t>
              </a:r>
            </a:p>
          </p:txBody>
        </p:sp>
      </p:grpSp>
    </p:spTree>
    <p:extLst>
      <p:ext uri="{BB962C8B-B14F-4D97-AF65-F5344CB8AC3E}">
        <p14:creationId xmlns:p14="http://schemas.microsoft.com/office/powerpoint/2010/main" val="3226304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p:cNvSpPr txBox="1"/>
          <p:nvPr/>
        </p:nvSpPr>
        <p:spPr>
          <a:xfrm>
            <a:off x="612776" y="2345565"/>
            <a:ext cx="11062176" cy="2400657"/>
          </a:xfrm>
          <a:prstGeom prst="rect">
            <a:avLst/>
          </a:prstGeom>
          <a:noFill/>
        </p:spPr>
        <p:txBody>
          <a:bodyPr wrap="square" rtlCol="0">
            <a:spAutoFit/>
          </a:bodyPr>
          <a:lstStyle/>
          <a:p>
            <a:pPr indent="457200" algn="just">
              <a:lnSpc>
                <a:spcPct val="150000"/>
              </a:lnSpc>
            </a:pPr>
            <a:r>
              <a:rPr lang="zh-CN" altLang="en-US" sz="2000" dirty="0">
                <a:latin typeface="微软雅黑" panose="020B0503020204020204" pitchFamily="34" charset="-122"/>
                <a:ea typeface="微软雅黑" panose="020B0503020204020204" pitchFamily="34" charset="-122"/>
              </a:rPr>
              <a:t>在以数据为中心的时代，数据的重要性毋庸置疑，</a:t>
            </a:r>
            <a:r>
              <a:rPr lang="zh-CN" altLang="en-US" sz="2000" dirty="0">
                <a:solidFill>
                  <a:srgbClr val="FF0000"/>
                </a:solidFill>
                <a:latin typeface="微软雅黑" panose="020B0503020204020204" pitchFamily="34" charset="-122"/>
                <a:ea typeface="微软雅黑" panose="020B0503020204020204" pitchFamily="34" charset="-122"/>
              </a:rPr>
              <a:t>数据备份技术</a:t>
            </a:r>
            <a:r>
              <a:rPr lang="zh-CN" altLang="en-US" sz="2000" dirty="0">
                <a:latin typeface="微软雅黑" panose="020B0503020204020204" pitchFamily="34" charset="-122"/>
                <a:ea typeface="微软雅黑" panose="020B0503020204020204" pitchFamily="34" charset="-122"/>
              </a:rPr>
              <a:t>非常重要。数据备份技术是将数据本身或者其中的部分在某一时间的状态以特定的格式保存下来，以备原数据出现错误、被误删除、恶意加密等各种原因不可用时，可快速准确地将数据进行恢复的技术。</a:t>
            </a:r>
          </a:p>
          <a:p>
            <a:pPr indent="457200" algn="just">
              <a:lnSpc>
                <a:spcPct val="150000"/>
              </a:lnSpc>
            </a:pPr>
            <a:r>
              <a:rPr lang="zh-CN" altLang="en-US" sz="2000" dirty="0">
                <a:latin typeface="微软雅黑" panose="020B0503020204020204" pitchFamily="34" charset="-122"/>
                <a:ea typeface="微软雅黑" panose="020B0503020204020204" pitchFamily="34" charset="-122"/>
              </a:rPr>
              <a:t>数据备份是</a:t>
            </a:r>
            <a:r>
              <a:rPr lang="zh-CN" altLang="en-US" sz="2000" dirty="0">
                <a:solidFill>
                  <a:srgbClr val="FF0000"/>
                </a:solidFill>
                <a:latin typeface="微软雅黑" panose="020B0503020204020204" pitchFamily="34" charset="-122"/>
                <a:ea typeface="微软雅黑" panose="020B0503020204020204" pitchFamily="34" charset="-122"/>
              </a:rPr>
              <a:t>容灾的基础</a:t>
            </a:r>
            <a:r>
              <a:rPr lang="zh-CN" altLang="en-US" sz="2000" dirty="0">
                <a:latin typeface="微软雅黑" panose="020B0503020204020204" pitchFamily="34" charset="-122"/>
                <a:ea typeface="微软雅黑" panose="020B0503020204020204" pitchFamily="34" charset="-122"/>
              </a:rPr>
              <a:t>，是为防止突发事故而采取的一种数据保护措施，</a:t>
            </a:r>
            <a:r>
              <a:rPr lang="zh-CN" altLang="en-US" sz="2000" dirty="0">
                <a:solidFill>
                  <a:srgbClr val="FF0000"/>
                </a:solidFill>
                <a:latin typeface="微软雅黑" panose="020B0503020204020204" pitchFamily="34" charset="-122"/>
                <a:ea typeface="微软雅黑" panose="020B0503020204020204" pitchFamily="34" charset="-122"/>
              </a:rPr>
              <a:t>根本目的</a:t>
            </a:r>
            <a:r>
              <a:rPr lang="zh-CN" altLang="en-US" sz="2000" dirty="0">
                <a:latin typeface="微软雅黑" panose="020B0503020204020204" pitchFamily="34" charset="-122"/>
                <a:ea typeface="微软雅黑" panose="020B0503020204020204" pitchFamily="34" charset="-122"/>
              </a:rPr>
              <a:t>是数据资源重新利用和保护，</a:t>
            </a:r>
            <a:r>
              <a:rPr lang="zh-CN" altLang="en-US" sz="2000" dirty="0">
                <a:solidFill>
                  <a:srgbClr val="FF0000"/>
                </a:solidFill>
                <a:latin typeface="微软雅黑" panose="020B0503020204020204" pitchFamily="34" charset="-122"/>
                <a:ea typeface="微软雅黑" panose="020B0503020204020204" pitchFamily="34" charset="-122"/>
              </a:rPr>
              <a:t>核心的工作</a:t>
            </a:r>
            <a:r>
              <a:rPr lang="zh-CN" altLang="en-US" sz="2000" dirty="0">
                <a:latin typeface="微软雅黑" panose="020B0503020204020204" pitchFamily="34" charset="-122"/>
                <a:ea typeface="微软雅黑" panose="020B0503020204020204" pitchFamily="34" charset="-122"/>
              </a:rPr>
              <a:t>是数据恢复。</a:t>
            </a:r>
          </a:p>
        </p:txBody>
      </p:sp>
      <p:cxnSp>
        <p:nvCxnSpPr>
          <p:cNvPr id="9" name="直接连接符 8"/>
          <p:cNvCxnSpPr/>
          <p:nvPr/>
        </p:nvCxnSpPr>
        <p:spPr>
          <a:xfrm>
            <a:off x="867794" y="2182464"/>
            <a:ext cx="10641581"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67794" y="6518606"/>
            <a:ext cx="10489181"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10" name="Text Box 8"/>
          <p:cNvSpPr txBox="1">
            <a:spLocks noChangeArrowheads="1"/>
          </p:cNvSpPr>
          <p:nvPr/>
        </p:nvSpPr>
        <p:spPr bwMode="auto">
          <a:xfrm>
            <a:off x="1653000" y="5013477"/>
            <a:ext cx="781292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lgn="l" eaLnBrk="0" hangingPunct="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lgn="l" eaLnBrk="0" hangingPunct="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lgn="l" eaLnBrk="0" hangingPunct="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lgn="l" eaLnBrk="0" hangingPunct="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50000"/>
              </a:spcBef>
              <a:buClrTx/>
              <a:buFontTx/>
              <a:buNone/>
            </a:pPr>
            <a:r>
              <a:rPr lang="zh-CN" altLang="en-US" sz="1800" dirty="0">
                <a:solidFill>
                  <a:srgbClr val="E46C0A"/>
                </a:solidFill>
                <a:latin typeface="微软雅黑" pitchFamily="34" charset="-122"/>
                <a:ea typeface="微软雅黑" pitchFamily="34" charset="-122"/>
                <a:cs typeface="Microsoft YaHei UI" pitchFamily="18" charset="0"/>
              </a:rPr>
              <a:t>典型的用户备份流程是：每天都要在凌晨进行一次增量备份，然后每周末凌晨进行全备份。一旦出现了数据灾难，用户可以恢复到某天（注意是以天为单位的）的数据，因此在最坏的情况下，可能丢失整整一天的数据。但是，如果缩小备份时间单位，会影响用户的正常使用。</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41375" y="5358001"/>
            <a:ext cx="924109" cy="63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628" y="5535264"/>
            <a:ext cx="1841242" cy="1171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组合 13"/>
          <p:cNvGrpSpPr/>
          <p:nvPr/>
        </p:nvGrpSpPr>
        <p:grpSpPr>
          <a:xfrm>
            <a:off x="131974" y="-1"/>
            <a:ext cx="11520000" cy="2053082"/>
            <a:chOff x="131974" y="-1"/>
            <a:chExt cx="11520000" cy="2053082"/>
          </a:xfrm>
        </p:grpSpPr>
        <p:grpSp>
          <p:nvGrpSpPr>
            <p:cNvPr id="15" name="组合 14"/>
            <p:cNvGrpSpPr/>
            <p:nvPr/>
          </p:nvGrpSpPr>
          <p:grpSpPr>
            <a:xfrm>
              <a:off x="131974" y="-1"/>
              <a:ext cx="11520000" cy="1016152"/>
              <a:chOff x="131974" y="-1"/>
              <a:chExt cx="11520000" cy="10161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9" name="矩形 18"/>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16" name="文本框 15"/>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
          <p:nvSpPr>
            <p:cNvPr id="17" name="文本框 16"/>
            <p:cNvSpPr txBox="1"/>
            <p:nvPr/>
          </p:nvSpPr>
          <p:spPr>
            <a:xfrm>
              <a:off x="612896" y="1591416"/>
              <a:ext cx="1768433"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数据备份</a:t>
              </a:r>
            </a:p>
          </p:txBody>
        </p:sp>
      </p:grpSp>
    </p:spTree>
    <p:extLst>
      <p:ext uri="{BB962C8B-B14F-4D97-AF65-F5344CB8AC3E}">
        <p14:creationId xmlns:p14="http://schemas.microsoft.com/office/powerpoint/2010/main" val="3198735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327775" y="4648994"/>
            <a:ext cx="5029200" cy="11238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41375" y="4648994"/>
            <a:ext cx="4572000" cy="11238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4294967295"/>
          </p:nvPr>
        </p:nvSpPr>
        <p:spPr>
          <a:xfrm>
            <a:off x="558984" y="2119488"/>
            <a:ext cx="10979150" cy="2436812"/>
          </a:xfrm>
          <a:prstGeom prst="rect">
            <a:avLst/>
          </a:prstGeom>
        </p:spPr>
        <p:txBody>
          <a:bodyPr>
            <a:normAutofit lnSpcReduction="10000"/>
          </a:bodyPr>
          <a:lstStyle/>
          <a:p>
            <a:pPr marL="0" indent="457200" algn="just">
              <a:buNone/>
            </a:pPr>
            <a:r>
              <a:rPr lang="zh-CN" altLang="en-US" dirty="0">
                <a:solidFill>
                  <a:schemeClr val="tx1"/>
                </a:solidFill>
              </a:rPr>
              <a:t>为了确保数据的更高安全性，用户必须对在线系统实行在线实时复制，尽可能多地采用快照等磁盘管理技术维持数据的高可用性，这样势必需要增加很大一部分投资。</a:t>
            </a:r>
            <a:r>
              <a:rPr lang="zh-CN" altLang="en-US" dirty="0">
                <a:solidFill>
                  <a:srgbClr val="FF0000"/>
                </a:solidFill>
              </a:rPr>
              <a:t>连续数据保护（</a:t>
            </a:r>
            <a:r>
              <a:rPr lang="en-US" altLang="zh-CN" dirty="0">
                <a:solidFill>
                  <a:srgbClr val="FF0000"/>
                </a:solidFill>
              </a:rPr>
              <a:t>CDP</a:t>
            </a:r>
            <a:r>
              <a:rPr lang="zh-CN" altLang="en-US" dirty="0">
                <a:solidFill>
                  <a:srgbClr val="FF0000"/>
                </a:solidFill>
              </a:rPr>
              <a:t>）是一种连续捕获和保存数据变化，并将变化后的数据独立于初始数据进行保存的方法</a:t>
            </a:r>
            <a:r>
              <a:rPr lang="zh-CN" altLang="en-US" dirty="0">
                <a:solidFill>
                  <a:schemeClr val="tx1"/>
                </a:solidFill>
              </a:rPr>
              <a:t>，而且该方法可以实现过去任意一个时间点的数据恢复。</a:t>
            </a:r>
            <a:endParaRPr lang="en-US" altLang="zh-CN" dirty="0">
              <a:solidFill>
                <a:schemeClr val="tx1"/>
              </a:solidFill>
            </a:endParaRPr>
          </a:p>
          <a:p>
            <a:pPr marL="0" indent="457200" algn="just">
              <a:buNone/>
            </a:pPr>
            <a:r>
              <a:rPr lang="zh-CN" altLang="en-US" dirty="0">
                <a:solidFill>
                  <a:schemeClr val="tx1"/>
                </a:solidFill>
              </a:rPr>
              <a:t>尽管一些厂商推出了</a:t>
            </a:r>
            <a:r>
              <a:rPr lang="en-US" altLang="zh-CN" dirty="0">
                <a:solidFill>
                  <a:schemeClr val="tx1"/>
                </a:solidFill>
              </a:rPr>
              <a:t>CDP</a:t>
            </a:r>
            <a:r>
              <a:rPr lang="zh-CN" altLang="en-US" dirty="0">
                <a:solidFill>
                  <a:schemeClr val="tx1"/>
                </a:solidFill>
              </a:rPr>
              <a:t>产品，然而从它们的功能上分析，还做不到真正连续的数据保护，比如有的产品备份时间间隔为一小时，那么在这一小时内仍然存在数据丢失的风险</a:t>
            </a:r>
          </a:p>
        </p:txBody>
      </p:sp>
      <p:sp>
        <p:nvSpPr>
          <p:cNvPr id="6" name="TextBox 5"/>
          <p:cNvSpPr txBox="1"/>
          <p:nvPr/>
        </p:nvSpPr>
        <p:spPr>
          <a:xfrm>
            <a:off x="856840" y="4762852"/>
            <a:ext cx="4572000" cy="923330"/>
          </a:xfrm>
          <a:prstGeom prst="rect">
            <a:avLst/>
          </a:prstGeom>
          <a:noFill/>
        </p:spPr>
        <p:txBody>
          <a:bodyPr wrap="square" rtlCol="0">
            <a:spAutoFit/>
          </a:bodyPr>
          <a:lstStyle/>
          <a:p>
            <a:r>
              <a:rPr lang="en-US" altLang="zh-CN" sz="1800" dirty="0"/>
              <a:t>CDP</a:t>
            </a:r>
            <a:r>
              <a:rPr lang="zh-CN" altLang="en-US" sz="1800" dirty="0"/>
              <a:t>系统可能基于块、文件或应用，并且为数量无限的可变恢复点提供精细的可恢复对象。</a:t>
            </a:r>
          </a:p>
        </p:txBody>
      </p:sp>
      <p:sp>
        <p:nvSpPr>
          <p:cNvPr id="10" name="TextBox 9"/>
          <p:cNvSpPr txBox="1"/>
          <p:nvPr/>
        </p:nvSpPr>
        <p:spPr>
          <a:xfrm>
            <a:off x="6343957" y="4762852"/>
            <a:ext cx="5067300" cy="923330"/>
          </a:xfrm>
          <a:prstGeom prst="rect">
            <a:avLst/>
          </a:prstGeom>
          <a:noFill/>
        </p:spPr>
        <p:txBody>
          <a:bodyPr wrap="square" rtlCol="0">
            <a:spAutoFit/>
          </a:bodyPr>
          <a:lstStyle/>
          <a:p>
            <a:r>
              <a:rPr lang="en-US" altLang="zh-CN" sz="1800" dirty="0"/>
              <a:t>CDP</a:t>
            </a:r>
            <a:r>
              <a:rPr lang="zh-CN" altLang="en-US" sz="1800" dirty="0"/>
              <a:t>可以提供更快的数据检索、更强的数据保护和更高的业务连续性能力，而与传统的备份解决方案相比，</a:t>
            </a:r>
            <a:r>
              <a:rPr lang="en-US" altLang="zh-CN" sz="1800" dirty="0"/>
              <a:t>CDP</a:t>
            </a:r>
            <a:r>
              <a:rPr lang="zh-CN" altLang="en-US" sz="1800" dirty="0"/>
              <a:t>的总体成本和复杂性都要低。</a:t>
            </a:r>
          </a:p>
        </p:txBody>
      </p:sp>
      <p:sp>
        <p:nvSpPr>
          <p:cNvPr id="11" name="TextBox 10"/>
          <p:cNvSpPr txBox="1"/>
          <p:nvPr/>
        </p:nvSpPr>
        <p:spPr>
          <a:xfrm>
            <a:off x="4498975" y="6296799"/>
            <a:ext cx="2432051" cy="461665"/>
          </a:xfrm>
          <a:prstGeom prst="rect">
            <a:avLst/>
          </a:prstGeom>
          <a:solidFill>
            <a:srgbClr val="FFC000"/>
          </a:solidFill>
        </p:spPr>
        <p:txBody>
          <a:bodyPr wrap="square" rtlCol="0">
            <a:spAutoFit/>
          </a:bodyPr>
          <a:lstStyle/>
          <a:p>
            <a:r>
              <a:rPr lang="en-US" altLang="zh-CN" dirty="0"/>
              <a:t>CDP</a:t>
            </a:r>
            <a:r>
              <a:rPr lang="zh-CN" altLang="en-US" dirty="0"/>
              <a:t>系统的特点</a:t>
            </a:r>
          </a:p>
        </p:txBody>
      </p:sp>
      <p:cxnSp>
        <p:nvCxnSpPr>
          <p:cNvPr id="15" name="直接箭头连接符 14"/>
          <p:cNvCxnSpPr>
            <a:stCxn id="12" idx="2"/>
            <a:endCxn id="11" idx="1"/>
          </p:cNvCxnSpPr>
          <p:nvPr/>
        </p:nvCxnSpPr>
        <p:spPr>
          <a:xfrm>
            <a:off x="3127375" y="5772835"/>
            <a:ext cx="1371600" cy="754797"/>
          </a:xfrm>
          <a:prstGeom prst="straightConnector1">
            <a:avLst/>
          </a:prstGeom>
          <a:ln w="28575">
            <a:solidFill>
              <a:srgbClr val="00B0F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2"/>
            <a:endCxn id="11" idx="3"/>
          </p:cNvCxnSpPr>
          <p:nvPr/>
        </p:nvCxnSpPr>
        <p:spPr>
          <a:xfrm flipH="1">
            <a:off x="6931026" y="5772835"/>
            <a:ext cx="1911349" cy="754797"/>
          </a:xfrm>
          <a:prstGeom prst="straightConnector1">
            <a:avLst/>
          </a:prstGeom>
          <a:ln w="28575">
            <a:solidFill>
              <a:srgbClr val="00B0F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31974" y="-1"/>
            <a:ext cx="11520000" cy="2053082"/>
            <a:chOff x="131974" y="-1"/>
            <a:chExt cx="11520000" cy="2053082"/>
          </a:xfrm>
        </p:grpSpPr>
        <p:grpSp>
          <p:nvGrpSpPr>
            <p:cNvPr id="18" name="组合 17"/>
            <p:cNvGrpSpPr/>
            <p:nvPr/>
          </p:nvGrpSpPr>
          <p:grpSpPr>
            <a:xfrm>
              <a:off x="131974" y="-1"/>
              <a:ext cx="11520000" cy="1016152"/>
              <a:chOff x="131974" y="-1"/>
              <a:chExt cx="11520000" cy="1016152"/>
            </a:xfrm>
          </p:grpSpPr>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22" name="矩形 21"/>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19" name="文本框 18"/>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
          <p:nvSpPr>
            <p:cNvPr id="20" name="文本框 19"/>
            <p:cNvSpPr txBox="1"/>
            <p:nvPr/>
          </p:nvSpPr>
          <p:spPr>
            <a:xfrm>
              <a:off x="612896" y="1591416"/>
              <a:ext cx="1768433"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数据备份</a:t>
              </a:r>
            </a:p>
          </p:txBody>
        </p:sp>
      </p:grpSp>
    </p:spTree>
    <p:extLst>
      <p:ext uri="{BB962C8B-B14F-4D97-AF65-F5344CB8AC3E}">
        <p14:creationId xmlns:p14="http://schemas.microsoft.com/office/powerpoint/2010/main" val="3788060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06712" y="3362440"/>
            <a:ext cx="10823575" cy="3352800"/>
          </a:xfrm>
          <a:prstGeom prst="rect">
            <a:avLst/>
          </a:prstGeom>
        </p:spPr>
        <p:txBody>
          <a:bodyPr>
            <a:normAutofit/>
          </a:bodyPr>
          <a:lstStyle/>
          <a:p>
            <a:pPr marL="0" indent="457200">
              <a:buNone/>
            </a:pPr>
            <a:r>
              <a:rPr lang="zh-CN" altLang="en-US" dirty="0">
                <a:solidFill>
                  <a:schemeClr val="tx1"/>
                </a:solidFill>
              </a:rPr>
              <a:t>自动精简配置是一种存储管理的特性，核心原理是“欺骗”操作系统，让操作系统认为存储设备中有很大的存储空间，而实际的物理存储空间则没有那么大。</a:t>
            </a:r>
          </a:p>
          <a:p>
            <a:r>
              <a:rPr lang="zh-CN" altLang="en-US" sz="1900" dirty="0">
                <a:solidFill>
                  <a:schemeClr val="tx1"/>
                </a:solidFill>
              </a:rPr>
              <a:t>自动精简配置技术是利用虚拟化方法减少物理存储空间的分配，最大限度提升存储空间利用率。这种技术节约的存储成本可能会非常巨大，并且使存储的利用率超</a:t>
            </a:r>
            <a:r>
              <a:rPr lang="en-US" altLang="zh-CN" sz="1900" dirty="0">
                <a:solidFill>
                  <a:schemeClr val="tx1"/>
                </a:solidFill>
              </a:rPr>
              <a:t>90</a:t>
            </a:r>
            <a:r>
              <a:rPr lang="zh-CN" altLang="en-US" sz="1900" dirty="0">
                <a:solidFill>
                  <a:schemeClr val="tx1"/>
                </a:solidFill>
              </a:rPr>
              <a:t>％。</a:t>
            </a:r>
          </a:p>
          <a:p>
            <a:r>
              <a:rPr lang="zh-CN" altLang="en-US" sz="1900" dirty="0">
                <a:solidFill>
                  <a:schemeClr val="tx1"/>
                </a:solidFill>
              </a:rPr>
              <a:t>自动精简配置这项技术最初由</a:t>
            </a:r>
            <a:r>
              <a:rPr lang="en-US" altLang="zh-CN" sz="1900" dirty="0">
                <a:solidFill>
                  <a:schemeClr val="tx1"/>
                </a:solidFill>
              </a:rPr>
              <a:t>3Par</a:t>
            </a:r>
            <a:r>
              <a:rPr lang="zh-CN" altLang="en-US" sz="1900" dirty="0">
                <a:solidFill>
                  <a:schemeClr val="tx1"/>
                </a:solidFill>
              </a:rPr>
              <a:t>公司开发，目前支持自动精简配置的厂商正在快速增加。随着自动精简配置的存储越来越多，物理存储的耗尽成为自动精简配置环境中经常出现的风险。因此，告警、通知和存储分析成为必要的功能，并且对比传统环境，其在自动精简配置的环境中扮演了更主要的角色。</a:t>
            </a:r>
          </a:p>
        </p:txBody>
      </p:sp>
      <p:sp>
        <p:nvSpPr>
          <p:cNvPr id="15" name="内容占位符 3"/>
          <p:cNvSpPr txBox="1">
            <a:spLocks/>
          </p:cNvSpPr>
          <p:nvPr/>
        </p:nvSpPr>
        <p:spPr>
          <a:xfrm>
            <a:off x="686117" y="2134394"/>
            <a:ext cx="10747058" cy="1371600"/>
          </a:xfrm>
          <a:prstGeom prst="rect">
            <a:avLst/>
          </a:prstGeom>
        </p:spPr>
        <p:txBody>
          <a:bodyPr vert="horz" lIns="121917" tIns="60958" rIns="121917" bIns="60958" rtlCol="0">
            <a:no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indent="457200"/>
            <a:r>
              <a:rPr lang="zh-CN" altLang="en-US" dirty="0">
                <a:solidFill>
                  <a:schemeClr val="tx1"/>
                </a:solidFill>
              </a:rPr>
              <a:t>利用云存储中的数据缩减技术，可以满足海量信息爆炸式增长趋势，一定程度上节约企业存储成本，提高效率。</a:t>
            </a:r>
            <a:endParaRPr lang="en-US" altLang="zh-CN" dirty="0">
              <a:solidFill>
                <a:schemeClr val="tx1"/>
              </a:solidFill>
            </a:endParaRPr>
          </a:p>
          <a:p>
            <a:pPr marL="342900" indent="-342900">
              <a:buClr>
                <a:srgbClr val="0070C0"/>
              </a:buClr>
              <a:buSzPct val="100000"/>
              <a:buFont typeface="Wingdings" panose="05000000000000000000" pitchFamily="2" charset="2"/>
              <a:buChar char="Ø"/>
            </a:pPr>
            <a:r>
              <a:rPr lang="en-US" altLang="zh-CN" b="1" dirty="0">
                <a:solidFill>
                  <a:srgbClr val="FF0000"/>
                </a:solidFill>
              </a:rPr>
              <a:t>1</a:t>
            </a:r>
            <a:r>
              <a:rPr lang="zh-CN" altLang="en-US" b="1" dirty="0">
                <a:solidFill>
                  <a:srgbClr val="FF0000"/>
                </a:solidFill>
              </a:rPr>
              <a:t>．自动精简配置</a:t>
            </a:r>
            <a:endParaRPr lang="en-US" altLang="zh-CN" b="1" dirty="0">
              <a:solidFill>
                <a:srgbClr val="FF0000"/>
              </a:solidFill>
            </a:endParaRPr>
          </a:p>
        </p:txBody>
      </p:sp>
      <p:grpSp>
        <p:nvGrpSpPr>
          <p:cNvPr id="8" name="组合 7"/>
          <p:cNvGrpSpPr/>
          <p:nvPr/>
        </p:nvGrpSpPr>
        <p:grpSpPr>
          <a:xfrm>
            <a:off x="131974" y="-1"/>
            <a:ext cx="11520000" cy="2053082"/>
            <a:chOff x="131974" y="-1"/>
            <a:chExt cx="11520000" cy="2053082"/>
          </a:xfrm>
        </p:grpSpPr>
        <p:grpSp>
          <p:nvGrpSpPr>
            <p:cNvPr id="9" name="组合 8"/>
            <p:cNvGrpSpPr/>
            <p:nvPr/>
          </p:nvGrpSpPr>
          <p:grpSpPr>
            <a:xfrm>
              <a:off x="131974" y="-1"/>
              <a:ext cx="11520000" cy="1016152"/>
              <a:chOff x="131974" y="-1"/>
              <a:chExt cx="11520000" cy="1016152"/>
            </a:xfrm>
          </p:grpSpPr>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3" name="矩形 12"/>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10" name="文本框 9"/>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
          <p:nvSpPr>
            <p:cNvPr id="11" name="文本框 10"/>
            <p:cNvSpPr txBox="1"/>
            <p:nvPr/>
          </p:nvSpPr>
          <p:spPr>
            <a:xfrm>
              <a:off x="612896" y="1591416"/>
              <a:ext cx="2387192"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数据缩减技术</a:t>
              </a:r>
            </a:p>
          </p:txBody>
        </p:sp>
      </p:grpSp>
    </p:spTree>
    <p:extLst>
      <p:ext uri="{BB962C8B-B14F-4D97-AF65-F5344CB8AC3E}">
        <p14:creationId xmlns:p14="http://schemas.microsoft.com/office/powerpoint/2010/main" val="1693314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010661"/>
            <a:ext cx="12198350" cy="37900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4"/>
          <p:cNvSpPr>
            <a:spLocks noGrp="1"/>
          </p:cNvSpPr>
          <p:nvPr>
            <p:ph idx="4294967295"/>
          </p:nvPr>
        </p:nvSpPr>
        <p:spPr>
          <a:xfrm>
            <a:off x="647700" y="2058106"/>
            <a:ext cx="10979150" cy="1031081"/>
          </a:xfrm>
          <a:prstGeom prst="rect">
            <a:avLst/>
          </a:prstGeom>
        </p:spPr>
        <p:txBody>
          <a:bodyPr>
            <a:normAutofit/>
          </a:bodyPr>
          <a:lstStyle/>
          <a:p>
            <a:pPr marL="0" indent="457200">
              <a:buNone/>
            </a:pPr>
            <a:r>
              <a:rPr lang="zh-CN" altLang="en-US" dirty="0">
                <a:solidFill>
                  <a:schemeClr val="tx1"/>
                </a:solidFill>
              </a:rPr>
              <a:t>自动存储分层（</a:t>
            </a:r>
            <a:r>
              <a:rPr lang="en-US" altLang="zh-CN" dirty="0">
                <a:solidFill>
                  <a:schemeClr val="tx1"/>
                </a:solidFill>
              </a:rPr>
              <a:t>Automated Storage Tier</a:t>
            </a:r>
            <a:r>
              <a:rPr lang="zh-CN" altLang="en-US" dirty="0">
                <a:solidFill>
                  <a:schemeClr val="tx1"/>
                </a:solidFill>
              </a:rPr>
              <a:t>，</a:t>
            </a:r>
            <a:r>
              <a:rPr lang="en-US" altLang="zh-CN" dirty="0">
                <a:solidFill>
                  <a:schemeClr val="tx1"/>
                </a:solidFill>
              </a:rPr>
              <a:t>AST</a:t>
            </a:r>
            <a:r>
              <a:rPr lang="zh-CN" altLang="en-US" dirty="0">
                <a:solidFill>
                  <a:schemeClr val="tx1"/>
                </a:solidFill>
              </a:rPr>
              <a:t>）技术能够在同一阵列的不同类型介质间迁移数据，主要用来帮助数据中心</a:t>
            </a:r>
            <a:r>
              <a:rPr lang="zh-CN" altLang="en-US" dirty="0">
                <a:solidFill>
                  <a:srgbClr val="FF0000"/>
                </a:solidFill>
              </a:rPr>
              <a:t>最大程度地降低成本和复杂性。</a:t>
            </a:r>
            <a:r>
              <a:rPr lang="en-US" altLang="zh-CN" dirty="0">
                <a:solidFill>
                  <a:srgbClr val="FF0000"/>
                </a:solidFill>
              </a:rPr>
              <a:t>       </a:t>
            </a:r>
            <a:endParaRPr lang="zh-CN" altLang="en-US" dirty="0">
              <a:solidFill>
                <a:srgbClr val="FF0000"/>
              </a:solidFill>
            </a:endParaRPr>
          </a:p>
        </p:txBody>
      </p:sp>
      <p:sp>
        <p:nvSpPr>
          <p:cNvPr id="7" name="内容占位符 4"/>
          <p:cNvSpPr txBox="1">
            <a:spLocks/>
          </p:cNvSpPr>
          <p:nvPr/>
        </p:nvSpPr>
        <p:spPr>
          <a:xfrm>
            <a:off x="609918" y="3068718"/>
            <a:ext cx="5184457" cy="3790076"/>
          </a:xfrm>
          <a:prstGeom prst="rect">
            <a:avLst/>
          </a:prstGeom>
        </p:spPr>
        <p:txBody>
          <a:bodyPr vert="horz" lIns="121917" tIns="60958" rIns="121917" bIns="60958" rtlCol="0">
            <a:no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a:lnSpc>
                <a:spcPct val="150000"/>
              </a:lnSpc>
            </a:pPr>
            <a:r>
              <a:rPr lang="zh-CN" altLang="en-US" sz="1700" dirty="0">
                <a:solidFill>
                  <a:schemeClr val="tx1"/>
                </a:solidFill>
              </a:rPr>
              <a:t>自动存储分层管理系统的基本业务能够将使用不频繁的数据安全地迁移到较低的存储层中并削减存储成本，把频繁使用的数据迁移到更高性能的存储层中。自动存储分层（</a:t>
            </a:r>
            <a:r>
              <a:rPr lang="en-US" altLang="zh-CN" sz="1700" dirty="0">
                <a:solidFill>
                  <a:schemeClr val="tx1"/>
                </a:solidFill>
              </a:rPr>
              <a:t>AST</a:t>
            </a:r>
            <a:r>
              <a:rPr lang="zh-CN" altLang="en-US" sz="1700" dirty="0">
                <a:solidFill>
                  <a:schemeClr val="tx1"/>
                </a:solidFill>
              </a:rPr>
              <a:t>）在于</a:t>
            </a:r>
            <a:r>
              <a:rPr lang="zh-CN" altLang="en-US" sz="1700" dirty="0">
                <a:solidFill>
                  <a:srgbClr val="FF0000"/>
                </a:solidFill>
              </a:rPr>
              <a:t>两个目标：</a:t>
            </a:r>
            <a:r>
              <a:rPr lang="zh-CN" altLang="en-US" sz="1700" dirty="0">
                <a:solidFill>
                  <a:schemeClr val="tx1"/>
                </a:solidFill>
              </a:rPr>
              <a:t>降低成本和提高性能。</a:t>
            </a:r>
          </a:p>
          <a:p>
            <a:pPr algn="just">
              <a:lnSpc>
                <a:spcPct val="150000"/>
              </a:lnSpc>
            </a:pPr>
            <a:r>
              <a:rPr lang="zh-CN" altLang="en-US" sz="1700" dirty="0">
                <a:solidFill>
                  <a:schemeClr val="tx1"/>
                </a:solidFill>
              </a:rPr>
              <a:t>自动存储分层技术的</a:t>
            </a:r>
            <a:r>
              <a:rPr lang="zh-CN" altLang="en-US" sz="1700" dirty="0">
                <a:solidFill>
                  <a:srgbClr val="FF0000"/>
                </a:solidFill>
              </a:rPr>
              <a:t>特点</a:t>
            </a:r>
            <a:r>
              <a:rPr lang="zh-CN" altLang="en-US" sz="1700" dirty="0">
                <a:solidFill>
                  <a:schemeClr val="tx1"/>
                </a:solidFill>
              </a:rPr>
              <a:t>是其分层的自动化和智能化。</a:t>
            </a:r>
          </a:p>
          <a:p>
            <a:pPr algn="just">
              <a:lnSpc>
                <a:spcPct val="150000"/>
              </a:lnSpc>
            </a:pPr>
            <a:r>
              <a:rPr lang="zh-CN" altLang="en-US" sz="1700" dirty="0">
                <a:solidFill>
                  <a:schemeClr val="tx1"/>
                </a:solidFill>
              </a:rPr>
              <a:t>自动存储分层的重要性随着固态存储在当前磁盘阵列中的采用而提升。</a:t>
            </a:r>
          </a:p>
        </p:txBody>
      </p:sp>
      <p:sp>
        <p:nvSpPr>
          <p:cNvPr id="8" name="矩形 7"/>
          <p:cNvSpPr/>
          <p:nvPr/>
        </p:nvSpPr>
        <p:spPr>
          <a:xfrm>
            <a:off x="0" y="2972594"/>
            <a:ext cx="12220441"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82594"/>
            <a:ext cx="12220441"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434" name="Picture 2" descr="G:\云计算导论：概念 架构与应用\云计算导论彩色示例图\第七章 云存储\图7.3 自动存储分层技术\图7.3 自动存储分层技术.png"/>
          <p:cNvPicPr>
            <a:picLocks noChangeAspect="1" noChangeArrowheads="1"/>
          </p:cNvPicPr>
          <p:nvPr/>
        </p:nvPicPr>
        <p:blipFill rotWithShape="1">
          <a:blip r:embed="rId3">
            <a:extLst>
              <a:ext uri="{28A0092B-C50C-407E-A947-70E740481C1C}">
                <a14:useLocalDpi xmlns:a14="http://schemas.microsoft.com/office/drawing/2010/main" val="0"/>
              </a:ext>
            </a:extLst>
          </a:blip>
          <a:srcRect r="10692"/>
          <a:stretch/>
        </p:blipFill>
        <p:spPr bwMode="auto">
          <a:xfrm>
            <a:off x="6533229" y="3492040"/>
            <a:ext cx="4981779" cy="2819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31974" y="-1"/>
            <a:ext cx="11520000" cy="2053082"/>
            <a:chOff x="131974" y="-1"/>
            <a:chExt cx="11520000" cy="2053082"/>
          </a:xfrm>
        </p:grpSpPr>
        <p:grpSp>
          <p:nvGrpSpPr>
            <p:cNvPr id="11" name="组合 10"/>
            <p:cNvGrpSpPr/>
            <p:nvPr/>
          </p:nvGrpSpPr>
          <p:grpSpPr>
            <a:xfrm>
              <a:off x="131974" y="-1"/>
              <a:ext cx="11520000" cy="1016152"/>
              <a:chOff x="131974" y="-1"/>
              <a:chExt cx="11520000" cy="1016152"/>
            </a:xfrm>
          </p:grpSpPr>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5" name="矩形 14"/>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12" name="文本框 11"/>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
          <p:nvSpPr>
            <p:cNvPr id="13" name="文本框 12"/>
            <p:cNvSpPr txBox="1"/>
            <p:nvPr/>
          </p:nvSpPr>
          <p:spPr>
            <a:xfrm>
              <a:off x="612896" y="1591416"/>
              <a:ext cx="2387192"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数据缩减技术</a:t>
              </a:r>
            </a:p>
          </p:txBody>
        </p:sp>
      </p:grpSp>
      <p:sp>
        <p:nvSpPr>
          <p:cNvPr id="3" name="矩形 2"/>
          <p:cNvSpPr/>
          <p:nvPr/>
        </p:nvSpPr>
        <p:spPr>
          <a:xfrm>
            <a:off x="2898775" y="1623220"/>
            <a:ext cx="2468946" cy="429861"/>
          </a:xfrm>
          <a:prstGeom prst="rect">
            <a:avLst/>
          </a:prstGeom>
        </p:spPr>
        <p:txBody>
          <a:bodyPr wrap="none">
            <a:spAutoFit/>
          </a:bodyPr>
          <a:lstStyle/>
          <a:p>
            <a:pPr marL="342900" indent="-342900">
              <a:lnSpc>
                <a:spcPct val="120000"/>
              </a:lnSpc>
              <a:buClr>
                <a:srgbClr val="0070C0"/>
              </a:buClr>
              <a:buSzPct val="100000"/>
              <a:buFont typeface="Wingdings" panose="05000000000000000000" pitchFamily="2" charset="2"/>
              <a:buChar char="Ø"/>
            </a:pPr>
            <a:r>
              <a:rPr lang="en-US" altLang="zh-CN" sz="2000" b="1" dirty="0">
                <a:solidFill>
                  <a:srgbClr val="FF0000"/>
                </a:solidFill>
              </a:rPr>
              <a:t>2</a:t>
            </a:r>
            <a:r>
              <a:rPr lang="zh-CN" altLang="en-US" sz="2000" b="1" dirty="0">
                <a:solidFill>
                  <a:srgbClr val="FF0000"/>
                </a:solidFill>
              </a:rPr>
              <a:t>．自动存储分层</a:t>
            </a:r>
            <a:endParaRPr lang="en-US" altLang="zh-CN" sz="2000" b="1" dirty="0">
              <a:solidFill>
                <a:srgbClr val="FF0000"/>
              </a:solidFill>
            </a:endParaRPr>
          </a:p>
        </p:txBody>
      </p:sp>
    </p:spTree>
    <p:extLst>
      <p:ext uri="{BB962C8B-B14F-4D97-AF65-F5344CB8AC3E}">
        <p14:creationId xmlns:p14="http://schemas.microsoft.com/office/powerpoint/2010/main" val="232951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403975" y="1016150"/>
            <a:ext cx="5791200" cy="5843437"/>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4"/>
          <p:cNvSpPr>
            <a:spLocks noGrp="1"/>
          </p:cNvSpPr>
          <p:nvPr>
            <p:ph idx="4294967295"/>
          </p:nvPr>
        </p:nvSpPr>
        <p:spPr>
          <a:xfrm>
            <a:off x="597597" y="2120046"/>
            <a:ext cx="5032375" cy="4586348"/>
          </a:xfrm>
          <a:prstGeom prst="rect">
            <a:avLst/>
          </a:prstGeom>
        </p:spPr>
        <p:txBody>
          <a:bodyPr>
            <a:normAutofit/>
          </a:bodyPr>
          <a:lstStyle/>
          <a:p>
            <a:pPr marL="0" indent="457200">
              <a:buNone/>
            </a:pPr>
            <a:r>
              <a:rPr lang="zh-CN" altLang="en-US" sz="1800" dirty="0">
                <a:solidFill>
                  <a:schemeClr val="tx1"/>
                </a:solidFill>
                <a:latin typeface="Times New Roman" panose="02020603050405020304" pitchFamily="18" charset="0"/>
                <a:cs typeface="Times New Roman" panose="02020603050405020304" pitchFamily="18" charset="0"/>
              </a:rPr>
              <a:t>目前最常见的“</a:t>
            </a:r>
            <a:r>
              <a:rPr lang="en-US" altLang="zh-CN" sz="1800" dirty="0">
                <a:solidFill>
                  <a:schemeClr val="tx1"/>
                </a:solidFill>
                <a:latin typeface="Times New Roman" panose="02020603050405020304" pitchFamily="18" charset="0"/>
                <a:cs typeface="Times New Roman" panose="02020603050405020304" pitchFamily="18" charset="0"/>
              </a:rPr>
              <a:t>Sub-LUN”</a:t>
            </a:r>
            <a:r>
              <a:rPr lang="zh-CN" altLang="en-US" sz="1800" dirty="0">
                <a:solidFill>
                  <a:schemeClr val="tx1"/>
                </a:solidFill>
                <a:latin typeface="Times New Roman" panose="02020603050405020304" pitchFamily="18" charset="0"/>
                <a:cs typeface="Times New Roman" panose="02020603050405020304" pitchFamily="18" charset="0"/>
              </a:rPr>
              <a:t>式自动分层存储技术，可视为是以下三个功能的综合。</a:t>
            </a:r>
            <a:endParaRPr lang="en-US" altLang="zh-CN" sz="1800" dirty="0">
              <a:solidFill>
                <a:schemeClr val="tx1"/>
              </a:solidFill>
              <a:latin typeface="Times New Roman" panose="02020603050405020304" pitchFamily="18" charset="0"/>
              <a:cs typeface="Times New Roman" panose="02020603050405020304" pitchFamily="18" charset="0"/>
            </a:endParaRPr>
          </a:p>
          <a:p>
            <a:pPr marL="0" indent="457200">
              <a:buNone/>
            </a:pPr>
            <a:r>
              <a:rPr lang="zh-CN" altLang="en-US" sz="1800" dirty="0">
                <a:solidFill>
                  <a:schemeClr val="tx1"/>
                </a:solidFill>
                <a:latin typeface="Times New Roman" panose="02020603050405020304" pitchFamily="18" charset="0"/>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1</a:t>
            </a:r>
            <a:r>
              <a:rPr lang="zh-CN" altLang="en-US" sz="1800" dirty="0">
                <a:solidFill>
                  <a:schemeClr val="tx1"/>
                </a:solidFill>
                <a:latin typeface="Times New Roman" panose="02020603050405020304" pitchFamily="18" charset="0"/>
                <a:cs typeface="Times New Roman" panose="02020603050405020304" pitchFamily="18" charset="0"/>
              </a:rPr>
              <a:t>）</a:t>
            </a:r>
            <a:r>
              <a:rPr lang="zh-CN" altLang="en-US" sz="1800" dirty="0">
                <a:solidFill>
                  <a:srgbClr val="FF0000"/>
                </a:solidFill>
                <a:latin typeface="Times New Roman" panose="02020603050405020304" pitchFamily="18" charset="0"/>
                <a:cs typeface="Times New Roman" panose="02020603050405020304" pitchFamily="18" charset="0"/>
              </a:rPr>
              <a:t>存储虚拟化</a:t>
            </a:r>
            <a:r>
              <a:rPr lang="zh-CN" altLang="en-US" sz="1800" dirty="0">
                <a:solidFill>
                  <a:schemeClr val="tx1"/>
                </a:solidFill>
                <a:latin typeface="Times New Roman" panose="02020603050405020304" pitchFamily="18" charset="0"/>
                <a:cs typeface="Times New Roman" panose="02020603050405020304" pitchFamily="18" charset="0"/>
              </a:rPr>
              <a:t>。将分散在不同存储层的磁盘区块，组合成虚拟的</a:t>
            </a:r>
            <a:r>
              <a:rPr lang="en-US" altLang="zh-CN" sz="1800" dirty="0">
                <a:solidFill>
                  <a:schemeClr val="tx1"/>
                </a:solidFill>
                <a:latin typeface="Times New Roman" panose="02020603050405020304" pitchFamily="18" charset="0"/>
                <a:cs typeface="Times New Roman" panose="02020603050405020304" pitchFamily="18" charset="0"/>
              </a:rPr>
              <a:t>Volume</a:t>
            </a:r>
            <a:r>
              <a:rPr lang="zh-CN" altLang="en-US" sz="1800" dirty="0">
                <a:solidFill>
                  <a:schemeClr val="tx1"/>
                </a:solidFill>
                <a:latin typeface="Times New Roman" panose="02020603050405020304" pitchFamily="18" charset="0"/>
                <a:cs typeface="Times New Roman" panose="02020603050405020304" pitchFamily="18" charset="0"/>
              </a:rPr>
              <a:t>或</a:t>
            </a:r>
            <a:r>
              <a:rPr lang="en-US" altLang="zh-CN" sz="1800" dirty="0">
                <a:solidFill>
                  <a:schemeClr val="tx1"/>
                </a:solidFill>
                <a:latin typeface="Times New Roman" panose="02020603050405020304" pitchFamily="18" charset="0"/>
                <a:cs typeface="Times New Roman" panose="02020603050405020304" pitchFamily="18" charset="0"/>
              </a:rPr>
              <a:t>LUN</a:t>
            </a:r>
            <a:r>
              <a:rPr lang="zh-CN" altLang="en-US" sz="1800" dirty="0">
                <a:solidFill>
                  <a:schemeClr val="tx1"/>
                </a:solidFill>
                <a:latin typeface="Times New Roman" panose="02020603050405020304" pitchFamily="18" charset="0"/>
                <a:cs typeface="Times New Roman" panose="02020603050405020304" pitchFamily="18" charset="0"/>
              </a:rPr>
              <a:t>。也就是将</a:t>
            </a:r>
            <a:r>
              <a:rPr lang="en-US" altLang="zh-CN" sz="1800" dirty="0">
                <a:solidFill>
                  <a:schemeClr val="tx1"/>
                </a:solidFill>
                <a:latin typeface="Times New Roman" panose="02020603050405020304" pitchFamily="18" charset="0"/>
                <a:cs typeface="Times New Roman" panose="02020603050405020304" pitchFamily="18" charset="0"/>
              </a:rPr>
              <a:t>Volume</a:t>
            </a:r>
            <a:r>
              <a:rPr lang="zh-CN" altLang="en-US" sz="1800" dirty="0">
                <a:solidFill>
                  <a:schemeClr val="tx1"/>
                </a:solidFill>
                <a:latin typeface="Times New Roman" panose="02020603050405020304" pitchFamily="18" charset="0"/>
                <a:cs typeface="Times New Roman" panose="02020603050405020304" pitchFamily="18" charset="0"/>
              </a:rPr>
              <a:t>或</a:t>
            </a:r>
            <a:r>
              <a:rPr lang="en-US" altLang="zh-CN" sz="1800" dirty="0">
                <a:solidFill>
                  <a:schemeClr val="tx1"/>
                </a:solidFill>
                <a:latin typeface="Times New Roman" panose="02020603050405020304" pitchFamily="18" charset="0"/>
                <a:cs typeface="Times New Roman" panose="02020603050405020304" pitchFamily="18" charset="0"/>
              </a:rPr>
              <a:t>LUN</a:t>
            </a:r>
            <a:r>
              <a:rPr lang="zh-CN" altLang="en-US" sz="1800" dirty="0">
                <a:solidFill>
                  <a:schemeClr val="tx1"/>
                </a:solidFill>
                <a:latin typeface="Times New Roman" panose="02020603050405020304" pitchFamily="18" charset="0"/>
                <a:cs typeface="Times New Roman" panose="02020603050405020304" pitchFamily="18" charset="0"/>
              </a:rPr>
              <a:t>的区块分散到不同存储层上。</a:t>
            </a:r>
          </a:p>
          <a:p>
            <a:pPr marL="0" indent="457200">
              <a:buNone/>
            </a:pPr>
            <a:r>
              <a:rPr lang="zh-CN" altLang="en-US" sz="1800" dirty="0">
                <a:solidFill>
                  <a:schemeClr val="tx1"/>
                </a:solidFill>
                <a:latin typeface="Times New Roman" panose="02020603050405020304" pitchFamily="18" charset="0"/>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2</a:t>
            </a:r>
            <a:r>
              <a:rPr lang="zh-CN" altLang="en-US" sz="1800" dirty="0">
                <a:solidFill>
                  <a:schemeClr val="tx1"/>
                </a:solidFill>
                <a:latin typeface="Times New Roman" panose="02020603050405020304" pitchFamily="18" charset="0"/>
                <a:cs typeface="Times New Roman" panose="02020603050405020304" pitchFamily="18" charset="0"/>
              </a:rPr>
              <a:t>）</a:t>
            </a:r>
            <a:r>
              <a:rPr lang="zh-CN" altLang="en-US" sz="1800" dirty="0">
                <a:solidFill>
                  <a:srgbClr val="FF0000"/>
                </a:solidFill>
                <a:latin typeface="Times New Roman" panose="02020603050405020304" pitchFamily="18" charset="0"/>
                <a:cs typeface="Times New Roman" panose="02020603050405020304" pitchFamily="18" charset="0"/>
              </a:rPr>
              <a:t>存取行为的追踪统计与分析</a:t>
            </a:r>
            <a:r>
              <a:rPr lang="zh-CN" altLang="en-US" sz="1800" dirty="0">
                <a:solidFill>
                  <a:schemeClr val="tx1"/>
                </a:solidFill>
                <a:latin typeface="Times New Roman" panose="02020603050405020304" pitchFamily="18" charset="0"/>
                <a:cs typeface="Times New Roman" panose="02020603050405020304" pitchFamily="18" charset="0"/>
              </a:rPr>
              <a:t>。持续追踪与统计每个磁盘区块的存取频率，并透过定期分析，识别出存取频率高的“热”区块，与存取频率低的“冷”区块。</a:t>
            </a:r>
          </a:p>
          <a:p>
            <a:pPr marL="0" indent="457200">
              <a:buNone/>
            </a:pPr>
            <a:r>
              <a:rPr lang="zh-CN" altLang="en-US" sz="1800" dirty="0">
                <a:solidFill>
                  <a:schemeClr val="tx1"/>
                </a:solidFill>
                <a:latin typeface="Times New Roman" panose="02020603050405020304" pitchFamily="18" charset="0"/>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3</a:t>
            </a:r>
            <a:r>
              <a:rPr lang="zh-CN" altLang="en-US" sz="1800" dirty="0">
                <a:solidFill>
                  <a:schemeClr val="tx1"/>
                </a:solidFill>
                <a:latin typeface="Times New Roman" panose="02020603050405020304" pitchFamily="18" charset="0"/>
                <a:cs typeface="Times New Roman" panose="02020603050405020304" pitchFamily="18" charset="0"/>
              </a:rPr>
              <a:t>）</a:t>
            </a:r>
            <a:r>
              <a:rPr lang="zh-CN" altLang="en-US" sz="1800" dirty="0">
                <a:solidFill>
                  <a:srgbClr val="FF0000"/>
                </a:solidFill>
                <a:latin typeface="Times New Roman" panose="02020603050405020304" pitchFamily="18" charset="0"/>
                <a:cs typeface="Times New Roman" panose="02020603050405020304" pitchFamily="18" charset="0"/>
              </a:rPr>
              <a:t>数据迁移</a:t>
            </a:r>
            <a:r>
              <a:rPr lang="zh-CN" altLang="en-US" sz="1800" dirty="0">
                <a:solidFill>
                  <a:schemeClr val="tx1"/>
                </a:solidFill>
                <a:latin typeface="Times New Roman" panose="02020603050405020304" pitchFamily="18" charset="0"/>
                <a:cs typeface="Times New Roman" panose="02020603050405020304" pitchFamily="18" charset="0"/>
              </a:rPr>
              <a:t>。以存取频率为基础，定期执行数据搬移，将热点区块数据搬移到高速存储层，较不活跃的冷区块数据则搬移到低速存储层。</a:t>
            </a:r>
          </a:p>
        </p:txBody>
      </p:sp>
      <p:sp>
        <p:nvSpPr>
          <p:cNvPr id="10" name="内容占位符 4"/>
          <p:cNvSpPr txBox="1">
            <a:spLocks/>
          </p:cNvSpPr>
          <p:nvPr/>
        </p:nvSpPr>
        <p:spPr>
          <a:xfrm>
            <a:off x="6575289" y="1257300"/>
            <a:ext cx="5032057" cy="5602288"/>
          </a:xfrm>
          <a:prstGeom prst="rect">
            <a:avLst/>
          </a:prstGeom>
        </p:spPr>
        <p:txBody>
          <a:bodyPr vert="horz" lIns="121917" tIns="60958" rIns="121917" bIns="60958" rtlCol="0">
            <a:normAutofit fontScale="92500" lnSpcReduction="20000"/>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gn="just">
              <a:buNone/>
            </a:pPr>
            <a:r>
              <a:rPr lang="zh-CN" altLang="en-US" dirty="0">
                <a:solidFill>
                  <a:schemeClr val="tx1"/>
                </a:solidFill>
                <a:latin typeface="Times New Roman" panose="02020603050405020304" pitchFamily="18" charset="0"/>
                <a:cs typeface="Times New Roman" panose="02020603050405020304" pitchFamily="18" charset="0"/>
              </a:rPr>
              <a:t>比较自动分层存储技术时，需注意的功能与参数包括支持的存储层级数目、针对各存储层</a:t>
            </a:r>
            <a:r>
              <a:rPr lang="en-US" altLang="zh-CN" dirty="0">
                <a:solidFill>
                  <a:schemeClr val="tx1"/>
                </a:solidFill>
                <a:latin typeface="Times New Roman" panose="02020603050405020304" pitchFamily="18" charset="0"/>
                <a:cs typeface="Times New Roman" panose="02020603050405020304" pitchFamily="18" charset="0"/>
              </a:rPr>
              <a:t>I/O</a:t>
            </a:r>
            <a:r>
              <a:rPr lang="zh-CN" altLang="en-US" dirty="0">
                <a:solidFill>
                  <a:schemeClr val="tx1"/>
                </a:solidFill>
                <a:latin typeface="Times New Roman" panose="02020603050405020304" pitchFamily="18" charset="0"/>
                <a:cs typeface="Times New Roman" panose="02020603050405020304" pitchFamily="18" charset="0"/>
              </a:rPr>
              <a:t>负载与效能的监控功能等，不过最重要的两个标准分别是“精细度”与“运算周期”。 </a:t>
            </a:r>
          </a:p>
          <a:p>
            <a:pPr algn="just"/>
            <a:r>
              <a:rPr lang="zh-CN" altLang="en-US" dirty="0">
                <a:solidFill>
                  <a:srgbClr val="FF0000"/>
                </a:solidFill>
                <a:latin typeface="Times New Roman" panose="02020603050405020304" pitchFamily="18" charset="0"/>
                <a:cs typeface="Times New Roman" panose="02020603050405020304" pitchFamily="18" charset="0"/>
              </a:rPr>
              <a:t>“精细度”</a:t>
            </a:r>
            <a:r>
              <a:rPr lang="zh-CN" altLang="en-US" dirty="0">
                <a:solidFill>
                  <a:schemeClr val="tx1"/>
                </a:solidFill>
                <a:latin typeface="Times New Roman" panose="02020603050405020304" pitchFamily="18" charset="0"/>
                <a:cs typeface="Times New Roman" panose="02020603050405020304" pitchFamily="18" charset="0"/>
              </a:rPr>
              <a:t>是指系统以多大的磁盘单位，来执行存取行为收集分析与数据迁移操作，理论上越精细、越小越好，不过副作用是越精细，将会增加追踪统计操作给控制器带来的负担。</a:t>
            </a:r>
          </a:p>
          <a:p>
            <a:pPr algn="just"/>
            <a:r>
              <a:rPr lang="zh-CN" altLang="en-US" dirty="0">
                <a:solidFill>
                  <a:srgbClr val="FF0000"/>
                </a:solidFill>
                <a:latin typeface="Times New Roman" panose="02020603050405020304" pitchFamily="18" charset="0"/>
                <a:cs typeface="Times New Roman" panose="02020603050405020304" pitchFamily="18" charset="0"/>
              </a:rPr>
              <a:t>“运算周期”</a:t>
            </a:r>
            <a:r>
              <a:rPr lang="zh-CN" altLang="en-US" dirty="0">
                <a:solidFill>
                  <a:schemeClr val="tx1"/>
                </a:solidFill>
                <a:latin typeface="Times New Roman" panose="02020603050405020304" pitchFamily="18" charset="0"/>
                <a:cs typeface="Times New Roman" panose="02020603050405020304" pitchFamily="18" charset="0"/>
              </a:rPr>
              <a:t>则是指系统多久执行一次存取行为统计分析与数据迁移操作，这会影响系统能多快的反映磁盘存取行为的变化，运算周期越短、越密集，系统将能更快的依照最新的磁盘存取特性，重新配置数据在不同磁盘层集中的分布。</a:t>
            </a:r>
          </a:p>
        </p:txBody>
      </p:sp>
      <p:grpSp>
        <p:nvGrpSpPr>
          <p:cNvPr id="6" name="组合 5"/>
          <p:cNvGrpSpPr/>
          <p:nvPr/>
        </p:nvGrpSpPr>
        <p:grpSpPr>
          <a:xfrm>
            <a:off x="131974" y="-1"/>
            <a:ext cx="11520000" cy="2053082"/>
            <a:chOff x="131974" y="-1"/>
            <a:chExt cx="11520000" cy="2053082"/>
          </a:xfrm>
        </p:grpSpPr>
        <p:grpSp>
          <p:nvGrpSpPr>
            <p:cNvPr id="7" name="组合 6"/>
            <p:cNvGrpSpPr/>
            <p:nvPr/>
          </p:nvGrpSpPr>
          <p:grpSpPr>
            <a:xfrm>
              <a:off x="131974" y="-1"/>
              <a:ext cx="11520000" cy="1016152"/>
              <a:chOff x="131974" y="-1"/>
              <a:chExt cx="11520000" cy="1016152"/>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3" name="矩形 12"/>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8" name="文本框 7"/>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
          <p:nvSpPr>
            <p:cNvPr id="9" name="文本框 8"/>
            <p:cNvSpPr txBox="1"/>
            <p:nvPr/>
          </p:nvSpPr>
          <p:spPr>
            <a:xfrm>
              <a:off x="612896" y="1591416"/>
              <a:ext cx="2387192"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数据缩减技术</a:t>
              </a:r>
            </a:p>
          </p:txBody>
        </p:sp>
      </p:grpSp>
    </p:spTree>
    <p:extLst>
      <p:ext uri="{BB962C8B-B14F-4D97-AF65-F5344CB8AC3E}">
        <p14:creationId xmlns:p14="http://schemas.microsoft.com/office/powerpoint/2010/main" val="1956609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9450" y="2042546"/>
            <a:ext cx="11813490" cy="1907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4294967295"/>
          </p:nvPr>
        </p:nvSpPr>
        <p:spPr>
          <a:xfrm>
            <a:off x="108194" y="2020363"/>
            <a:ext cx="11449050" cy="2008232"/>
          </a:xfrm>
          <a:prstGeom prst="rect">
            <a:avLst/>
          </a:prstGeom>
        </p:spPr>
        <p:txBody>
          <a:bodyPr>
            <a:normAutofit/>
          </a:bodyPr>
          <a:lstStyle/>
          <a:p>
            <a:pPr marL="0" indent="457200" algn="just">
              <a:buNone/>
            </a:pPr>
            <a:r>
              <a:rPr lang="zh-CN" altLang="en-US" sz="1800" dirty="0">
                <a:solidFill>
                  <a:schemeClr val="tx1"/>
                </a:solidFill>
              </a:rPr>
              <a:t>物理存储设备在使用一段时间后必然会出现大量重复的数据。</a:t>
            </a:r>
            <a:r>
              <a:rPr lang="zh-CN" altLang="en-US" sz="1800" dirty="0">
                <a:solidFill>
                  <a:srgbClr val="FF0000"/>
                </a:solidFill>
              </a:rPr>
              <a:t>“重复删除”技术 </a:t>
            </a:r>
            <a:r>
              <a:rPr lang="zh-CN" altLang="en-US" sz="1800" dirty="0">
                <a:solidFill>
                  <a:schemeClr val="tx1"/>
                </a:solidFill>
              </a:rPr>
              <a:t>（</a:t>
            </a:r>
            <a:r>
              <a:rPr lang="en-US" altLang="zh-CN" sz="1800" dirty="0">
                <a:solidFill>
                  <a:schemeClr val="tx1"/>
                </a:solidFill>
              </a:rPr>
              <a:t>De-duplication</a:t>
            </a:r>
            <a:r>
              <a:rPr lang="zh-CN" altLang="en-US" sz="1800" dirty="0">
                <a:solidFill>
                  <a:schemeClr val="tx1"/>
                </a:solidFill>
              </a:rPr>
              <a:t>）作为一种数据缩减技术可对存储容量进行优化。它通过删除数据集中重复的数据，只保留其中一份，从而消除冗余数据。使用重复删除技术可以将数据缩减到原来的</a:t>
            </a:r>
            <a:r>
              <a:rPr lang="en-US" altLang="zh-CN" sz="1800" dirty="0">
                <a:solidFill>
                  <a:schemeClr val="tx1"/>
                </a:solidFill>
              </a:rPr>
              <a:t>1/20</a:t>
            </a:r>
            <a:r>
              <a:rPr lang="zh-CN" altLang="en-US" sz="1800" dirty="0">
                <a:solidFill>
                  <a:schemeClr val="tx1"/>
                </a:solidFill>
              </a:rPr>
              <a:t>～</a:t>
            </a:r>
            <a:r>
              <a:rPr lang="en-US" altLang="zh-CN" sz="1800" dirty="0">
                <a:solidFill>
                  <a:schemeClr val="tx1"/>
                </a:solidFill>
              </a:rPr>
              <a:t>1/50</a:t>
            </a:r>
            <a:r>
              <a:rPr lang="zh-CN" altLang="en-US" sz="1800" dirty="0">
                <a:solidFill>
                  <a:schemeClr val="tx1"/>
                </a:solidFill>
              </a:rPr>
              <a:t>。由于大幅度减少了对物理存储空间的信息量，进而减少传输过程中的网络带宽、节约设备成本、降低能耗。</a:t>
            </a:r>
            <a:endParaRPr lang="en-US" altLang="zh-CN" sz="1800" dirty="0">
              <a:solidFill>
                <a:schemeClr val="tx1"/>
              </a:solidFill>
            </a:endParaRPr>
          </a:p>
          <a:p>
            <a:pPr marL="0" indent="457200" algn="just">
              <a:buNone/>
            </a:pPr>
            <a:r>
              <a:rPr lang="zh-CN" altLang="en-US" sz="1800" dirty="0">
                <a:solidFill>
                  <a:schemeClr val="tx1"/>
                </a:solidFill>
              </a:rPr>
              <a:t>重复数据删除技术原理是按照</a:t>
            </a:r>
            <a:r>
              <a:rPr lang="zh-CN" altLang="en-US" sz="1800" dirty="0">
                <a:solidFill>
                  <a:srgbClr val="FF0000"/>
                </a:solidFill>
              </a:rPr>
              <a:t>消重的粒度</a:t>
            </a:r>
            <a:r>
              <a:rPr lang="zh-CN" altLang="en-US" sz="1800" dirty="0">
                <a:solidFill>
                  <a:schemeClr val="tx1"/>
                </a:solidFill>
              </a:rPr>
              <a:t>可以分为</a:t>
            </a:r>
            <a:r>
              <a:rPr lang="zh-CN" altLang="en-US" sz="1800" dirty="0">
                <a:solidFill>
                  <a:srgbClr val="FF0000"/>
                </a:solidFill>
              </a:rPr>
              <a:t>文件级和数据块级</a:t>
            </a:r>
            <a:r>
              <a:rPr lang="zh-CN" altLang="en-US" sz="1800" dirty="0">
                <a:solidFill>
                  <a:schemeClr val="tx1"/>
                </a:solidFill>
              </a:rPr>
              <a:t>，重复数据删除技术主要</a:t>
            </a:r>
            <a:r>
              <a:rPr lang="zh-CN" altLang="en-US" sz="1800" dirty="0">
                <a:solidFill>
                  <a:srgbClr val="FF0000"/>
                </a:solidFill>
              </a:rPr>
              <a:t>分为两类</a:t>
            </a:r>
            <a:r>
              <a:rPr lang="zh-CN" altLang="en-US" sz="1800" dirty="0">
                <a:solidFill>
                  <a:schemeClr val="tx1"/>
                </a:solidFill>
              </a:rPr>
              <a:t>。</a:t>
            </a:r>
          </a:p>
          <a:p>
            <a:pPr marL="0" indent="457200" algn="just">
              <a:buNone/>
            </a:pPr>
            <a:endParaRPr lang="zh-CN" altLang="en-US" sz="1800" dirty="0">
              <a:solidFill>
                <a:schemeClr val="tx1"/>
              </a:solidFill>
            </a:endParaRPr>
          </a:p>
        </p:txBody>
      </p:sp>
      <p:sp>
        <p:nvSpPr>
          <p:cNvPr id="14" name="内容占位符 2"/>
          <p:cNvSpPr txBox="1">
            <a:spLocks/>
          </p:cNvSpPr>
          <p:nvPr/>
        </p:nvSpPr>
        <p:spPr>
          <a:xfrm>
            <a:off x="9503097" y="4390707"/>
            <a:ext cx="2362200" cy="2258009"/>
          </a:xfrm>
          <a:prstGeom prst="rect">
            <a:avLst/>
          </a:prstGeom>
        </p:spPr>
        <p:txBody>
          <a:bodyPr vert="horz" lIns="121917" tIns="60958" rIns="121917" bIns="60958" rtlCol="0">
            <a:no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1700" dirty="0">
                <a:solidFill>
                  <a:srgbClr val="E46C0A"/>
                </a:solidFill>
                <a:latin typeface="微软雅黑" pitchFamily="34" charset="-122"/>
                <a:ea typeface="微软雅黑" pitchFamily="34" charset="-122"/>
                <a:cs typeface="Microsoft YaHei UI" pitchFamily="18" charset="0"/>
              </a:rPr>
              <a:t>Net App</a:t>
            </a:r>
            <a:r>
              <a:rPr lang="zh-CN" altLang="en-US" sz="1700" dirty="0">
                <a:solidFill>
                  <a:srgbClr val="E46C0A"/>
                </a:solidFill>
                <a:latin typeface="微软雅黑" pitchFamily="34" charset="-122"/>
                <a:ea typeface="微软雅黑" pitchFamily="34" charset="-122"/>
                <a:cs typeface="Microsoft YaHei UI" pitchFamily="18" charset="0"/>
              </a:rPr>
              <a:t>公司为其所有的系统提供重复数据删除选项，并且可以针对每个卷进行激活。此外，重复数据删除会对数据可靠性产生影响。</a:t>
            </a:r>
          </a:p>
        </p:txBody>
      </p:sp>
      <p:cxnSp>
        <p:nvCxnSpPr>
          <p:cNvPr id="21" name="直接连接符 20"/>
          <p:cNvCxnSpPr/>
          <p:nvPr/>
        </p:nvCxnSpPr>
        <p:spPr>
          <a:xfrm>
            <a:off x="294739" y="4143585"/>
            <a:ext cx="11528201"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pic>
        <p:nvPicPr>
          <p:cNvPr id="2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766175" y="5238537"/>
            <a:ext cx="813122" cy="55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Freeform 706"/>
          <p:cNvSpPr>
            <a:spLocks/>
          </p:cNvSpPr>
          <p:nvPr/>
        </p:nvSpPr>
        <p:spPr bwMode="auto">
          <a:xfrm>
            <a:off x="384175" y="4495935"/>
            <a:ext cx="1828800" cy="749921"/>
          </a:xfrm>
          <a:custGeom>
            <a:avLst/>
            <a:gdLst>
              <a:gd name="T0" fmla="*/ 187 w 187"/>
              <a:gd name="T1" fmla="*/ 61 h 103"/>
              <a:gd name="T2" fmla="*/ 145 w 187"/>
              <a:gd name="T3" fmla="*/ 103 h 103"/>
              <a:gd name="T4" fmla="*/ 43 w 187"/>
              <a:gd name="T5" fmla="*/ 103 h 103"/>
              <a:gd name="T6" fmla="*/ 0 w 187"/>
              <a:gd name="T7" fmla="*/ 61 h 103"/>
              <a:gd name="T8" fmla="*/ 0 w 187"/>
              <a:gd name="T9" fmla="*/ 43 h 103"/>
              <a:gd name="T10" fmla="*/ 43 w 187"/>
              <a:gd name="T11" fmla="*/ 0 h 103"/>
              <a:gd name="T12" fmla="*/ 145 w 187"/>
              <a:gd name="T13" fmla="*/ 0 h 103"/>
              <a:gd name="T14" fmla="*/ 187 w 187"/>
              <a:gd name="T15" fmla="*/ 43 h 103"/>
              <a:gd name="T16" fmla="*/ 187 w 187"/>
              <a:gd name="T1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3">
                <a:moveTo>
                  <a:pt x="187" y="61"/>
                </a:moveTo>
                <a:cubicBezTo>
                  <a:pt x="187" y="84"/>
                  <a:pt x="168" y="103"/>
                  <a:pt x="145" y="103"/>
                </a:cubicBezTo>
                <a:cubicBezTo>
                  <a:pt x="43" y="103"/>
                  <a:pt x="43" y="103"/>
                  <a:pt x="43" y="103"/>
                </a:cubicBezTo>
                <a:cubicBezTo>
                  <a:pt x="20" y="103"/>
                  <a:pt x="0" y="84"/>
                  <a:pt x="0" y="61"/>
                </a:cubicBezTo>
                <a:cubicBezTo>
                  <a:pt x="0" y="43"/>
                  <a:pt x="0" y="43"/>
                  <a:pt x="0" y="43"/>
                </a:cubicBezTo>
                <a:cubicBezTo>
                  <a:pt x="0" y="19"/>
                  <a:pt x="20" y="0"/>
                  <a:pt x="43" y="0"/>
                </a:cubicBezTo>
                <a:cubicBezTo>
                  <a:pt x="145" y="0"/>
                  <a:pt x="145" y="0"/>
                  <a:pt x="145" y="0"/>
                </a:cubicBezTo>
                <a:cubicBezTo>
                  <a:pt x="168" y="0"/>
                  <a:pt x="187" y="19"/>
                  <a:pt x="187" y="43"/>
                </a:cubicBezTo>
                <a:lnTo>
                  <a:pt x="187" y="61"/>
                </a:lnTo>
                <a:close/>
              </a:path>
            </a:pathLst>
          </a:custGeom>
          <a:solidFill>
            <a:srgbClr val="F83003"/>
          </a:solidFill>
          <a:ln>
            <a:noFill/>
          </a:ln>
        </p:spPr>
        <p:txBody>
          <a:bodyPr vert="horz" wrap="square" lIns="91486" tIns="45743" rIns="91486" bIns="45743" numCol="1" anchor="ctr" anchorCtr="0" compatLnSpc="1">
            <a:prstTxWarp prst="textNoShape">
              <a:avLst/>
            </a:prstTxWarp>
          </a:bodyPr>
          <a:lstStyle/>
          <a:p>
            <a:pPr algn="ctr"/>
            <a:r>
              <a:rPr lang="zh-CN" altLang="en-US" sz="1900" dirty="0"/>
              <a:t>相同数据监测技术</a:t>
            </a:r>
          </a:p>
        </p:txBody>
      </p:sp>
      <p:sp>
        <p:nvSpPr>
          <p:cNvPr id="47" name="Freeform 707"/>
          <p:cNvSpPr>
            <a:spLocks/>
          </p:cNvSpPr>
          <p:nvPr/>
        </p:nvSpPr>
        <p:spPr bwMode="auto">
          <a:xfrm>
            <a:off x="294739" y="5600646"/>
            <a:ext cx="2146836" cy="824346"/>
          </a:xfrm>
          <a:custGeom>
            <a:avLst/>
            <a:gdLst>
              <a:gd name="T0" fmla="*/ 187 w 187"/>
              <a:gd name="T1" fmla="*/ 61 h 103"/>
              <a:gd name="T2" fmla="*/ 145 w 187"/>
              <a:gd name="T3" fmla="*/ 103 h 103"/>
              <a:gd name="T4" fmla="*/ 43 w 187"/>
              <a:gd name="T5" fmla="*/ 103 h 103"/>
              <a:gd name="T6" fmla="*/ 0 w 187"/>
              <a:gd name="T7" fmla="*/ 61 h 103"/>
              <a:gd name="T8" fmla="*/ 0 w 187"/>
              <a:gd name="T9" fmla="*/ 43 h 103"/>
              <a:gd name="T10" fmla="*/ 43 w 187"/>
              <a:gd name="T11" fmla="*/ 0 h 103"/>
              <a:gd name="T12" fmla="*/ 145 w 187"/>
              <a:gd name="T13" fmla="*/ 0 h 103"/>
              <a:gd name="T14" fmla="*/ 187 w 187"/>
              <a:gd name="T15" fmla="*/ 43 h 103"/>
              <a:gd name="T16" fmla="*/ 187 w 187"/>
              <a:gd name="T1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3">
                <a:moveTo>
                  <a:pt x="187" y="61"/>
                </a:moveTo>
                <a:cubicBezTo>
                  <a:pt x="187" y="84"/>
                  <a:pt x="168" y="103"/>
                  <a:pt x="145" y="103"/>
                </a:cubicBezTo>
                <a:cubicBezTo>
                  <a:pt x="43" y="103"/>
                  <a:pt x="43" y="103"/>
                  <a:pt x="43" y="103"/>
                </a:cubicBezTo>
                <a:cubicBezTo>
                  <a:pt x="20" y="103"/>
                  <a:pt x="0" y="84"/>
                  <a:pt x="0" y="61"/>
                </a:cubicBezTo>
                <a:cubicBezTo>
                  <a:pt x="0" y="43"/>
                  <a:pt x="0" y="43"/>
                  <a:pt x="0" y="43"/>
                </a:cubicBezTo>
                <a:cubicBezTo>
                  <a:pt x="0" y="19"/>
                  <a:pt x="20" y="0"/>
                  <a:pt x="43" y="0"/>
                </a:cubicBezTo>
                <a:cubicBezTo>
                  <a:pt x="145" y="0"/>
                  <a:pt x="145" y="0"/>
                  <a:pt x="145" y="0"/>
                </a:cubicBezTo>
                <a:cubicBezTo>
                  <a:pt x="168" y="0"/>
                  <a:pt x="187" y="19"/>
                  <a:pt x="187" y="43"/>
                </a:cubicBezTo>
                <a:lnTo>
                  <a:pt x="187" y="61"/>
                </a:lnTo>
                <a:close/>
              </a:path>
            </a:pathLst>
          </a:custGeom>
          <a:solidFill>
            <a:srgbClr val="EBAC07"/>
          </a:solidFill>
          <a:ln>
            <a:noFill/>
          </a:ln>
        </p:spPr>
        <p:txBody>
          <a:bodyPr vert="horz" wrap="square" lIns="91486" tIns="45743" rIns="91486" bIns="45743" numCol="1" anchor="ctr" anchorCtr="0" compatLnSpc="1">
            <a:prstTxWarp prst="textNoShape">
              <a:avLst/>
            </a:prstTxWarp>
          </a:bodyPr>
          <a:lstStyle/>
          <a:p>
            <a:pPr algn="ctr"/>
            <a:r>
              <a:rPr lang="zh-CN" altLang="en-US" sz="1900" dirty="0"/>
              <a:t>相似数据的检测与编码技术</a:t>
            </a:r>
          </a:p>
        </p:txBody>
      </p:sp>
      <p:sp>
        <p:nvSpPr>
          <p:cNvPr id="48" name="文本框 710"/>
          <p:cNvSpPr txBox="1"/>
          <p:nvPr/>
        </p:nvSpPr>
        <p:spPr>
          <a:xfrm>
            <a:off x="2474053" y="4336999"/>
            <a:ext cx="6215922" cy="1144975"/>
          </a:xfrm>
          <a:prstGeom prst="rect">
            <a:avLst/>
          </a:prstGeom>
          <a:noFill/>
        </p:spPr>
        <p:txBody>
          <a:bodyPr wrap="square" lIns="91486" tIns="45743" rIns="91486" bIns="45743" rtlCol="0">
            <a:spAutoFit/>
          </a:bodyPr>
          <a:lstStyle/>
          <a:p>
            <a:pPr algn="just">
              <a:lnSpc>
                <a:spcPct val="120000"/>
              </a:lnSpc>
            </a:pPr>
            <a:r>
              <a:rPr lang="zh-CN" altLang="en-US" sz="1900" dirty="0">
                <a:solidFill>
                  <a:srgbClr val="4C6062"/>
                </a:solidFill>
                <a:latin typeface="微软雅黑" panose="020B0503020204020204" pitchFamily="34" charset="-122"/>
                <a:ea typeface="微软雅黑" panose="020B0503020204020204" pitchFamily="34" charset="-122"/>
              </a:rPr>
              <a:t>完全文件检测技术主要通过</a:t>
            </a:r>
            <a:r>
              <a:rPr lang="en-US" altLang="zh-CN" sz="1900" dirty="0">
                <a:solidFill>
                  <a:srgbClr val="4C6062"/>
                </a:solidFill>
                <a:latin typeface="微软雅黑" panose="020B0503020204020204" pitchFamily="34" charset="-122"/>
                <a:ea typeface="微软雅黑" panose="020B0503020204020204" pitchFamily="34" charset="-122"/>
              </a:rPr>
              <a:t>Hash</a:t>
            </a:r>
            <a:r>
              <a:rPr lang="zh-CN" altLang="en-US" sz="1900" dirty="0">
                <a:solidFill>
                  <a:srgbClr val="4C6062"/>
                </a:solidFill>
                <a:latin typeface="微软雅黑" panose="020B0503020204020204" pitchFamily="34" charset="-122"/>
                <a:ea typeface="微软雅黑" panose="020B0503020204020204" pitchFamily="34" charset="-122"/>
              </a:rPr>
              <a:t>技术进行数据挖掘；细粒度的相同数据块主要通过固定分块检测技术、可变分块检测技术、滑动块技术进行重复数据的查找与删除。</a:t>
            </a:r>
          </a:p>
        </p:txBody>
      </p:sp>
      <p:sp>
        <p:nvSpPr>
          <p:cNvPr id="49" name="文本框 711"/>
          <p:cNvSpPr txBox="1"/>
          <p:nvPr/>
        </p:nvSpPr>
        <p:spPr>
          <a:xfrm>
            <a:off x="2499614" y="5561419"/>
            <a:ext cx="6190361" cy="1144975"/>
          </a:xfrm>
          <a:prstGeom prst="rect">
            <a:avLst/>
          </a:prstGeom>
          <a:noFill/>
        </p:spPr>
        <p:txBody>
          <a:bodyPr wrap="square" lIns="91486" tIns="45743" rIns="91486" bIns="45743" rtlCol="0">
            <a:spAutoFit/>
          </a:bodyPr>
          <a:lstStyle/>
          <a:p>
            <a:pPr algn="just">
              <a:lnSpc>
                <a:spcPct val="120000"/>
              </a:lnSpc>
            </a:pPr>
            <a:r>
              <a:rPr lang="zh-CN" altLang="en-US" sz="1900" dirty="0">
                <a:solidFill>
                  <a:srgbClr val="4C6062"/>
                </a:solidFill>
                <a:latin typeface="微软雅黑" panose="020B0503020204020204" pitchFamily="34" charset="-122"/>
                <a:ea typeface="微软雅黑" panose="020B0503020204020204" pitchFamily="34" charset="-122"/>
              </a:rPr>
              <a:t>利用数据自身的相似性特点，通过</a:t>
            </a:r>
            <a:r>
              <a:rPr lang="en-US" altLang="zh-CN" sz="1900" dirty="0">
                <a:solidFill>
                  <a:srgbClr val="4C6062"/>
                </a:solidFill>
                <a:latin typeface="微软雅黑" panose="020B0503020204020204" pitchFamily="34" charset="-122"/>
                <a:ea typeface="微软雅黑" panose="020B0503020204020204" pitchFamily="34" charset="-122"/>
              </a:rPr>
              <a:t>Shingle</a:t>
            </a:r>
            <a:r>
              <a:rPr lang="zh-CN" altLang="en-US" sz="1900" dirty="0">
                <a:solidFill>
                  <a:srgbClr val="4C6062"/>
                </a:solidFill>
                <a:latin typeface="微软雅黑" panose="020B0503020204020204" pitchFamily="34" charset="-122"/>
                <a:ea typeface="微软雅黑" panose="020B0503020204020204" pitchFamily="34" charset="-122"/>
              </a:rPr>
              <a:t>技术、</a:t>
            </a:r>
            <a:r>
              <a:rPr lang="en-US" altLang="zh-CN" sz="1900" dirty="0">
                <a:solidFill>
                  <a:srgbClr val="4C6062"/>
                </a:solidFill>
                <a:latin typeface="微软雅黑" panose="020B0503020204020204" pitchFamily="34" charset="-122"/>
                <a:ea typeface="微软雅黑" panose="020B0503020204020204" pitchFamily="34" charset="-122"/>
              </a:rPr>
              <a:t>Bloom Filter</a:t>
            </a:r>
            <a:r>
              <a:rPr lang="zh-CN" altLang="en-US" sz="1900" dirty="0">
                <a:solidFill>
                  <a:srgbClr val="4C6062"/>
                </a:solidFill>
                <a:latin typeface="微软雅黑" panose="020B0503020204020204" pitchFamily="34" charset="-122"/>
                <a:ea typeface="微软雅黑" panose="020B0503020204020204" pitchFamily="34" charset="-122"/>
              </a:rPr>
              <a:t>技术和模式匹配技术挖掘出相同数据检测技术不能识别的重复数据。</a:t>
            </a:r>
          </a:p>
        </p:txBody>
      </p:sp>
      <p:sp>
        <p:nvSpPr>
          <p:cNvPr id="4" name="矩形 3"/>
          <p:cNvSpPr/>
          <p:nvPr/>
        </p:nvSpPr>
        <p:spPr>
          <a:xfrm>
            <a:off x="3098832" y="1638712"/>
            <a:ext cx="2468946" cy="429861"/>
          </a:xfrm>
          <a:prstGeom prst="rect">
            <a:avLst/>
          </a:prstGeom>
        </p:spPr>
        <p:txBody>
          <a:bodyPr wrap="none">
            <a:spAutoFit/>
          </a:bodyPr>
          <a:lstStyle/>
          <a:p>
            <a:pPr marL="342900" indent="-342900">
              <a:lnSpc>
                <a:spcPct val="120000"/>
              </a:lnSpc>
              <a:buClr>
                <a:srgbClr val="0070C0"/>
              </a:buClr>
              <a:buSzPct val="100000"/>
              <a:buFont typeface="Wingdings" panose="05000000000000000000" pitchFamily="2" charset="2"/>
              <a:buChar char="Ø"/>
            </a:pPr>
            <a:r>
              <a:rPr lang="en-US" altLang="zh-CN" sz="2000" b="1" dirty="0">
                <a:solidFill>
                  <a:srgbClr val="FF0000"/>
                </a:solidFill>
              </a:rPr>
              <a:t>3</a:t>
            </a:r>
            <a:r>
              <a:rPr lang="zh-CN" altLang="en-US" sz="2000" b="1" dirty="0">
                <a:solidFill>
                  <a:srgbClr val="FF0000"/>
                </a:solidFill>
              </a:rPr>
              <a:t>．重复数据删除</a:t>
            </a:r>
            <a:endParaRPr lang="en-US" altLang="zh-CN" sz="2000" b="1" dirty="0">
              <a:solidFill>
                <a:srgbClr val="FF0000"/>
              </a:solidFill>
            </a:endParaRPr>
          </a:p>
        </p:txBody>
      </p:sp>
      <p:grpSp>
        <p:nvGrpSpPr>
          <p:cNvPr id="15" name="组合 14"/>
          <p:cNvGrpSpPr/>
          <p:nvPr/>
        </p:nvGrpSpPr>
        <p:grpSpPr>
          <a:xfrm>
            <a:off x="131974" y="-1"/>
            <a:ext cx="11520000" cy="2053082"/>
            <a:chOff x="131974" y="-1"/>
            <a:chExt cx="11520000" cy="2053082"/>
          </a:xfrm>
        </p:grpSpPr>
        <p:grpSp>
          <p:nvGrpSpPr>
            <p:cNvPr id="16" name="组合 15"/>
            <p:cNvGrpSpPr/>
            <p:nvPr/>
          </p:nvGrpSpPr>
          <p:grpSpPr>
            <a:xfrm>
              <a:off x="131974" y="-1"/>
              <a:ext cx="11520000" cy="1016152"/>
              <a:chOff x="131974" y="-1"/>
              <a:chExt cx="11520000" cy="1016152"/>
            </a:xfrm>
          </p:grpSpPr>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20" name="矩形 19"/>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17" name="文本框 16"/>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
          <p:nvSpPr>
            <p:cNvPr id="18" name="文本框 17"/>
            <p:cNvSpPr txBox="1"/>
            <p:nvPr/>
          </p:nvSpPr>
          <p:spPr>
            <a:xfrm>
              <a:off x="612896" y="1591416"/>
              <a:ext cx="2387192"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数据缩减技术</a:t>
              </a:r>
            </a:p>
          </p:txBody>
        </p:sp>
      </p:grpSp>
    </p:spTree>
    <p:extLst>
      <p:ext uri="{BB962C8B-B14F-4D97-AF65-F5344CB8AC3E}">
        <p14:creationId xmlns:p14="http://schemas.microsoft.com/office/powerpoint/2010/main" val="1583057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0375" y="1990898"/>
            <a:ext cx="11582400" cy="2514600"/>
          </a:xfrm>
          <a:prstGeom prst="rect">
            <a:avLst/>
          </a:prstGeom>
        </p:spPr>
        <p:txBody>
          <a:bodyPr>
            <a:noAutofit/>
          </a:bodyPr>
          <a:lstStyle/>
          <a:p>
            <a:pPr marL="0" indent="457200">
              <a:buNone/>
            </a:pPr>
            <a:r>
              <a:rPr lang="zh-CN" altLang="en-US" dirty="0">
                <a:solidFill>
                  <a:schemeClr val="tx1">
                    <a:lumMod val="85000"/>
                    <a:lumOff val="15000"/>
                  </a:schemeClr>
                </a:solidFill>
              </a:rPr>
              <a:t>数据压缩就是将收到的数据通过存储算法存储到更小的空间中去。压缩算法分为</a:t>
            </a:r>
            <a:r>
              <a:rPr lang="zh-CN" altLang="en-US" dirty="0">
                <a:solidFill>
                  <a:srgbClr val="FF0000"/>
                </a:solidFill>
              </a:rPr>
              <a:t>无损压缩和有损压缩</a:t>
            </a:r>
            <a:r>
              <a:rPr lang="zh-CN" altLang="en-US" dirty="0">
                <a:solidFill>
                  <a:schemeClr val="tx1">
                    <a:lumMod val="85000"/>
                    <a:lumOff val="15000"/>
                  </a:schemeClr>
                </a:solidFill>
              </a:rPr>
              <a:t>。相对于有损压缩来说，无损压缩的占用空间大，压缩比不高，但是它有效地保存了原始信息，没有任何信号丢失。</a:t>
            </a:r>
          </a:p>
          <a:p>
            <a:pPr marL="0" indent="457200">
              <a:buNone/>
            </a:pPr>
            <a:r>
              <a:rPr lang="zh-CN" altLang="en-US" dirty="0">
                <a:solidFill>
                  <a:schemeClr val="tx1">
                    <a:lumMod val="85000"/>
                    <a:lumOff val="15000"/>
                  </a:schemeClr>
                </a:solidFill>
              </a:rPr>
              <a:t>数据压缩中使用的</a:t>
            </a:r>
            <a:r>
              <a:rPr lang="en-US" altLang="zh-CN" dirty="0">
                <a:solidFill>
                  <a:srgbClr val="FF0000"/>
                </a:solidFill>
              </a:rPr>
              <a:t>LZS</a:t>
            </a:r>
            <a:r>
              <a:rPr lang="zh-CN" altLang="en-US" dirty="0">
                <a:solidFill>
                  <a:srgbClr val="FF0000"/>
                </a:solidFill>
              </a:rPr>
              <a:t>算法基于</a:t>
            </a:r>
            <a:r>
              <a:rPr lang="en-US" altLang="zh-CN" dirty="0">
                <a:solidFill>
                  <a:srgbClr val="FF0000"/>
                </a:solidFill>
              </a:rPr>
              <a:t>LZ77</a:t>
            </a:r>
            <a:r>
              <a:rPr lang="zh-CN" altLang="en-US" dirty="0">
                <a:solidFill>
                  <a:srgbClr val="FF0000"/>
                </a:solidFill>
              </a:rPr>
              <a:t>实现</a:t>
            </a:r>
            <a:r>
              <a:rPr lang="zh-CN" altLang="en-US" dirty="0">
                <a:solidFill>
                  <a:schemeClr val="tx1">
                    <a:lumMod val="85000"/>
                    <a:lumOff val="15000"/>
                  </a:schemeClr>
                </a:solidFill>
              </a:rPr>
              <a:t>，主要由２部分构成：滑窗（</a:t>
            </a:r>
            <a:r>
              <a:rPr lang="en-US" altLang="zh-CN" dirty="0">
                <a:solidFill>
                  <a:schemeClr val="tx1">
                    <a:lumMod val="85000"/>
                    <a:lumOff val="15000"/>
                  </a:schemeClr>
                </a:solidFill>
              </a:rPr>
              <a:t>Sliding Window</a:t>
            </a:r>
            <a:r>
              <a:rPr lang="zh-CN" altLang="en-US" dirty="0">
                <a:solidFill>
                  <a:schemeClr val="tx1">
                    <a:lumMod val="85000"/>
                    <a:lumOff val="15000"/>
                  </a:schemeClr>
                </a:solidFill>
              </a:rPr>
              <a:t>）和自适应编码（</a:t>
            </a:r>
            <a:r>
              <a:rPr lang="en-US" altLang="zh-CN" dirty="0">
                <a:solidFill>
                  <a:schemeClr val="tx1">
                    <a:lumMod val="85000"/>
                    <a:lumOff val="15000"/>
                  </a:schemeClr>
                </a:solidFill>
              </a:rPr>
              <a:t>Adaptive Coding</a:t>
            </a:r>
            <a:r>
              <a:rPr lang="zh-CN" altLang="en-US" dirty="0">
                <a:solidFill>
                  <a:schemeClr val="tx1">
                    <a:lumMod val="85000"/>
                    <a:lumOff val="15000"/>
                  </a:schemeClr>
                </a:solidFill>
              </a:rPr>
              <a:t>），如下图所示。</a:t>
            </a:r>
          </a:p>
          <a:p>
            <a:pPr marL="0" indent="457200">
              <a:buNone/>
            </a:pPr>
            <a:endParaRPr lang="zh-CN" altLang="en-US" dirty="0">
              <a:solidFill>
                <a:schemeClr val="tx1">
                  <a:lumMod val="85000"/>
                  <a:lumOff val="15000"/>
                </a:schemeClr>
              </a:solidFill>
            </a:endParaRPr>
          </a:p>
        </p:txBody>
      </p:sp>
      <p:cxnSp>
        <p:nvCxnSpPr>
          <p:cNvPr id="35" name="直接连接符 34"/>
          <p:cNvCxnSpPr/>
          <p:nvPr/>
        </p:nvCxnSpPr>
        <p:spPr>
          <a:xfrm>
            <a:off x="0" y="5791994"/>
            <a:ext cx="12198351" cy="0"/>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175" y="5868194"/>
            <a:ext cx="12198350" cy="9607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482" name="Picture 2" descr="7"/>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6784" y="4150800"/>
            <a:ext cx="6169581" cy="1535798"/>
          </a:xfrm>
          <a:prstGeom prst="rect">
            <a:avLst/>
          </a:prstGeom>
          <a:noFill/>
          <a:ln w="9525">
            <a:solidFill>
              <a:schemeClr val="tx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11" name="内容占位符 4"/>
          <p:cNvSpPr txBox="1">
            <a:spLocks/>
          </p:cNvSpPr>
          <p:nvPr/>
        </p:nvSpPr>
        <p:spPr>
          <a:xfrm>
            <a:off x="460375" y="5951651"/>
            <a:ext cx="11353799" cy="877273"/>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buNone/>
            </a:pPr>
            <a:r>
              <a:rPr lang="zh-CN" altLang="en-US" sz="1800" dirty="0">
                <a:solidFill>
                  <a:schemeClr val="bg1"/>
                </a:solidFill>
              </a:rPr>
              <a:t>压缩处理时，在滑窗中查找与待处理数据相同的块，并用该块在滑窗中的偏移值及块长度替代待处理数据，从而实现压缩编码。此外，压缩和去重是互补性的技术，提供去重的厂商通常也提供压缩。</a:t>
            </a:r>
          </a:p>
        </p:txBody>
      </p:sp>
      <p:sp>
        <p:nvSpPr>
          <p:cNvPr id="4" name="矩形 3"/>
          <p:cNvSpPr/>
          <p:nvPr/>
        </p:nvSpPr>
        <p:spPr>
          <a:xfrm>
            <a:off x="3030302" y="1629748"/>
            <a:ext cx="1955985" cy="429861"/>
          </a:xfrm>
          <a:prstGeom prst="rect">
            <a:avLst/>
          </a:prstGeom>
        </p:spPr>
        <p:txBody>
          <a:bodyPr wrap="none">
            <a:spAutoFit/>
          </a:bodyPr>
          <a:lstStyle/>
          <a:p>
            <a:pPr marL="342900" indent="-342900">
              <a:lnSpc>
                <a:spcPct val="120000"/>
              </a:lnSpc>
              <a:buClr>
                <a:srgbClr val="0070C0"/>
              </a:buClr>
              <a:buSzPct val="100000"/>
              <a:buFont typeface="Wingdings" panose="05000000000000000000" pitchFamily="2" charset="2"/>
              <a:buChar char="Ø"/>
            </a:pPr>
            <a:r>
              <a:rPr lang="en-US" altLang="zh-CN" sz="2000" b="1" dirty="0">
                <a:solidFill>
                  <a:srgbClr val="FF0000"/>
                </a:solidFill>
              </a:rPr>
              <a:t>4</a:t>
            </a:r>
            <a:r>
              <a:rPr lang="zh-CN" altLang="en-US" sz="2000" b="1" dirty="0">
                <a:solidFill>
                  <a:srgbClr val="FF0000"/>
                </a:solidFill>
              </a:rPr>
              <a:t>．数据压缩</a:t>
            </a:r>
            <a:endParaRPr lang="en-US" altLang="zh-CN" sz="2000" b="1" dirty="0">
              <a:solidFill>
                <a:srgbClr val="FF0000"/>
              </a:solidFill>
            </a:endParaRPr>
          </a:p>
        </p:txBody>
      </p:sp>
      <p:grpSp>
        <p:nvGrpSpPr>
          <p:cNvPr id="9" name="组合 8"/>
          <p:cNvGrpSpPr/>
          <p:nvPr/>
        </p:nvGrpSpPr>
        <p:grpSpPr>
          <a:xfrm>
            <a:off x="131974" y="-1"/>
            <a:ext cx="11520000" cy="2053082"/>
            <a:chOff x="131974" y="-1"/>
            <a:chExt cx="11520000" cy="2053082"/>
          </a:xfrm>
        </p:grpSpPr>
        <p:grpSp>
          <p:nvGrpSpPr>
            <p:cNvPr id="10" name="组合 9"/>
            <p:cNvGrpSpPr/>
            <p:nvPr/>
          </p:nvGrpSpPr>
          <p:grpSpPr>
            <a:xfrm>
              <a:off x="131974" y="-1"/>
              <a:ext cx="11520000" cy="1016152"/>
              <a:chOff x="131974" y="-1"/>
              <a:chExt cx="11520000" cy="1016152"/>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5" name="矩形 14"/>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12" name="文本框 11"/>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
          <p:nvSpPr>
            <p:cNvPr id="13" name="文本框 12"/>
            <p:cNvSpPr txBox="1"/>
            <p:nvPr/>
          </p:nvSpPr>
          <p:spPr>
            <a:xfrm>
              <a:off x="612896" y="1591416"/>
              <a:ext cx="2387192"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数据缩减技术</a:t>
              </a:r>
            </a:p>
          </p:txBody>
        </p:sp>
      </p:grpSp>
    </p:spTree>
    <p:extLst>
      <p:ext uri="{BB962C8B-B14F-4D97-AF65-F5344CB8AC3E}">
        <p14:creationId xmlns:p14="http://schemas.microsoft.com/office/powerpoint/2010/main" val="2908386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53080"/>
            <a:ext cx="5794376" cy="4751997"/>
          </a:xfrm>
          <a:prstGeom prst="rect">
            <a:avLst/>
          </a:prstGeom>
          <a:solidFill>
            <a:schemeClr val="tx2">
              <a:lumMod val="60000"/>
              <a:lumOff val="4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4294967295"/>
          </p:nvPr>
        </p:nvSpPr>
        <p:spPr>
          <a:xfrm>
            <a:off x="419100" y="2069413"/>
            <a:ext cx="4956175" cy="2895600"/>
          </a:xfrm>
          <a:prstGeom prst="rect">
            <a:avLst/>
          </a:prstGeom>
        </p:spPr>
        <p:txBody>
          <a:bodyPr>
            <a:noAutofit/>
          </a:bodyPr>
          <a:lstStyle/>
          <a:p>
            <a:pPr marL="0" indent="457200" algn="just">
              <a:buNone/>
            </a:pPr>
            <a:r>
              <a:rPr lang="zh-CN" altLang="en-US" dirty="0">
                <a:solidFill>
                  <a:schemeClr val="tx1">
                    <a:lumMod val="85000"/>
                    <a:lumOff val="15000"/>
                  </a:schemeClr>
                </a:solidFill>
              </a:rPr>
              <a:t>内容分发网络（</a:t>
            </a:r>
            <a:r>
              <a:rPr lang="en-US" altLang="zh-CN" dirty="0">
                <a:solidFill>
                  <a:schemeClr val="tx1">
                    <a:lumMod val="85000"/>
                    <a:lumOff val="15000"/>
                  </a:schemeClr>
                </a:solidFill>
              </a:rPr>
              <a:t>Content Distribute Network</a:t>
            </a:r>
            <a:r>
              <a:rPr lang="zh-CN" altLang="en-US" dirty="0">
                <a:solidFill>
                  <a:schemeClr val="tx1">
                    <a:lumMod val="85000"/>
                    <a:lumOff val="15000"/>
                  </a:schemeClr>
                </a:solidFill>
              </a:rPr>
              <a:t>，</a:t>
            </a:r>
            <a:r>
              <a:rPr lang="en-US" altLang="zh-CN" dirty="0">
                <a:solidFill>
                  <a:schemeClr val="tx1">
                    <a:lumMod val="85000"/>
                    <a:lumOff val="15000"/>
                  </a:schemeClr>
                </a:solidFill>
              </a:rPr>
              <a:t>CDN</a:t>
            </a:r>
            <a:r>
              <a:rPr lang="zh-CN" altLang="en-US" dirty="0">
                <a:solidFill>
                  <a:schemeClr val="tx1">
                    <a:lumMod val="85000"/>
                    <a:lumOff val="15000"/>
                  </a:schemeClr>
                </a:solidFill>
              </a:rPr>
              <a:t>）是一种新型网络构建模式，主要是针对现有的互联网进行改造。基本思想是尽量避开互联网上由于网络带宽小、网点分布不均、用户访问量大等影响数据传输速度和稳定性的弊端，使数据传输的更快、更稳定。</a:t>
            </a:r>
          </a:p>
        </p:txBody>
      </p:sp>
      <p:pic>
        <p:nvPicPr>
          <p:cNvPr id="19460" name="图片 10"/>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91974" y="2069413"/>
            <a:ext cx="6036376"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 Box 15"/>
          <p:cNvSpPr txBox="1">
            <a:spLocks noChangeArrowheads="1"/>
          </p:cNvSpPr>
          <p:nvPr/>
        </p:nvSpPr>
        <p:spPr bwMode="auto">
          <a:xfrm>
            <a:off x="7013575" y="5487194"/>
            <a:ext cx="4000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lgn="l" eaLnBrk="0" hangingPunct="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lgn="l" eaLnBrk="0" hangingPunct="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lgn="l" eaLnBrk="0" hangingPunct="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lgn="l" eaLnBrk="0" hangingPunct="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spcBef>
                <a:spcPct val="50000"/>
              </a:spcBef>
              <a:buClrTx/>
              <a:buFontTx/>
              <a:buNone/>
            </a:pPr>
            <a:r>
              <a:rPr lang="en-US" altLang="zh-CN" sz="2000" dirty="0">
                <a:latin typeface="微软雅黑" panose="020B0503020204020204" pitchFamily="34" charset="-122"/>
                <a:ea typeface="微软雅黑" panose="020B0503020204020204" pitchFamily="34" charset="-122"/>
              </a:rPr>
              <a:t>CDN</a:t>
            </a:r>
            <a:r>
              <a:rPr lang="zh-CN" altLang="en-US" sz="2000" dirty="0">
                <a:latin typeface="微软雅黑" panose="020B0503020204020204" pitchFamily="34" charset="-122"/>
                <a:ea typeface="微软雅黑" panose="020B0503020204020204" pitchFamily="34" charset="-122"/>
              </a:rPr>
              <a:t>部署结构</a:t>
            </a:r>
          </a:p>
        </p:txBody>
      </p:sp>
      <p:sp>
        <p:nvSpPr>
          <p:cNvPr id="37" name="内容占位符 2"/>
          <p:cNvSpPr txBox="1">
            <a:spLocks/>
          </p:cNvSpPr>
          <p:nvPr/>
        </p:nvSpPr>
        <p:spPr>
          <a:xfrm>
            <a:off x="1121097" y="5043196"/>
            <a:ext cx="4343400" cy="1738605"/>
          </a:xfrm>
          <a:prstGeom prst="rect">
            <a:avLst/>
          </a:prstGeom>
        </p:spPr>
        <p:txBody>
          <a:bodyPr vert="horz" lIns="121917" tIns="60958" rIns="121917" bIns="60958" rtlCol="0">
            <a:no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1700" dirty="0">
                <a:solidFill>
                  <a:srgbClr val="E46C0A"/>
                </a:solidFill>
                <a:latin typeface="微软雅黑" pitchFamily="34" charset="-122"/>
                <a:ea typeface="微软雅黑" pitchFamily="34" charset="-122"/>
                <a:cs typeface="Microsoft YaHei UI" pitchFamily="18" charset="0"/>
              </a:rPr>
              <a:t>方法是通过在网络各处放置节点服务器，在现有互联网的基础之上构成一层智能虚拟网络，实时的根据网络流量、各节点的连接和负载情况等信息将用户的请求重新导向离用户最近的服务节点上。</a:t>
            </a:r>
          </a:p>
        </p:txBody>
      </p:sp>
      <p:pic>
        <p:nvPicPr>
          <p:cNvPr id="39"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84175" y="5205226"/>
            <a:ext cx="813122" cy="55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051175" y="1591831"/>
            <a:ext cx="2981907" cy="429861"/>
          </a:xfrm>
          <a:prstGeom prst="rect">
            <a:avLst/>
          </a:prstGeom>
        </p:spPr>
        <p:txBody>
          <a:bodyPr wrap="none">
            <a:spAutoFit/>
          </a:bodyPr>
          <a:lstStyle/>
          <a:p>
            <a:pPr marL="342900" indent="-342900">
              <a:lnSpc>
                <a:spcPct val="120000"/>
              </a:lnSpc>
              <a:buClr>
                <a:srgbClr val="0070C0"/>
              </a:buClr>
              <a:buSzPct val="100000"/>
              <a:buFont typeface="Wingdings" panose="05000000000000000000" pitchFamily="2" charset="2"/>
              <a:buChar char="Ø"/>
            </a:pPr>
            <a:r>
              <a:rPr lang="en-US" altLang="zh-CN" sz="2000" b="1" dirty="0">
                <a:solidFill>
                  <a:srgbClr val="FF0000"/>
                </a:solidFill>
              </a:rPr>
              <a:t>5</a:t>
            </a:r>
            <a:r>
              <a:rPr lang="zh-CN" altLang="en-US" sz="2000" b="1" dirty="0">
                <a:solidFill>
                  <a:srgbClr val="FF0000"/>
                </a:solidFill>
              </a:rPr>
              <a:t>．内容分发网络技术</a:t>
            </a:r>
          </a:p>
        </p:txBody>
      </p:sp>
      <p:grpSp>
        <p:nvGrpSpPr>
          <p:cNvPr id="10" name="组合 9"/>
          <p:cNvGrpSpPr/>
          <p:nvPr/>
        </p:nvGrpSpPr>
        <p:grpSpPr>
          <a:xfrm>
            <a:off x="131974" y="-1"/>
            <a:ext cx="11520000" cy="2053082"/>
            <a:chOff x="131974" y="-1"/>
            <a:chExt cx="11520000" cy="2053082"/>
          </a:xfrm>
        </p:grpSpPr>
        <p:grpSp>
          <p:nvGrpSpPr>
            <p:cNvPr id="11" name="组合 10"/>
            <p:cNvGrpSpPr/>
            <p:nvPr/>
          </p:nvGrpSpPr>
          <p:grpSpPr>
            <a:xfrm>
              <a:off x="131974" y="-1"/>
              <a:ext cx="11520000" cy="1016152"/>
              <a:chOff x="131974" y="-1"/>
              <a:chExt cx="11520000" cy="1016152"/>
            </a:xfrm>
          </p:grpSpPr>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5" name="矩形 14"/>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关键技术</a:t>
                </a:r>
              </a:p>
            </p:txBody>
          </p:sp>
        </p:grpSp>
        <p:sp>
          <p:nvSpPr>
            <p:cNvPr id="12" name="文本框 11"/>
            <p:cNvSpPr txBox="1"/>
            <p:nvPr/>
          </p:nvSpPr>
          <p:spPr>
            <a:xfrm>
              <a:off x="606712" y="1080539"/>
              <a:ext cx="1973617"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关键技术</a:t>
              </a:r>
            </a:p>
          </p:txBody>
        </p:sp>
        <p:sp>
          <p:nvSpPr>
            <p:cNvPr id="13" name="文本框 12"/>
            <p:cNvSpPr txBox="1"/>
            <p:nvPr/>
          </p:nvSpPr>
          <p:spPr>
            <a:xfrm>
              <a:off x="612896" y="1591416"/>
              <a:ext cx="2387192"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zh-CN" altLang="en-US" b="1" dirty="0">
                  <a:solidFill>
                    <a:prstClr val="black"/>
                  </a:solidFill>
                  <a:latin typeface="黑体" panose="02010609060101010101" pitchFamily="49" charset="-122"/>
                  <a:ea typeface="黑体" panose="02010609060101010101" pitchFamily="49" charset="-122"/>
                </a:rPr>
                <a:t>数据缩减技术</a:t>
              </a:r>
            </a:p>
          </p:txBody>
        </p:sp>
      </p:grpSp>
    </p:spTree>
    <p:extLst>
      <p:ext uri="{BB962C8B-B14F-4D97-AF65-F5344CB8AC3E}">
        <p14:creationId xmlns:p14="http://schemas.microsoft.com/office/powerpoint/2010/main" val="355291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0574" y="1672508"/>
            <a:ext cx="11201400" cy="32492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3"/>
          <p:cNvSpPr>
            <a:spLocks noGrp="1"/>
          </p:cNvSpPr>
          <p:nvPr>
            <p:ph idx="4294967295"/>
          </p:nvPr>
        </p:nvSpPr>
        <p:spPr>
          <a:xfrm>
            <a:off x="606712" y="1866293"/>
            <a:ext cx="11280775" cy="3124200"/>
          </a:xfrm>
          <a:prstGeom prst="rect">
            <a:avLst/>
          </a:prstGeom>
        </p:spPr>
        <p:txBody>
          <a:bodyPr>
            <a:normAutofit/>
          </a:bodyPr>
          <a:lstStyle/>
          <a:p>
            <a:pPr marL="0" indent="457200" algn="just">
              <a:buNone/>
            </a:pPr>
            <a:r>
              <a:rPr lang="zh-CN" altLang="en-US" sz="1800" dirty="0">
                <a:solidFill>
                  <a:schemeClr val="tx1"/>
                </a:solidFill>
                <a:latin typeface="Times New Roman" panose="02020603050405020304" pitchFamily="18" charset="0"/>
                <a:cs typeface="Times New Roman" panose="02020603050405020304" pitchFamily="18" charset="0"/>
              </a:rPr>
              <a:t>云存储（</a:t>
            </a:r>
            <a:r>
              <a:rPr lang="en-US" altLang="zh-CN" sz="1800" dirty="0">
                <a:solidFill>
                  <a:schemeClr val="tx1"/>
                </a:solidFill>
                <a:latin typeface="Times New Roman" panose="02020603050405020304" pitchFamily="18" charset="0"/>
                <a:cs typeface="Times New Roman" panose="02020603050405020304" pitchFamily="18" charset="0"/>
              </a:rPr>
              <a:t>Cloud Storage</a:t>
            </a:r>
            <a:r>
              <a:rPr lang="zh-CN" altLang="en-US" sz="1800" dirty="0">
                <a:solidFill>
                  <a:schemeClr val="tx1"/>
                </a:solidFill>
                <a:latin typeface="Times New Roman" panose="02020603050405020304" pitchFamily="18" charset="0"/>
                <a:cs typeface="Times New Roman" panose="02020603050405020304" pitchFamily="18" charset="0"/>
              </a:rPr>
              <a:t>）的概念与云计算类似，它是指通过集群应用、网络技术或分布式文件系统等功能，将网络中大量各种不同类型的存储设备通过应用软件集合起来协同工作，共同对外提供数据存储和业务访问功能的一个系统。</a:t>
            </a:r>
          </a:p>
          <a:p>
            <a:pPr marL="0" indent="457200" algn="just">
              <a:buNone/>
            </a:pPr>
            <a:r>
              <a:rPr lang="zh-CN" altLang="en-US" sz="1800" dirty="0">
                <a:solidFill>
                  <a:schemeClr val="tx1"/>
                </a:solidFill>
                <a:latin typeface="Times New Roman" panose="02020603050405020304" pitchFamily="18" charset="0"/>
                <a:cs typeface="Times New Roman" panose="02020603050405020304" pitchFamily="18" charset="0"/>
              </a:rPr>
              <a:t>用户使用云存储，并不是使用某一个存储设备，而是使用整个云存储系统带来的一种数据访问服务。云存储的核心是应用软件与存储设备相结合，通过应用软件来实现存储设备向存储服务的转变，是一个以数据存储和管理为核心的云计算系统。</a:t>
            </a:r>
          </a:p>
          <a:p>
            <a:pPr marL="0" indent="457200" algn="just">
              <a:buNone/>
            </a:pPr>
            <a:r>
              <a:rPr lang="zh-CN" altLang="en-US" sz="1800" dirty="0">
                <a:solidFill>
                  <a:schemeClr val="tx1"/>
                </a:solidFill>
                <a:latin typeface="Times New Roman" panose="02020603050405020304" pitchFamily="18" charset="0"/>
                <a:cs typeface="Times New Roman" panose="02020603050405020304" pitchFamily="18" charset="0"/>
              </a:rPr>
              <a:t>当云计算系统运算和处理的核心是大量数据的存储和管理时，云计算系统中就需要配置大量的存储设备，那么云计算系统就转变成为一个云存储系统，所以云存储是一个以数据存储和管理为核心的云计算系统。</a:t>
            </a:r>
          </a:p>
        </p:txBody>
      </p:sp>
      <p:cxnSp>
        <p:nvCxnSpPr>
          <p:cNvPr id="11" name="直接连接符 10"/>
          <p:cNvCxnSpPr/>
          <p:nvPr/>
        </p:nvCxnSpPr>
        <p:spPr>
          <a:xfrm>
            <a:off x="384175" y="5106194"/>
            <a:ext cx="10287000"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2" name="Text Box 8"/>
          <p:cNvSpPr txBox="1">
            <a:spLocks noChangeArrowheads="1"/>
          </p:cNvSpPr>
          <p:nvPr/>
        </p:nvSpPr>
        <p:spPr bwMode="auto">
          <a:xfrm>
            <a:off x="1567091" y="5279698"/>
            <a:ext cx="8580393"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lgn="l" eaLnBrk="0" hangingPunct="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lgn="l" eaLnBrk="0" hangingPunct="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lgn="l" eaLnBrk="0" hangingPunct="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lgn="l" eaLnBrk="0" hangingPunct="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50000"/>
              </a:spcBef>
              <a:buClrTx/>
              <a:buFontTx/>
              <a:buNone/>
            </a:pPr>
            <a:r>
              <a:rPr lang="zh-CN" altLang="en-US" sz="1900" dirty="0">
                <a:solidFill>
                  <a:srgbClr val="E46C0A"/>
                </a:solidFill>
                <a:latin typeface="Times New Roman" panose="02020603050405020304" pitchFamily="18" charset="0"/>
                <a:ea typeface="微软雅黑" pitchFamily="34" charset="-122"/>
                <a:cs typeface="Times New Roman" panose="02020603050405020304" pitchFamily="18" charset="0"/>
              </a:rPr>
              <a:t>云存储这个概念一经提出，就得到了众多厂商的支持和关注。</a:t>
            </a:r>
            <a:r>
              <a:rPr lang="en-US" altLang="zh-CN" sz="1900" dirty="0">
                <a:solidFill>
                  <a:srgbClr val="E46C0A"/>
                </a:solidFill>
                <a:latin typeface="Times New Roman" panose="02020603050405020304" pitchFamily="18" charset="0"/>
                <a:ea typeface="微软雅黑" pitchFamily="34" charset="-122"/>
                <a:cs typeface="Times New Roman" panose="02020603050405020304" pitchFamily="18" charset="0"/>
              </a:rPr>
              <a:t>Amazon</a:t>
            </a:r>
            <a:r>
              <a:rPr lang="zh-CN" altLang="en-US" sz="1900" dirty="0">
                <a:solidFill>
                  <a:srgbClr val="E46C0A"/>
                </a:solidFill>
                <a:latin typeface="Times New Roman" panose="02020603050405020304" pitchFamily="18" charset="0"/>
                <a:ea typeface="微软雅黑" pitchFamily="34" charset="-122"/>
                <a:cs typeface="Times New Roman" panose="02020603050405020304" pitchFamily="18" charset="0"/>
              </a:rPr>
              <a:t>公司推出“简单存储服务”（</a:t>
            </a:r>
            <a:r>
              <a:rPr lang="en-US" altLang="zh-CN" sz="1900" dirty="0">
                <a:solidFill>
                  <a:srgbClr val="E46C0A"/>
                </a:solidFill>
                <a:latin typeface="Times New Roman" panose="02020603050405020304" pitchFamily="18" charset="0"/>
                <a:ea typeface="微软雅黑" pitchFamily="34" charset="-122"/>
                <a:cs typeface="Times New Roman" panose="02020603050405020304" pitchFamily="18" charset="0"/>
              </a:rPr>
              <a:t>Simple Storage Service</a:t>
            </a:r>
            <a:r>
              <a:rPr lang="zh-CN" altLang="en-US" sz="1900" dirty="0">
                <a:solidFill>
                  <a:srgbClr val="E46C0A"/>
                </a:solidFill>
                <a:latin typeface="Times New Roman" panose="02020603050405020304" pitchFamily="18" charset="0"/>
                <a:ea typeface="微软雅黑" pitchFamily="34" charset="-122"/>
                <a:cs typeface="Times New Roman" panose="02020603050405020304" pitchFamily="18" charset="0"/>
              </a:rPr>
              <a:t>，</a:t>
            </a:r>
            <a:r>
              <a:rPr lang="en-US" altLang="zh-CN" sz="1900" dirty="0">
                <a:solidFill>
                  <a:srgbClr val="E46C0A"/>
                </a:solidFill>
                <a:latin typeface="Times New Roman" panose="02020603050405020304" pitchFamily="18" charset="0"/>
                <a:ea typeface="微软雅黑" pitchFamily="34" charset="-122"/>
                <a:cs typeface="Times New Roman" panose="02020603050405020304" pitchFamily="18" charset="0"/>
              </a:rPr>
              <a:t>S3</a:t>
            </a:r>
            <a:r>
              <a:rPr lang="zh-CN" altLang="en-US" sz="1900" dirty="0">
                <a:solidFill>
                  <a:srgbClr val="E46C0A"/>
                </a:solidFill>
                <a:latin typeface="Times New Roman" panose="02020603050405020304" pitchFamily="18" charset="0"/>
                <a:ea typeface="微软雅黑" pitchFamily="34" charset="-122"/>
                <a:cs typeface="Times New Roman" panose="02020603050405020304" pitchFamily="18" charset="0"/>
              </a:rPr>
              <a:t>）技术支持数据持久性存储；</a:t>
            </a:r>
            <a:r>
              <a:rPr lang="en-US" altLang="zh-CN" sz="1900" dirty="0">
                <a:solidFill>
                  <a:srgbClr val="E46C0A"/>
                </a:solidFill>
                <a:latin typeface="Times New Roman" panose="02020603050405020304" pitchFamily="18" charset="0"/>
                <a:ea typeface="微软雅黑" pitchFamily="34" charset="-122"/>
                <a:cs typeface="Times New Roman" panose="02020603050405020304" pitchFamily="18" charset="0"/>
              </a:rPr>
              <a:t>Google</a:t>
            </a:r>
            <a:r>
              <a:rPr lang="zh-CN" altLang="en-US" sz="1900" dirty="0">
                <a:solidFill>
                  <a:srgbClr val="E46C0A"/>
                </a:solidFill>
                <a:latin typeface="Times New Roman" panose="02020603050405020304" pitchFamily="18" charset="0"/>
                <a:ea typeface="微软雅黑" pitchFamily="34" charset="-122"/>
                <a:cs typeface="Times New Roman" panose="02020603050405020304" pitchFamily="18" charset="0"/>
              </a:rPr>
              <a:t>推出在线存储服务</a:t>
            </a:r>
            <a:r>
              <a:rPr lang="en-US" altLang="zh-CN" sz="1900" dirty="0" err="1">
                <a:solidFill>
                  <a:srgbClr val="E46C0A"/>
                </a:solidFill>
                <a:latin typeface="Times New Roman" panose="02020603050405020304" pitchFamily="18" charset="0"/>
                <a:ea typeface="微软雅黑" pitchFamily="34" charset="-122"/>
                <a:cs typeface="Times New Roman" panose="02020603050405020304" pitchFamily="18" charset="0"/>
              </a:rPr>
              <a:t>Gdrive</a:t>
            </a:r>
            <a:r>
              <a:rPr lang="zh-CN" altLang="en-US" sz="1900" dirty="0">
                <a:solidFill>
                  <a:srgbClr val="E46C0A"/>
                </a:solidFill>
                <a:latin typeface="Times New Roman" panose="02020603050405020304" pitchFamily="18" charset="0"/>
                <a:ea typeface="微软雅黑" pitchFamily="34" charset="-122"/>
                <a:cs typeface="Times New Roman" panose="02020603050405020304" pitchFamily="18" charset="0"/>
              </a:rPr>
              <a:t>。</a:t>
            </a:r>
          </a:p>
        </p:txBody>
      </p:sp>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12775" y="5334794"/>
            <a:ext cx="924109" cy="63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0866" y="5095275"/>
            <a:ext cx="137160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组合 13"/>
          <p:cNvGrpSpPr/>
          <p:nvPr/>
        </p:nvGrpSpPr>
        <p:grpSpPr>
          <a:xfrm>
            <a:off x="131974" y="-1"/>
            <a:ext cx="11520000" cy="1016152"/>
            <a:chOff x="131974" y="-1"/>
            <a:chExt cx="11520000" cy="1016152"/>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6" name="矩形 15"/>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概述</a:t>
              </a:r>
            </a:p>
          </p:txBody>
        </p:sp>
      </p:grpSp>
      <p:sp>
        <p:nvSpPr>
          <p:cNvPr id="19" name="文本框 18"/>
          <p:cNvSpPr txBox="1"/>
          <p:nvPr/>
        </p:nvSpPr>
        <p:spPr>
          <a:xfrm>
            <a:off x="606712" y="1114474"/>
            <a:ext cx="1252266"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概述</a:t>
            </a:r>
          </a:p>
        </p:txBody>
      </p:sp>
    </p:spTree>
    <p:extLst>
      <p:ext uri="{BB962C8B-B14F-4D97-AF65-F5344CB8AC3E}">
        <p14:creationId xmlns:p14="http://schemas.microsoft.com/office/powerpoint/2010/main" val="478581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8" name="组合 5"/>
          <p:cNvGrpSpPr>
            <a:grpSpLocks/>
          </p:cNvGrpSpPr>
          <p:nvPr/>
        </p:nvGrpSpPr>
        <p:grpSpPr bwMode="auto">
          <a:xfrm rot="-5400000">
            <a:off x="368556" y="3833362"/>
            <a:ext cx="5387090" cy="206571"/>
            <a:chOff x="0" y="3259138"/>
            <a:chExt cx="9144000" cy="195262"/>
          </a:xfrm>
        </p:grpSpPr>
        <p:sp>
          <p:nvSpPr>
            <p:cNvPr id="76"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7" name="Rectangle 4"/>
            <p:cNvSpPr>
              <a:spLocks noChangeArrowheads="1"/>
            </p:cNvSpPr>
            <p:nvPr/>
          </p:nvSpPr>
          <p:spPr bwMode="gray">
            <a:xfrm>
              <a:off x="1" y="3312022"/>
              <a:ext cx="9144000" cy="142379"/>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nvGrpSpPr>
          <p:cNvPr id="3" name="组合 2"/>
          <p:cNvGrpSpPr/>
          <p:nvPr/>
        </p:nvGrpSpPr>
        <p:grpSpPr>
          <a:xfrm>
            <a:off x="2581281" y="1350164"/>
            <a:ext cx="6326064" cy="861638"/>
            <a:chOff x="2593164" y="1657734"/>
            <a:chExt cx="6326064" cy="922552"/>
          </a:xfrm>
        </p:grpSpPr>
        <p:grpSp>
          <p:nvGrpSpPr>
            <p:cNvPr id="8197" name="组合 62"/>
            <p:cNvGrpSpPr>
              <a:grpSpLocks/>
            </p:cNvGrpSpPr>
            <p:nvPr/>
          </p:nvGrpSpPr>
          <p:grpSpPr bwMode="auto">
            <a:xfrm>
              <a:off x="2974252" y="1810168"/>
              <a:ext cx="5944976" cy="626254"/>
              <a:chOff x="1752601" y="2209800"/>
              <a:chExt cx="6934200" cy="625705"/>
            </a:xfrm>
          </p:grpSpPr>
          <p:sp>
            <p:nvSpPr>
              <p:cNvPr id="73"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54" name="Text Box 9"/>
              <p:cNvSpPr txBox="1">
                <a:spLocks noChangeArrowheads="1"/>
              </p:cNvSpPr>
              <p:nvPr/>
            </p:nvSpPr>
            <p:spPr bwMode="gray">
              <a:xfrm>
                <a:off x="2513808" y="2209800"/>
                <a:ext cx="5700713" cy="62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1" lang="zh-CN" altLang="en-US" sz="3201"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概述</a:t>
                </a:r>
              </a:p>
            </p:txBody>
          </p:sp>
        </p:grpSp>
        <p:grpSp>
          <p:nvGrpSpPr>
            <p:cNvPr id="8199" name="Group 65"/>
            <p:cNvGrpSpPr>
              <a:grpSpLocks/>
            </p:cNvGrpSpPr>
            <p:nvPr/>
          </p:nvGrpSpPr>
          <p:grpSpPr bwMode="auto">
            <a:xfrm>
              <a:off x="2593164" y="1657734"/>
              <a:ext cx="854273" cy="922552"/>
              <a:chOff x="2789" y="1625"/>
              <a:chExt cx="847" cy="915"/>
            </a:xfrm>
          </p:grpSpPr>
          <p:sp>
            <p:nvSpPr>
              <p:cNvPr id="79"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0"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1"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3"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46" name="Group 71"/>
              <p:cNvGrpSpPr>
                <a:grpSpLocks/>
              </p:cNvGrpSpPr>
              <p:nvPr/>
            </p:nvGrpSpPr>
            <p:grpSpPr bwMode="auto">
              <a:xfrm>
                <a:off x="2899" y="1735"/>
                <a:ext cx="687" cy="688"/>
                <a:chOff x="4166" y="1706"/>
                <a:chExt cx="1252" cy="1252"/>
              </a:xfrm>
            </p:grpSpPr>
            <p:sp>
              <p:nvSpPr>
                <p:cNvPr id="85"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6"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7"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8"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2" name="矩形 61"/>
            <p:cNvSpPr/>
            <p:nvPr/>
          </p:nvSpPr>
          <p:spPr>
            <a:xfrm>
              <a:off x="2740836" y="1845102"/>
              <a:ext cx="597038" cy="58433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一</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4" name="组合 3"/>
          <p:cNvGrpSpPr/>
          <p:nvPr/>
        </p:nvGrpSpPr>
        <p:grpSpPr>
          <a:xfrm>
            <a:off x="2581281" y="2210594"/>
            <a:ext cx="6326064" cy="877458"/>
            <a:chOff x="2593164" y="2724781"/>
            <a:chExt cx="6326064" cy="922552"/>
          </a:xfrm>
        </p:grpSpPr>
        <p:grpSp>
          <p:nvGrpSpPr>
            <p:cNvPr id="8194" name="组合 63"/>
            <p:cNvGrpSpPr>
              <a:grpSpLocks/>
            </p:cNvGrpSpPr>
            <p:nvPr/>
          </p:nvGrpSpPr>
          <p:grpSpPr bwMode="auto">
            <a:xfrm>
              <a:off x="2974252" y="2877217"/>
              <a:ext cx="5944976" cy="614964"/>
              <a:chOff x="1752601" y="2209798"/>
              <a:chExt cx="6934200" cy="614424"/>
            </a:xfrm>
          </p:grpSpPr>
          <p:sp>
            <p:nvSpPr>
              <p:cNvPr id="6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60" name="Text Box 9"/>
              <p:cNvSpPr txBox="1">
                <a:spLocks noChangeArrowheads="1"/>
              </p:cNvSpPr>
              <p:nvPr/>
            </p:nvSpPr>
            <p:spPr bwMode="gray">
              <a:xfrm>
                <a:off x="2513808" y="2209798"/>
                <a:ext cx="5700713" cy="61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结构模型</a:t>
                </a:r>
              </a:p>
            </p:txBody>
          </p:sp>
        </p:grpSp>
        <p:grpSp>
          <p:nvGrpSpPr>
            <p:cNvPr id="8200" name="Group 65"/>
            <p:cNvGrpSpPr>
              <a:grpSpLocks/>
            </p:cNvGrpSpPr>
            <p:nvPr/>
          </p:nvGrpSpPr>
          <p:grpSpPr bwMode="auto">
            <a:xfrm>
              <a:off x="2593164" y="2724781"/>
              <a:ext cx="854273" cy="922552"/>
              <a:chOff x="2789" y="1625"/>
              <a:chExt cx="847" cy="915"/>
            </a:xfrm>
          </p:grpSpPr>
          <p:sp>
            <p:nvSpPr>
              <p:cNvPr id="90"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1"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2"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3"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4"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36" name="Group 71"/>
              <p:cNvGrpSpPr>
                <a:grpSpLocks/>
              </p:cNvGrpSpPr>
              <p:nvPr/>
            </p:nvGrpSpPr>
            <p:grpSpPr bwMode="auto">
              <a:xfrm>
                <a:off x="2899" y="1735"/>
                <a:ext cx="687" cy="688"/>
                <a:chOff x="4166" y="1706"/>
                <a:chExt cx="1252" cy="1252"/>
              </a:xfrm>
            </p:grpSpPr>
            <p:sp>
              <p:nvSpPr>
                <p:cNvPr id="96"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7"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8"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9"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3" name="矩形 62"/>
            <p:cNvSpPr/>
            <p:nvPr/>
          </p:nvSpPr>
          <p:spPr>
            <a:xfrm>
              <a:off x="2740836" y="2858162"/>
              <a:ext cx="597038" cy="58433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二</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5" name="组合 4"/>
          <p:cNvGrpSpPr/>
          <p:nvPr/>
        </p:nvGrpSpPr>
        <p:grpSpPr>
          <a:xfrm>
            <a:off x="2577728" y="3124994"/>
            <a:ext cx="6318125" cy="876206"/>
            <a:chOff x="2593164" y="3791828"/>
            <a:chExt cx="6318125" cy="922552"/>
          </a:xfrm>
        </p:grpSpPr>
        <p:grpSp>
          <p:nvGrpSpPr>
            <p:cNvPr id="8195" name="组合 66"/>
            <p:cNvGrpSpPr>
              <a:grpSpLocks/>
            </p:cNvGrpSpPr>
            <p:nvPr/>
          </p:nvGrpSpPr>
          <p:grpSpPr bwMode="auto">
            <a:xfrm>
              <a:off x="2966313" y="3934734"/>
              <a:ext cx="5944976" cy="615841"/>
              <a:chOff x="1752601" y="2209798"/>
              <a:chExt cx="6934200" cy="615301"/>
            </a:xfrm>
          </p:grpSpPr>
          <p:sp>
            <p:nvSpPr>
              <p:cNvPr id="6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58"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云存储架构</a:t>
                </a:r>
              </a:p>
            </p:txBody>
          </p:sp>
        </p:grpSp>
        <p:grpSp>
          <p:nvGrpSpPr>
            <p:cNvPr id="8202" name="Group 65"/>
            <p:cNvGrpSpPr>
              <a:grpSpLocks/>
            </p:cNvGrpSpPr>
            <p:nvPr/>
          </p:nvGrpSpPr>
          <p:grpSpPr bwMode="auto">
            <a:xfrm>
              <a:off x="2593164" y="3791828"/>
              <a:ext cx="854273" cy="922552"/>
              <a:chOff x="2789" y="1625"/>
              <a:chExt cx="847" cy="915"/>
            </a:xfrm>
          </p:grpSpPr>
          <p:sp>
            <p:nvSpPr>
              <p:cNvPr id="11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16" name="Group 71"/>
              <p:cNvGrpSpPr>
                <a:grpSpLocks/>
              </p:cNvGrpSpPr>
              <p:nvPr/>
            </p:nvGrpSpPr>
            <p:grpSpPr bwMode="auto">
              <a:xfrm>
                <a:off x="2899" y="1735"/>
                <a:ext cx="687" cy="688"/>
                <a:chOff x="4166" y="1706"/>
                <a:chExt cx="1252" cy="1252"/>
              </a:xfrm>
            </p:grpSpPr>
            <p:sp>
              <p:nvSpPr>
                <p:cNvPr id="11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6" name="矩形 65"/>
            <p:cNvSpPr/>
            <p:nvPr/>
          </p:nvSpPr>
          <p:spPr>
            <a:xfrm>
              <a:off x="2715430" y="3968082"/>
              <a:ext cx="597038" cy="585923"/>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三</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pic>
        <p:nvPicPr>
          <p:cNvPr id="72" name="图片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74" name="矩形 73"/>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8" name="标题 1"/>
          <p:cNvSpPr>
            <a:spLocks/>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itchFamily="34" charset="0"/>
                <a:ea typeface="黑体" pitchFamily="2" charset="-122"/>
                <a:cs typeface="+mn-cs"/>
              </a:rPr>
              <a:t>目录</a:t>
            </a:r>
          </a:p>
        </p:txBody>
      </p:sp>
      <p:grpSp>
        <p:nvGrpSpPr>
          <p:cNvPr id="58" name="组合 57"/>
          <p:cNvGrpSpPr/>
          <p:nvPr/>
        </p:nvGrpSpPr>
        <p:grpSpPr>
          <a:xfrm>
            <a:off x="2569180" y="4001388"/>
            <a:ext cx="6318125" cy="876206"/>
            <a:chOff x="2593164" y="3791828"/>
            <a:chExt cx="6318125" cy="922552"/>
          </a:xfrm>
        </p:grpSpPr>
        <p:grpSp>
          <p:nvGrpSpPr>
            <p:cNvPr id="59" name="组合 66"/>
            <p:cNvGrpSpPr>
              <a:grpSpLocks/>
            </p:cNvGrpSpPr>
            <p:nvPr/>
          </p:nvGrpSpPr>
          <p:grpSpPr bwMode="auto">
            <a:xfrm>
              <a:off x="2966313" y="3934734"/>
              <a:ext cx="5944976" cy="615842"/>
              <a:chOff x="1752601" y="2209798"/>
              <a:chExt cx="6934200" cy="615302"/>
            </a:xfrm>
          </p:grpSpPr>
          <p:sp>
            <p:nvSpPr>
              <p:cNvPr id="101"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2" name="Text Box 9"/>
              <p:cNvSpPr txBox="1">
                <a:spLocks noChangeArrowheads="1"/>
              </p:cNvSpPr>
              <p:nvPr/>
            </p:nvSpPr>
            <p:spPr bwMode="gray">
              <a:xfrm>
                <a:off x="2513807" y="2209798"/>
                <a:ext cx="6120588" cy="61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云存储类型及其适合的应用</a:t>
                </a:r>
              </a:p>
            </p:txBody>
          </p:sp>
        </p:grpSp>
        <p:grpSp>
          <p:nvGrpSpPr>
            <p:cNvPr id="60" name="Group 65"/>
            <p:cNvGrpSpPr>
              <a:grpSpLocks/>
            </p:cNvGrpSpPr>
            <p:nvPr/>
          </p:nvGrpSpPr>
          <p:grpSpPr bwMode="auto">
            <a:xfrm>
              <a:off x="2593164" y="3791828"/>
              <a:ext cx="854273" cy="922552"/>
              <a:chOff x="2789" y="1625"/>
              <a:chExt cx="847" cy="915"/>
            </a:xfrm>
          </p:grpSpPr>
          <p:sp>
            <p:nvSpPr>
              <p:cNvPr id="65"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6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6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1"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75" name="Group 71"/>
              <p:cNvGrpSpPr>
                <a:grpSpLocks/>
              </p:cNvGrpSpPr>
              <p:nvPr/>
            </p:nvGrpSpPr>
            <p:grpSpPr bwMode="auto">
              <a:xfrm>
                <a:off x="2899" y="1735"/>
                <a:ext cx="687" cy="688"/>
                <a:chOff x="4166" y="1706"/>
                <a:chExt cx="1252" cy="1252"/>
              </a:xfrm>
            </p:grpSpPr>
            <p:sp>
              <p:nvSpPr>
                <p:cNvPr id="8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5"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0"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1" name="矩形 60"/>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四</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103" name="组合 102"/>
          <p:cNvGrpSpPr/>
          <p:nvPr/>
        </p:nvGrpSpPr>
        <p:grpSpPr>
          <a:xfrm>
            <a:off x="2569180" y="4877594"/>
            <a:ext cx="6318125" cy="876206"/>
            <a:chOff x="2593164" y="3791828"/>
            <a:chExt cx="6318125" cy="922552"/>
          </a:xfrm>
        </p:grpSpPr>
        <p:grpSp>
          <p:nvGrpSpPr>
            <p:cNvPr id="104" name="组合 66"/>
            <p:cNvGrpSpPr>
              <a:grpSpLocks/>
            </p:cNvGrpSpPr>
            <p:nvPr/>
          </p:nvGrpSpPr>
          <p:grpSpPr bwMode="auto">
            <a:xfrm>
              <a:off x="2966313" y="3934734"/>
              <a:ext cx="5944976" cy="615841"/>
              <a:chOff x="1752601" y="2209798"/>
              <a:chExt cx="6934200" cy="615301"/>
            </a:xfrm>
          </p:grpSpPr>
          <p:sp>
            <p:nvSpPr>
              <p:cNvPr id="126"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7"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关键技术</a:t>
                </a:r>
              </a:p>
            </p:txBody>
          </p:sp>
        </p:grpSp>
        <p:grpSp>
          <p:nvGrpSpPr>
            <p:cNvPr id="105" name="Group 65"/>
            <p:cNvGrpSpPr>
              <a:grpSpLocks/>
            </p:cNvGrpSpPr>
            <p:nvPr/>
          </p:nvGrpSpPr>
          <p:grpSpPr bwMode="auto">
            <a:xfrm>
              <a:off x="2593164" y="3791828"/>
              <a:ext cx="854273" cy="922552"/>
              <a:chOff x="2789" y="1625"/>
              <a:chExt cx="847" cy="915"/>
            </a:xfrm>
          </p:grpSpPr>
          <p:sp>
            <p:nvSpPr>
              <p:cNvPr id="107"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1"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117" name="Group 71"/>
              <p:cNvGrpSpPr>
                <a:grpSpLocks/>
              </p:cNvGrpSpPr>
              <p:nvPr/>
            </p:nvGrpSpPr>
            <p:grpSpPr bwMode="auto">
              <a:xfrm>
                <a:off x="2899" y="1735"/>
                <a:ext cx="687" cy="688"/>
                <a:chOff x="4166" y="1706"/>
                <a:chExt cx="1252" cy="1252"/>
              </a:xfrm>
            </p:grpSpPr>
            <p:sp>
              <p:nvSpPr>
                <p:cNvPr id="1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106" name="矩形 105"/>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五</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128" name="组合 127"/>
          <p:cNvGrpSpPr/>
          <p:nvPr/>
        </p:nvGrpSpPr>
        <p:grpSpPr>
          <a:xfrm>
            <a:off x="2569180" y="5715794"/>
            <a:ext cx="6318125" cy="876206"/>
            <a:chOff x="2593164" y="3791828"/>
            <a:chExt cx="6318125" cy="922552"/>
          </a:xfrm>
        </p:grpSpPr>
        <p:grpSp>
          <p:nvGrpSpPr>
            <p:cNvPr id="129" name="组合 66"/>
            <p:cNvGrpSpPr>
              <a:grpSpLocks/>
            </p:cNvGrpSpPr>
            <p:nvPr/>
          </p:nvGrpSpPr>
          <p:grpSpPr bwMode="auto">
            <a:xfrm>
              <a:off x="2966313" y="3934734"/>
              <a:ext cx="5944976" cy="615841"/>
              <a:chOff x="1752601" y="2209798"/>
              <a:chExt cx="6934200" cy="615301"/>
            </a:xfrm>
          </p:grpSpPr>
          <p:sp>
            <p:nvSpPr>
              <p:cNvPr id="1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3"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典型的云存储服务</a:t>
                </a:r>
              </a:p>
            </p:txBody>
          </p:sp>
        </p:grpSp>
        <p:grpSp>
          <p:nvGrpSpPr>
            <p:cNvPr id="130" name="Group 65"/>
            <p:cNvGrpSpPr>
              <a:grpSpLocks/>
            </p:cNvGrpSpPr>
            <p:nvPr/>
          </p:nvGrpSpPr>
          <p:grpSpPr bwMode="auto">
            <a:xfrm>
              <a:off x="2593164" y="3791828"/>
              <a:ext cx="854273" cy="922552"/>
              <a:chOff x="2789" y="1625"/>
              <a:chExt cx="847" cy="915"/>
            </a:xfrm>
          </p:grpSpPr>
          <p:sp>
            <p:nvSpPr>
              <p:cNvPr id="1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137" name="Group 71"/>
              <p:cNvGrpSpPr>
                <a:grpSpLocks/>
              </p:cNvGrpSpPr>
              <p:nvPr/>
            </p:nvGrpSpPr>
            <p:grpSpPr bwMode="auto">
              <a:xfrm>
                <a:off x="2899" y="1735"/>
                <a:ext cx="687" cy="688"/>
                <a:chOff x="4166" y="1706"/>
                <a:chExt cx="1252" cy="1252"/>
              </a:xfrm>
            </p:grpSpPr>
            <p:sp>
              <p:nvSpPr>
                <p:cNvPr id="1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131" name="矩形 130"/>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六</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sp>
        <p:nvSpPr>
          <p:cNvPr id="8209" name="Rectangle 35"/>
          <p:cNvSpPr>
            <a:spLocks noChangeArrowheads="1"/>
          </p:cNvSpPr>
          <p:nvPr/>
        </p:nvSpPr>
        <p:spPr bwMode="blackWhite">
          <a:xfrm>
            <a:off x="1792111" y="1217490"/>
            <a:ext cx="8288668" cy="4537566"/>
          </a:xfrm>
          <a:prstGeom prst="rect">
            <a:avLst/>
          </a:prstGeom>
          <a:solidFill>
            <a:schemeClr val="bg1">
              <a:alpha val="74901"/>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ahoma" panose="020B0604030504040204" pitchFamily="34" charset="0"/>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383499853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481774" y="2131781"/>
            <a:ext cx="10820400" cy="2590800"/>
          </a:xfrm>
          <a:prstGeom prst="rect">
            <a:avLst/>
          </a:prstGeom>
          <a:solidFill>
            <a:schemeClr val="accent4"/>
          </a:solidFill>
        </p:spPr>
        <p:txBody>
          <a:bodyPr>
            <a:normAutofit/>
          </a:bodyPr>
          <a:lstStyle/>
          <a:p>
            <a:pPr marL="0" indent="0">
              <a:buNone/>
            </a:pPr>
            <a:endParaRPr lang="en-US" altLang="zh-CN" dirty="0">
              <a:solidFill>
                <a:schemeClr val="bg1"/>
              </a:solidFill>
            </a:endParaRPr>
          </a:p>
          <a:p>
            <a:pPr marL="0" indent="457200" algn="just">
              <a:buNone/>
            </a:pPr>
            <a:r>
              <a:rPr lang="zh-CN" altLang="en-US" dirty="0">
                <a:solidFill>
                  <a:schemeClr val="bg1"/>
                </a:solidFill>
              </a:rPr>
              <a:t>云存储的概念一经提出，就得到了众多厂商的支持和关注。目前，业内企业针对云存储推出了很多种不同种类的云服务，</a:t>
            </a:r>
            <a:r>
              <a:rPr lang="en-US" altLang="zh-CN" dirty="0">
                <a:solidFill>
                  <a:schemeClr val="bg1"/>
                </a:solidFill>
              </a:rPr>
              <a:t>Microsoft</a:t>
            </a:r>
            <a:r>
              <a:rPr lang="zh-CN" altLang="en-US" dirty="0">
                <a:solidFill>
                  <a:schemeClr val="bg1"/>
                </a:solidFill>
              </a:rPr>
              <a:t>、</a:t>
            </a:r>
            <a:r>
              <a:rPr lang="en-US" altLang="zh-CN" dirty="0">
                <a:solidFill>
                  <a:schemeClr val="bg1"/>
                </a:solidFill>
              </a:rPr>
              <a:t>EMC</a:t>
            </a:r>
            <a:r>
              <a:rPr lang="zh-CN" altLang="en-US" dirty="0">
                <a:solidFill>
                  <a:schemeClr val="bg1"/>
                </a:solidFill>
              </a:rPr>
              <a:t>、</a:t>
            </a:r>
            <a:r>
              <a:rPr lang="en-US" altLang="zh-CN" dirty="0">
                <a:solidFill>
                  <a:schemeClr val="bg1"/>
                </a:solidFill>
              </a:rPr>
              <a:t>Amazon</a:t>
            </a:r>
            <a:r>
              <a:rPr lang="zh-CN" altLang="en-US" dirty="0">
                <a:solidFill>
                  <a:schemeClr val="bg1"/>
                </a:solidFill>
              </a:rPr>
              <a:t>、和</a:t>
            </a:r>
            <a:r>
              <a:rPr lang="en-US" altLang="zh-CN" dirty="0">
                <a:solidFill>
                  <a:schemeClr val="bg1"/>
                </a:solidFill>
              </a:rPr>
              <a:t>Google</a:t>
            </a:r>
            <a:r>
              <a:rPr lang="zh-CN" altLang="en-US" dirty="0">
                <a:solidFill>
                  <a:schemeClr val="bg1"/>
                </a:solidFill>
              </a:rPr>
              <a:t>等就是代表，下面将简要介绍这几个企业的云服务平台产品。</a:t>
            </a:r>
          </a:p>
          <a:p>
            <a:pPr marL="0" indent="0">
              <a:buNone/>
            </a:pPr>
            <a:endParaRPr lang="zh-CN" altLang="en-US" dirty="0">
              <a:solidFill>
                <a:schemeClr val="bg1"/>
              </a:solidFill>
            </a:endParaRPr>
          </a:p>
        </p:txBody>
      </p:sp>
      <p:cxnSp>
        <p:nvCxnSpPr>
          <p:cNvPr id="6" name="直接连接符 5"/>
          <p:cNvCxnSpPr/>
          <p:nvPr/>
        </p:nvCxnSpPr>
        <p:spPr>
          <a:xfrm>
            <a:off x="460375" y="1836851"/>
            <a:ext cx="11277600"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84175" y="5029994"/>
            <a:ext cx="11277600" cy="0"/>
          </a:xfrm>
          <a:prstGeom prst="line">
            <a:avLst/>
          </a:prstGeom>
          <a:ln w="5715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1280775" y="5563394"/>
            <a:ext cx="228600" cy="12961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747375" y="5563394"/>
            <a:ext cx="228600" cy="12961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213975" y="5563394"/>
            <a:ext cx="228600" cy="1296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680575" y="5563394"/>
            <a:ext cx="228600" cy="12961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223375" y="5563394"/>
            <a:ext cx="228600" cy="12961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766175" y="5576888"/>
            <a:ext cx="228600" cy="12961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308975" y="5563394"/>
            <a:ext cx="228600" cy="129619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5715794"/>
            <a:ext cx="12198350" cy="1143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31974" y="-1"/>
            <a:ext cx="11520000" cy="1603760"/>
            <a:chOff x="131974" y="-1"/>
            <a:chExt cx="11520000" cy="1603760"/>
          </a:xfrm>
        </p:grpSpPr>
        <p:grpSp>
          <p:nvGrpSpPr>
            <p:cNvPr id="15" name="组合 14"/>
            <p:cNvGrpSpPr/>
            <p:nvPr/>
          </p:nvGrpSpPr>
          <p:grpSpPr>
            <a:xfrm>
              <a:off x="131974" y="-1"/>
              <a:ext cx="11520000" cy="1016152"/>
              <a:chOff x="131974" y="-1"/>
              <a:chExt cx="11520000" cy="1016152"/>
            </a:xfrm>
          </p:grpSpPr>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25" name="矩形 24"/>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典型的云存储服务</a:t>
                </a:r>
              </a:p>
            </p:txBody>
          </p:sp>
        </p:grpSp>
        <p:sp>
          <p:nvSpPr>
            <p:cNvPr id="16" name="文本框 15"/>
            <p:cNvSpPr txBox="1"/>
            <p:nvPr/>
          </p:nvSpPr>
          <p:spPr>
            <a:xfrm>
              <a:off x="606712" y="1080539"/>
              <a:ext cx="3416320"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典型的云存储服务</a:t>
              </a:r>
            </a:p>
          </p:txBody>
        </p:sp>
      </p:grpSp>
    </p:spTree>
    <p:extLst>
      <p:ext uri="{BB962C8B-B14F-4D97-AF65-F5344CB8AC3E}">
        <p14:creationId xmlns:p14="http://schemas.microsoft.com/office/powerpoint/2010/main" val="1088340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5"/>
          <p:cNvSpPr txBox="1"/>
          <p:nvPr/>
        </p:nvSpPr>
        <p:spPr>
          <a:xfrm>
            <a:off x="612776" y="2535277"/>
            <a:ext cx="11062176" cy="4247317"/>
          </a:xfrm>
          <a:prstGeom prst="rect">
            <a:avLst/>
          </a:prstGeom>
          <a:noFill/>
        </p:spPr>
        <p:txBody>
          <a:bodyPr wrap="square" rtlCol="0">
            <a:spAutoFit/>
          </a:bodyPr>
          <a:lstStyle/>
          <a:p>
            <a:pPr indent="457200">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EMC ATOMS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第一套</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容量高达数千兆兆字节（</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PetaByte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，简称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PB</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信息管理解决方案。</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ATMOS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能通过全球云存储环境，协助客户将大量非结构化数据进行自动管理。凭借其全球集中化管理与自动化信息配置功能，可以使</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Web 2.0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用户、互联网服务提供商、媒体与娱乐公司等安全地构建和实现云端信息管理服务。</a:t>
            </a:r>
          </a:p>
          <a:p>
            <a:pPr indent="457200">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EMC ATMOS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的领先优势在于信息配送与处理的能力，采用基于策略的管理系统来创建不同层级的云存储。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ATMOS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可以为非付费用户和付费用户创建不同的服务级别，付费用户创建副本更多，保存在全球范围内的多个站点，并确保更高的可靠性和更快的读取速度。</a:t>
            </a:r>
          </a:p>
          <a:p>
            <a:pPr indent="457200">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EMC ATMOS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内置数据压缩、重复数据删除功能，以及多客户共享与网络</a:t>
            </a:r>
            <a:b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服务应用程序设计接口（</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）功能。</a:t>
            </a:r>
          </a:p>
        </p:txBody>
      </p:sp>
      <p:cxnSp>
        <p:nvCxnSpPr>
          <p:cNvPr id="9" name="直接连接符 8"/>
          <p:cNvCxnSpPr/>
          <p:nvPr/>
        </p:nvCxnSpPr>
        <p:spPr>
          <a:xfrm>
            <a:off x="867794" y="2515394"/>
            <a:ext cx="10641581"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2776" y="6782594"/>
            <a:ext cx="10744199"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14" name="内容占位符 3"/>
          <p:cNvSpPr>
            <a:spLocks noGrp="1"/>
          </p:cNvSpPr>
          <p:nvPr>
            <p:ph idx="4294967295"/>
          </p:nvPr>
        </p:nvSpPr>
        <p:spPr>
          <a:xfrm>
            <a:off x="867794" y="2058194"/>
            <a:ext cx="5105400" cy="463550"/>
          </a:xfrm>
          <a:prstGeom prst="rect">
            <a:avLst/>
          </a:prstGeom>
          <a:solidFill>
            <a:srgbClr val="92D050"/>
          </a:solidFill>
        </p:spPr>
        <p:txBody>
          <a:bodyPr>
            <a:noAutofit/>
          </a:bodyPr>
          <a:lstStyle/>
          <a:p>
            <a:pPr marL="0" indent="0">
              <a:buNone/>
            </a:pPr>
            <a:r>
              <a:rPr lang="en-US" altLang="zh-CN" dirty="0">
                <a:solidFill>
                  <a:schemeClr val="tx1"/>
                </a:solidFill>
                <a:latin typeface="Times New Roman" panose="02020603050405020304" pitchFamily="18" charset="0"/>
                <a:cs typeface="Times New Roman" panose="02020603050405020304" pitchFamily="18" charset="0"/>
              </a:rPr>
              <a:t>EMC ATOMS</a:t>
            </a:r>
            <a:r>
              <a:rPr lang="zh-CN" altLang="en-US" dirty="0">
                <a:solidFill>
                  <a:schemeClr val="tx1"/>
                </a:solidFill>
                <a:latin typeface="Times New Roman" panose="02020603050405020304" pitchFamily="18" charset="0"/>
                <a:cs typeface="Times New Roman" panose="02020603050405020304" pitchFamily="18" charset="0"/>
              </a:rPr>
              <a:t>简介</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0575" y="5385813"/>
            <a:ext cx="2111773" cy="1472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组合 19"/>
          <p:cNvGrpSpPr/>
          <p:nvPr/>
        </p:nvGrpSpPr>
        <p:grpSpPr>
          <a:xfrm>
            <a:off x="131974" y="-1"/>
            <a:ext cx="11520000" cy="2053082"/>
            <a:chOff x="131974" y="-1"/>
            <a:chExt cx="11520000" cy="2053082"/>
          </a:xfrm>
        </p:grpSpPr>
        <p:grpSp>
          <p:nvGrpSpPr>
            <p:cNvPr id="21" name="组合 20"/>
            <p:cNvGrpSpPr/>
            <p:nvPr/>
          </p:nvGrpSpPr>
          <p:grpSpPr>
            <a:xfrm>
              <a:off x="131974" y="-1"/>
              <a:ext cx="11520000" cy="1016152"/>
              <a:chOff x="131974" y="-1"/>
              <a:chExt cx="11520000" cy="1016152"/>
            </a:xfrm>
          </p:grpSpPr>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25" name="矩形 24"/>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典型的云存储服务</a:t>
                </a:r>
              </a:p>
            </p:txBody>
          </p:sp>
        </p:grpSp>
        <p:sp>
          <p:nvSpPr>
            <p:cNvPr id="22" name="文本框 21"/>
            <p:cNvSpPr txBox="1"/>
            <p:nvPr/>
          </p:nvSpPr>
          <p:spPr>
            <a:xfrm>
              <a:off x="606712" y="1080539"/>
              <a:ext cx="3416320"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典型的云存储服务</a:t>
              </a:r>
            </a:p>
          </p:txBody>
        </p:sp>
        <p:sp>
          <p:nvSpPr>
            <p:cNvPr id="23" name="文本框 22"/>
            <p:cNvSpPr txBox="1"/>
            <p:nvPr/>
          </p:nvSpPr>
          <p:spPr>
            <a:xfrm>
              <a:off x="612896" y="1591416"/>
              <a:ext cx="2296847"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en-US" altLang="zh-CN" dirty="0">
                  <a:solidFill>
                    <a:prstClr val="black"/>
                  </a:solidFill>
                  <a:latin typeface="Times New Roman" panose="02020603050405020304" pitchFamily="18" charset="0"/>
                  <a:cs typeface="Times New Roman" panose="02020603050405020304" pitchFamily="18" charset="0"/>
                </a:rPr>
                <a:t>EMC ATOMS</a:t>
              </a:r>
              <a:endParaRPr lang="zh-CN" altLang="en-US" sz="2800" b="1"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13656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36575" y="2446451"/>
            <a:ext cx="10975975" cy="4193268"/>
          </a:xfrm>
          <a:prstGeom prst="rect">
            <a:avLst/>
          </a:prstGeom>
        </p:spPr>
        <p:txBody>
          <a:bodyPr>
            <a:noAutofit/>
          </a:bodyPr>
          <a:lstStyle/>
          <a:p>
            <a:pPr algn="just"/>
            <a:r>
              <a:rPr lang="en-US" altLang="zh-CN" sz="1900" dirty="0">
                <a:solidFill>
                  <a:schemeClr val="tx1"/>
                </a:solidFill>
                <a:latin typeface="Times New Roman" panose="02020603050405020304" pitchFamily="18" charset="0"/>
                <a:cs typeface="Times New Roman" panose="02020603050405020304" pitchFamily="18" charset="0"/>
              </a:rPr>
              <a:t>EMC ATMOS</a:t>
            </a:r>
            <a:r>
              <a:rPr lang="zh-CN" altLang="en-US" sz="1900" dirty="0">
                <a:solidFill>
                  <a:schemeClr val="tx1"/>
                </a:solidFill>
                <a:latin typeface="Times New Roman" panose="02020603050405020304" pitchFamily="18" charset="0"/>
                <a:cs typeface="Times New Roman" panose="02020603050405020304" pitchFamily="18" charset="0"/>
              </a:rPr>
              <a:t>将强大的存储容量与管理策略相结合，随时随地自动分配数据。</a:t>
            </a:r>
          </a:p>
          <a:p>
            <a:pPr algn="just"/>
            <a:r>
              <a:rPr lang="zh-CN" altLang="en-US" sz="1900" dirty="0">
                <a:solidFill>
                  <a:schemeClr val="tx1"/>
                </a:solidFill>
                <a:latin typeface="Times New Roman" panose="02020603050405020304" pitchFamily="18" charset="0"/>
                <a:cs typeface="Times New Roman" panose="02020603050405020304" pitchFamily="18" charset="0"/>
              </a:rPr>
              <a:t>结合功能强大的对象元数据与策略型数据管理功能，能有效进行数据配置服务。</a:t>
            </a:r>
          </a:p>
          <a:p>
            <a:pPr algn="just"/>
            <a:r>
              <a:rPr lang="zh-CN" altLang="en-US" sz="1900" dirty="0">
                <a:solidFill>
                  <a:schemeClr val="tx1"/>
                </a:solidFill>
                <a:latin typeface="Times New Roman" panose="02020603050405020304" pitchFamily="18" charset="0"/>
                <a:cs typeface="Times New Roman" panose="02020603050405020304" pitchFamily="18" charset="0"/>
              </a:rPr>
              <a:t>复制、版本控制、压缩、重复数据删除、磁盘休眠等数据管理服务。</a:t>
            </a:r>
          </a:p>
          <a:p>
            <a:pPr algn="just"/>
            <a:r>
              <a:rPr lang="zh-CN" altLang="en-US" sz="1900" dirty="0">
                <a:solidFill>
                  <a:schemeClr val="tx1"/>
                </a:solidFill>
                <a:latin typeface="Times New Roman" panose="02020603050405020304" pitchFamily="18" charset="0"/>
                <a:cs typeface="Times New Roman" panose="02020603050405020304" pitchFamily="18" charset="0"/>
              </a:rPr>
              <a:t>网络服务应用程序设计接口包括</a:t>
            </a:r>
            <a:r>
              <a:rPr lang="en-US" altLang="zh-CN" sz="1900" dirty="0">
                <a:solidFill>
                  <a:schemeClr val="tx1"/>
                </a:solidFill>
                <a:latin typeface="Times New Roman" panose="02020603050405020304" pitchFamily="18" charset="0"/>
                <a:cs typeface="Times New Roman" panose="02020603050405020304" pitchFamily="18" charset="0"/>
              </a:rPr>
              <a:t>REST</a:t>
            </a:r>
            <a:r>
              <a:rPr lang="zh-CN" altLang="en-US" sz="1900" dirty="0">
                <a:solidFill>
                  <a:schemeClr val="tx1"/>
                </a:solidFill>
                <a:latin typeface="Times New Roman" panose="02020603050405020304" pitchFamily="18" charset="0"/>
                <a:cs typeface="Times New Roman" panose="02020603050405020304" pitchFamily="18" charset="0"/>
              </a:rPr>
              <a:t>和</a:t>
            </a:r>
            <a:r>
              <a:rPr lang="en-US" altLang="zh-CN" sz="1900" dirty="0">
                <a:solidFill>
                  <a:schemeClr val="tx1"/>
                </a:solidFill>
                <a:latin typeface="Times New Roman" panose="02020603050405020304" pitchFamily="18" charset="0"/>
                <a:cs typeface="Times New Roman" panose="02020603050405020304" pitchFamily="18" charset="0"/>
              </a:rPr>
              <a:t>SOAP</a:t>
            </a:r>
            <a:r>
              <a:rPr lang="zh-CN" altLang="en-US" sz="1900" dirty="0">
                <a:solidFill>
                  <a:schemeClr val="tx1"/>
                </a:solidFill>
                <a:latin typeface="Times New Roman" panose="02020603050405020304" pitchFamily="18" charset="0"/>
                <a:cs typeface="Times New Roman" panose="02020603050405020304" pitchFamily="18" charset="0"/>
              </a:rPr>
              <a:t>，几乎所有应用程序都能轻松整合。</a:t>
            </a:r>
          </a:p>
          <a:p>
            <a:pPr algn="just"/>
            <a:r>
              <a:rPr lang="zh-CN" altLang="en-US" sz="1900" dirty="0">
                <a:solidFill>
                  <a:schemeClr val="tx1"/>
                </a:solidFill>
                <a:latin typeface="Times New Roman" panose="02020603050405020304" pitchFamily="18" charset="0"/>
                <a:cs typeface="Times New Roman" panose="02020603050405020304" pitchFamily="18" charset="0"/>
              </a:rPr>
              <a:t>内含自动管理和修复功能，以及统一命名空间与浏览器管理工具。这些功能可大幅减少管理时间，实现任何地点轻松控制和管理。</a:t>
            </a:r>
          </a:p>
          <a:p>
            <a:pPr algn="just"/>
            <a:r>
              <a:rPr lang="zh-CN" altLang="en-US" sz="1900" dirty="0">
                <a:solidFill>
                  <a:schemeClr val="tx1"/>
                </a:solidFill>
                <a:latin typeface="Times New Roman" panose="02020603050405020304" pitchFamily="18" charset="0"/>
                <a:cs typeface="Times New Roman" panose="02020603050405020304" pitchFamily="18" charset="0"/>
              </a:rPr>
              <a:t>多客户共享支持功能，可让同一基础架构执行多种应用程序，并被安全地分隔，这项功能最适合需要云存储解决方案的大型企业。</a:t>
            </a:r>
            <a:endParaRPr lang="en-US" altLang="zh-CN" sz="1900" dirty="0">
              <a:solidFill>
                <a:schemeClr val="tx1"/>
              </a:solidFill>
              <a:latin typeface="Times New Roman" panose="02020603050405020304" pitchFamily="18" charset="0"/>
              <a:cs typeface="Times New Roman" panose="02020603050405020304" pitchFamily="18" charset="0"/>
            </a:endParaRPr>
          </a:p>
          <a:p>
            <a:pPr marL="0" indent="457200" algn="just">
              <a:buNone/>
            </a:pPr>
            <a:r>
              <a:rPr lang="en-US" altLang="zh-CN" sz="1900" dirty="0">
                <a:solidFill>
                  <a:schemeClr val="tx1"/>
                </a:solidFill>
                <a:latin typeface="Times New Roman" panose="02020603050405020304" pitchFamily="18" charset="0"/>
                <a:cs typeface="Times New Roman" panose="02020603050405020304" pitchFamily="18" charset="0"/>
              </a:rPr>
              <a:t>EMC ATMOS</a:t>
            </a:r>
            <a:r>
              <a:rPr lang="zh-CN" altLang="en-US" sz="1900" dirty="0">
                <a:solidFill>
                  <a:schemeClr val="tx1"/>
                </a:solidFill>
                <a:latin typeface="Times New Roman" panose="02020603050405020304" pitchFamily="18" charset="0"/>
                <a:cs typeface="Times New Roman" panose="02020603050405020304" pitchFamily="18" charset="0"/>
              </a:rPr>
              <a:t>云存储基础架构解决方案内含一套价格经济的高密度存储系统。目前</a:t>
            </a:r>
            <a:r>
              <a:rPr lang="en-US" altLang="zh-CN" sz="1900" dirty="0">
                <a:solidFill>
                  <a:schemeClr val="tx1"/>
                </a:solidFill>
                <a:latin typeface="Times New Roman" panose="02020603050405020304" pitchFamily="18" charset="0"/>
                <a:cs typeface="Times New Roman" panose="02020603050405020304" pitchFamily="18" charset="0"/>
              </a:rPr>
              <a:t>ATMOS</a:t>
            </a:r>
            <a:r>
              <a:rPr lang="zh-CN" altLang="en-US" sz="1900" dirty="0">
                <a:solidFill>
                  <a:schemeClr val="tx1"/>
                </a:solidFill>
                <a:latin typeface="Times New Roman" panose="02020603050405020304" pitchFamily="18" charset="0"/>
                <a:cs typeface="Times New Roman" panose="02020603050405020304" pitchFamily="18" charset="0"/>
              </a:rPr>
              <a:t>推出三个版本，系统容量分别为</a:t>
            </a:r>
            <a:r>
              <a:rPr lang="en-US" altLang="zh-CN" sz="1900" dirty="0">
                <a:solidFill>
                  <a:schemeClr val="tx1"/>
                </a:solidFill>
                <a:latin typeface="Times New Roman" panose="02020603050405020304" pitchFamily="18" charset="0"/>
                <a:cs typeface="Times New Roman" panose="02020603050405020304" pitchFamily="18" charset="0"/>
              </a:rPr>
              <a:t>120TB</a:t>
            </a:r>
            <a:r>
              <a:rPr lang="zh-CN" altLang="en-US" sz="1900" dirty="0">
                <a:solidFill>
                  <a:schemeClr val="tx1"/>
                </a:solidFill>
                <a:latin typeface="Times New Roman" panose="02020603050405020304" pitchFamily="18" charset="0"/>
                <a:cs typeface="Times New Roman" panose="02020603050405020304" pitchFamily="18" charset="0"/>
              </a:rPr>
              <a:t>、</a:t>
            </a:r>
            <a:r>
              <a:rPr lang="en-US" altLang="zh-CN" sz="1900" dirty="0">
                <a:solidFill>
                  <a:schemeClr val="tx1"/>
                </a:solidFill>
                <a:latin typeface="Times New Roman" panose="02020603050405020304" pitchFamily="18" charset="0"/>
                <a:cs typeface="Times New Roman" panose="02020603050405020304" pitchFamily="18" charset="0"/>
              </a:rPr>
              <a:t>240TB</a:t>
            </a:r>
            <a:r>
              <a:rPr lang="zh-CN" altLang="en-US" sz="1900" dirty="0">
                <a:solidFill>
                  <a:schemeClr val="tx1"/>
                </a:solidFill>
                <a:latin typeface="Times New Roman" panose="02020603050405020304" pitchFamily="18" charset="0"/>
                <a:cs typeface="Times New Roman" panose="02020603050405020304" pitchFamily="18" charset="0"/>
              </a:rPr>
              <a:t>以及</a:t>
            </a:r>
            <a:r>
              <a:rPr lang="en-US" altLang="zh-CN" sz="1900" dirty="0">
                <a:solidFill>
                  <a:schemeClr val="tx1"/>
                </a:solidFill>
                <a:latin typeface="Times New Roman" panose="02020603050405020304" pitchFamily="18" charset="0"/>
                <a:cs typeface="Times New Roman" panose="02020603050405020304" pitchFamily="18" charset="0"/>
              </a:rPr>
              <a:t>360TB</a:t>
            </a:r>
            <a:r>
              <a:rPr lang="zh-CN" altLang="en-US" sz="1900" dirty="0">
                <a:solidFill>
                  <a:schemeClr val="tx1"/>
                </a:solidFill>
                <a:latin typeface="Times New Roman" panose="02020603050405020304" pitchFamily="18" charset="0"/>
                <a:cs typeface="Times New Roman" panose="02020603050405020304" pitchFamily="18" charset="0"/>
              </a:rPr>
              <a:t>。</a:t>
            </a:r>
          </a:p>
          <a:p>
            <a:pPr marL="0" indent="457200">
              <a:buNone/>
            </a:pPr>
            <a:endParaRPr lang="en-US" altLang="zh-CN" sz="1900" dirty="0"/>
          </a:p>
          <a:p>
            <a:pPr marL="0" indent="457200">
              <a:buNone/>
            </a:pPr>
            <a:endParaRPr lang="zh-CN" altLang="en-US" dirty="0">
              <a:solidFill>
                <a:schemeClr val="tx1">
                  <a:lumMod val="85000"/>
                  <a:lumOff val="15000"/>
                </a:schemeClr>
              </a:solidFill>
            </a:endParaRPr>
          </a:p>
        </p:txBody>
      </p:sp>
      <p:sp>
        <p:nvSpPr>
          <p:cNvPr id="9" name="内容占位符 3"/>
          <p:cNvSpPr txBox="1">
            <a:spLocks/>
          </p:cNvSpPr>
          <p:nvPr/>
        </p:nvSpPr>
        <p:spPr>
          <a:xfrm>
            <a:off x="688975" y="2050937"/>
            <a:ext cx="5105400" cy="464457"/>
          </a:xfrm>
          <a:prstGeom prst="rect">
            <a:avLst/>
          </a:prstGeom>
          <a:solidFill>
            <a:srgbClr val="92D050"/>
          </a:solidFill>
        </p:spPr>
        <p:txBody>
          <a:bodyPr>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solidFill>
                  <a:schemeClr val="tx1"/>
                </a:solidFill>
                <a:latin typeface="Times New Roman" panose="02020603050405020304" pitchFamily="18" charset="0"/>
                <a:cs typeface="Times New Roman" panose="02020603050405020304" pitchFamily="18" charset="0"/>
              </a:rPr>
              <a:t>EMC ATMOS</a:t>
            </a:r>
            <a:r>
              <a:rPr lang="zh-CN" altLang="en-US" dirty="0">
                <a:solidFill>
                  <a:schemeClr val="tx1"/>
                </a:solidFill>
                <a:latin typeface="Times New Roman" panose="02020603050405020304" pitchFamily="18" charset="0"/>
                <a:cs typeface="Times New Roman" panose="02020603050405020304" pitchFamily="18" charset="0"/>
              </a:rPr>
              <a:t>的主要功能与特色</a:t>
            </a:r>
          </a:p>
        </p:txBody>
      </p:sp>
      <p:sp>
        <p:nvSpPr>
          <p:cNvPr id="10" name="矩形 9"/>
          <p:cNvSpPr/>
          <p:nvPr/>
        </p:nvSpPr>
        <p:spPr>
          <a:xfrm>
            <a:off x="1" y="6760602"/>
            <a:ext cx="12198350" cy="40299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1" y="6669522"/>
            <a:ext cx="12198351"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131974" y="-1"/>
            <a:ext cx="11520000" cy="2053082"/>
            <a:chOff x="131974" y="-1"/>
            <a:chExt cx="11520000" cy="2053082"/>
          </a:xfrm>
        </p:grpSpPr>
        <p:grpSp>
          <p:nvGrpSpPr>
            <p:cNvPr id="17" name="组合 16"/>
            <p:cNvGrpSpPr/>
            <p:nvPr/>
          </p:nvGrpSpPr>
          <p:grpSpPr>
            <a:xfrm>
              <a:off x="131974" y="-1"/>
              <a:ext cx="11520000" cy="1016152"/>
              <a:chOff x="131974" y="-1"/>
              <a:chExt cx="11520000" cy="1016152"/>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21" name="矩形 20"/>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典型的云存储服务</a:t>
                </a:r>
              </a:p>
            </p:txBody>
          </p:sp>
        </p:grpSp>
        <p:sp>
          <p:nvSpPr>
            <p:cNvPr id="18" name="文本框 17"/>
            <p:cNvSpPr txBox="1"/>
            <p:nvPr/>
          </p:nvSpPr>
          <p:spPr>
            <a:xfrm>
              <a:off x="606712" y="1080539"/>
              <a:ext cx="3416320"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典型的云存储服务</a:t>
              </a:r>
            </a:p>
          </p:txBody>
        </p:sp>
        <p:sp>
          <p:nvSpPr>
            <p:cNvPr id="19" name="文本框 18"/>
            <p:cNvSpPr txBox="1"/>
            <p:nvPr/>
          </p:nvSpPr>
          <p:spPr>
            <a:xfrm>
              <a:off x="612896" y="1591416"/>
              <a:ext cx="2296847"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EMC ATOMS</a:t>
              </a:r>
              <a:endParaRPr lang="zh-CN" altLang="en-US" sz="2800" b="1"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136077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612775" y="4261714"/>
            <a:ext cx="10744200" cy="252088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4294967295"/>
          </p:nvPr>
        </p:nvSpPr>
        <p:spPr>
          <a:xfrm>
            <a:off x="94283" y="2397954"/>
            <a:ext cx="10979150" cy="2057400"/>
          </a:xfrm>
          <a:prstGeom prst="rect">
            <a:avLst/>
          </a:prstGeom>
        </p:spPr>
        <p:txBody>
          <a:bodyPr>
            <a:normAutofit/>
          </a:bodyPr>
          <a:lstStyle/>
          <a:p>
            <a:pPr indent="457200" algn="just">
              <a:buNone/>
            </a:pPr>
            <a:r>
              <a:rPr lang="en-US" altLang="zh-CN" dirty="0">
                <a:solidFill>
                  <a:schemeClr val="tx1"/>
                </a:solidFill>
                <a:latin typeface="Times New Roman" panose="02020603050405020304" pitchFamily="18" charset="0"/>
                <a:cs typeface="Times New Roman" panose="02020603050405020304" pitchFamily="18" charset="0"/>
              </a:rPr>
              <a:t>Amazon S3</a:t>
            </a:r>
            <a:r>
              <a:rPr lang="zh-CN" altLang="en-US" dirty="0">
                <a:solidFill>
                  <a:schemeClr val="tx1"/>
                </a:solidFill>
                <a:latin typeface="Times New Roman" panose="02020603050405020304" pitchFamily="18" charset="0"/>
                <a:cs typeface="Times New Roman" panose="02020603050405020304" pitchFamily="18" charset="0"/>
              </a:rPr>
              <a:t>是一个公有云服务，</a:t>
            </a:r>
            <a:r>
              <a:rPr lang="en-US" altLang="zh-CN" dirty="0">
                <a:solidFill>
                  <a:schemeClr val="tx1"/>
                </a:solidFill>
                <a:latin typeface="Times New Roman" panose="02020603050405020304" pitchFamily="18" charset="0"/>
                <a:cs typeface="Times New Roman" panose="02020603050405020304" pitchFamily="18" charset="0"/>
              </a:rPr>
              <a:t>Web</a:t>
            </a:r>
            <a:r>
              <a:rPr lang="zh-CN" altLang="en-US" dirty="0">
                <a:solidFill>
                  <a:schemeClr val="tx1"/>
                </a:solidFill>
                <a:latin typeface="Times New Roman" panose="02020603050405020304" pitchFamily="18" charset="0"/>
                <a:cs typeface="Times New Roman" panose="02020603050405020304" pitchFamily="18" charset="0"/>
              </a:rPr>
              <a:t>开发人员能够存储各种数据资源（如图片、视频、音乐和文档等），以便在应用程序中使用。使用</a:t>
            </a:r>
            <a:r>
              <a:rPr lang="en-US" altLang="zh-CN" dirty="0">
                <a:solidFill>
                  <a:schemeClr val="tx1"/>
                </a:solidFill>
                <a:latin typeface="Times New Roman" panose="02020603050405020304" pitchFamily="18" charset="0"/>
                <a:cs typeface="Times New Roman" panose="02020603050405020304" pitchFamily="18" charset="0"/>
              </a:rPr>
              <a:t>S3</a:t>
            </a:r>
            <a:r>
              <a:rPr lang="zh-CN" altLang="en-US" dirty="0">
                <a:solidFill>
                  <a:schemeClr val="tx1"/>
                </a:solidFill>
                <a:latin typeface="Times New Roman" panose="02020603050405020304" pitchFamily="18" charset="0"/>
                <a:cs typeface="Times New Roman" panose="02020603050405020304" pitchFamily="18" charset="0"/>
              </a:rPr>
              <a:t>时，它就像一个位于互联网的机器，有一个包含数字资产的硬盘驱动。实际上，它涉及位于多个地理位置的许多机器，其中包含数据资源或者数据资源的某些部分。</a:t>
            </a:r>
            <a:r>
              <a:rPr lang="en-US" altLang="zh-CN" dirty="0">
                <a:solidFill>
                  <a:schemeClr val="tx1"/>
                </a:solidFill>
                <a:latin typeface="Times New Roman" panose="02020603050405020304" pitchFamily="18" charset="0"/>
                <a:cs typeface="Times New Roman" panose="02020603050405020304" pitchFamily="18" charset="0"/>
              </a:rPr>
              <a:t>Amazon</a:t>
            </a:r>
            <a:r>
              <a:rPr lang="zh-CN" altLang="en-US" dirty="0">
                <a:solidFill>
                  <a:schemeClr val="tx1"/>
                </a:solidFill>
                <a:latin typeface="Times New Roman" panose="02020603050405020304" pitchFamily="18" charset="0"/>
                <a:cs typeface="Times New Roman" panose="02020603050405020304" pitchFamily="18" charset="0"/>
              </a:rPr>
              <a:t>还处理所有复杂的服务请求，可以存储数据并检索数据。</a:t>
            </a:r>
            <a:endParaRPr lang="zh-CN" altLang="en-US" dirty="0">
              <a:latin typeface="Times New Roman" panose="02020603050405020304" pitchFamily="18" charset="0"/>
              <a:cs typeface="Times New Roman" panose="02020603050405020304" pitchFamily="18" charset="0"/>
            </a:endParaRPr>
          </a:p>
          <a:p>
            <a:pPr marL="0"/>
            <a:endParaRPr lang="zh-CN" altLang="en-US" dirty="0">
              <a:solidFill>
                <a:schemeClr val="tx1"/>
              </a:solidFill>
            </a:endParaRPr>
          </a:p>
        </p:txBody>
      </p:sp>
      <p:sp>
        <p:nvSpPr>
          <p:cNvPr id="4" name="内容占位符 3"/>
          <p:cNvSpPr>
            <a:spLocks noGrp="1"/>
          </p:cNvSpPr>
          <p:nvPr>
            <p:ph idx="4294967295"/>
          </p:nvPr>
        </p:nvSpPr>
        <p:spPr>
          <a:xfrm>
            <a:off x="841375" y="2053081"/>
            <a:ext cx="2298976" cy="465138"/>
          </a:xfrm>
          <a:prstGeom prst="rect">
            <a:avLst/>
          </a:prstGeom>
        </p:spPr>
        <p:txBody>
          <a:bodyPr>
            <a:normAutofit fontScale="92500" lnSpcReduction="10000"/>
          </a:bodyPr>
          <a:lstStyle/>
          <a:p>
            <a:pPr>
              <a:buClr>
                <a:srgbClr val="0070C0"/>
              </a:buClr>
              <a:buSzPct val="100000"/>
              <a:buFont typeface="Wingdings" panose="05000000000000000000" pitchFamily="2" charset="2"/>
              <a:buChar char="Ø"/>
            </a:pPr>
            <a:r>
              <a:rPr lang="en-US" altLang="zh-CN" sz="2200" dirty="0">
                <a:solidFill>
                  <a:schemeClr val="tx1"/>
                </a:solidFill>
                <a:latin typeface="Times New Roman" panose="02020603050405020304" pitchFamily="18" charset="0"/>
                <a:cs typeface="Times New Roman" panose="02020603050405020304" pitchFamily="18" charset="0"/>
              </a:rPr>
              <a:t>1</a:t>
            </a:r>
            <a:r>
              <a:rPr lang="zh-CN" altLang="en-US" sz="2200" dirty="0">
                <a:solidFill>
                  <a:schemeClr val="tx1"/>
                </a:solidFill>
                <a:latin typeface="Times New Roman" panose="02020603050405020304" pitchFamily="18" charset="0"/>
                <a:cs typeface="Times New Roman" panose="02020603050405020304" pitchFamily="18" charset="0"/>
              </a:rPr>
              <a:t>．</a:t>
            </a:r>
            <a:r>
              <a:rPr lang="en-US" altLang="zh-CN" sz="2200" dirty="0">
                <a:solidFill>
                  <a:schemeClr val="tx1"/>
                </a:solidFill>
                <a:latin typeface="Times New Roman" panose="02020603050405020304" pitchFamily="18" charset="0"/>
                <a:cs typeface="Times New Roman" panose="02020603050405020304" pitchFamily="18" charset="0"/>
              </a:rPr>
              <a:t>Amazon S3</a:t>
            </a:r>
          </a:p>
          <a:p>
            <a:endParaRPr lang="zh-CN" altLang="en-US" dirty="0"/>
          </a:p>
        </p:txBody>
      </p:sp>
      <p:sp>
        <p:nvSpPr>
          <p:cNvPr id="8" name="矩形 7"/>
          <p:cNvSpPr/>
          <p:nvPr/>
        </p:nvSpPr>
        <p:spPr>
          <a:xfrm>
            <a:off x="1450975" y="4496594"/>
            <a:ext cx="6324600" cy="2169825"/>
          </a:xfrm>
          <a:prstGeom prst="rect">
            <a:avLst/>
          </a:prstGeom>
        </p:spPr>
        <p:txBody>
          <a:bodyPr wrap="square">
            <a:spAutoFit/>
          </a:bodyPr>
          <a:lstStyle/>
          <a:p>
            <a:pPr algn="just">
              <a:lnSpc>
                <a:spcPct val="150000"/>
              </a:lnSpc>
              <a:spcBef>
                <a:spcPct val="50000"/>
              </a:spcBef>
            </a:pPr>
            <a:r>
              <a:rPr lang="en-US" altLang="zh-CN" sz="1800" dirty="0">
                <a:solidFill>
                  <a:srgbClr val="E46C0A"/>
                </a:solidFill>
                <a:latin typeface="Times New Roman" panose="02020603050405020304" pitchFamily="18" charset="0"/>
                <a:ea typeface="微软雅黑" pitchFamily="34" charset="-122"/>
                <a:cs typeface="Times New Roman" panose="02020603050405020304" pitchFamily="18" charset="0"/>
              </a:rPr>
              <a:t>Amazon</a:t>
            </a:r>
            <a:r>
              <a:rPr lang="zh-CN" altLang="en-US" sz="1800" dirty="0">
                <a:solidFill>
                  <a:srgbClr val="E46C0A"/>
                </a:solidFill>
                <a:latin typeface="Times New Roman" panose="02020603050405020304" pitchFamily="18" charset="0"/>
                <a:ea typeface="微软雅黑" pitchFamily="34" charset="-122"/>
                <a:cs typeface="Times New Roman" panose="02020603050405020304" pitchFamily="18" charset="0"/>
              </a:rPr>
              <a:t>云服务的名称是</a:t>
            </a:r>
            <a:r>
              <a:rPr lang="en-US" altLang="zh-CN" sz="1800" dirty="0">
                <a:solidFill>
                  <a:srgbClr val="E46C0A"/>
                </a:solidFill>
                <a:latin typeface="Times New Roman" panose="02020603050405020304" pitchFamily="18" charset="0"/>
                <a:ea typeface="微软雅黑" pitchFamily="34" charset="-122"/>
                <a:cs typeface="Times New Roman" panose="02020603050405020304" pitchFamily="18" charset="0"/>
              </a:rPr>
              <a:t>Amazon </a:t>
            </a:r>
            <a:r>
              <a:rPr lang="en-US" altLang="zh-CN" sz="1800" dirty="0" err="1">
                <a:solidFill>
                  <a:srgbClr val="E46C0A"/>
                </a:solidFill>
                <a:latin typeface="Times New Roman" panose="02020603050405020304" pitchFamily="18" charset="0"/>
                <a:ea typeface="微软雅黑" pitchFamily="34" charset="-122"/>
                <a:cs typeface="Times New Roman" panose="02020603050405020304" pitchFamily="18" charset="0"/>
              </a:rPr>
              <a:t>WebServices</a:t>
            </a:r>
            <a:r>
              <a:rPr lang="zh-CN" altLang="en-US" sz="1800" dirty="0">
                <a:solidFill>
                  <a:srgbClr val="E46C0A"/>
                </a:solidFill>
                <a:latin typeface="Times New Roman" panose="02020603050405020304" pitchFamily="18" charset="0"/>
                <a:ea typeface="微软雅黑" pitchFamily="34" charset="-122"/>
                <a:cs typeface="Times New Roman" panose="02020603050405020304" pitchFamily="18" charset="0"/>
              </a:rPr>
              <a:t>（</a:t>
            </a:r>
            <a:r>
              <a:rPr lang="en-US" altLang="zh-CN" sz="1800" dirty="0">
                <a:solidFill>
                  <a:srgbClr val="E46C0A"/>
                </a:solidFill>
                <a:latin typeface="Times New Roman" panose="02020603050405020304" pitchFamily="18" charset="0"/>
                <a:ea typeface="微软雅黑" pitchFamily="34" charset="-122"/>
                <a:cs typeface="Times New Roman" panose="02020603050405020304" pitchFamily="18" charset="0"/>
              </a:rPr>
              <a:t>AWS</a:t>
            </a:r>
            <a:r>
              <a:rPr lang="zh-CN" altLang="en-US" sz="1800" dirty="0">
                <a:solidFill>
                  <a:srgbClr val="E46C0A"/>
                </a:solidFill>
                <a:latin typeface="Times New Roman" panose="02020603050405020304" pitchFamily="18" charset="0"/>
                <a:ea typeface="微软雅黑" pitchFamily="34" charset="-122"/>
                <a:cs typeface="Times New Roman" panose="02020603050405020304" pitchFamily="18" charset="0"/>
              </a:rPr>
              <a:t>）。除了弹性计算云（</a:t>
            </a:r>
            <a:r>
              <a:rPr lang="en-US" altLang="zh-CN" sz="1800" dirty="0">
                <a:solidFill>
                  <a:srgbClr val="E46C0A"/>
                </a:solidFill>
                <a:latin typeface="Times New Roman" panose="02020603050405020304" pitchFamily="18" charset="0"/>
                <a:ea typeface="微软雅黑" pitchFamily="34" charset="-122"/>
                <a:cs typeface="Times New Roman" panose="02020603050405020304" pitchFamily="18" charset="0"/>
              </a:rPr>
              <a:t>Elastic Compute Cloud</a:t>
            </a:r>
            <a:r>
              <a:rPr lang="zh-CN" altLang="en-US" sz="1800" dirty="0">
                <a:solidFill>
                  <a:srgbClr val="E46C0A"/>
                </a:solidFill>
                <a:latin typeface="Times New Roman" panose="02020603050405020304" pitchFamily="18" charset="0"/>
                <a:ea typeface="微软雅黑" pitchFamily="34" charset="-122"/>
                <a:cs typeface="Times New Roman" panose="02020603050405020304" pitchFamily="18" charset="0"/>
              </a:rPr>
              <a:t>，</a:t>
            </a:r>
            <a:r>
              <a:rPr lang="en-US" altLang="zh-CN" sz="1800" dirty="0">
                <a:solidFill>
                  <a:srgbClr val="E46C0A"/>
                </a:solidFill>
                <a:latin typeface="Times New Roman" panose="02020603050405020304" pitchFamily="18" charset="0"/>
                <a:ea typeface="微软雅黑" pitchFamily="34" charset="-122"/>
                <a:cs typeface="Times New Roman" panose="02020603050405020304" pitchFamily="18" charset="0"/>
              </a:rPr>
              <a:t>EC2</a:t>
            </a:r>
            <a:r>
              <a:rPr lang="zh-CN" altLang="en-US" sz="1800" dirty="0">
                <a:solidFill>
                  <a:srgbClr val="E46C0A"/>
                </a:solidFill>
                <a:latin typeface="Times New Roman" panose="02020603050405020304" pitchFamily="18" charset="0"/>
                <a:ea typeface="微软雅黑" pitchFamily="34" charset="-122"/>
                <a:cs typeface="Times New Roman" panose="02020603050405020304" pitchFamily="18" charset="0"/>
              </a:rPr>
              <a:t>）之外，</a:t>
            </a:r>
            <a:r>
              <a:rPr lang="en-US" altLang="zh-CN" sz="1800" dirty="0">
                <a:solidFill>
                  <a:srgbClr val="E46C0A"/>
                </a:solidFill>
                <a:latin typeface="Times New Roman" panose="02020603050405020304" pitchFamily="18" charset="0"/>
                <a:ea typeface="微软雅黑" pitchFamily="34" charset="-122"/>
                <a:cs typeface="Times New Roman" panose="02020603050405020304" pitchFamily="18" charset="0"/>
              </a:rPr>
              <a:t>Amazon</a:t>
            </a:r>
            <a:r>
              <a:rPr lang="zh-CN" altLang="en-US" sz="1800" dirty="0">
                <a:solidFill>
                  <a:srgbClr val="E46C0A"/>
                </a:solidFill>
                <a:latin typeface="Times New Roman" panose="02020603050405020304" pitchFamily="18" charset="0"/>
                <a:ea typeface="微软雅黑" pitchFamily="34" charset="-122"/>
                <a:cs typeface="Times New Roman" panose="02020603050405020304" pitchFamily="18" charset="0"/>
              </a:rPr>
              <a:t>还提供了两类云存储服务，简单存储服务（</a:t>
            </a:r>
            <a:r>
              <a:rPr lang="en-US" altLang="zh-CN" sz="1800" dirty="0">
                <a:solidFill>
                  <a:srgbClr val="E46C0A"/>
                </a:solidFill>
                <a:latin typeface="Times New Roman" panose="02020603050405020304" pitchFamily="18" charset="0"/>
                <a:ea typeface="微软雅黑" pitchFamily="34" charset="-122"/>
                <a:cs typeface="Times New Roman" panose="02020603050405020304" pitchFamily="18" charset="0"/>
              </a:rPr>
              <a:t>Simple Storage Service</a:t>
            </a:r>
            <a:r>
              <a:rPr lang="zh-CN" altLang="en-US" sz="1800" dirty="0">
                <a:solidFill>
                  <a:srgbClr val="E46C0A"/>
                </a:solidFill>
                <a:latin typeface="Times New Roman" panose="02020603050405020304" pitchFamily="18" charset="0"/>
                <a:ea typeface="微软雅黑" pitchFamily="34" charset="-122"/>
                <a:cs typeface="Times New Roman" panose="02020603050405020304" pitchFamily="18" charset="0"/>
              </a:rPr>
              <a:t>，</a:t>
            </a:r>
            <a:r>
              <a:rPr lang="en-US" altLang="zh-CN" sz="1800" dirty="0">
                <a:solidFill>
                  <a:srgbClr val="E46C0A"/>
                </a:solidFill>
                <a:latin typeface="Times New Roman" panose="02020603050405020304" pitchFamily="18" charset="0"/>
                <a:ea typeface="微软雅黑" pitchFamily="34" charset="-122"/>
                <a:cs typeface="Times New Roman" panose="02020603050405020304" pitchFamily="18" charset="0"/>
              </a:rPr>
              <a:t>S3</a:t>
            </a:r>
            <a:r>
              <a:rPr lang="zh-CN" altLang="en-US" sz="1800" dirty="0">
                <a:solidFill>
                  <a:srgbClr val="E46C0A"/>
                </a:solidFill>
                <a:latin typeface="Times New Roman" panose="02020603050405020304" pitchFamily="18" charset="0"/>
                <a:ea typeface="微软雅黑" pitchFamily="34" charset="-122"/>
                <a:cs typeface="Times New Roman" panose="02020603050405020304" pitchFamily="18" charset="0"/>
              </a:rPr>
              <a:t>）和弹性块存储服务（</a:t>
            </a:r>
            <a:r>
              <a:rPr lang="en-US" altLang="zh-CN" sz="1800" dirty="0">
                <a:solidFill>
                  <a:srgbClr val="E46C0A"/>
                </a:solidFill>
                <a:latin typeface="Times New Roman" panose="02020603050405020304" pitchFamily="18" charset="0"/>
                <a:ea typeface="微软雅黑" pitchFamily="34" charset="-122"/>
                <a:cs typeface="Times New Roman" panose="02020603050405020304" pitchFamily="18" charset="0"/>
              </a:rPr>
              <a:t>Elastic Block Storage</a:t>
            </a:r>
            <a:r>
              <a:rPr lang="zh-CN" altLang="en-US" sz="1800" dirty="0">
                <a:solidFill>
                  <a:srgbClr val="E46C0A"/>
                </a:solidFill>
                <a:latin typeface="Times New Roman" panose="02020603050405020304" pitchFamily="18" charset="0"/>
                <a:ea typeface="微软雅黑" pitchFamily="34" charset="-122"/>
                <a:cs typeface="Times New Roman" panose="02020603050405020304" pitchFamily="18" charset="0"/>
              </a:rPr>
              <a:t>，</a:t>
            </a:r>
            <a:r>
              <a:rPr lang="en-US" altLang="zh-CN" sz="1800" dirty="0">
                <a:solidFill>
                  <a:srgbClr val="E46C0A"/>
                </a:solidFill>
                <a:latin typeface="Times New Roman" panose="02020603050405020304" pitchFamily="18" charset="0"/>
                <a:ea typeface="微软雅黑" pitchFamily="34" charset="-122"/>
                <a:cs typeface="Times New Roman" panose="02020603050405020304" pitchFamily="18" charset="0"/>
              </a:rPr>
              <a:t>EBS</a:t>
            </a:r>
            <a:r>
              <a:rPr lang="zh-CN" altLang="en-US" sz="1800" dirty="0">
                <a:solidFill>
                  <a:srgbClr val="E46C0A"/>
                </a:solidFill>
                <a:latin typeface="Times New Roman" panose="02020603050405020304" pitchFamily="18" charset="0"/>
                <a:ea typeface="微软雅黑" pitchFamily="34" charset="-122"/>
                <a:cs typeface="Times New Roman" panose="02020603050405020304" pitchFamily="18" charset="0"/>
              </a:rPr>
              <a:t>）。</a:t>
            </a:r>
          </a:p>
        </p:txBody>
      </p:sp>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2775" y="4414114"/>
            <a:ext cx="897043" cy="615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5175" y="4912177"/>
            <a:ext cx="2561839" cy="1108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组合 9"/>
          <p:cNvGrpSpPr/>
          <p:nvPr/>
        </p:nvGrpSpPr>
        <p:grpSpPr>
          <a:xfrm>
            <a:off x="131974" y="-1"/>
            <a:ext cx="11520000" cy="2053082"/>
            <a:chOff x="131974" y="-1"/>
            <a:chExt cx="11520000" cy="2053082"/>
          </a:xfrm>
        </p:grpSpPr>
        <p:grpSp>
          <p:nvGrpSpPr>
            <p:cNvPr id="11" name="组合 10"/>
            <p:cNvGrpSpPr/>
            <p:nvPr/>
          </p:nvGrpSpPr>
          <p:grpSpPr>
            <a:xfrm>
              <a:off x="131974" y="-1"/>
              <a:ext cx="11520000" cy="1016152"/>
              <a:chOff x="131974" y="-1"/>
              <a:chExt cx="11520000" cy="1016152"/>
            </a:xfrm>
          </p:grpSpPr>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5" name="矩形 14"/>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典型的云存储服务</a:t>
                </a:r>
              </a:p>
            </p:txBody>
          </p:sp>
        </p:grpSp>
        <p:sp>
          <p:nvSpPr>
            <p:cNvPr id="12" name="文本框 11"/>
            <p:cNvSpPr txBox="1"/>
            <p:nvPr/>
          </p:nvSpPr>
          <p:spPr>
            <a:xfrm>
              <a:off x="606712" y="1080539"/>
              <a:ext cx="3416320"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典型的云存储服务</a:t>
              </a:r>
            </a:p>
          </p:txBody>
        </p:sp>
        <p:sp>
          <p:nvSpPr>
            <p:cNvPr id="13" name="文本框 12"/>
            <p:cNvSpPr txBox="1"/>
            <p:nvPr/>
          </p:nvSpPr>
          <p:spPr>
            <a:xfrm>
              <a:off x="612896" y="1591416"/>
              <a:ext cx="3172663"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Amazon</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云存储服务</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750037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403975" y="2655267"/>
            <a:ext cx="5181600" cy="3505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8975" y="2655267"/>
            <a:ext cx="5181600" cy="25101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4294967295"/>
          </p:nvPr>
        </p:nvSpPr>
        <p:spPr>
          <a:xfrm>
            <a:off x="688975" y="2746524"/>
            <a:ext cx="5184775" cy="2433637"/>
          </a:xfrm>
          <a:prstGeom prst="rect">
            <a:avLst/>
          </a:prstGeom>
        </p:spPr>
        <p:txBody>
          <a:bodyPr>
            <a:normAutofit/>
          </a:bodyPr>
          <a:lstStyle/>
          <a:p>
            <a:pPr marL="0" indent="0" algn="just">
              <a:buNone/>
            </a:pPr>
            <a:r>
              <a:rPr lang="en-US" altLang="zh-CN" sz="1800" dirty="0">
                <a:solidFill>
                  <a:schemeClr val="tx1"/>
                </a:solidFill>
                <a:latin typeface="Times New Roman" panose="02020603050405020304" pitchFamily="18" charset="0"/>
                <a:cs typeface="Times New Roman" panose="02020603050405020304" pitchFamily="18" charset="0"/>
              </a:rPr>
              <a:t>        Amazon</a:t>
            </a:r>
            <a:r>
              <a:rPr lang="zh-CN" altLang="en-US" sz="1800" dirty="0">
                <a:solidFill>
                  <a:schemeClr val="tx1"/>
                </a:solidFill>
                <a:latin typeface="Times New Roman" panose="02020603050405020304" pitchFamily="18" charset="0"/>
                <a:cs typeface="Times New Roman" panose="02020603050405020304" pitchFamily="18" charset="0"/>
              </a:rPr>
              <a:t>的</a:t>
            </a:r>
            <a:r>
              <a:rPr lang="en-US" altLang="zh-CN" sz="1800" dirty="0">
                <a:solidFill>
                  <a:schemeClr val="tx1"/>
                </a:solidFill>
                <a:latin typeface="Times New Roman" panose="02020603050405020304" pitchFamily="18" charset="0"/>
                <a:cs typeface="Times New Roman" panose="02020603050405020304" pitchFamily="18" charset="0"/>
              </a:rPr>
              <a:t>S3</a:t>
            </a:r>
            <a:r>
              <a:rPr lang="zh-CN" altLang="en-US" sz="1800" dirty="0">
                <a:solidFill>
                  <a:schemeClr val="tx1"/>
                </a:solidFill>
                <a:latin typeface="Times New Roman" panose="02020603050405020304" pitchFamily="18" charset="0"/>
                <a:cs typeface="Times New Roman" panose="02020603050405020304" pitchFamily="18" charset="0"/>
              </a:rPr>
              <a:t>服务提供了</a:t>
            </a:r>
            <a:r>
              <a:rPr lang="en-US" altLang="zh-CN" sz="1800" dirty="0">
                <a:solidFill>
                  <a:schemeClr val="tx1"/>
                </a:solidFill>
                <a:latin typeface="Times New Roman" panose="02020603050405020304" pitchFamily="18" charset="0"/>
                <a:cs typeface="Times New Roman" panose="02020603050405020304" pitchFamily="18" charset="0"/>
              </a:rPr>
              <a:t>RESTful API</a:t>
            </a:r>
            <a:r>
              <a:rPr lang="zh-CN" altLang="en-US" sz="1800" dirty="0">
                <a:solidFill>
                  <a:schemeClr val="tx1"/>
                </a:solidFill>
                <a:latin typeface="Times New Roman" panose="02020603050405020304" pitchFamily="18" charset="0"/>
                <a:cs typeface="Times New Roman" panose="02020603050405020304" pitchFamily="18" charset="0"/>
              </a:rPr>
              <a:t>，用户能够使用任何支持</a:t>
            </a:r>
            <a:r>
              <a:rPr lang="en-US" altLang="zh-CN" sz="1800" dirty="0">
                <a:solidFill>
                  <a:schemeClr val="tx1"/>
                </a:solidFill>
                <a:latin typeface="Times New Roman" panose="02020603050405020304" pitchFamily="18" charset="0"/>
                <a:cs typeface="Times New Roman" panose="02020603050405020304" pitchFamily="18" charset="0"/>
              </a:rPr>
              <a:t>HTTP</a:t>
            </a:r>
            <a:r>
              <a:rPr lang="zh-CN" altLang="en-US" sz="1800" dirty="0">
                <a:solidFill>
                  <a:schemeClr val="tx1"/>
                </a:solidFill>
                <a:latin typeface="Times New Roman" panose="02020603050405020304" pitchFamily="18" charset="0"/>
                <a:cs typeface="Times New Roman" panose="02020603050405020304" pitchFamily="18" charset="0"/>
              </a:rPr>
              <a:t>通信的语言访问</a:t>
            </a:r>
            <a:r>
              <a:rPr lang="en-US" altLang="zh-CN" sz="1800" dirty="0">
                <a:solidFill>
                  <a:schemeClr val="tx1"/>
                </a:solidFill>
                <a:latin typeface="Times New Roman" panose="02020603050405020304" pitchFamily="18" charset="0"/>
                <a:cs typeface="Times New Roman" panose="02020603050405020304" pitchFamily="18" charset="0"/>
              </a:rPr>
              <a:t>S3</a:t>
            </a:r>
            <a:r>
              <a:rPr lang="zh-CN" altLang="en-US" sz="1800" dirty="0">
                <a:solidFill>
                  <a:schemeClr val="tx1"/>
                </a:solidFill>
                <a:latin typeface="Times New Roman" panose="02020603050405020304" pitchFamily="18" charset="0"/>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JetS3t</a:t>
            </a:r>
            <a:r>
              <a:rPr lang="zh-CN" altLang="en-US" sz="1800" dirty="0">
                <a:solidFill>
                  <a:schemeClr val="tx1"/>
                </a:solidFill>
                <a:latin typeface="Times New Roman" panose="02020603050405020304" pitchFamily="18" charset="0"/>
                <a:cs typeface="Times New Roman" panose="02020603050405020304" pitchFamily="18" charset="0"/>
              </a:rPr>
              <a:t>项目是一个开源</a:t>
            </a:r>
            <a:r>
              <a:rPr lang="en-US" altLang="zh-CN" sz="1800" dirty="0">
                <a:solidFill>
                  <a:schemeClr val="tx1"/>
                </a:solidFill>
                <a:latin typeface="Times New Roman" panose="02020603050405020304" pitchFamily="18" charset="0"/>
                <a:cs typeface="Times New Roman" panose="02020603050405020304" pitchFamily="18" charset="0"/>
              </a:rPr>
              <a:t>Java</a:t>
            </a:r>
            <a:r>
              <a:rPr lang="zh-CN" altLang="en-US" sz="1800" dirty="0">
                <a:solidFill>
                  <a:schemeClr val="tx1"/>
                </a:solidFill>
                <a:latin typeface="Times New Roman" panose="02020603050405020304" pitchFamily="18" charset="0"/>
                <a:cs typeface="Times New Roman" panose="02020603050405020304" pitchFamily="18" charset="0"/>
              </a:rPr>
              <a:t>库，可以抽象出使用</a:t>
            </a:r>
            <a:r>
              <a:rPr lang="en-US" altLang="zh-CN" sz="1800" dirty="0">
                <a:solidFill>
                  <a:schemeClr val="tx1"/>
                </a:solidFill>
                <a:latin typeface="Times New Roman" panose="02020603050405020304" pitchFamily="18" charset="0"/>
                <a:cs typeface="Times New Roman" panose="02020603050405020304" pitchFamily="18" charset="0"/>
              </a:rPr>
              <a:t>S3</a:t>
            </a:r>
            <a:r>
              <a:rPr lang="zh-CN" altLang="en-US" sz="1800" dirty="0">
                <a:solidFill>
                  <a:schemeClr val="tx1"/>
                </a:solidFill>
                <a:latin typeface="Times New Roman" panose="02020603050405020304" pitchFamily="18" charset="0"/>
                <a:cs typeface="Times New Roman" panose="02020603050405020304" pitchFamily="18" charset="0"/>
              </a:rPr>
              <a:t>的</a:t>
            </a:r>
            <a:r>
              <a:rPr lang="en-US" altLang="zh-CN" sz="1800" dirty="0">
                <a:solidFill>
                  <a:schemeClr val="tx1"/>
                </a:solidFill>
                <a:latin typeface="Times New Roman" panose="02020603050405020304" pitchFamily="18" charset="0"/>
                <a:cs typeface="Times New Roman" panose="02020603050405020304" pitchFamily="18" charset="0"/>
              </a:rPr>
              <a:t>REST API</a:t>
            </a:r>
            <a:r>
              <a:rPr lang="zh-CN" altLang="en-US" sz="1800" dirty="0">
                <a:solidFill>
                  <a:schemeClr val="tx1"/>
                </a:solidFill>
                <a:latin typeface="Times New Roman" panose="02020603050405020304" pitchFamily="18" charset="0"/>
                <a:cs typeface="Times New Roman" panose="02020603050405020304" pitchFamily="18" charset="0"/>
              </a:rPr>
              <a:t>的细节，将</a:t>
            </a:r>
            <a:r>
              <a:rPr lang="en-US" altLang="zh-CN" sz="1800" dirty="0">
                <a:solidFill>
                  <a:schemeClr val="tx1"/>
                </a:solidFill>
                <a:latin typeface="Times New Roman" panose="02020603050405020304" pitchFamily="18" charset="0"/>
                <a:cs typeface="Times New Roman" panose="02020603050405020304" pitchFamily="18" charset="0"/>
              </a:rPr>
              <a:t>API</a:t>
            </a:r>
            <a:r>
              <a:rPr lang="zh-CN" altLang="en-US" sz="1800" dirty="0">
                <a:solidFill>
                  <a:schemeClr val="tx1"/>
                </a:solidFill>
                <a:latin typeface="Times New Roman" panose="02020603050405020304" pitchFamily="18" charset="0"/>
                <a:cs typeface="Times New Roman" panose="02020603050405020304" pitchFamily="18" charset="0"/>
              </a:rPr>
              <a:t>公开为常见的</a:t>
            </a:r>
            <a:r>
              <a:rPr lang="en-US" altLang="zh-CN" sz="1800" dirty="0">
                <a:solidFill>
                  <a:schemeClr val="tx1"/>
                </a:solidFill>
                <a:latin typeface="Times New Roman" panose="02020603050405020304" pitchFamily="18" charset="0"/>
                <a:cs typeface="Times New Roman" panose="02020603050405020304" pitchFamily="18" charset="0"/>
              </a:rPr>
              <a:t>Java</a:t>
            </a:r>
            <a:r>
              <a:rPr lang="zh-CN" altLang="en-US" sz="1800" dirty="0">
                <a:solidFill>
                  <a:schemeClr val="tx1"/>
                </a:solidFill>
                <a:latin typeface="Times New Roman" panose="02020603050405020304" pitchFamily="18" charset="0"/>
                <a:cs typeface="Times New Roman" panose="02020603050405020304" pitchFamily="18" charset="0"/>
              </a:rPr>
              <a:t>方法和类。</a:t>
            </a:r>
            <a:r>
              <a:rPr lang="en-US" altLang="zh-CN" sz="1800" dirty="0">
                <a:solidFill>
                  <a:schemeClr val="tx1"/>
                </a:solidFill>
                <a:latin typeface="Times New Roman" panose="02020603050405020304" pitchFamily="18" charset="0"/>
                <a:cs typeface="Times New Roman" panose="02020603050405020304" pitchFamily="18" charset="0"/>
              </a:rPr>
              <a:t>JetS3t</a:t>
            </a:r>
            <a:r>
              <a:rPr lang="zh-CN" altLang="en-US" sz="1800" dirty="0">
                <a:solidFill>
                  <a:schemeClr val="tx1"/>
                </a:solidFill>
                <a:latin typeface="Times New Roman" panose="02020603050405020304" pitchFamily="18" charset="0"/>
                <a:cs typeface="Times New Roman" panose="02020603050405020304" pitchFamily="18" charset="0"/>
              </a:rPr>
              <a:t>使</a:t>
            </a:r>
            <a:r>
              <a:rPr lang="en-US" altLang="zh-CN" sz="1800" dirty="0">
                <a:solidFill>
                  <a:schemeClr val="tx1"/>
                </a:solidFill>
                <a:latin typeface="Times New Roman" panose="02020603050405020304" pitchFamily="18" charset="0"/>
                <a:cs typeface="Times New Roman" panose="02020603050405020304" pitchFamily="18" charset="0"/>
              </a:rPr>
              <a:t>S3</a:t>
            </a:r>
            <a:r>
              <a:rPr lang="zh-CN" altLang="en-US" sz="1800" dirty="0">
                <a:solidFill>
                  <a:schemeClr val="tx1"/>
                </a:solidFill>
                <a:latin typeface="Times New Roman" panose="02020603050405020304" pitchFamily="18" charset="0"/>
                <a:cs typeface="Times New Roman" panose="02020603050405020304" pitchFamily="18" charset="0"/>
              </a:rPr>
              <a:t>和</a:t>
            </a:r>
            <a:r>
              <a:rPr lang="en-US" altLang="zh-CN" sz="1800" dirty="0">
                <a:solidFill>
                  <a:schemeClr val="tx1"/>
                </a:solidFill>
                <a:latin typeface="Times New Roman" panose="02020603050405020304" pitchFamily="18" charset="0"/>
                <a:cs typeface="Times New Roman" panose="02020603050405020304" pitchFamily="18" charset="0"/>
              </a:rPr>
              <a:t>Java</a:t>
            </a:r>
            <a:r>
              <a:rPr lang="zh-CN" altLang="en-US" sz="1800" dirty="0">
                <a:solidFill>
                  <a:schemeClr val="tx1"/>
                </a:solidFill>
                <a:latin typeface="Times New Roman" panose="02020603050405020304" pitchFamily="18" charset="0"/>
                <a:cs typeface="Times New Roman" panose="02020603050405020304" pitchFamily="18" charset="0"/>
              </a:rPr>
              <a:t>语言的工作变得更加简单，从根本上提高了效率。</a:t>
            </a:r>
          </a:p>
        </p:txBody>
      </p:sp>
      <p:sp>
        <p:nvSpPr>
          <p:cNvPr id="4" name="内容占位符 3"/>
          <p:cNvSpPr>
            <a:spLocks noGrp="1"/>
          </p:cNvSpPr>
          <p:nvPr>
            <p:ph idx="4294967295"/>
          </p:nvPr>
        </p:nvSpPr>
        <p:spPr>
          <a:xfrm>
            <a:off x="688975" y="2128044"/>
            <a:ext cx="5105400" cy="463550"/>
          </a:xfrm>
          <a:prstGeom prst="rect">
            <a:avLst/>
          </a:prstGeom>
          <a:solidFill>
            <a:srgbClr val="92D050"/>
          </a:solidFill>
        </p:spPr>
        <p:txBody>
          <a:bodyPr>
            <a:noAutofit/>
          </a:bodyPr>
          <a:lstStyle/>
          <a:p>
            <a:pPr marL="0" indent="0">
              <a:buNone/>
            </a:pPr>
            <a:r>
              <a:rPr lang="en-US" altLang="zh-CN" dirty="0">
                <a:latin typeface="Times New Roman" panose="02020603050405020304" pitchFamily="18" charset="0"/>
                <a:cs typeface="Times New Roman" panose="02020603050405020304" pitchFamily="18" charset="0"/>
              </a:rPr>
              <a:t>Amazon S3</a:t>
            </a:r>
            <a:r>
              <a:rPr lang="zh-CN" altLang="en-US" dirty="0">
                <a:latin typeface="Times New Roman" panose="02020603050405020304" pitchFamily="18" charset="0"/>
                <a:cs typeface="Times New Roman" panose="02020603050405020304" pitchFamily="18" charset="0"/>
              </a:rPr>
              <a:t>主要功能介绍</a:t>
            </a:r>
            <a:endParaRPr lang="en-US" altLang="zh-CN"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6389227" y="2719786"/>
            <a:ext cx="5067301" cy="3148408"/>
          </a:xfrm>
          <a:prstGeom prst="rect">
            <a:avLst/>
          </a:prstGeom>
        </p:spPr>
        <p:txBody>
          <a:bodyPr vert="horz" lIns="121917" tIns="60958" rIns="121917" bIns="60958" rtlCol="0">
            <a:no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just">
              <a:buNone/>
            </a:pPr>
            <a:r>
              <a:rPr lang="zh-CN" altLang="en-US" sz="1800" dirty="0">
                <a:solidFill>
                  <a:schemeClr val="tx1"/>
                </a:solidFill>
                <a:latin typeface="Times New Roman" panose="02020603050405020304" pitchFamily="18" charset="0"/>
                <a:cs typeface="Times New Roman" panose="02020603050405020304" pitchFamily="18" charset="0"/>
              </a:rPr>
              <a:t>        理论上，</a:t>
            </a:r>
            <a:r>
              <a:rPr lang="en-US" altLang="zh-CN" sz="1800" dirty="0">
                <a:solidFill>
                  <a:schemeClr val="tx1"/>
                </a:solidFill>
                <a:latin typeface="Times New Roman" panose="02020603050405020304" pitchFamily="18" charset="0"/>
                <a:cs typeface="Times New Roman" panose="02020603050405020304" pitchFamily="18" charset="0"/>
              </a:rPr>
              <a:t>S3</a:t>
            </a:r>
            <a:r>
              <a:rPr lang="zh-CN" altLang="en-US" sz="1800" dirty="0">
                <a:solidFill>
                  <a:schemeClr val="tx1"/>
                </a:solidFill>
                <a:latin typeface="Times New Roman" panose="02020603050405020304" pitchFamily="18" charset="0"/>
                <a:cs typeface="Times New Roman" panose="02020603050405020304" pitchFamily="18" charset="0"/>
              </a:rPr>
              <a:t>是一个全球存储区域网络（</a:t>
            </a:r>
            <a:r>
              <a:rPr lang="en-US" altLang="zh-CN" sz="1800" dirty="0">
                <a:solidFill>
                  <a:schemeClr val="tx1"/>
                </a:solidFill>
                <a:latin typeface="Times New Roman" panose="02020603050405020304" pitchFamily="18" charset="0"/>
                <a:cs typeface="Times New Roman" panose="02020603050405020304" pitchFamily="18" charset="0"/>
              </a:rPr>
              <a:t>SAN</a:t>
            </a:r>
            <a:r>
              <a:rPr lang="zh-CN" altLang="en-US" sz="1800" dirty="0">
                <a:solidFill>
                  <a:schemeClr val="tx1"/>
                </a:solidFill>
                <a:latin typeface="Times New Roman" panose="02020603050405020304" pitchFamily="18" charset="0"/>
                <a:cs typeface="Times New Roman" panose="02020603050405020304" pitchFamily="18" charset="0"/>
              </a:rPr>
              <a:t>），它表现为一个超大的硬盘，用户可以在其中存储和检索数据资源。但是，从技术上讲，</a:t>
            </a:r>
            <a:r>
              <a:rPr lang="en-US" altLang="zh-CN" sz="1800" dirty="0">
                <a:solidFill>
                  <a:schemeClr val="tx1"/>
                </a:solidFill>
                <a:latin typeface="Times New Roman" panose="02020603050405020304" pitchFamily="18" charset="0"/>
                <a:cs typeface="Times New Roman" panose="02020603050405020304" pitchFamily="18" charset="0"/>
              </a:rPr>
              <a:t>Amazon S3</a:t>
            </a:r>
            <a:r>
              <a:rPr lang="zh-CN" altLang="en-US" sz="1800" dirty="0">
                <a:solidFill>
                  <a:schemeClr val="tx1"/>
                </a:solidFill>
                <a:latin typeface="Times New Roman" panose="02020603050405020304" pitchFamily="18" charset="0"/>
                <a:cs typeface="Times New Roman" panose="02020603050405020304" pitchFamily="18" charset="0"/>
              </a:rPr>
              <a:t>采用的是</a:t>
            </a:r>
            <a:r>
              <a:rPr lang="zh-CN" altLang="en-US" sz="1800" dirty="0">
                <a:solidFill>
                  <a:srgbClr val="FF0000"/>
                </a:solidFill>
                <a:latin typeface="Times New Roman" panose="02020603050405020304" pitchFamily="18" charset="0"/>
                <a:cs typeface="Times New Roman" panose="02020603050405020304" pitchFamily="18" charset="0"/>
              </a:rPr>
              <a:t>对象存储架构</a:t>
            </a:r>
            <a:r>
              <a:rPr lang="zh-CN" altLang="en-US" sz="1800" dirty="0">
                <a:solidFill>
                  <a:schemeClr val="tx1"/>
                </a:solidFill>
                <a:latin typeface="Times New Roman" panose="02020603050405020304" pitchFamily="18" charset="0"/>
                <a:cs typeface="Times New Roman" panose="02020603050405020304" pitchFamily="18" charset="0"/>
              </a:rPr>
              <a:t>。通过</a:t>
            </a:r>
            <a:r>
              <a:rPr lang="en-US" altLang="zh-CN" sz="1800" dirty="0">
                <a:solidFill>
                  <a:schemeClr val="tx1"/>
                </a:solidFill>
                <a:latin typeface="Times New Roman" panose="02020603050405020304" pitchFamily="18" charset="0"/>
                <a:cs typeface="Times New Roman" panose="02020603050405020304" pitchFamily="18" charset="0"/>
              </a:rPr>
              <a:t>S3</a:t>
            </a:r>
            <a:r>
              <a:rPr lang="zh-CN" altLang="en-US" sz="1800" dirty="0">
                <a:solidFill>
                  <a:schemeClr val="tx1"/>
                </a:solidFill>
                <a:latin typeface="Times New Roman" panose="02020603050405020304" pitchFamily="18" charset="0"/>
                <a:cs typeface="Times New Roman" panose="02020603050405020304" pitchFamily="18" charset="0"/>
              </a:rPr>
              <a:t>存储和检索的资源被称为对象。对象存储在存储桶（</a:t>
            </a:r>
            <a:r>
              <a:rPr lang="en-US" altLang="zh-CN" sz="1800" dirty="0">
                <a:solidFill>
                  <a:schemeClr val="tx1"/>
                </a:solidFill>
                <a:latin typeface="Times New Roman" panose="02020603050405020304" pitchFamily="18" charset="0"/>
                <a:cs typeface="Times New Roman" panose="02020603050405020304" pitchFamily="18" charset="0"/>
              </a:rPr>
              <a:t>Bucket</a:t>
            </a:r>
            <a:r>
              <a:rPr lang="zh-CN" altLang="en-US" sz="1800" dirty="0">
                <a:solidFill>
                  <a:schemeClr val="tx1"/>
                </a:solidFill>
                <a:latin typeface="Times New Roman" panose="02020603050405020304" pitchFamily="18" charset="0"/>
                <a:cs typeface="Times New Roman" panose="02020603050405020304" pitchFamily="18" charset="0"/>
              </a:rPr>
              <a:t>）中。用户可以用硬盘进行类比：对象就像是文件，存储桶就像是文件夹（或目录）。与硬盘一样，对象和存储桶也可以通过统一资源标识符（</a:t>
            </a:r>
            <a:r>
              <a:rPr lang="en-US" altLang="zh-CN" sz="1800" dirty="0">
                <a:solidFill>
                  <a:schemeClr val="tx1"/>
                </a:solidFill>
                <a:latin typeface="Times New Roman" panose="02020603050405020304" pitchFamily="18" charset="0"/>
                <a:cs typeface="Times New Roman" panose="02020603050405020304" pitchFamily="18" charset="0"/>
              </a:rPr>
              <a:t>Uniform Resource Identifier</a:t>
            </a:r>
            <a:r>
              <a:rPr lang="zh-CN" altLang="en-US" sz="1800" dirty="0">
                <a:solidFill>
                  <a:schemeClr val="tx1"/>
                </a:solidFill>
                <a:latin typeface="Times New Roman" panose="02020603050405020304" pitchFamily="18" charset="0"/>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URI</a:t>
            </a:r>
            <a:r>
              <a:rPr lang="zh-CN" altLang="en-US" sz="1800" dirty="0">
                <a:solidFill>
                  <a:schemeClr val="tx1"/>
                </a:solidFill>
                <a:latin typeface="Times New Roman" panose="02020603050405020304" pitchFamily="18" charset="0"/>
                <a:cs typeface="Times New Roman" panose="02020603050405020304" pitchFamily="18" charset="0"/>
              </a:rPr>
              <a:t>）查找。</a:t>
            </a:r>
          </a:p>
        </p:txBody>
      </p:sp>
      <p:sp>
        <p:nvSpPr>
          <p:cNvPr id="13" name="内容占位符 2"/>
          <p:cNvSpPr txBox="1">
            <a:spLocks/>
          </p:cNvSpPr>
          <p:nvPr/>
        </p:nvSpPr>
        <p:spPr>
          <a:xfrm>
            <a:off x="1208797" y="5319572"/>
            <a:ext cx="4495800" cy="1463022"/>
          </a:xfrm>
          <a:prstGeom prst="rect">
            <a:avLst/>
          </a:prstGeom>
        </p:spPr>
        <p:txBody>
          <a:bodyPr vert="horz" lIns="121917" tIns="60958" rIns="121917" bIns="60958" rtlCol="0">
            <a:no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1800" dirty="0">
                <a:solidFill>
                  <a:srgbClr val="E46C0A"/>
                </a:solidFill>
                <a:latin typeface="Times New Roman" panose="02020603050405020304" pitchFamily="18" charset="0"/>
                <a:ea typeface="微软雅黑" pitchFamily="34" charset="-122"/>
                <a:cs typeface="Times New Roman" panose="02020603050405020304" pitchFamily="18" charset="0"/>
              </a:rPr>
              <a:t>S3</a:t>
            </a:r>
            <a:r>
              <a:rPr lang="zh-CN" altLang="en-US" sz="1800" dirty="0">
                <a:solidFill>
                  <a:srgbClr val="E46C0A"/>
                </a:solidFill>
                <a:latin typeface="Times New Roman" panose="02020603050405020304" pitchFamily="18" charset="0"/>
                <a:ea typeface="微软雅黑" pitchFamily="34" charset="-122"/>
                <a:cs typeface="Times New Roman" panose="02020603050405020304" pitchFamily="18" charset="0"/>
              </a:rPr>
              <a:t>还提供了指定存储桶和对象的所有者和权限的能力，就像对待硬盘的文件和文件夹一样。在</a:t>
            </a:r>
            <a:r>
              <a:rPr lang="en-US" altLang="zh-CN" sz="1800" dirty="0">
                <a:solidFill>
                  <a:srgbClr val="E46C0A"/>
                </a:solidFill>
                <a:latin typeface="Times New Roman" panose="02020603050405020304" pitchFamily="18" charset="0"/>
                <a:ea typeface="微软雅黑" pitchFamily="34" charset="-122"/>
                <a:cs typeface="Times New Roman" panose="02020603050405020304" pitchFamily="18" charset="0"/>
              </a:rPr>
              <a:t>S3</a:t>
            </a:r>
            <a:r>
              <a:rPr lang="zh-CN" altLang="en-US" sz="1800" dirty="0">
                <a:solidFill>
                  <a:srgbClr val="E46C0A"/>
                </a:solidFill>
                <a:latin typeface="Times New Roman" panose="02020603050405020304" pitchFamily="18" charset="0"/>
                <a:ea typeface="微软雅黑" pitchFamily="34" charset="-122"/>
                <a:cs typeface="Times New Roman" panose="02020603050405020304" pitchFamily="18" charset="0"/>
              </a:rPr>
              <a:t>中定义对象或存储桶时，用户可以指定一个访问控制策略。</a:t>
            </a: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60375" y="5465631"/>
            <a:ext cx="813122" cy="55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直接连接符 15"/>
          <p:cNvCxnSpPr/>
          <p:nvPr/>
        </p:nvCxnSpPr>
        <p:spPr>
          <a:xfrm>
            <a:off x="612776" y="6782594"/>
            <a:ext cx="10744199"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31974" y="-1"/>
            <a:ext cx="11520000" cy="2053082"/>
            <a:chOff x="131974" y="-1"/>
            <a:chExt cx="11520000" cy="2053082"/>
          </a:xfrm>
        </p:grpSpPr>
        <p:grpSp>
          <p:nvGrpSpPr>
            <p:cNvPr id="12" name="组合 11"/>
            <p:cNvGrpSpPr/>
            <p:nvPr/>
          </p:nvGrpSpPr>
          <p:grpSpPr>
            <a:xfrm>
              <a:off x="131974" y="-1"/>
              <a:ext cx="11520000" cy="1016152"/>
              <a:chOff x="131974" y="-1"/>
              <a:chExt cx="11520000" cy="1016152"/>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9" name="矩形 18"/>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典型的云存储服务</a:t>
                </a:r>
              </a:p>
            </p:txBody>
          </p:sp>
        </p:grpSp>
        <p:sp>
          <p:nvSpPr>
            <p:cNvPr id="15" name="文本框 14"/>
            <p:cNvSpPr txBox="1"/>
            <p:nvPr/>
          </p:nvSpPr>
          <p:spPr>
            <a:xfrm>
              <a:off x="606712" y="1080539"/>
              <a:ext cx="3416320"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典型的云存储服务</a:t>
              </a:r>
            </a:p>
          </p:txBody>
        </p:sp>
        <p:sp>
          <p:nvSpPr>
            <p:cNvPr id="17" name="文本框 16"/>
            <p:cNvSpPr txBox="1"/>
            <p:nvPr/>
          </p:nvSpPr>
          <p:spPr>
            <a:xfrm>
              <a:off x="612896" y="1591416"/>
              <a:ext cx="3172663"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Amazon</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云存储服务</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4108903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0375" y="2865827"/>
            <a:ext cx="10972800" cy="3459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4294967295"/>
          </p:nvPr>
        </p:nvSpPr>
        <p:spPr>
          <a:xfrm>
            <a:off x="533400" y="2866232"/>
            <a:ext cx="10823575" cy="3535362"/>
          </a:xfrm>
          <a:prstGeom prst="rect">
            <a:avLst/>
          </a:prstGeom>
        </p:spPr>
        <p:txBody>
          <a:bodyPr>
            <a:normAutofit lnSpcReduction="10000"/>
          </a:bodyPr>
          <a:lstStyle/>
          <a:p>
            <a:r>
              <a:rPr lang="en-US" altLang="zh-CN" sz="1800" dirty="0">
                <a:solidFill>
                  <a:schemeClr val="tx1"/>
                </a:solidFill>
                <a:latin typeface="Times New Roman" panose="02020603050405020304" pitchFamily="18" charset="0"/>
                <a:cs typeface="Times New Roman" panose="02020603050405020304" pitchFamily="18" charset="0"/>
              </a:rPr>
              <a:t>Amazon EBS </a:t>
            </a:r>
            <a:r>
              <a:rPr lang="zh-CN" altLang="en-US" sz="1800" dirty="0">
                <a:solidFill>
                  <a:schemeClr val="tx1"/>
                </a:solidFill>
                <a:latin typeface="Times New Roman" panose="02020603050405020304" pitchFamily="18" charset="0"/>
                <a:cs typeface="Times New Roman" panose="02020603050405020304" pitchFamily="18" charset="0"/>
              </a:rPr>
              <a:t>提供可用性高、可靠性强且可预测的存储卷，并可以与一个正在运行 </a:t>
            </a:r>
            <a:r>
              <a:rPr lang="en-US" altLang="zh-CN" sz="1800" dirty="0">
                <a:solidFill>
                  <a:schemeClr val="tx1"/>
                </a:solidFill>
                <a:latin typeface="Times New Roman" panose="02020603050405020304" pitchFamily="18" charset="0"/>
                <a:cs typeface="Times New Roman" panose="02020603050405020304" pitchFamily="18" charset="0"/>
              </a:rPr>
              <a:t>Amazon EC2</a:t>
            </a:r>
            <a:r>
              <a:rPr lang="zh-CN" altLang="en-US" sz="1800" dirty="0">
                <a:solidFill>
                  <a:schemeClr val="tx1"/>
                </a:solidFill>
                <a:latin typeface="Times New Roman" panose="02020603050405020304" pitchFamily="18" charset="0"/>
                <a:cs typeface="Times New Roman" panose="02020603050405020304" pitchFamily="18" charset="0"/>
              </a:rPr>
              <a:t>实例相连接且在实例中显示的为一个设备。</a:t>
            </a:r>
          </a:p>
          <a:p>
            <a:r>
              <a:rPr lang="en-US" altLang="zh-CN" sz="1800" dirty="0">
                <a:solidFill>
                  <a:schemeClr val="tx1"/>
                </a:solidFill>
                <a:latin typeface="Times New Roman" panose="02020603050405020304" pitchFamily="18" charset="0"/>
                <a:cs typeface="Times New Roman" panose="02020603050405020304" pitchFamily="18" charset="0"/>
              </a:rPr>
              <a:t>Amazon EBS</a:t>
            </a:r>
            <a:r>
              <a:rPr lang="zh-CN" altLang="en-US" sz="1800" dirty="0">
                <a:solidFill>
                  <a:schemeClr val="tx1"/>
                </a:solidFill>
                <a:latin typeface="Times New Roman" panose="02020603050405020304" pitchFamily="18" charset="0"/>
                <a:cs typeface="Times New Roman" panose="02020603050405020304" pitchFamily="18" charset="0"/>
              </a:rPr>
              <a:t>卷能独立于实例的生命周期而存在。</a:t>
            </a:r>
          </a:p>
          <a:p>
            <a:r>
              <a:rPr lang="en-US" altLang="zh-CN" sz="1800" dirty="0">
                <a:solidFill>
                  <a:schemeClr val="tx1"/>
                </a:solidFill>
                <a:latin typeface="Times New Roman" panose="02020603050405020304" pitchFamily="18" charset="0"/>
                <a:cs typeface="Times New Roman" panose="02020603050405020304" pitchFamily="18" charset="0"/>
              </a:rPr>
              <a:t>Amazon EBS</a:t>
            </a:r>
            <a:r>
              <a:rPr lang="zh-CN" altLang="en-US" sz="1800" dirty="0">
                <a:solidFill>
                  <a:schemeClr val="tx1"/>
                </a:solidFill>
                <a:latin typeface="Times New Roman" panose="02020603050405020304" pitchFamily="18" charset="0"/>
                <a:cs typeface="Times New Roman" panose="02020603050405020304" pitchFamily="18" charset="0"/>
              </a:rPr>
              <a:t>特别适合需要建立数据库、文件系统或可访问原始数据块级存储的应用程序。</a:t>
            </a:r>
          </a:p>
          <a:p>
            <a:r>
              <a:rPr lang="zh-CN" altLang="en-US" sz="1800" dirty="0">
                <a:solidFill>
                  <a:schemeClr val="tx1"/>
                </a:solidFill>
                <a:latin typeface="Times New Roman" panose="02020603050405020304" pitchFamily="18" charset="0"/>
                <a:cs typeface="Times New Roman" panose="02020603050405020304" pitchFamily="18" charset="0"/>
              </a:rPr>
              <a:t>存储卷的行为就像是一个原始的、未格式化的块设备，且具有用户提供的设备名称和一个块设备接口。</a:t>
            </a:r>
            <a:r>
              <a:rPr lang="en-US" altLang="zh-CN" sz="1800" dirty="0">
                <a:solidFill>
                  <a:schemeClr val="tx1"/>
                </a:solidFill>
                <a:latin typeface="Times New Roman" panose="02020603050405020304" pitchFamily="18" charset="0"/>
                <a:cs typeface="Times New Roman" panose="02020603050405020304" pitchFamily="18" charset="0"/>
              </a:rPr>
              <a:t>Amazon EBS</a:t>
            </a:r>
            <a:r>
              <a:rPr lang="zh-CN" altLang="en-US" sz="1800" dirty="0">
                <a:solidFill>
                  <a:schemeClr val="tx1"/>
                </a:solidFill>
                <a:latin typeface="Times New Roman" panose="02020603050405020304" pitchFamily="18" charset="0"/>
                <a:cs typeface="Times New Roman" panose="02020603050405020304" pitchFamily="18" charset="0"/>
              </a:rPr>
              <a:t>卷可以是</a:t>
            </a:r>
            <a:r>
              <a:rPr lang="en-US" altLang="zh-CN" sz="1800" dirty="0">
                <a:solidFill>
                  <a:schemeClr val="tx1"/>
                </a:solidFill>
                <a:latin typeface="Times New Roman" panose="02020603050405020304" pitchFamily="18" charset="0"/>
                <a:cs typeface="Times New Roman" panose="02020603050405020304" pitchFamily="18" charset="0"/>
              </a:rPr>
              <a:t>1GB</a:t>
            </a:r>
            <a:r>
              <a:rPr lang="zh-CN" altLang="en-US" sz="1800" dirty="0">
                <a:solidFill>
                  <a:schemeClr val="tx1"/>
                </a:solidFill>
                <a:latin typeface="Times New Roman" panose="02020603050405020304" pitchFamily="18" charset="0"/>
                <a:cs typeface="Times New Roman" panose="02020603050405020304" pitchFamily="18" charset="0"/>
              </a:rPr>
              <a:t>到</a:t>
            </a:r>
            <a:r>
              <a:rPr lang="en-US" altLang="zh-CN" sz="1800" dirty="0">
                <a:solidFill>
                  <a:schemeClr val="tx1"/>
                </a:solidFill>
                <a:latin typeface="Times New Roman" panose="02020603050405020304" pitchFamily="18" charset="0"/>
                <a:cs typeface="Times New Roman" panose="02020603050405020304" pitchFamily="18" charset="0"/>
              </a:rPr>
              <a:t>1TB</a:t>
            </a:r>
            <a:r>
              <a:rPr lang="zh-CN" altLang="en-US" sz="1800" dirty="0">
                <a:solidFill>
                  <a:schemeClr val="tx1"/>
                </a:solidFill>
                <a:latin typeface="Times New Roman" panose="02020603050405020304" pitchFamily="18" charset="0"/>
                <a:cs typeface="Times New Roman" panose="02020603050405020304" pitchFamily="18" charset="0"/>
              </a:rPr>
              <a:t>的大小，可以被挂接到相同可用区域内的任何一个</a:t>
            </a:r>
            <a:r>
              <a:rPr lang="en-US" altLang="zh-CN" sz="1800" dirty="0">
                <a:solidFill>
                  <a:schemeClr val="tx1"/>
                </a:solidFill>
                <a:latin typeface="Times New Roman" panose="02020603050405020304" pitchFamily="18" charset="0"/>
                <a:cs typeface="Times New Roman" panose="02020603050405020304" pitchFamily="18" charset="0"/>
              </a:rPr>
              <a:t>Amazon EC2</a:t>
            </a:r>
            <a:r>
              <a:rPr lang="zh-CN" altLang="en-US" sz="1800" dirty="0">
                <a:solidFill>
                  <a:schemeClr val="tx1"/>
                </a:solidFill>
                <a:latin typeface="Times New Roman" panose="02020603050405020304" pitchFamily="18" charset="0"/>
                <a:cs typeface="Times New Roman" panose="02020603050405020304" pitchFamily="18" charset="0"/>
              </a:rPr>
              <a:t>上。一个卷一次只能挂载到一个实例之上，但是多个卷却可以挂载到同一个实例上。</a:t>
            </a:r>
          </a:p>
          <a:p>
            <a:r>
              <a:rPr lang="en-US" altLang="zh-CN" sz="1800" dirty="0">
                <a:solidFill>
                  <a:schemeClr val="tx1"/>
                </a:solidFill>
                <a:latin typeface="Times New Roman" panose="02020603050405020304" pitchFamily="18" charset="0"/>
                <a:cs typeface="Times New Roman" panose="02020603050405020304" pitchFamily="18" charset="0"/>
              </a:rPr>
              <a:t>Amazon EBS</a:t>
            </a:r>
            <a:r>
              <a:rPr lang="zh-CN" altLang="en-US" sz="1800" dirty="0">
                <a:solidFill>
                  <a:schemeClr val="tx1"/>
                </a:solidFill>
                <a:latin typeface="Times New Roman" panose="02020603050405020304" pitchFamily="18" charset="0"/>
                <a:cs typeface="Times New Roman" panose="02020603050405020304" pitchFamily="18" charset="0"/>
              </a:rPr>
              <a:t>卷还可以作为</a:t>
            </a:r>
            <a:r>
              <a:rPr lang="en-US" altLang="zh-CN" sz="1800" dirty="0">
                <a:solidFill>
                  <a:schemeClr val="tx1"/>
                </a:solidFill>
                <a:latin typeface="Times New Roman" panose="02020603050405020304" pitchFamily="18" charset="0"/>
                <a:cs typeface="Times New Roman" panose="02020603050405020304" pitchFamily="18" charset="0"/>
              </a:rPr>
              <a:t>Amazon EC2 </a:t>
            </a:r>
            <a:r>
              <a:rPr lang="zh-CN" altLang="en-US" sz="1800" dirty="0">
                <a:solidFill>
                  <a:schemeClr val="tx1"/>
                </a:solidFill>
                <a:latin typeface="Times New Roman" panose="02020603050405020304" pitchFamily="18" charset="0"/>
                <a:cs typeface="Times New Roman" panose="02020603050405020304" pitchFamily="18" charset="0"/>
              </a:rPr>
              <a:t>实例的一个引导分区。</a:t>
            </a:r>
          </a:p>
          <a:p>
            <a:r>
              <a:rPr lang="en-US" altLang="zh-CN" sz="1800" dirty="0">
                <a:solidFill>
                  <a:schemeClr val="tx1"/>
                </a:solidFill>
                <a:latin typeface="Times New Roman" panose="02020603050405020304" pitchFamily="18" charset="0"/>
                <a:cs typeface="Times New Roman" panose="02020603050405020304" pitchFamily="18" charset="0"/>
              </a:rPr>
              <a:t>Amazon EBS</a:t>
            </a:r>
            <a:r>
              <a:rPr lang="zh-CN" altLang="en-US" sz="1800" dirty="0">
                <a:solidFill>
                  <a:schemeClr val="tx1"/>
                </a:solidFill>
                <a:latin typeface="Times New Roman" panose="02020603050405020304" pitchFamily="18" charset="0"/>
                <a:cs typeface="Times New Roman" panose="02020603050405020304" pitchFamily="18" charset="0"/>
              </a:rPr>
              <a:t>卷是设计为高可用和高可靠的。</a:t>
            </a:r>
          </a:p>
        </p:txBody>
      </p:sp>
      <p:sp>
        <p:nvSpPr>
          <p:cNvPr id="15" name="内容占位符 3"/>
          <p:cNvSpPr txBox="1">
            <a:spLocks/>
          </p:cNvSpPr>
          <p:nvPr/>
        </p:nvSpPr>
        <p:spPr>
          <a:xfrm>
            <a:off x="686117" y="2003036"/>
            <a:ext cx="10747058" cy="893358"/>
          </a:xfrm>
          <a:prstGeom prst="rect">
            <a:avLst/>
          </a:prstGeom>
        </p:spPr>
        <p:txBody>
          <a:bodyPr vert="horz" lIns="121917" tIns="60958" rIns="121917" bIns="60958" rtlCol="0">
            <a:no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42900" indent="-342900">
              <a:buClr>
                <a:srgbClr val="0070C0"/>
              </a:buClr>
              <a:buSzPct val="100000"/>
              <a:buFont typeface="Wingdings" panose="05000000000000000000" pitchFamily="2" charset="2"/>
              <a:buChar char="Ø"/>
            </a:pPr>
            <a:r>
              <a:rPr lang="en-US" altLang="zh-CN" dirty="0">
                <a:solidFill>
                  <a:schemeClr val="tx1"/>
                </a:solidFill>
                <a:latin typeface="Times New Roman" panose="02020603050405020304" pitchFamily="18" charset="0"/>
                <a:cs typeface="Times New Roman" panose="02020603050405020304" pitchFamily="18" charset="0"/>
              </a:rPr>
              <a:t>2</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Amazon EBS</a:t>
            </a:r>
          </a:p>
          <a:p>
            <a:r>
              <a:rPr lang="en-US" altLang="zh-CN" dirty="0">
                <a:solidFill>
                  <a:schemeClr val="tx1"/>
                </a:solidFill>
                <a:latin typeface="Times New Roman" panose="02020603050405020304" pitchFamily="18" charset="0"/>
                <a:cs typeface="Times New Roman" panose="02020603050405020304" pitchFamily="18" charset="0"/>
              </a:rPr>
              <a:t>Amazon Elastic Block Store</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EBS</a:t>
            </a:r>
            <a:r>
              <a:rPr lang="zh-CN" altLang="en-US" dirty="0">
                <a:solidFill>
                  <a:schemeClr val="tx1"/>
                </a:solidFill>
                <a:latin typeface="Times New Roman" panose="02020603050405020304" pitchFamily="18" charset="0"/>
                <a:cs typeface="Times New Roman" panose="02020603050405020304" pitchFamily="18" charset="0"/>
              </a:rPr>
              <a:t>）为</a:t>
            </a:r>
            <a:r>
              <a:rPr lang="en-US" altLang="zh-CN" dirty="0">
                <a:solidFill>
                  <a:schemeClr val="tx1"/>
                </a:solidFill>
                <a:latin typeface="Times New Roman" panose="02020603050405020304" pitchFamily="18" charset="0"/>
                <a:cs typeface="Times New Roman" panose="02020603050405020304" pitchFamily="18" charset="0"/>
              </a:rPr>
              <a:t>Amazon EC2</a:t>
            </a:r>
            <a:r>
              <a:rPr lang="zh-CN" altLang="en-US" dirty="0">
                <a:solidFill>
                  <a:schemeClr val="tx1"/>
                </a:solidFill>
                <a:latin typeface="Times New Roman" panose="02020603050405020304" pitchFamily="18" charset="0"/>
                <a:cs typeface="Times New Roman" panose="02020603050405020304" pitchFamily="18" charset="0"/>
              </a:rPr>
              <a:t>实例提供块级存储容量。主要功能有：</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4" name="矩形 13"/>
          <p:cNvSpPr/>
          <p:nvPr/>
        </p:nvSpPr>
        <p:spPr>
          <a:xfrm>
            <a:off x="-16490" y="6362257"/>
            <a:ext cx="12198350" cy="45055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0" y="6249194"/>
            <a:ext cx="12198351"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31974" y="-1"/>
            <a:ext cx="11520000" cy="2053082"/>
            <a:chOff x="131974" y="-1"/>
            <a:chExt cx="11520000" cy="2053082"/>
          </a:xfrm>
        </p:grpSpPr>
        <p:grpSp>
          <p:nvGrpSpPr>
            <p:cNvPr id="9" name="组合 8"/>
            <p:cNvGrpSpPr/>
            <p:nvPr/>
          </p:nvGrpSpPr>
          <p:grpSpPr>
            <a:xfrm>
              <a:off x="131974" y="-1"/>
              <a:ext cx="11520000" cy="1016152"/>
              <a:chOff x="131974" y="-1"/>
              <a:chExt cx="11520000" cy="1016152"/>
            </a:xfrm>
          </p:grpSpPr>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3" name="矩形 12"/>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典型的云存储服务</a:t>
                </a:r>
              </a:p>
            </p:txBody>
          </p:sp>
        </p:grpSp>
        <p:sp>
          <p:nvSpPr>
            <p:cNvPr id="10" name="文本框 9"/>
            <p:cNvSpPr txBox="1"/>
            <p:nvPr/>
          </p:nvSpPr>
          <p:spPr>
            <a:xfrm>
              <a:off x="606712" y="1080539"/>
              <a:ext cx="3416320"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典型的云存储服务</a:t>
              </a:r>
            </a:p>
          </p:txBody>
        </p:sp>
        <p:sp>
          <p:nvSpPr>
            <p:cNvPr id="11" name="文本框 10"/>
            <p:cNvSpPr txBox="1"/>
            <p:nvPr/>
          </p:nvSpPr>
          <p:spPr>
            <a:xfrm>
              <a:off x="612896" y="1591416"/>
              <a:ext cx="3172663"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Amazon</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云存储服务</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4240684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4294967295"/>
          </p:nvPr>
        </p:nvSpPr>
        <p:spPr>
          <a:xfrm>
            <a:off x="-1" y="2128044"/>
            <a:ext cx="11280776" cy="920750"/>
          </a:xfrm>
          <a:prstGeom prst="rect">
            <a:avLst/>
          </a:prstGeom>
        </p:spPr>
        <p:txBody>
          <a:bodyPr>
            <a:normAutofit/>
          </a:bodyPr>
          <a:lstStyle/>
          <a:p>
            <a:pPr indent="0">
              <a:buNone/>
            </a:pPr>
            <a:r>
              <a:rPr lang="zh-CN" altLang="en-US" dirty="0">
                <a:solidFill>
                  <a:schemeClr val="tx1"/>
                </a:solidFill>
              </a:rPr>
              <a:t>       从发表的论文来看，</a:t>
            </a:r>
            <a:r>
              <a:rPr lang="en-US" altLang="zh-CN" dirty="0">
                <a:solidFill>
                  <a:schemeClr val="tx1"/>
                </a:solidFill>
              </a:rPr>
              <a:t>Google</a:t>
            </a:r>
            <a:r>
              <a:rPr lang="zh-CN" altLang="en-US" dirty="0">
                <a:solidFill>
                  <a:schemeClr val="tx1"/>
                </a:solidFill>
              </a:rPr>
              <a:t>使用的云计算基础架构模式包括以理四个相互独立又紧密结合在一起的系统。</a:t>
            </a:r>
          </a:p>
        </p:txBody>
      </p:sp>
      <p:grpSp>
        <p:nvGrpSpPr>
          <p:cNvPr id="48" name="组合 47"/>
          <p:cNvGrpSpPr/>
          <p:nvPr/>
        </p:nvGrpSpPr>
        <p:grpSpPr>
          <a:xfrm>
            <a:off x="1370095" y="3103382"/>
            <a:ext cx="2727853" cy="2734196"/>
            <a:chOff x="1207625" y="1950370"/>
            <a:chExt cx="3904228" cy="3913307"/>
          </a:xfrm>
        </p:grpSpPr>
        <p:sp>
          <p:nvSpPr>
            <p:cNvPr id="10" name="Freeform 10"/>
            <p:cNvSpPr>
              <a:spLocks/>
            </p:cNvSpPr>
            <p:nvPr/>
          </p:nvSpPr>
          <p:spPr bwMode="auto">
            <a:xfrm>
              <a:off x="3154068" y="1953615"/>
              <a:ext cx="1948061"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01ACBE"/>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rot="3203510">
              <a:off x="1781303" y="2535964"/>
              <a:ext cx="2750401" cy="2751833"/>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en-US" altLang="zh-CN" kern="0" dirty="0">
                  <a:solidFill>
                    <a:srgbClr val="F9F9F9"/>
                  </a:solidFill>
                  <a:latin typeface="微软雅黑" pitchFamily="34" charset="-122"/>
                  <a:ea typeface="微软雅黑" pitchFamily="34" charset="-122"/>
                </a:rPr>
                <a:t>02</a:t>
              </a:r>
              <a:endParaRPr lang="zh-CN" altLang="en-US" kern="0" dirty="0">
                <a:solidFill>
                  <a:srgbClr val="F9F9F9"/>
                </a:solidFill>
                <a:latin typeface="微软雅黑" pitchFamily="34" charset="-122"/>
                <a:ea typeface="微软雅黑" pitchFamily="34" charset="-122"/>
              </a:endParaRPr>
            </a:p>
          </p:txBody>
        </p:sp>
        <p:sp>
          <p:nvSpPr>
            <p:cNvPr id="12" name="Freeform 7"/>
            <p:cNvSpPr>
              <a:spLocks/>
            </p:cNvSpPr>
            <p:nvPr/>
          </p:nvSpPr>
          <p:spPr bwMode="auto">
            <a:xfrm>
              <a:off x="1215716" y="1950370"/>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p:cNvSpPr/>
            <p:nvPr/>
          </p:nvSpPr>
          <p:spPr>
            <a:xfrm rot="19403510">
              <a:off x="1750232" y="2533575"/>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en-US" altLang="zh-CN" kern="0" dirty="0">
                  <a:solidFill>
                    <a:schemeClr val="bg1"/>
                  </a:solidFill>
                  <a:latin typeface="微软雅黑" pitchFamily="34" charset="-122"/>
                  <a:ea typeface="微软雅黑" pitchFamily="34" charset="-122"/>
                </a:rPr>
                <a:t>01</a:t>
              </a:r>
              <a:endParaRPr lang="zh-CN" altLang="en-US" kern="0" dirty="0">
                <a:solidFill>
                  <a:schemeClr val="bg1"/>
                </a:solidFill>
                <a:latin typeface="微软雅黑" pitchFamily="34" charset="-122"/>
                <a:ea typeface="微软雅黑" pitchFamily="34" charset="-122"/>
              </a:endParaRPr>
            </a:p>
          </p:txBody>
        </p:sp>
        <p:sp>
          <p:nvSpPr>
            <p:cNvPr id="14" name="Freeform 8"/>
            <p:cNvSpPr>
              <a:spLocks/>
            </p:cNvSpPr>
            <p:nvPr/>
          </p:nvSpPr>
          <p:spPr bwMode="auto">
            <a:xfrm>
              <a:off x="1207625" y="3715894"/>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p:cNvSpPr/>
            <p:nvPr/>
          </p:nvSpPr>
          <p:spPr>
            <a:xfrm rot="14003510">
              <a:off x="1781297" y="2535969"/>
              <a:ext cx="2750400" cy="2751834"/>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en-US" altLang="zh-CN" kern="0" dirty="0">
                  <a:solidFill>
                    <a:schemeClr val="bg1"/>
                  </a:solidFill>
                  <a:latin typeface="微软雅黑" pitchFamily="34" charset="-122"/>
                  <a:ea typeface="微软雅黑" pitchFamily="34" charset="-122"/>
                </a:rPr>
                <a:t>04</a:t>
              </a:r>
              <a:endParaRPr lang="zh-CN" altLang="en-US" kern="0" dirty="0">
                <a:solidFill>
                  <a:schemeClr val="bg1"/>
                </a:solidFill>
                <a:latin typeface="微软雅黑" pitchFamily="34" charset="-122"/>
                <a:ea typeface="微软雅黑" pitchFamily="34" charset="-122"/>
              </a:endParaRPr>
            </a:p>
          </p:txBody>
        </p:sp>
        <p:sp>
          <p:nvSpPr>
            <p:cNvPr id="16" name="Freeform 12"/>
            <p:cNvSpPr>
              <a:spLocks/>
            </p:cNvSpPr>
            <p:nvPr/>
          </p:nvSpPr>
          <p:spPr bwMode="auto">
            <a:xfrm>
              <a:off x="2962826" y="3907026"/>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C00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p:cNvSpPr/>
            <p:nvPr/>
          </p:nvSpPr>
          <p:spPr>
            <a:xfrm rot="8603510">
              <a:off x="1780581" y="2536687"/>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en-US" altLang="zh-CN" kern="0" dirty="0">
                  <a:solidFill>
                    <a:schemeClr val="bg1"/>
                  </a:solidFill>
                  <a:latin typeface="微软雅黑" pitchFamily="34" charset="-122"/>
                  <a:ea typeface="微软雅黑" pitchFamily="34" charset="-122"/>
                </a:rPr>
                <a:t>03</a:t>
              </a:r>
              <a:endParaRPr lang="zh-CN" altLang="en-US" kern="0" dirty="0">
                <a:solidFill>
                  <a:schemeClr val="bg1"/>
                </a:solidFill>
                <a:latin typeface="微软雅黑" pitchFamily="34" charset="-122"/>
                <a:ea typeface="微软雅黑" pitchFamily="34" charset="-122"/>
              </a:endParaRPr>
            </a:p>
          </p:txBody>
        </p:sp>
        <p:sp>
          <p:nvSpPr>
            <p:cNvPr id="18" name="椭圆 17"/>
            <p:cNvSpPr/>
            <p:nvPr/>
          </p:nvSpPr>
          <p:spPr>
            <a:xfrm>
              <a:off x="2408292" y="3135735"/>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5175997" y="2930367"/>
            <a:ext cx="579307" cy="626655"/>
            <a:chOff x="6242320" y="1105727"/>
            <a:chExt cx="579005" cy="626656"/>
          </a:xfrm>
        </p:grpSpPr>
        <p:sp>
          <p:nvSpPr>
            <p:cNvPr id="21"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9933"/>
                  </a:solidFill>
                  <a:latin typeface="Impact" pitchFamily="34" charset="0"/>
                  <a:ea typeface="微软雅黑" pitchFamily="34" charset="-122"/>
                </a:rPr>
                <a:t>01</a:t>
              </a:r>
              <a:endParaRPr lang="zh-CN" altLang="en-US" sz="3200" dirty="0">
                <a:solidFill>
                  <a:srgbClr val="FF9933"/>
                </a:solidFill>
                <a:latin typeface="微软雅黑" pitchFamily="34" charset="-122"/>
                <a:ea typeface="微软雅黑" pitchFamily="34" charset="-122"/>
              </a:endParaRPr>
            </a:p>
          </p:txBody>
        </p:sp>
        <p:sp>
          <p:nvSpPr>
            <p:cNvPr id="22"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chemeClr val="tx1">
                      <a:lumMod val="85000"/>
                      <a:lumOff val="15000"/>
                    </a:schemeClr>
                  </a:solidFill>
                  <a:latin typeface="Leelawadee" panose="020B0502040204020203" pitchFamily="34" charset="-34"/>
                  <a:cs typeface="Leelawadee" panose="020B0502040204020203" pitchFamily="34" charset="-34"/>
                </a:rPr>
                <a:t>OPTION</a:t>
              </a:r>
              <a:endParaRPr lang="zh-CN" altLang="en-US" sz="800" b="1" dirty="0">
                <a:solidFill>
                  <a:schemeClr val="tx1">
                    <a:lumMod val="85000"/>
                    <a:lumOff val="15000"/>
                  </a:schemeClr>
                </a:solidFill>
                <a:latin typeface="Leelawadee" panose="020B0502040204020203" pitchFamily="34" charset="-34"/>
                <a:cs typeface="Leelawadee" panose="020B0502040204020203" pitchFamily="34" charset="-34"/>
              </a:endParaRPr>
            </a:p>
          </p:txBody>
        </p:sp>
      </p:grpSp>
      <p:grpSp>
        <p:nvGrpSpPr>
          <p:cNvPr id="23" name="组合 22"/>
          <p:cNvGrpSpPr/>
          <p:nvPr/>
        </p:nvGrpSpPr>
        <p:grpSpPr>
          <a:xfrm>
            <a:off x="5175997" y="3899787"/>
            <a:ext cx="579307" cy="631762"/>
            <a:chOff x="6242320" y="2373233"/>
            <a:chExt cx="579005" cy="631762"/>
          </a:xfrm>
        </p:grpSpPr>
        <p:sp>
          <p:nvSpPr>
            <p:cNvPr id="24"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5"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chemeClr val="tx1">
                      <a:lumMod val="85000"/>
                      <a:lumOff val="15000"/>
                    </a:schemeClr>
                  </a:solidFill>
                  <a:latin typeface="Leelawadee" panose="020B0502040204020203" pitchFamily="34" charset="-34"/>
                  <a:cs typeface="Leelawadee" panose="020B0502040204020203" pitchFamily="34" charset="-34"/>
                </a:rPr>
                <a:t>OPTION</a:t>
              </a:r>
              <a:endParaRPr lang="zh-CN" altLang="en-US" sz="800" b="1" dirty="0">
                <a:solidFill>
                  <a:schemeClr val="tx1">
                    <a:lumMod val="85000"/>
                    <a:lumOff val="15000"/>
                  </a:schemeClr>
                </a:solidFill>
                <a:latin typeface="Leelawadee" panose="020B0502040204020203" pitchFamily="34" charset="-34"/>
                <a:cs typeface="Leelawadee" panose="020B0502040204020203" pitchFamily="34" charset="-34"/>
              </a:endParaRPr>
            </a:p>
          </p:txBody>
        </p:sp>
      </p:grpSp>
      <p:grpSp>
        <p:nvGrpSpPr>
          <p:cNvPr id="26" name="组合 25"/>
          <p:cNvGrpSpPr/>
          <p:nvPr/>
        </p:nvGrpSpPr>
        <p:grpSpPr>
          <a:xfrm>
            <a:off x="5175997" y="4874316"/>
            <a:ext cx="579307" cy="620494"/>
            <a:chOff x="6242320" y="3640739"/>
            <a:chExt cx="579005" cy="620494"/>
          </a:xfrm>
        </p:grpSpPr>
        <p:sp>
          <p:nvSpPr>
            <p:cNvPr id="27"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8"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chemeClr val="tx1">
                      <a:lumMod val="85000"/>
                      <a:lumOff val="15000"/>
                    </a:schemeClr>
                  </a:solidFill>
                  <a:latin typeface="Leelawadee" panose="020B0502040204020203" pitchFamily="34" charset="-34"/>
                  <a:cs typeface="Leelawadee" panose="020B0502040204020203" pitchFamily="34" charset="-34"/>
                </a:rPr>
                <a:t>OPTION</a:t>
              </a:r>
              <a:endParaRPr lang="zh-CN" altLang="en-US" sz="800" b="1" dirty="0">
                <a:solidFill>
                  <a:schemeClr val="tx1">
                    <a:lumMod val="85000"/>
                    <a:lumOff val="15000"/>
                  </a:schemeClr>
                </a:solidFill>
                <a:latin typeface="Leelawadee" panose="020B0502040204020203" pitchFamily="34" charset="-34"/>
                <a:cs typeface="Leelawadee" panose="020B0502040204020203" pitchFamily="34" charset="-34"/>
              </a:endParaRPr>
            </a:p>
          </p:txBody>
        </p:sp>
      </p:grpSp>
      <p:grpSp>
        <p:nvGrpSpPr>
          <p:cNvPr id="29" name="组合 28"/>
          <p:cNvGrpSpPr/>
          <p:nvPr/>
        </p:nvGrpSpPr>
        <p:grpSpPr>
          <a:xfrm>
            <a:off x="5175997" y="5837578"/>
            <a:ext cx="579307" cy="609226"/>
            <a:chOff x="6250444" y="4908245"/>
            <a:chExt cx="579005" cy="609226"/>
          </a:xfrm>
        </p:grpSpPr>
        <p:sp>
          <p:nvSpPr>
            <p:cNvPr id="30"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31"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chemeClr val="tx1">
                      <a:lumMod val="85000"/>
                      <a:lumOff val="15000"/>
                    </a:schemeClr>
                  </a:solidFill>
                  <a:latin typeface="Leelawadee" panose="020B0502040204020203" pitchFamily="34" charset="-34"/>
                  <a:cs typeface="Leelawadee" panose="020B0502040204020203" pitchFamily="34" charset="-34"/>
                </a:rPr>
                <a:t>OPTION</a:t>
              </a:r>
              <a:endParaRPr lang="zh-CN" altLang="en-US" sz="800" b="1" dirty="0">
                <a:solidFill>
                  <a:schemeClr val="tx1">
                    <a:lumMod val="85000"/>
                    <a:lumOff val="15000"/>
                  </a:schemeClr>
                </a:solidFill>
                <a:latin typeface="Leelawadee" panose="020B0502040204020203" pitchFamily="34" charset="-34"/>
                <a:cs typeface="Leelawadee" panose="020B0502040204020203" pitchFamily="34" charset="-34"/>
              </a:endParaRPr>
            </a:p>
          </p:txBody>
        </p:sp>
      </p:grpSp>
      <p:grpSp>
        <p:nvGrpSpPr>
          <p:cNvPr id="32" name="组合 31"/>
          <p:cNvGrpSpPr/>
          <p:nvPr/>
        </p:nvGrpSpPr>
        <p:grpSpPr>
          <a:xfrm>
            <a:off x="5260947" y="3651579"/>
            <a:ext cx="5334028" cy="17700"/>
            <a:chOff x="6327224" y="1896619"/>
            <a:chExt cx="2624395" cy="933"/>
          </a:xfrm>
        </p:grpSpPr>
        <p:cxnSp>
          <p:nvCxnSpPr>
            <p:cNvPr id="33" name="直接连接符 32"/>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327224" y="1897552"/>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4" name="文本框 44"/>
          <p:cNvSpPr txBox="1"/>
          <p:nvPr/>
        </p:nvSpPr>
        <p:spPr>
          <a:xfrm>
            <a:off x="6020491" y="2907242"/>
            <a:ext cx="4574484" cy="757130"/>
          </a:xfrm>
          <a:prstGeom prst="rect">
            <a:avLst/>
          </a:prstGeom>
          <a:noFill/>
        </p:spPr>
        <p:txBody>
          <a:bodyPr wrap="square" rtlCol="0">
            <a:spAutoFit/>
          </a:bodyPr>
          <a:lstStyle/>
          <a:p>
            <a:pPr>
              <a:lnSpc>
                <a:spcPct val="120000"/>
              </a:lnSpc>
            </a:pPr>
            <a:r>
              <a:rPr lang="en-US" altLang="zh-CN"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Google</a:t>
            </a: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建立在集群之上的文件系统（</a:t>
            </a:r>
            <a:r>
              <a:rPr lang="en-US" altLang="zh-CN"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Google File System</a:t>
            </a: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GFS</a:t>
            </a: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5" name="文本框 45"/>
          <p:cNvSpPr txBox="1"/>
          <p:nvPr/>
        </p:nvSpPr>
        <p:spPr>
          <a:xfrm>
            <a:off x="6020491" y="3821642"/>
            <a:ext cx="4803084" cy="757130"/>
          </a:xfrm>
          <a:prstGeom prst="rect">
            <a:avLst/>
          </a:prstGeom>
          <a:noFill/>
        </p:spPr>
        <p:txBody>
          <a:bodyPr wrap="square" rtlCol="0">
            <a:spAutoFit/>
          </a:bodyPr>
          <a:lstStyle/>
          <a:p>
            <a:pPr>
              <a:lnSpc>
                <a:spcPct val="120000"/>
              </a:lnSpc>
            </a:pP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针对</a:t>
            </a:r>
            <a:r>
              <a:rPr lang="en-US" altLang="zh-CN"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Google</a:t>
            </a: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应用程序的特点提出的</a:t>
            </a:r>
            <a:r>
              <a:rPr lang="en-US" altLang="zh-CN"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Map/Reduce</a:t>
            </a: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编程模式</a:t>
            </a:r>
          </a:p>
        </p:txBody>
      </p:sp>
      <p:sp>
        <p:nvSpPr>
          <p:cNvPr id="46" name="文本框 46"/>
          <p:cNvSpPr txBox="1"/>
          <p:nvPr/>
        </p:nvSpPr>
        <p:spPr>
          <a:xfrm>
            <a:off x="6020491" y="4949059"/>
            <a:ext cx="4574484" cy="396583"/>
          </a:xfrm>
          <a:prstGeom prst="rect">
            <a:avLst/>
          </a:prstGeom>
          <a:noFill/>
        </p:spPr>
        <p:txBody>
          <a:bodyPr wrap="square" rtlCol="0">
            <a:spAutoFit/>
          </a:bodyPr>
          <a:lstStyle/>
          <a:p>
            <a:pPr>
              <a:lnSpc>
                <a:spcPct val="120000"/>
              </a:lnSpc>
            </a:pP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分布式的锁机制</a:t>
            </a:r>
            <a:r>
              <a:rPr lang="en-US" altLang="zh-CN"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Chubby</a:t>
            </a:r>
            <a:endPar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文本框 47"/>
          <p:cNvSpPr txBox="1"/>
          <p:nvPr/>
        </p:nvSpPr>
        <p:spPr>
          <a:xfrm>
            <a:off x="6020491" y="5726642"/>
            <a:ext cx="4726884" cy="757130"/>
          </a:xfrm>
          <a:prstGeom prst="rect">
            <a:avLst/>
          </a:prstGeom>
          <a:noFill/>
        </p:spPr>
        <p:txBody>
          <a:bodyPr wrap="square" rtlCol="0">
            <a:spAutoFit/>
          </a:bodyPr>
          <a:lstStyle/>
          <a:p>
            <a:pPr>
              <a:lnSpc>
                <a:spcPct val="120000"/>
              </a:lnSpc>
            </a:pPr>
            <a:r>
              <a:rPr lang="en-US" altLang="zh-CN"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Google</a:t>
            </a: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开发的模型简化的大规模分布式数据库</a:t>
            </a:r>
            <a:r>
              <a:rPr lang="en-US" altLang="zh-CN" sz="180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BigTable</a:t>
            </a:r>
            <a:endPar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0" name="组合 49"/>
          <p:cNvGrpSpPr/>
          <p:nvPr/>
        </p:nvGrpSpPr>
        <p:grpSpPr>
          <a:xfrm>
            <a:off x="5260947" y="4609522"/>
            <a:ext cx="5334028" cy="17700"/>
            <a:chOff x="6327224" y="1896619"/>
            <a:chExt cx="2624395" cy="933"/>
          </a:xfrm>
        </p:grpSpPr>
        <p:cxnSp>
          <p:nvCxnSpPr>
            <p:cNvPr id="51" name="直接连接符 50"/>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327224" y="1897552"/>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5260947" y="5523922"/>
            <a:ext cx="5334028" cy="17700"/>
            <a:chOff x="6327224" y="1896619"/>
            <a:chExt cx="2624395" cy="933"/>
          </a:xfrm>
        </p:grpSpPr>
        <p:cxnSp>
          <p:nvCxnSpPr>
            <p:cNvPr id="54" name="直接连接符 53"/>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327224" y="1897552"/>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260947" y="6612494"/>
            <a:ext cx="5334028" cy="17700"/>
            <a:chOff x="6327224" y="1896619"/>
            <a:chExt cx="2624395" cy="933"/>
          </a:xfrm>
        </p:grpSpPr>
        <p:cxnSp>
          <p:nvCxnSpPr>
            <p:cNvPr id="57" name="直接连接符 56"/>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327224" y="1897552"/>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155" y="4184320"/>
            <a:ext cx="753220" cy="55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9" name="组合 58"/>
          <p:cNvGrpSpPr/>
          <p:nvPr/>
        </p:nvGrpSpPr>
        <p:grpSpPr>
          <a:xfrm>
            <a:off x="131974" y="-1"/>
            <a:ext cx="11520000" cy="2053082"/>
            <a:chOff x="131974" y="-1"/>
            <a:chExt cx="11520000" cy="2053082"/>
          </a:xfrm>
        </p:grpSpPr>
        <p:grpSp>
          <p:nvGrpSpPr>
            <p:cNvPr id="60" name="组合 59"/>
            <p:cNvGrpSpPr/>
            <p:nvPr/>
          </p:nvGrpSpPr>
          <p:grpSpPr>
            <a:xfrm>
              <a:off x="131974" y="-1"/>
              <a:ext cx="11520000" cy="1016152"/>
              <a:chOff x="131974" y="-1"/>
              <a:chExt cx="11520000" cy="1016152"/>
            </a:xfrm>
          </p:grpSpPr>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4" name="矩形 63"/>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5"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典型的云存储服务</a:t>
                </a:r>
              </a:p>
            </p:txBody>
          </p:sp>
        </p:grpSp>
        <p:sp>
          <p:nvSpPr>
            <p:cNvPr id="61" name="文本框 60"/>
            <p:cNvSpPr txBox="1"/>
            <p:nvPr/>
          </p:nvSpPr>
          <p:spPr>
            <a:xfrm>
              <a:off x="606712" y="1080539"/>
              <a:ext cx="3416320"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典型的云存储服务</a:t>
              </a:r>
            </a:p>
          </p:txBody>
        </p:sp>
        <p:sp>
          <p:nvSpPr>
            <p:cNvPr id="62" name="文本框 61"/>
            <p:cNvSpPr txBox="1"/>
            <p:nvPr/>
          </p:nvSpPr>
          <p:spPr>
            <a:xfrm>
              <a:off x="612896" y="1591416"/>
              <a:ext cx="3308919"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Google</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的云存储服务</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1381343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4294967295"/>
          </p:nvPr>
        </p:nvSpPr>
        <p:spPr>
          <a:xfrm>
            <a:off x="800305" y="2034539"/>
            <a:ext cx="10747375" cy="1233019"/>
          </a:xfrm>
          <a:prstGeom prst="rect">
            <a:avLst/>
          </a:prstGeom>
        </p:spPr>
        <p:txBody>
          <a:bodyPr>
            <a:normAutofit lnSpcReduction="10000"/>
          </a:bodyPr>
          <a:lstStyle/>
          <a:p>
            <a:pPr marL="0" indent="0" algn="just">
              <a:buNone/>
            </a:pPr>
            <a:r>
              <a:rPr lang="zh-CN" altLang="en-US" dirty="0">
                <a:solidFill>
                  <a:schemeClr val="tx1"/>
                </a:solidFill>
              </a:rPr>
              <a:t>        为了满足</a:t>
            </a:r>
            <a:r>
              <a:rPr lang="en-US" altLang="zh-CN" dirty="0">
                <a:solidFill>
                  <a:schemeClr val="tx1"/>
                </a:solidFill>
              </a:rPr>
              <a:t>Google</a:t>
            </a:r>
            <a:r>
              <a:rPr lang="zh-CN" altLang="en-US" dirty="0">
                <a:solidFill>
                  <a:schemeClr val="tx1"/>
                </a:solidFill>
              </a:rPr>
              <a:t>迅速增长的数据处理需求，</a:t>
            </a:r>
            <a:r>
              <a:rPr lang="en-US" altLang="zh-CN" dirty="0">
                <a:solidFill>
                  <a:schemeClr val="tx1"/>
                </a:solidFill>
              </a:rPr>
              <a:t>Google</a:t>
            </a:r>
            <a:r>
              <a:rPr lang="zh-CN" altLang="en-US" dirty="0">
                <a:solidFill>
                  <a:schemeClr val="tx1"/>
                </a:solidFill>
              </a:rPr>
              <a:t>设计并实现了</a:t>
            </a:r>
            <a:r>
              <a:rPr lang="en-US" altLang="zh-CN" dirty="0">
                <a:solidFill>
                  <a:srgbClr val="FF0000"/>
                </a:solidFill>
              </a:rPr>
              <a:t>Google</a:t>
            </a:r>
            <a:r>
              <a:rPr lang="zh-CN" altLang="en-US" dirty="0">
                <a:solidFill>
                  <a:srgbClr val="FF0000"/>
                </a:solidFill>
              </a:rPr>
              <a:t>文件系统（</a:t>
            </a:r>
            <a:r>
              <a:rPr lang="en-US" altLang="zh-CN" dirty="0">
                <a:solidFill>
                  <a:srgbClr val="FF0000"/>
                </a:solidFill>
              </a:rPr>
              <a:t>Google File System</a:t>
            </a:r>
            <a:r>
              <a:rPr lang="zh-CN" altLang="en-US" dirty="0">
                <a:solidFill>
                  <a:srgbClr val="FF0000"/>
                </a:solidFill>
              </a:rPr>
              <a:t>，</a:t>
            </a:r>
            <a:r>
              <a:rPr lang="en-US" altLang="zh-CN" dirty="0">
                <a:solidFill>
                  <a:srgbClr val="FF0000"/>
                </a:solidFill>
              </a:rPr>
              <a:t>GFS</a:t>
            </a:r>
            <a:r>
              <a:rPr lang="zh-CN" altLang="en-US" dirty="0">
                <a:solidFill>
                  <a:srgbClr val="FF0000"/>
                </a:solidFill>
              </a:rPr>
              <a:t>）</a:t>
            </a:r>
            <a:r>
              <a:rPr lang="zh-CN" altLang="en-US" dirty="0">
                <a:solidFill>
                  <a:schemeClr val="tx1"/>
                </a:solidFill>
              </a:rPr>
              <a:t>。</a:t>
            </a:r>
            <a:r>
              <a:rPr lang="en-US" altLang="zh-CN" dirty="0">
                <a:solidFill>
                  <a:schemeClr val="tx1"/>
                </a:solidFill>
              </a:rPr>
              <a:t>GFS</a:t>
            </a:r>
            <a:r>
              <a:rPr lang="zh-CN" altLang="en-US" dirty="0">
                <a:solidFill>
                  <a:schemeClr val="tx1"/>
                </a:solidFill>
              </a:rPr>
              <a:t>与过去的分布式文件系统拥有许多相同的目标，但其设计受到以下四个方面的影响。</a:t>
            </a:r>
          </a:p>
        </p:txBody>
      </p:sp>
      <p:sp>
        <p:nvSpPr>
          <p:cNvPr id="30" name="矩形 29"/>
          <p:cNvSpPr/>
          <p:nvPr/>
        </p:nvSpPr>
        <p:spPr>
          <a:xfrm>
            <a:off x="-74" y="3296444"/>
            <a:ext cx="12198350" cy="5715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6801644"/>
            <a:ext cx="12198350" cy="5715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6"/>
          <p:cNvSpPr>
            <a:spLocks/>
          </p:cNvSpPr>
          <p:nvPr/>
        </p:nvSpPr>
        <p:spPr bwMode="auto">
          <a:xfrm flipV="1">
            <a:off x="9361515" y="3469386"/>
            <a:ext cx="1079844" cy="839068"/>
          </a:xfrm>
          <a:custGeom>
            <a:avLst/>
            <a:gdLst>
              <a:gd name="T0" fmla="*/ 849 w 854"/>
              <a:gd name="T1" fmla="*/ 464 h 966"/>
              <a:gd name="T2" fmla="*/ 854 w 854"/>
              <a:gd name="T3" fmla="*/ 0 h 966"/>
              <a:gd name="T4" fmla="*/ 408 w 854"/>
              <a:gd name="T5" fmla="*/ 507 h 966"/>
              <a:gd name="T6" fmla="*/ 5 w 854"/>
              <a:gd name="T7" fmla="*/ 24 h 966"/>
              <a:gd name="T8" fmla="*/ 0 w 854"/>
              <a:gd name="T9" fmla="*/ 483 h 966"/>
              <a:gd name="T10" fmla="*/ 403 w 854"/>
              <a:gd name="T11" fmla="*/ 966 h 966"/>
              <a:gd name="T12" fmla="*/ 849 w 854"/>
              <a:gd name="T13" fmla="*/ 464 h 966"/>
            </a:gdLst>
            <a:ahLst/>
            <a:cxnLst>
              <a:cxn ang="0">
                <a:pos x="T0" y="T1"/>
              </a:cxn>
              <a:cxn ang="0">
                <a:pos x="T2" y="T3"/>
              </a:cxn>
              <a:cxn ang="0">
                <a:pos x="T4" y="T5"/>
              </a:cxn>
              <a:cxn ang="0">
                <a:pos x="T6" y="T7"/>
              </a:cxn>
              <a:cxn ang="0">
                <a:pos x="T8" y="T9"/>
              </a:cxn>
              <a:cxn ang="0">
                <a:pos x="T10" y="T11"/>
              </a:cxn>
              <a:cxn ang="0">
                <a:pos x="T12" y="T13"/>
              </a:cxn>
            </a:cxnLst>
            <a:rect l="0" t="0" r="r" b="b"/>
            <a:pathLst>
              <a:path w="854" h="966">
                <a:moveTo>
                  <a:pt x="849" y="464"/>
                </a:moveTo>
                <a:lnTo>
                  <a:pt x="854" y="0"/>
                </a:lnTo>
                <a:lnTo>
                  <a:pt x="408" y="507"/>
                </a:lnTo>
                <a:lnTo>
                  <a:pt x="5" y="24"/>
                </a:lnTo>
                <a:lnTo>
                  <a:pt x="0" y="483"/>
                </a:lnTo>
                <a:lnTo>
                  <a:pt x="403" y="966"/>
                </a:lnTo>
                <a:lnTo>
                  <a:pt x="849" y="464"/>
                </a:lnTo>
                <a:close/>
              </a:path>
            </a:pathLst>
          </a:cu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0" name="Freeform 7"/>
          <p:cNvSpPr>
            <a:spLocks/>
          </p:cNvSpPr>
          <p:nvPr/>
        </p:nvSpPr>
        <p:spPr bwMode="auto">
          <a:xfrm flipV="1">
            <a:off x="6381697" y="3403145"/>
            <a:ext cx="1078580" cy="829109"/>
          </a:xfrm>
          <a:custGeom>
            <a:avLst/>
            <a:gdLst>
              <a:gd name="T0" fmla="*/ 848 w 853"/>
              <a:gd name="T1" fmla="*/ 459 h 966"/>
              <a:gd name="T2" fmla="*/ 853 w 853"/>
              <a:gd name="T3" fmla="*/ 0 h 966"/>
              <a:gd name="T4" fmla="*/ 412 w 853"/>
              <a:gd name="T5" fmla="*/ 507 h 966"/>
              <a:gd name="T6" fmla="*/ 9 w 853"/>
              <a:gd name="T7" fmla="*/ 24 h 966"/>
              <a:gd name="T8" fmla="*/ 0 w 853"/>
              <a:gd name="T9" fmla="*/ 483 h 966"/>
              <a:gd name="T10" fmla="*/ 402 w 853"/>
              <a:gd name="T11" fmla="*/ 966 h 966"/>
              <a:gd name="T12" fmla="*/ 848 w 853"/>
              <a:gd name="T13" fmla="*/ 459 h 966"/>
            </a:gdLst>
            <a:ahLst/>
            <a:cxnLst>
              <a:cxn ang="0">
                <a:pos x="T0" y="T1"/>
              </a:cxn>
              <a:cxn ang="0">
                <a:pos x="T2" y="T3"/>
              </a:cxn>
              <a:cxn ang="0">
                <a:pos x="T4" y="T5"/>
              </a:cxn>
              <a:cxn ang="0">
                <a:pos x="T6" y="T7"/>
              </a:cxn>
              <a:cxn ang="0">
                <a:pos x="T8" y="T9"/>
              </a:cxn>
              <a:cxn ang="0">
                <a:pos x="T10" y="T11"/>
              </a:cxn>
              <a:cxn ang="0">
                <a:pos x="T12" y="T13"/>
              </a:cxn>
            </a:cxnLst>
            <a:rect l="0" t="0" r="r" b="b"/>
            <a:pathLst>
              <a:path w="853" h="966">
                <a:moveTo>
                  <a:pt x="848" y="459"/>
                </a:moveTo>
                <a:lnTo>
                  <a:pt x="853" y="0"/>
                </a:lnTo>
                <a:lnTo>
                  <a:pt x="412" y="507"/>
                </a:lnTo>
                <a:lnTo>
                  <a:pt x="9" y="24"/>
                </a:lnTo>
                <a:lnTo>
                  <a:pt x="0" y="483"/>
                </a:lnTo>
                <a:lnTo>
                  <a:pt x="402" y="966"/>
                </a:lnTo>
                <a:lnTo>
                  <a:pt x="848" y="459"/>
                </a:lnTo>
                <a:close/>
              </a:path>
            </a:pathLst>
          </a:custGeom>
          <a:solidFill>
            <a:srgbClr val="A2B93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8"/>
          <p:cNvSpPr>
            <a:spLocks/>
          </p:cNvSpPr>
          <p:nvPr/>
        </p:nvSpPr>
        <p:spPr bwMode="auto">
          <a:xfrm flipV="1">
            <a:off x="3733614" y="3405911"/>
            <a:ext cx="1073522" cy="902543"/>
          </a:xfrm>
          <a:custGeom>
            <a:avLst/>
            <a:gdLst>
              <a:gd name="T0" fmla="*/ 844 w 849"/>
              <a:gd name="T1" fmla="*/ 465 h 967"/>
              <a:gd name="T2" fmla="*/ 849 w 849"/>
              <a:gd name="T3" fmla="*/ 0 h 967"/>
              <a:gd name="T4" fmla="*/ 407 w 849"/>
              <a:gd name="T5" fmla="*/ 507 h 967"/>
              <a:gd name="T6" fmla="*/ 5 w 849"/>
              <a:gd name="T7" fmla="*/ 24 h 967"/>
              <a:gd name="T8" fmla="*/ 0 w 849"/>
              <a:gd name="T9" fmla="*/ 483 h 967"/>
              <a:gd name="T10" fmla="*/ 403 w 849"/>
              <a:gd name="T11" fmla="*/ 967 h 967"/>
              <a:gd name="T12" fmla="*/ 844 w 849"/>
              <a:gd name="T13" fmla="*/ 465 h 967"/>
            </a:gdLst>
            <a:ahLst/>
            <a:cxnLst>
              <a:cxn ang="0">
                <a:pos x="T0" y="T1"/>
              </a:cxn>
              <a:cxn ang="0">
                <a:pos x="T2" y="T3"/>
              </a:cxn>
              <a:cxn ang="0">
                <a:pos x="T4" y="T5"/>
              </a:cxn>
              <a:cxn ang="0">
                <a:pos x="T6" y="T7"/>
              </a:cxn>
              <a:cxn ang="0">
                <a:pos x="T8" y="T9"/>
              </a:cxn>
              <a:cxn ang="0">
                <a:pos x="T10" y="T11"/>
              </a:cxn>
              <a:cxn ang="0">
                <a:pos x="T12" y="T13"/>
              </a:cxn>
            </a:cxnLst>
            <a:rect l="0" t="0" r="r" b="b"/>
            <a:pathLst>
              <a:path w="849" h="967">
                <a:moveTo>
                  <a:pt x="844" y="465"/>
                </a:moveTo>
                <a:lnTo>
                  <a:pt x="849" y="0"/>
                </a:lnTo>
                <a:lnTo>
                  <a:pt x="407" y="507"/>
                </a:lnTo>
                <a:lnTo>
                  <a:pt x="5" y="24"/>
                </a:lnTo>
                <a:lnTo>
                  <a:pt x="0" y="483"/>
                </a:lnTo>
                <a:lnTo>
                  <a:pt x="403" y="967"/>
                </a:lnTo>
                <a:lnTo>
                  <a:pt x="844" y="465"/>
                </a:lnTo>
                <a:close/>
              </a:path>
            </a:pathLst>
          </a:custGeom>
          <a:solidFill>
            <a:srgbClr val="4C606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9"/>
          <p:cNvSpPr>
            <a:spLocks/>
          </p:cNvSpPr>
          <p:nvPr/>
        </p:nvSpPr>
        <p:spPr bwMode="auto">
          <a:xfrm flipV="1">
            <a:off x="1291853" y="3330345"/>
            <a:ext cx="1073522" cy="901909"/>
          </a:xfrm>
          <a:custGeom>
            <a:avLst/>
            <a:gdLst>
              <a:gd name="T0" fmla="*/ 844 w 849"/>
              <a:gd name="T1" fmla="*/ 459 h 966"/>
              <a:gd name="T2" fmla="*/ 849 w 849"/>
              <a:gd name="T3" fmla="*/ 0 h 966"/>
              <a:gd name="T4" fmla="*/ 408 w 849"/>
              <a:gd name="T5" fmla="*/ 506 h 966"/>
              <a:gd name="T6" fmla="*/ 5 w 849"/>
              <a:gd name="T7" fmla="*/ 23 h 966"/>
              <a:gd name="T8" fmla="*/ 0 w 849"/>
              <a:gd name="T9" fmla="*/ 483 h 966"/>
              <a:gd name="T10" fmla="*/ 403 w 849"/>
              <a:gd name="T11" fmla="*/ 966 h 966"/>
              <a:gd name="T12" fmla="*/ 844 w 849"/>
              <a:gd name="T13" fmla="*/ 459 h 966"/>
            </a:gdLst>
            <a:ahLst/>
            <a:cxnLst>
              <a:cxn ang="0">
                <a:pos x="T0" y="T1"/>
              </a:cxn>
              <a:cxn ang="0">
                <a:pos x="T2" y="T3"/>
              </a:cxn>
              <a:cxn ang="0">
                <a:pos x="T4" y="T5"/>
              </a:cxn>
              <a:cxn ang="0">
                <a:pos x="T6" y="T7"/>
              </a:cxn>
              <a:cxn ang="0">
                <a:pos x="T8" y="T9"/>
              </a:cxn>
              <a:cxn ang="0">
                <a:pos x="T10" y="T11"/>
              </a:cxn>
              <a:cxn ang="0">
                <a:pos x="T12" y="T13"/>
              </a:cxn>
            </a:cxnLst>
            <a:rect l="0" t="0" r="r" b="b"/>
            <a:pathLst>
              <a:path w="849" h="966">
                <a:moveTo>
                  <a:pt x="844" y="459"/>
                </a:moveTo>
                <a:lnTo>
                  <a:pt x="849" y="0"/>
                </a:lnTo>
                <a:lnTo>
                  <a:pt x="408" y="506"/>
                </a:lnTo>
                <a:lnTo>
                  <a:pt x="5" y="23"/>
                </a:lnTo>
                <a:lnTo>
                  <a:pt x="0" y="483"/>
                </a:lnTo>
                <a:lnTo>
                  <a:pt x="403" y="966"/>
                </a:lnTo>
                <a:lnTo>
                  <a:pt x="844" y="459"/>
                </a:lnTo>
                <a:close/>
              </a:path>
            </a:pathLst>
          </a:custGeom>
          <a:solidFill>
            <a:srgbClr val="2D886E"/>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43" name="直接连接符 42"/>
          <p:cNvCxnSpPr/>
          <p:nvPr/>
        </p:nvCxnSpPr>
        <p:spPr>
          <a:xfrm flipH="1" flipV="1">
            <a:off x="3203576" y="6691264"/>
            <a:ext cx="2057399" cy="15130"/>
          </a:xfrm>
          <a:prstGeom prst="line">
            <a:avLst/>
          </a:prstGeom>
          <a:ln>
            <a:solidFill>
              <a:srgbClr val="4C606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5641975" y="6685879"/>
            <a:ext cx="2743200" cy="20515"/>
          </a:xfrm>
          <a:prstGeom prst="line">
            <a:avLst/>
          </a:prstGeom>
          <a:ln>
            <a:solidFill>
              <a:srgbClr val="A2B93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8994775" y="6706394"/>
            <a:ext cx="2040628" cy="0"/>
          </a:xfrm>
          <a:prstGeom prst="line">
            <a:avLst/>
          </a:prstGeom>
          <a:ln>
            <a:solidFill>
              <a:srgbClr val="EBAC07"/>
            </a:solidFill>
          </a:ln>
        </p:spPr>
        <p:style>
          <a:lnRef idx="1">
            <a:schemeClr val="accent1"/>
          </a:lnRef>
          <a:fillRef idx="0">
            <a:schemeClr val="accent1"/>
          </a:fillRef>
          <a:effectRef idx="0">
            <a:schemeClr val="accent1"/>
          </a:effectRef>
          <a:fontRef idx="minor">
            <a:schemeClr val="tx1"/>
          </a:fontRef>
        </p:style>
      </p:cxnSp>
      <p:sp>
        <p:nvSpPr>
          <p:cNvPr id="46" name="文本框 20"/>
          <p:cNvSpPr txBox="1"/>
          <p:nvPr/>
        </p:nvSpPr>
        <p:spPr>
          <a:xfrm>
            <a:off x="765175" y="4295041"/>
            <a:ext cx="2362200" cy="2308324"/>
          </a:xfrm>
          <a:prstGeom prst="rect">
            <a:avLst/>
          </a:prstGeom>
          <a:noFill/>
        </p:spPr>
        <p:txBody>
          <a:bodyPr wrap="square" rtlCol="0">
            <a:spAutoFit/>
          </a:bodyPr>
          <a:lstStyle/>
          <a:p>
            <a:pPr algn="just">
              <a:lnSpc>
                <a:spcPct val="150000"/>
              </a:lnSpc>
            </a:pPr>
            <a:r>
              <a:rPr lang="zh-CN" altLang="en-US" sz="1600" dirty="0">
                <a:solidFill>
                  <a:srgbClr val="4C6062"/>
                </a:solidFill>
                <a:latin typeface="微软雅黑" panose="020B0503020204020204" pitchFamily="34" charset="-122"/>
                <a:ea typeface="微软雅黑" panose="020B0503020204020204" pitchFamily="34" charset="-122"/>
              </a:rPr>
              <a:t>集群中的节点失效是一种常态，而不是一种异常。每时每刻总会有节点处在失效状态，需要通过软件程序模块，监视系统的动态运行状况。</a:t>
            </a:r>
          </a:p>
        </p:txBody>
      </p:sp>
      <p:sp>
        <p:nvSpPr>
          <p:cNvPr id="47" name="文本框 20"/>
          <p:cNvSpPr txBox="1"/>
          <p:nvPr/>
        </p:nvSpPr>
        <p:spPr>
          <a:xfrm>
            <a:off x="3279775" y="4295041"/>
            <a:ext cx="2133600" cy="1938992"/>
          </a:xfrm>
          <a:prstGeom prst="rect">
            <a:avLst/>
          </a:prstGeom>
          <a:noFill/>
        </p:spPr>
        <p:txBody>
          <a:bodyPr wrap="square" rtlCol="0">
            <a:spAutoFit/>
          </a:bodyPr>
          <a:lstStyle/>
          <a:p>
            <a:pPr algn="just">
              <a:lnSpc>
                <a:spcPct val="150000"/>
              </a:lnSpc>
            </a:pPr>
            <a:r>
              <a:rPr lang="en-US" altLang="zh-CN" sz="1600" dirty="0">
                <a:solidFill>
                  <a:srgbClr val="4C6062"/>
                </a:solidFill>
                <a:latin typeface="微软雅黑" panose="020B0503020204020204" pitchFamily="34" charset="-122"/>
                <a:ea typeface="微软雅黑" panose="020B0503020204020204" pitchFamily="34" charset="-122"/>
              </a:rPr>
              <a:t>Google</a:t>
            </a:r>
            <a:r>
              <a:rPr lang="zh-CN" altLang="en-US" sz="1600" dirty="0">
                <a:solidFill>
                  <a:srgbClr val="4C6062"/>
                </a:solidFill>
                <a:latin typeface="微软雅黑" panose="020B0503020204020204" pitchFamily="34" charset="-122"/>
                <a:ea typeface="微软雅黑" panose="020B0503020204020204" pitchFamily="34" charset="-122"/>
              </a:rPr>
              <a:t>系统中的文件大小与通常文件系统中的文件大小概念不一样，文件大小通常以</a:t>
            </a:r>
            <a:r>
              <a:rPr lang="en-US" altLang="zh-CN" sz="1600" dirty="0">
                <a:solidFill>
                  <a:srgbClr val="4C6062"/>
                </a:solidFill>
                <a:latin typeface="微软雅黑" panose="020B0503020204020204" pitchFamily="34" charset="-122"/>
                <a:ea typeface="微软雅黑" panose="020B0503020204020204" pitchFamily="34" charset="-122"/>
              </a:rPr>
              <a:t>G</a:t>
            </a:r>
            <a:r>
              <a:rPr lang="zh-CN" altLang="en-US" sz="1600" dirty="0">
                <a:solidFill>
                  <a:srgbClr val="4C6062"/>
                </a:solidFill>
                <a:latin typeface="微软雅黑" panose="020B0503020204020204" pitchFamily="34" charset="-122"/>
                <a:ea typeface="微软雅黑" panose="020B0503020204020204" pitchFamily="34" charset="-122"/>
              </a:rPr>
              <a:t>字节计。</a:t>
            </a:r>
          </a:p>
        </p:txBody>
      </p:sp>
      <p:sp>
        <p:nvSpPr>
          <p:cNvPr id="48" name="文本框 20"/>
          <p:cNvSpPr txBox="1"/>
          <p:nvPr/>
        </p:nvSpPr>
        <p:spPr>
          <a:xfrm>
            <a:off x="5565775" y="4295041"/>
            <a:ext cx="2895600" cy="2308324"/>
          </a:xfrm>
          <a:prstGeom prst="rect">
            <a:avLst/>
          </a:prstGeom>
          <a:noFill/>
        </p:spPr>
        <p:txBody>
          <a:bodyPr wrap="square" rtlCol="0">
            <a:spAutoFit/>
          </a:bodyPr>
          <a:lstStyle/>
          <a:p>
            <a:pPr algn="just">
              <a:lnSpc>
                <a:spcPct val="150000"/>
              </a:lnSpc>
            </a:pPr>
            <a:r>
              <a:rPr lang="en-US" altLang="zh-CN" sz="1600" dirty="0">
                <a:solidFill>
                  <a:srgbClr val="4C6062"/>
                </a:solidFill>
                <a:latin typeface="微软雅黑" panose="020B0503020204020204" pitchFamily="34" charset="-122"/>
                <a:ea typeface="微软雅黑" panose="020B0503020204020204" pitchFamily="34" charset="-122"/>
              </a:rPr>
              <a:t>Google</a:t>
            </a:r>
            <a:r>
              <a:rPr lang="zh-CN" altLang="en-US" sz="1600" dirty="0">
                <a:solidFill>
                  <a:srgbClr val="4C6062"/>
                </a:solidFill>
                <a:latin typeface="微软雅黑" panose="020B0503020204020204" pitchFamily="34" charset="-122"/>
                <a:ea typeface="微软雅黑" panose="020B0503020204020204" pitchFamily="34" charset="-122"/>
              </a:rPr>
              <a:t>文件系统中的文件读写模式和传统的文件系统不同。在</a:t>
            </a:r>
            <a:r>
              <a:rPr lang="en-US" altLang="zh-CN" sz="1600" dirty="0">
                <a:solidFill>
                  <a:srgbClr val="4C6062"/>
                </a:solidFill>
                <a:latin typeface="微软雅黑" panose="020B0503020204020204" pitchFamily="34" charset="-122"/>
                <a:ea typeface="微软雅黑" panose="020B0503020204020204" pitchFamily="34" charset="-122"/>
              </a:rPr>
              <a:t>Google</a:t>
            </a:r>
            <a:r>
              <a:rPr lang="zh-CN" altLang="en-US" sz="1600" dirty="0">
                <a:solidFill>
                  <a:srgbClr val="4C6062"/>
                </a:solidFill>
                <a:latin typeface="微软雅黑" panose="020B0503020204020204" pitchFamily="34" charset="-122"/>
                <a:ea typeface="微软雅黑" panose="020B0503020204020204" pitchFamily="34" charset="-122"/>
              </a:rPr>
              <a:t>应用（如搜索）中对大部分文件的修改，不是覆盖原有数据，而是在文件尾追加新数据。</a:t>
            </a:r>
          </a:p>
        </p:txBody>
      </p:sp>
      <p:sp>
        <p:nvSpPr>
          <p:cNvPr id="49" name="文本框 20"/>
          <p:cNvSpPr txBox="1"/>
          <p:nvPr/>
        </p:nvSpPr>
        <p:spPr>
          <a:xfrm>
            <a:off x="8842375" y="4295041"/>
            <a:ext cx="2286000" cy="2264851"/>
          </a:xfrm>
          <a:prstGeom prst="rect">
            <a:avLst/>
          </a:prstGeom>
          <a:noFill/>
        </p:spPr>
        <p:txBody>
          <a:bodyPr wrap="square" rtlCol="0">
            <a:spAutoFit/>
          </a:bodyPr>
          <a:lstStyle/>
          <a:p>
            <a:pPr algn="just">
              <a:lnSpc>
                <a:spcPct val="150000"/>
              </a:lnSpc>
            </a:pPr>
            <a:r>
              <a:rPr lang="zh-CN" altLang="en-US" sz="1600" dirty="0">
                <a:solidFill>
                  <a:srgbClr val="4C6062"/>
                </a:solidFill>
                <a:latin typeface="微软雅黑" panose="020B0503020204020204" pitchFamily="34" charset="-122"/>
                <a:ea typeface="微软雅黑" panose="020B0503020204020204" pitchFamily="34" charset="-122"/>
              </a:rPr>
              <a:t>文件系统的某些具体操作不再透明，而且需要应用程序的协助完成，应用程序和文件系统</a:t>
            </a:r>
            <a:r>
              <a:rPr lang="en-US" altLang="zh-CN" sz="1600" dirty="0">
                <a:solidFill>
                  <a:srgbClr val="4C6062"/>
                </a:solidFill>
                <a:latin typeface="微软雅黑" panose="020B0503020204020204" pitchFamily="34" charset="-122"/>
                <a:ea typeface="微软雅黑" panose="020B0503020204020204" pitchFamily="34" charset="-122"/>
              </a:rPr>
              <a:t>API</a:t>
            </a:r>
            <a:r>
              <a:rPr lang="zh-CN" altLang="en-US" sz="1600" dirty="0">
                <a:solidFill>
                  <a:srgbClr val="4C6062"/>
                </a:solidFill>
                <a:latin typeface="微软雅黑" panose="020B0503020204020204" pitchFamily="34" charset="-122"/>
                <a:ea typeface="微软雅黑" panose="020B0503020204020204" pitchFamily="34" charset="-122"/>
              </a:rPr>
              <a:t>的协同设计提高了整个系统的灵活性。</a:t>
            </a:r>
          </a:p>
        </p:txBody>
      </p:sp>
      <p:cxnSp>
        <p:nvCxnSpPr>
          <p:cNvPr id="50" name="直接连接符 49"/>
          <p:cNvCxnSpPr/>
          <p:nvPr/>
        </p:nvCxnSpPr>
        <p:spPr>
          <a:xfrm flipH="1" flipV="1">
            <a:off x="917575" y="6676136"/>
            <a:ext cx="1981200" cy="30258"/>
          </a:xfrm>
          <a:prstGeom prst="line">
            <a:avLst/>
          </a:prstGeom>
          <a:ln>
            <a:solidFill>
              <a:srgbClr val="2D8862"/>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31974" y="-1"/>
            <a:ext cx="11520000" cy="2053082"/>
            <a:chOff x="131974" y="-1"/>
            <a:chExt cx="11520000" cy="2053082"/>
          </a:xfrm>
        </p:grpSpPr>
        <p:grpSp>
          <p:nvGrpSpPr>
            <p:cNvPr id="21" name="组合 20"/>
            <p:cNvGrpSpPr/>
            <p:nvPr/>
          </p:nvGrpSpPr>
          <p:grpSpPr>
            <a:xfrm>
              <a:off x="131974" y="-1"/>
              <a:ext cx="11520000" cy="1016152"/>
              <a:chOff x="131974" y="-1"/>
              <a:chExt cx="11520000" cy="1016152"/>
            </a:xfrm>
          </p:grpSpPr>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25" name="矩形 24"/>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典型的云存储服务</a:t>
                </a:r>
              </a:p>
            </p:txBody>
          </p:sp>
        </p:grpSp>
        <p:sp>
          <p:nvSpPr>
            <p:cNvPr id="22" name="文本框 21"/>
            <p:cNvSpPr txBox="1"/>
            <p:nvPr/>
          </p:nvSpPr>
          <p:spPr>
            <a:xfrm>
              <a:off x="606712" y="1080539"/>
              <a:ext cx="3416320"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典型的云存储服务</a:t>
              </a:r>
            </a:p>
          </p:txBody>
        </p:sp>
        <p:sp>
          <p:nvSpPr>
            <p:cNvPr id="23" name="文本框 22"/>
            <p:cNvSpPr txBox="1"/>
            <p:nvPr/>
          </p:nvSpPr>
          <p:spPr>
            <a:xfrm>
              <a:off x="612896" y="1591416"/>
              <a:ext cx="3308919"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Google</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的云存储服务</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 name="矩形 2"/>
          <p:cNvSpPr/>
          <p:nvPr/>
        </p:nvSpPr>
        <p:spPr>
          <a:xfrm>
            <a:off x="3921815" y="1569834"/>
            <a:ext cx="2783134" cy="452945"/>
          </a:xfrm>
          <a:prstGeom prst="rect">
            <a:avLst/>
          </a:prstGeom>
        </p:spPr>
        <p:txBody>
          <a:bodyPr wrap="none">
            <a:spAutoFit/>
          </a:bodyPr>
          <a:lstStyle/>
          <a:p>
            <a:pPr marL="342900" lvl="0" indent="-342900">
              <a:lnSpc>
                <a:spcPct val="130000"/>
              </a:lnSpc>
              <a:spcBef>
                <a:spcPct val="20000"/>
              </a:spcBef>
              <a:buClr>
                <a:srgbClr val="0070C0"/>
              </a:buClr>
              <a:buSzPct val="1000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Google</a:t>
            </a:r>
            <a:r>
              <a:rPr lang="zh-CN" altLang="en-US" sz="2000" dirty="0">
                <a:latin typeface="Times New Roman" panose="02020603050405020304" pitchFamily="18" charset="0"/>
                <a:cs typeface="Times New Roman" panose="02020603050405020304" pitchFamily="18" charset="0"/>
              </a:rPr>
              <a:t>文件系统</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51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3657599"/>
            <a:ext cx="12198349" cy="334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4294967295"/>
          </p:nvPr>
        </p:nvSpPr>
        <p:spPr>
          <a:xfrm>
            <a:off x="561871" y="3657599"/>
            <a:ext cx="10823575" cy="3354388"/>
          </a:xfrm>
          <a:prstGeom prst="rect">
            <a:avLst/>
          </a:prstGeom>
        </p:spPr>
        <p:txBody>
          <a:bodyPr>
            <a:normAutofit fontScale="92500"/>
          </a:bodyPr>
          <a:lstStyle/>
          <a:p>
            <a:r>
              <a:rPr lang="en-US" altLang="zh-CN" sz="1900" dirty="0" err="1">
                <a:latin typeface="Times New Roman" panose="02020603050405020304" pitchFamily="18" charset="0"/>
                <a:cs typeface="Times New Roman" panose="02020603050405020304" pitchFamily="18" charset="0"/>
              </a:rPr>
              <a:t>BigTable</a:t>
            </a:r>
            <a:r>
              <a:rPr lang="zh-CN" altLang="en-US" sz="1900" dirty="0">
                <a:latin typeface="Times New Roman" panose="02020603050405020304" pitchFamily="18" charset="0"/>
                <a:cs typeface="Times New Roman" panose="02020603050405020304" pitchFamily="18" charset="0"/>
              </a:rPr>
              <a:t>是非关系型数据库，是一个稀疏的、分布式的、持久化存储的多维度排序</a:t>
            </a:r>
            <a:r>
              <a:rPr lang="en-US" altLang="zh-CN" sz="1900" dirty="0">
                <a:latin typeface="Times New Roman" panose="02020603050405020304" pitchFamily="18" charset="0"/>
                <a:cs typeface="Times New Roman" panose="02020603050405020304" pitchFamily="18" charset="0"/>
              </a:rPr>
              <a:t>Map</a:t>
            </a:r>
            <a:r>
              <a:rPr lang="zh-CN" altLang="en-US" sz="1900" dirty="0">
                <a:latin typeface="Times New Roman" panose="02020603050405020304" pitchFamily="18" charset="0"/>
                <a:cs typeface="Times New Roman" panose="02020603050405020304" pitchFamily="18" charset="0"/>
              </a:rPr>
              <a:t>。</a:t>
            </a:r>
            <a:r>
              <a:rPr lang="en-US" altLang="zh-CN" sz="1900" dirty="0" err="1">
                <a:latin typeface="Times New Roman" panose="02020603050405020304" pitchFamily="18" charset="0"/>
                <a:cs typeface="Times New Roman" panose="02020603050405020304" pitchFamily="18" charset="0"/>
              </a:rPr>
              <a:t>BigTable</a:t>
            </a:r>
            <a:r>
              <a:rPr lang="zh-CN" altLang="en-US" sz="1900" dirty="0">
                <a:latin typeface="Times New Roman" panose="02020603050405020304" pitchFamily="18" charset="0"/>
                <a:cs typeface="Times New Roman" panose="02020603050405020304" pitchFamily="18" charset="0"/>
              </a:rPr>
              <a:t>的设计目的是快速且可靠地处理</a:t>
            </a:r>
            <a:r>
              <a:rPr lang="en-US" altLang="zh-CN" sz="1900" dirty="0">
                <a:latin typeface="Times New Roman" panose="02020603050405020304" pitchFamily="18" charset="0"/>
                <a:cs typeface="Times New Roman" panose="02020603050405020304" pitchFamily="18" charset="0"/>
              </a:rPr>
              <a:t>PB</a:t>
            </a:r>
            <a:r>
              <a:rPr lang="zh-CN" altLang="en-US" sz="1900" dirty="0">
                <a:latin typeface="Times New Roman" panose="02020603050405020304" pitchFamily="18" charset="0"/>
                <a:cs typeface="Times New Roman" panose="02020603050405020304" pitchFamily="18" charset="0"/>
              </a:rPr>
              <a:t>级别的数据，并且能够部署到上千台机器上。</a:t>
            </a:r>
          </a:p>
          <a:p>
            <a:r>
              <a:rPr lang="en-US" altLang="zh-CN" sz="1900" dirty="0" err="1">
                <a:latin typeface="Times New Roman" panose="02020603050405020304" pitchFamily="18" charset="0"/>
                <a:cs typeface="Times New Roman" panose="02020603050405020304" pitchFamily="18" charset="0"/>
              </a:rPr>
              <a:t>BigTable</a:t>
            </a:r>
            <a:r>
              <a:rPr lang="zh-CN" altLang="en-US" sz="1900" dirty="0">
                <a:latin typeface="Times New Roman" panose="02020603050405020304" pitchFamily="18" charset="0"/>
                <a:cs typeface="Times New Roman" panose="02020603050405020304" pitchFamily="18" charset="0"/>
              </a:rPr>
              <a:t>看起来像一个数据库，采用了很多数据库的实现策略。</a:t>
            </a:r>
            <a:r>
              <a:rPr lang="en-US" altLang="zh-CN" sz="1900" dirty="0" err="1">
                <a:latin typeface="Times New Roman" panose="02020603050405020304" pitchFamily="18" charset="0"/>
                <a:cs typeface="Times New Roman" panose="02020603050405020304" pitchFamily="18" charset="0"/>
              </a:rPr>
              <a:t>BigTable</a:t>
            </a:r>
            <a:r>
              <a:rPr lang="zh-CN" altLang="en-US" sz="1900" dirty="0">
                <a:latin typeface="Times New Roman" panose="02020603050405020304" pitchFamily="18" charset="0"/>
                <a:cs typeface="Times New Roman" panose="02020603050405020304" pitchFamily="18" charset="0"/>
              </a:rPr>
              <a:t>将数据统统看成无意义的字节串，将结构化和非结构化数据写入</a:t>
            </a:r>
            <a:r>
              <a:rPr lang="en-US" altLang="zh-CN" sz="1900" dirty="0" err="1">
                <a:latin typeface="Times New Roman" panose="02020603050405020304" pitchFamily="18" charset="0"/>
                <a:cs typeface="Times New Roman" panose="02020603050405020304" pitchFamily="18" charset="0"/>
              </a:rPr>
              <a:t>BigTable</a:t>
            </a:r>
            <a:r>
              <a:rPr lang="zh-CN" altLang="en-US" sz="1900" dirty="0">
                <a:latin typeface="Times New Roman" panose="02020603050405020304" pitchFamily="18" charset="0"/>
                <a:cs typeface="Times New Roman" panose="02020603050405020304" pitchFamily="18" charset="0"/>
              </a:rPr>
              <a:t>时，客户端需要首先将数据串行化。</a:t>
            </a:r>
          </a:p>
          <a:p>
            <a:r>
              <a:rPr lang="en-US" altLang="zh-CN" sz="1900" dirty="0" err="1">
                <a:latin typeface="Times New Roman" panose="02020603050405020304" pitchFamily="18" charset="0"/>
                <a:cs typeface="Times New Roman" panose="02020603050405020304" pitchFamily="18" charset="0"/>
              </a:rPr>
              <a:t>BigTable</a:t>
            </a:r>
            <a:r>
              <a:rPr lang="zh-CN" altLang="en-US" sz="1900" dirty="0">
                <a:latin typeface="Times New Roman" panose="02020603050405020304" pitchFamily="18" charset="0"/>
                <a:cs typeface="Times New Roman" panose="02020603050405020304" pitchFamily="18" charset="0"/>
              </a:rPr>
              <a:t>已经实现了适用性广泛、可扩展、高性能和高可用性几个设计目标。</a:t>
            </a:r>
          </a:p>
          <a:p>
            <a:r>
              <a:rPr lang="en-US" altLang="zh-CN" sz="1900" dirty="0" err="1">
                <a:latin typeface="Times New Roman" panose="02020603050405020304" pitchFamily="18" charset="0"/>
                <a:cs typeface="Times New Roman" panose="02020603050405020304" pitchFamily="18" charset="0"/>
              </a:rPr>
              <a:t>Bigtable</a:t>
            </a:r>
            <a:r>
              <a:rPr lang="zh-CN" altLang="en-US" sz="1900" dirty="0">
                <a:latin typeface="Times New Roman" panose="02020603050405020304" pitchFamily="18" charset="0"/>
                <a:cs typeface="Times New Roman" panose="02020603050405020304" pitchFamily="18" charset="0"/>
              </a:rPr>
              <a:t>是一个为管理大规模结构化数据而设计的分布式存储系统，可以扩展到</a:t>
            </a:r>
            <a:r>
              <a:rPr lang="en-US" altLang="zh-CN" sz="1900" dirty="0">
                <a:latin typeface="Times New Roman" panose="02020603050405020304" pitchFamily="18" charset="0"/>
                <a:cs typeface="Times New Roman" panose="02020603050405020304" pitchFamily="18" charset="0"/>
              </a:rPr>
              <a:t>PB</a:t>
            </a:r>
            <a:r>
              <a:rPr lang="zh-CN" altLang="en-US" sz="1900" dirty="0">
                <a:latin typeface="Times New Roman" panose="02020603050405020304" pitchFamily="18" charset="0"/>
                <a:cs typeface="Times New Roman" panose="02020603050405020304" pitchFamily="18" charset="0"/>
              </a:rPr>
              <a:t>级数据和上千台服务器。</a:t>
            </a:r>
          </a:p>
          <a:p>
            <a:r>
              <a:rPr lang="en-US" altLang="zh-CN" sz="1900" dirty="0" err="1">
                <a:latin typeface="Times New Roman" panose="02020603050405020304" pitchFamily="18" charset="0"/>
                <a:cs typeface="Times New Roman" panose="02020603050405020304" pitchFamily="18" charset="0"/>
              </a:rPr>
              <a:t>BigTable</a:t>
            </a:r>
            <a:r>
              <a:rPr lang="zh-CN" altLang="en-US" sz="1900" dirty="0">
                <a:latin typeface="Times New Roman" panose="02020603050405020304" pitchFamily="18" charset="0"/>
                <a:cs typeface="Times New Roman" panose="02020603050405020304" pitchFamily="18" charset="0"/>
              </a:rPr>
              <a:t>已经在超过</a:t>
            </a:r>
            <a:r>
              <a:rPr lang="en-US" altLang="zh-CN" sz="1900" dirty="0">
                <a:latin typeface="Times New Roman" panose="02020603050405020304" pitchFamily="18" charset="0"/>
                <a:cs typeface="Times New Roman" panose="02020603050405020304" pitchFamily="18" charset="0"/>
              </a:rPr>
              <a:t>60</a:t>
            </a:r>
            <a:r>
              <a:rPr lang="zh-CN" altLang="en-US" sz="1900" dirty="0">
                <a:latin typeface="Times New Roman" panose="02020603050405020304" pitchFamily="18" charset="0"/>
                <a:cs typeface="Times New Roman" panose="02020603050405020304" pitchFamily="18" charset="0"/>
              </a:rPr>
              <a:t>个</a:t>
            </a:r>
            <a:r>
              <a:rPr lang="en-US" altLang="zh-CN" sz="1900" dirty="0">
                <a:latin typeface="Times New Roman" panose="02020603050405020304" pitchFamily="18" charset="0"/>
                <a:cs typeface="Times New Roman" panose="02020603050405020304" pitchFamily="18" charset="0"/>
              </a:rPr>
              <a:t>Google</a:t>
            </a:r>
            <a:r>
              <a:rPr lang="zh-CN" altLang="en-US" sz="1900" dirty="0">
                <a:latin typeface="Times New Roman" panose="02020603050405020304" pitchFamily="18" charset="0"/>
                <a:cs typeface="Times New Roman" panose="02020603050405020304" pitchFamily="18" charset="0"/>
              </a:rPr>
              <a:t>的产品和项目上得到了应用，包括 </a:t>
            </a:r>
            <a:r>
              <a:rPr lang="en-US" altLang="zh-CN" sz="1900" dirty="0">
                <a:latin typeface="Times New Roman" panose="02020603050405020304" pitchFamily="18" charset="0"/>
                <a:cs typeface="Times New Roman" panose="02020603050405020304" pitchFamily="18" charset="0"/>
              </a:rPr>
              <a:t>Google Analytics</a:t>
            </a:r>
            <a:r>
              <a:rPr lang="zh-CN" altLang="en-US" sz="1900" dirty="0">
                <a:latin typeface="Times New Roman" panose="02020603050405020304" pitchFamily="18" charset="0"/>
                <a:cs typeface="Times New Roman" panose="02020603050405020304" pitchFamily="18" charset="0"/>
              </a:rPr>
              <a:t>、</a:t>
            </a:r>
            <a:r>
              <a:rPr lang="en-US" altLang="zh-CN" sz="1900" dirty="0">
                <a:latin typeface="Times New Roman" panose="02020603050405020304" pitchFamily="18" charset="0"/>
                <a:cs typeface="Times New Roman" panose="02020603050405020304" pitchFamily="18" charset="0"/>
              </a:rPr>
              <a:t>Google Finance</a:t>
            </a:r>
            <a:r>
              <a:rPr lang="zh-CN" altLang="en-US" sz="1900" dirty="0">
                <a:latin typeface="Times New Roman" panose="02020603050405020304" pitchFamily="18" charset="0"/>
                <a:cs typeface="Times New Roman" panose="02020603050405020304" pitchFamily="18" charset="0"/>
              </a:rPr>
              <a:t>等。</a:t>
            </a:r>
          </a:p>
        </p:txBody>
      </p:sp>
      <p:sp>
        <p:nvSpPr>
          <p:cNvPr id="9" name="内容占位符 3"/>
          <p:cNvSpPr>
            <a:spLocks noGrp="1"/>
          </p:cNvSpPr>
          <p:nvPr>
            <p:ph idx="4294967295"/>
          </p:nvPr>
        </p:nvSpPr>
        <p:spPr>
          <a:xfrm>
            <a:off x="654878" y="3183701"/>
            <a:ext cx="5105400" cy="465138"/>
          </a:xfrm>
          <a:prstGeom prst="rect">
            <a:avLst/>
          </a:prstGeom>
          <a:solidFill>
            <a:srgbClr val="92D050"/>
          </a:solidFill>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Google </a:t>
            </a:r>
            <a:r>
              <a:rPr lang="en-US" altLang="zh-CN" dirty="0" err="1">
                <a:latin typeface="Times New Roman" panose="02020603050405020304" pitchFamily="18" charset="0"/>
                <a:cs typeface="Times New Roman" panose="02020603050405020304" pitchFamily="18" charset="0"/>
              </a:rPr>
              <a:t>BigTable</a:t>
            </a:r>
            <a:r>
              <a:rPr lang="zh-CN" altLang="en-US" dirty="0">
                <a:latin typeface="Times New Roman" panose="02020603050405020304" pitchFamily="18" charset="0"/>
                <a:cs typeface="Times New Roman" panose="02020603050405020304" pitchFamily="18" charset="0"/>
              </a:rPr>
              <a:t>的特点介绍</a:t>
            </a:r>
            <a:endParaRPr lang="en-US" altLang="zh-CN" dirty="0">
              <a:latin typeface="Times New Roman" panose="02020603050405020304" pitchFamily="18" charset="0"/>
              <a:cs typeface="Times New Roman" panose="02020603050405020304" pitchFamily="18" charset="0"/>
            </a:endParaRPr>
          </a:p>
        </p:txBody>
      </p:sp>
      <p:sp>
        <p:nvSpPr>
          <p:cNvPr id="15" name="内容占位符 3"/>
          <p:cNvSpPr txBox="1">
            <a:spLocks/>
          </p:cNvSpPr>
          <p:nvPr/>
        </p:nvSpPr>
        <p:spPr>
          <a:xfrm>
            <a:off x="638388" y="2146771"/>
            <a:ext cx="10747058" cy="839747"/>
          </a:xfrm>
          <a:prstGeom prst="rect">
            <a:avLst/>
          </a:prstGeom>
        </p:spPr>
        <p:txBody>
          <a:bodyPr vert="horz" lIns="121917" tIns="60958" rIns="121917" bIns="60958" rtlCol="0">
            <a:no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indent="457200"/>
            <a:r>
              <a:rPr lang="en-US" altLang="zh-CN" dirty="0">
                <a:latin typeface="Times New Roman" panose="02020603050405020304" pitchFamily="18" charset="0"/>
                <a:cs typeface="Times New Roman" panose="02020603050405020304" pitchFamily="18" charset="0"/>
              </a:rPr>
              <a:t>Google </a:t>
            </a:r>
            <a:r>
              <a:rPr lang="en-US" altLang="zh-CN" dirty="0" err="1">
                <a:latin typeface="Times New Roman" panose="02020603050405020304" pitchFamily="18" charset="0"/>
                <a:cs typeface="Times New Roman" panose="02020603050405020304" pitchFamily="18" charset="0"/>
              </a:rPr>
              <a:t>BigTable</a:t>
            </a:r>
            <a:r>
              <a:rPr lang="zh-CN" altLang="en-US" dirty="0">
                <a:latin typeface="Times New Roman" panose="02020603050405020304" pitchFamily="18" charset="0"/>
                <a:cs typeface="Times New Roman" panose="02020603050405020304" pitchFamily="18" charset="0"/>
              </a:rPr>
              <a:t>是构建于</a:t>
            </a:r>
            <a:r>
              <a:rPr lang="en-US" altLang="zh-CN" dirty="0">
                <a:latin typeface="Times New Roman" panose="02020603050405020304" pitchFamily="18" charset="0"/>
                <a:cs typeface="Times New Roman" panose="02020603050405020304" pitchFamily="18" charset="0"/>
              </a:rPr>
              <a:t>GFS</a:t>
            </a:r>
            <a:r>
              <a:rPr lang="zh-CN" altLang="en-US" dirty="0">
                <a:latin typeface="Times New Roman" panose="02020603050405020304" pitchFamily="18" charset="0"/>
                <a:cs typeface="Times New Roman" panose="02020603050405020304" pitchFamily="18" charset="0"/>
              </a:rPr>
              <a:t>之上的</a:t>
            </a:r>
            <a:r>
              <a:rPr lang="zh-CN" altLang="en-US" dirty="0">
                <a:solidFill>
                  <a:srgbClr val="FF0000"/>
                </a:solidFill>
                <a:latin typeface="Times New Roman" panose="02020603050405020304" pitchFamily="18" charset="0"/>
                <a:cs typeface="Times New Roman" panose="02020603050405020304" pitchFamily="18" charset="0"/>
              </a:rPr>
              <a:t>分布式数据库系统</a:t>
            </a:r>
            <a:r>
              <a:rPr lang="zh-CN" altLang="en-US" dirty="0">
                <a:latin typeface="Times New Roman" panose="02020603050405020304" pitchFamily="18" charset="0"/>
                <a:cs typeface="Times New Roman" panose="02020603050405020304" pitchFamily="18" charset="0"/>
              </a:rPr>
              <a:t>，其作用是处理</a:t>
            </a:r>
            <a:r>
              <a:rPr lang="en-US" altLang="zh-CN" dirty="0">
                <a:latin typeface="Times New Roman" panose="02020603050405020304" pitchFamily="18" charset="0"/>
                <a:cs typeface="Times New Roman" panose="02020603050405020304" pitchFamily="18" charset="0"/>
              </a:rPr>
              <a:t>Google</a:t>
            </a:r>
            <a:r>
              <a:rPr lang="zh-CN" altLang="en-US" dirty="0">
                <a:latin typeface="Times New Roman" panose="02020603050405020304" pitchFamily="18" charset="0"/>
                <a:cs typeface="Times New Roman" panose="02020603050405020304" pitchFamily="18" charset="0"/>
              </a:rPr>
              <a:t>内部大量的格式化以及半格式化数据。</a:t>
            </a:r>
          </a:p>
        </p:txBody>
      </p:sp>
      <p:cxnSp>
        <p:nvCxnSpPr>
          <p:cNvPr id="16" name="直接连接符 15"/>
          <p:cNvCxnSpPr/>
          <p:nvPr/>
        </p:nvCxnSpPr>
        <p:spPr>
          <a:xfrm>
            <a:off x="0" y="6934994"/>
            <a:ext cx="12198351"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927448" y="1581193"/>
            <a:ext cx="2670668" cy="453266"/>
          </a:xfrm>
          <a:prstGeom prst="rect">
            <a:avLst/>
          </a:prstGeom>
        </p:spPr>
        <p:txBody>
          <a:bodyPr wrap="none">
            <a:spAutoFit/>
          </a:bodyPr>
          <a:lstStyle/>
          <a:p>
            <a:pPr marL="342900" indent="-342900">
              <a:lnSpc>
                <a:spcPct val="130000"/>
              </a:lnSpc>
              <a:spcBef>
                <a:spcPct val="20000"/>
              </a:spcBef>
              <a:buClr>
                <a:srgbClr val="0070C0"/>
              </a:buClr>
              <a:buSzPct val="1000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Google </a:t>
            </a:r>
            <a:r>
              <a:rPr lang="en-US" altLang="zh-CN" sz="2000" dirty="0" err="1">
                <a:latin typeface="Times New Roman" panose="02020603050405020304" pitchFamily="18" charset="0"/>
                <a:cs typeface="Times New Roman" panose="02020603050405020304" pitchFamily="18" charset="0"/>
              </a:rPr>
              <a:t>BigTable</a:t>
            </a:r>
            <a:endParaRPr lang="en-US" altLang="zh-CN" sz="2000" dirty="0">
              <a:latin typeface="Times New Roman" panose="02020603050405020304" pitchFamily="18" charset="0"/>
              <a:cs typeface="Times New Roman" panose="02020603050405020304" pitchFamily="18" charset="0"/>
            </a:endParaRPr>
          </a:p>
        </p:txBody>
      </p:sp>
      <p:grpSp>
        <p:nvGrpSpPr>
          <p:cNvPr id="10" name="组合 9"/>
          <p:cNvGrpSpPr/>
          <p:nvPr/>
        </p:nvGrpSpPr>
        <p:grpSpPr>
          <a:xfrm>
            <a:off x="131974" y="-1"/>
            <a:ext cx="11520000" cy="2053082"/>
            <a:chOff x="131974" y="-1"/>
            <a:chExt cx="11520000" cy="2053082"/>
          </a:xfrm>
        </p:grpSpPr>
        <p:grpSp>
          <p:nvGrpSpPr>
            <p:cNvPr id="11" name="组合 10"/>
            <p:cNvGrpSpPr/>
            <p:nvPr/>
          </p:nvGrpSpPr>
          <p:grpSpPr>
            <a:xfrm>
              <a:off x="131974" y="-1"/>
              <a:ext cx="11520000" cy="1016152"/>
              <a:chOff x="131974" y="-1"/>
              <a:chExt cx="11520000" cy="1016152"/>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7" name="矩形 16"/>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典型的云存储服务</a:t>
                </a:r>
              </a:p>
            </p:txBody>
          </p:sp>
        </p:grpSp>
        <p:sp>
          <p:nvSpPr>
            <p:cNvPr id="12" name="文本框 11"/>
            <p:cNvSpPr txBox="1"/>
            <p:nvPr/>
          </p:nvSpPr>
          <p:spPr>
            <a:xfrm>
              <a:off x="606712" y="1080539"/>
              <a:ext cx="3416320"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典型的云存储服务</a:t>
              </a:r>
            </a:p>
          </p:txBody>
        </p:sp>
        <p:sp>
          <p:nvSpPr>
            <p:cNvPr id="13" name="文本框 12"/>
            <p:cNvSpPr txBox="1"/>
            <p:nvPr/>
          </p:nvSpPr>
          <p:spPr>
            <a:xfrm>
              <a:off x="612896" y="1591416"/>
              <a:ext cx="3308919" cy="461665"/>
            </a:xfrm>
            <a:prstGeom prst="rect">
              <a:avLst/>
            </a:prstGeom>
            <a:noFill/>
          </p:spPr>
          <p:txBody>
            <a:bodyPr wrap="none" rtlCol="0">
              <a:spAutoFit/>
            </a:bodyPr>
            <a:lstStyle/>
            <a:p>
              <a:pPr marL="342900" lvl="0" indent="-342900" defTabSz="914400">
                <a:buClr>
                  <a:srgbClr val="0070C0"/>
                </a:buClr>
                <a:buSzPct val="80000"/>
                <a:buFont typeface="Wingdings" panose="05000000000000000000" pitchFamily="2" charset="2"/>
                <a:buChar char="p"/>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Google</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的云存储服务</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238754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1" y="2618099"/>
            <a:ext cx="12198350" cy="30976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75729" y="2801132"/>
            <a:ext cx="1328046" cy="1327355"/>
          </a:xfrm>
          <a:prstGeom prst="rect">
            <a:avLst/>
          </a:prstGeom>
          <a:solidFill>
            <a:schemeClr val="bg1"/>
          </a:solidFill>
          <a:ln>
            <a:noFill/>
          </a:ln>
          <a:effectLst>
            <a:outerShdw blurRad="177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831975" y="4132174"/>
            <a:ext cx="1328046" cy="1327355"/>
          </a:xfrm>
          <a:prstGeom prst="rect">
            <a:avLst/>
          </a:prstGeom>
          <a:solidFill>
            <a:schemeClr val="bg1"/>
          </a:solidFill>
          <a:ln>
            <a:noFill/>
          </a:ln>
          <a:effectLst>
            <a:outerShdw blurRad="177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49671" y="4132174"/>
            <a:ext cx="1328046" cy="1327355"/>
          </a:xfrm>
          <a:prstGeom prst="rect">
            <a:avLst/>
          </a:prstGeom>
          <a:solidFill>
            <a:schemeClr val="bg1"/>
          </a:solidFill>
          <a:ln>
            <a:noFill/>
          </a:ln>
          <a:effectLst>
            <a:outerShdw blurRad="177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76547" y="2801132"/>
            <a:ext cx="1328046" cy="1327355"/>
          </a:xfrm>
          <a:prstGeom prst="rect">
            <a:avLst/>
          </a:prstGeom>
          <a:solidFill>
            <a:schemeClr val="bg1"/>
          </a:solidFill>
          <a:ln>
            <a:noFill/>
          </a:ln>
          <a:effectLst>
            <a:outerShdw blurRad="177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657329" y="4132174"/>
            <a:ext cx="1328046" cy="1327355"/>
          </a:xfrm>
          <a:prstGeom prst="rect">
            <a:avLst/>
          </a:prstGeom>
          <a:solidFill>
            <a:schemeClr val="bg1"/>
          </a:solidFill>
          <a:ln>
            <a:noFill/>
          </a:ln>
          <a:effectLst>
            <a:outerShdw blurRad="177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H="1">
            <a:off x="3475729" y="2801132"/>
            <a:ext cx="1328046" cy="1327355"/>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6876546" y="2801132"/>
            <a:ext cx="1328046" cy="1327355"/>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a:off x="8200128" y="4132174"/>
            <a:ext cx="1328046" cy="1327355"/>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H="1">
            <a:off x="5152129" y="4132174"/>
            <a:ext cx="1328046" cy="1327355"/>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flipH="1">
            <a:off x="1836893" y="4132174"/>
            <a:ext cx="1328046" cy="1327355"/>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a:off x="3670286" y="2995588"/>
            <a:ext cx="1008525" cy="1008000"/>
          </a:xfrm>
          <a:prstGeom prst="ellipse">
            <a:avLst/>
          </a:prstGeom>
          <a:solidFill>
            <a:srgbClr val="A1C921"/>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a:spLocks noChangeAspect="1"/>
          </p:cNvSpPr>
          <p:nvPr/>
        </p:nvSpPr>
        <p:spPr>
          <a:xfrm>
            <a:off x="7036306" y="2995588"/>
            <a:ext cx="1008525" cy="1008000"/>
          </a:xfrm>
          <a:prstGeom prst="ellipse">
            <a:avLst/>
          </a:prstGeom>
          <a:solidFill>
            <a:srgbClr val="3333FF"/>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a:spLocks noChangeAspect="1"/>
          </p:cNvSpPr>
          <p:nvPr/>
        </p:nvSpPr>
        <p:spPr>
          <a:xfrm>
            <a:off x="8842375" y="4291850"/>
            <a:ext cx="1008525" cy="1008000"/>
          </a:xfrm>
          <a:prstGeom prst="ellipse">
            <a:avLst/>
          </a:prstGeom>
          <a:solidFill>
            <a:srgbClr val="FFC000"/>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a:spLocks noChangeAspect="1"/>
          </p:cNvSpPr>
          <p:nvPr/>
        </p:nvSpPr>
        <p:spPr>
          <a:xfrm>
            <a:off x="1991735" y="4291850"/>
            <a:ext cx="1008525" cy="1008000"/>
          </a:xfrm>
          <a:prstGeom prst="ellipse">
            <a:avLst/>
          </a:prstGeom>
          <a:solidFill>
            <a:srgbClr val="C00000"/>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a:spLocks noChangeAspect="1"/>
          </p:cNvSpPr>
          <p:nvPr/>
        </p:nvSpPr>
        <p:spPr>
          <a:xfrm>
            <a:off x="5309431" y="4291850"/>
            <a:ext cx="1008525" cy="1008000"/>
          </a:xfrm>
          <a:prstGeom prst="ellipse">
            <a:avLst/>
          </a:prstGeom>
          <a:solidFill>
            <a:srgbClr val="960096"/>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6"/>
          <p:cNvSpPr txBox="1"/>
          <p:nvPr/>
        </p:nvSpPr>
        <p:spPr>
          <a:xfrm>
            <a:off x="1298575" y="5772884"/>
            <a:ext cx="1617751" cy="400110"/>
          </a:xfrm>
          <a:prstGeom prst="rect">
            <a:avLst/>
          </a:prstGeom>
          <a:noFill/>
        </p:spPr>
        <p:txBody>
          <a:bodyPr wrap="none" rtlCol="0">
            <a:spAutoFit/>
          </a:bodyPr>
          <a:lstStyle/>
          <a:p>
            <a:r>
              <a:rPr lang="zh-CN" altLang="en-US" sz="2000" dirty="0">
                <a:solidFill>
                  <a:schemeClr val="tx1">
                    <a:lumMod val="85000"/>
                    <a:lumOff val="15000"/>
                  </a:schemeClr>
                </a:solidFill>
                <a:latin typeface="+mn-ea"/>
              </a:rPr>
              <a:t>（</a:t>
            </a:r>
            <a:r>
              <a:rPr lang="en-US" altLang="zh-CN" sz="2000" dirty="0">
                <a:solidFill>
                  <a:schemeClr val="tx1">
                    <a:lumMod val="85000"/>
                    <a:lumOff val="15000"/>
                  </a:schemeClr>
                </a:solidFill>
                <a:latin typeface="+mn-ea"/>
              </a:rPr>
              <a:t>3</a:t>
            </a:r>
            <a:r>
              <a:rPr lang="zh-CN" altLang="en-US" sz="2000" dirty="0">
                <a:solidFill>
                  <a:schemeClr val="tx1">
                    <a:lumMod val="85000"/>
                    <a:lumOff val="15000"/>
                  </a:schemeClr>
                </a:solidFill>
                <a:latin typeface="+mn-ea"/>
              </a:rPr>
              <a:t>）低成本</a:t>
            </a:r>
          </a:p>
        </p:txBody>
      </p:sp>
      <p:sp>
        <p:nvSpPr>
          <p:cNvPr id="22" name="文本框 17"/>
          <p:cNvSpPr txBox="1"/>
          <p:nvPr/>
        </p:nvSpPr>
        <p:spPr>
          <a:xfrm>
            <a:off x="5004817" y="5767739"/>
            <a:ext cx="1617751" cy="400110"/>
          </a:xfrm>
          <a:prstGeom prst="rect">
            <a:avLst/>
          </a:prstGeom>
          <a:noFill/>
        </p:spPr>
        <p:txBody>
          <a:bodyPr wrap="none" rtlCol="0">
            <a:spAutoFit/>
          </a:bodyPr>
          <a:lstStyle/>
          <a:p>
            <a:r>
              <a:rPr lang="zh-CN" altLang="en-US" sz="2000" dirty="0">
                <a:solidFill>
                  <a:schemeClr val="tx1">
                    <a:lumMod val="85000"/>
                    <a:lumOff val="15000"/>
                  </a:schemeClr>
                </a:solidFill>
                <a:latin typeface="+mn-ea"/>
              </a:rPr>
              <a:t>（</a:t>
            </a:r>
            <a:r>
              <a:rPr lang="en-US" altLang="zh-CN" sz="2000" dirty="0">
                <a:solidFill>
                  <a:schemeClr val="tx1">
                    <a:lumMod val="85000"/>
                    <a:lumOff val="15000"/>
                  </a:schemeClr>
                </a:solidFill>
                <a:latin typeface="+mn-ea"/>
              </a:rPr>
              <a:t>4</a:t>
            </a:r>
            <a:r>
              <a:rPr lang="zh-CN" altLang="en-US" sz="2000" dirty="0">
                <a:solidFill>
                  <a:schemeClr val="tx1">
                    <a:lumMod val="85000"/>
                    <a:lumOff val="15000"/>
                  </a:schemeClr>
                </a:solidFill>
                <a:latin typeface="+mn-ea"/>
              </a:rPr>
              <a:t>）多租户</a:t>
            </a:r>
          </a:p>
        </p:txBody>
      </p:sp>
      <p:sp>
        <p:nvSpPr>
          <p:cNvPr id="23" name="文本框 18"/>
          <p:cNvSpPr txBox="1"/>
          <p:nvPr/>
        </p:nvSpPr>
        <p:spPr>
          <a:xfrm>
            <a:off x="8049945" y="5772884"/>
            <a:ext cx="2130711" cy="400110"/>
          </a:xfrm>
          <a:prstGeom prst="rect">
            <a:avLst/>
          </a:prstGeom>
          <a:noFill/>
        </p:spPr>
        <p:txBody>
          <a:bodyPr wrap="none" rtlCol="0">
            <a:spAutoFit/>
          </a:bodyPr>
          <a:lstStyle/>
          <a:p>
            <a:r>
              <a:rPr lang="zh-CN" altLang="en-US" sz="2000" dirty="0">
                <a:solidFill>
                  <a:schemeClr val="tx1">
                    <a:lumMod val="85000"/>
                    <a:lumOff val="15000"/>
                  </a:schemeClr>
                </a:solidFill>
                <a:latin typeface="+mn-ea"/>
              </a:rPr>
              <a:t>（</a:t>
            </a:r>
            <a:r>
              <a:rPr lang="en-US" altLang="zh-CN" sz="2000" dirty="0">
                <a:solidFill>
                  <a:schemeClr val="tx1">
                    <a:lumMod val="85000"/>
                    <a:lumOff val="15000"/>
                  </a:schemeClr>
                </a:solidFill>
                <a:latin typeface="+mn-ea"/>
              </a:rPr>
              <a:t>5</a:t>
            </a:r>
            <a:r>
              <a:rPr lang="zh-CN" altLang="en-US" sz="2000" dirty="0">
                <a:solidFill>
                  <a:schemeClr val="tx1">
                    <a:lumMod val="85000"/>
                    <a:lumOff val="15000"/>
                  </a:schemeClr>
                </a:solidFill>
                <a:latin typeface="+mn-ea"/>
              </a:rPr>
              <a:t>）无接入限制</a:t>
            </a:r>
          </a:p>
        </p:txBody>
      </p:sp>
      <p:sp>
        <p:nvSpPr>
          <p:cNvPr id="24" name="文本框 19"/>
          <p:cNvSpPr txBox="1"/>
          <p:nvPr/>
        </p:nvSpPr>
        <p:spPr>
          <a:xfrm>
            <a:off x="6327775" y="2134394"/>
            <a:ext cx="2130711" cy="400110"/>
          </a:xfrm>
          <a:prstGeom prst="rect">
            <a:avLst/>
          </a:prstGeom>
          <a:noFill/>
        </p:spPr>
        <p:txBody>
          <a:bodyPr wrap="none" rtlCol="0">
            <a:spAutoFit/>
          </a:bodyPr>
          <a:lstStyle/>
          <a:p>
            <a:r>
              <a:rPr lang="zh-CN" altLang="en-US" sz="2000" dirty="0">
                <a:solidFill>
                  <a:schemeClr val="tx1">
                    <a:lumMod val="85000"/>
                    <a:lumOff val="15000"/>
                  </a:schemeClr>
                </a:solidFill>
                <a:latin typeface="+mn-ea"/>
              </a:rPr>
              <a:t>（</a:t>
            </a:r>
            <a:r>
              <a:rPr lang="en-US" altLang="zh-CN" sz="2000" dirty="0">
                <a:solidFill>
                  <a:schemeClr val="tx1">
                    <a:lumMod val="85000"/>
                    <a:lumOff val="15000"/>
                  </a:schemeClr>
                </a:solidFill>
                <a:latin typeface="+mn-ea"/>
              </a:rPr>
              <a:t>2</a:t>
            </a:r>
            <a:r>
              <a:rPr lang="zh-CN" altLang="en-US" sz="2000" dirty="0">
                <a:solidFill>
                  <a:schemeClr val="tx1">
                    <a:lumMod val="85000"/>
                    <a:lumOff val="15000"/>
                  </a:schemeClr>
                </a:solidFill>
                <a:latin typeface="+mn-ea"/>
              </a:rPr>
              <a:t>）高可扩展性</a:t>
            </a:r>
          </a:p>
        </p:txBody>
      </p:sp>
      <p:sp>
        <p:nvSpPr>
          <p:cNvPr id="25" name="文本框 20"/>
          <p:cNvSpPr txBox="1"/>
          <p:nvPr/>
        </p:nvSpPr>
        <p:spPr>
          <a:xfrm>
            <a:off x="3130264" y="2134394"/>
            <a:ext cx="1617751" cy="400110"/>
          </a:xfrm>
          <a:prstGeom prst="rect">
            <a:avLst/>
          </a:prstGeom>
          <a:noFill/>
        </p:spPr>
        <p:txBody>
          <a:bodyPr wrap="none" rtlCol="0">
            <a:spAutoFit/>
          </a:bodyPr>
          <a:lstStyle/>
          <a:p>
            <a:r>
              <a:rPr lang="zh-CN" altLang="en-US" sz="2000"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rPr>
              <a:t>1</a:t>
            </a:r>
            <a:r>
              <a:rPr lang="zh-CN" altLang="en-US" sz="2000" dirty="0">
                <a:solidFill>
                  <a:schemeClr val="tx1">
                    <a:lumMod val="85000"/>
                    <a:lumOff val="15000"/>
                  </a:schemeClr>
                </a:solidFill>
                <a:latin typeface="Times New Roman" panose="02020603050405020304" pitchFamily="18" charset="0"/>
                <a:cs typeface="Times New Roman" panose="02020603050405020304" pitchFamily="18" charset="0"/>
              </a:rPr>
              <a:t>）易管理</a:t>
            </a:r>
          </a:p>
        </p:txBody>
      </p:sp>
      <p:sp>
        <p:nvSpPr>
          <p:cNvPr id="26" name="Freeform 5"/>
          <p:cNvSpPr>
            <a:spLocks noEditPoints="1"/>
          </p:cNvSpPr>
          <p:nvPr/>
        </p:nvSpPr>
        <p:spPr bwMode="auto">
          <a:xfrm>
            <a:off x="3951388" y="3299563"/>
            <a:ext cx="446320" cy="400050"/>
          </a:xfrm>
          <a:custGeom>
            <a:avLst/>
            <a:gdLst>
              <a:gd name="T0" fmla="*/ 24 w 116"/>
              <a:gd name="T1" fmla="*/ 42 h 104"/>
              <a:gd name="T2" fmla="*/ 36 w 116"/>
              <a:gd name="T3" fmla="*/ 58 h 104"/>
              <a:gd name="T4" fmla="*/ 52 w 116"/>
              <a:gd name="T5" fmla="*/ 47 h 104"/>
              <a:gd name="T6" fmla="*/ 40 w 116"/>
              <a:gd name="T7" fmla="*/ 31 h 104"/>
              <a:gd name="T8" fmla="*/ 53 w 116"/>
              <a:gd name="T9" fmla="*/ 24 h 104"/>
              <a:gd name="T10" fmla="*/ 7 w 116"/>
              <a:gd name="T11" fmla="*/ 0 h 104"/>
              <a:gd name="T12" fmla="*/ 11 w 116"/>
              <a:gd name="T13" fmla="*/ 51 h 104"/>
              <a:gd name="T14" fmla="*/ 24 w 116"/>
              <a:gd name="T15" fmla="*/ 42 h 104"/>
              <a:gd name="T16" fmla="*/ 93 w 116"/>
              <a:gd name="T17" fmla="*/ 43 h 104"/>
              <a:gd name="T18" fmla="*/ 106 w 116"/>
              <a:gd name="T19" fmla="*/ 52 h 104"/>
              <a:gd name="T20" fmla="*/ 111 w 116"/>
              <a:gd name="T21" fmla="*/ 1 h 104"/>
              <a:gd name="T22" fmla="*/ 65 w 116"/>
              <a:gd name="T23" fmla="*/ 24 h 104"/>
              <a:gd name="T24" fmla="*/ 77 w 116"/>
              <a:gd name="T25" fmla="*/ 32 h 104"/>
              <a:gd name="T26" fmla="*/ 0 w 116"/>
              <a:gd name="T27" fmla="*/ 83 h 104"/>
              <a:gd name="T28" fmla="*/ 3 w 116"/>
              <a:gd name="T29" fmla="*/ 102 h 104"/>
              <a:gd name="T30" fmla="*/ 93 w 116"/>
              <a:gd name="T31" fmla="*/ 43 h 104"/>
              <a:gd name="T32" fmla="*/ 81 w 116"/>
              <a:gd name="T33" fmla="*/ 70 h 104"/>
              <a:gd name="T34" fmla="*/ 65 w 116"/>
              <a:gd name="T35" fmla="*/ 83 h 104"/>
              <a:gd name="T36" fmla="*/ 111 w 116"/>
              <a:gd name="T37" fmla="*/ 104 h 104"/>
              <a:gd name="T38" fmla="*/ 116 w 116"/>
              <a:gd name="T39" fmla="*/ 85 h 104"/>
              <a:gd name="T40" fmla="*/ 81 w 116"/>
              <a:gd name="T41" fmla="*/ 7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04">
                <a:moveTo>
                  <a:pt x="24" y="42"/>
                </a:moveTo>
                <a:cubicBezTo>
                  <a:pt x="28" y="48"/>
                  <a:pt x="32" y="53"/>
                  <a:pt x="36" y="58"/>
                </a:cubicBezTo>
                <a:cubicBezTo>
                  <a:pt x="41" y="55"/>
                  <a:pt x="47" y="51"/>
                  <a:pt x="52" y="47"/>
                </a:cubicBezTo>
                <a:cubicBezTo>
                  <a:pt x="48" y="42"/>
                  <a:pt x="44" y="37"/>
                  <a:pt x="40" y="31"/>
                </a:cubicBezTo>
                <a:cubicBezTo>
                  <a:pt x="53" y="24"/>
                  <a:pt x="53" y="24"/>
                  <a:pt x="53" y="24"/>
                </a:cubicBezTo>
                <a:cubicBezTo>
                  <a:pt x="7" y="0"/>
                  <a:pt x="7" y="0"/>
                  <a:pt x="7" y="0"/>
                </a:cubicBezTo>
                <a:cubicBezTo>
                  <a:pt x="11" y="51"/>
                  <a:pt x="11" y="51"/>
                  <a:pt x="11" y="51"/>
                </a:cubicBezTo>
                <a:lnTo>
                  <a:pt x="24" y="42"/>
                </a:lnTo>
                <a:close/>
                <a:moveTo>
                  <a:pt x="93" y="43"/>
                </a:moveTo>
                <a:cubicBezTo>
                  <a:pt x="106" y="52"/>
                  <a:pt x="106" y="52"/>
                  <a:pt x="106" y="52"/>
                </a:cubicBezTo>
                <a:cubicBezTo>
                  <a:pt x="111" y="1"/>
                  <a:pt x="111" y="1"/>
                  <a:pt x="111" y="1"/>
                </a:cubicBezTo>
                <a:cubicBezTo>
                  <a:pt x="65" y="24"/>
                  <a:pt x="65" y="24"/>
                  <a:pt x="65" y="24"/>
                </a:cubicBezTo>
                <a:cubicBezTo>
                  <a:pt x="77" y="32"/>
                  <a:pt x="77" y="32"/>
                  <a:pt x="77" y="32"/>
                </a:cubicBezTo>
                <a:cubicBezTo>
                  <a:pt x="49" y="72"/>
                  <a:pt x="0" y="82"/>
                  <a:pt x="0" y="83"/>
                </a:cubicBezTo>
                <a:cubicBezTo>
                  <a:pt x="3" y="102"/>
                  <a:pt x="3" y="102"/>
                  <a:pt x="3" y="102"/>
                </a:cubicBezTo>
                <a:cubicBezTo>
                  <a:pt x="6" y="102"/>
                  <a:pt x="60" y="90"/>
                  <a:pt x="93" y="43"/>
                </a:cubicBezTo>
                <a:close/>
                <a:moveTo>
                  <a:pt x="81" y="70"/>
                </a:moveTo>
                <a:cubicBezTo>
                  <a:pt x="76" y="75"/>
                  <a:pt x="71" y="79"/>
                  <a:pt x="65" y="83"/>
                </a:cubicBezTo>
                <a:cubicBezTo>
                  <a:pt x="88" y="98"/>
                  <a:pt x="110" y="104"/>
                  <a:pt x="111" y="104"/>
                </a:cubicBezTo>
                <a:cubicBezTo>
                  <a:pt x="116" y="85"/>
                  <a:pt x="116" y="85"/>
                  <a:pt x="116" y="85"/>
                </a:cubicBezTo>
                <a:cubicBezTo>
                  <a:pt x="115" y="85"/>
                  <a:pt x="100" y="81"/>
                  <a:pt x="81" y="7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9"/>
          <p:cNvSpPr>
            <a:spLocks noEditPoints="1"/>
          </p:cNvSpPr>
          <p:nvPr/>
        </p:nvSpPr>
        <p:spPr bwMode="auto">
          <a:xfrm>
            <a:off x="7328527" y="3266227"/>
            <a:ext cx="424084" cy="466725"/>
          </a:xfrm>
          <a:custGeom>
            <a:avLst/>
            <a:gdLst>
              <a:gd name="T0" fmla="*/ 88 w 110"/>
              <a:gd name="T1" fmla="*/ 17 h 122"/>
              <a:gd name="T2" fmla="*/ 78 w 110"/>
              <a:gd name="T3" fmla="*/ 31 h 122"/>
              <a:gd name="T4" fmla="*/ 93 w 110"/>
              <a:gd name="T5" fmla="*/ 61 h 122"/>
              <a:gd name="T6" fmla="*/ 57 w 110"/>
              <a:gd name="T7" fmla="*/ 99 h 122"/>
              <a:gd name="T8" fmla="*/ 57 w 110"/>
              <a:gd name="T9" fmla="*/ 93 h 122"/>
              <a:gd name="T10" fmla="*/ 32 w 110"/>
              <a:gd name="T11" fmla="*/ 108 h 122"/>
              <a:gd name="T12" fmla="*/ 57 w 110"/>
              <a:gd name="T13" fmla="*/ 122 h 122"/>
              <a:gd name="T14" fmla="*/ 57 w 110"/>
              <a:gd name="T15" fmla="*/ 116 h 122"/>
              <a:gd name="T16" fmla="*/ 110 w 110"/>
              <a:gd name="T17" fmla="*/ 61 h 122"/>
              <a:gd name="T18" fmla="*/ 88 w 110"/>
              <a:gd name="T19" fmla="*/ 17 h 122"/>
              <a:gd name="T20" fmla="*/ 50 w 110"/>
              <a:gd name="T21" fmla="*/ 0 h 122"/>
              <a:gd name="T22" fmla="*/ 50 w 110"/>
              <a:gd name="T23" fmla="*/ 6 h 122"/>
              <a:gd name="T24" fmla="*/ 0 w 110"/>
              <a:gd name="T25" fmla="*/ 61 h 122"/>
              <a:gd name="T26" fmla="*/ 19 w 110"/>
              <a:gd name="T27" fmla="*/ 103 h 122"/>
              <a:gd name="T28" fmla="*/ 30 w 110"/>
              <a:gd name="T29" fmla="*/ 90 h 122"/>
              <a:gd name="T30" fmla="*/ 17 w 110"/>
              <a:gd name="T31" fmla="*/ 61 h 122"/>
              <a:gd name="T32" fmla="*/ 50 w 110"/>
              <a:gd name="T33" fmla="*/ 23 h 122"/>
              <a:gd name="T34" fmla="*/ 50 w 110"/>
              <a:gd name="T35" fmla="*/ 29 h 122"/>
              <a:gd name="T36" fmla="*/ 75 w 110"/>
              <a:gd name="T37" fmla="*/ 15 h 122"/>
              <a:gd name="T38" fmla="*/ 50 w 110"/>
              <a:gd name="T3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 h="122">
                <a:moveTo>
                  <a:pt x="88" y="17"/>
                </a:moveTo>
                <a:cubicBezTo>
                  <a:pt x="78" y="31"/>
                  <a:pt x="78" y="31"/>
                  <a:pt x="78" y="31"/>
                </a:cubicBezTo>
                <a:cubicBezTo>
                  <a:pt x="88" y="38"/>
                  <a:pt x="93" y="49"/>
                  <a:pt x="93" y="61"/>
                </a:cubicBezTo>
                <a:cubicBezTo>
                  <a:pt x="93" y="81"/>
                  <a:pt x="77" y="98"/>
                  <a:pt x="57" y="99"/>
                </a:cubicBezTo>
                <a:cubicBezTo>
                  <a:pt x="57" y="93"/>
                  <a:pt x="57" y="93"/>
                  <a:pt x="57" y="93"/>
                </a:cubicBezTo>
                <a:cubicBezTo>
                  <a:pt x="32" y="108"/>
                  <a:pt x="32" y="108"/>
                  <a:pt x="32" y="108"/>
                </a:cubicBezTo>
                <a:cubicBezTo>
                  <a:pt x="57" y="122"/>
                  <a:pt x="57" y="122"/>
                  <a:pt x="57" y="122"/>
                </a:cubicBezTo>
                <a:cubicBezTo>
                  <a:pt x="57" y="116"/>
                  <a:pt x="57" y="116"/>
                  <a:pt x="57" y="116"/>
                </a:cubicBezTo>
                <a:cubicBezTo>
                  <a:pt x="87" y="115"/>
                  <a:pt x="110" y="91"/>
                  <a:pt x="110" y="61"/>
                </a:cubicBezTo>
                <a:cubicBezTo>
                  <a:pt x="110" y="44"/>
                  <a:pt x="102" y="27"/>
                  <a:pt x="88" y="17"/>
                </a:cubicBezTo>
                <a:moveTo>
                  <a:pt x="50" y="0"/>
                </a:moveTo>
                <a:cubicBezTo>
                  <a:pt x="50" y="6"/>
                  <a:pt x="50" y="6"/>
                  <a:pt x="50" y="6"/>
                </a:cubicBezTo>
                <a:cubicBezTo>
                  <a:pt x="22" y="9"/>
                  <a:pt x="0" y="32"/>
                  <a:pt x="0" y="61"/>
                </a:cubicBezTo>
                <a:cubicBezTo>
                  <a:pt x="0" y="77"/>
                  <a:pt x="7" y="92"/>
                  <a:pt x="19" y="103"/>
                </a:cubicBezTo>
                <a:cubicBezTo>
                  <a:pt x="30" y="90"/>
                  <a:pt x="30" y="90"/>
                  <a:pt x="30" y="90"/>
                </a:cubicBezTo>
                <a:cubicBezTo>
                  <a:pt x="22" y="83"/>
                  <a:pt x="17" y="72"/>
                  <a:pt x="17" y="61"/>
                </a:cubicBezTo>
                <a:cubicBezTo>
                  <a:pt x="17" y="42"/>
                  <a:pt x="32" y="26"/>
                  <a:pt x="50" y="23"/>
                </a:cubicBezTo>
                <a:cubicBezTo>
                  <a:pt x="50" y="29"/>
                  <a:pt x="50" y="29"/>
                  <a:pt x="50" y="29"/>
                </a:cubicBezTo>
                <a:cubicBezTo>
                  <a:pt x="75" y="15"/>
                  <a:pt x="75" y="15"/>
                  <a:pt x="75" y="15"/>
                </a:cubicBezTo>
                <a:cubicBezTo>
                  <a:pt x="50" y="0"/>
                  <a:pt x="50"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noChangeAspect="1" noEditPoints="1"/>
          </p:cNvSpPr>
          <p:nvPr/>
        </p:nvSpPr>
        <p:spPr bwMode="auto">
          <a:xfrm>
            <a:off x="2243250" y="4543850"/>
            <a:ext cx="498212" cy="504000"/>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13"/>
          <p:cNvSpPr>
            <a:spLocks noChangeAspect="1" noEditPoints="1"/>
          </p:cNvSpPr>
          <p:nvPr/>
        </p:nvSpPr>
        <p:spPr bwMode="auto">
          <a:xfrm>
            <a:off x="5534393" y="4543850"/>
            <a:ext cx="558601" cy="504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alpha val="89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9"/>
          <p:cNvSpPr>
            <a:spLocks noChangeAspect="1" noEditPoints="1"/>
          </p:cNvSpPr>
          <p:nvPr/>
        </p:nvSpPr>
        <p:spPr bwMode="auto">
          <a:xfrm>
            <a:off x="8928822" y="4553639"/>
            <a:ext cx="835634" cy="484422"/>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30"/>
          <p:cNvGrpSpPr/>
          <p:nvPr/>
        </p:nvGrpSpPr>
        <p:grpSpPr>
          <a:xfrm>
            <a:off x="131974" y="-1"/>
            <a:ext cx="11520000" cy="1016152"/>
            <a:chOff x="131974" y="-1"/>
            <a:chExt cx="11520000" cy="1016152"/>
          </a:xfrm>
        </p:grpSpPr>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33" name="矩形 32"/>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概述</a:t>
              </a:r>
            </a:p>
          </p:txBody>
        </p:sp>
      </p:grpSp>
      <p:sp>
        <p:nvSpPr>
          <p:cNvPr id="35" name="文本框 34"/>
          <p:cNvSpPr txBox="1"/>
          <p:nvPr/>
        </p:nvSpPr>
        <p:spPr>
          <a:xfrm>
            <a:off x="606712" y="1114474"/>
            <a:ext cx="1252266"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概述</a:t>
            </a:r>
          </a:p>
        </p:txBody>
      </p:sp>
      <p:sp>
        <p:nvSpPr>
          <p:cNvPr id="38" name="文本框 37"/>
          <p:cNvSpPr txBox="1"/>
          <p:nvPr/>
        </p:nvSpPr>
        <p:spPr>
          <a:xfrm>
            <a:off x="631223" y="1594275"/>
            <a:ext cx="3934090"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b="1" dirty="0">
                <a:latin typeface="黑体" panose="02010609060101010101" pitchFamily="49" charset="-122"/>
                <a:ea typeface="黑体" panose="02010609060101010101" pitchFamily="49" charset="-122"/>
              </a:rPr>
              <a:t>云存储系统的通用特征：</a:t>
            </a:r>
          </a:p>
        </p:txBody>
      </p:sp>
    </p:spTree>
    <p:extLst>
      <p:ext uri="{BB962C8B-B14F-4D97-AF65-F5344CB8AC3E}">
        <p14:creationId xmlns:p14="http://schemas.microsoft.com/office/powerpoint/2010/main" val="3203021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3164115" y="1143794"/>
            <a:ext cx="8563428" cy="519611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1"/>
          <p:cNvSpPr txBox="1"/>
          <p:nvPr/>
        </p:nvSpPr>
        <p:spPr>
          <a:xfrm>
            <a:off x="545294" y="4400661"/>
            <a:ext cx="2013372" cy="946434"/>
          </a:xfrm>
          <a:prstGeom prst="rect">
            <a:avLst/>
          </a:prstGeom>
          <a:noFill/>
        </p:spPr>
        <p:txBody>
          <a:bodyPr wrap="none" lIns="0" tIns="0" rIns="0" bIns="60981" rtlCol="0">
            <a:spAutoFit/>
          </a:bodyPr>
          <a:lstStyle/>
          <a:p>
            <a:pPr>
              <a:lnSpc>
                <a:spcPts val="6936"/>
              </a:lnSpc>
            </a:pPr>
            <a:r>
              <a:rPr lang="zh-CN" altLang="en-US" sz="3600" dirty="0">
                <a:solidFill>
                  <a:srgbClr val="4197DF"/>
                </a:solidFill>
                <a:latin typeface="Microsoft YaHei UI" pitchFamily="18" charset="0"/>
                <a:cs typeface="Microsoft YaHei UI" pitchFamily="18" charset="0"/>
              </a:rPr>
              <a:t>总        结</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5214598"/>
            <a:ext cx="1846659" cy="272596"/>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Summary</a:t>
            </a:r>
          </a:p>
        </p:txBody>
      </p:sp>
      <p:sp>
        <p:nvSpPr>
          <p:cNvPr id="59" name="矩形 58"/>
          <p:cNvSpPr/>
          <p:nvPr/>
        </p:nvSpPr>
        <p:spPr>
          <a:xfrm>
            <a:off x="518434" y="3810724"/>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1685869"/>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1857319"/>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2014482"/>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218593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232880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250025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2657419"/>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2828869"/>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30132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3156120"/>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3327570"/>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348473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365618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0" name="Rectangle 3"/>
          <p:cNvSpPr txBox="1">
            <a:spLocks noChangeArrowheads="1"/>
          </p:cNvSpPr>
          <p:nvPr/>
        </p:nvSpPr>
        <p:spPr>
          <a:xfrm>
            <a:off x="3559628" y="1376817"/>
            <a:ext cx="7772400" cy="4751615"/>
          </a:xfrm>
          <a:prstGeom prst="rect">
            <a:avLst/>
          </a:prstGeom>
        </p:spPr>
        <p:txBody>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gn="just">
              <a:lnSpc>
                <a:spcPct val="150000"/>
              </a:lnSpc>
              <a:buNone/>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本章我们对云存储做了一个比较全面的介绍。首先对云存储的定义和特点进行了讨论，然后阐述了云存储的结构模型，并对云存储的两种架构体系</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TCS</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LCS</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做了简单描述。云存储包含分布式块存储、分布式文件系统、分布式对象存储和分布式表存储四种类型。我们在对这四种类型概念进行介绍的基础上，描述了各自的特点和适用的应用场景。</a:t>
            </a:r>
          </a:p>
          <a:p>
            <a:pPr marL="0" indent="457200" algn="just">
              <a:lnSpc>
                <a:spcPct val="150000"/>
              </a:lnSpc>
              <a:buNone/>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云存储是一个相当复杂的系统，它的实现涉及许多技术，包括存储虚拟化、数据容错、数据备份、数据压缩、和内容分发网络等技术。我们对这些技术逐一进行了描述和讨论。最后，我们介绍了几个典型的云存储服务，这些典型应用覆盖了四种云存储类型。</a:t>
            </a:r>
          </a:p>
          <a:p>
            <a:pPr marL="0" indent="0">
              <a:lnSpc>
                <a:spcPct val="150000"/>
              </a:lnSpc>
              <a:buNone/>
            </a:pPr>
            <a:endPar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2" name="矩形 1"/>
          <p:cNvSpPr/>
          <p:nvPr/>
        </p:nvSpPr>
        <p:spPr>
          <a:xfrm>
            <a:off x="-101600" y="6540631"/>
            <a:ext cx="12299950" cy="3189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31974" y="-1"/>
            <a:ext cx="11520000" cy="1016152"/>
            <a:chOff x="131974" y="-1"/>
            <a:chExt cx="11520000" cy="1016152"/>
          </a:xfrm>
        </p:grpSpPr>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26" name="矩形 25"/>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典型的云存储服务</a:t>
              </a:r>
            </a:p>
          </p:txBody>
        </p:sp>
      </p:grpSp>
    </p:spTree>
    <p:extLst>
      <p:ext uri="{BB962C8B-B14F-4D97-AF65-F5344CB8AC3E}">
        <p14:creationId xmlns:p14="http://schemas.microsoft.com/office/powerpoint/2010/main" val="1651723743"/>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769" y="0"/>
            <a:ext cx="949697" cy="949697"/>
          </a:xfrm>
          <a:prstGeom prst="rect">
            <a:avLst/>
          </a:prstGeom>
        </p:spPr>
      </p:pic>
      <p:sp>
        <p:nvSpPr>
          <p:cNvPr id="6" name="矩形 5"/>
          <p:cNvSpPr/>
          <p:nvPr/>
        </p:nvSpPr>
        <p:spPr>
          <a:xfrm>
            <a:off x="133768" y="944370"/>
            <a:ext cx="11522667" cy="7201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a:spLocks noChangeArrowheads="1"/>
          </p:cNvSpPr>
          <p:nvPr/>
        </p:nvSpPr>
        <p:spPr bwMode="auto">
          <a:xfrm>
            <a:off x="1822222" y="1960757"/>
            <a:ext cx="8145760" cy="163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spcBef>
                <a:spcPct val="20000"/>
              </a:spcBef>
              <a:buClr>
                <a:schemeClr val="hlink"/>
              </a:buClr>
              <a:buSzPct val="70000"/>
              <a:buFont typeface="Wingdings" pitchFamily="2" charset="2"/>
              <a:buNone/>
            </a:pPr>
            <a:r>
              <a:rPr lang="en-US" altLang="zh-CN" sz="10002" dirty="0">
                <a:solidFill>
                  <a:srgbClr val="002060"/>
                </a:solidFill>
                <a:latin typeface="Times New Roman" pitchFamily="18" charset="0"/>
                <a:ea typeface="黑体" pitchFamily="49" charset="-122"/>
                <a:cs typeface="Times New Roman" pitchFamily="18" charset="0"/>
              </a:rPr>
              <a:t>Thanks!</a:t>
            </a:r>
            <a:endParaRPr lang="zh-CN" altLang="en-US" sz="10002" dirty="0">
              <a:solidFill>
                <a:srgbClr val="002060"/>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39663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2570587"/>
            <a:ext cx="12198350" cy="34453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4294967295"/>
          </p:nvPr>
        </p:nvSpPr>
        <p:spPr>
          <a:xfrm>
            <a:off x="-2" y="2794703"/>
            <a:ext cx="10979150" cy="2514600"/>
          </a:xfrm>
          <a:prstGeom prst="rect">
            <a:avLst/>
          </a:prstGeom>
        </p:spPr>
        <p:txBody>
          <a:bodyPr>
            <a:noAutofit/>
          </a:bodyPr>
          <a:lstStyle/>
          <a:p>
            <a:pPr marL="0" indent="0" algn="just">
              <a:buNone/>
            </a:pPr>
            <a:r>
              <a:rPr lang="zh-CN" altLang="en-US" dirty="0">
                <a:solidFill>
                  <a:schemeClr val="tx1"/>
                </a:solidFill>
                <a:latin typeface="Times New Roman" panose="02020603050405020304" pitchFamily="18" charset="0"/>
                <a:cs typeface="Times New Roman" panose="02020603050405020304" pitchFamily="18" charset="0"/>
              </a:rPr>
              <a:t>        像亚马逊公司的</a:t>
            </a:r>
            <a:r>
              <a:rPr lang="en-US" altLang="zh-CN" dirty="0">
                <a:solidFill>
                  <a:schemeClr val="tx1"/>
                </a:solidFill>
                <a:latin typeface="Times New Roman" panose="02020603050405020304" pitchFamily="18" charset="0"/>
                <a:cs typeface="Times New Roman" panose="02020603050405020304" pitchFamily="18" charset="0"/>
              </a:rPr>
              <a:t>Simple Storage Service</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S3</a:t>
            </a:r>
            <a:r>
              <a:rPr lang="zh-CN" altLang="en-US" dirty="0">
                <a:solidFill>
                  <a:schemeClr val="tx1"/>
                </a:solidFill>
                <a:latin typeface="Times New Roman" panose="02020603050405020304" pitchFamily="18" charset="0"/>
                <a:cs typeface="Times New Roman" panose="02020603050405020304" pitchFamily="18" charset="0"/>
              </a:rPr>
              <a:t>）和</a:t>
            </a:r>
            <a:r>
              <a:rPr lang="en-US" altLang="zh-CN" dirty="0" err="1">
                <a:solidFill>
                  <a:schemeClr val="tx1"/>
                </a:solidFill>
                <a:latin typeface="Times New Roman" panose="02020603050405020304" pitchFamily="18" charset="0"/>
                <a:cs typeface="Times New Roman" panose="02020603050405020304" pitchFamily="18" charset="0"/>
              </a:rPr>
              <a:t>Nutanix</a:t>
            </a:r>
            <a:r>
              <a:rPr lang="zh-CN" altLang="en-US" dirty="0">
                <a:solidFill>
                  <a:schemeClr val="tx1"/>
                </a:solidFill>
                <a:latin typeface="Times New Roman" panose="02020603050405020304" pitchFamily="18" charset="0"/>
                <a:cs typeface="Times New Roman" panose="02020603050405020304" pitchFamily="18" charset="0"/>
              </a:rPr>
              <a:t>公司提供的存储服务一样，它们可以低成本提供大量的文件存储。供应商可以保持每个客户的存储、应用都是独立的，私有的。其中以</a:t>
            </a:r>
            <a:r>
              <a:rPr lang="en-US" altLang="zh-CN" dirty="0" err="1">
                <a:solidFill>
                  <a:schemeClr val="tx1"/>
                </a:solidFill>
                <a:latin typeface="Times New Roman" panose="02020603050405020304" pitchFamily="18" charset="0"/>
                <a:cs typeface="Times New Roman" panose="02020603050405020304" pitchFamily="18" charset="0"/>
              </a:rPr>
              <a:t>Dropbox</a:t>
            </a:r>
            <a:r>
              <a:rPr lang="zh-CN" altLang="en-US" dirty="0">
                <a:solidFill>
                  <a:schemeClr val="tx1"/>
                </a:solidFill>
                <a:latin typeface="Times New Roman" panose="02020603050405020304" pitchFamily="18" charset="0"/>
                <a:cs typeface="Times New Roman" panose="02020603050405020304" pitchFamily="18" charset="0"/>
              </a:rPr>
              <a:t>为代表的个人云存储服务是公共云存储发展较为突出的代表，国内比较突出的代表的有搜狐企业网盘，百度云盘，</a:t>
            </a:r>
            <a:r>
              <a:rPr lang="en-US" altLang="zh-CN" dirty="0">
                <a:solidFill>
                  <a:schemeClr val="tx1"/>
                </a:solidFill>
                <a:latin typeface="Times New Roman" panose="02020603050405020304" pitchFamily="18" charset="0"/>
                <a:cs typeface="Times New Roman" panose="02020603050405020304" pitchFamily="18" charset="0"/>
              </a:rPr>
              <a:t>360</a:t>
            </a:r>
            <a:r>
              <a:rPr lang="zh-CN" altLang="en-US" dirty="0">
                <a:solidFill>
                  <a:schemeClr val="tx1"/>
                </a:solidFill>
                <a:latin typeface="Times New Roman" panose="02020603050405020304" pitchFamily="18" charset="0"/>
                <a:cs typeface="Times New Roman" panose="02020603050405020304" pitchFamily="18" charset="0"/>
              </a:rPr>
              <a:t>云盘，</a:t>
            </a:r>
            <a:r>
              <a:rPr lang="en-US" altLang="zh-CN" dirty="0">
                <a:solidFill>
                  <a:schemeClr val="tx1"/>
                </a:solidFill>
                <a:latin typeface="Times New Roman" panose="02020603050405020304" pitchFamily="18" charset="0"/>
                <a:cs typeface="Times New Roman" panose="02020603050405020304" pitchFamily="18" charset="0"/>
              </a:rPr>
              <a:t>115</a:t>
            </a:r>
            <a:r>
              <a:rPr lang="zh-CN" altLang="en-US" dirty="0">
                <a:solidFill>
                  <a:schemeClr val="tx1"/>
                </a:solidFill>
                <a:latin typeface="Times New Roman" panose="02020603050405020304" pitchFamily="18" charset="0"/>
                <a:cs typeface="Times New Roman" panose="02020603050405020304" pitchFamily="18" charset="0"/>
              </a:rPr>
              <a:t>网盘，华为网盘，腾讯微云等。</a:t>
            </a:r>
          </a:p>
          <a:p>
            <a:pPr marL="0" indent="0" algn="just">
              <a:buNone/>
            </a:pPr>
            <a:r>
              <a:rPr lang="zh-CN" altLang="en-US" dirty="0">
                <a:solidFill>
                  <a:schemeClr val="tx1"/>
                </a:solidFill>
                <a:latin typeface="Times New Roman" panose="02020603050405020304" pitchFamily="18" charset="0"/>
                <a:cs typeface="Times New Roman" panose="02020603050405020304" pitchFamily="18" charset="0"/>
              </a:rPr>
              <a:t>      公共云存储可以划出一部分用作私有云存储。</a:t>
            </a:r>
          </a:p>
        </p:txBody>
      </p:sp>
      <p:sp>
        <p:nvSpPr>
          <p:cNvPr id="14" name="矩形 13"/>
          <p:cNvSpPr/>
          <p:nvPr/>
        </p:nvSpPr>
        <p:spPr>
          <a:xfrm flipV="1">
            <a:off x="-2" y="2178692"/>
            <a:ext cx="12198350" cy="43576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5967558"/>
            <a:ext cx="12198350" cy="89202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0800000" flipH="1">
            <a:off x="764256" y="6130526"/>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flipH="1">
            <a:off x="1540184" y="587683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flipH="1">
            <a:off x="1368735" y="6102752"/>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0800000" flipH="1">
            <a:off x="1711633" y="5719429"/>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10800000" flipH="1">
            <a:off x="3311175" y="6401496"/>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10800000" flipH="1" flipV="1">
            <a:off x="1176720" y="5589620"/>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10800000" flipH="1">
            <a:off x="2666862" y="6061719"/>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10800000" flipH="1">
            <a:off x="2989682" y="5823950"/>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10800000" flipH="1">
            <a:off x="2447283" y="5719429"/>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10800000" flipH="1">
            <a:off x="1995282" y="6041201"/>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10800000" flipH="1">
            <a:off x="2586851" y="645866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10800000" flipH="1">
            <a:off x="5794376" y="5258118"/>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rot="10800000" flipH="1">
            <a:off x="5260975" y="539508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10800000" flipH="1">
            <a:off x="4644310" y="5693322"/>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0800000" flipH="1">
            <a:off x="4101911" y="5588801"/>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10800000" flipH="1">
            <a:off x="3584575" y="5902369"/>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33" name="矩形 32"/>
          <p:cNvSpPr/>
          <p:nvPr/>
        </p:nvSpPr>
        <p:spPr>
          <a:xfrm rot="10800000" flipH="1">
            <a:off x="6099175" y="520458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5274" y="2134394"/>
            <a:ext cx="3067220" cy="525016"/>
          </a:xfrm>
          <a:prstGeom prst="rect">
            <a:avLst/>
          </a:prstGeom>
        </p:spPr>
        <p:txBody>
          <a:bodyPr vert="horz" lIns="121917" tIns="60958" rIns="121917" bIns="60958" rtlCol="0">
            <a:noAutofit/>
          </a:bodyPr>
          <a:lstStyle/>
          <a:p>
            <a:pPr>
              <a:lnSpc>
                <a:spcPct val="130000"/>
              </a:lnSpc>
              <a:spcBef>
                <a:spcPct val="20000"/>
              </a:spcBef>
              <a:buSzPct val="80000"/>
              <a:buFont typeface="Wingdings" pitchFamily="2" charset="2"/>
              <a:buNone/>
            </a:pPr>
            <a:r>
              <a:rPr lang="en-US" altLang="zh-CN" sz="2000" b="1" dirty="0">
                <a:solidFill>
                  <a:schemeClr val="tx1">
                    <a:lumMod val="95000"/>
                    <a:lumOff val="5000"/>
                  </a:schemeClr>
                </a:solidFill>
              </a:rPr>
              <a:t>1</a:t>
            </a:r>
            <a:r>
              <a:rPr lang="zh-CN" altLang="en-US" sz="2000" b="1" dirty="0">
                <a:solidFill>
                  <a:schemeClr val="tx1">
                    <a:lumMod val="95000"/>
                    <a:lumOff val="5000"/>
                  </a:schemeClr>
                </a:solidFill>
              </a:rPr>
              <a:t>、公共云存储</a:t>
            </a:r>
          </a:p>
        </p:txBody>
      </p:sp>
      <p:grpSp>
        <p:nvGrpSpPr>
          <p:cNvPr id="34" name="组合 33"/>
          <p:cNvGrpSpPr/>
          <p:nvPr/>
        </p:nvGrpSpPr>
        <p:grpSpPr>
          <a:xfrm>
            <a:off x="131974" y="-1"/>
            <a:ext cx="11520000" cy="1016152"/>
            <a:chOff x="131974" y="-1"/>
            <a:chExt cx="11520000" cy="1016152"/>
          </a:xfrm>
        </p:grpSpPr>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36" name="矩形 35"/>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概述</a:t>
              </a:r>
            </a:p>
          </p:txBody>
        </p:sp>
      </p:grpSp>
      <p:sp>
        <p:nvSpPr>
          <p:cNvPr id="38" name="文本框 37"/>
          <p:cNvSpPr txBox="1"/>
          <p:nvPr/>
        </p:nvSpPr>
        <p:spPr>
          <a:xfrm>
            <a:off x="606712" y="1114474"/>
            <a:ext cx="1252266"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概述</a:t>
            </a:r>
          </a:p>
        </p:txBody>
      </p:sp>
      <p:sp>
        <p:nvSpPr>
          <p:cNvPr id="39" name="文本框 38"/>
          <p:cNvSpPr txBox="1"/>
          <p:nvPr/>
        </p:nvSpPr>
        <p:spPr>
          <a:xfrm>
            <a:off x="631223" y="1594275"/>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b="1" dirty="0">
                <a:latin typeface="黑体" panose="02010609060101010101" pitchFamily="49" charset="-122"/>
                <a:ea typeface="黑体" panose="02010609060101010101" pitchFamily="49" charset="-122"/>
              </a:rPr>
              <a:t>云存储的分类</a:t>
            </a:r>
          </a:p>
        </p:txBody>
      </p:sp>
    </p:spTree>
    <p:extLst>
      <p:ext uri="{BB962C8B-B14F-4D97-AF65-F5344CB8AC3E}">
        <p14:creationId xmlns:p14="http://schemas.microsoft.com/office/powerpoint/2010/main" val="274406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6553200" y="1798638"/>
            <a:ext cx="5645150" cy="42424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0" y="2117495"/>
            <a:ext cx="6152514" cy="39236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4294967295"/>
          </p:nvPr>
        </p:nvSpPr>
        <p:spPr>
          <a:xfrm>
            <a:off x="0" y="2788444"/>
            <a:ext cx="5595938" cy="3003550"/>
          </a:xfrm>
          <a:prstGeom prst="rect">
            <a:avLst/>
          </a:prstGeom>
        </p:spPr>
        <p:txBody>
          <a:bodyPr>
            <a:noAutofit/>
          </a:bodyPr>
          <a:lstStyle/>
          <a:p>
            <a:pPr marL="0" indent="0" algn="just">
              <a:buNone/>
            </a:pPr>
            <a:r>
              <a:rPr lang="zh-CN" altLang="en-US" dirty="0">
                <a:solidFill>
                  <a:schemeClr val="tx1"/>
                </a:solidFill>
                <a:latin typeface="Times New Roman" panose="02020603050405020304" pitchFamily="18" charset="0"/>
                <a:cs typeface="Times New Roman" panose="02020603050405020304" pitchFamily="18" charset="0"/>
              </a:rPr>
              <a:t>        像这种云存储和私有云存储比较类似，唯一的不同点是它仍然位于企业防火墙内部。目前了解到可提供私有云的平台主要有：</a:t>
            </a:r>
            <a:r>
              <a:rPr lang="en-US" altLang="zh-CN" dirty="0">
                <a:solidFill>
                  <a:schemeClr val="tx1"/>
                </a:solidFill>
                <a:latin typeface="Times New Roman" panose="02020603050405020304" pitchFamily="18" charset="0"/>
                <a:cs typeface="Times New Roman" panose="02020603050405020304" pitchFamily="18" charset="0"/>
              </a:rPr>
              <a:t>Eucalyptus</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3A Cloud</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minicloud</a:t>
            </a:r>
            <a:r>
              <a:rPr lang="zh-CN" altLang="en-US" dirty="0">
                <a:solidFill>
                  <a:schemeClr val="tx1"/>
                </a:solidFill>
                <a:latin typeface="Times New Roman" panose="02020603050405020304" pitchFamily="18" charset="0"/>
                <a:cs typeface="Times New Roman" panose="02020603050405020304" pitchFamily="18" charset="0"/>
              </a:rPr>
              <a:t>安全办公私有云、联想网盘等。</a:t>
            </a:r>
          </a:p>
        </p:txBody>
      </p:sp>
      <p:sp>
        <p:nvSpPr>
          <p:cNvPr id="14" name="矩形 13"/>
          <p:cNvSpPr/>
          <p:nvPr/>
        </p:nvSpPr>
        <p:spPr>
          <a:xfrm flipV="1">
            <a:off x="53341" y="2058194"/>
            <a:ext cx="6099173" cy="5024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6602274"/>
            <a:ext cx="12198350" cy="2573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764256" y="5258118"/>
            <a:ext cx="5075839" cy="1487765"/>
            <a:chOff x="764256" y="5258118"/>
            <a:chExt cx="5075839" cy="1487765"/>
          </a:xfrm>
        </p:grpSpPr>
        <p:sp>
          <p:nvSpPr>
            <p:cNvPr id="11" name="矩形 10"/>
            <p:cNvSpPr/>
            <p:nvPr/>
          </p:nvSpPr>
          <p:spPr>
            <a:xfrm rot="10800000" flipH="1">
              <a:off x="764256" y="6130526"/>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flipH="1">
              <a:off x="1540184" y="587683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flipH="1">
              <a:off x="1368735" y="6102752"/>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0800000" flipH="1">
              <a:off x="1711633" y="5719429"/>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10800000" flipH="1">
              <a:off x="3311175" y="6401496"/>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10800000" flipH="1" flipV="1">
              <a:off x="1176720" y="5589620"/>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10800000" flipH="1">
              <a:off x="2666862" y="6061719"/>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10800000" flipH="1">
              <a:off x="2989682" y="5823950"/>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10800000" flipH="1">
              <a:off x="2447283" y="5719429"/>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10800000" flipH="1">
              <a:off x="1995282" y="6041201"/>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10800000" flipH="1">
              <a:off x="2586851" y="645866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10800000" flipH="1">
              <a:off x="5794376" y="5258118"/>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rot="10800000" flipH="1">
              <a:off x="5260975" y="539508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10800000" flipH="1">
              <a:off x="4644310" y="5693322"/>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0800000" flipH="1">
              <a:off x="4101911" y="5588801"/>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10800000" flipH="1">
              <a:off x="3584575" y="5902369"/>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33" name="矩形 32"/>
          <p:cNvSpPr/>
          <p:nvPr/>
        </p:nvSpPr>
        <p:spPr>
          <a:xfrm rot="10800000" flipH="1">
            <a:off x="6099175" y="520458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5453" y="2066578"/>
            <a:ext cx="3333922" cy="525016"/>
          </a:xfrm>
          <a:prstGeom prst="rect">
            <a:avLst/>
          </a:prstGeom>
        </p:spPr>
        <p:txBody>
          <a:bodyPr vert="horz" lIns="121917" tIns="60958" rIns="121917" bIns="60958" rtlCol="0">
            <a:noAutofit/>
          </a:bodyPr>
          <a:lstStyle/>
          <a:p>
            <a:pPr>
              <a:lnSpc>
                <a:spcPct val="130000"/>
              </a:lnSpc>
              <a:spcBef>
                <a:spcPct val="20000"/>
              </a:spcBef>
              <a:buSzPct val="80000"/>
              <a:buFont typeface="Wingdings" pitchFamily="2" charset="2"/>
              <a:buNone/>
            </a:pPr>
            <a:r>
              <a:rPr lang="en-US" altLang="zh-CN" sz="2000" b="1" dirty="0">
                <a:solidFill>
                  <a:schemeClr val="tx1">
                    <a:lumMod val="95000"/>
                    <a:lumOff val="5000"/>
                  </a:schemeClr>
                </a:solidFill>
              </a:rPr>
              <a:t>2. </a:t>
            </a:r>
            <a:r>
              <a:rPr lang="zh-CN" altLang="en-US" sz="2000" b="1" dirty="0">
                <a:solidFill>
                  <a:schemeClr val="tx1">
                    <a:lumMod val="95000"/>
                    <a:lumOff val="5000"/>
                  </a:schemeClr>
                </a:solidFill>
              </a:rPr>
              <a:t>内部云存储</a:t>
            </a:r>
          </a:p>
        </p:txBody>
      </p:sp>
      <p:sp>
        <p:nvSpPr>
          <p:cNvPr id="34" name="内容占位符 2"/>
          <p:cNvSpPr txBox="1">
            <a:spLocks/>
          </p:cNvSpPr>
          <p:nvPr/>
        </p:nvSpPr>
        <p:spPr>
          <a:xfrm>
            <a:off x="6654626" y="2320746"/>
            <a:ext cx="5337175" cy="3002756"/>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just">
              <a:buNone/>
            </a:pPr>
            <a:r>
              <a:rPr lang="zh-CN" altLang="en-US" sz="2000" dirty="0">
                <a:solidFill>
                  <a:schemeClr val="tx1"/>
                </a:solidFill>
                <a:latin typeface="Times New Roman" panose="02020603050405020304" pitchFamily="18" charset="0"/>
                <a:cs typeface="Times New Roman" panose="02020603050405020304" pitchFamily="18" charset="0"/>
              </a:rPr>
              <a:t>        这种云存储把公共云和内部云</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私有云结合在一起。主要用于按客户要求的访问，特别是需要临时配置容量的时候。从公共云上划出一部分容量配置一种内部云</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私有云可以帮助公司面对迅速增长的负载波动或高峰时很有帮助。尽管如此，混合云存储带来了跨公共云和私有云分配应用的复杂性。</a:t>
            </a:r>
          </a:p>
        </p:txBody>
      </p:sp>
      <p:sp>
        <p:nvSpPr>
          <p:cNvPr id="35" name="矩形 34"/>
          <p:cNvSpPr/>
          <p:nvPr/>
        </p:nvSpPr>
        <p:spPr>
          <a:xfrm flipV="1">
            <a:off x="6553200" y="1536086"/>
            <a:ext cx="5645150" cy="5024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184853" y="1533178"/>
            <a:ext cx="3333922" cy="525016"/>
          </a:xfrm>
          <a:prstGeom prst="rect">
            <a:avLst/>
          </a:prstGeom>
        </p:spPr>
        <p:txBody>
          <a:bodyPr vert="horz" lIns="121917" tIns="60958" rIns="121917" bIns="60958" rtlCol="0">
            <a:noAutofit/>
          </a:bodyPr>
          <a:lstStyle/>
          <a:p>
            <a:pPr>
              <a:lnSpc>
                <a:spcPct val="130000"/>
              </a:lnSpc>
              <a:spcBef>
                <a:spcPct val="20000"/>
              </a:spcBef>
              <a:buSzPct val="80000"/>
              <a:buFont typeface="Wingdings" pitchFamily="2" charset="2"/>
              <a:buNone/>
            </a:pPr>
            <a:r>
              <a:rPr lang="en-US" altLang="zh-CN" sz="2000" b="1" dirty="0">
                <a:solidFill>
                  <a:schemeClr val="tx1">
                    <a:lumMod val="95000"/>
                    <a:lumOff val="5000"/>
                  </a:schemeClr>
                </a:solidFill>
              </a:rPr>
              <a:t>3. </a:t>
            </a:r>
            <a:r>
              <a:rPr lang="zh-CN" altLang="en-US" sz="2000" b="1" dirty="0">
                <a:solidFill>
                  <a:schemeClr val="tx1">
                    <a:lumMod val="95000"/>
                    <a:lumOff val="5000"/>
                  </a:schemeClr>
                </a:solidFill>
              </a:rPr>
              <a:t>混合云存储</a:t>
            </a:r>
          </a:p>
        </p:txBody>
      </p:sp>
      <p:grpSp>
        <p:nvGrpSpPr>
          <p:cNvPr id="38" name="组合 37"/>
          <p:cNvGrpSpPr/>
          <p:nvPr/>
        </p:nvGrpSpPr>
        <p:grpSpPr>
          <a:xfrm>
            <a:off x="131974" y="-1"/>
            <a:ext cx="11520000" cy="1016152"/>
            <a:chOff x="131974" y="-1"/>
            <a:chExt cx="11520000" cy="1016152"/>
          </a:xfrm>
        </p:grpSpPr>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40" name="矩形 39"/>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概述</a:t>
              </a:r>
            </a:p>
          </p:txBody>
        </p:sp>
      </p:grpSp>
      <p:sp>
        <p:nvSpPr>
          <p:cNvPr id="42" name="文本框 41"/>
          <p:cNvSpPr txBox="1"/>
          <p:nvPr/>
        </p:nvSpPr>
        <p:spPr>
          <a:xfrm>
            <a:off x="606712" y="1114474"/>
            <a:ext cx="1252266"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概述</a:t>
            </a:r>
          </a:p>
        </p:txBody>
      </p:sp>
      <p:sp>
        <p:nvSpPr>
          <p:cNvPr id="43" name="文本框 42"/>
          <p:cNvSpPr txBox="1"/>
          <p:nvPr/>
        </p:nvSpPr>
        <p:spPr>
          <a:xfrm>
            <a:off x="631223" y="1594275"/>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b="1" dirty="0">
                <a:latin typeface="黑体" panose="02010609060101010101" pitchFamily="49" charset="-122"/>
                <a:ea typeface="黑体" panose="02010609060101010101" pitchFamily="49" charset="-122"/>
              </a:rPr>
              <a:t>云存储的分类</a:t>
            </a:r>
          </a:p>
        </p:txBody>
      </p:sp>
    </p:spTree>
    <p:extLst>
      <p:ext uri="{BB962C8B-B14F-4D97-AF65-F5344CB8AC3E}">
        <p14:creationId xmlns:p14="http://schemas.microsoft.com/office/powerpoint/2010/main" val="213324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flipV="1">
            <a:off x="6708775" y="1677194"/>
            <a:ext cx="4900815" cy="502444"/>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0" y="3734594"/>
            <a:ext cx="6152514" cy="5024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flipV="1">
            <a:off x="0" y="2165350"/>
            <a:ext cx="6152514" cy="5024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41376" y="2071806"/>
            <a:ext cx="5105400" cy="1586588"/>
          </a:xfrm>
          <a:prstGeom prst="rect">
            <a:avLst/>
          </a:prstGeom>
        </p:spPr>
        <p:txBody>
          <a:bodyPr vert="horz" lIns="121917" tIns="60958" rIns="121917" bIns="60958" rtlCol="0">
            <a:noAutofit/>
          </a:bodyPr>
          <a:lstStyle/>
          <a:p>
            <a:pPr>
              <a:lnSpc>
                <a:spcPct val="130000"/>
              </a:lnSpc>
              <a:spcBef>
                <a:spcPct val="20000"/>
              </a:spcBef>
              <a:buSzPct val="80000"/>
              <a:buFont typeface="Wingdings" pitchFamily="2" charset="2"/>
              <a:buNone/>
            </a:pPr>
            <a:r>
              <a:rPr lang="en-US" altLang="zh-CN" sz="2300" b="1" dirty="0">
                <a:solidFill>
                  <a:schemeClr val="bg1"/>
                </a:solidFill>
              </a:rPr>
              <a:t>1</a:t>
            </a:r>
            <a:r>
              <a:rPr lang="zh-CN" altLang="en-US" sz="2300" b="1" dirty="0">
                <a:solidFill>
                  <a:schemeClr val="bg1"/>
                </a:solidFill>
              </a:rPr>
              <a:t>、块存储系统</a:t>
            </a:r>
          </a:p>
          <a:p>
            <a:pPr>
              <a:lnSpc>
                <a:spcPct val="130000"/>
              </a:lnSpc>
              <a:spcBef>
                <a:spcPct val="20000"/>
              </a:spcBef>
              <a:buSzPct val="80000"/>
              <a:buFont typeface="Wingdings" pitchFamily="2" charset="2"/>
              <a:buNone/>
            </a:pPr>
            <a:r>
              <a:rPr lang="zh-CN" altLang="en-US" sz="2300" dirty="0">
                <a:solidFill>
                  <a:schemeClr val="tx1">
                    <a:lumMod val="95000"/>
                    <a:lumOff val="5000"/>
                  </a:schemeClr>
                </a:solidFill>
              </a:rPr>
              <a:t>块存储系统指的是能直接访问原始的未格式化的磁盘。</a:t>
            </a:r>
            <a:endParaRPr lang="en-US" altLang="zh-CN" sz="2300" dirty="0">
              <a:solidFill>
                <a:schemeClr val="tx1">
                  <a:lumMod val="95000"/>
                  <a:lumOff val="5000"/>
                </a:schemeClr>
              </a:solidFill>
            </a:endParaRPr>
          </a:p>
        </p:txBody>
      </p:sp>
      <p:sp>
        <p:nvSpPr>
          <p:cNvPr id="31" name="矩形 30"/>
          <p:cNvSpPr/>
          <p:nvPr/>
        </p:nvSpPr>
        <p:spPr>
          <a:xfrm>
            <a:off x="841375" y="3658394"/>
            <a:ext cx="5105400" cy="2066720"/>
          </a:xfrm>
          <a:prstGeom prst="rect">
            <a:avLst/>
          </a:prstGeom>
        </p:spPr>
        <p:txBody>
          <a:bodyPr vert="horz" lIns="121917" tIns="60958" rIns="121917" bIns="60958" rtlCol="0">
            <a:noAutofit/>
          </a:bodyPr>
          <a:lstStyle/>
          <a:p>
            <a:pPr>
              <a:lnSpc>
                <a:spcPct val="130000"/>
              </a:lnSpc>
              <a:spcBef>
                <a:spcPct val="20000"/>
              </a:spcBef>
              <a:buSzPct val="80000"/>
              <a:buFont typeface="Wingdings" pitchFamily="2" charset="2"/>
              <a:buNone/>
            </a:pPr>
            <a:r>
              <a:rPr lang="en-US" altLang="zh-CN" sz="2300" b="1" dirty="0">
                <a:solidFill>
                  <a:schemeClr val="bg1"/>
                </a:solidFill>
              </a:rPr>
              <a:t>2</a:t>
            </a:r>
            <a:r>
              <a:rPr lang="zh-CN" altLang="en-US" sz="2300" b="1" dirty="0">
                <a:solidFill>
                  <a:schemeClr val="bg1"/>
                </a:solidFill>
              </a:rPr>
              <a:t>、文件存储系统</a:t>
            </a:r>
          </a:p>
          <a:p>
            <a:pPr>
              <a:lnSpc>
                <a:spcPct val="130000"/>
              </a:lnSpc>
              <a:spcBef>
                <a:spcPct val="20000"/>
              </a:spcBef>
              <a:buSzPct val="80000"/>
              <a:buFont typeface="Wingdings" pitchFamily="2" charset="2"/>
              <a:buNone/>
            </a:pPr>
            <a:r>
              <a:rPr lang="zh-CN" altLang="en-US" sz="2300" dirty="0">
                <a:solidFill>
                  <a:schemeClr val="tx1">
                    <a:lumMod val="95000"/>
                    <a:lumOff val="5000"/>
                  </a:schemeClr>
                </a:solidFill>
              </a:rPr>
              <a:t>文件存储是最常用的存储系统。使用格式化的磁盘为用户提供文件系统的使用界面。</a:t>
            </a:r>
            <a:endParaRPr lang="en-US" altLang="zh-CN" sz="2300" dirty="0">
              <a:solidFill>
                <a:schemeClr val="tx1">
                  <a:lumMod val="95000"/>
                  <a:lumOff val="5000"/>
                </a:schemeClr>
              </a:solidFill>
            </a:endParaRPr>
          </a:p>
        </p:txBody>
      </p:sp>
      <p:sp>
        <p:nvSpPr>
          <p:cNvPr id="35" name="矩形 34"/>
          <p:cNvSpPr/>
          <p:nvPr/>
        </p:nvSpPr>
        <p:spPr>
          <a:xfrm>
            <a:off x="6708776" y="1646667"/>
            <a:ext cx="4900814" cy="3026982"/>
          </a:xfrm>
          <a:prstGeom prst="rect">
            <a:avLst/>
          </a:prstGeom>
        </p:spPr>
        <p:txBody>
          <a:bodyPr vert="horz" lIns="121917" tIns="60958" rIns="121917" bIns="60958" rtlCol="0">
            <a:noAutofit/>
          </a:bodyPr>
          <a:lstStyle/>
          <a:p>
            <a:pPr>
              <a:lnSpc>
                <a:spcPct val="130000"/>
              </a:lnSpc>
              <a:spcBef>
                <a:spcPct val="20000"/>
              </a:spcBef>
              <a:buSzPct val="80000"/>
              <a:buFont typeface="Wingdings" pitchFamily="2" charset="2"/>
              <a:buNone/>
            </a:pPr>
            <a:r>
              <a:rPr lang="en-US" altLang="zh-CN" sz="2300" b="1" dirty="0">
                <a:solidFill>
                  <a:schemeClr val="bg1"/>
                </a:solidFill>
              </a:rPr>
              <a:t>3</a:t>
            </a:r>
            <a:r>
              <a:rPr lang="zh-CN" altLang="zh-CN" sz="2300" b="1" dirty="0">
                <a:solidFill>
                  <a:schemeClr val="bg1"/>
                </a:solidFill>
              </a:rPr>
              <a:t>、对象存储系统</a:t>
            </a:r>
          </a:p>
          <a:p>
            <a:pPr>
              <a:lnSpc>
                <a:spcPct val="130000"/>
              </a:lnSpc>
              <a:spcBef>
                <a:spcPct val="20000"/>
              </a:spcBef>
              <a:buSzPct val="80000"/>
              <a:buFont typeface="Wingdings" pitchFamily="2" charset="2"/>
              <a:buNone/>
            </a:pPr>
            <a:r>
              <a:rPr lang="zh-CN" altLang="zh-CN" sz="2300" dirty="0">
                <a:solidFill>
                  <a:schemeClr val="tx1">
                    <a:lumMod val="95000"/>
                    <a:lumOff val="5000"/>
                  </a:schemeClr>
                </a:solidFill>
              </a:rPr>
              <a:t>对象存储指的是一种基于对象的存储设备，具备智能、自我管理能力，通过</a:t>
            </a:r>
            <a:r>
              <a:rPr lang="en-US" altLang="zh-CN" sz="2300" dirty="0">
                <a:solidFill>
                  <a:schemeClr val="tx1">
                    <a:lumMod val="95000"/>
                    <a:lumOff val="5000"/>
                  </a:schemeClr>
                </a:solidFill>
              </a:rPr>
              <a:t>Web</a:t>
            </a:r>
            <a:r>
              <a:rPr lang="zh-CN" altLang="zh-CN" sz="2300" dirty="0">
                <a:solidFill>
                  <a:schemeClr val="tx1">
                    <a:lumMod val="95000"/>
                    <a:lumOff val="5000"/>
                  </a:schemeClr>
                </a:solidFill>
              </a:rPr>
              <a:t>服务协议实现对象的读写和存储资源的访问</a:t>
            </a:r>
            <a:endParaRPr lang="zh-CN" altLang="en-US" sz="2300" dirty="0">
              <a:solidFill>
                <a:schemeClr val="tx1">
                  <a:lumMod val="95000"/>
                  <a:lumOff val="5000"/>
                </a:schemeClr>
              </a:solidFill>
            </a:endParaRPr>
          </a:p>
        </p:txBody>
      </p:sp>
      <p:sp>
        <p:nvSpPr>
          <p:cNvPr id="44" name="矩形 43"/>
          <p:cNvSpPr/>
          <p:nvPr/>
        </p:nvSpPr>
        <p:spPr>
          <a:xfrm>
            <a:off x="0" y="6172596"/>
            <a:ext cx="12192000" cy="685403"/>
          </a:xfrm>
          <a:prstGeom prst="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accent4">
                  <a:lumMod val="75000"/>
                </a:schemeClr>
              </a:solidFill>
            </a:endParaRPr>
          </a:p>
        </p:txBody>
      </p:sp>
      <p:sp>
        <p:nvSpPr>
          <p:cNvPr id="45" name="矩形 44"/>
          <p:cNvSpPr/>
          <p:nvPr/>
        </p:nvSpPr>
        <p:spPr>
          <a:xfrm>
            <a:off x="0" y="5986558"/>
            <a:ext cx="2685142" cy="226172"/>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rot="10800000">
            <a:off x="9420811" y="5564651"/>
            <a:ext cx="2592638" cy="1065542"/>
            <a:chOff x="-3882" y="1297773"/>
            <a:chExt cx="2592638" cy="1065542"/>
          </a:xfrm>
        </p:grpSpPr>
        <p:sp>
          <p:nvSpPr>
            <p:cNvPr id="47" name="矩形 46"/>
            <p:cNvSpPr/>
            <p:nvPr/>
          </p:nvSpPr>
          <p:spPr>
            <a:xfrm>
              <a:off x="-3882" y="144138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772046" y="1879600"/>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00597" y="157162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43495" y="2037009"/>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543037" y="1596441"/>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flipV="1">
              <a:off x="491415" y="2076097"/>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898724" y="1867051"/>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221544" y="1932488"/>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679145" y="2037009"/>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227144" y="171523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818713" y="1297773"/>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31974" y="-1"/>
            <a:ext cx="11520000" cy="1016152"/>
            <a:chOff x="131974" y="-1"/>
            <a:chExt cx="11520000" cy="1016152"/>
          </a:xfrm>
        </p:grpSpPr>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25" name="矩形 24"/>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标题 1"/>
            <p:cNvSpPr>
              <a:spLocks/>
            </p:cNvSpPr>
            <p:nvPr/>
          </p:nvSpPr>
          <p:spPr bwMode="auto">
            <a:xfrm>
              <a:off x="5865536" y="312428"/>
              <a:ext cx="5786438" cy="533400"/>
            </a:xfrm>
            <a:prstGeom prst="rect">
              <a:avLst/>
            </a:prstGeom>
            <a:noFill/>
            <a:ln>
              <a:noFill/>
            </a:ln>
          </p:spPr>
          <p:txBody>
            <a:bodyPr anchor="b"/>
            <a:lstStyle/>
            <a:p>
              <a:pPr lvl="0" algn="r" defTabSz="914400"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概述</a:t>
              </a:r>
            </a:p>
          </p:txBody>
        </p:sp>
      </p:grpSp>
      <p:sp>
        <p:nvSpPr>
          <p:cNvPr id="27" name="文本框 26"/>
          <p:cNvSpPr txBox="1"/>
          <p:nvPr/>
        </p:nvSpPr>
        <p:spPr>
          <a:xfrm>
            <a:off x="606712" y="1114474"/>
            <a:ext cx="1252266" cy="523220"/>
          </a:xfrm>
          <a:prstGeom prst="rect">
            <a:avLst/>
          </a:prstGeom>
          <a:noFill/>
        </p:spPr>
        <p:txBody>
          <a:bodyPr wrap="none" rtlCol="0">
            <a:spAutoFit/>
          </a:bodyPr>
          <a:lstStyle/>
          <a:p>
            <a:pPr marL="342900" indent="-342900" defTabSz="914400">
              <a:buClr>
                <a:srgbClr val="0070C0"/>
              </a:buClr>
              <a:buFont typeface="Wingdings" panose="05000000000000000000" pitchFamily="2" charset="2"/>
              <a:buChar char="p"/>
            </a:pPr>
            <a:r>
              <a:rPr lang="zh-CN" altLang="en-US" sz="2800" b="1" dirty="0">
                <a:solidFill>
                  <a:prstClr val="black"/>
                </a:solidFill>
                <a:latin typeface="黑体" panose="02010609060101010101" pitchFamily="49" charset="-122"/>
                <a:ea typeface="黑体" panose="02010609060101010101" pitchFamily="49" charset="-122"/>
              </a:rPr>
              <a:t>概述</a:t>
            </a:r>
          </a:p>
        </p:txBody>
      </p:sp>
      <p:sp>
        <p:nvSpPr>
          <p:cNvPr id="28" name="文本框 27"/>
          <p:cNvSpPr txBox="1"/>
          <p:nvPr/>
        </p:nvSpPr>
        <p:spPr>
          <a:xfrm>
            <a:off x="631223" y="1594275"/>
            <a:ext cx="269657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b="1" dirty="0">
                <a:latin typeface="黑体" panose="02010609060101010101" pitchFamily="49" charset="-122"/>
                <a:ea typeface="黑体" panose="02010609060101010101" pitchFamily="49" charset="-122"/>
              </a:rPr>
              <a:t>存储系统的分类</a:t>
            </a:r>
          </a:p>
        </p:txBody>
      </p:sp>
    </p:spTree>
    <p:extLst>
      <p:ext uri="{BB962C8B-B14F-4D97-AF65-F5344CB8AC3E}">
        <p14:creationId xmlns:p14="http://schemas.microsoft.com/office/powerpoint/2010/main" val="1977469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8" name="组合 5"/>
          <p:cNvGrpSpPr>
            <a:grpSpLocks/>
          </p:cNvGrpSpPr>
          <p:nvPr/>
        </p:nvGrpSpPr>
        <p:grpSpPr bwMode="auto">
          <a:xfrm rot="-5400000">
            <a:off x="368556" y="3833362"/>
            <a:ext cx="5387090" cy="206571"/>
            <a:chOff x="0" y="3259138"/>
            <a:chExt cx="9144000" cy="195262"/>
          </a:xfrm>
        </p:grpSpPr>
        <p:sp>
          <p:nvSpPr>
            <p:cNvPr id="76"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7" name="Rectangle 4"/>
            <p:cNvSpPr>
              <a:spLocks noChangeArrowheads="1"/>
            </p:cNvSpPr>
            <p:nvPr/>
          </p:nvSpPr>
          <p:spPr bwMode="gray">
            <a:xfrm>
              <a:off x="1" y="3312022"/>
              <a:ext cx="9144000" cy="142379"/>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nvGrpSpPr>
          <p:cNvPr id="3" name="组合 2"/>
          <p:cNvGrpSpPr/>
          <p:nvPr/>
        </p:nvGrpSpPr>
        <p:grpSpPr>
          <a:xfrm>
            <a:off x="2581281" y="1350164"/>
            <a:ext cx="6326064" cy="861638"/>
            <a:chOff x="2593164" y="1657734"/>
            <a:chExt cx="6326064" cy="922552"/>
          </a:xfrm>
        </p:grpSpPr>
        <p:grpSp>
          <p:nvGrpSpPr>
            <p:cNvPr id="8197" name="组合 62"/>
            <p:cNvGrpSpPr>
              <a:grpSpLocks/>
            </p:cNvGrpSpPr>
            <p:nvPr/>
          </p:nvGrpSpPr>
          <p:grpSpPr bwMode="auto">
            <a:xfrm>
              <a:off x="2974252" y="1810168"/>
              <a:ext cx="5944976" cy="626254"/>
              <a:chOff x="1752601" y="2209800"/>
              <a:chExt cx="6934200" cy="625705"/>
            </a:xfrm>
          </p:grpSpPr>
          <p:sp>
            <p:nvSpPr>
              <p:cNvPr id="73"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54" name="Text Box 9"/>
              <p:cNvSpPr txBox="1">
                <a:spLocks noChangeArrowheads="1"/>
              </p:cNvSpPr>
              <p:nvPr/>
            </p:nvSpPr>
            <p:spPr bwMode="gray">
              <a:xfrm>
                <a:off x="2513808" y="2209800"/>
                <a:ext cx="5700713" cy="62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1" lang="zh-CN" altLang="en-US" sz="3201"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概述</a:t>
                </a:r>
              </a:p>
            </p:txBody>
          </p:sp>
        </p:grpSp>
        <p:grpSp>
          <p:nvGrpSpPr>
            <p:cNvPr id="8199" name="Group 65"/>
            <p:cNvGrpSpPr>
              <a:grpSpLocks/>
            </p:cNvGrpSpPr>
            <p:nvPr/>
          </p:nvGrpSpPr>
          <p:grpSpPr bwMode="auto">
            <a:xfrm>
              <a:off x="2593164" y="1657734"/>
              <a:ext cx="854273" cy="922552"/>
              <a:chOff x="2789" y="1625"/>
              <a:chExt cx="847" cy="915"/>
            </a:xfrm>
          </p:grpSpPr>
          <p:sp>
            <p:nvSpPr>
              <p:cNvPr id="79"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0"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1"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3"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46" name="Group 71"/>
              <p:cNvGrpSpPr>
                <a:grpSpLocks/>
              </p:cNvGrpSpPr>
              <p:nvPr/>
            </p:nvGrpSpPr>
            <p:grpSpPr bwMode="auto">
              <a:xfrm>
                <a:off x="2899" y="1735"/>
                <a:ext cx="687" cy="688"/>
                <a:chOff x="4166" y="1706"/>
                <a:chExt cx="1252" cy="1252"/>
              </a:xfrm>
            </p:grpSpPr>
            <p:sp>
              <p:nvSpPr>
                <p:cNvPr id="85"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6"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7"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8"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2" name="矩形 61"/>
            <p:cNvSpPr/>
            <p:nvPr/>
          </p:nvSpPr>
          <p:spPr>
            <a:xfrm>
              <a:off x="2740836" y="1845102"/>
              <a:ext cx="597038" cy="58433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一</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4" name="组合 3"/>
          <p:cNvGrpSpPr/>
          <p:nvPr/>
        </p:nvGrpSpPr>
        <p:grpSpPr>
          <a:xfrm>
            <a:off x="2581281" y="2210594"/>
            <a:ext cx="6326064" cy="877458"/>
            <a:chOff x="2593164" y="2724781"/>
            <a:chExt cx="6326064" cy="922552"/>
          </a:xfrm>
        </p:grpSpPr>
        <p:grpSp>
          <p:nvGrpSpPr>
            <p:cNvPr id="8194" name="组合 63"/>
            <p:cNvGrpSpPr>
              <a:grpSpLocks/>
            </p:cNvGrpSpPr>
            <p:nvPr/>
          </p:nvGrpSpPr>
          <p:grpSpPr bwMode="auto">
            <a:xfrm>
              <a:off x="2974252" y="2877217"/>
              <a:ext cx="5944976" cy="614964"/>
              <a:chOff x="1752601" y="2209798"/>
              <a:chExt cx="6934200" cy="614424"/>
            </a:xfrm>
          </p:grpSpPr>
          <p:sp>
            <p:nvSpPr>
              <p:cNvPr id="6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60" name="Text Box 9"/>
              <p:cNvSpPr txBox="1">
                <a:spLocks noChangeArrowheads="1"/>
              </p:cNvSpPr>
              <p:nvPr/>
            </p:nvSpPr>
            <p:spPr bwMode="gray">
              <a:xfrm>
                <a:off x="2513808" y="2209798"/>
                <a:ext cx="5700713" cy="61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结构模型</a:t>
                </a:r>
              </a:p>
            </p:txBody>
          </p:sp>
        </p:grpSp>
        <p:grpSp>
          <p:nvGrpSpPr>
            <p:cNvPr id="8200" name="Group 65"/>
            <p:cNvGrpSpPr>
              <a:grpSpLocks/>
            </p:cNvGrpSpPr>
            <p:nvPr/>
          </p:nvGrpSpPr>
          <p:grpSpPr bwMode="auto">
            <a:xfrm>
              <a:off x="2593164" y="2724781"/>
              <a:ext cx="854273" cy="922552"/>
              <a:chOff x="2789" y="1625"/>
              <a:chExt cx="847" cy="915"/>
            </a:xfrm>
          </p:grpSpPr>
          <p:sp>
            <p:nvSpPr>
              <p:cNvPr id="90"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1"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2"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3"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4"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36" name="Group 71"/>
              <p:cNvGrpSpPr>
                <a:grpSpLocks/>
              </p:cNvGrpSpPr>
              <p:nvPr/>
            </p:nvGrpSpPr>
            <p:grpSpPr bwMode="auto">
              <a:xfrm>
                <a:off x="2899" y="1735"/>
                <a:ext cx="687" cy="688"/>
                <a:chOff x="4166" y="1706"/>
                <a:chExt cx="1252" cy="1252"/>
              </a:xfrm>
            </p:grpSpPr>
            <p:sp>
              <p:nvSpPr>
                <p:cNvPr id="96"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7"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8"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9"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3" name="矩形 62"/>
            <p:cNvSpPr/>
            <p:nvPr/>
          </p:nvSpPr>
          <p:spPr>
            <a:xfrm>
              <a:off x="2740836" y="2858162"/>
              <a:ext cx="597038" cy="58433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二</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5" name="组合 4"/>
          <p:cNvGrpSpPr/>
          <p:nvPr/>
        </p:nvGrpSpPr>
        <p:grpSpPr>
          <a:xfrm>
            <a:off x="2577728" y="3124994"/>
            <a:ext cx="6318125" cy="876206"/>
            <a:chOff x="2593164" y="3791828"/>
            <a:chExt cx="6318125" cy="922552"/>
          </a:xfrm>
        </p:grpSpPr>
        <p:grpSp>
          <p:nvGrpSpPr>
            <p:cNvPr id="8195" name="组合 66"/>
            <p:cNvGrpSpPr>
              <a:grpSpLocks/>
            </p:cNvGrpSpPr>
            <p:nvPr/>
          </p:nvGrpSpPr>
          <p:grpSpPr bwMode="auto">
            <a:xfrm>
              <a:off x="2966313" y="3934734"/>
              <a:ext cx="5944976" cy="615841"/>
              <a:chOff x="1752601" y="2209798"/>
              <a:chExt cx="6934200" cy="615301"/>
            </a:xfrm>
          </p:grpSpPr>
          <p:sp>
            <p:nvSpPr>
              <p:cNvPr id="6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258"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云存储架构</a:t>
                </a:r>
              </a:p>
            </p:txBody>
          </p:sp>
        </p:grpSp>
        <p:grpSp>
          <p:nvGrpSpPr>
            <p:cNvPr id="8202" name="Group 65"/>
            <p:cNvGrpSpPr>
              <a:grpSpLocks/>
            </p:cNvGrpSpPr>
            <p:nvPr/>
          </p:nvGrpSpPr>
          <p:grpSpPr bwMode="auto">
            <a:xfrm>
              <a:off x="2593164" y="3791828"/>
              <a:ext cx="854273" cy="922552"/>
              <a:chOff x="2789" y="1625"/>
              <a:chExt cx="847" cy="915"/>
            </a:xfrm>
          </p:grpSpPr>
          <p:sp>
            <p:nvSpPr>
              <p:cNvPr id="11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8216" name="Group 71"/>
              <p:cNvGrpSpPr>
                <a:grpSpLocks/>
              </p:cNvGrpSpPr>
              <p:nvPr/>
            </p:nvGrpSpPr>
            <p:grpSpPr bwMode="auto">
              <a:xfrm>
                <a:off x="2899" y="1735"/>
                <a:ext cx="687" cy="688"/>
                <a:chOff x="4166" y="1706"/>
                <a:chExt cx="1252" cy="1252"/>
              </a:xfrm>
            </p:grpSpPr>
            <p:sp>
              <p:nvSpPr>
                <p:cNvPr id="11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6" name="矩形 65"/>
            <p:cNvSpPr/>
            <p:nvPr/>
          </p:nvSpPr>
          <p:spPr>
            <a:xfrm>
              <a:off x="2715430" y="3968082"/>
              <a:ext cx="597038" cy="585923"/>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3201" b="0" i="0" u="none" strike="noStrike" kern="0" cap="none" spc="0" normalizeH="0" baseline="0" noProof="0" dirty="0">
                  <a:ln>
                    <a:noFill/>
                  </a:ln>
                  <a:solidFill>
                    <a:sysClr val="windowText" lastClr="000000"/>
                  </a:solidFill>
                  <a:effectLst/>
                  <a:uLnTx/>
                  <a:uFillTx/>
                  <a:latin typeface="微软雅黑"/>
                  <a:ea typeface="微软雅黑"/>
                  <a:cs typeface="+mn-cs"/>
                </a:rPr>
                <a:t>三</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sp>
        <p:nvSpPr>
          <p:cNvPr id="8209" name="Rectangle 35"/>
          <p:cNvSpPr>
            <a:spLocks noChangeArrowheads="1"/>
          </p:cNvSpPr>
          <p:nvPr/>
        </p:nvSpPr>
        <p:spPr bwMode="blackWhite">
          <a:xfrm>
            <a:off x="1792111" y="1217491"/>
            <a:ext cx="8288668" cy="985373"/>
          </a:xfrm>
          <a:prstGeom prst="rect">
            <a:avLst/>
          </a:prstGeom>
          <a:solidFill>
            <a:schemeClr val="bg1">
              <a:alpha val="74901"/>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ahoma" panose="020B0604030504040204" pitchFamily="34" charset="0"/>
              <a:ea typeface="宋体" panose="02010600030101010101" pitchFamily="2" charset="-122"/>
              <a:cs typeface="+mn-cs"/>
            </a:endParaRPr>
          </a:p>
        </p:txBody>
      </p:sp>
      <p:pic>
        <p:nvPicPr>
          <p:cNvPr id="72" name="图片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74" name="矩形 73"/>
          <p:cNvSpPr/>
          <p:nvPr/>
        </p:nvSpPr>
        <p:spPr>
          <a:xfrm>
            <a:off x="131974" y="944151"/>
            <a:ext cx="11520000" cy="72000"/>
          </a:xfrm>
          <a:prstGeom prst="rect">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8" name="标题 1"/>
          <p:cNvSpPr>
            <a:spLocks/>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itchFamily="34" charset="0"/>
                <a:ea typeface="黑体" pitchFamily="2" charset="-122"/>
                <a:cs typeface="+mn-cs"/>
              </a:rPr>
              <a:t>目录</a:t>
            </a:r>
          </a:p>
        </p:txBody>
      </p:sp>
      <p:grpSp>
        <p:nvGrpSpPr>
          <p:cNvPr id="58" name="组合 57"/>
          <p:cNvGrpSpPr/>
          <p:nvPr/>
        </p:nvGrpSpPr>
        <p:grpSpPr>
          <a:xfrm>
            <a:off x="2569180" y="4001388"/>
            <a:ext cx="6318125" cy="876206"/>
            <a:chOff x="2593164" y="3791828"/>
            <a:chExt cx="6318125" cy="922552"/>
          </a:xfrm>
        </p:grpSpPr>
        <p:grpSp>
          <p:nvGrpSpPr>
            <p:cNvPr id="59" name="组合 66"/>
            <p:cNvGrpSpPr>
              <a:grpSpLocks/>
            </p:cNvGrpSpPr>
            <p:nvPr/>
          </p:nvGrpSpPr>
          <p:grpSpPr bwMode="auto">
            <a:xfrm>
              <a:off x="2966313" y="3934734"/>
              <a:ext cx="5944976" cy="615842"/>
              <a:chOff x="1752601" y="2209798"/>
              <a:chExt cx="6934200" cy="615302"/>
            </a:xfrm>
          </p:grpSpPr>
          <p:sp>
            <p:nvSpPr>
              <p:cNvPr id="101"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2" name="Text Box 9"/>
              <p:cNvSpPr txBox="1">
                <a:spLocks noChangeArrowheads="1"/>
              </p:cNvSpPr>
              <p:nvPr/>
            </p:nvSpPr>
            <p:spPr bwMode="gray">
              <a:xfrm>
                <a:off x="2513807" y="2209798"/>
                <a:ext cx="6120588" cy="61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云存储类型及其适合的应用</a:t>
                </a:r>
              </a:p>
            </p:txBody>
          </p:sp>
        </p:grpSp>
        <p:grpSp>
          <p:nvGrpSpPr>
            <p:cNvPr id="60" name="Group 65"/>
            <p:cNvGrpSpPr>
              <a:grpSpLocks/>
            </p:cNvGrpSpPr>
            <p:nvPr/>
          </p:nvGrpSpPr>
          <p:grpSpPr bwMode="auto">
            <a:xfrm>
              <a:off x="2593164" y="3791828"/>
              <a:ext cx="854273" cy="922552"/>
              <a:chOff x="2789" y="1625"/>
              <a:chExt cx="847" cy="915"/>
            </a:xfrm>
          </p:grpSpPr>
          <p:sp>
            <p:nvSpPr>
              <p:cNvPr id="65"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6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6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71"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75" name="Group 71"/>
              <p:cNvGrpSpPr>
                <a:grpSpLocks/>
              </p:cNvGrpSpPr>
              <p:nvPr/>
            </p:nvGrpSpPr>
            <p:grpSpPr bwMode="auto">
              <a:xfrm>
                <a:off x="2899" y="1735"/>
                <a:ext cx="687" cy="688"/>
                <a:chOff x="4166" y="1706"/>
                <a:chExt cx="1252" cy="1252"/>
              </a:xfrm>
            </p:grpSpPr>
            <p:sp>
              <p:nvSpPr>
                <p:cNvPr id="8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8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95"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0"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61" name="矩形 60"/>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四</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103" name="组合 102"/>
          <p:cNvGrpSpPr/>
          <p:nvPr/>
        </p:nvGrpSpPr>
        <p:grpSpPr>
          <a:xfrm>
            <a:off x="2569180" y="4877594"/>
            <a:ext cx="6318125" cy="876206"/>
            <a:chOff x="2593164" y="3791828"/>
            <a:chExt cx="6318125" cy="922552"/>
          </a:xfrm>
        </p:grpSpPr>
        <p:grpSp>
          <p:nvGrpSpPr>
            <p:cNvPr id="104" name="组合 66"/>
            <p:cNvGrpSpPr>
              <a:grpSpLocks/>
            </p:cNvGrpSpPr>
            <p:nvPr/>
          </p:nvGrpSpPr>
          <p:grpSpPr bwMode="auto">
            <a:xfrm>
              <a:off x="2966313" y="3934734"/>
              <a:ext cx="5944976" cy="615841"/>
              <a:chOff x="1752601" y="2209798"/>
              <a:chExt cx="6934200" cy="615301"/>
            </a:xfrm>
          </p:grpSpPr>
          <p:sp>
            <p:nvSpPr>
              <p:cNvPr id="126"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7"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关键技术</a:t>
                </a:r>
              </a:p>
            </p:txBody>
          </p:sp>
        </p:grpSp>
        <p:grpSp>
          <p:nvGrpSpPr>
            <p:cNvPr id="105" name="Group 65"/>
            <p:cNvGrpSpPr>
              <a:grpSpLocks/>
            </p:cNvGrpSpPr>
            <p:nvPr/>
          </p:nvGrpSpPr>
          <p:grpSpPr bwMode="auto">
            <a:xfrm>
              <a:off x="2593164" y="3791828"/>
              <a:ext cx="854273" cy="922552"/>
              <a:chOff x="2789" y="1625"/>
              <a:chExt cx="847" cy="915"/>
            </a:xfrm>
          </p:grpSpPr>
          <p:sp>
            <p:nvSpPr>
              <p:cNvPr id="107"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0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11"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117" name="Group 71"/>
              <p:cNvGrpSpPr>
                <a:grpSpLocks/>
              </p:cNvGrpSpPr>
              <p:nvPr/>
            </p:nvGrpSpPr>
            <p:grpSpPr bwMode="auto">
              <a:xfrm>
                <a:off x="2899" y="1735"/>
                <a:ext cx="687" cy="688"/>
                <a:chOff x="4166" y="1706"/>
                <a:chExt cx="1252" cy="1252"/>
              </a:xfrm>
            </p:grpSpPr>
            <p:sp>
              <p:nvSpPr>
                <p:cNvPr id="1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106" name="矩形 105"/>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五</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128" name="组合 127"/>
          <p:cNvGrpSpPr/>
          <p:nvPr/>
        </p:nvGrpSpPr>
        <p:grpSpPr>
          <a:xfrm>
            <a:off x="2569180" y="5715794"/>
            <a:ext cx="6318125" cy="876206"/>
            <a:chOff x="2593164" y="3791828"/>
            <a:chExt cx="6318125" cy="922552"/>
          </a:xfrm>
        </p:grpSpPr>
        <p:grpSp>
          <p:nvGrpSpPr>
            <p:cNvPr id="129" name="组合 66"/>
            <p:cNvGrpSpPr>
              <a:grpSpLocks/>
            </p:cNvGrpSpPr>
            <p:nvPr/>
          </p:nvGrpSpPr>
          <p:grpSpPr bwMode="auto">
            <a:xfrm>
              <a:off x="2966313" y="3934734"/>
              <a:ext cx="5944976" cy="615841"/>
              <a:chOff x="1752601" y="2209798"/>
              <a:chExt cx="6934200" cy="615301"/>
            </a:xfrm>
          </p:grpSpPr>
          <p:sp>
            <p:nvSpPr>
              <p:cNvPr id="1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3" name="Text Box 9"/>
              <p:cNvSpPr txBox="1">
                <a:spLocks noChangeArrowheads="1"/>
              </p:cNvSpPr>
              <p:nvPr/>
            </p:nvSpPr>
            <p:spPr bwMode="gray">
              <a:xfrm>
                <a:off x="2513807" y="2209798"/>
                <a:ext cx="5700713" cy="61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0"/>
                <a:r>
                  <a:rPr lang="zh-CN" altLang="en-US" sz="3201" dirty="0">
                    <a:solidFill>
                      <a:prstClr val="black"/>
                    </a:solidFill>
                    <a:ea typeface="黑体" panose="02010609060101010101" pitchFamily="49" charset="-122"/>
                    <a:cs typeface="Times New Roman" panose="02020603050405020304" pitchFamily="18" charset="0"/>
                  </a:rPr>
                  <a:t>典型的云存储服务</a:t>
                </a:r>
              </a:p>
            </p:txBody>
          </p:sp>
        </p:grpSp>
        <p:grpSp>
          <p:nvGrpSpPr>
            <p:cNvPr id="130" name="Group 65"/>
            <p:cNvGrpSpPr>
              <a:grpSpLocks/>
            </p:cNvGrpSpPr>
            <p:nvPr/>
          </p:nvGrpSpPr>
          <p:grpSpPr bwMode="auto">
            <a:xfrm>
              <a:off x="2593164" y="3791828"/>
              <a:ext cx="854273" cy="922552"/>
              <a:chOff x="2789" y="1625"/>
              <a:chExt cx="847" cy="915"/>
            </a:xfrm>
          </p:grpSpPr>
          <p:sp>
            <p:nvSpPr>
              <p:cNvPr id="1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nvGrpSpPr>
              <p:cNvPr id="137" name="Group 71"/>
              <p:cNvGrpSpPr>
                <a:grpSpLocks/>
              </p:cNvGrpSpPr>
              <p:nvPr/>
            </p:nvGrpSpPr>
            <p:grpSpPr bwMode="auto">
              <a:xfrm>
                <a:off x="2899" y="1735"/>
                <a:ext cx="687" cy="688"/>
                <a:chOff x="4166" y="1706"/>
                <a:chExt cx="1252" cy="1252"/>
              </a:xfrm>
            </p:grpSpPr>
            <p:sp>
              <p:nvSpPr>
                <p:cNvPr id="1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sp>
              <p:nvSpPr>
                <p:cNvPr id="1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algn="l" defTabSz="1219627" rtl="0" eaLnBrk="1" fontAlgn="auto" latinLnBrk="0" hangingPunct="1">
                    <a:lnSpc>
                      <a:spcPct val="100000"/>
                    </a:lnSpc>
                    <a:spcBef>
                      <a:spcPts val="0"/>
                    </a:spcBef>
                    <a:spcAft>
                      <a:spcPts val="0"/>
                    </a:spcAft>
                    <a:buClrTx/>
                    <a:buSzTx/>
                    <a:buFontTx/>
                    <a:buNone/>
                    <a:tabLst/>
                    <a:defRPr/>
                  </a:pPr>
                  <a:endParaRPr kumimoji="0" lang="zh-CN" altLang="en-US" sz="3201" b="0" i="0" u="none" strike="noStrike" kern="0" cap="none" spc="0" normalizeH="0" baseline="0" noProof="0">
                    <a:ln>
                      <a:noFill/>
                    </a:ln>
                    <a:solidFill>
                      <a:sysClr val="windowText" lastClr="000000"/>
                    </a:solidFill>
                    <a:effectLst/>
                    <a:uLnTx/>
                    <a:uFillTx/>
                    <a:latin typeface="微软雅黑"/>
                    <a:ea typeface="微软雅黑"/>
                    <a:cs typeface="+mn-cs"/>
                  </a:endParaRPr>
                </a:p>
              </p:txBody>
            </p:sp>
          </p:grpSp>
        </p:grpSp>
        <p:sp>
          <p:nvSpPr>
            <p:cNvPr id="131" name="矩形 130"/>
            <p:cNvSpPr/>
            <p:nvPr/>
          </p:nvSpPr>
          <p:spPr>
            <a:xfrm>
              <a:off x="2715430" y="3968082"/>
              <a:ext cx="595035" cy="615842"/>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lang="zh-CN" altLang="en-US" sz="3201" kern="0" dirty="0">
                  <a:solidFill>
                    <a:sysClr val="windowText" lastClr="000000"/>
                  </a:solidFill>
                  <a:latin typeface="微软雅黑"/>
                  <a:ea typeface="微软雅黑"/>
                </a:rPr>
                <a:t>六</a:t>
              </a:r>
              <a:endParaRPr kumimoji="0" lang="zh-CN" altLang="en-US" sz="3201" b="0" i="0" u="none" strike="noStrike" kern="1200" cap="none" spc="0" normalizeH="0" baseline="0" noProof="0" dirty="0">
                <a:ln>
                  <a:noFill/>
                </a:ln>
                <a:solidFill>
                  <a:prstClr val="black"/>
                </a:solidFill>
                <a:effectLst/>
                <a:uLnTx/>
                <a:uFillTx/>
                <a:latin typeface="微软雅黑"/>
                <a:ea typeface="微软雅黑"/>
                <a:cs typeface="+mn-cs"/>
              </a:endParaRPr>
            </a:p>
          </p:txBody>
        </p:sp>
      </p:grpSp>
      <p:pic>
        <p:nvPicPr>
          <p:cNvPr id="8210"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88935" y="3122955"/>
            <a:ext cx="8291844" cy="356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12898440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3.4"/>
</p:tagLst>
</file>

<file path=ppt/tags/tag2.xml><?xml version="1.0" encoding="utf-8"?>
<p:tagLst xmlns:a="http://schemas.openxmlformats.org/drawingml/2006/main" xmlns:r="http://schemas.openxmlformats.org/officeDocument/2006/relationships" xmlns:p="http://schemas.openxmlformats.org/presentationml/2006/main">
  <p:tag name="TIMING" val="|3.4"/>
</p:tagLst>
</file>

<file path=ppt/tags/tag3.xml><?xml version="1.0" encoding="utf-8"?>
<p:tagLst xmlns:a="http://schemas.openxmlformats.org/drawingml/2006/main" xmlns:r="http://schemas.openxmlformats.org/officeDocument/2006/relationships" xmlns:p="http://schemas.openxmlformats.org/presentationml/2006/main">
  <p:tag name="TIMING" val="|3.4"/>
</p:tagLst>
</file>

<file path=ppt/tags/tag4.xml><?xml version="1.0" encoding="utf-8"?>
<p:tagLst xmlns:a="http://schemas.openxmlformats.org/drawingml/2006/main" xmlns:r="http://schemas.openxmlformats.org/officeDocument/2006/relationships" xmlns:p="http://schemas.openxmlformats.org/presentationml/2006/main">
  <p:tag name="TIMING" val="|3.4"/>
</p:tagLst>
</file>

<file path=ppt/tags/tag5.xml><?xml version="1.0" encoding="utf-8"?>
<p:tagLst xmlns:a="http://schemas.openxmlformats.org/drawingml/2006/main" xmlns:r="http://schemas.openxmlformats.org/officeDocument/2006/relationships" xmlns:p="http://schemas.openxmlformats.org/presentationml/2006/main">
  <p:tag name="TIMING" val="|3.4"/>
</p:tagLst>
</file>

<file path=ppt/tags/tag6.xml><?xml version="1.0" encoding="utf-8"?>
<p:tagLst xmlns:a="http://schemas.openxmlformats.org/drawingml/2006/main" xmlns:r="http://schemas.openxmlformats.org/officeDocument/2006/relationships" xmlns:p="http://schemas.openxmlformats.org/presentationml/2006/main">
  <p:tag name="TIMING" val="|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5865</TotalTime>
  <Words>7768</Words>
  <Application>Microsoft Office PowerPoint</Application>
  <PresentationFormat>自定义</PresentationFormat>
  <Paragraphs>485</Paragraphs>
  <Slides>51</Slides>
  <Notes>14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51</vt:i4>
      </vt:variant>
    </vt:vector>
  </HeadingPairs>
  <TitlesOfParts>
    <vt:vector size="68" baseType="lpstr">
      <vt:lpstr>Broadway BT</vt:lpstr>
      <vt:lpstr>Microsoft YaHei UI</vt:lpstr>
      <vt:lpstr>等线</vt:lpstr>
      <vt:lpstr>方正宋一简体</vt:lpstr>
      <vt:lpstr>黑体</vt:lpstr>
      <vt:lpstr>华文新魏</vt:lpstr>
      <vt:lpstr>华文行楷</vt:lpstr>
      <vt:lpstr>微软雅黑</vt:lpstr>
      <vt:lpstr>Arial</vt:lpstr>
      <vt:lpstr>Calibri</vt:lpstr>
      <vt:lpstr>Impact</vt:lpstr>
      <vt:lpstr>Leelawadee</vt:lpstr>
      <vt:lpstr>Tahoma</vt:lpstr>
      <vt:lpstr>Times New Roman</vt:lpstr>
      <vt:lpstr>Verdana</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Boyang Li</cp:lastModifiedBy>
  <cp:revision>279</cp:revision>
  <dcterms:created xsi:type="dcterms:W3CDTF">2006-08-16T00:00:00Z</dcterms:created>
  <dcterms:modified xsi:type="dcterms:W3CDTF">2025-03-17T05:07:16Z</dcterms:modified>
</cp:coreProperties>
</file>