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359" r:id="rId2"/>
    <p:sldId id="256" r:id="rId3"/>
    <p:sldId id="257" r:id="rId4"/>
    <p:sldId id="259" r:id="rId5"/>
    <p:sldId id="260" r:id="rId6"/>
    <p:sldId id="350" r:id="rId7"/>
    <p:sldId id="261" r:id="rId8"/>
    <p:sldId id="263" r:id="rId9"/>
    <p:sldId id="264" r:id="rId10"/>
    <p:sldId id="265" r:id="rId11"/>
    <p:sldId id="266" r:id="rId12"/>
    <p:sldId id="351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353" r:id="rId34"/>
    <p:sldId id="354" r:id="rId35"/>
    <p:sldId id="356" r:id="rId36"/>
    <p:sldId id="355" r:id="rId37"/>
    <p:sldId id="357" r:id="rId38"/>
    <p:sldId id="358" r:id="rId39"/>
    <p:sldId id="288" r:id="rId40"/>
    <p:sldId id="300" r:id="rId41"/>
    <p:sldId id="301" r:id="rId42"/>
    <p:sldId id="302" r:id="rId43"/>
    <p:sldId id="303" r:id="rId44"/>
    <p:sldId id="304" r:id="rId45"/>
    <p:sldId id="289" r:id="rId46"/>
    <p:sldId id="290" r:id="rId47"/>
    <p:sldId id="291" r:id="rId48"/>
    <p:sldId id="352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&#24037;&#20316;&#31807;1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Sheet1!$A$1:$B$1</c:f>
              <c:strCache>
                <c:ptCount val="2"/>
                <c:pt idx="0">
                  <c:v>Hadoop</c:v>
                </c:pt>
                <c:pt idx="1">
                  <c:v>Spark</c:v>
                </c:pt>
              </c:strCache>
            </c:strRef>
          </c:cat>
          <c:val>
            <c:numRef>
              <c:f>Sheet1!$A$2:$B$2</c:f>
              <c:numCache>
                <c:formatCode>General</c:formatCode>
                <c:ptCount val="2"/>
                <c:pt idx="0">
                  <c:v>110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1B-4EEB-A19F-AFB44BBF7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339648"/>
        <c:axId val="93341952"/>
      </c:barChart>
      <c:catAx>
        <c:axId val="93339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341952"/>
        <c:crosses val="autoZero"/>
        <c:auto val="1"/>
        <c:lblAlgn val="ctr"/>
        <c:lblOffset val="100"/>
        <c:noMultiLvlLbl val="0"/>
      </c:catAx>
      <c:valAx>
        <c:axId val="93341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执行时间</a:t>
                </a:r>
                <a:r>
                  <a:rPr lang="en-US" altLang="zh-CN"/>
                  <a:t>(s)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3339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BB440-9579-4481-83CF-732C289E7DE3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07096-2F41-4FCF-82B0-2AF9769561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7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5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6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06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8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8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7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87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79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11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93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17E3-E9DD-4DF9-9077-FE01F0C84B2B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555C3-4C0E-4E8A-B5D4-3F66929E49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4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WordArt 2"/>
          <p:cNvSpPr/>
          <p:nvPr/>
        </p:nvSpPr>
        <p:spPr>
          <a:xfrm>
            <a:off x="3086100" y="1976604"/>
            <a:ext cx="6019800" cy="2133600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1558685"/>
              </a:avLst>
            </a:prstTxWarp>
            <a:normAutofit/>
            <a:scene3d>
              <a:camera prst="legacyPerspectiveBottom">
                <a:rot lat="0" lon="0" rev="0"/>
              </a:camera>
              <a:lightRig rig="legacyFlat3" dir="t"/>
            </a:scene3d>
            <a:sp3d extrusionH="887400" prstMaterial="legacyMatte">
              <a:extrusionClr>
                <a:srgbClr val="99FFCC"/>
              </a:extrusion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1200" cap="none" spc="88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云计算及应用</a:t>
            </a:r>
          </a:p>
        </p:txBody>
      </p:sp>
      <p:sp>
        <p:nvSpPr>
          <p:cNvPr id="32771" name="Text Box 3"/>
          <p:cNvSpPr txBox="1"/>
          <p:nvPr/>
        </p:nvSpPr>
        <p:spPr>
          <a:xfrm>
            <a:off x="2895600" y="5070657"/>
            <a:ext cx="6400800" cy="116955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北京理工大学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数据科学与知识工程研究所</a:t>
            </a:r>
          </a:p>
        </p:txBody>
      </p:sp>
      <p:sp>
        <p:nvSpPr>
          <p:cNvPr id="32772" name="Text Box 4"/>
          <p:cNvSpPr txBox="1"/>
          <p:nvPr/>
        </p:nvSpPr>
        <p:spPr>
          <a:xfrm>
            <a:off x="3497115" y="3413051"/>
            <a:ext cx="5415257" cy="116955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itchFamily="49" charset="-122"/>
                <a:cs typeface="+mn-cs"/>
              </a:rPr>
              <a:t>授课教师：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袁野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教授、博导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)</a:t>
            </a:r>
          </a:p>
          <a:p>
            <a:pPr marL="1371600" marR="0" lvl="3" indent="45720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楷体_GB2312" panose="02010609030101010101" pitchFamily="49" charset="-122"/>
                <a:cs typeface="+mn-cs"/>
              </a:rPr>
              <a:t>李博扬（助理教授）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楷体_GB2312" panose="02010609030101010101" pitchFamily="49" charset="-122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6B57FF-C59A-4357-91C9-06147D4A18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84F06E0-3F49-4B42-A57F-1AFC1A9A517D}"/>
              </a:ext>
            </a:extLst>
          </p:cNvPr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158317"/>
      </p:ext>
    </p:extLst>
  </p:cSld>
  <p:clrMapOvr>
    <a:masterClrMapping/>
  </p:clrMapOvr>
  <p:transition spd="med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graphicFrame>
        <p:nvGraphicFramePr>
          <p:cNvPr id="5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2597009"/>
              </p:ext>
            </p:extLst>
          </p:nvPr>
        </p:nvGraphicFramePr>
        <p:xfrm>
          <a:off x="3621662" y="1887078"/>
          <a:ext cx="4764956" cy="461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Visio" r:id="rId4" imgW="9972752" imgH="9677504" progId="Visio.Drawing.15">
                  <p:embed/>
                </p:oleObj>
              </mc:Choice>
              <mc:Fallback>
                <p:oleObj name="Visio" r:id="rId4" imgW="9972752" imgH="9677504" progId="Visio.Drawing.15">
                  <p:embed/>
                  <p:pic>
                    <p:nvPicPr>
                      <p:cNvPr id="205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662" y="1887078"/>
                        <a:ext cx="4764956" cy="461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3785376" y="6502449"/>
            <a:ext cx="3441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Hadoop</a:t>
            </a:r>
            <a:r>
              <a:rPr lang="zh-CN" altLang="zh-CN" dirty="0"/>
              <a:t>与</a:t>
            </a:r>
            <a:r>
              <a:rPr lang="en-US" altLang="zh-CN" dirty="0"/>
              <a:t>Spark</a:t>
            </a:r>
            <a:r>
              <a:rPr lang="zh-CN" altLang="zh-CN" dirty="0"/>
              <a:t>的执行流程对比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1503371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71291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07592" y="1960303"/>
            <a:ext cx="7543800" cy="133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进行迭代计算非常耗资源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将数据载入内存后，之后的迭代计算都可以直接使用内存中的中间结果作运算，避免了从磁盘中频繁读取数据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932948658"/>
              </p:ext>
            </p:extLst>
          </p:nvPr>
        </p:nvGraphicFramePr>
        <p:xfrm>
          <a:off x="3955503" y="3435079"/>
          <a:ext cx="3247977" cy="2438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3703402" y="5937106"/>
            <a:ext cx="432426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执行逻辑回归的时间对比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478" y="1503371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3102508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478" y="150337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生态系统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1407459" y="1993462"/>
            <a:ext cx="79248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在实际应用中，大数据处理主要包括以下三个类型：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复杂的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批量数据处理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：通常时间跨度在数十分钟到数小时之间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基于历史数据的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交互式查询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：通常时间跨度在数十秒到数分钟之间</a:t>
            </a:r>
          </a:p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实时数据流</a:t>
            </a:r>
            <a:r>
              <a:rPr kumimoji="0" lang="zh-CN" altLang="zh-CN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的数据处理：通常时间跨度在数百毫秒到数秒之间</a:t>
            </a: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1407459" y="3732615"/>
            <a:ext cx="8480612" cy="2385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同时存在以上三种场景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，就需要同时部署三种不同的软件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比如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MapReduce  /  Impala  /  Storm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lvl="1" fontAlgn="base"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/>
            </a:pP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这样做难免会带来一些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zh-CN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不同场景之间输入输出数据</a:t>
            </a:r>
            <a:r>
              <a:rPr lang="zh-CN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无法做到无缝共享</a:t>
            </a: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，通常需要进行数据格式的转换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不同的软件</a:t>
            </a:r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不同的开发和维护团队，带来了</a:t>
            </a:r>
            <a:r>
              <a:rPr lang="zh-CN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较高的使用成本</a:t>
            </a:r>
          </a:p>
          <a:p>
            <a:pPr marL="342900" indent="-342900" fontAlgn="base"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zh-CN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难以对同一个集群中的各个系统进行统一的资源协调和分配</a:t>
            </a:r>
            <a:endParaRPr lang="zh-CN" altLang="en-US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21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提纲</a:t>
            </a:r>
          </a:p>
        </p:txBody>
      </p:sp>
      <p:grpSp>
        <p:nvGrpSpPr>
          <p:cNvPr id="75" name="组合 5"/>
          <p:cNvGrpSpPr>
            <a:grpSpLocks/>
          </p:cNvGrpSpPr>
          <p:nvPr/>
        </p:nvGrpSpPr>
        <p:grpSpPr bwMode="auto">
          <a:xfrm rot="-5400000">
            <a:off x="-1023024" y="3543353"/>
            <a:ext cx="5072099" cy="214340"/>
            <a:chOff x="0" y="3259139"/>
            <a:chExt cx="9144001" cy="195287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gray">
            <a:xfrm>
              <a:off x="1" y="3259139"/>
              <a:ext cx="9144000" cy="5491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Rectangle 4"/>
            <p:cNvSpPr>
              <a:spLocks noChangeArrowheads="1"/>
            </p:cNvSpPr>
            <p:nvPr/>
          </p:nvSpPr>
          <p:spPr bwMode="gray">
            <a:xfrm>
              <a:off x="0" y="3312046"/>
              <a:ext cx="9144000" cy="142380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81451" y="1180099"/>
            <a:ext cx="6120000" cy="1177668"/>
            <a:chOff x="1066800" y="1127775"/>
            <a:chExt cx="6324600" cy="1149096"/>
          </a:xfrm>
        </p:grpSpPr>
        <p:grpSp>
          <p:nvGrpSpPr>
            <p:cNvPr id="79" name="组合 62"/>
            <p:cNvGrpSpPr>
              <a:grpSpLocks/>
            </p:cNvGrpSpPr>
            <p:nvPr/>
          </p:nvGrpSpPr>
          <p:grpSpPr bwMode="auto">
            <a:xfrm>
              <a:off x="1447800" y="1138098"/>
              <a:ext cx="5943600" cy="1138773"/>
              <a:chOff x="1752601" y="2209799"/>
              <a:chExt cx="6934200" cy="1138037"/>
            </a:xfrm>
          </p:grpSpPr>
          <p:sp>
            <p:nvSpPr>
              <p:cNvPr id="92" name="AutoShape 4"/>
              <p:cNvSpPr>
                <a:spLocks noChangeArrowheads="1"/>
              </p:cNvSpPr>
              <p:nvPr/>
            </p:nvSpPr>
            <p:spPr bwMode="gray">
              <a:xfrm>
                <a:off x="1752601" y="2209800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3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9799"/>
                <a:ext cx="5700713" cy="11380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36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概述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80" name="Group 65"/>
            <p:cNvGrpSpPr>
              <a:grpSpLocks/>
            </p:cNvGrpSpPr>
            <p:nvPr/>
          </p:nvGrpSpPr>
          <p:grpSpPr bwMode="auto">
            <a:xfrm>
              <a:off x="1066800" y="1127775"/>
              <a:ext cx="854075" cy="912258"/>
              <a:chOff x="2789" y="1635"/>
              <a:chExt cx="847" cy="905"/>
            </a:xfrm>
          </p:grpSpPr>
          <p:sp>
            <p:nvSpPr>
              <p:cNvPr id="82" name="Oval 66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Oval 67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5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6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87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88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9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0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1" name="矩形 80"/>
            <p:cNvSpPr/>
            <p:nvPr/>
          </p:nvSpPr>
          <p:spPr>
            <a:xfrm>
              <a:off x="1214438" y="1305019"/>
              <a:ext cx="614928" cy="5705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一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81451" y="3310559"/>
            <a:ext cx="6120000" cy="1292953"/>
            <a:chOff x="1066800" y="3190726"/>
            <a:chExt cx="6324600" cy="1283379"/>
          </a:xfrm>
        </p:grpSpPr>
        <p:grpSp>
          <p:nvGrpSpPr>
            <p:cNvPr id="95" name="组合 63"/>
            <p:cNvGrpSpPr>
              <a:grpSpLocks/>
            </p:cNvGrpSpPr>
            <p:nvPr/>
          </p:nvGrpSpPr>
          <p:grpSpPr bwMode="auto">
            <a:xfrm>
              <a:off x="1447800" y="3335332"/>
              <a:ext cx="5943600" cy="1138773"/>
              <a:chOff x="1752601" y="2205030"/>
              <a:chExt cx="6934200" cy="1138036"/>
            </a:xfrm>
          </p:grpSpPr>
          <p:sp>
            <p:nvSpPr>
              <p:cNvPr id="108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 SQL</a:t>
                </a:r>
                <a:endParaRPr lang="zh-CN" altLang="en-US" sz="36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96" name="Group 65"/>
            <p:cNvGrpSpPr>
              <a:grpSpLocks/>
            </p:cNvGrpSpPr>
            <p:nvPr/>
          </p:nvGrpSpPr>
          <p:grpSpPr bwMode="auto">
            <a:xfrm>
              <a:off x="1066800" y="3190726"/>
              <a:ext cx="854075" cy="919314"/>
              <a:chOff x="2789" y="1628"/>
              <a:chExt cx="847" cy="912"/>
            </a:xfrm>
          </p:grpSpPr>
          <p:sp>
            <p:nvSpPr>
              <p:cNvPr id="98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2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03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04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5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6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7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97" name="矩形 96"/>
            <p:cNvSpPr/>
            <p:nvPr/>
          </p:nvSpPr>
          <p:spPr>
            <a:xfrm>
              <a:off x="1214438" y="3321052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三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081451" y="4445099"/>
            <a:ext cx="6120000" cy="1278152"/>
            <a:chOff x="1066800" y="4345275"/>
            <a:chExt cx="6234090" cy="1263998"/>
          </a:xfrm>
        </p:grpSpPr>
        <p:grpSp>
          <p:nvGrpSpPr>
            <p:cNvPr id="111" name="组合 66"/>
            <p:cNvGrpSpPr>
              <a:grpSpLocks/>
            </p:cNvGrpSpPr>
            <p:nvPr/>
          </p:nvGrpSpPr>
          <p:grpSpPr bwMode="auto">
            <a:xfrm>
              <a:off x="1357290" y="4483111"/>
              <a:ext cx="5943600" cy="1126162"/>
              <a:chOff x="1752601" y="2209798"/>
              <a:chExt cx="6934200" cy="1125433"/>
            </a:xfrm>
          </p:grpSpPr>
          <p:sp>
            <p:nvSpPr>
              <p:cNvPr id="124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9"/>
              <p:cNvSpPr txBox="1">
                <a:spLocks noChangeArrowheads="1"/>
              </p:cNvSpPr>
              <p:nvPr/>
            </p:nvSpPr>
            <p:spPr bwMode="gray">
              <a:xfrm>
                <a:off x="2513808" y="2209798"/>
                <a:ext cx="6025606" cy="11254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的部署和应用方式 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1066800" y="4345275"/>
              <a:ext cx="854075" cy="917298"/>
              <a:chOff x="2789" y="1630"/>
              <a:chExt cx="847" cy="910"/>
            </a:xfrm>
          </p:grpSpPr>
          <p:sp>
            <p:nvSpPr>
              <p:cNvPr id="114" name="Oval 66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5" name="Oval 67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6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7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9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20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1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2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3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13" name="矩形 112"/>
            <p:cNvSpPr/>
            <p:nvPr/>
          </p:nvSpPr>
          <p:spPr>
            <a:xfrm>
              <a:off x="1189038" y="4464057"/>
              <a:ext cx="606128" cy="578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四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081451" y="2178074"/>
            <a:ext cx="6120000" cy="1292953"/>
            <a:chOff x="1033482" y="2052472"/>
            <a:chExt cx="6324600" cy="1283379"/>
          </a:xfrm>
        </p:grpSpPr>
        <p:grpSp>
          <p:nvGrpSpPr>
            <p:cNvPr id="127" name="组合 63"/>
            <p:cNvGrpSpPr>
              <a:grpSpLocks/>
            </p:cNvGrpSpPr>
            <p:nvPr/>
          </p:nvGrpSpPr>
          <p:grpSpPr bwMode="auto">
            <a:xfrm>
              <a:off x="1414482" y="2197078"/>
              <a:ext cx="5943600" cy="1138773"/>
              <a:chOff x="1752601" y="2205030"/>
              <a:chExt cx="6934200" cy="1138036"/>
            </a:xfrm>
          </p:grpSpPr>
          <p:sp>
            <p:nvSpPr>
              <p:cNvPr id="140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运行架构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28" name="Group 65"/>
            <p:cNvGrpSpPr>
              <a:grpSpLocks/>
            </p:cNvGrpSpPr>
            <p:nvPr/>
          </p:nvGrpSpPr>
          <p:grpSpPr bwMode="auto">
            <a:xfrm>
              <a:off x="1033482" y="2052472"/>
              <a:ext cx="854075" cy="919314"/>
              <a:chOff x="2789" y="1628"/>
              <a:chExt cx="847" cy="912"/>
            </a:xfrm>
          </p:grpSpPr>
          <p:sp>
            <p:nvSpPr>
              <p:cNvPr id="130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2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4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35" name="Group 71"/>
              <p:cNvGrpSpPr>
                <a:grpSpLocks/>
              </p:cNvGrpSpPr>
              <p:nvPr/>
            </p:nvGrpSpPr>
            <p:grpSpPr bwMode="auto">
              <a:xfrm>
                <a:off x="2897" y="1735"/>
                <a:ext cx="686" cy="688"/>
                <a:chOff x="4166" y="1706"/>
                <a:chExt cx="1251" cy="1252"/>
              </a:xfrm>
            </p:grpSpPr>
            <p:sp>
              <p:nvSpPr>
                <p:cNvPr id="136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7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8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9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29" name="矩形 128"/>
            <p:cNvSpPr/>
            <p:nvPr/>
          </p:nvSpPr>
          <p:spPr>
            <a:xfrm>
              <a:off x="1181120" y="2182798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二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081451" y="5567733"/>
            <a:ext cx="6120000" cy="1296144"/>
            <a:chOff x="1041445" y="5404156"/>
            <a:chExt cx="6324600" cy="129614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41445" y="5404156"/>
              <a:ext cx="6324600" cy="1296144"/>
              <a:chOff x="1043608" y="5445224"/>
              <a:chExt cx="6324600" cy="1296144"/>
            </a:xfrm>
          </p:grpSpPr>
          <p:grpSp>
            <p:nvGrpSpPr>
              <p:cNvPr id="145" name="组合 62">
                <a:extLst>
                  <a:ext uri="{FF2B5EF4-FFF2-40B4-BE49-F238E27FC236}">
                    <a16:creationId xmlns:a16="http://schemas.microsoft.com/office/drawing/2014/main" id="{8FDDE58F-9D36-4A50-B1E3-642F526D0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4608" y="5602595"/>
                <a:ext cx="5943600" cy="1138773"/>
                <a:chOff x="1752601" y="2209800"/>
                <a:chExt cx="6934200" cy="1138037"/>
              </a:xfrm>
            </p:grpSpPr>
            <p:sp>
              <p:nvSpPr>
                <p:cNvPr id="157" name="AutoShape 4">
                  <a:extLst>
                    <a:ext uri="{FF2B5EF4-FFF2-40B4-BE49-F238E27FC236}">
                      <a16:creationId xmlns:a16="http://schemas.microsoft.com/office/drawing/2014/main" id="{20B6E4C3-B17B-47DC-B0E4-C57719AF5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752601" y="2209800"/>
                  <a:ext cx="6934200" cy="609206"/>
                </a:xfrm>
                <a:prstGeom prst="roundRect">
                  <a:avLst>
                    <a:gd name="adj" fmla="val 10889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25000">
                      <a:srgbClr val="9999CC">
                        <a:lumMod val="40000"/>
                        <a:lumOff val="60000"/>
                      </a:srgbClr>
                    </a:gs>
                    <a:gs pos="75000">
                      <a:srgbClr val="9999CC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  <a:ln w="38100">
                  <a:noFill/>
                  <a:round/>
                  <a:headEnd/>
                  <a:tailEnd/>
                </a:ln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Text Box 9">
                  <a:extLst>
                    <a:ext uri="{FF2B5EF4-FFF2-40B4-BE49-F238E27FC236}">
                      <a16:creationId xmlns:a16="http://schemas.microsoft.com/office/drawing/2014/main" id="{B6160870-DAD7-4D6D-91B2-CE2E3E013E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2397105" y="2209800"/>
                  <a:ext cx="5700713" cy="11380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Spark</a:t>
                  </a:r>
                  <a:r>
                    <a:rPr lang="zh-CN" altLang="en-US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编程实践</a:t>
                  </a:r>
                </a:p>
                <a:p>
                  <a:endParaRPr lang="zh-CN" altLang="en-US" sz="3200" b="1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</p:grpSp>
          <p:grpSp>
            <p:nvGrpSpPr>
              <p:cNvPr id="146" name="Group 65">
                <a:extLst>
                  <a:ext uri="{FF2B5EF4-FFF2-40B4-BE49-F238E27FC236}">
                    <a16:creationId xmlns:a16="http://schemas.microsoft.com/office/drawing/2014/main" id="{1360737B-6308-429E-B0B7-2C7442242A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608" y="5445224"/>
                <a:ext cx="854075" cy="922338"/>
                <a:chOff x="2789" y="1625"/>
                <a:chExt cx="847" cy="915"/>
              </a:xfrm>
            </p:grpSpPr>
            <p:sp>
              <p:nvSpPr>
                <p:cNvPr id="147" name="Oval 66">
                  <a:extLst>
                    <a:ext uri="{FF2B5EF4-FFF2-40B4-BE49-F238E27FC236}">
                      <a16:creationId xmlns:a16="http://schemas.microsoft.com/office/drawing/2014/main" id="{3F437426-662A-40D6-B296-FB6831D8E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Oval 67">
                  <a:extLst>
                    <a:ext uri="{FF2B5EF4-FFF2-40B4-BE49-F238E27FC236}">
                      <a16:creationId xmlns:a16="http://schemas.microsoft.com/office/drawing/2014/main" id="{A6C9454E-C627-406A-BDA6-B11DF2DA8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Oval 68">
                  <a:extLst>
                    <a:ext uri="{FF2B5EF4-FFF2-40B4-BE49-F238E27FC236}">
                      <a16:creationId xmlns:a16="http://schemas.microsoft.com/office/drawing/2014/main" id="{17CFCAB6-5F86-49B4-A068-6561F2EA4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3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Oval 69">
                  <a:extLst>
                    <a:ext uri="{FF2B5EF4-FFF2-40B4-BE49-F238E27FC236}">
                      <a16:creationId xmlns:a16="http://schemas.microsoft.com/office/drawing/2014/main" id="{77544980-5CC8-4F5F-98B0-701827807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1" name="Oval 70">
                  <a:extLst>
                    <a:ext uri="{FF2B5EF4-FFF2-40B4-BE49-F238E27FC236}">
                      <a16:creationId xmlns:a16="http://schemas.microsoft.com/office/drawing/2014/main" id="{AAD4217C-0FC4-4C4C-AEB3-F99C02B24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8" cy="816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2" name="Group 71">
                  <a:extLst>
                    <a:ext uri="{FF2B5EF4-FFF2-40B4-BE49-F238E27FC236}">
                      <a16:creationId xmlns:a16="http://schemas.microsoft.com/office/drawing/2014/main" id="{FF21BA8C-E81B-4FFC-A678-A13B66CB21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53" name="Oval 72">
                    <a:extLst>
                      <a:ext uri="{FF2B5EF4-FFF2-40B4-BE49-F238E27FC236}">
                        <a16:creationId xmlns:a16="http://schemas.microsoft.com/office/drawing/2014/main" id="{7547602A-8681-4586-B5EE-DA7AD0061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1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4" name="Oval 73">
                    <a:extLst>
                      <a:ext uri="{FF2B5EF4-FFF2-40B4-BE49-F238E27FC236}">
                        <a16:creationId xmlns:a16="http://schemas.microsoft.com/office/drawing/2014/main" id="{061FBDEA-34A8-47FA-B24A-7F9EADA034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4" y="1712"/>
                    <a:ext cx="1219" cy="122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5" name="Oval 74">
                    <a:extLst>
                      <a:ext uri="{FF2B5EF4-FFF2-40B4-BE49-F238E27FC236}">
                        <a16:creationId xmlns:a16="http://schemas.microsoft.com/office/drawing/2014/main" id="{3648383D-D4D4-435B-96D8-6D4DEC603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7"/>
                    <a:ext cx="1162" cy="114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6" name="Oval 75">
                    <a:extLst>
                      <a:ext uri="{FF2B5EF4-FFF2-40B4-BE49-F238E27FC236}">
                        <a16:creationId xmlns:a16="http://schemas.microsoft.com/office/drawing/2014/main" id="{755D2179-A34A-49D7-AA9D-A6EDD42AC0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4" y="1758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185ECBA-57C4-4AD0-9819-46D6BF0AE8B0}"/>
                </a:ext>
              </a:extLst>
            </p:cNvPr>
            <p:cNvSpPr/>
            <p:nvPr/>
          </p:nvSpPr>
          <p:spPr>
            <a:xfrm>
              <a:off x="1191246" y="5580529"/>
              <a:ext cx="6149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五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sp>
        <p:nvSpPr>
          <p:cNvPr id="159" name="Rectangle 35"/>
          <p:cNvSpPr>
            <a:spLocks noChangeArrowheads="1"/>
          </p:cNvSpPr>
          <p:nvPr/>
        </p:nvSpPr>
        <p:spPr bwMode="blackWhite">
          <a:xfrm>
            <a:off x="205438" y="3253445"/>
            <a:ext cx="8286750" cy="3236626"/>
          </a:xfrm>
          <a:prstGeom prst="rect">
            <a:avLst/>
          </a:prstGeom>
          <a:solidFill>
            <a:schemeClr val="bg1">
              <a:alpha val="74901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ahoma" pitchFamily="34" charset="0"/>
            </a:endParaRPr>
          </a:p>
        </p:txBody>
      </p:sp>
      <p:sp>
        <p:nvSpPr>
          <p:cNvPr id="160" name="Rectangle 35"/>
          <p:cNvSpPr>
            <a:spLocks noChangeArrowheads="1"/>
          </p:cNvSpPr>
          <p:nvPr/>
        </p:nvSpPr>
        <p:spPr bwMode="blackWhite">
          <a:xfrm>
            <a:off x="472005" y="1091749"/>
            <a:ext cx="8286750" cy="1047591"/>
          </a:xfrm>
          <a:prstGeom prst="rect">
            <a:avLst/>
          </a:prstGeom>
          <a:solidFill>
            <a:schemeClr val="bg1">
              <a:alpha val="74901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1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96603" y="2539497"/>
            <a:ext cx="9595515" cy="375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Resillient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Distributed Dataset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（弹性分布式数据集）的简称，是分布式内存的一个抽象概念，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提供了一种高度受限的共享内存模型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Directed Acyclic Graph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（有向无环图）的简称，反映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之间的依赖关系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：是运行在工作节点（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WorkerNode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）的一个进程，负责运行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：用户编写的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应用程序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：运行在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上的工作单元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及作用于相应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上的各种操作</a:t>
            </a:r>
          </a:p>
          <a:p>
            <a:pPr marL="342900" indent="-342900" algn="just" eaLnBrk="1" hangingPunct="1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的基本调度单位，一个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会分为多组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被称为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，或者也被称为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TaskSet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，代表了一组关联的、相互之间没有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依赖关系的任务组成的任务集</a:t>
            </a:r>
          </a:p>
        </p:txBody>
      </p:sp>
      <p:sp>
        <p:nvSpPr>
          <p:cNvPr id="8" name="矩形 7"/>
          <p:cNvSpPr/>
          <p:nvPr/>
        </p:nvSpPr>
        <p:spPr>
          <a:xfrm>
            <a:off x="517478" y="980151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运行架构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96603" y="2052277"/>
            <a:ext cx="6553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在了解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运行架构之前，需要了解其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个重要的概念：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1503371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基本概念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83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902156" y="1966801"/>
            <a:ext cx="101423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/>
              <a:t>      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运行架构包括集群资源管理器（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 Manager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）、运行作业任务的工作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 Node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）、每个应用的任务控制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）和每个工作节点上负责具体任务的执行进程（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资源管理器可以自带或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902156" y="3259444"/>
            <a:ext cx="8001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计算框架相比，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所采用的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有两个优点：</a:t>
            </a:r>
          </a:p>
          <a:p>
            <a:pPr marL="285750" eaLnBrk="1" hangingPunct="1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一是利用多线程来执行具体的任务，减少任务的启动开销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eaLnBrk="1" hangingPunct="1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二是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中有一个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BlockManager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存储模块，会将内存和磁盘共同作为存储设备，有效减少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开销</a:t>
            </a: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183538"/>
              </p:ext>
            </p:extLst>
          </p:nvPr>
        </p:nvGraphicFramePr>
        <p:xfrm>
          <a:off x="4541828" y="3740674"/>
          <a:ext cx="754697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r:id="rId4" imgW="7334250" imgH="3038555" progId="Visio.Drawing.15">
                  <p:embed/>
                </p:oleObj>
              </mc:Choice>
              <mc:Fallback>
                <p:oleObj r:id="rId4" imgW="7334250" imgH="3038555" progId="Visio.Drawing.15">
                  <p:embed/>
                  <p:pic>
                    <p:nvPicPr>
                      <p:cNvPr id="4098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28" y="3740674"/>
                        <a:ext cx="7546975" cy="312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6390922" y="6032331"/>
            <a:ext cx="17107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运行架构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7478" y="980151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运行架构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7478" y="1503371"/>
            <a:ext cx="1960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架构设计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561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86117" y="1947407"/>
            <a:ext cx="10062172" cy="180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和若干个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构成，一个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构成，一个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由多个没有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当执行一个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会向集群管理器申请资源，启动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发送应用程序代码和文件，然后在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上执行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，运行结束后，执行结果会返回给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或者写到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或者其他数据库中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318" y="3767574"/>
            <a:ext cx="5047129" cy="263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4474190" y="6422978"/>
            <a:ext cx="35573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zh-CN" dirty="0"/>
              <a:t>中各种概念之间的相互关系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3105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运行架构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478" y="1503371"/>
            <a:ext cx="3384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各概念间关系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036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1" y="1893628"/>
            <a:ext cx="518160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29082" y="1455702"/>
            <a:ext cx="5531223" cy="4948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首先为应用构建起基本的运行环境，即由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创建一个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，进行资源的申请、任务的分配和监控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资源管理器为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分配资源，并启动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的依赖关系构建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图提交给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解析成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，然后把一个个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TaskSet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提交给底层调度器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处理；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申请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 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发放给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运行，并提供应用程序代码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上运行，把执行结果反馈给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，然后反馈给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DAGScheduler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，运行完毕后写入数据并释放所有资源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2301621" y="5839369"/>
            <a:ext cx="24032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运行基本流程图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4187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运行基本流程图</a:t>
            </a:r>
          </a:p>
        </p:txBody>
      </p:sp>
    </p:spTree>
    <p:extLst>
      <p:ext uri="{BB962C8B-B14F-4D97-AF65-F5344CB8AC3E}">
        <p14:creationId xmlns:p14="http://schemas.microsoft.com/office/powerpoint/2010/main" val="369971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架构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1893628"/>
            <a:ext cx="7696200" cy="320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总体而言，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运行架构具有以下特点：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）每个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都有自己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专属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进程，并且该进程在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运行期间一直驻留。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进程以多线程的方式运行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运行过程与资源管理器无关，只要能够获取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进程并保持通信即可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采用了数据本地性和推测执行等优化机制</a:t>
            </a:r>
          </a:p>
        </p:txBody>
      </p:sp>
      <p:sp>
        <p:nvSpPr>
          <p:cNvPr id="8" name="矩形 7"/>
          <p:cNvSpPr/>
          <p:nvPr/>
        </p:nvSpPr>
        <p:spPr>
          <a:xfrm>
            <a:off x="517478" y="980151"/>
            <a:ext cx="4187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运行基本流程图</a:t>
            </a:r>
          </a:p>
        </p:txBody>
      </p:sp>
    </p:spTree>
    <p:extLst>
      <p:ext uri="{BB962C8B-B14F-4D97-AF65-F5344CB8AC3E}">
        <p14:creationId xmlns:p14="http://schemas.microsoft.com/office/powerpoint/2010/main" val="250872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81451" y="2241603"/>
            <a:ext cx="955069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许多迭代式算法（比如机器学习、图算法等）和交互式数据挖掘工具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共同之处是，不同计算阶段之间会重用中间结果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目前的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框架都是把中间结果写入到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中，带来了大量的数据复制、磁盘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和序列化开销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就是为了满足这种需求而出现的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，它提供了一个抽象的数据架构，我们不必担心底层数据的分布式特性，只需将具体的应用逻辑表达为一系列转换处理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之间的转换操作形成依赖关系，可以实现管道化，避免中间数据存储</a:t>
            </a:r>
          </a:p>
        </p:txBody>
      </p:sp>
      <p:sp>
        <p:nvSpPr>
          <p:cNvPr id="10" name="矩形 9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1503371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设计背景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736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067772"/>
            <a:ext cx="9144000" cy="1655762"/>
          </a:xfrm>
        </p:spPr>
        <p:txBody>
          <a:bodyPr>
            <a:norm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5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  <a:cs typeface="Times New Roman" pitchFamily="18" charset="0"/>
              </a:rPr>
              <a:t>第七章：</a:t>
            </a:r>
            <a:r>
              <a:rPr kumimoji="1" lang="en-US" altLang="zh-CN" sz="56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  <a:cs typeface="Times New Roman" pitchFamily="18" charset="0"/>
              </a:rPr>
              <a:t>Spark</a:t>
            </a:r>
            <a:endParaRPr kumimoji="1" lang="zh-CN" altLang="en-US" sz="5600" b="1" kern="0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7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228113" y="2023980"/>
            <a:ext cx="11737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概念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1224887" y="2452256"/>
            <a:ext cx="8305800" cy="337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就是一个分布式对象集合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，本质上是一个只读的分区记录集合，每个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可分成多个分区，每个分区就是一个数据集片段，并且一个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的不同分区可以被保存到集群中不同的节点上，从而可以在集群中的不同节点上进行并行计算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提供了一种高度受限的共享内存模型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是只读的记录分区的集合，不能直接修改，只能基于稳定的物理存储中的数据集创建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，或者通过在其他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上执行确定的转换操作（如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join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by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）而创建得到新的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RDD。</a:t>
            </a:r>
          </a:p>
        </p:txBody>
      </p:sp>
      <p:sp>
        <p:nvSpPr>
          <p:cNvPr id="10" name="矩形 9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1503371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概念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274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323499" y="2511200"/>
            <a:ext cx="83058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提供了一组丰富的操作以支持常见的数据运算，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分为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“动作”（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“转换”（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两种类型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RDD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提供的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接口都非常简单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，都是类似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filter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groupBy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join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等粗粒度的数据转换操作，而不是针对某个数据项的细粒度修改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（不适合网页爬虫）。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表面上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的功能很受限、不够强大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实际上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已经被实践证明可以高效地表达许多框架的编程模型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比如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Pregel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0000"/>
              </a:lnSpc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语言实现了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，程序员可以通过调用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的各种操作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4228113" y="2023980"/>
            <a:ext cx="11737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概念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1503371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概念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223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2669" y="2234505"/>
            <a:ext cx="8534400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读入外部数据源进行创建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经过一系列的转换（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）操作，每一次都会产生不同的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，供给下一个转换操作使用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经过“动作”操作进行转换，并输出到外部数据源 </a:t>
            </a: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1651493" y="3563463"/>
            <a:ext cx="8856752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这一系列处理称为一个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Lineage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（血缘关系），即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拓扑排序的结果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优点：惰性调用、管道化、避免同步等待、不需要保存中间结果、每次操作变得简单</a:t>
            </a:r>
          </a:p>
        </p:txBody>
      </p:sp>
      <p:grpSp>
        <p:nvGrpSpPr>
          <p:cNvPr id="10" name="组合 15"/>
          <p:cNvGrpSpPr>
            <a:grpSpLocks/>
          </p:cNvGrpSpPr>
          <p:nvPr/>
        </p:nvGrpSpPr>
        <p:grpSpPr bwMode="auto">
          <a:xfrm>
            <a:off x="2796988" y="4774964"/>
            <a:ext cx="6317963" cy="1577307"/>
            <a:chOff x="1295400" y="4114800"/>
            <a:chExt cx="6805613" cy="1828800"/>
          </a:xfrm>
        </p:grpSpPr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585707" cy="35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动作</a:t>
              </a:r>
            </a:p>
          </p:txBody>
        </p:sp>
        <p:sp>
          <p:nvSpPr>
            <p:cNvPr id="13" name="TextBox 7"/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585707" cy="35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转换</a:t>
              </a:r>
            </a:p>
          </p:txBody>
        </p: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585707" cy="35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转换</a:t>
              </a:r>
            </a:p>
          </p:txBody>
        </p:sp>
        <p:sp>
          <p:nvSpPr>
            <p:cNvPr id="15" name="TextBox 9"/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585707" cy="35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转换</a:t>
              </a:r>
            </a:p>
          </p:txBody>
        </p:sp>
        <p:sp>
          <p:nvSpPr>
            <p:cNvPr id="16" name="TextBox 10"/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585707" cy="35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转换</a:t>
              </a:r>
            </a:p>
          </p:txBody>
        </p:sp>
        <p:sp>
          <p:nvSpPr>
            <p:cNvPr id="17" name="TextBox 11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585707" cy="35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转换</a:t>
              </a:r>
            </a:p>
          </p:txBody>
        </p:sp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905000" y="4419601"/>
              <a:ext cx="585707" cy="35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 dirty="0"/>
                <a:t>创建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585707" cy="35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400"/>
                <a:t>创建</a:t>
              </a:r>
            </a:p>
          </p:txBody>
        </p:sp>
      </p:grpSp>
      <p:sp>
        <p:nvSpPr>
          <p:cNvPr id="20" name="矩形 4"/>
          <p:cNvSpPr>
            <a:spLocks noChangeArrowheads="1"/>
          </p:cNvSpPr>
          <p:nvPr/>
        </p:nvSpPr>
        <p:spPr bwMode="auto">
          <a:xfrm>
            <a:off x="4174193" y="6428467"/>
            <a:ext cx="276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执行过程的一个实例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22" name="矩形 21"/>
          <p:cNvSpPr/>
          <p:nvPr/>
        </p:nvSpPr>
        <p:spPr>
          <a:xfrm>
            <a:off x="517478" y="1503371"/>
            <a:ext cx="2629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执行过程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86815" y="1858321"/>
            <a:ext cx="29931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典型的执行过程如下：</a:t>
            </a:r>
          </a:p>
        </p:txBody>
      </p:sp>
    </p:spTree>
    <p:extLst>
      <p:ext uri="{BB962C8B-B14F-4D97-AF65-F5344CB8AC3E}">
        <p14:creationId xmlns:p14="http://schemas.microsoft.com/office/powerpoint/2010/main" val="177842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637262" y="2345541"/>
            <a:ext cx="7696200" cy="324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以后能够实现高效计算的原因主要在于：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高效的容错性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eaLnBrk="1" hangingPunct="1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现有容错机制：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数据复制或者记录日志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2" indent="-285750" eaLnBrk="1" hangingPunct="1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：血缘关系、重新计算丢失分区、无需回滚系统、重算过程在不同节点之间并行、只记录粗粒度的操作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中间结果持久化到内存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数据在内存中的多个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操作之间进行传递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避免了不必要的读写磁盘开销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存放的数据可以是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对象，避免了不必要的对象序列化和反序列化</a:t>
            </a:r>
          </a:p>
        </p:txBody>
      </p:sp>
      <p:sp>
        <p:nvSpPr>
          <p:cNvPr id="10" name="矩形 9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1503371"/>
            <a:ext cx="20104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特性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86815" y="1858321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特性：</a:t>
            </a:r>
          </a:p>
        </p:txBody>
      </p:sp>
    </p:spTree>
    <p:extLst>
      <p:ext uri="{BB962C8B-B14F-4D97-AF65-F5344CB8AC3E}">
        <p14:creationId xmlns:p14="http://schemas.microsoft.com/office/powerpoint/2010/main" val="186949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pic>
        <p:nvPicPr>
          <p:cNvPr id="8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094" y="2110123"/>
            <a:ext cx="5563804" cy="4153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7951694" y="2312680"/>
            <a:ext cx="3379693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窄依赖表现为一个父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的分区对应于一个子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的分区或多个父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的分区对应于一个子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的分区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宽依赖则表现为存在一个父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的一个分区对应一个子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的多个分区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3111556" y="6434430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窄依赖与宽依赖的区别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3" name="矩形 12"/>
          <p:cNvSpPr/>
          <p:nvPr/>
        </p:nvSpPr>
        <p:spPr>
          <a:xfrm>
            <a:off x="517478" y="1503371"/>
            <a:ext cx="35573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之间的依赖关系</a:t>
            </a:r>
          </a:p>
        </p:txBody>
      </p:sp>
    </p:spTree>
    <p:extLst>
      <p:ext uri="{BB962C8B-B14F-4D97-AF65-F5344CB8AC3E}">
        <p14:creationId xmlns:p14="http://schemas.microsoft.com/office/powerpoint/2010/main" val="2594112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081451" y="2272371"/>
            <a:ext cx="8153400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Spark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通过分析各个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的依赖关系生成了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，再通过分析各个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中的分区之间的依赖关系来决定如何划分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，具体划分方法是：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中进行反向解析，遇到宽依赖就断开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遇到窄依赖就把当前的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将窄依赖尽量划分在同一个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中，可以实现流水线计算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1503371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Stage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的划分</a:t>
            </a:r>
          </a:p>
        </p:txBody>
      </p:sp>
    </p:spTree>
    <p:extLst>
      <p:ext uri="{BB962C8B-B14F-4D97-AF65-F5344CB8AC3E}">
        <p14:creationId xmlns:p14="http://schemas.microsoft.com/office/powerpoint/2010/main" val="765345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3263502" y="1733126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被分成三个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union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都是窄依赖，这两步操作可以形成一个流水线操作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88" y="2438665"/>
            <a:ext cx="5752063" cy="349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7"/>
          <p:cNvSpPr>
            <a:spLocks noChangeArrowheads="1"/>
          </p:cNvSpPr>
          <p:nvPr/>
        </p:nvSpPr>
        <p:spPr bwMode="auto">
          <a:xfrm>
            <a:off x="8090883" y="2825055"/>
            <a:ext cx="3625987" cy="253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流水线操作实例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操作生成的分区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，可以不用等待分区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到分区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操作的计算结束，而是继续进行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操作，得到分区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，这样流水线执行大大提高了计算的效率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2376851" y="6056412"/>
            <a:ext cx="525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根据</a:t>
            </a:r>
            <a:r>
              <a:rPr lang="en-US" altLang="zh-CN" dirty="0"/>
              <a:t>RDD</a:t>
            </a:r>
            <a:r>
              <a:rPr lang="zh-CN" altLang="zh-CN" dirty="0"/>
              <a:t>分区的依赖关系划分</a:t>
            </a:r>
            <a:r>
              <a:rPr lang="en-US" altLang="zh-CN" dirty="0"/>
              <a:t>Stage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4" name="矩形 13"/>
          <p:cNvSpPr/>
          <p:nvPr/>
        </p:nvSpPr>
        <p:spPr>
          <a:xfrm>
            <a:off x="517478" y="1503371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Stage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的划分</a:t>
            </a:r>
          </a:p>
        </p:txBody>
      </p:sp>
    </p:spTree>
    <p:extLst>
      <p:ext uri="{BB962C8B-B14F-4D97-AF65-F5344CB8AC3E}">
        <p14:creationId xmlns:p14="http://schemas.microsoft.com/office/powerpoint/2010/main" val="1104211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8" name="TextBox 2"/>
          <p:cNvSpPr txBox="1">
            <a:spLocks noChangeArrowheads="1"/>
          </p:cNvSpPr>
          <p:nvPr/>
        </p:nvSpPr>
        <p:spPr bwMode="auto">
          <a:xfrm>
            <a:off x="1081451" y="1990591"/>
            <a:ext cx="9192102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的类型包括两种：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ShuffleMapStage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ResultStage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，具体如下：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ShuffleMapStage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：不是最终的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，在它之后还有其他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，所以，它的输出一定需要经过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过程，并作为后续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的输入；这种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为输出边界，其输入边界可以是从外部获取数据，也可以是另一个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ShuffleMapStage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的输出，其输出可以是另一个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的开始；在一个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里可能有该类型的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，也可能没有该类型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：最终的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，没有输出，而是直接产生结果或存储。这种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是直接输出结果，其输入边界可以是从外部获取数据，也可以是另一个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ShuffleMapStage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的输出。在一个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里必定有该类型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因此，一个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Job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含有一个或多个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至少含有一个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ResultStage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1503371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Stage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的划分</a:t>
            </a:r>
          </a:p>
        </p:txBody>
      </p:sp>
    </p:spTree>
    <p:extLst>
      <p:ext uri="{BB962C8B-B14F-4D97-AF65-F5344CB8AC3E}">
        <p14:creationId xmlns:p14="http://schemas.microsoft.com/office/powerpoint/2010/main" val="1335114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运行架构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1897992"/>
            <a:ext cx="7924800" cy="2217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通过上述对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概念、依赖关系和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划分的介绍，结合之前介绍的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运行基本流程，再总结一下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架构中的运行过程：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）创建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负责计算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之间的依赖关系，构建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DAGScheduler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负责把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图分解成多个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Stage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中包含了多个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会被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TaskScheduler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分发给各个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WorkerNode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去执行。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106" y="4134102"/>
            <a:ext cx="5993923" cy="234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327618" y="6475197"/>
            <a:ext cx="29033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RDD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Spark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中的运行过程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43877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的设计与运行原理</a:t>
            </a:r>
          </a:p>
        </p:txBody>
      </p:sp>
      <p:sp>
        <p:nvSpPr>
          <p:cNvPr id="12" name="矩形 11"/>
          <p:cNvSpPr/>
          <p:nvPr/>
        </p:nvSpPr>
        <p:spPr>
          <a:xfrm>
            <a:off x="517478" y="1503371"/>
            <a:ext cx="2369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Stage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的划分</a:t>
            </a:r>
          </a:p>
        </p:txBody>
      </p:sp>
    </p:spTree>
    <p:extLst>
      <p:ext uri="{BB962C8B-B14F-4D97-AF65-F5344CB8AC3E}">
        <p14:creationId xmlns:p14="http://schemas.microsoft.com/office/powerpoint/2010/main" val="596264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提纲</a:t>
            </a:r>
          </a:p>
        </p:txBody>
      </p:sp>
      <p:grpSp>
        <p:nvGrpSpPr>
          <p:cNvPr id="75" name="组合 5"/>
          <p:cNvGrpSpPr>
            <a:grpSpLocks/>
          </p:cNvGrpSpPr>
          <p:nvPr/>
        </p:nvGrpSpPr>
        <p:grpSpPr bwMode="auto">
          <a:xfrm rot="-5400000">
            <a:off x="-1023024" y="3543353"/>
            <a:ext cx="5072099" cy="214340"/>
            <a:chOff x="0" y="3259139"/>
            <a:chExt cx="9144001" cy="195287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gray">
            <a:xfrm>
              <a:off x="1" y="3259139"/>
              <a:ext cx="9144000" cy="5491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Rectangle 4"/>
            <p:cNvSpPr>
              <a:spLocks noChangeArrowheads="1"/>
            </p:cNvSpPr>
            <p:nvPr/>
          </p:nvSpPr>
          <p:spPr bwMode="gray">
            <a:xfrm>
              <a:off x="0" y="3312046"/>
              <a:ext cx="9144000" cy="142380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81451" y="1180099"/>
            <a:ext cx="6120000" cy="1177668"/>
            <a:chOff x="1066800" y="1127775"/>
            <a:chExt cx="6324600" cy="1149096"/>
          </a:xfrm>
        </p:grpSpPr>
        <p:grpSp>
          <p:nvGrpSpPr>
            <p:cNvPr id="79" name="组合 62"/>
            <p:cNvGrpSpPr>
              <a:grpSpLocks/>
            </p:cNvGrpSpPr>
            <p:nvPr/>
          </p:nvGrpSpPr>
          <p:grpSpPr bwMode="auto">
            <a:xfrm>
              <a:off x="1447800" y="1138098"/>
              <a:ext cx="5943600" cy="1138773"/>
              <a:chOff x="1752601" y="2209799"/>
              <a:chExt cx="6934200" cy="1138037"/>
            </a:xfrm>
          </p:grpSpPr>
          <p:sp>
            <p:nvSpPr>
              <p:cNvPr id="92" name="AutoShape 4"/>
              <p:cNvSpPr>
                <a:spLocks noChangeArrowheads="1"/>
              </p:cNvSpPr>
              <p:nvPr/>
            </p:nvSpPr>
            <p:spPr bwMode="gray">
              <a:xfrm>
                <a:off x="1752601" y="2209800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3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9799"/>
                <a:ext cx="5700713" cy="11380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36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概述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80" name="Group 65"/>
            <p:cNvGrpSpPr>
              <a:grpSpLocks/>
            </p:cNvGrpSpPr>
            <p:nvPr/>
          </p:nvGrpSpPr>
          <p:grpSpPr bwMode="auto">
            <a:xfrm>
              <a:off x="1066800" y="1127775"/>
              <a:ext cx="854075" cy="912258"/>
              <a:chOff x="2789" y="1635"/>
              <a:chExt cx="847" cy="905"/>
            </a:xfrm>
          </p:grpSpPr>
          <p:sp>
            <p:nvSpPr>
              <p:cNvPr id="82" name="Oval 66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Oval 67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5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6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87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88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9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0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1" name="矩形 80"/>
            <p:cNvSpPr/>
            <p:nvPr/>
          </p:nvSpPr>
          <p:spPr>
            <a:xfrm>
              <a:off x="1214438" y="1305019"/>
              <a:ext cx="614928" cy="5705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一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81451" y="3310559"/>
            <a:ext cx="6120000" cy="1292953"/>
            <a:chOff x="1066800" y="3190726"/>
            <a:chExt cx="6324600" cy="1283379"/>
          </a:xfrm>
        </p:grpSpPr>
        <p:grpSp>
          <p:nvGrpSpPr>
            <p:cNvPr id="95" name="组合 63"/>
            <p:cNvGrpSpPr>
              <a:grpSpLocks/>
            </p:cNvGrpSpPr>
            <p:nvPr/>
          </p:nvGrpSpPr>
          <p:grpSpPr bwMode="auto">
            <a:xfrm>
              <a:off x="1447800" y="3335332"/>
              <a:ext cx="5943600" cy="1138773"/>
              <a:chOff x="1752601" y="2205030"/>
              <a:chExt cx="6934200" cy="1138036"/>
            </a:xfrm>
          </p:grpSpPr>
          <p:sp>
            <p:nvSpPr>
              <p:cNvPr id="108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 SQL</a:t>
                </a:r>
                <a:endParaRPr lang="zh-CN" altLang="en-US" sz="36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96" name="Group 65"/>
            <p:cNvGrpSpPr>
              <a:grpSpLocks/>
            </p:cNvGrpSpPr>
            <p:nvPr/>
          </p:nvGrpSpPr>
          <p:grpSpPr bwMode="auto">
            <a:xfrm>
              <a:off x="1066800" y="3190726"/>
              <a:ext cx="854075" cy="919314"/>
              <a:chOff x="2789" y="1628"/>
              <a:chExt cx="847" cy="912"/>
            </a:xfrm>
          </p:grpSpPr>
          <p:sp>
            <p:nvSpPr>
              <p:cNvPr id="98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2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03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04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5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6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7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97" name="矩形 96"/>
            <p:cNvSpPr/>
            <p:nvPr/>
          </p:nvSpPr>
          <p:spPr>
            <a:xfrm>
              <a:off x="1214438" y="3321052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三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081451" y="4445099"/>
            <a:ext cx="6120000" cy="1278152"/>
            <a:chOff x="1066800" y="4345275"/>
            <a:chExt cx="6234090" cy="1263998"/>
          </a:xfrm>
        </p:grpSpPr>
        <p:grpSp>
          <p:nvGrpSpPr>
            <p:cNvPr id="111" name="组合 66"/>
            <p:cNvGrpSpPr>
              <a:grpSpLocks/>
            </p:cNvGrpSpPr>
            <p:nvPr/>
          </p:nvGrpSpPr>
          <p:grpSpPr bwMode="auto">
            <a:xfrm>
              <a:off x="1357290" y="4483111"/>
              <a:ext cx="5943600" cy="1126162"/>
              <a:chOff x="1752601" y="2209798"/>
              <a:chExt cx="6934200" cy="1125433"/>
            </a:xfrm>
          </p:grpSpPr>
          <p:sp>
            <p:nvSpPr>
              <p:cNvPr id="124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9"/>
              <p:cNvSpPr txBox="1">
                <a:spLocks noChangeArrowheads="1"/>
              </p:cNvSpPr>
              <p:nvPr/>
            </p:nvSpPr>
            <p:spPr bwMode="gray">
              <a:xfrm>
                <a:off x="2513808" y="2209798"/>
                <a:ext cx="6025606" cy="11254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的部署和应用方式 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1066800" y="4345275"/>
              <a:ext cx="854075" cy="917298"/>
              <a:chOff x="2789" y="1630"/>
              <a:chExt cx="847" cy="910"/>
            </a:xfrm>
          </p:grpSpPr>
          <p:sp>
            <p:nvSpPr>
              <p:cNvPr id="114" name="Oval 66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5" name="Oval 67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6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7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9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20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1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2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3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13" name="矩形 112"/>
            <p:cNvSpPr/>
            <p:nvPr/>
          </p:nvSpPr>
          <p:spPr>
            <a:xfrm>
              <a:off x="1189038" y="4464057"/>
              <a:ext cx="606128" cy="578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四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081451" y="2178074"/>
            <a:ext cx="6120000" cy="1292953"/>
            <a:chOff x="1033482" y="2052472"/>
            <a:chExt cx="6324600" cy="1283379"/>
          </a:xfrm>
        </p:grpSpPr>
        <p:grpSp>
          <p:nvGrpSpPr>
            <p:cNvPr id="127" name="组合 63"/>
            <p:cNvGrpSpPr>
              <a:grpSpLocks/>
            </p:cNvGrpSpPr>
            <p:nvPr/>
          </p:nvGrpSpPr>
          <p:grpSpPr bwMode="auto">
            <a:xfrm>
              <a:off x="1414482" y="2197078"/>
              <a:ext cx="5943600" cy="1138773"/>
              <a:chOff x="1752601" y="2205030"/>
              <a:chExt cx="6934200" cy="1138036"/>
            </a:xfrm>
          </p:grpSpPr>
          <p:sp>
            <p:nvSpPr>
              <p:cNvPr id="140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运行架构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28" name="Group 65"/>
            <p:cNvGrpSpPr>
              <a:grpSpLocks/>
            </p:cNvGrpSpPr>
            <p:nvPr/>
          </p:nvGrpSpPr>
          <p:grpSpPr bwMode="auto">
            <a:xfrm>
              <a:off x="1033482" y="2052472"/>
              <a:ext cx="854075" cy="919314"/>
              <a:chOff x="2789" y="1628"/>
              <a:chExt cx="847" cy="912"/>
            </a:xfrm>
          </p:grpSpPr>
          <p:sp>
            <p:nvSpPr>
              <p:cNvPr id="130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2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4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35" name="Group 71"/>
              <p:cNvGrpSpPr>
                <a:grpSpLocks/>
              </p:cNvGrpSpPr>
              <p:nvPr/>
            </p:nvGrpSpPr>
            <p:grpSpPr bwMode="auto">
              <a:xfrm>
                <a:off x="2897" y="1735"/>
                <a:ext cx="686" cy="688"/>
                <a:chOff x="4166" y="1706"/>
                <a:chExt cx="1251" cy="1252"/>
              </a:xfrm>
            </p:grpSpPr>
            <p:sp>
              <p:nvSpPr>
                <p:cNvPr id="136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7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8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9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29" name="矩形 128"/>
            <p:cNvSpPr/>
            <p:nvPr/>
          </p:nvSpPr>
          <p:spPr>
            <a:xfrm>
              <a:off x="1181120" y="2182798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二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081451" y="5567733"/>
            <a:ext cx="6120000" cy="1296144"/>
            <a:chOff x="1041445" y="5404156"/>
            <a:chExt cx="6324600" cy="129614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41445" y="5404156"/>
              <a:ext cx="6324600" cy="1296144"/>
              <a:chOff x="1043608" y="5445224"/>
              <a:chExt cx="6324600" cy="1296144"/>
            </a:xfrm>
          </p:grpSpPr>
          <p:grpSp>
            <p:nvGrpSpPr>
              <p:cNvPr id="145" name="组合 62">
                <a:extLst>
                  <a:ext uri="{FF2B5EF4-FFF2-40B4-BE49-F238E27FC236}">
                    <a16:creationId xmlns:a16="http://schemas.microsoft.com/office/drawing/2014/main" id="{8FDDE58F-9D36-4A50-B1E3-642F526D0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4608" y="5602595"/>
                <a:ext cx="5943600" cy="1138773"/>
                <a:chOff x="1752601" y="2209800"/>
                <a:chExt cx="6934200" cy="1138037"/>
              </a:xfrm>
            </p:grpSpPr>
            <p:sp>
              <p:nvSpPr>
                <p:cNvPr id="157" name="AutoShape 4">
                  <a:extLst>
                    <a:ext uri="{FF2B5EF4-FFF2-40B4-BE49-F238E27FC236}">
                      <a16:creationId xmlns:a16="http://schemas.microsoft.com/office/drawing/2014/main" id="{20B6E4C3-B17B-47DC-B0E4-C57719AF5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752601" y="2209800"/>
                  <a:ext cx="6934200" cy="609206"/>
                </a:xfrm>
                <a:prstGeom prst="roundRect">
                  <a:avLst>
                    <a:gd name="adj" fmla="val 10889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25000">
                      <a:srgbClr val="9999CC">
                        <a:lumMod val="40000"/>
                        <a:lumOff val="60000"/>
                      </a:srgbClr>
                    </a:gs>
                    <a:gs pos="75000">
                      <a:srgbClr val="9999CC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  <a:ln w="38100">
                  <a:noFill/>
                  <a:round/>
                  <a:headEnd/>
                  <a:tailEnd/>
                </a:ln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Text Box 9">
                  <a:extLst>
                    <a:ext uri="{FF2B5EF4-FFF2-40B4-BE49-F238E27FC236}">
                      <a16:creationId xmlns:a16="http://schemas.microsoft.com/office/drawing/2014/main" id="{B6160870-DAD7-4D6D-91B2-CE2E3E013E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2397105" y="2209800"/>
                  <a:ext cx="5700713" cy="11380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Spark</a:t>
                  </a:r>
                  <a:r>
                    <a:rPr lang="zh-CN" altLang="en-US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编程实践</a:t>
                  </a:r>
                </a:p>
                <a:p>
                  <a:endParaRPr lang="zh-CN" altLang="en-US" sz="3200" b="1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</p:grpSp>
          <p:grpSp>
            <p:nvGrpSpPr>
              <p:cNvPr id="146" name="Group 65">
                <a:extLst>
                  <a:ext uri="{FF2B5EF4-FFF2-40B4-BE49-F238E27FC236}">
                    <a16:creationId xmlns:a16="http://schemas.microsoft.com/office/drawing/2014/main" id="{1360737B-6308-429E-B0B7-2C7442242A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608" y="5445224"/>
                <a:ext cx="854075" cy="922338"/>
                <a:chOff x="2789" y="1625"/>
                <a:chExt cx="847" cy="915"/>
              </a:xfrm>
            </p:grpSpPr>
            <p:sp>
              <p:nvSpPr>
                <p:cNvPr id="147" name="Oval 66">
                  <a:extLst>
                    <a:ext uri="{FF2B5EF4-FFF2-40B4-BE49-F238E27FC236}">
                      <a16:creationId xmlns:a16="http://schemas.microsoft.com/office/drawing/2014/main" id="{3F437426-662A-40D6-B296-FB6831D8E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Oval 67">
                  <a:extLst>
                    <a:ext uri="{FF2B5EF4-FFF2-40B4-BE49-F238E27FC236}">
                      <a16:creationId xmlns:a16="http://schemas.microsoft.com/office/drawing/2014/main" id="{A6C9454E-C627-406A-BDA6-B11DF2DA8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Oval 68">
                  <a:extLst>
                    <a:ext uri="{FF2B5EF4-FFF2-40B4-BE49-F238E27FC236}">
                      <a16:creationId xmlns:a16="http://schemas.microsoft.com/office/drawing/2014/main" id="{17CFCAB6-5F86-49B4-A068-6561F2EA4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3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Oval 69">
                  <a:extLst>
                    <a:ext uri="{FF2B5EF4-FFF2-40B4-BE49-F238E27FC236}">
                      <a16:creationId xmlns:a16="http://schemas.microsoft.com/office/drawing/2014/main" id="{77544980-5CC8-4F5F-98B0-701827807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1" name="Oval 70">
                  <a:extLst>
                    <a:ext uri="{FF2B5EF4-FFF2-40B4-BE49-F238E27FC236}">
                      <a16:creationId xmlns:a16="http://schemas.microsoft.com/office/drawing/2014/main" id="{AAD4217C-0FC4-4C4C-AEB3-F99C02B24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8" cy="816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2" name="Group 71">
                  <a:extLst>
                    <a:ext uri="{FF2B5EF4-FFF2-40B4-BE49-F238E27FC236}">
                      <a16:creationId xmlns:a16="http://schemas.microsoft.com/office/drawing/2014/main" id="{FF21BA8C-E81B-4FFC-A678-A13B66CB21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53" name="Oval 72">
                    <a:extLst>
                      <a:ext uri="{FF2B5EF4-FFF2-40B4-BE49-F238E27FC236}">
                        <a16:creationId xmlns:a16="http://schemas.microsoft.com/office/drawing/2014/main" id="{7547602A-8681-4586-B5EE-DA7AD0061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1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4" name="Oval 73">
                    <a:extLst>
                      <a:ext uri="{FF2B5EF4-FFF2-40B4-BE49-F238E27FC236}">
                        <a16:creationId xmlns:a16="http://schemas.microsoft.com/office/drawing/2014/main" id="{061FBDEA-34A8-47FA-B24A-7F9EADA034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4" y="1712"/>
                    <a:ext cx="1219" cy="122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5" name="Oval 74">
                    <a:extLst>
                      <a:ext uri="{FF2B5EF4-FFF2-40B4-BE49-F238E27FC236}">
                        <a16:creationId xmlns:a16="http://schemas.microsoft.com/office/drawing/2014/main" id="{3648383D-D4D4-435B-96D8-6D4DEC603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7"/>
                    <a:ext cx="1162" cy="114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6" name="Oval 75">
                    <a:extLst>
                      <a:ext uri="{FF2B5EF4-FFF2-40B4-BE49-F238E27FC236}">
                        <a16:creationId xmlns:a16="http://schemas.microsoft.com/office/drawing/2014/main" id="{755D2179-A34A-49D7-AA9D-A6EDD42AC0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4" y="1758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185ECBA-57C4-4AD0-9819-46D6BF0AE8B0}"/>
                </a:ext>
              </a:extLst>
            </p:cNvPr>
            <p:cNvSpPr/>
            <p:nvPr/>
          </p:nvSpPr>
          <p:spPr>
            <a:xfrm>
              <a:off x="1191246" y="5580529"/>
              <a:ext cx="6149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五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sp>
        <p:nvSpPr>
          <p:cNvPr id="159" name="Rectangle 35"/>
          <p:cNvSpPr>
            <a:spLocks noChangeArrowheads="1"/>
          </p:cNvSpPr>
          <p:nvPr/>
        </p:nvSpPr>
        <p:spPr bwMode="blackWhite">
          <a:xfrm>
            <a:off x="205438" y="4378049"/>
            <a:ext cx="8286750" cy="2112021"/>
          </a:xfrm>
          <a:prstGeom prst="rect">
            <a:avLst/>
          </a:prstGeom>
          <a:solidFill>
            <a:schemeClr val="bg1">
              <a:alpha val="74901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ahoma" pitchFamily="34" charset="0"/>
            </a:endParaRPr>
          </a:p>
        </p:txBody>
      </p:sp>
      <p:sp>
        <p:nvSpPr>
          <p:cNvPr id="160" name="Rectangle 35"/>
          <p:cNvSpPr>
            <a:spLocks noChangeArrowheads="1"/>
          </p:cNvSpPr>
          <p:nvPr/>
        </p:nvSpPr>
        <p:spPr bwMode="blackWhite">
          <a:xfrm>
            <a:off x="398914" y="1048708"/>
            <a:ext cx="8286750" cy="2194148"/>
          </a:xfrm>
          <a:prstGeom prst="rect">
            <a:avLst/>
          </a:prstGeom>
          <a:solidFill>
            <a:schemeClr val="bg1">
              <a:alpha val="74901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5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提纲</a:t>
            </a:r>
          </a:p>
        </p:txBody>
      </p:sp>
      <p:grpSp>
        <p:nvGrpSpPr>
          <p:cNvPr id="75" name="组合 5"/>
          <p:cNvGrpSpPr>
            <a:grpSpLocks/>
          </p:cNvGrpSpPr>
          <p:nvPr/>
        </p:nvGrpSpPr>
        <p:grpSpPr bwMode="auto">
          <a:xfrm rot="-5400000">
            <a:off x="-1023024" y="3543353"/>
            <a:ext cx="5072099" cy="214340"/>
            <a:chOff x="0" y="3259139"/>
            <a:chExt cx="9144001" cy="195287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gray">
            <a:xfrm>
              <a:off x="1" y="3259139"/>
              <a:ext cx="9144000" cy="5491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Rectangle 4"/>
            <p:cNvSpPr>
              <a:spLocks noChangeArrowheads="1"/>
            </p:cNvSpPr>
            <p:nvPr/>
          </p:nvSpPr>
          <p:spPr bwMode="gray">
            <a:xfrm>
              <a:off x="0" y="3312046"/>
              <a:ext cx="9144000" cy="142380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81451" y="1180099"/>
            <a:ext cx="6120000" cy="1177668"/>
            <a:chOff x="1066800" y="1127775"/>
            <a:chExt cx="6324600" cy="1149096"/>
          </a:xfrm>
        </p:grpSpPr>
        <p:grpSp>
          <p:nvGrpSpPr>
            <p:cNvPr id="79" name="组合 62"/>
            <p:cNvGrpSpPr>
              <a:grpSpLocks/>
            </p:cNvGrpSpPr>
            <p:nvPr/>
          </p:nvGrpSpPr>
          <p:grpSpPr bwMode="auto">
            <a:xfrm>
              <a:off x="1447800" y="1138098"/>
              <a:ext cx="5943600" cy="1138773"/>
              <a:chOff x="1752601" y="2209799"/>
              <a:chExt cx="6934200" cy="1138037"/>
            </a:xfrm>
          </p:grpSpPr>
          <p:sp>
            <p:nvSpPr>
              <p:cNvPr id="92" name="AutoShape 4"/>
              <p:cNvSpPr>
                <a:spLocks noChangeArrowheads="1"/>
              </p:cNvSpPr>
              <p:nvPr/>
            </p:nvSpPr>
            <p:spPr bwMode="gray">
              <a:xfrm>
                <a:off x="1752601" y="2209800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3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9799"/>
                <a:ext cx="5700713" cy="11380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36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概述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80" name="Group 65"/>
            <p:cNvGrpSpPr>
              <a:grpSpLocks/>
            </p:cNvGrpSpPr>
            <p:nvPr/>
          </p:nvGrpSpPr>
          <p:grpSpPr bwMode="auto">
            <a:xfrm>
              <a:off x="1066800" y="1127775"/>
              <a:ext cx="854075" cy="912258"/>
              <a:chOff x="2789" y="1635"/>
              <a:chExt cx="847" cy="905"/>
            </a:xfrm>
          </p:grpSpPr>
          <p:sp>
            <p:nvSpPr>
              <p:cNvPr id="82" name="Oval 66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Oval 67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5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6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87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88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9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0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1" name="矩形 80"/>
            <p:cNvSpPr/>
            <p:nvPr/>
          </p:nvSpPr>
          <p:spPr>
            <a:xfrm>
              <a:off x="1214438" y="1305019"/>
              <a:ext cx="614928" cy="5705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一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81451" y="3310559"/>
            <a:ext cx="6120000" cy="1292953"/>
            <a:chOff x="1066800" y="3190726"/>
            <a:chExt cx="6324600" cy="1283379"/>
          </a:xfrm>
        </p:grpSpPr>
        <p:grpSp>
          <p:nvGrpSpPr>
            <p:cNvPr id="95" name="组合 63"/>
            <p:cNvGrpSpPr>
              <a:grpSpLocks/>
            </p:cNvGrpSpPr>
            <p:nvPr/>
          </p:nvGrpSpPr>
          <p:grpSpPr bwMode="auto">
            <a:xfrm>
              <a:off x="1447800" y="3335332"/>
              <a:ext cx="5943600" cy="1138773"/>
              <a:chOff x="1752601" y="2205030"/>
              <a:chExt cx="6934200" cy="1138036"/>
            </a:xfrm>
          </p:grpSpPr>
          <p:sp>
            <p:nvSpPr>
              <p:cNvPr id="108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 SQL</a:t>
                </a:r>
                <a:endParaRPr lang="zh-CN" altLang="en-US" sz="36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96" name="Group 65"/>
            <p:cNvGrpSpPr>
              <a:grpSpLocks/>
            </p:cNvGrpSpPr>
            <p:nvPr/>
          </p:nvGrpSpPr>
          <p:grpSpPr bwMode="auto">
            <a:xfrm>
              <a:off x="1066800" y="3190726"/>
              <a:ext cx="854075" cy="919314"/>
              <a:chOff x="2789" y="1628"/>
              <a:chExt cx="847" cy="912"/>
            </a:xfrm>
          </p:grpSpPr>
          <p:sp>
            <p:nvSpPr>
              <p:cNvPr id="98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2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03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04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5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6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7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97" name="矩形 96"/>
            <p:cNvSpPr/>
            <p:nvPr/>
          </p:nvSpPr>
          <p:spPr>
            <a:xfrm>
              <a:off x="1214438" y="3321052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三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081451" y="4445099"/>
            <a:ext cx="6120000" cy="1278152"/>
            <a:chOff x="1066800" y="4345275"/>
            <a:chExt cx="6234090" cy="1263998"/>
          </a:xfrm>
        </p:grpSpPr>
        <p:grpSp>
          <p:nvGrpSpPr>
            <p:cNvPr id="111" name="组合 66"/>
            <p:cNvGrpSpPr>
              <a:grpSpLocks/>
            </p:cNvGrpSpPr>
            <p:nvPr/>
          </p:nvGrpSpPr>
          <p:grpSpPr bwMode="auto">
            <a:xfrm>
              <a:off x="1357290" y="4483111"/>
              <a:ext cx="5943600" cy="1126162"/>
              <a:chOff x="1752601" y="2209798"/>
              <a:chExt cx="6934200" cy="1125433"/>
            </a:xfrm>
          </p:grpSpPr>
          <p:sp>
            <p:nvSpPr>
              <p:cNvPr id="124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9"/>
              <p:cNvSpPr txBox="1">
                <a:spLocks noChangeArrowheads="1"/>
              </p:cNvSpPr>
              <p:nvPr/>
            </p:nvSpPr>
            <p:spPr bwMode="gray">
              <a:xfrm>
                <a:off x="2513808" y="2209798"/>
                <a:ext cx="6025606" cy="11254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的部署和应用方式 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1066800" y="4345275"/>
              <a:ext cx="854075" cy="917298"/>
              <a:chOff x="2789" y="1630"/>
              <a:chExt cx="847" cy="910"/>
            </a:xfrm>
          </p:grpSpPr>
          <p:sp>
            <p:nvSpPr>
              <p:cNvPr id="114" name="Oval 66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5" name="Oval 67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6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7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9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20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1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2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3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13" name="矩形 112"/>
            <p:cNvSpPr/>
            <p:nvPr/>
          </p:nvSpPr>
          <p:spPr>
            <a:xfrm>
              <a:off x="1189038" y="4464057"/>
              <a:ext cx="606128" cy="578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四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081451" y="2178074"/>
            <a:ext cx="6120000" cy="1292953"/>
            <a:chOff x="1033482" y="2052472"/>
            <a:chExt cx="6324600" cy="1283379"/>
          </a:xfrm>
        </p:grpSpPr>
        <p:grpSp>
          <p:nvGrpSpPr>
            <p:cNvPr id="127" name="组合 63"/>
            <p:cNvGrpSpPr>
              <a:grpSpLocks/>
            </p:cNvGrpSpPr>
            <p:nvPr/>
          </p:nvGrpSpPr>
          <p:grpSpPr bwMode="auto">
            <a:xfrm>
              <a:off x="1414482" y="2197078"/>
              <a:ext cx="5943600" cy="1138773"/>
              <a:chOff x="1752601" y="2205030"/>
              <a:chExt cx="6934200" cy="1138036"/>
            </a:xfrm>
          </p:grpSpPr>
          <p:sp>
            <p:nvSpPr>
              <p:cNvPr id="140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运行架构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28" name="Group 65"/>
            <p:cNvGrpSpPr>
              <a:grpSpLocks/>
            </p:cNvGrpSpPr>
            <p:nvPr/>
          </p:nvGrpSpPr>
          <p:grpSpPr bwMode="auto">
            <a:xfrm>
              <a:off x="1033482" y="2052472"/>
              <a:ext cx="854075" cy="919314"/>
              <a:chOff x="2789" y="1628"/>
              <a:chExt cx="847" cy="912"/>
            </a:xfrm>
          </p:grpSpPr>
          <p:sp>
            <p:nvSpPr>
              <p:cNvPr id="130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2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4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35" name="Group 71"/>
              <p:cNvGrpSpPr>
                <a:grpSpLocks/>
              </p:cNvGrpSpPr>
              <p:nvPr/>
            </p:nvGrpSpPr>
            <p:grpSpPr bwMode="auto">
              <a:xfrm>
                <a:off x="2897" y="1735"/>
                <a:ext cx="686" cy="688"/>
                <a:chOff x="4166" y="1706"/>
                <a:chExt cx="1251" cy="1252"/>
              </a:xfrm>
            </p:grpSpPr>
            <p:sp>
              <p:nvSpPr>
                <p:cNvPr id="136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7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8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9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29" name="矩形 128"/>
            <p:cNvSpPr/>
            <p:nvPr/>
          </p:nvSpPr>
          <p:spPr>
            <a:xfrm>
              <a:off x="1181120" y="2182798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二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081451" y="5567733"/>
            <a:ext cx="6120000" cy="1296144"/>
            <a:chOff x="1041445" y="5404156"/>
            <a:chExt cx="6324600" cy="129614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41445" y="5404156"/>
              <a:ext cx="6324600" cy="1296144"/>
              <a:chOff x="1043608" y="5445224"/>
              <a:chExt cx="6324600" cy="1296144"/>
            </a:xfrm>
          </p:grpSpPr>
          <p:grpSp>
            <p:nvGrpSpPr>
              <p:cNvPr id="145" name="组合 62">
                <a:extLst>
                  <a:ext uri="{FF2B5EF4-FFF2-40B4-BE49-F238E27FC236}">
                    <a16:creationId xmlns:a16="http://schemas.microsoft.com/office/drawing/2014/main" id="{8FDDE58F-9D36-4A50-B1E3-642F526D0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4608" y="5602595"/>
                <a:ext cx="5943600" cy="1138773"/>
                <a:chOff x="1752601" y="2209800"/>
                <a:chExt cx="6934200" cy="1138037"/>
              </a:xfrm>
            </p:grpSpPr>
            <p:sp>
              <p:nvSpPr>
                <p:cNvPr id="157" name="AutoShape 4">
                  <a:extLst>
                    <a:ext uri="{FF2B5EF4-FFF2-40B4-BE49-F238E27FC236}">
                      <a16:creationId xmlns:a16="http://schemas.microsoft.com/office/drawing/2014/main" id="{20B6E4C3-B17B-47DC-B0E4-C57719AF5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752601" y="2209800"/>
                  <a:ext cx="6934200" cy="609206"/>
                </a:xfrm>
                <a:prstGeom prst="roundRect">
                  <a:avLst>
                    <a:gd name="adj" fmla="val 10889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25000">
                      <a:srgbClr val="9999CC">
                        <a:lumMod val="40000"/>
                        <a:lumOff val="60000"/>
                      </a:srgbClr>
                    </a:gs>
                    <a:gs pos="75000">
                      <a:srgbClr val="9999CC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  <a:ln w="38100">
                  <a:noFill/>
                  <a:round/>
                  <a:headEnd/>
                  <a:tailEnd/>
                </a:ln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Text Box 9">
                  <a:extLst>
                    <a:ext uri="{FF2B5EF4-FFF2-40B4-BE49-F238E27FC236}">
                      <a16:creationId xmlns:a16="http://schemas.microsoft.com/office/drawing/2014/main" id="{B6160870-DAD7-4D6D-91B2-CE2E3E013E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2397105" y="2209800"/>
                  <a:ext cx="5700713" cy="11380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Spark</a:t>
                  </a:r>
                  <a:r>
                    <a:rPr lang="zh-CN" altLang="en-US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编程实践</a:t>
                  </a:r>
                </a:p>
                <a:p>
                  <a:endParaRPr lang="zh-CN" altLang="en-US" sz="3200" b="1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</p:grpSp>
          <p:grpSp>
            <p:nvGrpSpPr>
              <p:cNvPr id="146" name="Group 65">
                <a:extLst>
                  <a:ext uri="{FF2B5EF4-FFF2-40B4-BE49-F238E27FC236}">
                    <a16:creationId xmlns:a16="http://schemas.microsoft.com/office/drawing/2014/main" id="{1360737B-6308-429E-B0B7-2C7442242A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608" y="5445224"/>
                <a:ext cx="854075" cy="922338"/>
                <a:chOff x="2789" y="1625"/>
                <a:chExt cx="847" cy="915"/>
              </a:xfrm>
            </p:grpSpPr>
            <p:sp>
              <p:nvSpPr>
                <p:cNvPr id="147" name="Oval 66">
                  <a:extLst>
                    <a:ext uri="{FF2B5EF4-FFF2-40B4-BE49-F238E27FC236}">
                      <a16:creationId xmlns:a16="http://schemas.microsoft.com/office/drawing/2014/main" id="{3F437426-662A-40D6-B296-FB6831D8E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Oval 67">
                  <a:extLst>
                    <a:ext uri="{FF2B5EF4-FFF2-40B4-BE49-F238E27FC236}">
                      <a16:creationId xmlns:a16="http://schemas.microsoft.com/office/drawing/2014/main" id="{A6C9454E-C627-406A-BDA6-B11DF2DA8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Oval 68">
                  <a:extLst>
                    <a:ext uri="{FF2B5EF4-FFF2-40B4-BE49-F238E27FC236}">
                      <a16:creationId xmlns:a16="http://schemas.microsoft.com/office/drawing/2014/main" id="{17CFCAB6-5F86-49B4-A068-6561F2EA4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3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Oval 69">
                  <a:extLst>
                    <a:ext uri="{FF2B5EF4-FFF2-40B4-BE49-F238E27FC236}">
                      <a16:creationId xmlns:a16="http://schemas.microsoft.com/office/drawing/2014/main" id="{77544980-5CC8-4F5F-98B0-701827807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1" name="Oval 70">
                  <a:extLst>
                    <a:ext uri="{FF2B5EF4-FFF2-40B4-BE49-F238E27FC236}">
                      <a16:creationId xmlns:a16="http://schemas.microsoft.com/office/drawing/2014/main" id="{AAD4217C-0FC4-4C4C-AEB3-F99C02B24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8" cy="816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2" name="Group 71">
                  <a:extLst>
                    <a:ext uri="{FF2B5EF4-FFF2-40B4-BE49-F238E27FC236}">
                      <a16:creationId xmlns:a16="http://schemas.microsoft.com/office/drawing/2014/main" id="{FF21BA8C-E81B-4FFC-A678-A13B66CB21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53" name="Oval 72">
                    <a:extLst>
                      <a:ext uri="{FF2B5EF4-FFF2-40B4-BE49-F238E27FC236}">
                        <a16:creationId xmlns:a16="http://schemas.microsoft.com/office/drawing/2014/main" id="{7547602A-8681-4586-B5EE-DA7AD0061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1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4" name="Oval 73">
                    <a:extLst>
                      <a:ext uri="{FF2B5EF4-FFF2-40B4-BE49-F238E27FC236}">
                        <a16:creationId xmlns:a16="http://schemas.microsoft.com/office/drawing/2014/main" id="{061FBDEA-34A8-47FA-B24A-7F9EADA034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4" y="1712"/>
                    <a:ext cx="1219" cy="122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5" name="Oval 74">
                    <a:extLst>
                      <a:ext uri="{FF2B5EF4-FFF2-40B4-BE49-F238E27FC236}">
                        <a16:creationId xmlns:a16="http://schemas.microsoft.com/office/drawing/2014/main" id="{3648383D-D4D4-435B-96D8-6D4DEC603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7"/>
                    <a:ext cx="1162" cy="114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6" name="Oval 75">
                    <a:extLst>
                      <a:ext uri="{FF2B5EF4-FFF2-40B4-BE49-F238E27FC236}">
                        <a16:creationId xmlns:a16="http://schemas.microsoft.com/office/drawing/2014/main" id="{755D2179-A34A-49D7-AA9D-A6EDD42AC0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4" y="1758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185ECBA-57C4-4AD0-9819-46D6BF0AE8B0}"/>
                </a:ext>
              </a:extLst>
            </p:cNvPr>
            <p:cNvSpPr/>
            <p:nvPr/>
          </p:nvSpPr>
          <p:spPr>
            <a:xfrm>
              <a:off x="1191246" y="5580529"/>
              <a:ext cx="6149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五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sp>
        <p:nvSpPr>
          <p:cNvPr id="159" name="Rectangle 35"/>
          <p:cNvSpPr>
            <a:spLocks noChangeArrowheads="1"/>
          </p:cNvSpPr>
          <p:nvPr/>
        </p:nvSpPr>
        <p:spPr bwMode="blackWhite">
          <a:xfrm>
            <a:off x="806073" y="2111691"/>
            <a:ext cx="8286750" cy="4480583"/>
          </a:xfrm>
          <a:prstGeom prst="rect">
            <a:avLst/>
          </a:prstGeom>
          <a:solidFill>
            <a:schemeClr val="bg1">
              <a:alpha val="74901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080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59" name="矩形 2"/>
          <p:cNvSpPr>
            <a:spLocks noChangeArrowheads="1"/>
          </p:cNvSpPr>
          <p:nvPr/>
        </p:nvSpPr>
        <p:spPr bwMode="auto">
          <a:xfrm>
            <a:off x="722863" y="1647177"/>
            <a:ext cx="4933866" cy="239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 on 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，为了实现与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兼容，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方面重用了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的解析、逻辑执行计划翻译、执行计划优化等逻辑，可以近似认为仅将物理执行计划从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作业替换成了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作业，通过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解析，把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翻译成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0" name="矩形 3"/>
          <p:cNvSpPr>
            <a:spLocks noChangeArrowheads="1"/>
          </p:cNvSpPr>
          <p:nvPr/>
        </p:nvSpPr>
        <p:spPr bwMode="auto">
          <a:xfrm>
            <a:off x="722863" y="4037960"/>
            <a:ext cx="4933866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buClr>
                <a:srgbClr val="0070C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的设计导致了两个问题：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一是执行计划优化完全依赖于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，不方便添加新的优化策略；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 eaLnBrk="1" hangingPunct="1"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二是因为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是线程级并行，而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是进程级并行，因此，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在兼容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的实现上存在线程安全问题，导致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不得不使用另外一套独立维护的打了补丁的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源码分支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407" y="1114474"/>
            <a:ext cx="3384550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" name="矩形 5"/>
          <p:cNvSpPr>
            <a:spLocks noChangeArrowheads="1"/>
          </p:cNvSpPr>
          <p:nvPr/>
        </p:nvSpPr>
        <p:spPr bwMode="auto">
          <a:xfrm>
            <a:off x="6105487" y="6351535"/>
            <a:ext cx="480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dirty="0"/>
              <a:t> Hive</a:t>
            </a:r>
            <a:r>
              <a:rPr lang="zh-CN" altLang="zh-CN" dirty="0"/>
              <a:t>中</a:t>
            </a:r>
            <a:r>
              <a:rPr lang="en-US" altLang="zh-CN" dirty="0"/>
              <a:t>SQL</a:t>
            </a:r>
            <a:r>
              <a:rPr lang="zh-CN" altLang="zh-CN" dirty="0"/>
              <a:t>查询的</a:t>
            </a:r>
            <a:r>
              <a:rPr lang="en-US" altLang="zh-CN" dirty="0" err="1"/>
              <a:t>MapReduce</a:t>
            </a:r>
            <a:r>
              <a:rPr lang="zh-CN" altLang="zh-CN" dirty="0"/>
              <a:t>作业转化过程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17478" y="980151"/>
            <a:ext cx="27446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说起</a:t>
            </a:r>
          </a:p>
        </p:txBody>
      </p:sp>
    </p:spTree>
    <p:extLst>
      <p:ext uri="{BB962C8B-B14F-4D97-AF65-F5344CB8AC3E}">
        <p14:creationId xmlns:p14="http://schemas.microsoft.com/office/powerpoint/2010/main" val="1180888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68545" y="1615743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Spark SQL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兼容层面仅依赖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HiveQL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解析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元数据，也就是说，从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HQL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被解析成抽象语法树（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AST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）起，就全部由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SQL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接管了。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SQL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执行计划生成和优化都由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Catalyst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（函数式关系查询优化框架）负责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926969"/>
              </p:ext>
            </p:extLst>
          </p:nvPr>
        </p:nvGraphicFramePr>
        <p:xfrm>
          <a:off x="2626658" y="3285768"/>
          <a:ext cx="5875975" cy="288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Visio" r:id="rId4" imgW="7505644" imgH="3686310" progId="Visio.Drawing.15">
                  <p:embed/>
                </p:oleObj>
              </mc:Choice>
              <mc:Fallback>
                <p:oleObj name="Visio" r:id="rId4" imgW="7505644" imgH="3686310" progId="Visio.Drawing.15">
                  <p:embed/>
                  <p:pic>
                    <p:nvPicPr>
                      <p:cNvPr id="512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658" y="3285768"/>
                        <a:ext cx="5875975" cy="2881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4695388" y="6268083"/>
            <a:ext cx="17748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 SQL</a:t>
            </a:r>
            <a:r>
              <a:rPr lang="zh-CN" altLang="zh-CN" dirty="0"/>
              <a:t>架构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SQL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3708851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628298" y="1681768"/>
            <a:ext cx="77724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Spark SQL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增加了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SchemaRDD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（即带有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Schema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），使用户可以在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中执行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语句，数据既可以来自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，也可以是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Cassandra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等外部数据源，还可以是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JSON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格式的数据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Spark SQL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目前支持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三种语言，支持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SQL-92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规范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955763"/>
              </p:ext>
            </p:extLst>
          </p:nvPr>
        </p:nvGraphicFramePr>
        <p:xfrm>
          <a:off x="1710848" y="3282094"/>
          <a:ext cx="76073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9" r:id="rId4" imgW="8267700" imgH="2723989" progId="Visio.Drawing.15">
                  <p:embed/>
                </p:oleObj>
              </mc:Choice>
              <mc:Fallback>
                <p:oleObj r:id="rId4" imgW="8267700" imgH="2723989" progId="Visio.Drawing.15">
                  <p:embed/>
                  <p:pic>
                    <p:nvPicPr>
                      <p:cNvPr id="6146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848" y="3282094"/>
                        <a:ext cx="7607300" cy="251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3263074" y="5975092"/>
            <a:ext cx="525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SQL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支持的数据格式和编程语言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Shark SQL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设计</a:t>
            </a:r>
          </a:p>
        </p:txBody>
      </p:sp>
    </p:spTree>
    <p:extLst>
      <p:ext uri="{BB962C8B-B14F-4D97-AF65-F5344CB8AC3E}">
        <p14:creationId xmlns:p14="http://schemas.microsoft.com/office/powerpoint/2010/main" val="1273869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1628298" y="1681768"/>
            <a:ext cx="7772400" cy="10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的推出，让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具备了处理大规模结构化数据的能力，不仅比原有的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转化方式更加简单易用，而且获得了更高的计算性能。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能够轻松实现从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的转化，并且支持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查询。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4157494" y="5957900"/>
            <a:ext cx="30638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的区别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4700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DataFrame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的区别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641" y="2918892"/>
            <a:ext cx="5682500" cy="2863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1085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矩形 5"/>
          <p:cNvSpPr>
            <a:spLocks noChangeArrowheads="1"/>
          </p:cNvSpPr>
          <p:nvPr/>
        </p:nvSpPr>
        <p:spPr bwMode="auto">
          <a:xfrm>
            <a:off x="304800" y="1534046"/>
            <a:ext cx="11347174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从图中可以看出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的区别。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是分布式的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对象的集合，比如，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RDD[Person]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为类型参数，但是，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Person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类的内部结构对于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而言却是不可知的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是一种以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为基础的分布式数据集，也就是分布式的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对象的集合（每个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Row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对象代表一行记录），提供了详细的结构信息，也就是我们经常说的模式（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schema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SQL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可以清楚地知道该数据集中包含哪些列、每列的名称和类型。</a:t>
            </a:r>
          </a:p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的各种变换操作也采用惰性机制，只是记录了各种转换的逻辑转换路线图（是一个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图），不会发生真正的计算，这个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图相当于一个逻辑查询计划，最终，会被翻译成物理查询计划，生成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 DAG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，按照之前介绍的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 DAG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的执行方式去完成最终的计算得到结果。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4176973" y="6488112"/>
            <a:ext cx="306383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的区别</a:t>
            </a: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4700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DataFrame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的区别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738" y="3953170"/>
            <a:ext cx="5031242" cy="25349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527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DataFrame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的创建</a:t>
            </a:r>
          </a:p>
        </p:txBody>
      </p:sp>
      <p:sp>
        <p:nvSpPr>
          <p:cNvPr id="3" name="矩形 2"/>
          <p:cNvSpPr/>
          <p:nvPr/>
        </p:nvSpPr>
        <p:spPr>
          <a:xfrm>
            <a:off x="452823" y="1503371"/>
            <a:ext cx="10409382" cy="298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Spark2.0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以上版本开始，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使用全新的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SparkSession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接口替代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Spark1.6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SQLContext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HiveContext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接口来实现其对数据加载、转换、处理等功能。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SparkSession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SQLContext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HiveContext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所有功能。</a:t>
            </a:r>
          </a:p>
          <a:p>
            <a:pPr>
              <a:lnSpc>
                <a:spcPct val="12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SparkSession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支持从不同的数据源加载数据，并把数据转换成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，并且支持把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转换成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SQLContext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自身中的表，然后使用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语句来操作数据。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SparkSession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亦提供了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HiveQL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以及其他依赖于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的功能的支持。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下面介绍如何使用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SparkSession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来创建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进入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系统，打开“终端”，进入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Shell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命令提示符状态。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首先，请找到样例数据。 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已经为我们提供了几个样例数据，就保存在“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/local/spark/examples/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/main/resources/”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这个目录下，这个目录下有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两个样例数据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people.json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people.txt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12794" y="4454948"/>
            <a:ext cx="367542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people.txt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文件的内容如下：</a:t>
            </a:r>
            <a:endParaRPr lang="zh-CN" altLang="en-US" sz="1600" dirty="0"/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Michael, 29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Andy, 30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Justin, 19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0882" y="4393393"/>
            <a:ext cx="373104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people.json</a:t>
            </a:r>
            <a:r>
              <a:rPr lang="zh-CN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文件的内容如下：</a:t>
            </a:r>
            <a:endParaRPr lang="en-US" altLang="zh-CN" sz="16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>
              <a:lnSpc>
                <a:spcPct val="120000"/>
              </a:lnSpc>
            </a:pPr>
            <a:r>
              <a:rPr lang="en-US" altLang="zh-CN" sz="16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{"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name":"Michael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"}</a:t>
            </a:r>
          </a:p>
          <a:p>
            <a:pPr lvl="0">
              <a:lnSpc>
                <a:spcPct val="12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{"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name":"Andy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", "age":30}</a:t>
            </a:r>
          </a:p>
          <a:p>
            <a:pPr lvl="0">
              <a:lnSpc>
                <a:spcPct val="120000"/>
              </a:lnSpc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{"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name":"Justin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", "age":19}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50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3560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DataFrame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的创建</a:t>
            </a:r>
          </a:p>
        </p:txBody>
      </p:sp>
      <p:sp>
        <p:nvSpPr>
          <p:cNvPr id="3" name="矩形 2"/>
          <p:cNvSpPr/>
          <p:nvPr/>
        </p:nvSpPr>
        <p:spPr>
          <a:xfrm>
            <a:off x="452823" y="1503371"/>
            <a:ext cx="1040938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下面介绍如何从</a:t>
            </a:r>
            <a:r>
              <a:rPr lang="en-US" altLang="zh-CN" sz="16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people.json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文件中读取数据并生成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并显示数据（从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people.txt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文件生成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DataFrame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需要后面将要介绍的另外一种方式）。</a:t>
            </a: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使用如下命令打开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spark-shell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088" y="2482100"/>
            <a:ext cx="8058150" cy="9429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940088" y="3955579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进入到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spark-shell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状态后执行下面命令：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371" y="3586126"/>
            <a:ext cx="5727465" cy="32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73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4281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DataFrame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的常用操作</a:t>
            </a:r>
          </a:p>
        </p:txBody>
      </p:sp>
      <p:sp>
        <p:nvSpPr>
          <p:cNvPr id="2" name="文本框 1"/>
          <p:cNvSpPr txBox="1"/>
          <p:nvPr/>
        </p:nvSpPr>
        <p:spPr>
          <a:xfrm flipH="1">
            <a:off x="950054" y="1775637"/>
            <a:ext cx="170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打印信息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54" y="2250209"/>
            <a:ext cx="4581525" cy="9906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 flipH="1">
            <a:off x="950054" y="3776139"/>
            <a:ext cx="170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选择多列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54" y="4332057"/>
            <a:ext cx="4953000" cy="1752600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 flipH="1">
            <a:off x="6242491" y="1740632"/>
            <a:ext cx="170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条件过滤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491" y="2250209"/>
            <a:ext cx="5219700" cy="134302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 flipH="1">
            <a:off x="6242491" y="3799997"/>
            <a:ext cx="170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分组聚合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2491" y="4332057"/>
            <a:ext cx="52197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05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 SQL</a:t>
            </a: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42819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DataFrame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的常用操作</a:t>
            </a:r>
          </a:p>
        </p:txBody>
      </p:sp>
      <p:sp>
        <p:nvSpPr>
          <p:cNvPr id="2" name="文本框 1"/>
          <p:cNvSpPr txBox="1"/>
          <p:nvPr/>
        </p:nvSpPr>
        <p:spPr>
          <a:xfrm flipH="1">
            <a:off x="950054" y="1775637"/>
            <a:ext cx="170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排序</a:t>
            </a:r>
          </a:p>
        </p:txBody>
      </p:sp>
      <p:sp>
        <p:nvSpPr>
          <p:cNvPr id="12" name="文本框 11"/>
          <p:cNvSpPr txBox="1"/>
          <p:nvPr/>
        </p:nvSpPr>
        <p:spPr>
          <a:xfrm flipH="1">
            <a:off x="950054" y="3840856"/>
            <a:ext cx="170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多列排序</a:t>
            </a:r>
          </a:p>
        </p:txBody>
      </p:sp>
      <p:sp>
        <p:nvSpPr>
          <p:cNvPr id="25" name="文本框 24"/>
          <p:cNvSpPr txBox="1"/>
          <p:nvPr/>
        </p:nvSpPr>
        <p:spPr>
          <a:xfrm flipH="1">
            <a:off x="6242491" y="1740632"/>
            <a:ext cx="2218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对列进行重命名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r="5306"/>
          <a:stretch/>
        </p:blipFill>
        <p:spPr>
          <a:xfrm>
            <a:off x="950054" y="2252139"/>
            <a:ext cx="4942746" cy="1524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/>
          <a:srcRect r="10950"/>
          <a:stretch/>
        </p:blipFill>
        <p:spPr>
          <a:xfrm>
            <a:off x="950054" y="4376768"/>
            <a:ext cx="4970455" cy="15430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491" y="2233089"/>
            <a:ext cx="55911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17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提纲</a:t>
            </a:r>
          </a:p>
        </p:txBody>
      </p:sp>
      <p:grpSp>
        <p:nvGrpSpPr>
          <p:cNvPr id="75" name="组合 5"/>
          <p:cNvGrpSpPr>
            <a:grpSpLocks/>
          </p:cNvGrpSpPr>
          <p:nvPr/>
        </p:nvGrpSpPr>
        <p:grpSpPr bwMode="auto">
          <a:xfrm rot="-5400000">
            <a:off x="-1023024" y="3543353"/>
            <a:ext cx="5072099" cy="214340"/>
            <a:chOff x="0" y="3259139"/>
            <a:chExt cx="9144001" cy="195287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gray">
            <a:xfrm>
              <a:off x="1" y="3259139"/>
              <a:ext cx="9144000" cy="5491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Rectangle 4"/>
            <p:cNvSpPr>
              <a:spLocks noChangeArrowheads="1"/>
            </p:cNvSpPr>
            <p:nvPr/>
          </p:nvSpPr>
          <p:spPr bwMode="gray">
            <a:xfrm>
              <a:off x="0" y="3312046"/>
              <a:ext cx="9144000" cy="142380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81451" y="1180099"/>
            <a:ext cx="6120000" cy="1177668"/>
            <a:chOff x="1066800" y="1127775"/>
            <a:chExt cx="6324600" cy="1149096"/>
          </a:xfrm>
        </p:grpSpPr>
        <p:grpSp>
          <p:nvGrpSpPr>
            <p:cNvPr id="79" name="组合 62"/>
            <p:cNvGrpSpPr>
              <a:grpSpLocks/>
            </p:cNvGrpSpPr>
            <p:nvPr/>
          </p:nvGrpSpPr>
          <p:grpSpPr bwMode="auto">
            <a:xfrm>
              <a:off x="1447800" y="1138098"/>
              <a:ext cx="5943600" cy="1138773"/>
              <a:chOff x="1752601" y="2209799"/>
              <a:chExt cx="6934200" cy="1138037"/>
            </a:xfrm>
          </p:grpSpPr>
          <p:sp>
            <p:nvSpPr>
              <p:cNvPr id="92" name="AutoShape 4"/>
              <p:cNvSpPr>
                <a:spLocks noChangeArrowheads="1"/>
              </p:cNvSpPr>
              <p:nvPr/>
            </p:nvSpPr>
            <p:spPr bwMode="gray">
              <a:xfrm>
                <a:off x="1752601" y="2209800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3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9799"/>
                <a:ext cx="5700713" cy="11380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36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概述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80" name="Group 65"/>
            <p:cNvGrpSpPr>
              <a:grpSpLocks/>
            </p:cNvGrpSpPr>
            <p:nvPr/>
          </p:nvGrpSpPr>
          <p:grpSpPr bwMode="auto">
            <a:xfrm>
              <a:off x="1066800" y="1127775"/>
              <a:ext cx="854075" cy="912258"/>
              <a:chOff x="2789" y="1635"/>
              <a:chExt cx="847" cy="905"/>
            </a:xfrm>
          </p:grpSpPr>
          <p:sp>
            <p:nvSpPr>
              <p:cNvPr id="82" name="Oval 66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Oval 67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5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6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87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88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9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0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1" name="矩形 80"/>
            <p:cNvSpPr/>
            <p:nvPr/>
          </p:nvSpPr>
          <p:spPr>
            <a:xfrm>
              <a:off x="1214438" y="1305019"/>
              <a:ext cx="614928" cy="5705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一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81451" y="3310559"/>
            <a:ext cx="6120000" cy="1292953"/>
            <a:chOff x="1066800" y="3190726"/>
            <a:chExt cx="6324600" cy="1283379"/>
          </a:xfrm>
        </p:grpSpPr>
        <p:grpSp>
          <p:nvGrpSpPr>
            <p:cNvPr id="95" name="组合 63"/>
            <p:cNvGrpSpPr>
              <a:grpSpLocks/>
            </p:cNvGrpSpPr>
            <p:nvPr/>
          </p:nvGrpSpPr>
          <p:grpSpPr bwMode="auto">
            <a:xfrm>
              <a:off x="1447800" y="3335332"/>
              <a:ext cx="5943600" cy="1138773"/>
              <a:chOff x="1752601" y="2205030"/>
              <a:chExt cx="6934200" cy="1138036"/>
            </a:xfrm>
          </p:grpSpPr>
          <p:sp>
            <p:nvSpPr>
              <p:cNvPr id="108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 SQL</a:t>
                </a:r>
                <a:endParaRPr lang="zh-CN" altLang="en-US" sz="36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96" name="Group 65"/>
            <p:cNvGrpSpPr>
              <a:grpSpLocks/>
            </p:cNvGrpSpPr>
            <p:nvPr/>
          </p:nvGrpSpPr>
          <p:grpSpPr bwMode="auto">
            <a:xfrm>
              <a:off x="1066800" y="3190726"/>
              <a:ext cx="854075" cy="919314"/>
              <a:chOff x="2789" y="1628"/>
              <a:chExt cx="847" cy="912"/>
            </a:xfrm>
          </p:grpSpPr>
          <p:sp>
            <p:nvSpPr>
              <p:cNvPr id="98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2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03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04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5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6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7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97" name="矩形 96"/>
            <p:cNvSpPr/>
            <p:nvPr/>
          </p:nvSpPr>
          <p:spPr>
            <a:xfrm>
              <a:off x="1214438" y="3321052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三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081451" y="4445099"/>
            <a:ext cx="6120000" cy="1278152"/>
            <a:chOff x="1066800" y="4345275"/>
            <a:chExt cx="6234090" cy="1263998"/>
          </a:xfrm>
        </p:grpSpPr>
        <p:grpSp>
          <p:nvGrpSpPr>
            <p:cNvPr id="111" name="组合 66"/>
            <p:cNvGrpSpPr>
              <a:grpSpLocks/>
            </p:cNvGrpSpPr>
            <p:nvPr/>
          </p:nvGrpSpPr>
          <p:grpSpPr bwMode="auto">
            <a:xfrm>
              <a:off x="1357290" y="4483111"/>
              <a:ext cx="5943600" cy="1126162"/>
              <a:chOff x="1752601" y="2209798"/>
              <a:chExt cx="6934200" cy="1125433"/>
            </a:xfrm>
          </p:grpSpPr>
          <p:sp>
            <p:nvSpPr>
              <p:cNvPr id="124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9"/>
              <p:cNvSpPr txBox="1">
                <a:spLocks noChangeArrowheads="1"/>
              </p:cNvSpPr>
              <p:nvPr/>
            </p:nvSpPr>
            <p:spPr bwMode="gray">
              <a:xfrm>
                <a:off x="2513808" y="2209798"/>
                <a:ext cx="6025606" cy="11254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的部署和应用方式 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1066800" y="4345275"/>
              <a:ext cx="854075" cy="917298"/>
              <a:chOff x="2789" y="1630"/>
              <a:chExt cx="847" cy="910"/>
            </a:xfrm>
          </p:grpSpPr>
          <p:sp>
            <p:nvSpPr>
              <p:cNvPr id="114" name="Oval 66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5" name="Oval 67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6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7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9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20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1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2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3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13" name="矩形 112"/>
            <p:cNvSpPr/>
            <p:nvPr/>
          </p:nvSpPr>
          <p:spPr>
            <a:xfrm>
              <a:off x="1189038" y="4464057"/>
              <a:ext cx="606128" cy="578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四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081451" y="2178074"/>
            <a:ext cx="6120000" cy="1292953"/>
            <a:chOff x="1033482" y="2052472"/>
            <a:chExt cx="6324600" cy="1283379"/>
          </a:xfrm>
        </p:grpSpPr>
        <p:grpSp>
          <p:nvGrpSpPr>
            <p:cNvPr id="127" name="组合 63"/>
            <p:cNvGrpSpPr>
              <a:grpSpLocks/>
            </p:cNvGrpSpPr>
            <p:nvPr/>
          </p:nvGrpSpPr>
          <p:grpSpPr bwMode="auto">
            <a:xfrm>
              <a:off x="1414482" y="2197078"/>
              <a:ext cx="5943600" cy="1138773"/>
              <a:chOff x="1752601" y="2205030"/>
              <a:chExt cx="6934200" cy="1138036"/>
            </a:xfrm>
          </p:grpSpPr>
          <p:sp>
            <p:nvSpPr>
              <p:cNvPr id="140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运行架构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28" name="Group 65"/>
            <p:cNvGrpSpPr>
              <a:grpSpLocks/>
            </p:cNvGrpSpPr>
            <p:nvPr/>
          </p:nvGrpSpPr>
          <p:grpSpPr bwMode="auto">
            <a:xfrm>
              <a:off x="1033482" y="2052472"/>
              <a:ext cx="854075" cy="919314"/>
              <a:chOff x="2789" y="1628"/>
              <a:chExt cx="847" cy="912"/>
            </a:xfrm>
          </p:grpSpPr>
          <p:sp>
            <p:nvSpPr>
              <p:cNvPr id="130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2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4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35" name="Group 71"/>
              <p:cNvGrpSpPr>
                <a:grpSpLocks/>
              </p:cNvGrpSpPr>
              <p:nvPr/>
            </p:nvGrpSpPr>
            <p:grpSpPr bwMode="auto">
              <a:xfrm>
                <a:off x="2897" y="1735"/>
                <a:ext cx="686" cy="688"/>
                <a:chOff x="4166" y="1706"/>
                <a:chExt cx="1251" cy="1252"/>
              </a:xfrm>
            </p:grpSpPr>
            <p:sp>
              <p:nvSpPr>
                <p:cNvPr id="136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7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8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9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29" name="矩形 128"/>
            <p:cNvSpPr/>
            <p:nvPr/>
          </p:nvSpPr>
          <p:spPr>
            <a:xfrm>
              <a:off x="1181120" y="2182798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二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081451" y="5567733"/>
            <a:ext cx="6120000" cy="1296144"/>
            <a:chOff x="1041445" y="5404156"/>
            <a:chExt cx="6324600" cy="129614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41445" y="5404156"/>
              <a:ext cx="6324600" cy="1296144"/>
              <a:chOff x="1043608" y="5445224"/>
              <a:chExt cx="6324600" cy="1296144"/>
            </a:xfrm>
          </p:grpSpPr>
          <p:grpSp>
            <p:nvGrpSpPr>
              <p:cNvPr id="145" name="组合 62">
                <a:extLst>
                  <a:ext uri="{FF2B5EF4-FFF2-40B4-BE49-F238E27FC236}">
                    <a16:creationId xmlns:a16="http://schemas.microsoft.com/office/drawing/2014/main" id="{8FDDE58F-9D36-4A50-B1E3-642F526D0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4608" y="5602595"/>
                <a:ext cx="5943600" cy="1138773"/>
                <a:chOff x="1752601" y="2209800"/>
                <a:chExt cx="6934200" cy="1138037"/>
              </a:xfrm>
            </p:grpSpPr>
            <p:sp>
              <p:nvSpPr>
                <p:cNvPr id="157" name="AutoShape 4">
                  <a:extLst>
                    <a:ext uri="{FF2B5EF4-FFF2-40B4-BE49-F238E27FC236}">
                      <a16:creationId xmlns:a16="http://schemas.microsoft.com/office/drawing/2014/main" id="{20B6E4C3-B17B-47DC-B0E4-C57719AF5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752601" y="2209800"/>
                  <a:ext cx="6934200" cy="609206"/>
                </a:xfrm>
                <a:prstGeom prst="roundRect">
                  <a:avLst>
                    <a:gd name="adj" fmla="val 10889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25000">
                      <a:srgbClr val="9999CC">
                        <a:lumMod val="40000"/>
                        <a:lumOff val="60000"/>
                      </a:srgbClr>
                    </a:gs>
                    <a:gs pos="75000">
                      <a:srgbClr val="9999CC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  <a:ln w="38100">
                  <a:noFill/>
                  <a:round/>
                  <a:headEnd/>
                  <a:tailEnd/>
                </a:ln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Text Box 9">
                  <a:extLst>
                    <a:ext uri="{FF2B5EF4-FFF2-40B4-BE49-F238E27FC236}">
                      <a16:creationId xmlns:a16="http://schemas.microsoft.com/office/drawing/2014/main" id="{B6160870-DAD7-4D6D-91B2-CE2E3E013E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2397105" y="2209800"/>
                  <a:ext cx="5700713" cy="11380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Spark</a:t>
                  </a:r>
                  <a:r>
                    <a:rPr lang="zh-CN" altLang="en-US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编程实践</a:t>
                  </a:r>
                </a:p>
                <a:p>
                  <a:endParaRPr lang="zh-CN" altLang="en-US" sz="3200" b="1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</p:grpSp>
          <p:grpSp>
            <p:nvGrpSpPr>
              <p:cNvPr id="146" name="Group 65">
                <a:extLst>
                  <a:ext uri="{FF2B5EF4-FFF2-40B4-BE49-F238E27FC236}">
                    <a16:creationId xmlns:a16="http://schemas.microsoft.com/office/drawing/2014/main" id="{1360737B-6308-429E-B0B7-2C7442242A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608" y="5445224"/>
                <a:ext cx="854075" cy="922338"/>
                <a:chOff x="2789" y="1625"/>
                <a:chExt cx="847" cy="915"/>
              </a:xfrm>
            </p:grpSpPr>
            <p:sp>
              <p:nvSpPr>
                <p:cNvPr id="147" name="Oval 66">
                  <a:extLst>
                    <a:ext uri="{FF2B5EF4-FFF2-40B4-BE49-F238E27FC236}">
                      <a16:creationId xmlns:a16="http://schemas.microsoft.com/office/drawing/2014/main" id="{3F437426-662A-40D6-B296-FB6831D8E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Oval 67">
                  <a:extLst>
                    <a:ext uri="{FF2B5EF4-FFF2-40B4-BE49-F238E27FC236}">
                      <a16:creationId xmlns:a16="http://schemas.microsoft.com/office/drawing/2014/main" id="{A6C9454E-C627-406A-BDA6-B11DF2DA8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Oval 68">
                  <a:extLst>
                    <a:ext uri="{FF2B5EF4-FFF2-40B4-BE49-F238E27FC236}">
                      <a16:creationId xmlns:a16="http://schemas.microsoft.com/office/drawing/2014/main" id="{17CFCAB6-5F86-49B4-A068-6561F2EA4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3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Oval 69">
                  <a:extLst>
                    <a:ext uri="{FF2B5EF4-FFF2-40B4-BE49-F238E27FC236}">
                      <a16:creationId xmlns:a16="http://schemas.microsoft.com/office/drawing/2014/main" id="{77544980-5CC8-4F5F-98B0-701827807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1" name="Oval 70">
                  <a:extLst>
                    <a:ext uri="{FF2B5EF4-FFF2-40B4-BE49-F238E27FC236}">
                      <a16:creationId xmlns:a16="http://schemas.microsoft.com/office/drawing/2014/main" id="{AAD4217C-0FC4-4C4C-AEB3-F99C02B24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8" cy="816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2" name="Group 71">
                  <a:extLst>
                    <a:ext uri="{FF2B5EF4-FFF2-40B4-BE49-F238E27FC236}">
                      <a16:creationId xmlns:a16="http://schemas.microsoft.com/office/drawing/2014/main" id="{FF21BA8C-E81B-4FFC-A678-A13B66CB21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53" name="Oval 72">
                    <a:extLst>
                      <a:ext uri="{FF2B5EF4-FFF2-40B4-BE49-F238E27FC236}">
                        <a16:creationId xmlns:a16="http://schemas.microsoft.com/office/drawing/2014/main" id="{7547602A-8681-4586-B5EE-DA7AD0061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1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4" name="Oval 73">
                    <a:extLst>
                      <a:ext uri="{FF2B5EF4-FFF2-40B4-BE49-F238E27FC236}">
                        <a16:creationId xmlns:a16="http://schemas.microsoft.com/office/drawing/2014/main" id="{061FBDEA-34A8-47FA-B24A-7F9EADA034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4" y="1712"/>
                    <a:ext cx="1219" cy="122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5" name="Oval 74">
                    <a:extLst>
                      <a:ext uri="{FF2B5EF4-FFF2-40B4-BE49-F238E27FC236}">
                        <a16:creationId xmlns:a16="http://schemas.microsoft.com/office/drawing/2014/main" id="{3648383D-D4D4-435B-96D8-6D4DEC603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7"/>
                    <a:ext cx="1162" cy="114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6" name="Oval 75">
                    <a:extLst>
                      <a:ext uri="{FF2B5EF4-FFF2-40B4-BE49-F238E27FC236}">
                        <a16:creationId xmlns:a16="http://schemas.microsoft.com/office/drawing/2014/main" id="{755D2179-A34A-49D7-AA9D-A6EDD42AC0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4" y="1758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185ECBA-57C4-4AD0-9819-46D6BF0AE8B0}"/>
                </a:ext>
              </a:extLst>
            </p:cNvPr>
            <p:cNvSpPr/>
            <p:nvPr/>
          </p:nvSpPr>
          <p:spPr>
            <a:xfrm>
              <a:off x="1191246" y="5580529"/>
              <a:ext cx="6149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五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sp>
        <p:nvSpPr>
          <p:cNvPr id="159" name="Rectangle 35"/>
          <p:cNvSpPr>
            <a:spLocks noChangeArrowheads="1"/>
          </p:cNvSpPr>
          <p:nvPr/>
        </p:nvSpPr>
        <p:spPr bwMode="blackWhite">
          <a:xfrm>
            <a:off x="205438" y="1049730"/>
            <a:ext cx="8286750" cy="3278307"/>
          </a:xfrm>
          <a:prstGeom prst="rect">
            <a:avLst/>
          </a:prstGeom>
          <a:solidFill>
            <a:schemeClr val="bg1">
              <a:alpha val="74901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ahoma" pitchFamily="34" charset="0"/>
            </a:endParaRPr>
          </a:p>
        </p:txBody>
      </p:sp>
      <p:sp>
        <p:nvSpPr>
          <p:cNvPr id="160" name="Rectangle 35"/>
          <p:cNvSpPr>
            <a:spLocks noChangeArrowheads="1"/>
          </p:cNvSpPr>
          <p:nvPr/>
        </p:nvSpPr>
        <p:spPr bwMode="blackWhite">
          <a:xfrm>
            <a:off x="131974" y="5460365"/>
            <a:ext cx="8286750" cy="1154452"/>
          </a:xfrm>
          <a:prstGeom prst="rect">
            <a:avLst/>
          </a:prstGeom>
          <a:solidFill>
            <a:schemeClr val="bg1">
              <a:alpha val="74901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9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341427" y="1646545"/>
            <a:ext cx="8077200" cy="449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最初由美国加州伯克利大学（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UCBerkeley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AMP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实验室于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2009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年开发，是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基于内存计算的大数据并行计算框架，可用于构建大型的、低延迟的数据分析应用程序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2013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加入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孵化器项目后发展迅猛，如今已成为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软件基金会最重要的</a:t>
            </a:r>
            <a:r>
              <a:rPr lang="zh-CN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三大分布式计算系统开源项目之一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2014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年打破了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保持的基准排序纪录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Hadoop/2000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个节点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/72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分钟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/100TB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Spark/206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个节点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分钟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/100TB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 eaLnBrk="1" hangingPunct="1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用十分之一的计算资源，获得了比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倍的速度</a:t>
            </a:r>
          </a:p>
        </p:txBody>
      </p:sp>
      <p:sp>
        <p:nvSpPr>
          <p:cNvPr id="2" name="矩形 1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38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的部署和应用方式 </a:t>
            </a:r>
          </a:p>
        </p:txBody>
      </p:sp>
      <p:sp>
        <p:nvSpPr>
          <p:cNvPr id="159" name="矩形 2"/>
          <p:cNvSpPr>
            <a:spLocks noChangeArrowheads="1"/>
          </p:cNvSpPr>
          <p:nvPr/>
        </p:nvSpPr>
        <p:spPr bwMode="auto">
          <a:xfrm>
            <a:off x="400134" y="2123021"/>
            <a:ext cx="5400032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Spark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支持三种不同类型的部署方式，包括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Standalone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（类似于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MapReduce1.0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slot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为资源分配单位）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on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有血缘关系，更好支持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on YARN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33" y="2609869"/>
            <a:ext cx="5692532" cy="254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矩形 4"/>
          <p:cNvSpPr>
            <a:spLocks noChangeArrowheads="1"/>
          </p:cNvSpPr>
          <p:nvPr/>
        </p:nvSpPr>
        <p:spPr bwMode="auto">
          <a:xfrm>
            <a:off x="8010193" y="5262342"/>
            <a:ext cx="19611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on Yarn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7478" y="980151"/>
            <a:ext cx="38266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Shark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三种部署模式</a:t>
            </a:r>
          </a:p>
        </p:txBody>
      </p:sp>
    </p:spTree>
    <p:extLst>
      <p:ext uri="{BB962C8B-B14F-4D97-AF65-F5344CB8AC3E}">
        <p14:creationId xmlns:p14="http://schemas.microsoft.com/office/powerpoint/2010/main" val="1578730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Hadoop+Storm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架构转向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架构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15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610" y="1616226"/>
            <a:ext cx="5863889" cy="435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" name="矩形 4"/>
          <p:cNvSpPr>
            <a:spLocks noChangeArrowheads="1"/>
          </p:cNvSpPr>
          <p:nvPr/>
        </p:nvSpPr>
        <p:spPr bwMode="auto">
          <a:xfrm>
            <a:off x="3712390" y="6245621"/>
            <a:ext cx="435916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采用</a:t>
            </a:r>
            <a:r>
              <a:rPr lang="en-US" altLang="zh-CN" dirty="0" err="1"/>
              <a:t>Hadoop+Storm</a:t>
            </a:r>
            <a:r>
              <a:rPr lang="zh-CN" altLang="zh-CN" dirty="0"/>
              <a:t>部署方式的一个案例</a:t>
            </a:r>
            <a:endParaRPr lang="zh-CN" altLang="en-US" dirty="0"/>
          </a:p>
        </p:txBody>
      </p:sp>
      <p:sp>
        <p:nvSpPr>
          <p:cNvPr id="161" name="矩形 4"/>
          <p:cNvSpPr>
            <a:spLocks noChangeArrowheads="1"/>
          </p:cNvSpPr>
          <p:nvPr/>
        </p:nvSpPr>
        <p:spPr bwMode="auto">
          <a:xfrm>
            <a:off x="9081640" y="5596827"/>
            <a:ext cx="1143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/>
              <a:t>这种架构部署较为繁琐</a:t>
            </a:r>
            <a:endParaRPr lang="zh-CN" altLang="en-US" dirty="0"/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的部署和应用方式 </a:t>
            </a:r>
          </a:p>
        </p:txBody>
      </p:sp>
    </p:spTree>
    <p:extLst>
      <p:ext uri="{BB962C8B-B14F-4D97-AF65-F5344CB8AC3E}">
        <p14:creationId xmlns:p14="http://schemas.microsoft.com/office/powerpoint/2010/main" val="2481585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3"/>
          <p:cNvSpPr>
            <a:spLocks noChangeArrowheads="1"/>
          </p:cNvSpPr>
          <p:nvPr/>
        </p:nvSpPr>
        <p:spPr bwMode="auto">
          <a:xfrm>
            <a:off x="1180062" y="1649339"/>
            <a:ext cx="453045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架构具有如下优点：</a:t>
            </a:r>
          </a:p>
          <a:p>
            <a:pPr marL="285750" indent="-28575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实现一键式安装和配置、线程级别的任务监控和告警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降低硬件集群、软件维护、任务监控和应用开发的难度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便于做成统一的硬件、计算平台资源池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需要说明的是，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Streaming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无法实现毫秒级的流计算，因此，对于需要毫秒级实时响应的企业应用而言，仍然需要采用流计算框架（如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60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752" y="1649339"/>
            <a:ext cx="3771821" cy="462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" name="矩形 4"/>
          <p:cNvSpPr>
            <a:spLocks noChangeArrowheads="1"/>
          </p:cNvSpPr>
          <p:nvPr/>
        </p:nvSpPr>
        <p:spPr bwMode="auto">
          <a:xfrm>
            <a:off x="6085873" y="6374945"/>
            <a:ext cx="39175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架构满足批处理和流处理需求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Hadoop+Storm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架构转向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架构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的部署和应用方式 </a:t>
            </a:r>
          </a:p>
        </p:txBody>
      </p:sp>
    </p:spTree>
    <p:extLst>
      <p:ext uri="{BB962C8B-B14F-4D97-AF65-F5344CB8AC3E}">
        <p14:creationId xmlns:p14="http://schemas.microsoft.com/office/powerpoint/2010/main" val="3973697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4891596" y="312428"/>
            <a:ext cx="676037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59" name="矩形 6"/>
          <p:cNvSpPr>
            <a:spLocks noChangeArrowheads="1"/>
          </p:cNvSpPr>
          <p:nvPr/>
        </p:nvSpPr>
        <p:spPr bwMode="auto">
          <a:xfrm>
            <a:off x="1081450" y="1721942"/>
            <a:ext cx="8753631" cy="142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生态系统中的一些组件所实现的功能，目前还是无法由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取代的，比如，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Storm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现有的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组件开发的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，完全转移到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上需要一定的成本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0" name="矩形 2"/>
          <p:cNvSpPr>
            <a:spLocks noChangeArrowheads="1"/>
          </p:cNvSpPr>
          <p:nvPr/>
        </p:nvSpPr>
        <p:spPr bwMode="auto">
          <a:xfrm>
            <a:off x="1081451" y="3317095"/>
            <a:ext cx="784860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不同的计算框架统一运行在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中，可以带来如下好处：</a:t>
            </a:r>
          </a:p>
          <a:p>
            <a:pPr marL="1028700" lvl="1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计算资源按需伸缩</a:t>
            </a:r>
          </a:p>
          <a:p>
            <a:pPr marL="1028700" lvl="1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不用负载应用混搭，集群利用率高</a:t>
            </a:r>
          </a:p>
          <a:p>
            <a:pPr marL="1028700" lvl="1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共享底层存储，避免数据跨集群迁移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294954"/>
              </p:ext>
            </p:extLst>
          </p:nvPr>
        </p:nvGraphicFramePr>
        <p:xfrm>
          <a:off x="5865536" y="4201703"/>
          <a:ext cx="5666898" cy="2148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r:id="rId4" imgW="8610696" imgH="3266962" progId="Visio.Drawing.15">
                  <p:embed/>
                </p:oleObj>
              </mc:Choice>
              <mc:Fallback>
                <p:oleObj r:id="rId4" imgW="8610696" imgH="3266962" progId="Visio.Drawing.15">
                  <p:embed/>
                  <p:pic>
                    <p:nvPicPr>
                      <p:cNvPr id="717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536" y="4201703"/>
                        <a:ext cx="5666898" cy="21484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矩形 5"/>
          <p:cNvSpPr>
            <a:spLocks noChangeArrowheads="1"/>
          </p:cNvSpPr>
          <p:nvPr/>
        </p:nvSpPr>
        <p:spPr bwMode="auto">
          <a:xfrm>
            <a:off x="7279365" y="6412863"/>
            <a:ext cx="28392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的统一部署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Hadoop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的统一部署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的部署和应用方式 </a:t>
            </a:r>
          </a:p>
        </p:txBody>
      </p:sp>
    </p:spTree>
    <p:extLst>
      <p:ext uri="{BB962C8B-B14F-4D97-AF65-F5344CB8AC3E}">
        <p14:creationId xmlns:p14="http://schemas.microsoft.com/office/powerpoint/2010/main" val="12317589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提纲</a:t>
            </a:r>
          </a:p>
        </p:txBody>
      </p:sp>
      <p:grpSp>
        <p:nvGrpSpPr>
          <p:cNvPr id="75" name="组合 5"/>
          <p:cNvGrpSpPr>
            <a:grpSpLocks/>
          </p:cNvGrpSpPr>
          <p:nvPr/>
        </p:nvGrpSpPr>
        <p:grpSpPr bwMode="auto">
          <a:xfrm rot="-5400000">
            <a:off x="-1023024" y="3543353"/>
            <a:ext cx="5072099" cy="214340"/>
            <a:chOff x="0" y="3259139"/>
            <a:chExt cx="9144001" cy="195287"/>
          </a:xfrm>
        </p:grpSpPr>
        <p:sp>
          <p:nvSpPr>
            <p:cNvPr id="76" name="Rectangle 3"/>
            <p:cNvSpPr>
              <a:spLocks noChangeArrowheads="1"/>
            </p:cNvSpPr>
            <p:nvPr/>
          </p:nvSpPr>
          <p:spPr bwMode="gray">
            <a:xfrm>
              <a:off x="1" y="3259139"/>
              <a:ext cx="9144000" cy="54918"/>
            </a:xfrm>
            <a:prstGeom prst="rect">
              <a:avLst/>
            </a:prstGeom>
            <a:gradFill rotWithShape="1">
              <a:gsLst>
                <a:gs pos="0">
                  <a:srgbClr val="808080"/>
                </a:gs>
                <a:gs pos="100000">
                  <a:srgbClr val="ECECEC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Rectangle 4"/>
            <p:cNvSpPr>
              <a:spLocks noChangeArrowheads="1"/>
            </p:cNvSpPr>
            <p:nvPr/>
          </p:nvSpPr>
          <p:spPr bwMode="gray">
            <a:xfrm>
              <a:off x="0" y="3312046"/>
              <a:ext cx="9144000" cy="142380"/>
            </a:xfrm>
            <a:prstGeom prst="rect">
              <a:avLst/>
            </a:prstGeom>
            <a:gradFill rotWithShape="1">
              <a:gsLst>
                <a:gs pos="0">
                  <a:srgbClr val="CFCFCF"/>
                </a:gs>
                <a:gs pos="100000">
                  <a:srgbClr val="5F5F5F"/>
                </a:gs>
              </a:gsLst>
              <a:lin ang="5400000" scaled="1"/>
            </a:gra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200" b="1" kern="0">
                <a:solidFill>
                  <a:sysClr val="windowText" lastClr="00000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1081451" y="1180099"/>
            <a:ext cx="6120000" cy="1177668"/>
            <a:chOff x="1066800" y="1127775"/>
            <a:chExt cx="6324600" cy="1149096"/>
          </a:xfrm>
        </p:grpSpPr>
        <p:grpSp>
          <p:nvGrpSpPr>
            <p:cNvPr id="79" name="组合 62"/>
            <p:cNvGrpSpPr>
              <a:grpSpLocks/>
            </p:cNvGrpSpPr>
            <p:nvPr/>
          </p:nvGrpSpPr>
          <p:grpSpPr bwMode="auto">
            <a:xfrm>
              <a:off x="1447800" y="1138098"/>
              <a:ext cx="5943600" cy="1138773"/>
              <a:chOff x="1752601" y="2209799"/>
              <a:chExt cx="6934200" cy="1138037"/>
            </a:xfrm>
          </p:grpSpPr>
          <p:sp>
            <p:nvSpPr>
              <p:cNvPr id="92" name="AutoShape 4"/>
              <p:cNvSpPr>
                <a:spLocks noChangeArrowheads="1"/>
              </p:cNvSpPr>
              <p:nvPr/>
            </p:nvSpPr>
            <p:spPr bwMode="gray">
              <a:xfrm>
                <a:off x="1752601" y="2209800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3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9799"/>
                <a:ext cx="5700713" cy="11380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3600" b="1" dirty="0">
                    <a:latin typeface="Times New Roman" panose="02020603050405020304" pitchFamily="18" charset="0"/>
                    <a:ea typeface="黑体" pitchFamily="49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49" charset="-122"/>
                    <a:ea typeface="黑体" pitchFamily="49" charset="-122"/>
                  </a:rPr>
                  <a:t>概述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80" name="Group 65"/>
            <p:cNvGrpSpPr>
              <a:grpSpLocks/>
            </p:cNvGrpSpPr>
            <p:nvPr/>
          </p:nvGrpSpPr>
          <p:grpSpPr bwMode="auto">
            <a:xfrm>
              <a:off x="1066800" y="1127775"/>
              <a:ext cx="854075" cy="912258"/>
              <a:chOff x="2789" y="1635"/>
              <a:chExt cx="847" cy="905"/>
            </a:xfrm>
          </p:grpSpPr>
          <p:sp>
            <p:nvSpPr>
              <p:cNvPr id="82" name="Oval 66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3" name="Oval 67"/>
              <p:cNvSpPr>
                <a:spLocks noChangeArrowheads="1"/>
              </p:cNvSpPr>
              <p:nvPr/>
            </p:nvSpPr>
            <p:spPr bwMode="gray">
              <a:xfrm>
                <a:off x="2789" y="1635"/>
                <a:ext cx="266" cy="796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4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5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86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87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88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89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0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91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81" name="矩形 80"/>
            <p:cNvSpPr/>
            <p:nvPr/>
          </p:nvSpPr>
          <p:spPr>
            <a:xfrm>
              <a:off x="1214438" y="1305019"/>
              <a:ext cx="614928" cy="5705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一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1081451" y="3310559"/>
            <a:ext cx="6120000" cy="1292953"/>
            <a:chOff x="1066800" y="3190726"/>
            <a:chExt cx="6324600" cy="1283379"/>
          </a:xfrm>
        </p:grpSpPr>
        <p:grpSp>
          <p:nvGrpSpPr>
            <p:cNvPr id="95" name="组合 63"/>
            <p:cNvGrpSpPr>
              <a:grpSpLocks/>
            </p:cNvGrpSpPr>
            <p:nvPr/>
          </p:nvGrpSpPr>
          <p:grpSpPr bwMode="auto">
            <a:xfrm>
              <a:off x="1447800" y="3335332"/>
              <a:ext cx="5943600" cy="1138773"/>
              <a:chOff x="1752601" y="2205030"/>
              <a:chExt cx="6934200" cy="1138036"/>
            </a:xfrm>
          </p:grpSpPr>
          <p:sp>
            <p:nvSpPr>
              <p:cNvPr id="108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9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 SQL</a:t>
                </a:r>
                <a:endParaRPr lang="zh-CN" altLang="en-US" sz="3600" b="1" dirty="0">
                  <a:latin typeface="Times New Roman" panose="02020603050405020304" pitchFamily="18" charset="0"/>
                  <a:ea typeface="黑体" pitchFamily="2" charset="-122"/>
                  <a:cs typeface="Times New Roman" panose="02020603050405020304" pitchFamily="18" charset="0"/>
                </a:endParaRP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96" name="Group 65"/>
            <p:cNvGrpSpPr>
              <a:grpSpLocks/>
            </p:cNvGrpSpPr>
            <p:nvPr/>
          </p:nvGrpSpPr>
          <p:grpSpPr bwMode="auto">
            <a:xfrm>
              <a:off x="1066800" y="3190726"/>
              <a:ext cx="854075" cy="919314"/>
              <a:chOff x="2789" y="1628"/>
              <a:chExt cx="847" cy="912"/>
            </a:xfrm>
          </p:grpSpPr>
          <p:sp>
            <p:nvSpPr>
              <p:cNvPr id="98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9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0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1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02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03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04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5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6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07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97" name="矩形 96"/>
            <p:cNvSpPr/>
            <p:nvPr/>
          </p:nvSpPr>
          <p:spPr>
            <a:xfrm>
              <a:off x="1214438" y="3321052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三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10" name="组合 109"/>
          <p:cNvGrpSpPr/>
          <p:nvPr/>
        </p:nvGrpSpPr>
        <p:grpSpPr>
          <a:xfrm>
            <a:off x="1081451" y="4445099"/>
            <a:ext cx="6120000" cy="1278152"/>
            <a:chOff x="1066800" y="4345275"/>
            <a:chExt cx="6234090" cy="1263998"/>
          </a:xfrm>
        </p:grpSpPr>
        <p:grpSp>
          <p:nvGrpSpPr>
            <p:cNvPr id="111" name="组合 66"/>
            <p:cNvGrpSpPr>
              <a:grpSpLocks/>
            </p:cNvGrpSpPr>
            <p:nvPr/>
          </p:nvGrpSpPr>
          <p:grpSpPr bwMode="auto">
            <a:xfrm>
              <a:off x="1357290" y="4483111"/>
              <a:ext cx="5943600" cy="1126162"/>
              <a:chOff x="1752601" y="2209798"/>
              <a:chExt cx="6934200" cy="1125433"/>
            </a:xfrm>
          </p:grpSpPr>
          <p:sp>
            <p:nvSpPr>
              <p:cNvPr id="124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9"/>
              <p:cNvSpPr txBox="1">
                <a:spLocks noChangeArrowheads="1"/>
              </p:cNvSpPr>
              <p:nvPr/>
            </p:nvSpPr>
            <p:spPr bwMode="gray">
              <a:xfrm>
                <a:off x="2513808" y="2209798"/>
                <a:ext cx="6025606" cy="11254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的部署和应用方式 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12" name="Group 65"/>
            <p:cNvGrpSpPr>
              <a:grpSpLocks/>
            </p:cNvGrpSpPr>
            <p:nvPr/>
          </p:nvGrpSpPr>
          <p:grpSpPr bwMode="auto">
            <a:xfrm>
              <a:off x="1066800" y="4345275"/>
              <a:ext cx="854075" cy="917298"/>
              <a:chOff x="2789" y="1630"/>
              <a:chExt cx="847" cy="910"/>
            </a:xfrm>
          </p:grpSpPr>
          <p:sp>
            <p:nvSpPr>
              <p:cNvPr id="114" name="Oval 66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5" name="Oval 67"/>
              <p:cNvSpPr>
                <a:spLocks noChangeArrowheads="1"/>
              </p:cNvSpPr>
              <p:nvPr/>
            </p:nvSpPr>
            <p:spPr bwMode="gray">
              <a:xfrm>
                <a:off x="2789" y="1630"/>
                <a:ext cx="262" cy="807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6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7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18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19" name="Group 71"/>
              <p:cNvGrpSpPr>
                <a:grpSpLocks/>
              </p:cNvGrpSpPr>
              <p:nvPr/>
            </p:nvGrpSpPr>
            <p:grpSpPr bwMode="auto">
              <a:xfrm>
                <a:off x="2899" y="1735"/>
                <a:ext cx="687" cy="688"/>
                <a:chOff x="4166" y="1706"/>
                <a:chExt cx="1252" cy="1252"/>
              </a:xfrm>
            </p:grpSpPr>
            <p:sp>
              <p:nvSpPr>
                <p:cNvPr id="120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1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2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23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13" name="矩形 112"/>
            <p:cNvSpPr/>
            <p:nvPr/>
          </p:nvSpPr>
          <p:spPr>
            <a:xfrm>
              <a:off x="1189038" y="4464057"/>
              <a:ext cx="606128" cy="5782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四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081451" y="2178074"/>
            <a:ext cx="6120000" cy="1292953"/>
            <a:chOff x="1033482" y="2052472"/>
            <a:chExt cx="6324600" cy="1283379"/>
          </a:xfrm>
        </p:grpSpPr>
        <p:grpSp>
          <p:nvGrpSpPr>
            <p:cNvPr id="127" name="组合 63"/>
            <p:cNvGrpSpPr>
              <a:grpSpLocks/>
            </p:cNvGrpSpPr>
            <p:nvPr/>
          </p:nvGrpSpPr>
          <p:grpSpPr bwMode="auto">
            <a:xfrm>
              <a:off x="1414482" y="2197078"/>
              <a:ext cx="5943600" cy="1138773"/>
              <a:chOff x="1752601" y="2205030"/>
              <a:chExt cx="6934200" cy="1138036"/>
            </a:xfrm>
          </p:grpSpPr>
          <p:sp>
            <p:nvSpPr>
              <p:cNvPr id="140" name="AutoShape 4"/>
              <p:cNvSpPr>
                <a:spLocks noChangeArrowheads="1"/>
              </p:cNvSpPr>
              <p:nvPr/>
            </p:nvSpPr>
            <p:spPr bwMode="gray">
              <a:xfrm>
                <a:off x="1752601" y="2209798"/>
                <a:ext cx="6934200" cy="609206"/>
              </a:xfrm>
              <a:prstGeom prst="roundRect">
                <a:avLst>
                  <a:gd name="adj" fmla="val 10889"/>
                </a:avLst>
              </a:prstGeom>
              <a:gradFill flip="none" rotWithShape="1">
                <a:gsLst>
                  <a:gs pos="0">
                    <a:srgbClr val="FFFFFF"/>
                  </a:gs>
                  <a:gs pos="25000">
                    <a:srgbClr val="9999CC">
                      <a:lumMod val="40000"/>
                      <a:lumOff val="60000"/>
                    </a:srgbClr>
                  </a:gs>
                  <a:gs pos="75000">
                    <a:srgbClr val="9999CC">
                      <a:lumMod val="60000"/>
                      <a:lumOff val="40000"/>
                    </a:srgbClr>
                  </a:gs>
                </a:gsLst>
                <a:lin ang="5400000" scaled="0"/>
                <a:tileRect/>
              </a:gradFill>
              <a:ln w="38100">
                <a:noFill/>
                <a:round/>
                <a:headEnd/>
                <a:tailEnd/>
              </a:ln>
              <a:effectLst>
                <a:outerShdw dist="135003" dir="2928844" algn="ctr" rotWithShape="0">
                  <a:srgbClr val="00000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gray">
              <a:xfrm>
                <a:off x="2397105" y="2205030"/>
                <a:ext cx="5700713" cy="113803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3600" b="1" dirty="0">
                    <a:latin typeface="Times New Roman" panose="02020603050405020304" pitchFamily="18" charset="0"/>
                    <a:ea typeface="黑体" pitchFamily="2" charset="-122"/>
                    <a:cs typeface="Times New Roman" panose="02020603050405020304" pitchFamily="18" charset="0"/>
                  </a:rPr>
                  <a:t>Spark</a:t>
                </a:r>
                <a:r>
                  <a:rPr lang="zh-CN" altLang="en-US" sz="3600" b="1" dirty="0">
                    <a:latin typeface="黑体" pitchFamily="2" charset="-122"/>
                    <a:ea typeface="黑体" pitchFamily="2" charset="-122"/>
                  </a:rPr>
                  <a:t>运行架构</a:t>
                </a:r>
              </a:p>
              <a:p>
                <a:endParaRPr lang="zh-CN" altLang="en-US" sz="32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p:grpSp>
        <p:grpSp>
          <p:nvGrpSpPr>
            <p:cNvPr id="128" name="Group 65"/>
            <p:cNvGrpSpPr>
              <a:grpSpLocks/>
            </p:cNvGrpSpPr>
            <p:nvPr/>
          </p:nvGrpSpPr>
          <p:grpSpPr bwMode="auto">
            <a:xfrm>
              <a:off x="1033482" y="2052472"/>
              <a:ext cx="854075" cy="919314"/>
              <a:chOff x="2789" y="1628"/>
              <a:chExt cx="847" cy="912"/>
            </a:xfrm>
          </p:grpSpPr>
          <p:sp>
            <p:nvSpPr>
              <p:cNvPr id="130" name="Oval 66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83A6A7"/>
                  </a:gs>
                  <a:gs pos="100000">
                    <a:srgbClr val="FFFFFF"/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1" name="Oval 67"/>
              <p:cNvSpPr>
                <a:spLocks noChangeArrowheads="1"/>
              </p:cNvSpPr>
              <p:nvPr/>
            </p:nvSpPr>
            <p:spPr bwMode="gray">
              <a:xfrm>
                <a:off x="2789" y="1628"/>
                <a:ext cx="266" cy="810"/>
              </a:xfrm>
              <a:prstGeom prst="ellipse">
                <a:avLst/>
              </a:prstGeom>
              <a:gradFill rotWithShape="1">
                <a:gsLst>
                  <a:gs pos="0">
                    <a:srgbClr val="83A6A7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2" name="Oval 68"/>
              <p:cNvSpPr>
                <a:spLocks noChangeArrowheads="1"/>
              </p:cNvSpPr>
              <p:nvPr/>
            </p:nvSpPr>
            <p:spPr bwMode="gray">
              <a:xfrm>
                <a:off x="2849" y="1683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475A5A"/>
                  </a:gs>
                  <a:gs pos="50000">
                    <a:srgbClr val="83A6A7"/>
                  </a:gs>
                  <a:gs pos="100000">
                    <a:srgbClr val="475A5A"/>
                  </a:gs>
                </a:gsLst>
                <a:lin ang="189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3" name="Oval 69"/>
              <p:cNvSpPr>
                <a:spLocks noChangeArrowheads="1"/>
              </p:cNvSpPr>
              <p:nvPr/>
            </p:nvSpPr>
            <p:spPr bwMode="gray">
              <a:xfrm>
                <a:off x="2849" y="1686"/>
                <a:ext cx="787" cy="816"/>
              </a:xfrm>
              <a:prstGeom prst="ellipse">
                <a:avLst/>
              </a:prstGeom>
              <a:gradFill rotWithShape="1">
                <a:gsLst>
                  <a:gs pos="0">
                    <a:srgbClr val="53696A"/>
                  </a:gs>
                  <a:gs pos="100000">
                    <a:srgbClr val="83A6A7">
                      <a:alpha val="0"/>
                    </a:srgbClr>
                  </a:gs>
                </a:gsLst>
                <a:lin ang="2700000" scaled="1"/>
              </a:gra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34" name="Oval 70"/>
              <p:cNvSpPr>
                <a:spLocks noChangeArrowheads="1"/>
              </p:cNvSpPr>
              <p:nvPr/>
            </p:nvSpPr>
            <p:spPr bwMode="gray">
              <a:xfrm>
                <a:off x="2888" y="1724"/>
                <a:ext cx="708" cy="816"/>
              </a:xfrm>
              <a:prstGeom prst="ellipse">
                <a:avLst/>
              </a:prstGeom>
              <a:solidFill>
                <a:srgbClr val="000000"/>
              </a:solidFill>
              <a:ln w="38100" algn="ctr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200" b="1" kern="0">
                  <a:solidFill>
                    <a:sysClr val="windowText" lastClr="000000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135" name="Group 71"/>
              <p:cNvGrpSpPr>
                <a:grpSpLocks/>
              </p:cNvGrpSpPr>
              <p:nvPr/>
            </p:nvGrpSpPr>
            <p:grpSpPr bwMode="auto">
              <a:xfrm>
                <a:off x="2897" y="1735"/>
                <a:ext cx="686" cy="688"/>
                <a:chOff x="4166" y="1706"/>
                <a:chExt cx="1251" cy="1252"/>
              </a:xfrm>
            </p:grpSpPr>
            <p:sp>
              <p:nvSpPr>
                <p:cNvPr id="136" name="Oval 72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1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7" name="Oval 73"/>
                <p:cNvSpPr>
                  <a:spLocks noChangeArrowheads="1"/>
                </p:cNvSpPr>
                <p:nvPr/>
              </p:nvSpPr>
              <p:spPr bwMode="gray">
                <a:xfrm>
                  <a:off x="4184" y="1712"/>
                  <a:ext cx="1219" cy="12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8" name="Oval 74"/>
                <p:cNvSpPr>
                  <a:spLocks noChangeArrowheads="1"/>
                </p:cNvSpPr>
                <p:nvPr/>
              </p:nvSpPr>
              <p:spPr bwMode="gray">
                <a:xfrm>
                  <a:off x="4195" y="1727"/>
                  <a:ext cx="1162" cy="114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39" name="Oval 75"/>
                <p:cNvSpPr>
                  <a:spLocks noChangeArrowheads="1"/>
                </p:cNvSpPr>
                <p:nvPr/>
              </p:nvSpPr>
              <p:spPr bwMode="gray">
                <a:xfrm>
                  <a:off x="4264" y="1758"/>
                  <a:ext cx="1033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vert="eaVert"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129" name="矩形 128"/>
            <p:cNvSpPr/>
            <p:nvPr/>
          </p:nvSpPr>
          <p:spPr>
            <a:xfrm>
              <a:off x="1181120" y="2182798"/>
              <a:ext cx="614928" cy="5804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二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1081451" y="5567733"/>
            <a:ext cx="6120000" cy="1296144"/>
            <a:chOff x="1041445" y="5404156"/>
            <a:chExt cx="6324600" cy="1296144"/>
          </a:xfrm>
        </p:grpSpPr>
        <p:grpSp>
          <p:nvGrpSpPr>
            <p:cNvPr id="143" name="组合 142"/>
            <p:cNvGrpSpPr/>
            <p:nvPr/>
          </p:nvGrpSpPr>
          <p:grpSpPr>
            <a:xfrm>
              <a:off x="1041445" y="5404156"/>
              <a:ext cx="6324600" cy="1296144"/>
              <a:chOff x="1043608" y="5445224"/>
              <a:chExt cx="6324600" cy="1296144"/>
            </a:xfrm>
          </p:grpSpPr>
          <p:grpSp>
            <p:nvGrpSpPr>
              <p:cNvPr id="145" name="组合 62">
                <a:extLst>
                  <a:ext uri="{FF2B5EF4-FFF2-40B4-BE49-F238E27FC236}">
                    <a16:creationId xmlns:a16="http://schemas.microsoft.com/office/drawing/2014/main" id="{8FDDE58F-9D36-4A50-B1E3-642F526D0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4608" y="5602595"/>
                <a:ext cx="5943600" cy="1138773"/>
                <a:chOff x="1752601" y="2209800"/>
                <a:chExt cx="6934200" cy="1138037"/>
              </a:xfrm>
            </p:grpSpPr>
            <p:sp>
              <p:nvSpPr>
                <p:cNvPr id="157" name="AutoShape 4">
                  <a:extLst>
                    <a:ext uri="{FF2B5EF4-FFF2-40B4-BE49-F238E27FC236}">
                      <a16:creationId xmlns:a16="http://schemas.microsoft.com/office/drawing/2014/main" id="{20B6E4C3-B17B-47DC-B0E4-C57719AF52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1752601" y="2209800"/>
                  <a:ext cx="6934200" cy="609206"/>
                </a:xfrm>
                <a:prstGeom prst="roundRect">
                  <a:avLst>
                    <a:gd name="adj" fmla="val 10889"/>
                  </a:avLst>
                </a:prstGeom>
                <a:gradFill flip="none" rotWithShape="1">
                  <a:gsLst>
                    <a:gs pos="0">
                      <a:srgbClr val="FFFFFF"/>
                    </a:gs>
                    <a:gs pos="25000">
                      <a:srgbClr val="9999CC">
                        <a:lumMod val="40000"/>
                        <a:lumOff val="60000"/>
                      </a:srgbClr>
                    </a:gs>
                    <a:gs pos="75000">
                      <a:srgbClr val="9999CC">
                        <a:lumMod val="60000"/>
                        <a:lumOff val="40000"/>
                      </a:srgbClr>
                    </a:gs>
                  </a:gsLst>
                  <a:lin ang="5400000" scaled="0"/>
                  <a:tileRect/>
                </a:gradFill>
                <a:ln w="38100">
                  <a:noFill/>
                  <a:round/>
                  <a:headEnd/>
                  <a:tailEnd/>
                </a:ln>
                <a:effectLst>
                  <a:outerShdw dist="135003" dir="2928844" algn="ctr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8" name="Text Box 9">
                  <a:extLst>
                    <a:ext uri="{FF2B5EF4-FFF2-40B4-BE49-F238E27FC236}">
                      <a16:creationId xmlns:a16="http://schemas.microsoft.com/office/drawing/2014/main" id="{B6160870-DAD7-4D6D-91B2-CE2E3E013E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gray">
                <a:xfrm>
                  <a:off x="2397105" y="2209800"/>
                  <a:ext cx="5700713" cy="11380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lang="en-US" altLang="zh-CN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Spark</a:t>
                  </a:r>
                  <a:r>
                    <a:rPr lang="zh-CN" altLang="en-US" sz="3600" b="1" dirty="0">
                      <a:latin typeface="Times New Roman" panose="02020603050405020304" pitchFamily="18" charset="0"/>
                      <a:ea typeface="黑体" pitchFamily="49" charset="-122"/>
                      <a:cs typeface="Times New Roman" panose="02020603050405020304" pitchFamily="18" charset="0"/>
                    </a:rPr>
                    <a:t>编程实践</a:t>
                  </a:r>
                </a:p>
                <a:p>
                  <a:endParaRPr lang="zh-CN" altLang="en-US" sz="3200" b="1" dirty="0">
                    <a:solidFill>
                      <a:srgbClr val="000000"/>
                    </a:solidFill>
                    <a:latin typeface="黑体" pitchFamily="2" charset="-122"/>
                    <a:ea typeface="黑体" pitchFamily="2" charset="-122"/>
                  </a:endParaRPr>
                </a:p>
              </p:txBody>
            </p:sp>
          </p:grpSp>
          <p:grpSp>
            <p:nvGrpSpPr>
              <p:cNvPr id="146" name="Group 65">
                <a:extLst>
                  <a:ext uri="{FF2B5EF4-FFF2-40B4-BE49-F238E27FC236}">
                    <a16:creationId xmlns:a16="http://schemas.microsoft.com/office/drawing/2014/main" id="{1360737B-6308-429E-B0B7-2C7442242A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3608" y="5445224"/>
                <a:ext cx="854075" cy="922338"/>
                <a:chOff x="2789" y="1625"/>
                <a:chExt cx="847" cy="915"/>
              </a:xfrm>
            </p:grpSpPr>
            <p:sp>
              <p:nvSpPr>
                <p:cNvPr id="147" name="Oval 66">
                  <a:extLst>
                    <a:ext uri="{FF2B5EF4-FFF2-40B4-BE49-F238E27FC236}">
                      <a16:creationId xmlns:a16="http://schemas.microsoft.com/office/drawing/2014/main" id="{3F437426-662A-40D6-B296-FB6831D8E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8" name="Oval 67">
                  <a:extLst>
                    <a:ext uri="{FF2B5EF4-FFF2-40B4-BE49-F238E27FC236}">
                      <a16:creationId xmlns:a16="http://schemas.microsoft.com/office/drawing/2014/main" id="{A6C9454E-C627-406A-BDA6-B11DF2DA83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266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49" name="Oval 68">
                  <a:extLst>
                    <a:ext uri="{FF2B5EF4-FFF2-40B4-BE49-F238E27FC236}">
                      <a16:creationId xmlns:a16="http://schemas.microsoft.com/office/drawing/2014/main" id="{17CFCAB6-5F86-49B4-A068-6561F2EA4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3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0" name="Oval 69">
                  <a:extLst>
                    <a:ext uri="{FF2B5EF4-FFF2-40B4-BE49-F238E27FC236}">
                      <a16:creationId xmlns:a16="http://schemas.microsoft.com/office/drawing/2014/main" id="{77544980-5CC8-4F5F-98B0-7018278077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8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151" name="Oval 70">
                  <a:extLst>
                    <a:ext uri="{FF2B5EF4-FFF2-40B4-BE49-F238E27FC236}">
                      <a16:creationId xmlns:a16="http://schemas.microsoft.com/office/drawing/2014/main" id="{AAD4217C-0FC4-4C4C-AEB3-F99C02B24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08" cy="816"/>
                </a:xfrm>
                <a:prstGeom prst="ellipse">
                  <a:avLst/>
                </a:prstGeom>
                <a:solidFill>
                  <a:srgbClr val="000000"/>
                </a:solidFill>
                <a:ln w="38100" algn="ctr">
                  <a:noFill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3200" b="1" kern="0">
                    <a:solidFill>
                      <a:sysClr val="windowText" lastClr="000000"/>
                    </a:solidFill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52" name="Group 71">
                  <a:extLst>
                    <a:ext uri="{FF2B5EF4-FFF2-40B4-BE49-F238E27FC236}">
                      <a16:creationId xmlns:a16="http://schemas.microsoft.com/office/drawing/2014/main" id="{FF21BA8C-E81B-4FFC-A678-A13B66CB21C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99" y="1735"/>
                  <a:ext cx="687" cy="688"/>
                  <a:chOff x="4166" y="1706"/>
                  <a:chExt cx="1252" cy="1252"/>
                </a:xfrm>
              </p:grpSpPr>
              <p:sp>
                <p:nvSpPr>
                  <p:cNvPr id="153" name="Oval 72">
                    <a:extLst>
                      <a:ext uri="{FF2B5EF4-FFF2-40B4-BE49-F238E27FC236}">
                        <a16:creationId xmlns:a16="http://schemas.microsoft.com/office/drawing/2014/main" id="{7547602A-8681-4586-B5EE-DA7AD00614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1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4" name="Oval 73">
                    <a:extLst>
                      <a:ext uri="{FF2B5EF4-FFF2-40B4-BE49-F238E27FC236}">
                        <a16:creationId xmlns:a16="http://schemas.microsoft.com/office/drawing/2014/main" id="{061FBDEA-34A8-47FA-B24A-7F9EADA034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84" y="1712"/>
                    <a:ext cx="1219" cy="1224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5" name="Oval 74">
                    <a:extLst>
                      <a:ext uri="{FF2B5EF4-FFF2-40B4-BE49-F238E27FC236}">
                        <a16:creationId xmlns:a16="http://schemas.microsoft.com/office/drawing/2014/main" id="{3648383D-D4D4-435B-96D8-6D4DEC603D3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7"/>
                    <a:ext cx="1162" cy="114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156" name="Oval 75">
                    <a:extLst>
                      <a:ext uri="{FF2B5EF4-FFF2-40B4-BE49-F238E27FC236}">
                        <a16:creationId xmlns:a16="http://schemas.microsoft.com/office/drawing/2014/main" id="{755D2179-A34A-49D7-AA9D-A6EDD42AC0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gray">
                  <a:xfrm>
                    <a:off x="4264" y="1758"/>
                    <a:ext cx="1033" cy="926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 w="9525" algn="ctr">
                    <a:noFill/>
                    <a:round/>
                    <a:headEnd/>
                    <a:tailEnd/>
                  </a:ln>
                </p:spPr>
                <p:txBody>
                  <a:bodyPr vert="eaVert" wrap="none" anchor="ctr"/>
                  <a:lstStyle/>
                  <a:p>
                    <a:pPr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 sz="3200" b="1" kern="0">
                      <a:solidFill>
                        <a:sysClr val="windowText" lastClr="0000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0185ECBA-57C4-4AD0-9819-46D6BF0AE8B0}"/>
                </a:ext>
              </a:extLst>
            </p:cNvPr>
            <p:cNvSpPr/>
            <p:nvPr/>
          </p:nvSpPr>
          <p:spPr>
            <a:xfrm>
              <a:off x="1191246" y="5580529"/>
              <a:ext cx="61492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kern="0" dirty="0">
                  <a:solidFill>
                    <a:sysClr val="windowText" lastClr="000000"/>
                  </a:solidFill>
                  <a:latin typeface="+mn-ea"/>
                  <a:ea typeface="+mn-ea"/>
                </a:rPr>
                <a:t>五</a:t>
              </a:r>
              <a:endParaRPr lang="zh-CN" altLang="en-US" sz="3200" b="1" dirty="0">
                <a:latin typeface="+mn-ea"/>
                <a:ea typeface="+mn-ea"/>
              </a:endParaRPr>
            </a:p>
          </p:txBody>
        </p:sp>
      </p:grpSp>
      <p:sp>
        <p:nvSpPr>
          <p:cNvPr id="159" name="Rectangle 35"/>
          <p:cNvSpPr>
            <a:spLocks noChangeArrowheads="1"/>
          </p:cNvSpPr>
          <p:nvPr/>
        </p:nvSpPr>
        <p:spPr bwMode="blackWhite">
          <a:xfrm>
            <a:off x="398914" y="1076704"/>
            <a:ext cx="8286750" cy="4358903"/>
          </a:xfrm>
          <a:prstGeom prst="rect">
            <a:avLst/>
          </a:prstGeom>
          <a:solidFill>
            <a:schemeClr val="bg1">
              <a:alpha val="74901"/>
            </a:schemeClr>
          </a:solidFill>
          <a:ln w="2540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 b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753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606712" y="1788635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493826" y="1665708"/>
            <a:ext cx="7696200" cy="5012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之前需要安装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如果没有安装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，请访问中国高校大数据课程公共服务平台，找到“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安装教程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伪分布式配置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_Hadoop2.6.0/Ubuntu14.04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依照教程学习安装即可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注意，在这个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安装教程中，就包含了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的安装，所以，按照这个教程，就可以完成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JDK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这二者的安装</a:t>
            </a: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482637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242815" y="1696921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安装包下载地址：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3"/>
              </a:rPr>
              <a:t>http://spark.apache.org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1242815" y="2097031"/>
            <a:ext cx="8797656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进入下载页面后，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点击主页右侧的“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Download 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”按钮进入下载页面，下载页面中提供了几个下载选项，主要是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release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Package type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的选择，如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下图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所示。第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release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一般默认选择最新的发行版本，如截至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2017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月份的最新版本为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2.1.0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package type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则选择“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Pre-build with user-provided Hadoop [can use with most Hadoop distributions]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”，可适用于多数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版本。选择好之后，再点击第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项给出的链接就可以下载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</a:pP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7" descr="C:\Users\Administrator\AppData\Roaming\Tencent\Users\70004972\QQ\WinTemp\RichOle\{{$)9O0WK984A2`I~DUQQQ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204" y="4120387"/>
            <a:ext cx="76200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616894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081451" y="1697180"/>
            <a:ext cx="7924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解压安装包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spark-2.1.0-bin-without-hadoop.tgz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至路径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/local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81451" y="2165391"/>
            <a:ext cx="79248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tar -</a:t>
            </a:r>
            <a:r>
              <a:rPr lang="en-US" altLang="zh-CN" dirty="0" err="1">
                <a:solidFill>
                  <a:schemeClr val="bg1"/>
                </a:solidFill>
              </a:rPr>
              <a:t>zxf</a:t>
            </a:r>
            <a:r>
              <a:rPr lang="en-US" altLang="zh-CN" dirty="0">
                <a:solidFill>
                  <a:schemeClr val="bg1"/>
                </a:solidFill>
              </a:rPr>
              <a:t> ~/</a:t>
            </a:r>
            <a:r>
              <a:rPr lang="zh-CN" altLang="zh-CN" dirty="0">
                <a:solidFill>
                  <a:schemeClr val="bg1"/>
                </a:solidFill>
              </a:rPr>
              <a:t>下载</a:t>
            </a:r>
            <a:r>
              <a:rPr lang="en-US" altLang="zh-CN" dirty="0">
                <a:solidFill>
                  <a:schemeClr val="bg1"/>
                </a:solidFill>
              </a:rPr>
              <a:t>/spark-2.1.0-bin-without-hadoop.tgz -C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mv ./spark-2.1.0-bin-without-hadoop/ ./spark   # </a:t>
            </a:r>
            <a:r>
              <a:rPr lang="zh-CN" altLang="zh-CN" dirty="0">
                <a:solidFill>
                  <a:schemeClr val="bg1"/>
                </a:solidFill>
              </a:rPr>
              <a:t>更改文件夹名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sudo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chown</a:t>
            </a:r>
            <a:r>
              <a:rPr lang="en-US" altLang="zh-CN" dirty="0">
                <a:solidFill>
                  <a:schemeClr val="bg1"/>
                </a:solidFill>
              </a:rPr>
              <a:t> -R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./spark                   # </a:t>
            </a:r>
            <a:r>
              <a:rPr lang="zh-CN" altLang="zh-CN" dirty="0">
                <a:solidFill>
                  <a:schemeClr val="bg1"/>
                </a:solidFill>
              </a:rPr>
              <a:t>此处的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hadoop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zh-CN" altLang="zh-CN" dirty="0">
                <a:solidFill>
                  <a:schemeClr val="bg1"/>
                </a:solidFill>
              </a:rPr>
              <a:t>为系统用户名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81451" y="3463864"/>
            <a:ext cx="2608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配置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classpath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81451" y="3932075"/>
            <a:ext cx="79248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/local/spark</a:t>
            </a:r>
            <a:endParaRPr lang="zh-CN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</a:t>
            </a:r>
            <a:r>
              <a:rPr lang="en-US" altLang="zh-CN" dirty="0" err="1">
                <a:solidFill>
                  <a:schemeClr val="bg1"/>
                </a:solidFill>
              </a:rPr>
              <a:t>cp</a:t>
            </a:r>
            <a:r>
              <a:rPr lang="en-US" altLang="zh-CN" dirty="0">
                <a:solidFill>
                  <a:schemeClr val="bg1"/>
                </a:solidFill>
              </a:rPr>
              <a:t> ./</a:t>
            </a:r>
            <a:r>
              <a:rPr lang="en-US" altLang="zh-CN" dirty="0" err="1">
                <a:solidFill>
                  <a:schemeClr val="bg1"/>
                </a:solidFill>
              </a:rPr>
              <a:t>conf</a:t>
            </a:r>
            <a:r>
              <a:rPr lang="en-US" altLang="zh-CN" dirty="0">
                <a:solidFill>
                  <a:schemeClr val="bg1"/>
                </a:solidFill>
              </a:rPr>
              <a:t>/spark-</a:t>
            </a:r>
            <a:r>
              <a:rPr lang="en-US" altLang="zh-CN" dirty="0" err="1">
                <a:solidFill>
                  <a:schemeClr val="bg1"/>
                </a:solidFill>
              </a:rPr>
              <a:t>env.sh.template</a:t>
            </a:r>
            <a:r>
              <a:rPr lang="en-US" altLang="zh-CN" dirty="0">
                <a:solidFill>
                  <a:schemeClr val="bg1"/>
                </a:solidFill>
              </a:rPr>
              <a:t> ./conf/spark-env.sh   #</a:t>
            </a:r>
            <a:r>
              <a:rPr lang="zh-CN" altLang="zh-CN" dirty="0">
                <a:solidFill>
                  <a:schemeClr val="bg1"/>
                </a:solidFill>
              </a:rPr>
              <a:t>拷贝配置文件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81451" y="4676511"/>
            <a:ext cx="6629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编辑该配置文件，在文件最后面加上如下一行内容：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81451" y="5144722"/>
            <a:ext cx="8229600" cy="3698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export SPARK_DIST_CLASSPATH=$(/</a:t>
            </a:r>
            <a:r>
              <a:rPr lang="en-US" altLang="zh-CN" dirty="0" err="1">
                <a:latin typeface="Arial" charset="0"/>
              </a:rPr>
              <a:t>usr</a:t>
            </a:r>
            <a:r>
              <a:rPr lang="en-US" altLang="zh-CN" dirty="0">
                <a:latin typeface="Arial" charset="0"/>
              </a:rPr>
              <a:t>/local/</a:t>
            </a:r>
            <a:r>
              <a:rPr lang="en-US" altLang="zh-CN" dirty="0" err="1">
                <a:latin typeface="Arial" charset="0"/>
              </a:rPr>
              <a:t>hadoop</a:t>
            </a:r>
            <a:r>
              <a:rPr lang="en-US" altLang="zh-CN" dirty="0">
                <a:latin typeface="Arial" charset="0"/>
              </a:rPr>
              <a:t>/bin/</a:t>
            </a:r>
            <a:r>
              <a:rPr lang="en-US" altLang="zh-CN" dirty="0" err="1">
                <a:latin typeface="Arial" charset="0"/>
              </a:rPr>
              <a:t>hadoop</a:t>
            </a:r>
            <a:r>
              <a:rPr lang="en-US" altLang="zh-CN" dirty="0">
                <a:latin typeface="Arial" charset="0"/>
              </a:rPr>
              <a:t> </a:t>
            </a:r>
            <a:r>
              <a:rPr lang="en-US" altLang="zh-CN" dirty="0" err="1">
                <a:latin typeface="Arial" charset="0"/>
              </a:rPr>
              <a:t>classpath</a:t>
            </a:r>
            <a:r>
              <a:rPr lang="en-US" altLang="zh-CN" dirty="0">
                <a:latin typeface="Arial" charset="0"/>
              </a:rPr>
              <a:t>)</a:t>
            </a: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081451" y="5612933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保存配置文件后，就可以启动、运行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eaLnBrk="1" hangingPunct="1"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中的文件，则在使用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前需要启动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82303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启动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pic>
        <p:nvPicPr>
          <p:cNvPr id="18" name="图片 8" descr="spark-quick-start-guide-03-spark-she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41" y="4471996"/>
            <a:ext cx="5488641" cy="228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矩形 2"/>
          <p:cNvSpPr>
            <a:spLocks noChangeArrowheads="1"/>
          </p:cNvSpPr>
          <p:nvPr/>
        </p:nvSpPr>
        <p:spPr bwMode="auto">
          <a:xfrm>
            <a:off x="963706" y="1789980"/>
            <a:ext cx="8001000" cy="277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提供了简单的方式来学习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API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可以以实时、交互的方式来分析数据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buFont typeface="Arial" charset="0"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 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启动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成功后在输出信息的末尾可以看到“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&gt;”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的命令提示符，如下图所示。</a:t>
            </a: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963706" y="2834368"/>
            <a:ext cx="8969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本章节内容选择使用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进行编程实践，了解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有助于更好地掌握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执行如下命令启动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TextBox 7"/>
          <p:cNvSpPr txBox="1"/>
          <p:nvPr/>
        </p:nvSpPr>
        <p:spPr>
          <a:xfrm>
            <a:off x="1081451" y="3479766"/>
            <a:ext cx="701021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./bin/spark-shell</a:t>
            </a:r>
          </a:p>
        </p:txBody>
      </p:sp>
    </p:spTree>
    <p:extLst>
      <p:ext uri="{BB962C8B-B14F-4D97-AF65-F5344CB8AC3E}">
        <p14:creationId xmlns:p14="http://schemas.microsoft.com/office/powerpoint/2010/main" val="1018721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1960303"/>
            <a:ext cx="7543800" cy="279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部署模式包括：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模式：单机模式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Standalone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模式：使用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自带的简单集群管理器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模式：使用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作为集群管理器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模式：使用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作为集群管理器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部署模式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378815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1451" y="2044012"/>
            <a:ext cx="8153400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具有如下几个主要特点：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运行速度快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执行引擎以支持循环数据流与内存计算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容易使用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：支持使用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语言进行编程，可以通过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进行交互式编程 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通用性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提供了完整而强大的技术栈，包括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查询、流式计算、机器学习和图算法组件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运行模式多样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：可运行于独立的集群模式中，可运行于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中，也可运行于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Amazon EC2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等云环境中，并且可以访问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Cassandra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HBase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Hive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等多种数据源 </a:t>
            </a:r>
          </a:p>
        </p:txBody>
      </p:sp>
      <p:sp>
        <p:nvSpPr>
          <p:cNvPr id="8" name="矩形 7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478" y="1503371"/>
            <a:ext cx="2146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特点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9013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602854" y="2606112"/>
            <a:ext cx="6156696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144204" y="1977841"/>
            <a:ext cx="7315200" cy="184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提供了简单的方式来学习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API</a:t>
            </a:r>
          </a:p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可以以实时、交互的方式来分析数据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1144204" y="4130580"/>
            <a:ext cx="6655989" cy="961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就包括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方法和分布式数据集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本身就是一个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，里面已经包含了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中运行代码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613570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1589955"/>
            <a:ext cx="52277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spark-shell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命令及其常用的参数如下：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1081451" y="2088328"/>
            <a:ext cx="4524375" cy="4000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2000" dirty="0">
                <a:latin typeface="Arial" charset="0"/>
              </a:rPr>
              <a:t>./bin/spark-shell --master &lt;master-</a:t>
            </a:r>
            <a:r>
              <a:rPr lang="en-US" altLang="zh-CN" sz="2000" dirty="0" err="1">
                <a:latin typeface="Arial" charset="0"/>
              </a:rPr>
              <a:t>url</a:t>
            </a:r>
            <a:r>
              <a:rPr lang="en-US" altLang="zh-CN" sz="2000" dirty="0">
                <a:latin typeface="Arial" charset="0"/>
              </a:rPr>
              <a:t>&gt;</a:t>
            </a:r>
            <a:endParaRPr lang="zh-CN" altLang="en-US" sz="2000" dirty="0">
              <a:latin typeface="Arial" charset="0"/>
            </a:endParaRPr>
          </a:p>
        </p:txBody>
      </p:sp>
      <p:sp>
        <p:nvSpPr>
          <p:cNvPr id="18" name="矩形 4"/>
          <p:cNvSpPr>
            <a:spLocks noChangeArrowheads="1"/>
          </p:cNvSpPr>
          <p:nvPr/>
        </p:nvSpPr>
        <p:spPr bwMode="auto">
          <a:xfrm>
            <a:off x="1081451" y="2586701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Spark</a:t>
            </a:r>
            <a:r>
              <a:rPr lang="zh-CN" altLang="en-US" dirty="0"/>
              <a:t>的运行模式取决于传递给</a:t>
            </a:r>
            <a:r>
              <a:rPr lang="en-US" altLang="zh-CN" dirty="0" err="1"/>
              <a:t>SparkContext</a:t>
            </a:r>
            <a:r>
              <a:rPr lang="zh-CN" altLang="en-US" dirty="0"/>
              <a:t>的</a:t>
            </a:r>
            <a:r>
              <a:rPr lang="en-US" altLang="zh-CN" dirty="0"/>
              <a:t>Master URL</a:t>
            </a:r>
            <a:r>
              <a:rPr lang="zh-CN" altLang="en-US" dirty="0"/>
              <a:t>的值。</a:t>
            </a:r>
            <a:r>
              <a:rPr lang="en-US" altLang="zh-CN" dirty="0"/>
              <a:t>Master URL</a:t>
            </a:r>
            <a:r>
              <a:rPr lang="zh-CN" altLang="en-US" dirty="0"/>
              <a:t>可以是以下任一种形式：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157651" y="3256626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* </a:t>
            </a:r>
            <a:r>
              <a:rPr lang="en-US" altLang="zh-CN" dirty="0"/>
              <a:t>local </a:t>
            </a:r>
            <a:r>
              <a:rPr lang="zh-CN" altLang="en-US" dirty="0"/>
              <a:t>使用一个</a:t>
            </a:r>
            <a:r>
              <a:rPr lang="en-US" altLang="zh-CN" dirty="0"/>
              <a:t>Worker</a:t>
            </a:r>
            <a:r>
              <a:rPr lang="zh-CN" altLang="en-US" dirty="0"/>
              <a:t>线程本地化运行</a:t>
            </a:r>
            <a:r>
              <a:rPr lang="en-US" altLang="zh-CN" dirty="0"/>
              <a:t>SPARK(</a:t>
            </a:r>
            <a:r>
              <a:rPr lang="zh-CN" altLang="en-US" dirty="0"/>
              <a:t>完全不并行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157651" y="3610639"/>
            <a:ext cx="815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* </a:t>
            </a:r>
            <a:r>
              <a:rPr lang="en-US" altLang="zh-CN" dirty="0"/>
              <a:t>local[*] </a:t>
            </a:r>
            <a:r>
              <a:rPr lang="zh-CN" altLang="en-US" dirty="0"/>
              <a:t>使用逻辑</a:t>
            </a:r>
            <a:r>
              <a:rPr lang="en-US" altLang="zh-CN" dirty="0"/>
              <a:t>CPU</a:t>
            </a:r>
            <a:r>
              <a:rPr lang="zh-CN" altLang="en-US" dirty="0"/>
              <a:t>个数数量的线程来本地化运行</a:t>
            </a:r>
            <a:r>
              <a:rPr lang="en-US" altLang="zh-CN" dirty="0"/>
              <a:t>Spark</a:t>
            </a:r>
            <a:endParaRPr lang="zh-CN" altLang="en-US" dirty="0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157651" y="3958301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* local[K] </a:t>
            </a:r>
            <a:r>
              <a:rPr lang="zh-CN" altLang="en-US" dirty="0"/>
              <a:t>使用</a:t>
            </a:r>
            <a:r>
              <a:rPr lang="en-US" altLang="zh-CN" dirty="0"/>
              <a:t>K</a:t>
            </a:r>
            <a:r>
              <a:rPr lang="zh-CN" altLang="en-US" dirty="0"/>
              <a:t>个</a:t>
            </a:r>
            <a:r>
              <a:rPr lang="en-US" altLang="zh-CN" dirty="0"/>
              <a:t>Worker</a:t>
            </a:r>
            <a:r>
              <a:rPr lang="zh-CN" altLang="en-US" dirty="0"/>
              <a:t>线程本地化运行</a:t>
            </a:r>
            <a:r>
              <a:rPr lang="en-US" altLang="zh-CN" dirty="0"/>
              <a:t>Spark（</a:t>
            </a:r>
            <a:r>
              <a:rPr lang="zh-CN" altLang="en-US" dirty="0"/>
              <a:t>理想情况下，</a:t>
            </a:r>
            <a:r>
              <a:rPr lang="en-US" altLang="zh-CN" dirty="0"/>
              <a:t>K</a:t>
            </a:r>
            <a:r>
              <a:rPr lang="zh-CN" altLang="en-US" dirty="0"/>
              <a:t>应该根据运行机器的</a:t>
            </a:r>
            <a:r>
              <a:rPr lang="en-US" altLang="zh-CN" dirty="0"/>
              <a:t>CPU</a:t>
            </a:r>
            <a:r>
              <a:rPr lang="zh-CN" altLang="en-US" dirty="0"/>
              <a:t>核数设定）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157651" y="4567901"/>
            <a:ext cx="845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* </a:t>
            </a:r>
            <a:r>
              <a:rPr lang="en-US" altLang="zh-CN" dirty="0"/>
              <a:t>spark://HOST:PORT </a:t>
            </a:r>
            <a:r>
              <a:rPr lang="zh-CN" altLang="en-US" dirty="0"/>
              <a:t>连接到指定的</a:t>
            </a:r>
            <a:r>
              <a:rPr lang="en-US" altLang="zh-CN" dirty="0"/>
              <a:t>Spark standalone master。</a:t>
            </a:r>
            <a:r>
              <a:rPr lang="zh-CN" altLang="en-US" dirty="0"/>
              <a:t>默认端口是</a:t>
            </a:r>
            <a:r>
              <a:rPr lang="en-US" altLang="zh-CN" dirty="0"/>
              <a:t>7077</a:t>
            </a:r>
            <a:endParaRPr lang="zh-CN" altLang="en-US" dirty="0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157651" y="4948901"/>
            <a:ext cx="8305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* </a:t>
            </a:r>
            <a:r>
              <a:rPr lang="en-US" altLang="zh-CN" dirty="0"/>
              <a:t>yarn-client </a:t>
            </a:r>
            <a:r>
              <a:rPr lang="zh-CN" altLang="en-US" dirty="0"/>
              <a:t>以客户端模式连接</a:t>
            </a:r>
            <a:r>
              <a:rPr lang="en-US" altLang="zh-CN" dirty="0"/>
              <a:t>YARN</a:t>
            </a:r>
            <a:r>
              <a:rPr lang="zh-CN" altLang="en-US" dirty="0"/>
              <a:t>集群。集群的位置可以在</a:t>
            </a:r>
            <a:r>
              <a:rPr lang="en-US" altLang="zh-CN" dirty="0"/>
              <a:t>HADOOP_CONF_DIR </a:t>
            </a:r>
            <a:r>
              <a:rPr lang="zh-CN" altLang="en-US" dirty="0"/>
              <a:t>环境变量中找到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157651" y="5558501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* </a:t>
            </a:r>
            <a:r>
              <a:rPr lang="en-US" altLang="zh-CN" dirty="0"/>
              <a:t>yarn-cluster </a:t>
            </a:r>
            <a:r>
              <a:rPr lang="zh-CN" altLang="en-US" dirty="0"/>
              <a:t>以集群模式连接</a:t>
            </a:r>
            <a:r>
              <a:rPr lang="en-US" altLang="zh-CN" dirty="0"/>
              <a:t>YARN</a:t>
            </a:r>
            <a:r>
              <a:rPr lang="zh-CN" altLang="en-US" dirty="0"/>
              <a:t>集群。集群的位置可以在</a:t>
            </a:r>
            <a:r>
              <a:rPr lang="en-US" altLang="zh-CN" dirty="0"/>
              <a:t>HADOOP_CONF_DIR </a:t>
            </a:r>
            <a:r>
              <a:rPr lang="zh-CN" altLang="en-US" dirty="0"/>
              <a:t>环境变量中找到</a:t>
            </a: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1157651" y="6168101"/>
            <a:ext cx="830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* </a:t>
            </a:r>
            <a:r>
              <a:rPr lang="en-US" altLang="zh-CN" dirty="0"/>
              <a:t>mesos://HOST:PORT </a:t>
            </a:r>
            <a:r>
              <a:rPr lang="zh-CN" altLang="en-US" dirty="0"/>
              <a:t>连接到指定的</a:t>
            </a:r>
            <a:r>
              <a:rPr lang="en-US" altLang="zh-CN" dirty="0" err="1"/>
              <a:t>Mesos</a:t>
            </a:r>
            <a:r>
              <a:rPr lang="zh-CN" altLang="en-US" dirty="0"/>
              <a:t>集群。默认接口是</a:t>
            </a:r>
            <a:r>
              <a:rPr lang="en-US" altLang="zh-CN" dirty="0"/>
              <a:t>5050</a:t>
            </a:r>
            <a:endParaRPr lang="zh-CN" altLang="en-US" dirty="0"/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中运行代码</a:t>
            </a: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3783267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2145130"/>
            <a:ext cx="7924800" cy="94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中采用本地模式启动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的命令主要包含以下参数：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中运行代码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6712" y="1554903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中的主要命令参数</a:t>
            </a:r>
          </a:p>
        </p:txBody>
      </p:sp>
      <p:sp>
        <p:nvSpPr>
          <p:cNvPr id="3" name="矩形 2"/>
          <p:cNvSpPr/>
          <p:nvPr/>
        </p:nvSpPr>
        <p:spPr>
          <a:xfrm>
            <a:off x="1326776" y="3142920"/>
            <a:ext cx="80144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：这个参数表示当前的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要连接到哪个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，如果是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local[*]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，就是使用本地模式启动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，其中，中括号内的星号表示需要使用几个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(core)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，也就是启动几个线程模拟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</a:t>
            </a:r>
            <a:b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6777" y="4435581"/>
            <a:ext cx="8014446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这个参数用于把相关的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包添加到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CLASSPATH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中；如果有多个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包，可以使用逗号分隔符连接它们</a:t>
            </a:r>
          </a:p>
        </p:txBody>
      </p:sp>
    </p:spTree>
    <p:extLst>
      <p:ext uri="{BB962C8B-B14F-4D97-AF65-F5344CB8AC3E}">
        <p14:creationId xmlns:p14="http://schemas.microsoft.com/office/powerpoint/2010/main" val="3719545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171098" y="2193656"/>
            <a:ext cx="655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比如，要采用本地模式，在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核心上运行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691055" y="2732408"/>
            <a:ext cx="57912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cd /</a:t>
            </a: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/local/spark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./bin/spark-shell --master local[4]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171098" y="3485677"/>
            <a:ext cx="6553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或者，可以在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CLASSPATH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中添加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code.jar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，命令如下：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691055" y="3951608"/>
            <a:ext cx="57912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cd /usr/local/spark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./bin/spark-shell --master local[4] --jars code.jar </a:t>
            </a: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171098" y="4777698"/>
            <a:ext cx="754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可以执行“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spark-shell --help”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命令，获取完整的选项列表，具体如下：</a:t>
            </a: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1691055" y="5247008"/>
            <a:ext cx="57912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cd /usr/local/spark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$ ./bin/spark-shell --help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中运行代码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606712" y="1554903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中的主要命令参数</a:t>
            </a:r>
          </a:p>
        </p:txBody>
      </p:sp>
    </p:spTree>
    <p:extLst>
      <p:ext uri="{BB962C8B-B14F-4D97-AF65-F5344CB8AC3E}">
        <p14:creationId xmlns:p14="http://schemas.microsoft.com/office/powerpoint/2010/main" val="3061091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3306499"/>
            <a:ext cx="800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启动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成功后在输出信息的末尾可以看到“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 &gt;”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的命令提示符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1087939" y="2203414"/>
            <a:ext cx="838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执行如下命令启动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（默认是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模式）：</a:t>
            </a:r>
          </a:p>
        </p:txBody>
      </p:sp>
      <p:sp>
        <p:nvSpPr>
          <p:cNvPr id="10" name="TextBox 4"/>
          <p:cNvSpPr txBox="1"/>
          <p:nvPr/>
        </p:nvSpPr>
        <p:spPr>
          <a:xfrm>
            <a:off x="1650812" y="2670713"/>
            <a:ext cx="7010216" cy="3693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$ ./bin/spark-shell</a:t>
            </a:r>
          </a:p>
        </p:txBody>
      </p:sp>
      <p:pic>
        <p:nvPicPr>
          <p:cNvPr id="11" name="Picture 9" descr="C:\Users\Administrator\AppData\Roaming\Tencent\Users\70004972\QQ\WinTemp\RichOle\LLKDHT)JRPS_8D{}~B9{){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812" y="3854666"/>
            <a:ext cx="7256463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中运行代码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6712" y="1554903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中的主要命令参数</a:t>
            </a:r>
          </a:p>
        </p:txBody>
      </p:sp>
    </p:spTree>
    <p:extLst>
      <p:ext uri="{BB962C8B-B14F-4D97-AF65-F5344CB8AC3E}">
        <p14:creationId xmlns:p14="http://schemas.microsoft.com/office/powerpoint/2010/main" val="21026053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1" descr="C:\Users\Administrator\AppData\Roaming\Tencent\Users\70004972\QQ\WinTemp\RichOle\{3]IX8K@MXA~E@FTS$EV~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04" y="2785325"/>
            <a:ext cx="1819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306129" y="2328125"/>
            <a:ext cx="42867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可以在里面输入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代码进行调试：</a:t>
            </a:r>
          </a:p>
        </p:txBody>
      </p:sp>
      <p:pic>
        <p:nvPicPr>
          <p:cNvPr id="10" name="Picture 2" descr="C:\Users\Administrator\AppData\Roaming\Tencent\Users\70004972\QQ\WinTemp\RichOle\1P`9(B9FMJEBGZA1(IB%J[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804" y="4042625"/>
            <a:ext cx="14478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304542" y="3558438"/>
            <a:ext cx="45191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可以使用命令“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:quit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退出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296604" y="4766525"/>
            <a:ext cx="7086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或者，也可以直接使用“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Ctrl+D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组合键，退出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Shell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中运行代码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606712" y="1554903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 Shell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中的主要命令参数</a:t>
            </a:r>
          </a:p>
        </p:txBody>
      </p:sp>
    </p:spTree>
    <p:extLst>
      <p:ext uri="{BB962C8B-B14F-4D97-AF65-F5344CB8AC3E}">
        <p14:creationId xmlns:p14="http://schemas.microsoft.com/office/powerpoint/2010/main" val="36283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309724" y="2314276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162133" y="1789980"/>
            <a:ext cx="8077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使用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编写的程序需要使用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进行编译打包，相应的，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程序使用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Maven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编译打包，而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程序通过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spark-submit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直接提交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1583474" y="3460911"/>
            <a:ext cx="364875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编写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应用程序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打包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SzPct val="100000"/>
              <a:buFont typeface="+mj-lt"/>
              <a:buAutoNum type="arabicPeriod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spark-submit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运行程序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0314278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9161928" y="1717911"/>
            <a:ext cx="2364539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1972510"/>
            <a:ext cx="8534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是一款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用来对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编写程序进行打包的工具，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中没有自带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，需要下载安装</a:t>
            </a:r>
          </a:p>
        </p:txBody>
      </p:sp>
      <p:pic>
        <p:nvPicPr>
          <p:cNvPr id="8" name="Picture 1" descr="C:\Users\Lenovo\AppData\Roaming\Tencent\Users\70004972\QQ\WinTemp\RichOle\}QK}$[UC56TSNA%GAF`SSM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51" y="2889486"/>
            <a:ext cx="65436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157651" y="3803886"/>
            <a:ext cx="6705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下载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安装包以后，执行如下命令拷贝至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usr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/local/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中：</a:t>
            </a:r>
          </a:p>
        </p:txBody>
      </p:sp>
      <p:pic>
        <p:nvPicPr>
          <p:cNvPr id="11" name="Picture 2" descr="C:\Users\Lenovo\AppData\Roaming\Tencent\Users\70004972\QQ\WinTemp\RichOle\`IE5_D$GJCIWRO[]PXK3%Y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51" y="4261086"/>
            <a:ext cx="294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157651" y="4726094"/>
            <a:ext cx="7772400" cy="5078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接着在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/usr/local/sbt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中创建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脚本（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vim ./sbt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），添加如下内容： 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33851" y="5157524"/>
            <a:ext cx="7239000" cy="1223375"/>
          </a:xfrm>
          <a:prstGeom prst="rect">
            <a:avLst/>
          </a:prstGeom>
          <a:solidFill>
            <a:srgbClr val="F5F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114264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en-US" altLang="zh-CN" dirty="0">
                <a:solidFill>
                  <a:srgbClr val="151515"/>
                </a:solidFill>
                <a:latin typeface="Arial Unicode MS" panose="020B0604020202020204" pitchFamily="34" charset="-122"/>
              </a:rPr>
              <a:t>#!/bin/bash</a:t>
            </a:r>
          </a:p>
          <a:p>
            <a:pPr fontAlgn="ctr"/>
            <a:r>
              <a:rPr lang="en-US" altLang="zh-CN" dirty="0">
                <a:solidFill>
                  <a:srgbClr val="151515"/>
                </a:solidFill>
                <a:latin typeface="Arial Unicode MS" panose="020B0604020202020204" pitchFamily="34" charset="-122"/>
              </a:rPr>
              <a:t>BT_OPTS="-Xms512M -Xmx512M -Xss1M -XX:+</a:t>
            </a:r>
            <a:r>
              <a:rPr lang="en-US" altLang="zh-CN" dirty="0" err="1">
                <a:solidFill>
                  <a:srgbClr val="151515"/>
                </a:solidFill>
                <a:latin typeface="Arial Unicode MS" panose="020B0604020202020204" pitchFamily="34" charset="-122"/>
              </a:rPr>
              <a:t>CMSClassUnloadingEnabled</a:t>
            </a:r>
            <a:r>
              <a:rPr lang="en-US" altLang="zh-CN" dirty="0">
                <a:solidFill>
                  <a:srgbClr val="151515"/>
                </a:solidFill>
                <a:latin typeface="Arial Unicode MS" panose="020B0604020202020204" pitchFamily="34" charset="-122"/>
              </a:rPr>
              <a:t> -</a:t>
            </a:r>
            <a:r>
              <a:rPr lang="en-US" altLang="zh-CN" dirty="0" err="1">
                <a:solidFill>
                  <a:srgbClr val="151515"/>
                </a:solidFill>
                <a:latin typeface="Arial Unicode MS" panose="020B0604020202020204" pitchFamily="34" charset="-122"/>
              </a:rPr>
              <a:t>XX:MaxPermSize</a:t>
            </a:r>
            <a:r>
              <a:rPr lang="en-US" altLang="zh-CN" dirty="0">
                <a:solidFill>
                  <a:srgbClr val="151515"/>
                </a:solidFill>
                <a:latin typeface="Arial Unicode MS" panose="020B0604020202020204" pitchFamily="34" charset="-122"/>
              </a:rPr>
              <a:t>=256M"</a:t>
            </a:r>
          </a:p>
          <a:p>
            <a:pPr fontAlgn="ctr"/>
            <a:r>
              <a:rPr lang="en-US" altLang="zh-CN" dirty="0">
                <a:solidFill>
                  <a:srgbClr val="151515"/>
                </a:solidFill>
                <a:latin typeface="Arial Unicode MS" panose="020B0604020202020204" pitchFamily="34" charset="-122"/>
              </a:rPr>
              <a:t>java $SBT_OPTS -jar /</a:t>
            </a:r>
            <a:r>
              <a:rPr lang="en-US" altLang="zh-CN" dirty="0" err="1">
                <a:solidFill>
                  <a:srgbClr val="151515"/>
                </a:solidFill>
                <a:latin typeface="Arial Unicode MS" panose="020B0604020202020204" pitchFamily="34" charset="-122"/>
              </a:rPr>
              <a:t>usr</a:t>
            </a:r>
            <a:r>
              <a:rPr lang="en-US" altLang="zh-CN" dirty="0">
                <a:solidFill>
                  <a:srgbClr val="151515"/>
                </a:solidFill>
                <a:latin typeface="Arial Unicode MS" panose="020B0604020202020204" pitchFamily="34" charset="-122"/>
              </a:rPr>
              <a:t>/local/</a:t>
            </a:r>
            <a:r>
              <a:rPr lang="en-US" altLang="zh-CN" dirty="0" err="1">
                <a:solidFill>
                  <a:srgbClr val="151515"/>
                </a:solidFill>
                <a:latin typeface="Arial Unicode MS" panose="020B0604020202020204" pitchFamily="34" charset="-122"/>
              </a:rPr>
              <a:t>sbt</a:t>
            </a:r>
            <a:r>
              <a:rPr lang="en-US" altLang="zh-CN">
                <a:solidFill>
                  <a:srgbClr val="151515"/>
                </a:solidFill>
                <a:latin typeface="Arial Unicode MS" panose="020B0604020202020204" pitchFamily="34" charset="-122"/>
              </a:rPr>
              <a:t>/sbt-launch</a:t>
            </a:r>
            <a:r>
              <a:rPr lang="en-US" altLang="zh-CN" dirty="0">
                <a:solidFill>
                  <a:srgbClr val="151515"/>
                </a:solidFill>
                <a:latin typeface="Arial Unicode MS" panose="020B0604020202020204" pitchFamily="34" charset="-122"/>
              </a:rPr>
              <a:t>.jar "$@"</a:t>
            </a:r>
            <a:endParaRPr lang="zh-CN" altLang="zh-CN" dirty="0"/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606712" y="1501953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sbt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326577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197992" y="2127485"/>
            <a:ext cx="42819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保存后，为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脚本增加可执行权限：</a:t>
            </a:r>
          </a:p>
        </p:txBody>
      </p:sp>
      <p:pic>
        <p:nvPicPr>
          <p:cNvPr id="8" name="Picture 1" descr="C:\Users\Lenovo\AppData\Roaming\Tencent\Users\70004972\QQ\WinTemp\RichOle\2RI@X__3EIXMG98%9LW~}X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354" y="2575721"/>
            <a:ext cx="18954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218629" y="3270485"/>
            <a:ext cx="6391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最后运行如下命令，检验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是否可用（需要几分钟时间）：</a:t>
            </a:r>
          </a:p>
        </p:txBody>
      </p:sp>
      <p:pic>
        <p:nvPicPr>
          <p:cNvPr id="11" name="Picture 2" descr="C:\Users\Lenovo\AppData\Roaming\Tencent\Users\70004972\QQ\WinTemp\RichOle\BYQMW7XTV%UE`7$D[J3C85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29" y="3718721"/>
            <a:ext cx="2095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 descr="http://dblab.xmu.edu.cn/blog/wp-content/uploads/2016/07/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29" y="4880771"/>
            <a:ext cx="6248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1221804" y="4348398"/>
            <a:ext cx="4340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只要能得到如下图的版本信息就没问题：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606712" y="1501953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sbt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31577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931291" y="2040691"/>
            <a:ext cx="739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在终端中执行如下命令创建一个文件夹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sparkapp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作为应用程序根目录：</a:t>
            </a:r>
          </a:p>
        </p:txBody>
      </p:sp>
      <p:pic>
        <p:nvPicPr>
          <p:cNvPr id="8" name="Picture 1" descr="C:\Users\Lenovo\AppData\Roaming\Tencent\Users\70004972\QQ\WinTemp\RichOle\UKNUV03$`GANH9SKA$4~R]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1" y="2439493"/>
            <a:ext cx="60293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931291" y="3333540"/>
            <a:ext cx="91719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ctr"/>
            <a:r>
              <a:rPr lang="zh-CN" altLang="zh-CN" dirty="0">
                <a:solidFill>
                  <a:srgbClr val="3333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./sparkapp/src/main/scala 下建立一个名为 SimpleApp.scala 的文件，添加代码如下</a:t>
            </a:r>
            <a:r>
              <a:rPr lang="zh-CN" altLang="zh-CN" sz="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3" descr="C:\Users\Lenovo\AppData\Roaming\Tencent\Users\70004972\QQ\WinTemp\RichOle\I@WHUY{(Z)`(BP%9JIXIRF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51" y="3758719"/>
            <a:ext cx="6592504" cy="304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标题 1"/>
          <p:cNvSpPr>
            <a:spLocks/>
          </p:cNvSpPr>
          <p:nvPr/>
        </p:nvSpPr>
        <p:spPr bwMode="auto">
          <a:xfrm>
            <a:off x="606712" y="1016151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6712" y="1501953"/>
            <a:ext cx="922837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安装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sbt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830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sp>
        <p:nvSpPr>
          <p:cNvPr id="8" name="矩形 7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478" y="1503371"/>
            <a:ext cx="20425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Scala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81451" y="2033405"/>
            <a:ext cx="9119894" cy="23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R="0" lvl="0" indent="0" algn="just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Scala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是一门现代的多范式编程语言，运行于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平台（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JVM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虚拟机），并兼容现有的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的特性：</a:t>
            </a:r>
          </a:p>
          <a:p>
            <a:pPr marL="342900" marR="0" lvl="0" indent="-342900" algn="just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具备强大的并发性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，支持函数式编程，可以更好地支持分布式系统</a:t>
            </a:r>
          </a:p>
          <a:p>
            <a:pPr marL="342900" marR="0" lvl="0" indent="-342900" algn="just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语法简洁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，能提供优雅的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Scala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兼容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，运行速度快，且能融合到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生态圈中 </a:t>
            </a:r>
          </a:p>
        </p:txBody>
      </p:sp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081451" y="4555190"/>
            <a:ext cx="9119894" cy="109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的主要编程语言，但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还支持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作为编程语言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ts val="6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Scala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的优势是提供了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REPL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Read-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Eval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-Print Loop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，交互式解释器）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，提高程序开发效率。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1191947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886188" y="2047368"/>
            <a:ext cx="7620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请在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sparkapp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中新建文件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simple.sbt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vim ./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sparkapp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simple.sbt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），添加内容如下，声明该独立应用程序的信息以及与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的依赖关系：</a:t>
            </a:r>
          </a:p>
        </p:txBody>
      </p:sp>
      <p:pic>
        <p:nvPicPr>
          <p:cNvPr id="8" name="Picture 9" descr="C:\Users\Administrator\AppData\Roaming\Tencent\Users\70004972\QQ\WinTemp\RichOle\LLKDHT)JRPS_8D{}~B9{){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050" y="4474255"/>
            <a:ext cx="60864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962387" y="3097843"/>
            <a:ext cx="7543800" cy="12001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name := "Simple Project"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version := "1.0"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scalaVersion</a:t>
            </a:r>
            <a:r>
              <a:rPr lang="en-US" altLang="zh-CN" dirty="0">
                <a:latin typeface="Arial" charset="0"/>
              </a:rPr>
              <a:t> := "2.11.8"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 err="1">
                <a:latin typeface="Arial" charset="0"/>
              </a:rPr>
              <a:t>libraryDependencies</a:t>
            </a:r>
            <a:r>
              <a:rPr lang="en-US" altLang="zh-CN" dirty="0">
                <a:latin typeface="Arial" charset="0"/>
              </a:rPr>
              <a:t> += "</a:t>
            </a:r>
            <a:r>
              <a:rPr lang="en-US" altLang="zh-CN" dirty="0" err="1">
                <a:latin typeface="Arial" charset="0"/>
              </a:rPr>
              <a:t>org.apache.spark</a:t>
            </a:r>
            <a:r>
              <a:rPr lang="en-US" altLang="zh-CN" dirty="0">
                <a:latin typeface="Arial" charset="0"/>
              </a:rPr>
              <a:t>" %% "spark-core" % "2.1.0"</a:t>
            </a:r>
            <a:endParaRPr lang="zh-CN" altLang="en-US" dirty="0">
              <a:latin typeface="Arial" charset="0"/>
            </a:endParaRP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606712" y="1501953"/>
            <a:ext cx="4512135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sbt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打包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Scala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1444408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15921" y="2261957"/>
            <a:ext cx="84480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为保证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能正常运行，先执行如下命令检查整个应用程序的文件结构：</a:t>
            </a:r>
          </a:p>
        </p:txBody>
      </p:sp>
      <p:pic>
        <p:nvPicPr>
          <p:cNvPr id="8" name="Picture 1" descr="C:\Users\Lenovo\AppData\Roaming\Tencent\Users\70004972\QQ\WinTemp\RichOle\NJ5)YS}U5]3AUR1%[JF9(U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921" y="2851996"/>
            <a:ext cx="20859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1215921" y="3798963"/>
            <a:ext cx="30059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文件结构应如下图所示：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21" y="4359519"/>
            <a:ext cx="4801270" cy="1952898"/>
          </a:xfrm>
          <a:prstGeom prst="rect">
            <a:avLst/>
          </a:prstGeom>
        </p:spPr>
      </p:pic>
      <p:sp>
        <p:nvSpPr>
          <p:cNvPr id="11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606712" y="1501953"/>
            <a:ext cx="4512135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sbt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打包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Scala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2751863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385047" y="2055446"/>
            <a:ext cx="7467600" cy="87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接着，我们就可以通过如下代码将整个应用程序打包成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（首次运行同样需要下载依赖包 ）：</a:t>
            </a:r>
          </a:p>
        </p:txBody>
      </p:sp>
      <p:pic>
        <p:nvPicPr>
          <p:cNvPr id="8" name="Picture 1" descr="C:\Users\Lenovo\AppData\Roaming\Tencent\Users\70004972\QQ\WinTemp\RichOle\]V8U_{%@HW$E%XI]2XJ_N6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51" y="3019474"/>
            <a:ext cx="424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1385047" y="3629074"/>
            <a:ext cx="410881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打包成功的话，会输出类似如下信息：</a:t>
            </a: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1385047" y="5991347"/>
            <a:ext cx="8153400" cy="45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生成的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包的位置为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~/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sparkapp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/target/scala-2.11/simple-project_2.11-1.0.jar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>
            <a:off x="1310051" y="4162474"/>
            <a:ext cx="7848600" cy="17541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hadoop@dblab:~/sparkapp$ /usr/local/sbt/sbt package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OpenJDK 64-Bit Server VM warning: ignoring option MaxPermSize=256M; support was removed in 8.0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[info] Set current project to Simple Project (in build file:/home/hadoop/sparkapp/)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[success] Total time: 2 s, completed 2017-2-19 15:45:29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6712" y="1501953"/>
            <a:ext cx="4512135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使用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sbt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打包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Scala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8373641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2035353"/>
            <a:ext cx="6888173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可以通过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spark-submit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提交应用程序，该命令的格式如下：</a:t>
            </a:r>
          </a:p>
        </p:txBody>
      </p:sp>
      <p:sp>
        <p:nvSpPr>
          <p:cNvPr id="8" name="矩形 7"/>
          <p:cNvSpPr/>
          <p:nvPr/>
        </p:nvSpPr>
        <p:spPr>
          <a:xfrm>
            <a:off x="1081451" y="3294093"/>
            <a:ext cx="7772400" cy="203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./bin/spark-submit </a:t>
            </a:r>
          </a:p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Arial" charset="0"/>
              </a:rPr>
              <a:t>  --class &lt;main-class&gt;  //</a:t>
            </a:r>
            <a:r>
              <a:rPr lang="zh-CN" altLang="en-US" dirty="0">
                <a:latin typeface="Arial" charset="0"/>
              </a:rPr>
              <a:t>需要运行的程序的主类，应用程序的入口点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en-US" altLang="zh-CN" dirty="0">
                <a:latin typeface="Arial" charset="0"/>
              </a:rPr>
              <a:t>--master &lt;master-</a:t>
            </a:r>
            <a:r>
              <a:rPr lang="en-US" altLang="zh-CN" dirty="0" err="1">
                <a:latin typeface="Arial" charset="0"/>
              </a:rPr>
              <a:t>url</a:t>
            </a:r>
            <a:r>
              <a:rPr lang="en-US" altLang="zh-CN" dirty="0">
                <a:latin typeface="Arial" charset="0"/>
              </a:rPr>
              <a:t>&gt;  //Master URL</a:t>
            </a:r>
            <a:r>
              <a:rPr lang="zh-CN" altLang="en-US" dirty="0">
                <a:latin typeface="Arial" charset="0"/>
              </a:rPr>
              <a:t>，下面会有具体解释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en-US" altLang="zh-CN" dirty="0">
                <a:latin typeface="Arial" charset="0"/>
              </a:rPr>
              <a:t>--deploy-mode &lt;deploy-mode&gt;   //</a:t>
            </a:r>
            <a:r>
              <a:rPr lang="zh-CN" altLang="en-US" dirty="0">
                <a:latin typeface="Arial" charset="0"/>
              </a:rPr>
              <a:t>部署模式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en-US" altLang="zh-CN" dirty="0">
                <a:latin typeface="Arial" charset="0"/>
              </a:rPr>
              <a:t>... # other options  //</a:t>
            </a:r>
            <a:r>
              <a:rPr lang="zh-CN" altLang="en-US" dirty="0">
                <a:latin typeface="Arial" charset="0"/>
              </a:rPr>
              <a:t>其他参数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en-US" altLang="zh-CN" dirty="0">
                <a:latin typeface="Arial" charset="0"/>
              </a:rPr>
              <a:t>&lt;application-jar&gt;  //</a:t>
            </a:r>
            <a:r>
              <a:rPr lang="zh-CN" altLang="en-US" dirty="0">
                <a:latin typeface="Arial" charset="0"/>
              </a:rPr>
              <a:t>应用程序</a:t>
            </a:r>
            <a:r>
              <a:rPr lang="en-US" altLang="zh-CN" dirty="0">
                <a:latin typeface="Arial" charset="0"/>
              </a:rPr>
              <a:t>JAR</a:t>
            </a:r>
            <a:r>
              <a:rPr lang="zh-CN" altLang="en-US" dirty="0">
                <a:latin typeface="Arial" charset="0"/>
              </a:rPr>
              <a:t>包</a:t>
            </a:r>
          </a:p>
          <a:p>
            <a:pPr>
              <a:buFont typeface="Arial" charset="0"/>
              <a:buNone/>
              <a:defRPr/>
            </a:pPr>
            <a:r>
              <a:rPr lang="zh-CN" altLang="en-US" dirty="0">
                <a:latin typeface="Arial" charset="0"/>
              </a:rPr>
              <a:t>  </a:t>
            </a:r>
            <a:r>
              <a:rPr lang="en-US" altLang="zh-CN" dirty="0">
                <a:latin typeface="Arial" charset="0"/>
              </a:rPr>
              <a:t>[application-arguments] //</a:t>
            </a:r>
            <a:r>
              <a:rPr lang="zh-CN" altLang="en-US" dirty="0">
                <a:latin typeface="Arial" charset="0"/>
              </a:rPr>
              <a:t>传递给主类的主方法的参数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6712" y="1501953"/>
            <a:ext cx="634990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spark-submit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运行程序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3836889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2035353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的运行模式取决于传递给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 URL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的值。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Master URL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可以是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以下任一种形式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6712" y="1501953"/>
            <a:ext cx="634990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spark-submit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运行程序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2" name="矩形 1"/>
          <p:cNvSpPr/>
          <p:nvPr/>
        </p:nvSpPr>
        <p:spPr>
          <a:xfrm>
            <a:off x="1162638" y="2951930"/>
            <a:ext cx="85941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线程本地化运行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完全不并行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local[*]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使用逻辑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个数数量的线程来本地化运行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local[K]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线程本地化运行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（理想情况下，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应该根据运行机器的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核数设定）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spark://HOST:PORT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连接到指定的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standalone master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。默认端口是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7077.</a:t>
            </a: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yarn-client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以客户端模式连接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集群。集群的位置可以在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HADOOP_CONF_DIR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环境变量中找到。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yarn-cluster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以集群模式连接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集群。集群的位置可以在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HADOOP_CONF_DIR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环境变量中找到。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mesos://HOST:PORT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连接到指定的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集群。默认接口是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5050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19434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2126795"/>
            <a:ext cx="77724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最后，我们就可以将生成的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jar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包通过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spark-submit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提交到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中运行了，命令如下：</a:t>
            </a: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1081451" y="5109708"/>
            <a:ext cx="2839239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最终得到的结果如下：</a:t>
            </a: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1143364" y="2980153"/>
            <a:ext cx="7772400" cy="2032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/local/spark/bin/spark-submit --class "</a:t>
            </a:r>
            <a:r>
              <a:rPr lang="en-US" altLang="zh-CN" dirty="0" err="1">
                <a:solidFill>
                  <a:schemeClr val="bg1"/>
                </a:solidFill>
              </a:rPr>
              <a:t>SimpleApp</a:t>
            </a:r>
            <a:r>
              <a:rPr lang="en-US" altLang="zh-CN" dirty="0">
                <a:solidFill>
                  <a:schemeClr val="bg1"/>
                </a:solidFill>
              </a:rPr>
              <a:t>" ~/</a:t>
            </a:r>
            <a:r>
              <a:rPr lang="en-US" altLang="zh-CN" dirty="0" err="1">
                <a:solidFill>
                  <a:schemeClr val="bg1"/>
                </a:solidFill>
              </a:rPr>
              <a:t>sparkapp</a:t>
            </a:r>
            <a:r>
              <a:rPr lang="en-US" altLang="zh-CN" dirty="0">
                <a:solidFill>
                  <a:schemeClr val="bg1"/>
                </a:solidFill>
              </a:rPr>
              <a:t>/target/scala-2.11/simple-project_2.11-1.0.jar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en-US" dirty="0">
                <a:solidFill>
                  <a:schemeClr val="bg1"/>
                </a:solidFill>
              </a:rPr>
              <a:t>上面命令执行后会输出太多信息，可以不使用上面命令，而使用下面命令查看想要的结果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$ /</a:t>
            </a:r>
            <a:r>
              <a:rPr lang="en-US" altLang="zh-CN" dirty="0" err="1">
                <a:solidFill>
                  <a:schemeClr val="bg1"/>
                </a:solidFill>
              </a:rPr>
              <a:t>usr</a:t>
            </a:r>
            <a:r>
              <a:rPr lang="en-US" altLang="zh-CN" dirty="0">
                <a:solidFill>
                  <a:schemeClr val="bg1"/>
                </a:solidFill>
              </a:rPr>
              <a:t>/local/spark/bin/spark-submit --class "</a:t>
            </a:r>
            <a:r>
              <a:rPr lang="en-US" altLang="zh-CN" dirty="0" err="1">
                <a:solidFill>
                  <a:schemeClr val="bg1"/>
                </a:solidFill>
              </a:rPr>
              <a:t>SimpleApp</a:t>
            </a:r>
            <a:r>
              <a:rPr lang="en-US" altLang="zh-CN" dirty="0">
                <a:solidFill>
                  <a:schemeClr val="bg1"/>
                </a:solidFill>
              </a:rPr>
              <a:t>" ~/</a:t>
            </a:r>
            <a:r>
              <a:rPr lang="en-US" altLang="zh-CN" dirty="0" err="1">
                <a:solidFill>
                  <a:schemeClr val="bg1"/>
                </a:solidFill>
              </a:rPr>
              <a:t>sparkapp</a:t>
            </a:r>
            <a:r>
              <a:rPr lang="en-US" altLang="zh-CN" dirty="0">
                <a:solidFill>
                  <a:schemeClr val="bg1"/>
                </a:solidFill>
              </a:rPr>
              <a:t>/target/scala-2.11/simple-project_2.11-1.0.jar 2&gt;&amp;1 | </a:t>
            </a:r>
            <a:r>
              <a:rPr lang="en-US" altLang="zh-CN" dirty="0" err="1">
                <a:solidFill>
                  <a:schemeClr val="bg1"/>
                </a:solidFill>
              </a:rPr>
              <a:t>grep</a:t>
            </a:r>
            <a:r>
              <a:rPr lang="en-US" altLang="zh-CN" dirty="0">
                <a:solidFill>
                  <a:schemeClr val="bg1"/>
                </a:solidFill>
              </a:rPr>
              <a:t> "Lines with a:"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43364" y="5631995"/>
            <a:ext cx="3300904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Lines with a: 62, Lines with b: 30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编写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独立应用程序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6712" y="1501953"/>
            <a:ext cx="6349900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spark-submit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运行程序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3494892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606712" y="2394674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159918" y="2261596"/>
            <a:ext cx="1912703" cy="334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持久化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分区</a:t>
            </a:r>
          </a:p>
          <a:p>
            <a:pPr marL="457200" indent="-457200" eaLnBrk="1" hangingPunct="1">
              <a:lnSpc>
                <a:spcPct val="150000"/>
              </a:lnSpc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打印元素</a:t>
            </a:r>
          </a:p>
          <a:p>
            <a:pPr eaLnBrk="1" hangingPunct="1">
              <a:lnSpc>
                <a:spcPct val="150000"/>
              </a:lnSpc>
            </a:pP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基本操作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9526337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3271101" y="2035353"/>
            <a:ext cx="5081047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1、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从文件系统中加载数据创建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081450" y="2618786"/>
            <a:ext cx="8929815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      Spark</a:t>
            </a:r>
            <a:r>
              <a:rPr lang="zh-CN" altLang="en-US" sz="2400" dirty="0"/>
              <a:t>采用</a:t>
            </a:r>
            <a:r>
              <a:rPr lang="en-US" altLang="zh-CN" sz="2400" dirty="0" err="1"/>
              <a:t>textFile</a:t>
            </a:r>
            <a:r>
              <a:rPr lang="en-US" altLang="zh-CN" sz="2400" dirty="0"/>
              <a:t>()</a:t>
            </a:r>
            <a:r>
              <a:rPr lang="zh-CN" altLang="en-US" sz="2400" dirty="0"/>
              <a:t>方法来从文件系统中加载数据创建</a:t>
            </a:r>
            <a:r>
              <a:rPr lang="en-US" altLang="zh-CN" sz="2400" dirty="0"/>
              <a:t>RDD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该方法把文件的</a:t>
            </a:r>
            <a:r>
              <a:rPr lang="en-US" altLang="zh-CN" sz="2400" dirty="0"/>
              <a:t>URI</a:t>
            </a:r>
            <a:r>
              <a:rPr lang="zh-CN" altLang="en-US" sz="2400" dirty="0"/>
              <a:t>作为参数，这个</a:t>
            </a:r>
            <a:r>
              <a:rPr lang="en-US" altLang="zh-CN" sz="2400" dirty="0"/>
              <a:t>URI</a:t>
            </a:r>
            <a:r>
              <a:rPr lang="zh-CN" altLang="en-US" sz="2400" dirty="0"/>
              <a:t>可以是：</a:t>
            </a:r>
            <a:endParaRPr lang="en-US" altLang="zh-CN" sz="2400" dirty="0"/>
          </a:p>
          <a:p>
            <a:pPr marL="800100" lvl="1" indent="-342900" eaLnBrk="1" hangingPunct="1">
              <a:lnSpc>
                <a:spcPct val="150000"/>
              </a:lnSpc>
              <a:buClr>
                <a:srgbClr val="0070C0"/>
              </a:buClr>
              <a:buSzPct val="81000"/>
              <a:buFont typeface="Wingdings" panose="05000000000000000000" pitchFamily="2" charset="2"/>
              <a:buChar char="Ø"/>
            </a:pPr>
            <a:r>
              <a:rPr lang="zh-CN" altLang="en-US" sz="2400" dirty="0"/>
              <a:t>本地文件系统的地址</a:t>
            </a:r>
            <a:endParaRPr lang="en-US" altLang="zh-CN" sz="2400" dirty="0"/>
          </a:p>
          <a:p>
            <a:pPr marL="800100" lvl="1" indent="-342900" eaLnBrk="1" hangingPunct="1">
              <a:lnSpc>
                <a:spcPct val="150000"/>
              </a:lnSpc>
              <a:buClr>
                <a:srgbClr val="0070C0"/>
              </a:buClr>
              <a:buSzPct val="81000"/>
              <a:buFont typeface="Wingdings" panose="05000000000000000000" pitchFamily="2" charset="2"/>
              <a:buChar char="Ø"/>
            </a:pPr>
            <a:r>
              <a:rPr lang="zh-CN" altLang="en-US" sz="2400" dirty="0"/>
              <a:t>或者是分布式文件系统</a:t>
            </a:r>
            <a:r>
              <a:rPr lang="en-US" altLang="zh-CN" sz="2400" dirty="0"/>
              <a:t>HDFS</a:t>
            </a:r>
            <a:r>
              <a:rPr lang="zh-CN" altLang="en-US" sz="2400" dirty="0"/>
              <a:t>的地址</a:t>
            </a:r>
            <a:endParaRPr lang="en-US" altLang="zh-CN" sz="2400" dirty="0"/>
          </a:p>
          <a:p>
            <a:pPr marL="800100" lvl="1" indent="-342900" eaLnBrk="1" hangingPunct="1">
              <a:lnSpc>
                <a:spcPct val="150000"/>
              </a:lnSpc>
              <a:buClr>
                <a:srgbClr val="0070C0"/>
              </a:buClr>
              <a:buSzPct val="81000"/>
              <a:buFont typeface="Wingdings" panose="05000000000000000000" pitchFamily="2" charset="2"/>
              <a:buChar char="Ø"/>
            </a:pPr>
            <a:r>
              <a:rPr lang="zh-CN" altLang="en-US" sz="2400" dirty="0"/>
              <a:t>或者是</a:t>
            </a:r>
            <a:r>
              <a:rPr lang="en-US" altLang="zh-CN" sz="2400" dirty="0"/>
              <a:t>Amazon S3</a:t>
            </a:r>
            <a:r>
              <a:rPr lang="zh-CN" altLang="en-US" sz="2400" dirty="0"/>
              <a:t>的地址等等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41773980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273538" y="3144461"/>
            <a:ext cx="77724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lines = </a:t>
            </a:r>
            <a:r>
              <a:rPr lang="en-US" altLang="zh-CN" dirty="0" err="1">
                <a:solidFill>
                  <a:schemeClr val="bg1"/>
                </a:solidFill>
              </a:rPr>
              <a:t>sc.textFile</a:t>
            </a:r>
            <a:r>
              <a:rPr lang="en-US" altLang="zh-CN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lines: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[String] = file:</a:t>
            </a:r>
            <a:r>
              <a:rPr lang="en-US" altLang="zh-CN" i="1" dirty="0">
                <a:solidFill>
                  <a:schemeClr val="bg1"/>
                </a:solidFill>
              </a:rPr>
              <a:t>///usr/local/spark/mycode/rdd/word.txt </a:t>
            </a:r>
            <a:r>
              <a:rPr lang="en-US" altLang="zh-CN" i="1" dirty="0" err="1">
                <a:solidFill>
                  <a:schemeClr val="bg1"/>
                </a:solidFill>
              </a:rPr>
              <a:t>MapPartitionsRDD</a:t>
            </a:r>
            <a:r>
              <a:rPr lang="en-US" altLang="zh-CN" i="1" dirty="0">
                <a:solidFill>
                  <a:schemeClr val="bg1"/>
                </a:solidFill>
              </a:rPr>
              <a:t>[12] at </a:t>
            </a:r>
            <a:r>
              <a:rPr lang="en-US" altLang="zh-CN" i="1" dirty="0" err="1">
                <a:solidFill>
                  <a:schemeClr val="bg1"/>
                </a:solidFill>
              </a:rPr>
              <a:t>textFile</a:t>
            </a:r>
            <a:r>
              <a:rPr lang="en-US" altLang="zh-CN" i="1" dirty="0">
                <a:solidFill>
                  <a:schemeClr val="bg1"/>
                </a:solidFill>
              </a:rPr>
              <a:t> at &lt;console&gt;:27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197338" y="5065778"/>
            <a:ext cx="7848600" cy="9239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val lines = sc.textFile("hdfs://localhost:9000/user/hadoop/word.txt")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val lines = sc.textFile("/user/hadoop/word.txt")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val lines = sc.textFile("word.txt")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1121138" y="2706283"/>
            <a:ext cx="3544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）从本地文件系统中加载数据</a:t>
            </a: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>
            <a:off x="1081451" y="4579976"/>
            <a:ext cx="4403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）从分布式文件系统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中加载数据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3271101" y="2035353"/>
            <a:ext cx="5081047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1、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从文件系统中加载数据创建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18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4154109" y="2492524"/>
            <a:ext cx="7639267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081451" y="2492524"/>
            <a:ext cx="7924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可以调用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SparkContext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parallelize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方法，在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中一个已经存在的集合（数组）上创建。</a:t>
            </a: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233851" y="3353973"/>
            <a:ext cx="8077200" cy="1477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array = Array(1,2,3,4,5)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array: Array[Int] = Array(1, 2, 3, 4, 5)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rdd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sc.parallelize</a:t>
            </a:r>
            <a:r>
              <a:rPr lang="en-US" altLang="zh-CN" dirty="0">
                <a:solidFill>
                  <a:schemeClr val="bg1"/>
                </a:solidFill>
              </a:rPr>
              <a:t>(array)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rdd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[Int] = </a:t>
            </a:r>
            <a:r>
              <a:rPr lang="en-US" altLang="zh-CN" dirty="0" err="1">
                <a:solidFill>
                  <a:schemeClr val="bg1"/>
                </a:solidFill>
              </a:rPr>
              <a:t>ParallelCollectionRDD</a:t>
            </a:r>
            <a:r>
              <a:rPr lang="en-US" altLang="zh-CN" dirty="0">
                <a:solidFill>
                  <a:schemeClr val="bg1"/>
                </a:solidFill>
              </a:rPr>
              <a:t>[13] at parallelize at &lt;console&gt;:29</a:t>
            </a: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1081451" y="4805680"/>
            <a:ext cx="34740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或者，也可以从列表中创建：</a:t>
            </a:r>
          </a:p>
        </p:txBody>
      </p: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1233851" y="5313511"/>
            <a:ext cx="7924800" cy="1477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scala&gt;val list = List(1,2,3,4,5)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list: List[Int] = List(1, 2, 3, 4, 5)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scala&gt;val rdd = sc.parallelize(list)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rdd: org.apache.spark.rdd.RDD[Int] = ParallelCollectionRDD[14] at parallelize at &lt;console&gt;:29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创建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3271101" y="2035353"/>
            <a:ext cx="5081047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2、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通过并行集合（数组）创建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</a:p>
        </p:txBody>
      </p:sp>
    </p:spTree>
    <p:extLst>
      <p:ext uri="{BB962C8B-B14F-4D97-AF65-F5344CB8AC3E}">
        <p14:creationId xmlns:p14="http://schemas.microsoft.com/office/powerpoint/2010/main" val="196406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861380" y="1960303"/>
            <a:ext cx="7620000" cy="1168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如今已吸引了国内外各大公司的注意，如腾讯、淘宝、百度、亚马逊等公司均不同程度地使用了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来构建大数据分析应用，并应用到实际的生产环境中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Picture 2" descr="spark&amp;had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0" y="3051190"/>
            <a:ext cx="71183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861380" y="5961352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dirty="0"/>
              <a:t>谷歌趋势：</a:t>
            </a:r>
            <a:r>
              <a:rPr lang="en-US" altLang="zh-CN" dirty="0"/>
              <a:t>Spark</a:t>
            </a:r>
            <a:r>
              <a:rPr lang="zh-CN" altLang="zh-CN" dirty="0"/>
              <a:t>与</a:t>
            </a:r>
            <a:r>
              <a:rPr lang="en-US" altLang="zh-CN" dirty="0"/>
              <a:t>Hadoop</a:t>
            </a:r>
            <a:r>
              <a:rPr lang="zh-CN" altLang="zh-CN" dirty="0"/>
              <a:t>对比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7478" y="1503371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2473779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500856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375201" y="2160189"/>
            <a:ext cx="1768433" cy="2236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转换操作</a:t>
            </a:r>
            <a:endParaRPr lang="en-US" altLang="zh-CN" sz="2400" b="1" dirty="0"/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/>
              <a:t>行动操作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惰性机制</a:t>
            </a: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实例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1698482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4950614" y="1927703"/>
            <a:ext cx="1480574" cy="430637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转换操作</a:t>
            </a: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616758" y="2378247"/>
            <a:ext cx="8229600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对于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而言，每一次转换操作都会产生不同的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，供给下一个“转换”使用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转换得到的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是惰性求值的，也就是说，整个转换过程只是记录了转换的轨迹，并不会发生真正的计算，只有遇到行动操作时，才会发生真正的计算，开始从血缘关系源头开始，进行物理的转换操作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" name="组合 15"/>
          <p:cNvGrpSpPr>
            <a:grpSpLocks/>
          </p:cNvGrpSpPr>
          <p:nvPr/>
        </p:nvGrpSpPr>
        <p:grpSpPr bwMode="auto">
          <a:xfrm>
            <a:off x="2529252" y="4532165"/>
            <a:ext cx="7010400" cy="2057400"/>
            <a:chOff x="1295400" y="4114800"/>
            <a:chExt cx="6805613" cy="1828800"/>
          </a:xfrm>
        </p:grpSpPr>
        <p:pic>
          <p:nvPicPr>
            <p:cNvPr id="1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191005"/>
              <a:ext cx="6805613" cy="1752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动作</a:t>
              </a:r>
            </a:p>
          </p:txBody>
        </p:sp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3163669" y="4114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5" name="TextBox 8"/>
            <p:cNvSpPr txBox="1">
              <a:spLocks noChangeArrowheads="1"/>
            </p:cNvSpPr>
            <p:nvPr/>
          </p:nvSpPr>
          <p:spPr bwMode="auto">
            <a:xfrm>
              <a:off x="3163669" y="5257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6" name="TextBox 9"/>
            <p:cNvSpPr txBox="1">
              <a:spLocks noChangeArrowheads="1"/>
            </p:cNvSpPr>
            <p:nvPr/>
          </p:nvSpPr>
          <p:spPr bwMode="auto">
            <a:xfrm>
              <a:off x="4419600" y="44958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4459069" y="5345669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8" name="TextBox 11"/>
            <p:cNvSpPr txBox="1">
              <a:spLocks noChangeArrowheads="1"/>
            </p:cNvSpPr>
            <p:nvPr/>
          </p:nvSpPr>
          <p:spPr bwMode="auto">
            <a:xfrm>
              <a:off x="5562600" y="4800600"/>
              <a:ext cx="646331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转换</a:t>
              </a:r>
            </a:p>
          </p:txBody>
        </p:sp>
        <p:sp>
          <p:nvSpPr>
            <p:cNvPr id="19" name="TextBox 7"/>
            <p:cNvSpPr txBox="1">
              <a:spLocks noChangeArrowheads="1"/>
            </p:cNvSpPr>
            <p:nvPr/>
          </p:nvSpPr>
          <p:spPr bwMode="auto">
            <a:xfrm>
              <a:off x="1905000" y="44196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944469" y="5410200"/>
              <a:ext cx="6463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/>
                <a:t>创建</a:t>
              </a:r>
            </a:p>
          </p:txBody>
        </p:sp>
      </p:grpSp>
      <p:sp>
        <p:nvSpPr>
          <p:cNvPr id="21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22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23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40140135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22854" y="2203584"/>
            <a:ext cx="8610600" cy="96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下面列出一些常见的转换操作（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Transformation API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b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4950614" y="1927703"/>
            <a:ext cx="1480574" cy="430637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转换操作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2" name="矩形 1"/>
          <p:cNvSpPr/>
          <p:nvPr/>
        </p:nvSpPr>
        <p:spPr>
          <a:xfrm>
            <a:off x="1222854" y="2736492"/>
            <a:ext cx="7798598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filter(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：筛选出满足函数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的元素，并返回一个新的数据集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：将每个元素传递到函数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中，并将结果返回为一个新的数据集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flatMap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map()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相似，但每个输入元素都可以映射到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或多个输出结果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groupByKey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：应用于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(K,V)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键值对的数据集时，返回一个新的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(K,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Iterable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形式的数据集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reduceByKey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：应用于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(K,V)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键值对的数据集时，返回一个新的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(K, V)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形式的数据集，其中的每个值是将每个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传递到函数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中进行聚合</a:t>
            </a:r>
          </a:p>
        </p:txBody>
      </p:sp>
    </p:spTree>
    <p:extLst>
      <p:ext uri="{BB962C8B-B14F-4D97-AF65-F5344CB8AC3E}">
        <p14:creationId xmlns:p14="http://schemas.microsoft.com/office/powerpoint/2010/main" val="18124618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081451" y="2333625"/>
            <a:ext cx="845820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行动操作是真正触发计算的地方。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程序执行到行动操作时，才会执行真正的计算，从文件中加载数据，完成一次又一次转换操作，最终，完成行动操作得到结果。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b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下面列出一些常见的行动操作（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 API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4950614" y="1927703"/>
            <a:ext cx="1480574" cy="430637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行动操作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2" name="矩形 1"/>
          <p:cNvSpPr/>
          <p:nvPr/>
        </p:nvSpPr>
        <p:spPr>
          <a:xfrm>
            <a:off x="1351173" y="4149507"/>
            <a:ext cx="6369379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count()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返回数据集中的元素个数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collect()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以数组的形式返回数据集中的所有元素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first()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返回数据集中的第一个元素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take(n)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以数组的形式返回数据集中的前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reduce(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通过函数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（输入两个参数并返回一个值）聚合数据集中的元素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foreach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将数据集中的每个元素传递到函数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中运行</a:t>
            </a:r>
          </a:p>
        </p:txBody>
      </p:sp>
    </p:spTree>
    <p:extLst>
      <p:ext uri="{BB962C8B-B14F-4D97-AF65-F5344CB8AC3E}">
        <p14:creationId xmlns:p14="http://schemas.microsoft.com/office/powerpoint/2010/main" val="35321664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6091779" y="2327775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ahoma" pitchFamily="34" charset="0"/>
              <a:ea typeface="黑体" pitchFamily="2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233851" y="2519068"/>
            <a:ext cx="762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这里给出一段简单的代码来解释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的惰性机制。</a:t>
            </a: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081451" y="3082631"/>
            <a:ext cx="8305800" cy="12001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scala</a:t>
            </a:r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val</a:t>
            </a:r>
            <a:r>
              <a:rPr lang="en-US" altLang="zh-CN" sz="2400" dirty="0">
                <a:solidFill>
                  <a:schemeClr val="bg1"/>
                </a:solidFill>
              </a:rPr>
              <a:t> lines = </a:t>
            </a:r>
            <a:r>
              <a:rPr lang="en-US" altLang="zh-CN" sz="2400" dirty="0" err="1">
                <a:solidFill>
                  <a:schemeClr val="bg1"/>
                </a:solidFill>
              </a:rPr>
              <a:t>sc.textFile</a:t>
            </a:r>
            <a:r>
              <a:rPr lang="en-US" altLang="zh-CN" sz="2400" dirty="0">
                <a:solidFill>
                  <a:schemeClr val="bg1"/>
                </a:solidFill>
              </a:rPr>
              <a:t>("data.txt")</a:t>
            </a: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scala</a:t>
            </a:r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val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lineLengths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</a:rPr>
              <a:t>lines.map</a:t>
            </a:r>
            <a:r>
              <a:rPr lang="en-US" altLang="zh-CN" sz="2400" dirty="0">
                <a:solidFill>
                  <a:schemeClr val="bg1"/>
                </a:solidFill>
              </a:rPr>
              <a:t>(s =&gt; </a:t>
            </a:r>
            <a:r>
              <a:rPr lang="en-US" altLang="zh-CN" sz="2400" dirty="0" err="1">
                <a:solidFill>
                  <a:schemeClr val="bg1"/>
                </a:solidFill>
              </a:rPr>
              <a:t>s.length</a:t>
            </a:r>
            <a:r>
              <a:rPr lang="en-US" altLang="zh-CN" sz="2400" dirty="0">
                <a:solidFill>
                  <a:schemeClr val="bg1"/>
                </a:solidFill>
              </a:rPr>
              <a:t>)</a:t>
            </a:r>
          </a:p>
          <a:p>
            <a:pPr eaLnBrk="1" hangingPunct="1"/>
            <a:r>
              <a:rPr lang="en-US" altLang="zh-CN" sz="2400" dirty="0" err="1">
                <a:solidFill>
                  <a:schemeClr val="bg1"/>
                </a:solidFill>
              </a:rPr>
              <a:t>scala</a:t>
            </a:r>
            <a:r>
              <a:rPr lang="en-US" altLang="zh-CN" sz="2400" dirty="0">
                <a:solidFill>
                  <a:schemeClr val="bg1"/>
                </a:solidFill>
              </a:rPr>
              <a:t>&gt; </a:t>
            </a:r>
            <a:r>
              <a:rPr lang="en-US" altLang="zh-CN" sz="2400" dirty="0" err="1">
                <a:solidFill>
                  <a:schemeClr val="bg1"/>
                </a:solidFill>
              </a:rPr>
              <a:t>val</a:t>
            </a:r>
            <a:r>
              <a:rPr lang="en-US" altLang="zh-CN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 err="1">
                <a:solidFill>
                  <a:schemeClr val="bg1"/>
                </a:solidFill>
              </a:rPr>
              <a:t>totalLength</a:t>
            </a:r>
            <a:r>
              <a:rPr lang="en-US" altLang="zh-CN" sz="2400" dirty="0">
                <a:solidFill>
                  <a:schemeClr val="bg1"/>
                </a:solidFill>
              </a:rPr>
              <a:t> = </a:t>
            </a:r>
            <a:r>
              <a:rPr lang="en-US" altLang="zh-CN" sz="2400" dirty="0" err="1">
                <a:solidFill>
                  <a:schemeClr val="bg1"/>
                </a:solidFill>
              </a:rPr>
              <a:t>lineLengths.reduce</a:t>
            </a:r>
            <a:r>
              <a:rPr lang="en-US" altLang="zh-CN" sz="2400" dirty="0">
                <a:solidFill>
                  <a:schemeClr val="bg1"/>
                </a:solidFill>
              </a:rPr>
              <a:t>((a, b) =&gt; a + b)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81451" y="4384381"/>
            <a:ext cx="844904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第三行代码的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reduce()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方法是一个“动作”类型的操作，这时，就会触发真正的计算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这时，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会把计算分解成多个任务在不同的机器上执行，每台机器运行位于属于它自己的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，最后把结果返回给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 Program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4950614" y="1927703"/>
            <a:ext cx="1480574" cy="430637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惰性机制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6712" y="10161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6712" y="15019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771169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081451" y="3892131"/>
            <a:ext cx="8305800" cy="175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lines = </a:t>
            </a:r>
            <a:r>
              <a:rPr lang="en-US" altLang="zh-CN" dirty="0" err="1">
                <a:solidFill>
                  <a:schemeClr val="bg1"/>
                </a:solidFill>
              </a:rPr>
              <a:t>sc.textFile</a:t>
            </a:r>
            <a:r>
              <a:rPr lang="en-US" altLang="zh-CN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lines: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[String] = file:</a:t>
            </a:r>
            <a:r>
              <a:rPr lang="en-US" altLang="zh-CN" i="1" dirty="0">
                <a:solidFill>
                  <a:schemeClr val="bg1"/>
                </a:solidFill>
              </a:rPr>
              <a:t>///usr/local/spark/mycode/rdd/word.txt </a:t>
            </a:r>
            <a:r>
              <a:rPr lang="en-US" altLang="zh-CN" i="1" dirty="0" err="1">
                <a:solidFill>
                  <a:schemeClr val="bg1"/>
                </a:solidFill>
              </a:rPr>
              <a:t>MapPartitionsRDD</a:t>
            </a:r>
            <a:r>
              <a:rPr lang="en-US" altLang="zh-CN" i="1" dirty="0">
                <a:solidFill>
                  <a:schemeClr val="bg1"/>
                </a:solidFill>
              </a:rPr>
              <a:t>[16] at </a:t>
            </a:r>
            <a:r>
              <a:rPr lang="en-US" altLang="zh-CN" i="1" dirty="0" err="1">
                <a:solidFill>
                  <a:schemeClr val="bg1"/>
                </a:solidFill>
              </a:rPr>
              <a:t>textFile</a:t>
            </a:r>
            <a:r>
              <a:rPr lang="en-US" altLang="zh-CN" i="1" dirty="0">
                <a:solidFill>
                  <a:schemeClr val="bg1"/>
                </a:solidFill>
              </a:rPr>
              <a:t> at &lt;console&gt;:27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lines.filter</a:t>
            </a:r>
            <a:r>
              <a:rPr lang="en-US" altLang="zh-CN" dirty="0">
                <a:solidFill>
                  <a:schemeClr val="bg1"/>
                </a:solidFill>
              </a:rPr>
              <a:t>(line =&gt; </a:t>
            </a:r>
            <a:r>
              <a:rPr lang="en-US" altLang="zh-CN" dirty="0" err="1">
                <a:solidFill>
                  <a:schemeClr val="bg1"/>
                </a:solidFill>
              </a:rPr>
              <a:t>line.contains</a:t>
            </a:r>
            <a:r>
              <a:rPr lang="en-US" altLang="zh-CN" dirty="0">
                <a:solidFill>
                  <a:schemeClr val="bg1"/>
                </a:solidFill>
              </a:rPr>
              <a:t>("Spark")).count()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res1: Long = 2 </a:t>
            </a:r>
            <a:r>
              <a:rPr lang="en-US" altLang="zh-CN" i="1" dirty="0">
                <a:solidFill>
                  <a:schemeClr val="bg1"/>
                </a:solidFill>
              </a:rPr>
              <a:t>//</a:t>
            </a:r>
            <a:r>
              <a:rPr lang="zh-CN" altLang="en-US" i="1" dirty="0">
                <a:solidFill>
                  <a:schemeClr val="bg1"/>
                </a:solidFill>
              </a:rPr>
              <a:t>这是执行返回的结果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081451" y="2669515"/>
            <a:ext cx="70070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：一个关于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filter()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操作的实例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filter(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：筛选出满足函数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的元素，并返回一个新的数据集</a:t>
            </a:r>
          </a:p>
          <a:p>
            <a:pPr eaLnBrk="1" hangingPunct="1"/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5103014" y="2080103"/>
            <a:ext cx="1480574" cy="430637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3476479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138755" y="2382611"/>
            <a:ext cx="762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实例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：找出文本文件中单行文本所包含的单词数量的最大值</a:t>
            </a: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233851" y="2771353"/>
            <a:ext cx="7924800" cy="6461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val lines = sc.textFile("file:///usr/local/spark/mycode/rdd/word.txt")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lines.map(line =&gt; line.split(" ").size).reduce((a,b) =&gt; if (a&gt;b) a else b)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233851" y="3441700"/>
            <a:ext cx="8001000" cy="3416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lines = </a:t>
            </a:r>
            <a:r>
              <a:rPr lang="en-US" altLang="zh-CN" dirty="0" err="1">
                <a:solidFill>
                  <a:schemeClr val="bg1"/>
                </a:solidFill>
              </a:rPr>
              <a:t>sc.textFile</a:t>
            </a:r>
            <a:r>
              <a:rPr lang="en-US" altLang="zh-CN" dirty="0">
                <a:solidFill>
                  <a:schemeClr val="bg1"/>
                </a:solidFill>
              </a:rPr>
              <a:t>("file:///usr/local/spark/mycode/rdd/word.txt")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lines: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[String] = file:</a:t>
            </a:r>
            <a:r>
              <a:rPr lang="en-US" altLang="zh-CN" i="1" dirty="0">
                <a:solidFill>
                  <a:schemeClr val="bg1"/>
                </a:solidFill>
              </a:rPr>
              <a:t>///usr/local/spark/mycode/rdd/word.txt </a:t>
            </a:r>
            <a:r>
              <a:rPr lang="en-US" altLang="zh-CN" i="1" dirty="0" err="1">
                <a:solidFill>
                  <a:schemeClr val="bg1"/>
                </a:solidFill>
              </a:rPr>
              <a:t>MapPartitionsRDD</a:t>
            </a:r>
            <a:r>
              <a:rPr lang="en-US" altLang="zh-CN" i="1" dirty="0">
                <a:solidFill>
                  <a:schemeClr val="bg1"/>
                </a:solidFill>
              </a:rPr>
              <a:t>[18] at </a:t>
            </a:r>
            <a:r>
              <a:rPr lang="en-US" altLang="zh-CN" i="1" dirty="0" err="1">
                <a:solidFill>
                  <a:schemeClr val="bg1"/>
                </a:solidFill>
              </a:rPr>
              <a:t>textFile</a:t>
            </a:r>
            <a:r>
              <a:rPr lang="en-US" altLang="zh-CN" i="1" dirty="0">
                <a:solidFill>
                  <a:schemeClr val="bg1"/>
                </a:solidFill>
              </a:rPr>
              <a:t> at &lt;console&gt;:27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lines.map</a:t>
            </a:r>
            <a:r>
              <a:rPr lang="en-US" altLang="zh-CN" dirty="0">
                <a:solidFill>
                  <a:schemeClr val="bg1"/>
                </a:solidFill>
              </a:rPr>
              <a:t>(line =&gt; 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 ")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res8: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[Array[String]] = </a:t>
            </a:r>
            <a:r>
              <a:rPr lang="en-US" altLang="zh-CN" dirty="0" err="1">
                <a:solidFill>
                  <a:schemeClr val="bg1"/>
                </a:solidFill>
              </a:rPr>
              <a:t>MapPartitionsRDD</a:t>
            </a:r>
            <a:r>
              <a:rPr lang="en-US" altLang="zh-CN" dirty="0">
                <a:solidFill>
                  <a:schemeClr val="bg1"/>
                </a:solidFill>
              </a:rPr>
              <a:t>[19] at map at &lt;console&gt;:30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lines.map</a:t>
            </a:r>
            <a:r>
              <a:rPr lang="en-US" altLang="zh-CN" dirty="0">
                <a:solidFill>
                  <a:schemeClr val="bg1"/>
                </a:solidFill>
              </a:rPr>
              <a:t>(line =&gt; 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 ").size)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res9: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[Int] = </a:t>
            </a:r>
            <a:r>
              <a:rPr lang="en-US" altLang="zh-CN" dirty="0" err="1">
                <a:solidFill>
                  <a:schemeClr val="bg1"/>
                </a:solidFill>
              </a:rPr>
              <a:t>MapPartitionsRDD</a:t>
            </a:r>
            <a:r>
              <a:rPr lang="en-US" altLang="zh-CN" dirty="0">
                <a:solidFill>
                  <a:schemeClr val="bg1"/>
                </a:solidFill>
              </a:rPr>
              <a:t>[20] at map at &lt;console&gt;:30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lines.map</a:t>
            </a:r>
            <a:r>
              <a:rPr lang="en-US" altLang="zh-CN" dirty="0">
                <a:solidFill>
                  <a:schemeClr val="bg1"/>
                </a:solidFill>
              </a:rPr>
              <a:t>(line =&gt; 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 ").size).reduce((</a:t>
            </a:r>
            <a:r>
              <a:rPr lang="en-US" altLang="zh-CN" dirty="0" err="1">
                <a:solidFill>
                  <a:schemeClr val="bg1"/>
                </a:solidFill>
              </a:rPr>
              <a:t>a,b</a:t>
            </a:r>
            <a:r>
              <a:rPr lang="en-US" altLang="zh-CN" dirty="0">
                <a:solidFill>
                  <a:schemeClr val="bg1"/>
                </a:solidFill>
              </a:rPr>
              <a:t>) =&gt; if (a&gt;b) a else b)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res10: Int = 5</a:t>
            </a: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5103014" y="2080103"/>
            <a:ext cx="1480574" cy="430637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2、RDD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操作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34022543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1081451" y="2181198"/>
            <a:ext cx="7924800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采用惰性求值的机制，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每次遇到行动操作，都会从头开始执行计算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。每次调用行动操作，都会触发一次从头开始的计算。这对于迭代计算而言，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代价是很大的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，迭代计算经常需要多次重复使用同一组数据</a:t>
            </a:r>
          </a:p>
        </p:txBody>
      </p:sp>
      <p:sp>
        <p:nvSpPr>
          <p:cNvPr id="11" name="矩形 3"/>
          <p:cNvSpPr>
            <a:spLocks noChangeArrowheads="1"/>
          </p:cNvSpPr>
          <p:nvPr/>
        </p:nvSpPr>
        <p:spPr bwMode="auto">
          <a:xfrm>
            <a:off x="1060005" y="3470910"/>
            <a:ext cx="448071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下面就是多次计算同一个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的例子：</a:t>
            </a:r>
          </a:p>
        </p:txBody>
      </p:sp>
      <p:sp>
        <p:nvSpPr>
          <p:cNvPr id="12" name="矩形 4"/>
          <p:cNvSpPr>
            <a:spLocks noChangeArrowheads="1"/>
          </p:cNvSpPr>
          <p:nvPr/>
        </p:nvSpPr>
        <p:spPr bwMode="auto">
          <a:xfrm>
            <a:off x="1081451" y="3995738"/>
            <a:ext cx="7924800" cy="28622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val list = List("Hadoop","Spark","Hive")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list: List[String] = List(Hadoop, Spark, Hive)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val rdd = sc.parallelize(list)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rdd: org.apache.spark.rdd.RDD[String] = ParallelCollectionRDD[22] at parallelize at &lt;console&gt;:29</a:t>
            </a: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println(rdd.count()) </a:t>
            </a:r>
            <a:r>
              <a:rPr lang="en-US" altLang="zh-CN" i="1">
                <a:solidFill>
                  <a:schemeClr val="bg1"/>
                </a:solidFill>
              </a:rPr>
              <a:t>//</a:t>
            </a:r>
            <a:r>
              <a:rPr lang="zh-CN" altLang="en-US" i="1">
                <a:solidFill>
                  <a:schemeClr val="bg1"/>
                </a:solidFill>
              </a:rPr>
              <a:t>行动操作，触发一次真正从头到尾的计算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3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scala&gt; println(rdd.collect().mkString(",")) </a:t>
            </a:r>
            <a:r>
              <a:rPr lang="en-US" altLang="zh-CN" i="1">
                <a:solidFill>
                  <a:schemeClr val="bg1"/>
                </a:solidFill>
              </a:rPr>
              <a:t>//</a:t>
            </a:r>
            <a:r>
              <a:rPr lang="zh-CN" altLang="en-US" i="1">
                <a:solidFill>
                  <a:schemeClr val="bg1"/>
                </a:solidFill>
              </a:rPr>
              <a:t>行动操作，触发一次真正从头到尾的计算</a:t>
            </a:r>
            <a:endParaRPr lang="zh-CN" altLang="en-US">
              <a:solidFill>
                <a:schemeClr val="bg1"/>
              </a:solidFill>
            </a:endParaRPr>
          </a:p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Hadoop,Spark,Hive</a:t>
            </a: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持久化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5618313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949476" y="2330533"/>
            <a:ext cx="8153400" cy="38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可以通过持久化（缓存）机制避免这种重复计算的开销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可以使用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方法对一个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标记为持久化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之所以说“标记为持久化”，是因为出现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语句的地方，并不会马上计算生成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并把它持久化，而是要等到遇到第一个行动操作触发真正计算以后，才会把计算结果进行持久化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持久化后的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将会被保留在计算节点的内存中被后面的行动操作重复使用</a:t>
            </a: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持久化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2609443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958903" y="2179702"/>
            <a:ext cx="8001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的圆括号中包含的是持久化级别参数：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958903" y="5574382"/>
            <a:ext cx="8077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可以使用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unpersist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方法手动地把持久化的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从缓存中移除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958903" y="2802339"/>
            <a:ext cx="807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persist(MEMORY_ONLY)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：表示将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作为反序列化的对象存储于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JVM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中，如果内存不足，就要按照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LRU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原则替换缓存中的内容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958903" y="3818002"/>
            <a:ext cx="8077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persist(MEMORY_AND_DISK)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作为反序列化的对象存储在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JVM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中，如果内存不足，超出的分区将会被存放在硬盘上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986355" y="4927024"/>
            <a:ext cx="79248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一般而言，使用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cache()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方法时，会调用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persist(MEMORY_ONLY)</a:t>
            </a:r>
            <a:endParaRPr lang="zh-CN" altLang="en-US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持久化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590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646227" y="2280631"/>
            <a:ext cx="7354337" cy="2985433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spcAft>
                <a:spcPts val="120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存在如下一些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表达能力有限</a:t>
            </a:r>
          </a:p>
          <a:p>
            <a:pPr marL="342900" indent="-342900" eaLnBrk="0" hangingPunct="0"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磁盘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开销大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eaLnBrk="0" hangingPunct="0">
              <a:spcBef>
                <a:spcPts val="12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延迟高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任务之间的衔接涉及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开销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hangingPunct="0"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在前一个任务执行完成之前，其他任务就无法开始，难以胜任复杂、多阶段的计算任务 </a:t>
            </a:r>
          </a:p>
        </p:txBody>
      </p:sp>
      <p:sp>
        <p:nvSpPr>
          <p:cNvPr id="8" name="矩形 7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478" y="1503371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10948325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769607" y="2443532"/>
            <a:ext cx="8001000" cy="3694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list = List("</a:t>
            </a:r>
            <a:r>
              <a:rPr lang="en-US" altLang="zh-CN" dirty="0" err="1">
                <a:solidFill>
                  <a:schemeClr val="bg1"/>
                </a:solidFill>
              </a:rPr>
              <a:t>Hadoop","Spark","Hive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list: List[String] = List(Hadoop, Spark, Hive)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rdd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sc.parallelize</a:t>
            </a:r>
            <a:r>
              <a:rPr lang="en-US" altLang="zh-CN" dirty="0">
                <a:solidFill>
                  <a:schemeClr val="bg1"/>
                </a:solidFill>
              </a:rPr>
              <a:t>(list)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rdd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[String] = </a:t>
            </a:r>
            <a:r>
              <a:rPr lang="en-US" altLang="zh-CN" dirty="0" err="1">
                <a:solidFill>
                  <a:schemeClr val="bg1"/>
                </a:solidFill>
              </a:rPr>
              <a:t>ParallelCollectionRDD</a:t>
            </a:r>
            <a:r>
              <a:rPr lang="en-US" altLang="zh-CN" dirty="0">
                <a:solidFill>
                  <a:schemeClr val="bg1"/>
                </a:solidFill>
              </a:rPr>
              <a:t>[22] at parallelize at &lt;console&gt;:29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rdd.cache</a:t>
            </a:r>
            <a:r>
              <a:rPr lang="en-US" altLang="zh-CN" dirty="0">
                <a:solidFill>
                  <a:schemeClr val="bg1"/>
                </a:solidFill>
              </a:rPr>
              <a:t>() </a:t>
            </a:r>
            <a:r>
              <a:rPr lang="en-US" altLang="zh-CN" i="1" dirty="0">
                <a:solidFill>
                  <a:schemeClr val="bg1"/>
                </a:solidFill>
              </a:rPr>
              <a:t>//</a:t>
            </a:r>
            <a:r>
              <a:rPr lang="zh-CN" altLang="en-US" i="1" dirty="0">
                <a:solidFill>
                  <a:schemeClr val="bg1"/>
                </a:solidFill>
              </a:rPr>
              <a:t>会调用</a:t>
            </a:r>
            <a:r>
              <a:rPr lang="en-US" altLang="zh-CN" i="1" dirty="0">
                <a:solidFill>
                  <a:schemeClr val="bg1"/>
                </a:solidFill>
              </a:rPr>
              <a:t>persist(MEMORY_ONLY)</a:t>
            </a:r>
            <a:r>
              <a:rPr lang="zh-CN" altLang="en-US" i="1" dirty="0">
                <a:solidFill>
                  <a:schemeClr val="bg1"/>
                </a:solidFill>
              </a:rPr>
              <a:t>，但是，语句执行到这里，并不会缓存</a:t>
            </a:r>
            <a:r>
              <a:rPr lang="en-US" altLang="zh-CN" i="1" dirty="0" err="1">
                <a:solidFill>
                  <a:schemeClr val="bg1"/>
                </a:solidFill>
              </a:rPr>
              <a:t>rdd</a:t>
            </a:r>
            <a:r>
              <a:rPr lang="zh-CN" altLang="en-US" i="1" dirty="0">
                <a:solidFill>
                  <a:schemeClr val="bg1"/>
                </a:solidFill>
              </a:rPr>
              <a:t>，这是</a:t>
            </a:r>
            <a:r>
              <a:rPr lang="en-US" altLang="zh-CN" i="1" dirty="0" err="1">
                <a:solidFill>
                  <a:schemeClr val="bg1"/>
                </a:solidFill>
              </a:rPr>
              <a:t>rdd</a:t>
            </a:r>
            <a:r>
              <a:rPr lang="zh-CN" altLang="en-US" i="1" dirty="0">
                <a:solidFill>
                  <a:schemeClr val="bg1"/>
                </a:solidFill>
              </a:rPr>
              <a:t>还没有被计算生成</a:t>
            </a:r>
            <a:endParaRPr lang="zh-CN" alt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println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rdd.count</a:t>
            </a:r>
            <a:r>
              <a:rPr lang="en-US" altLang="zh-CN" dirty="0">
                <a:solidFill>
                  <a:schemeClr val="bg1"/>
                </a:solidFill>
              </a:rPr>
              <a:t>()) </a:t>
            </a:r>
            <a:r>
              <a:rPr lang="en-US" altLang="zh-CN" i="1" dirty="0">
                <a:solidFill>
                  <a:schemeClr val="bg1"/>
                </a:solidFill>
              </a:rPr>
              <a:t>//</a:t>
            </a:r>
            <a:r>
              <a:rPr lang="zh-CN" altLang="en-US" i="1" dirty="0">
                <a:solidFill>
                  <a:schemeClr val="bg1"/>
                </a:solidFill>
              </a:rPr>
              <a:t>第一次行动操作，触发一次真正从头到尾的计算，这时才会执行上面的</a:t>
            </a:r>
            <a:r>
              <a:rPr lang="en-US" altLang="zh-CN" i="1" dirty="0" err="1">
                <a:solidFill>
                  <a:schemeClr val="bg1"/>
                </a:solidFill>
              </a:rPr>
              <a:t>rdd.cache</a:t>
            </a:r>
            <a:r>
              <a:rPr lang="en-US" altLang="zh-CN" i="1" dirty="0">
                <a:solidFill>
                  <a:schemeClr val="bg1"/>
                </a:solidFill>
              </a:rPr>
              <a:t>()</a:t>
            </a:r>
            <a:r>
              <a:rPr lang="zh-CN" altLang="en-US" i="1" dirty="0">
                <a:solidFill>
                  <a:schemeClr val="bg1"/>
                </a:solidFill>
              </a:rPr>
              <a:t>，把这个</a:t>
            </a:r>
            <a:r>
              <a:rPr lang="en-US" altLang="zh-CN" i="1" dirty="0" err="1">
                <a:solidFill>
                  <a:schemeClr val="bg1"/>
                </a:solidFill>
              </a:rPr>
              <a:t>rdd</a:t>
            </a:r>
            <a:r>
              <a:rPr lang="zh-CN" altLang="en-US" i="1" dirty="0">
                <a:solidFill>
                  <a:schemeClr val="bg1"/>
                </a:solidFill>
              </a:rPr>
              <a:t>放到缓存中</a:t>
            </a:r>
            <a:endParaRPr lang="zh-CN" alt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3</a:t>
            </a:r>
            <a:endParaRPr lang="zh-CN" alt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println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rdd.collect</a:t>
            </a:r>
            <a:r>
              <a:rPr lang="en-US" altLang="zh-CN" dirty="0">
                <a:solidFill>
                  <a:schemeClr val="bg1"/>
                </a:solidFill>
              </a:rPr>
              <a:t>().</a:t>
            </a:r>
            <a:r>
              <a:rPr lang="en-US" altLang="zh-CN" dirty="0" err="1">
                <a:solidFill>
                  <a:schemeClr val="bg1"/>
                </a:solidFill>
              </a:rPr>
              <a:t>mkString</a:t>
            </a:r>
            <a:r>
              <a:rPr lang="en-US" altLang="zh-CN" dirty="0">
                <a:solidFill>
                  <a:schemeClr val="bg1"/>
                </a:solidFill>
              </a:rPr>
              <a:t>(",")) </a:t>
            </a:r>
            <a:r>
              <a:rPr lang="en-US" altLang="zh-CN" i="1" dirty="0">
                <a:solidFill>
                  <a:schemeClr val="bg1"/>
                </a:solidFill>
              </a:rPr>
              <a:t>//</a:t>
            </a:r>
            <a:r>
              <a:rPr lang="zh-CN" altLang="en-US" i="1" dirty="0">
                <a:solidFill>
                  <a:schemeClr val="bg1"/>
                </a:solidFill>
              </a:rPr>
              <a:t>第二次行动操作，不需要触发从头到尾的计算，只需要重复使用上面缓存中的</a:t>
            </a:r>
            <a:r>
              <a:rPr lang="en-US" altLang="zh-CN" i="1" dirty="0" err="1">
                <a:solidFill>
                  <a:schemeClr val="bg1"/>
                </a:solidFill>
              </a:rPr>
              <a:t>rdd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Hadoop,Spark,Hive</a:t>
            </a:r>
            <a:endParaRPr lang="en-US" altLang="zh-CN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持久化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2312816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06036" y="2095058"/>
            <a:ext cx="8077200" cy="113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是弹性分布式数据集，通常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很大，会被分成很多个分区，分别保存在不同的节点上</a:t>
            </a:r>
          </a:p>
        </p:txBody>
      </p:sp>
      <p:pic>
        <p:nvPicPr>
          <p:cNvPr id="8" name="Picture 2" descr="https://pic1.zhimg.com/b48bc2a2185105271dd5808f86effe70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249" y="3771659"/>
            <a:ext cx="5751320" cy="308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1081451" y="3309994"/>
            <a:ext cx="78790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为什么要分区？（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）增加并行度    （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）减少通信开销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分区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4997406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1707" y="2187753"/>
            <a:ext cx="8153400" cy="4486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just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在分布式程序中，通信的代价是很大的，因此控制数据分布以获得最少的网络传输可以极大地提升整体性能。所以对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进行分区的目的就是减少网络传输的代价以提高系统的性能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只有当数据集多次在诸如连接这种基于键的操作中使用时，分区才会有帮助。若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只需要扫描一次，就没有必要进行分区处理 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分区中获取的操作有：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cogroup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groupWith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join()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leftOuterJoin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rightOuterJoin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groupByKey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reduceByKey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combineByKey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lookup()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分区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1962418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831878" y="2312222"/>
            <a:ext cx="10372116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RDD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分区的一个分区原则是使得分区的个数尽量等于集群中的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）数目</a:t>
            </a:r>
            <a:b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对于不同的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部署模式而言（本地模式、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Standalone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模式、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模式），都可以通过设置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spark.default.parallelism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这个参数的值，来配置默认的分区数目，一般而言：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</a:pPr>
            <a:b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本地模式：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默认为本地机器的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数目，若设置了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local[N],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则默认为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b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Apache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Mesos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默认的分区数为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b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Standalone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YARN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在“集群中所有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核心数目总和”和“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2”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二者中取较大值作为默认值</a:t>
            </a:r>
          </a:p>
        </p:txBody>
      </p:sp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831878" y="5205322"/>
            <a:ext cx="8001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手动设置分区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）创建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时：在调用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textFile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parallelize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方法时候手动指定分区个数即可，语法格式：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sc.textFile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(path, </a:t>
            </a:r>
            <a:r>
              <a:rPr lang="en-US" altLang="zh-CN" sz="2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partitionNum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）通过转换操作得到新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时：直接调用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repartition 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方法即可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分区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54313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1081451" y="2211890"/>
            <a:ext cx="23871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repartition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的用法</a:t>
            </a: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081451" y="2949476"/>
            <a:ext cx="7620000" cy="3694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rdd2 = </a:t>
            </a:r>
            <a:r>
              <a:rPr lang="en-US" altLang="zh-CN" dirty="0" err="1">
                <a:solidFill>
                  <a:schemeClr val="bg1"/>
                </a:solidFill>
              </a:rPr>
              <a:t>data.repartition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rdd2: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[String] = </a:t>
            </a:r>
            <a:r>
              <a:rPr lang="en-US" altLang="zh-CN" dirty="0" err="1">
                <a:solidFill>
                  <a:schemeClr val="bg1"/>
                </a:solidFill>
              </a:rPr>
              <a:t>MapPartitionsRDD</a:t>
            </a:r>
            <a:r>
              <a:rPr lang="en-US" altLang="zh-CN" dirty="0">
                <a:solidFill>
                  <a:schemeClr val="bg1"/>
                </a:solidFill>
              </a:rPr>
              <a:t>[11] at repartition at :23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rdd2.partitions.size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res4: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= 1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var</a:t>
            </a:r>
            <a:r>
              <a:rPr lang="en-US" altLang="zh-CN" dirty="0">
                <a:solidFill>
                  <a:schemeClr val="bg1"/>
                </a:solidFill>
              </a:rPr>
              <a:t> rdd2 = </a:t>
            </a:r>
            <a:r>
              <a:rPr lang="en-US" altLang="zh-CN" dirty="0" err="1">
                <a:solidFill>
                  <a:schemeClr val="bg1"/>
                </a:solidFill>
              </a:rPr>
              <a:t>data.repartition</a:t>
            </a:r>
            <a:r>
              <a:rPr lang="en-US" altLang="zh-CN" dirty="0">
                <a:solidFill>
                  <a:schemeClr val="bg1"/>
                </a:solidFill>
              </a:rPr>
              <a:t>(4)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rdd2: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[String] = </a:t>
            </a:r>
            <a:r>
              <a:rPr lang="en-US" altLang="zh-CN" dirty="0" err="1">
                <a:solidFill>
                  <a:schemeClr val="bg1"/>
                </a:solidFill>
              </a:rPr>
              <a:t>MapPartitionsRDD</a:t>
            </a:r>
            <a:r>
              <a:rPr lang="en-US" altLang="zh-CN" dirty="0">
                <a:solidFill>
                  <a:schemeClr val="bg1"/>
                </a:solidFill>
              </a:rPr>
              <a:t>[15] at repartition at :23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rdd2.partitions.size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res5: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 = 4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分区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4726927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072024" y="4171336"/>
            <a:ext cx="8077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parallelize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而言，如果没有在方法中指定分区数，则默认为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spark.default.parallelism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3"/>
          <p:cNvSpPr>
            <a:spLocks noChangeArrowheads="1"/>
          </p:cNvSpPr>
          <p:nvPr/>
        </p:nvSpPr>
        <p:spPr bwMode="auto">
          <a:xfrm>
            <a:off x="1148224" y="2418736"/>
            <a:ext cx="8001000" cy="1477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array = Array(1,2,3,4,5)</a:t>
            </a:r>
          </a:p>
          <a:p>
            <a:pPr eaLnBrk="1" hangingPunct="1"/>
            <a:r>
              <a:rPr lang="en-US" altLang="zh-CN" dirty="0">
                <a:solidFill>
                  <a:schemeClr val="bg1"/>
                </a:solidFill>
              </a:rPr>
              <a:t>array: Array[Int] = Array(1, 2, 3, 4, 5)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rdd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sc.parallelize</a:t>
            </a:r>
            <a:r>
              <a:rPr lang="en-US" altLang="zh-CN" dirty="0">
                <a:solidFill>
                  <a:schemeClr val="bg1"/>
                </a:solidFill>
              </a:rPr>
              <a:t>(array,2) </a:t>
            </a:r>
            <a:r>
              <a:rPr lang="en-US" altLang="zh-CN" i="1" dirty="0">
                <a:solidFill>
                  <a:schemeClr val="bg1"/>
                </a:solidFill>
              </a:rPr>
              <a:t>#</a:t>
            </a:r>
            <a:r>
              <a:rPr lang="zh-CN" altLang="en-US" i="1" dirty="0">
                <a:solidFill>
                  <a:schemeClr val="bg1"/>
                </a:solidFill>
              </a:rPr>
              <a:t>设置两个分区</a:t>
            </a:r>
            <a:endParaRPr lang="zh-CN" altLang="en-US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rdd</a:t>
            </a:r>
            <a:r>
              <a:rPr lang="en-US" altLang="zh-CN" dirty="0">
                <a:solidFill>
                  <a:schemeClr val="bg1"/>
                </a:solidFill>
              </a:rPr>
              <a:t>: </a:t>
            </a:r>
            <a:r>
              <a:rPr lang="en-US" altLang="zh-CN" dirty="0" err="1">
                <a:solidFill>
                  <a:schemeClr val="bg1"/>
                </a:solidFill>
              </a:rPr>
              <a:t>org.apache.spark.rdd.RDD</a:t>
            </a:r>
            <a:r>
              <a:rPr lang="en-US" altLang="zh-CN" dirty="0">
                <a:solidFill>
                  <a:schemeClr val="bg1"/>
                </a:solidFill>
              </a:rPr>
              <a:t>[Int] = </a:t>
            </a:r>
            <a:r>
              <a:rPr lang="en-US" altLang="zh-CN" dirty="0" err="1">
                <a:solidFill>
                  <a:schemeClr val="bg1"/>
                </a:solidFill>
              </a:rPr>
              <a:t>ParallelCollectionRDD</a:t>
            </a:r>
            <a:r>
              <a:rPr lang="en-US" altLang="zh-CN" dirty="0">
                <a:solidFill>
                  <a:schemeClr val="bg1"/>
                </a:solidFill>
              </a:rPr>
              <a:t>[13] at parallelize at &lt;console&gt;:29</a:t>
            </a:r>
          </a:p>
        </p:txBody>
      </p:sp>
      <p:sp>
        <p:nvSpPr>
          <p:cNvPr id="11" name="矩形 4"/>
          <p:cNvSpPr>
            <a:spLocks noChangeArrowheads="1"/>
          </p:cNvSpPr>
          <p:nvPr/>
        </p:nvSpPr>
        <p:spPr bwMode="auto">
          <a:xfrm>
            <a:off x="1072024" y="5009536"/>
            <a:ext cx="8077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textFile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而言，如果没有在方法中指定分区数，则默认为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min(defaultParallelism,2)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，其中，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defaultParallelism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对应的就是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spark.default.parallelism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072024" y="6000136"/>
            <a:ext cx="807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如果是从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中读取文件，则分区数为文件分片数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比如，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128MB/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片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分区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12553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81451" y="2535750"/>
            <a:ext cx="7848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实例：根据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值的最后一位数字，写到不同的文件</a:t>
            </a:r>
          </a:p>
          <a:p>
            <a:pPr eaLnBrk="1" hangingPunct="1"/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part-00000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part-00001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写入到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part-00009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分区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22284125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865036" y="2322267"/>
            <a:ext cx="8305800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import </a:t>
            </a:r>
            <a:r>
              <a:rPr lang="en-US" altLang="zh-CN" sz="1400" dirty="0" err="1">
                <a:latin typeface="Arial" charset="0"/>
              </a:rPr>
              <a:t>org.apache.spark</a:t>
            </a:r>
            <a:r>
              <a:rPr lang="en-US" altLang="zh-CN" sz="1400" dirty="0">
                <a:latin typeface="Arial" charset="0"/>
              </a:rPr>
              <a:t>.{</a:t>
            </a:r>
            <a:r>
              <a:rPr lang="en-US" altLang="zh-CN" sz="1400" dirty="0" err="1">
                <a:latin typeface="Arial" charset="0"/>
              </a:rPr>
              <a:t>Partitioner</a:t>
            </a:r>
            <a:r>
              <a:rPr lang="en-US" altLang="zh-CN" sz="1400" dirty="0">
                <a:latin typeface="Arial" charset="0"/>
              </a:rPr>
              <a:t>, </a:t>
            </a:r>
            <a:r>
              <a:rPr lang="en-US" altLang="zh-CN" sz="1400" dirty="0" err="1">
                <a:latin typeface="Arial" charset="0"/>
              </a:rPr>
              <a:t>SparkContext</a:t>
            </a:r>
            <a:r>
              <a:rPr lang="en-US" altLang="zh-CN" sz="1400" dirty="0">
                <a:latin typeface="Arial" charset="0"/>
              </a:rPr>
              <a:t>, </a:t>
            </a:r>
            <a:r>
              <a:rPr lang="en-US" altLang="zh-CN" sz="1400" dirty="0" err="1">
                <a:latin typeface="Arial" charset="0"/>
              </a:rPr>
              <a:t>SparkConf</a:t>
            </a:r>
            <a:r>
              <a:rPr lang="en-US" altLang="zh-CN" sz="1400" dirty="0">
                <a:latin typeface="Arial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//</a:t>
            </a:r>
            <a:r>
              <a:rPr lang="zh-CN" altLang="en-US" sz="1400" dirty="0">
                <a:latin typeface="Arial" charset="0"/>
              </a:rPr>
              <a:t>自定义分区类，需继承</a:t>
            </a:r>
            <a:r>
              <a:rPr lang="en-US" altLang="zh-CN" sz="1400" dirty="0" err="1">
                <a:latin typeface="Arial" charset="0"/>
              </a:rPr>
              <a:t>Partitioner</a:t>
            </a:r>
            <a:r>
              <a:rPr lang="zh-CN" altLang="en-US" sz="1400" dirty="0">
                <a:latin typeface="Arial" charset="0"/>
              </a:rPr>
              <a:t>类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class </a:t>
            </a:r>
            <a:r>
              <a:rPr lang="en-US" altLang="zh-CN" sz="1400" dirty="0" err="1">
                <a:latin typeface="Arial" charset="0"/>
              </a:rPr>
              <a:t>UsridPartitioner</a:t>
            </a:r>
            <a:r>
              <a:rPr lang="en-US" altLang="zh-CN" sz="1400" dirty="0">
                <a:latin typeface="Arial" charset="0"/>
              </a:rPr>
              <a:t>(</a:t>
            </a:r>
            <a:r>
              <a:rPr lang="en-US" altLang="zh-CN" sz="1400" dirty="0" err="1">
                <a:latin typeface="Arial" charset="0"/>
              </a:rPr>
              <a:t>numParts:Int</a:t>
            </a:r>
            <a:r>
              <a:rPr lang="en-US" altLang="zh-CN" sz="1400" dirty="0">
                <a:latin typeface="Arial" charset="0"/>
              </a:rPr>
              <a:t>) extends </a:t>
            </a:r>
            <a:r>
              <a:rPr lang="en-US" altLang="zh-CN" sz="1400" dirty="0" err="1">
                <a:latin typeface="Arial" charset="0"/>
              </a:rPr>
              <a:t>Partitioner</a:t>
            </a:r>
            <a:r>
              <a:rPr lang="en-US" altLang="zh-CN" sz="1400" dirty="0">
                <a:latin typeface="Arial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//</a:t>
            </a:r>
            <a:r>
              <a:rPr lang="zh-CN" altLang="en-US" sz="1400" dirty="0">
                <a:latin typeface="Arial" charset="0"/>
              </a:rPr>
              <a:t>覆盖分区数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400" dirty="0">
                <a:latin typeface="Arial" charset="0"/>
              </a:rPr>
              <a:t>  </a:t>
            </a:r>
            <a:r>
              <a:rPr lang="en-US" altLang="zh-CN" sz="1400" dirty="0">
                <a:latin typeface="Arial" charset="0"/>
              </a:rPr>
              <a:t>override def </a:t>
            </a:r>
            <a:r>
              <a:rPr lang="en-US" altLang="zh-CN" sz="1400" dirty="0" err="1">
                <a:latin typeface="Arial" charset="0"/>
              </a:rPr>
              <a:t>numPartitions</a:t>
            </a:r>
            <a:r>
              <a:rPr lang="en-US" altLang="zh-CN" sz="1400" dirty="0">
                <a:latin typeface="Arial" charset="0"/>
              </a:rPr>
              <a:t>: </a:t>
            </a:r>
            <a:r>
              <a:rPr lang="en-US" altLang="zh-CN" sz="1400" dirty="0" err="1">
                <a:latin typeface="Arial" charset="0"/>
              </a:rPr>
              <a:t>Int</a:t>
            </a:r>
            <a:r>
              <a:rPr lang="en-US" altLang="zh-CN" sz="1400" dirty="0">
                <a:latin typeface="Arial" charset="0"/>
              </a:rPr>
              <a:t> = </a:t>
            </a:r>
            <a:r>
              <a:rPr lang="en-US" altLang="zh-CN" sz="1400" dirty="0" err="1">
                <a:latin typeface="Arial" charset="0"/>
              </a:rPr>
              <a:t>numParts</a:t>
            </a:r>
            <a:r>
              <a:rPr lang="en-US" altLang="zh-CN" sz="1400" dirty="0">
                <a:latin typeface="Arial" charset="0"/>
              </a:rPr>
              <a:t> 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//</a:t>
            </a:r>
            <a:r>
              <a:rPr lang="zh-CN" altLang="en-US" sz="1400" dirty="0">
                <a:latin typeface="Arial" charset="0"/>
              </a:rPr>
              <a:t>覆盖分区号获取函数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400" dirty="0">
                <a:latin typeface="Arial" charset="0"/>
              </a:rPr>
              <a:t>  </a:t>
            </a:r>
            <a:r>
              <a:rPr lang="en-US" altLang="zh-CN" sz="1400" dirty="0">
                <a:latin typeface="Arial" charset="0"/>
              </a:rPr>
              <a:t>override def </a:t>
            </a:r>
            <a:r>
              <a:rPr lang="en-US" altLang="zh-CN" sz="1400" dirty="0" err="1">
                <a:latin typeface="Arial" charset="0"/>
              </a:rPr>
              <a:t>getPartition</a:t>
            </a:r>
            <a:r>
              <a:rPr lang="en-US" altLang="zh-CN" sz="1400" dirty="0">
                <a:latin typeface="Arial" charset="0"/>
              </a:rPr>
              <a:t>(key: Any): </a:t>
            </a:r>
            <a:r>
              <a:rPr lang="en-US" altLang="zh-CN" sz="1400" dirty="0" err="1">
                <a:latin typeface="Arial" charset="0"/>
              </a:rPr>
              <a:t>Int</a:t>
            </a:r>
            <a:r>
              <a:rPr lang="en-US" altLang="zh-CN" sz="1400" dirty="0">
                <a:latin typeface="Arial" charset="0"/>
              </a:rPr>
              <a:t> = 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  key.toString.toInt%10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object Test 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def main(</a:t>
            </a:r>
            <a:r>
              <a:rPr lang="en-US" altLang="zh-CN" sz="1400" dirty="0" err="1">
                <a:latin typeface="Arial" charset="0"/>
              </a:rPr>
              <a:t>args</a:t>
            </a:r>
            <a:r>
              <a:rPr lang="en-US" altLang="zh-CN" sz="1400" dirty="0">
                <a:latin typeface="Arial" charset="0"/>
              </a:rPr>
              <a:t>: Array[String]) {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  </a:t>
            </a:r>
            <a:r>
              <a:rPr lang="en-US" altLang="zh-CN" sz="1400" dirty="0" err="1">
                <a:latin typeface="Arial" charset="0"/>
              </a:rPr>
              <a:t>val</a:t>
            </a:r>
            <a:r>
              <a:rPr lang="en-US" altLang="zh-CN" sz="1400" dirty="0">
                <a:latin typeface="Arial" charset="0"/>
              </a:rPr>
              <a:t> conf=new </a:t>
            </a:r>
            <a:r>
              <a:rPr lang="en-US" altLang="zh-CN" sz="1400" dirty="0" err="1">
                <a:latin typeface="Arial" charset="0"/>
              </a:rPr>
              <a:t>SparkConf</a:t>
            </a:r>
            <a:r>
              <a:rPr lang="en-US" altLang="zh-CN" sz="1400" dirty="0">
                <a:latin typeface="Arial" charset="0"/>
              </a:rPr>
              <a:t>()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  </a:t>
            </a:r>
            <a:r>
              <a:rPr lang="en-US" altLang="zh-CN" sz="1400" dirty="0" err="1">
                <a:latin typeface="Arial" charset="0"/>
              </a:rPr>
              <a:t>val</a:t>
            </a:r>
            <a:r>
              <a:rPr lang="en-US" altLang="zh-CN" sz="1400" dirty="0">
                <a:latin typeface="Arial" charset="0"/>
              </a:rPr>
              <a:t> sc=new </a:t>
            </a:r>
            <a:r>
              <a:rPr lang="en-US" altLang="zh-CN" sz="1400" dirty="0" err="1">
                <a:latin typeface="Arial" charset="0"/>
              </a:rPr>
              <a:t>SparkContext</a:t>
            </a:r>
            <a:r>
              <a:rPr lang="en-US" altLang="zh-CN" sz="1400" dirty="0">
                <a:latin typeface="Arial" charset="0"/>
              </a:rPr>
              <a:t>(conf)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  //</a:t>
            </a:r>
            <a:r>
              <a:rPr lang="zh-CN" altLang="en-US" sz="1400" dirty="0">
                <a:latin typeface="Arial" charset="0"/>
              </a:rPr>
              <a:t>模拟</a:t>
            </a:r>
            <a:r>
              <a:rPr lang="en-US" altLang="zh-CN" sz="1400" dirty="0">
                <a:latin typeface="Arial" charset="0"/>
              </a:rPr>
              <a:t>5</a:t>
            </a:r>
            <a:r>
              <a:rPr lang="zh-CN" altLang="en-US" sz="1400" dirty="0">
                <a:latin typeface="Arial" charset="0"/>
              </a:rPr>
              <a:t>个分区的数据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400" dirty="0">
                <a:latin typeface="Arial" charset="0"/>
              </a:rPr>
              <a:t>    </a:t>
            </a:r>
            <a:r>
              <a:rPr lang="en-US" altLang="zh-CN" sz="1400" dirty="0" err="1">
                <a:latin typeface="Arial" charset="0"/>
              </a:rPr>
              <a:t>val</a:t>
            </a:r>
            <a:r>
              <a:rPr lang="en-US" altLang="zh-CN" sz="1400" dirty="0">
                <a:latin typeface="Arial" charset="0"/>
              </a:rPr>
              <a:t> data=</a:t>
            </a:r>
            <a:r>
              <a:rPr lang="en-US" altLang="zh-CN" sz="1400" dirty="0" err="1">
                <a:latin typeface="Arial" charset="0"/>
              </a:rPr>
              <a:t>sc.parallelize</a:t>
            </a:r>
            <a:r>
              <a:rPr lang="en-US" altLang="zh-CN" sz="1400" dirty="0">
                <a:latin typeface="Arial" charset="0"/>
              </a:rPr>
              <a:t>(1 to 10,5)    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  //</a:t>
            </a:r>
            <a:r>
              <a:rPr lang="zh-CN" altLang="en-US" sz="1400" dirty="0">
                <a:latin typeface="Arial" charset="0"/>
              </a:rPr>
              <a:t>根据尾号转变为</a:t>
            </a:r>
            <a:r>
              <a:rPr lang="en-US" altLang="zh-CN" sz="1400" dirty="0">
                <a:latin typeface="Arial" charset="0"/>
              </a:rPr>
              <a:t>10</a:t>
            </a:r>
            <a:r>
              <a:rPr lang="zh-CN" altLang="en-US" sz="1400" dirty="0">
                <a:latin typeface="Arial" charset="0"/>
              </a:rPr>
              <a:t>个分区，分写到</a:t>
            </a:r>
            <a:r>
              <a:rPr lang="en-US" altLang="zh-CN" sz="1400" dirty="0">
                <a:latin typeface="Arial" charset="0"/>
              </a:rPr>
              <a:t>10</a:t>
            </a:r>
            <a:r>
              <a:rPr lang="zh-CN" altLang="en-US" sz="1400" dirty="0">
                <a:latin typeface="Arial" charset="0"/>
              </a:rPr>
              <a:t>个文件</a:t>
            </a:r>
          </a:p>
          <a:p>
            <a:pPr>
              <a:buFont typeface="Arial" charset="0"/>
              <a:buNone/>
              <a:defRPr/>
            </a:pPr>
            <a:r>
              <a:rPr lang="zh-CN" altLang="en-US" sz="1400" dirty="0">
                <a:latin typeface="Arial" charset="0"/>
              </a:rPr>
              <a:t>    </a:t>
            </a:r>
            <a:r>
              <a:rPr lang="en-US" altLang="zh-CN" sz="1400" dirty="0">
                <a:latin typeface="Arial" charset="0"/>
              </a:rPr>
              <a:t>data.map((_,1)).</a:t>
            </a:r>
            <a:r>
              <a:rPr lang="en-US" altLang="zh-CN" sz="1400" dirty="0" err="1">
                <a:latin typeface="Arial" charset="0"/>
              </a:rPr>
              <a:t>partitionBy</a:t>
            </a:r>
            <a:r>
              <a:rPr lang="en-US" altLang="zh-CN" sz="1400" dirty="0">
                <a:latin typeface="Arial" charset="0"/>
              </a:rPr>
              <a:t>(new </a:t>
            </a:r>
            <a:r>
              <a:rPr lang="en-US" altLang="zh-CN" sz="1400" dirty="0" err="1">
                <a:latin typeface="Arial" charset="0"/>
              </a:rPr>
              <a:t>UsridPartitioner</a:t>
            </a:r>
            <a:r>
              <a:rPr lang="en-US" altLang="zh-CN" sz="1400" dirty="0">
                <a:latin typeface="Arial" charset="0"/>
              </a:rPr>
              <a:t>(10)).</a:t>
            </a:r>
            <a:r>
              <a:rPr lang="en-US" altLang="zh-CN" sz="1400" dirty="0" err="1">
                <a:latin typeface="Arial" charset="0"/>
              </a:rPr>
              <a:t>saveAsTextFile</a:t>
            </a:r>
            <a:r>
              <a:rPr lang="en-US" altLang="zh-CN" sz="1400" dirty="0">
                <a:latin typeface="Arial" charset="0"/>
              </a:rPr>
              <a:t>("/</a:t>
            </a:r>
            <a:r>
              <a:rPr lang="en-US" altLang="zh-CN" sz="1400" dirty="0" err="1">
                <a:latin typeface="Arial" charset="0"/>
              </a:rPr>
              <a:t>chenm</a:t>
            </a:r>
            <a:r>
              <a:rPr lang="en-US" altLang="zh-CN" sz="1400" dirty="0">
                <a:latin typeface="Arial" charset="0"/>
              </a:rPr>
              <a:t>/partition")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  }</a:t>
            </a:r>
          </a:p>
          <a:p>
            <a:pPr>
              <a:buFont typeface="Arial" charset="0"/>
              <a:buNone/>
              <a:defRPr/>
            </a:pPr>
            <a:r>
              <a:rPr lang="en-US" altLang="zh-CN" sz="1400" dirty="0">
                <a:latin typeface="Arial" charset="0"/>
              </a:rPr>
              <a:t>}</a:t>
            </a:r>
            <a:endParaRPr lang="zh-CN" altLang="en-US" sz="1400" dirty="0">
              <a:latin typeface="Arial" charset="0"/>
            </a:endParaRP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分区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55763683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119551" y="2187753"/>
            <a:ext cx="7924800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在实际编程中，经常需要把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中的元素打印输出到屏幕上（标准输出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），一般会采用语句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rdd.foreach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println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或者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rdd.map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println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081451" y="2965017"/>
            <a:ext cx="8001000" cy="185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当采用本地模式（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）在单机上执行时，这些语句会打印出一个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中的所有元素。但是，当采用集群模式执行时，在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节点上执行打印语句是输出到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中，而不是输出到任务控制节点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 Program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中，因此，任务控制节点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 Program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stdout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是不会显示打印语句的这些输出内容的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081451" y="4822577"/>
            <a:ext cx="7924800" cy="1857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为了能够把所有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节点上的打印输出信息也显示到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 Program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中，可以使用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collect()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方法，比如，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rdd.collect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().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foreach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println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，但是，由于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collect()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方法会把各个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节点上的所有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元素都抓取到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 Program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中，因此，这可能会导致内存溢出。因此，当你只需要打印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的部分元素时，可以采用语句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rdd.take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(100).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foreach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println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RDD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编程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759112" y="1654353"/>
            <a:ext cx="33054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5、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打印元素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5300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1304365" y="2223247"/>
            <a:ext cx="7312451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en-US" altLang="zh-CN" sz="2400" dirty="0"/>
              <a:t> WordCount</a:t>
            </a:r>
            <a:r>
              <a:rPr lang="zh-CN" altLang="en-US" sz="2400" dirty="0"/>
              <a:t>程序运行原理</a:t>
            </a:r>
            <a:endParaRPr lang="en-US" altLang="zh-CN" sz="2400" dirty="0"/>
          </a:p>
          <a:p>
            <a:pPr marL="457200" indent="-457200" eaLnBrk="1" hangingPunct="1"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400" dirty="0"/>
              <a:t> 通过</a:t>
            </a:r>
            <a:r>
              <a:rPr lang="en-US" altLang="zh-CN" sz="2400" dirty="0"/>
              <a:t>WordCount</a:t>
            </a:r>
            <a:r>
              <a:rPr lang="zh-CN" altLang="en-US" sz="2400" dirty="0"/>
              <a:t>理解</a:t>
            </a:r>
            <a:r>
              <a:rPr lang="en-US" altLang="zh-CN" sz="2400" dirty="0"/>
              <a:t>Spark</a:t>
            </a:r>
            <a:r>
              <a:rPr lang="zh-CN" altLang="en-US" sz="2400" dirty="0"/>
              <a:t>与</a:t>
            </a:r>
            <a:r>
              <a:rPr lang="en-US" altLang="zh-CN" sz="2400" dirty="0"/>
              <a:t>HDFS</a:t>
            </a:r>
            <a:r>
              <a:rPr lang="zh-CN" altLang="en-US" sz="2400" dirty="0"/>
              <a:t>组合使用原理</a:t>
            </a:r>
            <a:endParaRPr lang="en-US" altLang="zh-CN" sz="2400" dirty="0"/>
          </a:p>
          <a:p>
            <a:pPr marL="457200" indent="-457200" eaLnBrk="1" hangingPunct="1">
              <a:spcBef>
                <a:spcPts val="1200"/>
              </a:spcBef>
              <a:buClr>
                <a:srgbClr val="0070C0"/>
              </a:buClr>
              <a:buFont typeface="+mj-lt"/>
              <a:buAutoNum type="arabicPeriod"/>
            </a:pPr>
            <a:r>
              <a:rPr lang="zh-CN" altLang="en-US" sz="2400" dirty="0"/>
              <a:t> 解析分片、分区、</a:t>
            </a:r>
            <a:r>
              <a:rPr lang="en-US" altLang="zh-CN" sz="2400" dirty="0"/>
              <a:t>CPU</a:t>
            </a:r>
            <a:r>
              <a:rPr lang="zh-CN" altLang="en-US" sz="2400" dirty="0"/>
              <a:t>核数之间的关系</a:t>
            </a: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</p:spTree>
    <p:extLst>
      <p:ext uri="{BB962C8B-B14F-4D97-AF65-F5344CB8AC3E}">
        <p14:creationId xmlns:p14="http://schemas.microsoft.com/office/powerpoint/2010/main" val="103013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865536" y="3124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概述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98382" y="2130723"/>
            <a:ext cx="10187183" cy="313316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>
              <a:lnSpc>
                <a:spcPct val="130000"/>
              </a:lnSpc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在借鉴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 MapReduce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优点的同时，很好地解决了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所面临的问题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30000"/>
              </a:lnSpc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相比于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 MapReduce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主要具有如下优点：</a:t>
            </a:r>
          </a:p>
          <a:p>
            <a:pPr marL="800100" lvl="1" indent="-342900" eaLnBrk="0" hangingPunct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的计算模式也属于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MapReduce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，但不局限于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操作，还提供了多种数据集操作类型，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编程模型比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 MapReduce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更灵活</a:t>
            </a:r>
          </a:p>
          <a:p>
            <a:pPr marL="800100" lvl="1" indent="-342900" eaLnBrk="0" hangingPunct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提供了内存计算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，可将中间结果放到内存中，对于迭代运算效率更高</a:t>
            </a:r>
          </a:p>
          <a:p>
            <a:pPr marL="800100" lvl="1" indent="-342900" eaLnBrk="0" hangingPunct="0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DAG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的任务调度执行机制，要优于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Hadoop MapReduce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的迭代执行机制 </a:t>
            </a:r>
          </a:p>
        </p:txBody>
      </p:sp>
      <p:sp>
        <p:nvSpPr>
          <p:cNvPr id="8" name="矩形 7"/>
          <p:cNvSpPr/>
          <p:nvPr/>
        </p:nvSpPr>
        <p:spPr>
          <a:xfrm>
            <a:off x="517478" y="980151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简介</a:t>
            </a:r>
            <a:endParaRPr kumimoji="1"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7478" y="1503371"/>
            <a:ext cx="2880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lvl="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Hadoop</a:t>
            </a:r>
          </a:p>
        </p:txBody>
      </p:sp>
    </p:spTree>
    <p:extLst>
      <p:ext uri="{BB962C8B-B14F-4D97-AF65-F5344CB8AC3E}">
        <p14:creationId xmlns:p14="http://schemas.microsoft.com/office/powerpoint/2010/main" val="7106029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1081451" y="2667763"/>
            <a:ext cx="7772400" cy="17541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textFile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sc.textFile</a:t>
            </a:r>
            <a:r>
              <a:rPr lang="en-US" altLang="zh-CN" dirty="0">
                <a:solidFill>
                  <a:schemeClr val="bg1"/>
                </a:solidFill>
              </a:rPr>
              <a:t>("file:///usr/local/spark/mycode/wordcount/word.txt")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val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wordCount</a:t>
            </a:r>
            <a:r>
              <a:rPr lang="en-US" altLang="zh-CN" dirty="0">
                <a:solidFill>
                  <a:schemeClr val="bg1"/>
                </a:solidFill>
              </a:rPr>
              <a:t> = </a:t>
            </a:r>
            <a:r>
              <a:rPr lang="en-US" altLang="zh-CN" dirty="0" err="1">
                <a:solidFill>
                  <a:schemeClr val="bg1"/>
                </a:solidFill>
              </a:rPr>
              <a:t>textFile.flatMap</a:t>
            </a:r>
            <a:r>
              <a:rPr lang="en-US" altLang="zh-CN" dirty="0">
                <a:solidFill>
                  <a:schemeClr val="bg1"/>
                </a:solidFill>
              </a:rPr>
              <a:t>(line =&gt; </a:t>
            </a:r>
            <a:r>
              <a:rPr lang="en-US" altLang="zh-CN" dirty="0" err="1">
                <a:solidFill>
                  <a:schemeClr val="bg1"/>
                </a:solidFill>
              </a:rPr>
              <a:t>line.split</a:t>
            </a:r>
            <a:r>
              <a:rPr lang="en-US" altLang="zh-CN" dirty="0">
                <a:solidFill>
                  <a:schemeClr val="bg1"/>
                </a:solidFill>
              </a:rPr>
              <a:t>(" ")).map(word =&gt; (word, 1)).</a:t>
            </a:r>
            <a:r>
              <a:rPr lang="en-US" altLang="zh-CN" dirty="0" err="1">
                <a:solidFill>
                  <a:schemeClr val="bg1"/>
                </a:solidFill>
              </a:rPr>
              <a:t>reduceByKey</a:t>
            </a:r>
            <a:r>
              <a:rPr lang="en-US" altLang="zh-CN" dirty="0">
                <a:solidFill>
                  <a:schemeClr val="bg1"/>
                </a:solidFill>
              </a:rPr>
              <a:t>((a, b) =&gt; a + b)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wordCount.collect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pPr eaLnBrk="1" hangingPunct="1"/>
            <a:r>
              <a:rPr lang="en-US" altLang="zh-CN" dirty="0" err="1">
                <a:solidFill>
                  <a:schemeClr val="bg1"/>
                </a:solidFill>
              </a:rPr>
              <a:t>scala</a:t>
            </a:r>
            <a:r>
              <a:rPr lang="en-US" altLang="zh-CN" dirty="0">
                <a:solidFill>
                  <a:schemeClr val="bg1"/>
                </a:solidFill>
              </a:rPr>
              <a:t>&gt; </a:t>
            </a:r>
            <a:r>
              <a:rPr lang="en-US" altLang="zh-CN" dirty="0" err="1">
                <a:solidFill>
                  <a:schemeClr val="bg1"/>
                </a:solidFill>
              </a:rPr>
              <a:t>wordCount.foreach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println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759112" y="1651457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程序运行原理</a:t>
            </a:r>
          </a:p>
        </p:txBody>
      </p:sp>
    </p:spTree>
    <p:extLst>
      <p:ext uri="{BB962C8B-B14F-4D97-AF65-F5344CB8AC3E}">
        <p14:creationId xmlns:p14="http://schemas.microsoft.com/office/powerpoint/2010/main" val="40341234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204" y="2485298"/>
            <a:ext cx="898366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759112" y="1651457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运行原理</a:t>
            </a:r>
          </a:p>
        </p:txBody>
      </p:sp>
    </p:spTree>
    <p:extLst>
      <p:ext uri="{BB962C8B-B14F-4D97-AF65-F5344CB8AC3E}">
        <p14:creationId xmlns:p14="http://schemas.microsoft.com/office/powerpoint/2010/main" val="13814968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51" y="1701951"/>
            <a:ext cx="1566386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759112" y="1651457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运行原理</a:t>
            </a:r>
          </a:p>
        </p:txBody>
      </p:sp>
    </p:spTree>
    <p:extLst>
      <p:ext uri="{BB962C8B-B14F-4D97-AF65-F5344CB8AC3E}">
        <p14:creationId xmlns:p14="http://schemas.microsoft.com/office/powerpoint/2010/main" val="26539415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标题 1"/>
          <p:cNvSpPr>
            <a:spLocks/>
          </p:cNvSpPr>
          <p:nvPr/>
        </p:nvSpPr>
        <p:spPr bwMode="auto">
          <a:xfrm>
            <a:off x="5291091" y="312428"/>
            <a:ext cx="636088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WordCount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程序运行原理</a:t>
            </a: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53200" y="1295400"/>
            <a:ext cx="1566545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3183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386251" y="2171942"/>
            <a:ext cx="7620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分布式处理的核心观念在于“计算向数据靠拢”，优点如下：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节省网络带宽</a:t>
            </a:r>
          </a:p>
          <a:p>
            <a:pPr marL="285750" indent="-285750" eaLnBrk="1" hangingPunct="1">
              <a:spcBef>
                <a:spcPts val="600"/>
              </a:spcBef>
              <a:buClr>
                <a:srgbClr val="0070C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计算逻辑在数据侧执行，消除了集中式处理中计算逻辑侧的性能瓶颈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4052513" y="6479703"/>
            <a:ext cx="23663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Spark+HDFS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运行架构</a:t>
            </a: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978" y="3365873"/>
            <a:ext cx="5337964" cy="3180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759112" y="1651457"/>
            <a:ext cx="75153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理解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HDFS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组合使用原理</a:t>
            </a:r>
          </a:p>
        </p:txBody>
      </p:sp>
    </p:spTree>
    <p:extLst>
      <p:ext uri="{BB962C8B-B14F-4D97-AF65-F5344CB8AC3E}">
        <p14:creationId xmlns:p14="http://schemas.microsoft.com/office/powerpoint/2010/main" val="38527876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236" y="2229400"/>
            <a:ext cx="5110430" cy="360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826936" y="5883136"/>
            <a:ext cx="838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对于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WordCount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而言，分布式程序运行在每个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Slave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的每个分区上，统计本分区内的单词计数，生成一个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，然后将它传回给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，再由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Driver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两两合并来自各个分区的所有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，形成最终的单词计数。</a:t>
            </a:r>
          </a:p>
        </p:txBody>
      </p:sp>
      <p:sp>
        <p:nvSpPr>
          <p:cNvPr id="8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0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759112" y="1651457"/>
            <a:ext cx="75153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通过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理解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Spark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HDFS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组合使用原理</a:t>
            </a:r>
          </a:p>
        </p:txBody>
      </p:sp>
    </p:spTree>
    <p:extLst>
      <p:ext uri="{BB962C8B-B14F-4D97-AF65-F5344CB8AC3E}">
        <p14:creationId xmlns:p14="http://schemas.microsoft.com/office/powerpoint/2010/main" val="337528438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242768" y="2206098"/>
            <a:ext cx="7620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梳理一下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中关于并发度涉及的几个概念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Split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以及节点数、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数、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数目的关系</a:t>
            </a:r>
          </a:p>
        </p:txBody>
      </p:sp>
      <p:pic>
        <p:nvPicPr>
          <p:cNvPr id="8" name="Picture 2" descr="https://pic2.zhimg.com/2e8ed07e80d1457ed2480de85c9644a5_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8" t="7318" r="8156" b="2440"/>
          <a:stretch>
            <a:fillRect/>
          </a:stretch>
        </p:blipFill>
        <p:spPr bwMode="auto">
          <a:xfrm>
            <a:off x="1502310" y="3224849"/>
            <a:ext cx="7100917" cy="3457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1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2" name="标题 1"/>
          <p:cNvSpPr>
            <a:spLocks/>
          </p:cNvSpPr>
          <p:nvPr/>
        </p:nvSpPr>
        <p:spPr bwMode="auto">
          <a:xfrm>
            <a:off x="759112" y="1651457"/>
            <a:ext cx="75153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解析分片、分区、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核数之间的关系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9398448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009734" y="2318570"/>
            <a:ext cx="884247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输入可能以多个文件的形式存储在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HDFS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上，每个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都包含了很多块，称为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</a:t>
            </a:r>
          </a:p>
        </p:txBody>
      </p:sp>
      <p:sp>
        <p:nvSpPr>
          <p:cNvPr id="8" name="矩形 3"/>
          <p:cNvSpPr>
            <a:spLocks noChangeArrowheads="1"/>
          </p:cNvSpPr>
          <p:nvPr/>
        </p:nvSpPr>
        <p:spPr bwMode="auto">
          <a:xfrm>
            <a:off x="1009733" y="2774241"/>
            <a:ext cx="8681113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Spark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读取这些文件作为输入时，会根据具体数据格式对应的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InputFormat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进行解析，一般是将若干个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Block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合并成一个输入分片，称为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InputSplit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，注意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InputSplit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不能跨越文件</a:t>
            </a: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1009733" y="3879030"/>
            <a:ext cx="80010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随后将为这些输入分片生成具体的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InputSplit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是一一对应的关系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009734" y="4299770"/>
            <a:ext cx="8681112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随后这些具体的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每个都会被分配到集群上的某个节点的某个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去执行。每个节点可以起一个或多个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1009733" y="5041273"/>
            <a:ext cx="84480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由若干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组成，每个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一次只能执行一个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>
            <a:off x="1009734" y="5510005"/>
            <a:ext cx="78486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执行的结果就是生成了目标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的一个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partiton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矩形 9"/>
          <p:cNvSpPr>
            <a:spLocks noChangeArrowheads="1"/>
          </p:cNvSpPr>
          <p:nvPr/>
        </p:nvSpPr>
        <p:spPr bwMode="auto">
          <a:xfrm>
            <a:off x="1009734" y="5958240"/>
            <a:ext cx="66294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2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被执行的并发度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数目 * 每个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Executor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核数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6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7" name="标题 1"/>
          <p:cNvSpPr>
            <a:spLocks/>
          </p:cNvSpPr>
          <p:nvPr/>
        </p:nvSpPr>
        <p:spPr bwMode="auto">
          <a:xfrm>
            <a:off x="759112" y="1651457"/>
            <a:ext cx="75153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解析分片、分区、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核数之间的关系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15798172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1332462" y="2352065"/>
            <a:ext cx="2692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至于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的数目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157651" y="2834797"/>
            <a:ext cx="7696200" cy="812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对于数据读入阶段，例如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sc.textFile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，输入文件被划分为多少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InputSplit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就会需要多少初始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157651" y="3520597"/>
            <a:ext cx="777240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阶段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数目保持不变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157651" y="3901597"/>
            <a:ext cx="77724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Reduce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阶段，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的聚合会触发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shuffle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操作，聚合后的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partition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数目跟具体操作有关，例如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repartition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操作会聚合成指定分区数，还有一些算子是可配置的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7651" y="4968397"/>
            <a:ext cx="7696200" cy="1172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eaLnBrk="1" hangingPunct="1">
              <a:lnSpc>
                <a:spcPct val="130000"/>
              </a:lnSpc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RDD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分区数决定了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 ，为并行提供了可能。至于能否并行执行由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的核数来决定。比如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核，那么那么一台机器可以同时跑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个任务，如果是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核的话，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个任务轮流执行</a:t>
            </a:r>
          </a:p>
        </p:txBody>
      </p:sp>
      <p:sp>
        <p:nvSpPr>
          <p:cNvPr id="13" name="标题 1"/>
          <p:cNvSpPr>
            <a:spLocks/>
          </p:cNvSpPr>
          <p:nvPr/>
        </p:nvSpPr>
        <p:spPr bwMode="auto">
          <a:xfrm>
            <a:off x="759112" y="1168551"/>
            <a:ext cx="4736253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WordCount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程序解析</a:t>
            </a:r>
          </a:p>
        </p:txBody>
      </p:sp>
      <p:sp>
        <p:nvSpPr>
          <p:cNvPr id="14" name="标题 1"/>
          <p:cNvSpPr>
            <a:spLocks/>
          </p:cNvSpPr>
          <p:nvPr/>
        </p:nvSpPr>
        <p:spPr bwMode="auto">
          <a:xfrm>
            <a:off x="6017936" y="464828"/>
            <a:ext cx="5786438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Spark</a:t>
            </a:r>
            <a:r>
              <a:rPr kumimoji="1" lang="zh-CN" altLang="en-US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ea typeface="黑体" pitchFamily="2" charset="-122"/>
              </a:rPr>
              <a:t>编程实践</a:t>
            </a:r>
          </a:p>
        </p:txBody>
      </p:sp>
      <p:sp>
        <p:nvSpPr>
          <p:cNvPr id="15" name="标题 1"/>
          <p:cNvSpPr>
            <a:spLocks/>
          </p:cNvSpPr>
          <p:nvPr/>
        </p:nvSpPr>
        <p:spPr bwMode="auto">
          <a:xfrm>
            <a:off x="759112" y="1651457"/>
            <a:ext cx="7515312" cy="5334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marL="533400" indent="-533400" fontAlgn="base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Pct val="100000"/>
              <a:buFont typeface="Wingdings" panose="05000000000000000000" pitchFamily="2" charset="2"/>
              <a:buChar char="p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解析分片、分区、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核数之间的关系</a:t>
            </a:r>
          </a:p>
        </p:txBody>
      </p:sp>
    </p:spTree>
    <p:extLst>
      <p:ext uri="{BB962C8B-B14F-4D97-AF65-F5344CB8AC3E}">
        <p14:creationId xmlns:p14="http://schemas.microsoft.com/office/powerpoint/2010/main" val="208017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74" y="-1"/>
            <a:ext cx="949477" cy="949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1974" y="944151"/>
            <a:ext cx="11520000" cy="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20036" y="1960303"/>
            <a:ext cx="81438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None/>
            </a:pPr>
            <a:r>
              <a:rPr lang="en-US" altLang="zh-CN" sz="10000" dirty="0">
                <a:solidFill>
                  <a:srgbClr val="00206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Thanks!</a:t>
            </a:r>
            <a:endParaRPr lang="zh-CN" altLang="en-US" sz="10000" dirty="0">
              <a:solidFill>
                <a:srgbClr val="002060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4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0C0"/>
        </a:solidFill>
        <a:ln>
          <a:solidFill>
            <a:srgbClr val="0070C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默认设计模板">
    <a:majorFont>
      <a:latin typeface="Arial"/>
      <a:ea typeface="黑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9737</Words>
  <Application>Microsoft Office PowerPoint</Application>
  <PresentationFormat>宽屏</PresentationFormat>
  <Paragraphs>814</Paragraphs>
  <Slides>99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99</vt:i4>
      </vt:variant>
    </vt:vector>
  </HeadingPairs>
  <TitlesOfParts>
    <vt:vector size="113" baseType="lpstr">
      <vt:lpstr>Arial Unicode MS</vt:lpstr>
      <vt:lpstr>等线</vt:lpstr>
      <vt:lpstr>等线 Light</vt:lpstr>
      <vt:lpstr>黑体</vt:lpstr>
      <vt:lpstr>华文新魏</vt:lpstr>
      <vt:lpstr>华文行楷</vt:lpstr>
      <vt:lpstr>微软雅黑</vt:lpstr>
      <vt:lpstr>Arial</vt:lpstr>
      <vt:lpstr>Tahoma</vt:lpstr>
      <vt:lpstr>Times New Roman</vt:lpstr>
      <vt:lpstr>Wingdings</vt:lpstr>
      <vt:lpstr>Office 主题​​</vt:lpstr>
      <vt:lpstr>Visio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</dc:title>
  <dc:creator>wu anbiao</dc:creator>
  <cp:lastModifiedBy>Boyang Li</cp:lastModifiedBy>
  <cp:revision>141</cp:revision>
  <dcterms:created xsi:type="dcterms:W3CDTF">2019-07-27T08:16:58Z</dcterms:created>
  <dcterms:modified xsi:type="dcterms:W3CDTF">2025-03-31T05:18:00Z</dcterms:modified>
</cp:coreProperties>
</file>