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7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906000" cy="6858000" type="A4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33CC"/>
    <a:srgbClr val="FF3300"/>
    <a:srgbClr val="D60093"/>
    <a:srgbClr val="1205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28" autoAdjust="0"/>
    <p:restoredTop sz="94690" autoAdjust="0"/>
  </p:normalViewPr>
  <p:slideViewPr>
    <p:cSldViewPr>
      <p:cViewPr varScale="1">
        <p:scale>
          <a:sx n="79" d="100"/>
          <a:sy n="79" d="100"/>
        </p:scale>
        <p:origin x="-1416" y="-8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56" d="100"/>
          <a:sy n="56" d="100"/>
        </p:scale>
        <p:origin x="-1830" y="-96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宋体" charset="-122"/>
              </a:defRPr>
            </a:lvl1pPr>
          </a:lstStyle>
          <a:p>
            <a:fld id="{49200172-59DA-4EFC-BA2A-B53FAF111CA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11936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7425" y="696913"/>
            <a:ext cx="503555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en-US" altLang="zh-CN" smtClean="0"/>
          </a:p>
          <a:p>
            <a:pPr lvl="1"/>
            <a:r>
              <a:rPr lang="en-US" altLang="zh-CN" smtClean="0"/>
              <a:t>5656</a:t>
            </a:r>
          </a:p>
          <a:p>
            <a:pPr lvl="2"/>
            <a:r>
              <a:rPr lang="zh-CN" altLang="en-US" smtClean="0"/>
              <a:t>第三级</a:t>
            </a:r>
            <a:endParaRPr lang="en-US" altLang="zh-CN" smtClean="0"/>
          </a:p>
          <a:p>
            <a:pPr lvl="3"/>
            <a:r>
              <a:rPr lang="zh-CN" altLang="en-US" smtClean="0"/>
              <a:t>第四级</a:t>
            </a:r>
            <a:endParaRPr lang="en-US" altLang="zh-CN" smtClean="0"/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宋体" charset="-122"/>
              </a:defRPr>
            </a:lvl1pPr>
          </a:lstStyle>
          <a:p>
            <a:fld id="{981B58C4-B5B0-41B3-9F5D-54C0E8C813D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39528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charset="-122"/>
        <a:ea typeface="宋体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charset="-122"/>
        <a:ea typeface="宋体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charset="-122"/>
        <a:ea typeface="宋体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charset="-122"/>
        <a:ea typeface="宋体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charset="-122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491936-B130-4DA9-8008-1BD4919F3DBE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270250"/>
            <a:ext cx="69342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  <p:sp>
        <p:nvSpPr>
          <p:cNvPr id="16392" name="Rectangle 8" descr="Gold bar"/>
          <p:cNvSpPr>
            <a:spLocks noChangeArrowheads="1"/>
          </p:cNvSpPr>
          <p:nvPr/>
        </p:nvSpPr>
        <p:spPr bwMode="auto">
          <a:xfrm>
            <a:off x="247650" y="2889250"/>
            <a:ext cx="3109913" cy="2016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3" name="Rectangle 9" descr="Orange bar"/>
          <p:cNvSpPr>
            <a:spLocks noChangeArrowheads="1"/>
          </p:cNvSpPr>
          <p:nvPr/>
        </p:nvSpPr>
        <p:spPr bwMode="auto">
          <a:xfrm>
            <a:off x="3357563" y="2889250"/>
            <a:ext cx="3108325" cy="2016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4" name="Rectangle 10" descr="Slate bar"/>
          <p:cNvSpPr>
            <a:spLocks noChangeArrowheads="1"/>
          </p:cNvSpPr>
          <p:nvPr/>
        </p:nvSpPr>
        <p:spPr bwMode="auto">
          <a:xfrm>
            <a:off x="6465888" y="2889250"/>
            <a:ext cx="3109912" cy="20161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日期占位符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7DE5-C1E4-4433-883B-B23D782938C1}" type="datetime4">
              <a:rPr lang="en-US" altLang="zh-CN" smtClean="0"/>
              <a:t>March 25, 2018</a:t>
            </a:fld>
            <a:endParaRPr lang="en-US" altLang="zh-CN" dirty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B93C0E-3456-44C7-912E-AAC1971D51A2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15" name="页脚占位符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pyro_yangxu@bit.edu.cn</a:t>
            </a:r>
            <a:endParaRPr lang="en-US" altLang="zh-CN" dirty="0"/>
          </a:p>
        </p:txBody>
      </p:sp>
      <p:sp>
        <p:nvSpPr>
          <p:cNvPr id="16" name="标题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F066EB-01FB-44E3-9D8A-BB29F6B840E4}" type="datetime4">
              <a:rPr lang="en-US" altLang="zh-CN" smtClean="0"/>
              <a:t>March 25, 2018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pyro_yangxu@bit.edu.cn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C205AB-1832-4048-94FE-2C0FAFC35494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1850" y="277813"/>
            <a:ext cx="222885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277813"/>
            <a:ext cx="653415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DF16D8-E355-4EC0-93F6-5A641A01FDE0}" type="datetime4">
              <a:rPr lang="en-US" altLang="zh-CN" smtClean="0"/>
              <a:t>March 25, 2018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pyro_yangxu@bit.edu.cn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C0421C-04C0-44C7-8525-F4D366B4C628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7813"/>
            <a:ext cx="89154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95300" y="1600200"/>
            <a:ext cx="43815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29200" y="1600200"/>
            <a:ext cx="4381500" cy="21891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029200" y="3941763"/>
            <a:ext cx="4381500" cy="2189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95300" y="6429396"/>
            <a:ext cx="2311400" cy="276204"/>
          </a:xfrm>
        </p:spPr>
        <p:txBody>
          <a:bodyPr/>
          <a:lstStyle>
            <a:lvl1pPr>
              <a:defRPr/>
            </a:lvl1pPr>
          </a:lstStyle>
          <a:p>
            <a:fld id="{48C88409-EF28-4835-B464-D9E51EB46A3E}" type="datetime4">
              <a:rPr lang="en-US" altLang="zh-CN" smtClean="0"/>
              <a:t>March 25, 2018</a:t>
            </a:fld>
            <a:endParaRPr lang="en-US" altLang="zh-CN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384550" y="6429396"/>
            <a:ext cx="3136900" cy="276204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pyro_yangxu@bit.edu.cn</a:t>
            </a:r>
            <a:endParaRPr lang="en-US" altLang="zh-CN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7099300" y="6429396"/>
            <a:ext cx="2311400" cy="276204"/>
          </a:xfrm>
        </p:spPr>
        <p:txBody>
          <a:bodyPr/>
          <a:lstStyle>
            <a:lvl1pPr>
              <a:defRPr/>
            </a:lvl1pPr>
          </a:lstStyle>
          <a:p>
            <a:fld id="{9AB2CC7B-3645-4A9D-B5D6-82999AE4FA78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7813"/>
            <a:ext cx="89154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95300" y="1600200"/>
            <a:ext cx="43815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5029200" y="1600200"/>
            <a:ext cx="4381500" cy="4530725"/>
          </a:xfrm>
        </p:spPr>
        <p:txBody>
          <a:bodyPr/>
          <a:lstStyle/>
          <a:p>
            <a:r>
              <a:rPr lang="zh-CN" altLang="en-US" smtClean="0"/>
              <a:t>单击图标添加剪 贴画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95300" y="6429396"/>
            <a:ext cx="2311400" cy="276204"/>
          </a:xfrm>
        </p:spPr>
        <p:txBody>
          <a:bodyPr/>
          <a:lstStyle>
            <a:lvl1pPr>
              <a:defRPr/>
            </a:lvl1pPr>
          </a:lstStyle>
          <a:p>
            <a:fld id="{C0A72571-D641-412A-BDAE-058D9B34D6B2}" type="datetime4">
              <a:rPr lang="en-US" altLang="zh-CN" smtClean="0"/>
              <a:t>March 25, 2018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84550" y="6429396"/>
            <a:ext cx="3136900" cy="276204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pyro_yangxu@bit.edu.cn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99300" y="6429396"/>
            <a:ext cx="2311400" cy="276204"/>
          </a:xfrm>
        </p:spPr>
        <p:txBody>
          <a:bodyPr/>
          <a:lstStyle>
            <a:lvl1pPr>
              <a:defRPr/>
            </a:lvl1pPr>
          </a:lstStyle>
          <a:p>
            <a:fld id="{147F2B37-16A8-47E7-8A4C-4752BC3E7385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FF6600"/>
              </a:buClr>
              <a:buFont typeface="Wingdings" pitchFamily="2" charset="2"/>
              <a:buChar char=""/>
              <a:defRPr/>
            </a:lvl1pPr>
            <a:lvl2pPr>
              <a:buClr>
                <a:srgbClr val="FF6600"/>
              </a:buClr>
              <a:buFont typeface="Wingdings" pitchFamily="2" charset="2"/>
              <a:buChar char="Ø"/>
              <a:defRPr/>
            </a:lvl2pPr>
            <a:lvl3pPr>
              <a:buClr>
                <a:srgbClr val="FF6600"/>
              </a:buClr>
              <a:buFont typeface="Wingdings" pitchFamily="2" charset="2"/>
              <a:buChar char="l"/>
              <a:defRPr/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95300" y="6429396"/>
            <a:ext cx="2311400" cy="276204"/>
          </a:xfrm>
        </p:spPr>
        <p:txBody>
          <a:bodyPr/>
          <a:lstStyle/>
          <a:p>
            <a:fld id="{6432CB1C-5F6B-4C3C-A8B2-F0A3F50CF243}" type="datetime4">
              <a:rPr lang="en-US" altLang="zh-CN" smtClean="0"/>
              <a:t>March 25, 2018</a:t>
            </a:fld>
            <a:endParaRPr lang="en-US" altLang="zh-CN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>
          <a:xfrm>
            <a:off x="7099300" y="6429396"/>
            <a:ext cx="2311400" cy="276204"/>
          </a:xfrm>
        </p:spPr>
        <p:txBody>
          <a:bodyPr/>
          <a:lstStyle/>
          <a:p>
            <a:fld id="{F0B93C0E-3456-44C7-912E-AAC1971D51A2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>
          <a:xfrm>
            <a:off x="3384550" y="6429396"/>
            <a:ext cx="3136900" cy="276204"/>
          </a:xfrm>
        </p:spPr>
        <p:txBody>
          <a:bodyPr/>
          <a:lstStyle/>
          <a:p>
            <a:r>
              <a:rPr lang="en-US" altLang="zh-CN" smtClean="0"/>
              <a:t>pyro_yangxu@bit.edu.cn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731255-7D1F-4E98-9F11-53E6F227ABB8}" type="datetime4">
              <a:rPr lang="en-US" altLang="zh-CN" smtClean="0"/>
              <a:t>March 25, 2018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pyro_yangxu@bit.edu.cn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09CD1E-D806-4D1C-A83B-54E02FD4FB2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60162D-BE1B-4348-9EB1-F22040305497}" type="datetime4">
              <a:rPr lang="en-US" altLang="zh-CN" smtClean="0"/>
              <a:t>March 25, 2018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pyro_yangxu@bit.edu.cn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FB18F4-76C2-470C-957D-AE739F952D62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722B64-639C-4AF0-A533-89D26F5DB32A}" type="datetime4">
              <a:rPr lang="en-US" altLang="zh-CN" smtClean="0"/>
              <a:t>March 25, 2018</a:t>
            </a:fld>
            <a:endParaRPr lang="en-US" altLang="zh-CN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pyro_yangxu@bit.edu.cn</a:t>
            </a:r>
            <a:endParaRPr lang="en-US" altLang="zh-CN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784E52-2B41-4B17-9BD4-0364615ECD4D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8B27F8-B868-4D29-B8EA-CA026676C3F7}" type="datetime4">
              <a:rPr lang="en-US" altLang="zh-CN" smtClean="0"/>
              <a:t>March 25, 2018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pyro_yangxu@bit.edu.cn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BCFF55-86E0-4D3B-AFE1-05CDCAF8D59E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E23B4FD-3634-4E1D-9A8A-050B865572B8}" type="datetime4">
              <a:rPr lang="en-US" altLang="zh-CN" smtClean="0"/>
              <a:t>March 25, 2018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pyro_yangxu@bit.edu.cn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84345F-9875-479A-B2DF-6FE4EF2B1E19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D17D13-5E35-4827-ACA0-CF9C5DC626A7}" type="datetime4">
              <a:rPr lang="en-US" altLang="zh-CN" smtClean="0"/>
              <a:t>March 25, 2018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pyro_yangxu@bit.edu.cn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231626-4E9D-4EA1-B6B9-B2027240BD50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143F6E-950B-4F71-B7A8-FC143996AF66}" type="datetime4">
              <a:rPr lang="en-US" altLang="zh-CN" smtClean="0"/>
              <a:t>March 25, 2018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pyro_yangxu@bit.edu.cn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23BECE-5105-44CB-9515-4B03B644593E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7813"/>
            <a:ext cx="8915400" cy="702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052736"/>
            <a:ext cx="8915400" cy="5078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第四级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429396"/>
            <a:ext cx="2311400" cy="276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a typeface="宋体" charset="-122"/>
              </a:defRPr>
            </a:lvl1pPr>
          </a:lstStyle>
          <a:p>
            <a:fld id="{B00111DF-0A4B-46FB-9219-B8B263AC50C0}" type="datetime4">
              <a:rPr lang="en-US" altLang="zh-CN" smtClean="0"/>
              <a:t>March 25, 2018</a:t>
            </a:fld>
            <a:endParaRPr lang="en-US" altLang="zh-CN" dirty="0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429396"/>
            <a:ext cx="3136900" cy="276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a typeface="宋体" charset="-122"/>
              </a:defRPr>
            </a:lvl1pPr>
          </a:lstStyle>
          <a:p>
            <a:r>
              <a:rPr lang="en-US" altLang="zh-CN" smtClean="0"/>
              <a:t>pyro_yangxu@bit.edu.cn</a:t>
            </a:r>
            <a:endParaRPr lang="en-US" altLang="zh-CN" dirty="0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429396"/>
            <a:ext cx="2311400" cy="276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a typeface="宋体" charset="-122"/>
              </a:defRPr>
            </a:lvl1pPr>
          </a:lstStyle>
          <a:p>
            <a:fld id="{F0B93C0E-3456-44C7-912E-AAC1971D51A2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5367" name="Rectangle 7" descr="Gold bar"/>
          <p:cNvSpPr>
            <a:spLocks noChangeArrowheads="1"/>
          </p:cNvSpPr>
          <p:nvPr/>
        </p:nvSpPr>
        <p:spPr bwMode="auto">
          <a:xfrm>
            <a:off x="0" y="0"/>
            <a:ext cx="247650" cy="2286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zh-CN" altLang="en-US" sz="2400">
              <a:latin typeface="Times New Roman" pitchFamily="18" charset="0"/>
              <a:ea typeface="宋体" charset="-122"/>
            </a:endParaRP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488504" y="980728"/>
            <a:ext cx="87503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369" name="Rectangle 9" descr="Orange bar"/>
          <p:cNvSpPr>
            <a:spLocks noChangeArrowheads="1"/>
          </p:cNvSpPr>
          <p:nvPr/>
        </p:nvSpPr>
        <p:spPr bwMode="auto">
          <a:xfrm>
            <a:off x="0" y="2286000"/>
            <a:ext cx="247650" cy="2286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zh-CN" altLang="en-US" sz="2400">
              <a:latin typeface="Times New Roman" pitchFamily="18" charset="0"/>
              <a:ea typeface="宋体" charset="-122"/>
            </a:endParaRPr>
          </a:p>
        </p:txBody>
      </p:sp>
      <p:sp>
        <p:nvSpPr>
          <p:cNvPr id="15370" name="Rectangle 10" descr="Slate bar"/>
          <p:cNvSpPr>
            <a:spLocks noChangeArrowheads="1"/>
          </p:cNvSpPr>
          <p:nvPr/>
        </p:nvSpPr>
        <p:spPr bwMode="auto">
          <a:xfrm>
            <a:off x="0" y="4572000"/>
            <a:ext cx="247650" cy="2286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zh-CN" altLang="en-US" sz="2400">
              <a:latin typeface="Times New Roman" pitchFamily="18" charset="0"/>
              <a:ea typeface="宋体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ts val="1272"/>
        </a:spcBef>
        <a:spcAft>
          <a:spcPct val="0"/>
        </a:spcAft>
        <a:buClr>
          <a:srgbClr val="FF6600"/>
        </a:buClr>
        <a:buSzPct val="75000"/>
        <a:buFont typeface="Wingdings" pitchFamily="2" charset="2"/>
        <a:buChar char="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6600"/>
        </a:buClr>
        <a:buSzPct val="75000"/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FF6600"/>
        </a:buClr>
        <a:buSzPct val="6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950" y="685800"/>
            <a:ext cx="8420100" cy="2127250"/>
          </a:xfrm>
        </p:spPr>
        <p:txBody>
          <a:bodyPr/>
          <a:lstStyle/>
          <a:p>
            <a:pPr algn="ctr"/>
            <a:r>
              <a:rPr lang="zh-CN" altLang="en-US" dirty="0" smtClean="0"/>
              <a:t>数字电路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实验一 组合逻辑电路的设计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/>
              <a:t>杨 旭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北京理工大学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/>
              <a:t>pyro_yangxu</a:t>
            </a:r>
            <a:r>
              <a:rPr lang="en-US" altLang="zh-CN" dirty="0" smtClean="0">
                <a:solidFill>
                  <a:schemeClr val="tx1"/>
                </a:solidFill>
              </a:rPr>
              <a:t>@bit.edu.cn</a:t>
            </a:r>
            <a:endParaRPr lang="zh-CN" altLang="en-US" dirty="0" smtClean="0">
              <a:solidFill>
                <a:schemeClr val="tx1"/>
              </a:solidFill>
            </a:endParaRPr>
          </a:p>
          <a:p>
            <a:endParaRPr lang="zh-CN" altLang="en-US" dirty="0">
              <a:ea typeface="宋体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Multisim</a:t>
            </a:r>
            <a:r>
              <a:rPr lang="zh-CN" altLang="en-US" dirty="0"/>
              <a:t>仪表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pyro_yangxu@bit.edu.cn</a:t>
            </a:r>
            <a:endParaRPr lang="en-US" altLang="zh-CN" dirty="0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152" y="1499918"/>
            <a:ext cx="7849696" cy="385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25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/>
              <a:t>Multisim</a:t>
            </a:r>
            <a:r>
              <a:rPr lang="zh-CN" altLang="en-US" dirty="0"/>
              <a:t>元件调用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pyro_yangxu@bit.edu.cn</a:t>
            </a:r>
            <a:endParaRPr lang="en-US" altLang="zh-CN" dirty="0"/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436" y="1772816"/>
            <a:ext cx="7392432" cy="468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50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441" y="2024637"/>
            <a:ext cx="7459117" cy="3134163"/>
          </a:xfrm>
        </p:spPr>
      </p:pic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pyro_yangxu@bit.edu.cn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5481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）常用电子电路仿真仪表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pyro_yangxu@bit.edu.cn</a:t>
            </a:r>
            <a:endParaRPr lang="en-US" altLang="zh-CN" dirty="0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388" y="1700808"/>
            <a:ext cx="6773221" cy="462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9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实验内容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了解元件工具箱中常用的器件的调用、参数选择。</a:t>
            </a:r>
          </a:p>
          <a:p>
            <a:r>
              <a:rPr lang="zh-CN" altLang="en-US" dirty="0"/>
              <a:t>调用各类仿真仪表，掌握各类仿真仪表控制面板</a:t>
            </a:r>
            <a:r>
              <a:rPr lang="zh-CN" altLang="en-US" dirty="0" smtClean="0"/>
              <a:t>的功能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完成四舍五入判别</a:t>
            </a:r>
            <a:r>
              <a:rPr lang="zh-CN" altLang="en-US" dirty="0" smtClean="0"/>
              <a:t>电路（</a:t>
            </a:r>
            <a:r>
              <a:rPr lang="zh-CN" altLang="en-US" dirty="0" smtClean="0"/>
              <a:t>其输入为</a:t>
            </a:r>
            <a:r>
              <a:rPr lang="en-US" altLang="zh-CN" dirty="0" smtClean="0"/>
              <a:t>8421BCD</a:t>
            </a:r>
            <a:r>
              <a:rPr lang="zh-CN" altLang="en-US" dirty="0" smtClean="0"/>
              <a:t>码，要求当输大于或等于</a:t>
            </a:r>
            <a:r>
              <a:rPr lang="en-US" altLang="zh-CN" dirty="0" smtClean="0"/>
              <a:t>5</a:t>
            </a:r>
            <a:r>
              <a:rPr lang="zh-CN" altLang="en-US" dirty="0" smtClean="0"/>
              <a:t>时，判别电路输出为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，反之为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</a:t>
            </a:r>
            <a:r>
              <a:rPr lang="zh-CN" altLang="en-US" dirty="0" smtClean="0"/>
              <a:t>只能用与非门实现）。</a:t>
            </a:r>
          </a:p>
          <a:p>
            <a:r>
              <a:rPr lang="zh-CN" altLang="en-US" dirty="0" smtClean="0"/>
              <a:t>设计</a:t>
            </a:r>
            <a:r>
              <a:rPr lang="zh-CN" altLang="en-US" dirty="0"/>
              <a:t>一个表决电路，当控制端</a:t>
            </a:r>
            <a:r>
              <a:rPr lang="en-US" altLang="zh-CN" dirty="0"/>
              <a:t>M=0</a:t>
            </a:r>
            <a:r>
              <a:rPr lang="zh-CN" altLang="en-US" dirty="0"/>
              <a:t>时，输入端</a:t>
            </a:r>
            <a:r>
              <a:rPr lang="en-US" altLang="zh-CN" dirty="0"/>
              <a:t>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一致同意时，输出</a:t>
            </a:r>
            <a:r>
              <a:rPr lang="en-US" altLang="zh-CN" dirty="0"/>
              <a:t>F</a:t>
            </a:r>
            <a:r>
              <a:rPr lang="zh-CN" altLang="en-US" dirty="0"/>
              <a:t>为</a:t>
            </a:r>
            <a:r>
              <a:rPr lang="en-US" altLang="zh-CN" dirty="0"/>
              <a:t>1</a:t>
            </a:r>
            <a:r>
              <a:rPr lang="zh-CN" altLang="en-US" dirty="0"/>
              <a:t>，否则输出为</a:t>
            </a:r>
            <a:r>
              <a:rPr lang="en-US" altLang="zh-CN" dirty="0"/>
              <a:t>0</a:t>
            </a:r>
            <a:r>
              <a:rPr lang="zh-CN" altLang="en-US" dirty="0"/>
              <a:t>；当</a:t>
            </a:r>
            <a:r>
              <a:rPr lang="zh-CN" altLang="en-US" dirty="0" smtClean="0"/>
              <a:t>控制</a:t>
            </a:r>
            <a:r>
              <a:rPr lang="zh-CN" altLang="en-US" dirty="0"/>
              <a:t>端</a:t>
            </a:r>
            <a:r>
              <a:rPr lang="en-US" altLang="zh-CN" dirty="0"/>
              <a:t>M=1</a:t>
            </a:r>
            <a:r>
              <a:rPr lang="zh-CN" altLang="en-US" dirty="0"/>
              <a:t>时，输入端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多数同意时，输出</a:t>
            </a:r>
            <a:r>
              <a:rPr lang="en-US" altLang="zh-CN" dirty="0" smtClean="0"/>
              <a:t>F</a:t>
            </a:r>
            <a:r>
              <a:rPr lang="zh-CN" altLang="en-US" dirty="0" smtClean="0"/>
              <a:t>为</a:t>
            </a:r>
            <a:r>
              <a:rPr lang="en-US" altLang="zh-CN" dirty="0"/>
              <a:t>1</a:t>
            </a:r>
            <a:r>
              <a:rPr lang="zh-CN" altLang="en-US" dirty="0"/>
              <a:t>，否则输出为</a:t>
            </a:r>
            <a:r>
              <a:rPr lang="en-US" altLang="zh-CN" dirty="0"/>
              <a:t>0</a:t>
            </a:r>
            <a:r>
              <a:rPr lang="zh-CN" altLang="en-US" dirty="0"/>
              <a:t>。要求用</a:t>
            </a:r>
            <a:r>
              <a:rPr lang="en-US" altLang="zh-CN" dirty="0"/>
              <a:t>3</a:t>
            </a:r>
            <a:r>
              <a:rPr lang="zh-CN" altLang="en-US" dirty="0"/>
              <a:t>线</a:t>
            </a:r>
            <a:r>
              <a:rPr lang="en-US" altLang="zh-CN" dirty="0"/>
              <a:t>—8</a:t>
            </a:r>
            <a:r>
              <a:rPr lang="zh-CN" altLang="en-US" dirty="0"/>
              <a:t>线</a:t>
            </a:r>
            <a:r>
              <a:rPr lang="zh-CN" altLang="en-US" dirty="0" smtClean="0"/>
              <a:t>译码器</a:t>
            </a:r>
            <a:r>
              <a:rPr lang="en-US" altLang="zh-CN" dirty="0" smtClean="0"/>
              <a:t>74LS138</a:t>
            </a:r>
            <a:r>
              <a:rPr lang="zh-CN" altLang="en-US" dirty="0"/>
              <a:t>和必要的门电路实现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pyro_yangxu@bit.edu.cn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4457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实验报告要求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）实验目的。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）实验电路。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）实验软件与环境。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）实验内容与步骤。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）实验结果。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）实验收获、体会与建议。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pyro_yangxu@bit.edu.cn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2349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实验目的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）了解</a:t>
            </a:r>
            <a:r>
              <a:rPr lang="en-US" altLang="zh-CN" dirty="0"/>
              <a:t>EDA</a:t>
            </a:r>
            <a:r>
              <a:rPr lang="zh-CN" altLang="en-US" dirty="0"/>
              <a:t>技术的发展、应用概述。</a:t>
            </a:r>
          </a:p>
          <a:p>
            <a:r>
              <a:rPr lang="en-US" altLang="zh-CN" dirty="0" smtClean="0"/>
              <a:t>2</a:t>
            </a:r>
            <a:r>
              <a:rPr lang="zh-CN" altLang="en-US" dirty="0"/>
              <a:t>）掌握</a:t>
            </a:r>
            <a:r>
              <a:rPr lang="en-US" altLang="zh-CN" dirty="0"/>
              <a:t>Multisim 2001</a:t>
            </a:r>
            <a:r>
              <a:rPr lang="zh-CN" altLang="en-US" dirty="0"/>
              <a:t>软件的使用，完成对</a:t>
            </a:r>
            <a:r>
              <a:rPr lang="zh-CN" altLang="en-US" dirty="0" smtClean="0"/>
              <a:t>电路图的</a:t>
            </a:r>
            <a:r>
              <a:rPr lang="zh-CN" altLang="en-US" dirty="0"/>
              <a:t>仿真测试。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pyro_yangxu@bit.edu.cn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3878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EDA</a:t>
            </a:r>
            <a:r>
              <a:rPr lang="zh-CN" altLang="en-US" dirty="0"/>
              <a:t>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EDA</a:t>
            </a:r>
            <a:r>
              <a:rPr lang="zh-CN" altLang="en-US" dirty="0"/>
              <a:t>（</a:t>
            </a:r>
            <a:r>
              <a:rPr lang="en-US" altLang="zh-CN" dirty="0"/>
              <a:t>Electronic Design Automation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/>
              <a:t> </a:t>
            </a:r>
            <a:r>
              <a:rPr lang="en-US" altLang="zh-CN" dirty="0" smtClean="0"/>
              <a:t>EDA</a:t>
            </a:r>
            <a:r>
              <a:rPr lang="zh-CN" altLang="en-US" dirty="0"/>
              <a:t>技术是在电子</a:t>
            </a:r>
            <a:r>
              <a:rPr lang="en-US" altLang="zh-CN" dirty="0"/>
              <a:t>CAD</a:t>
            </a:r>
            <a:r>
              <a:rPr lang="zh-CN" altLang="en-US" dirty="0"/>
              <a:t>技术基础上发展起来的</a:t>
            </a:r>
            <a:r>
              <a:rPr lang="zh-CN" altLang="en-US" dirty="0" smtClean="0"/>
              <a:t>计算机软件</a:t>
            </a:r>
            <a:r>
              <a:rPr lang="zh-CN" altLang="en-US" dirty="0"/>
              <a:t>系统，是指以计算机为工作平台，融合了应用</a:t>
            </a:r>
            <a:r>
              <a:rPr lang="zh-CN" altLang="en-US" dirty="0" smtClean="0"/>
              <a:t>电子</a:t>
            </a:r>
            <a:r>
              <a:rPr lang="zh-CN" altLang="en-US" dirty="0"/>
              <a:t>技术、计算机技术、信息处理及智能化技术的</a:t>
            </a:r>
            <a:r>
              <a:rPr lang="zh-CN" altLang="en-US" dirty="0" smtClean="0"/>
              <a:t>最新成果</a:t>
            </a:r>
            <a:r>
              <a:rPr lang="zh-CN" altLang="en-US" dirty="0"/>
              <a:t>，进行电子产品的自动设计。利用</a:t>
            </a:r>
            <a:r>
              <a:rPr lang="en-US" altLang="zh-CN" dirty="0"/>
              <a:t>EDA</a:t>
            </a:r>
            <a:r>
              <a:rPr lang="zh-CN" altLang="en-US" dirty="0"/>
              <a:t>工具，</a:t>
            </a:r>
            <a:r>
              <a:rPr lang="zh-CN" altLang="en-US" dirty="0" smtClean="0"/>
              <a:t>电子</a:t>
            </a:r>
            <a:r>
              <a:rPr lang="zh-CN" altLang="en-US" dirty="0"/>
              <a:t>设计师可以从概念、算法、协议等开始设计电子</a:t>
            </a:r>
            <a:r>
              <a:rPr lang="zh-CN" altLang="en-US" dirty="0" smtClean="0"/>
              <a:t>系统</a:t>
            </a:r>
            <a:r>
              <a:rPr lang="zh-CN" altLang="en-US" dirty="0"/>
              <a:t>，大量工作可以通过计算机完成，并可以将电子</a:t>
            </a:r>
            <a:r>
              <a:rPr lang="zh-CN" altLang="en-US" dirty="0" smtClean="0"/>
              <a:t>产品</a:t>
            </a:r>
            <a:r>
              <a:rPr lang="zh-CN" altLang="en-US" dirty="0"/>
              <a:t>从电路设计、性能分析到设计出</a:t>
            </a:r>
            <a:r>
              <a:rPr lang="en-US" altLang="zh-CN" dirty="0"/>
              <a:t>IC</a:t>
            </a:r>
            <a:r>
              <a:rPr lang="zh-CN" altLang="en-US" dirty="0"/>
              <a:t>版图或</a:t>
            </a:r>
            <a:r>
              <a:rPr lang="en-US" altLang="zh-CN" dirty="0"/>
              <a:t>PCB</a:t>
            </a:r>
            <a:r>
              <a:rPr lang="zh-CN" altLang="en-US" dirty="0" smtClean="0"/>
              <a:t>版图的</a:t>
            </a:r>
            <a:r>
              <a:rPr lang="zh-CN" altLang="en-US" dirty="0"/>
              <a:t>整个过程在计算机上自动处理完成。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pyro_yangxu@bit.edu.cn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2682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EDA</a:t>
            </a:r>
            <a:r>
              <a:rPr lang="zh-CN" altLang="en-US" dirty="0"/>
              <a:t>的应用</a:t>
            </a:r>
          </a:p>
          <a:p>
            <a:pPr lvl="1"/>
            <a:r>
              <a:rPr lang="en-US" altLang="zh-CN" dirty="0" smtClean="0"/>
              <a:t>EDA</a:t>
            </a:r>
            <a:r>
              <a:rPr lang="zh-CN" altLang="en-US" dirty="0"/>
              <a:t>在教学、科研、产品设计与制造等各方面都</a:t>
            </a:r>
            <a:r>
              <a:rPr lang="zh-CN" altLang="en-US" dirty="0" smtClean="0"/>
              <a:t>发挥</a:t>
            </a:r>
            <a:r>
              <a:rPr lang="zh-CN" altLang="en-US" dirty="0"/>
              <a:t>着巨大的作用</a:t>
            </a:r>
            <a:r>
              <a:rPr lang="zh-CN" altLang="en-US" dirty="0" smtClean="0"/>
              <a:t>。 </a:t>
            </a:r>
            <a:r>
              <a:rPr lang="zh-CN" altLang="en-US" dirty="0"/>
              <a:t>主要是了解</a:t>
            </a:r>
            <a:r>
              <a:rPr lang="en-US" altLang="zh-CN" dirty="0"/>
              <a:t>EDA</a:t>
            </a:r>
            <a:r>
              <a:rPr lang="zh-CN" altLang="en-US" dirty="0"/>
              <a:t>的基本概念和基本原理、使用</a:t>
            </a:r>
            <a:r>
              <a:rPr lang="en-US" altLang="zh-CN" dirty="0" smtClean="0"/>
              <a:t>EDA</a:t>
            </a:r>
            <a:r>
              <a:rPr lang="zh-CN" altLang="en-US" dirty="0" smtClean="0"/>
              <a:t>的</a:t>
            </a:r>
            <a:r>
              <a:rPr lang="zh-CN" altLang="en-US" dirty="0"/>
              <a:t>某种工具进行电子课程的实验并从事简单系统</a:t>
            </a:r>
            <a:r>
              <a:rPr lang="zh-CN" altLang="en-US" dirty="0" smtClean="0"/>
              <a:t>的设计</a:t>
            </a:r>
            <a:r>
              <a:rPr lang="zh-CN" altLang="en-US" dirty="0"/>
              <a:t>，为今后工作打下基础。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pyro_yangxu@bit.edu.cn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323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EDA</a:t>
            </a:r>
            <a:r>
              <a:rPr lang="zh-CN" altLang="en-US" dirty="0"/>
              <a:t>常用软件</a:t>
            </a:r>
          </a:p>
          <a:p>
            <a:pPr lvl="1"/>
            <a:r>
              <a:rPr lang="en-US" altLang="zh-CN" dirty="0" smtClean="0"/>
              <a:t>EDA</a:t>
            </a:r>
            <a:r>
              <a:rPr lang="zh-CN" altLang="en-US" dirty="0"/>
              <a:t>工具层出不穷，目前进入我国并具有广泛</a:t>
            </a:r>
            <a:r>
              <a:rPr lang="zh-CN" altLang="en-US" dirty="0" smtClean="0"/>
              <a:t>影响的</a:t>
            </a:r>
            <a:r>
              <a:rPr lang="en-US" altLang="zh-CN" dirty="0"/>
              <a:t>EDA</a:t>
            </a:r>
            <a:r>
              <a:rPr lang="zh-CN" altLang="en-US" dirty="0"/>
              <a:t>软件有：</a:t>
            </a:r>
            <a:r>
              <a:rPr lang="en-US" altLang="zh-CN" dirty="0"/>
              <a:t>EWB(</a:t>
            </a:r>
            <a:r>
              <a:rPr lang="en-US" altLang="zh-CN" dirty="0" err="1"/>
              <a:t>multisim</a:t>
            </a:r>
            <a:r>
              <a:rPr lang="en-US" altLang="zh-CN" dirty="0"/>
              <a:t>)</a:t>
            </a:r>
            <a:r>
              <a:rPr lang="zh-CN" altLang="en-US" dirty="0"/>
              <a:t>、</a:t>
            </a:r>
            <a:r>
              <a:rPr lang="en-US" altLang="zh-CN" dirty="0"/>
              <a:t>PSPICE</a:t>
            </a:r>
            <a:r>
              <a:rPr lang="zh-CN" altLang="en-US" dirty="0"/>
              <a:t>、</a:t>
            </a:r>
            <a:r>
              <a:rPr lang="en-US" altLang="zh-CN" dirty="0"/>
              <a:t>OrCAD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PCAD</a:t>
            </a:r>
            <a:r>
              <a:rPr lang="zh-CN" altLang="en-US" dirty="0"/>
              <a:t>、</a:t>
            </a:r>
            <a:r>
              <a:rPr lang="en-US" altLang="zh-CN" dirty="0" err="1"/>
              <a:t>Protel</a:t>
            </a:r>
            <a:r>
              <a:rPr lang="zh-CN" altLang="en-US" dirty="0"/>
              <a:t>、</a:t>
            </a:r>
            <a:r>
              <a:rPr lang="en-US" altLang="zh-CN" dirty="0" err="1"/>
              <a:t>Viewlogic</a:t>
            </a:r>
            <a:r>
              <a:rPr lang="zh-CN" altLang="en-US" dirty="0"/>
              <a:t>、</a:t>
            </a:r>
            <a:r>
              <a:rPr lang="en-US" altLang="zh-CN" dirty="0"/>
              <a:t>Mentor</a:t>
            </a:r>
            <a:r>
              <a:rPr lang="zh-CN" altLang="en-US" dirty="0"/>
              <a:t>、</a:t>
            </a:r>
            <a:r>
              <a:rPr lang="en-US" altLang="zh-CN" dirty="0"/>
              <a:t>Graphics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Synopsys</a:t>
            </a:r>
            <a:r>
              <a:rPr lang="zh-CN" altLang="en-US" dirty="0"/>
              <a:t>、</a:t>
            </a:r>
            <a:r>
              <a:rPr lang="en-US" altLang="zh-CN" dirty="0" err="1"/>
              <a:t>LSIlogic</a:t>
            </a:r>
            <a:r>
              <a:rPr lang="zh-CN" altLang="en-US" dirty="0"/>
              <a:t>、</a:t>
            </a:r>
            <a:r>
              <a:rPr lang="en-US" altLang="zh-CN" dirty="0"/>
              <a:t>Cadence</a:t>
            </a:r>
            <a:r>
              <a:rPr lang="zh-CN" altLang="en-US" dirty="0"/>
              <a:t>、</a:t>
            </a:r>
            <a:r>
              <a:rPr lang="en-US" altLang="zh-CN" dirty="0" err="1"/>
              <a:t>MicroSim</a:t>
            </a:r>
            <a:r>
              <a:rPr lang="zh-CN" altLang="en-US" dirty="0"/>
              <a:t>等等。这些</a:t>
            </a:r>
            <a:r>
              <a:rPr lang="zh-CN" altLang="en-US" dirty="0" smtClean="0"/>
              <a:t>工具</a:t>
            </a:r>
            <a:r>
              <a:rPr lang="zh-CN" altLang="en-US" dirty="0"/>
              <a:t>都有较强的功能，一般可用于几个方面，例如</a:t>
            </a:r>
            <a:r>
              <a:rPr lang="zh-CN" altLang="en-US" dirty="0" smtClean="0"/>
              <a:t>很多</a:t>
            </a:r>
            <a:r>
              <a:rPr lang="zh-CN" altLang="en-US" dirty="0"/>
              <a:t>软件都可以进行电路设计与仿真，同时也可以</a:t>
            </a:r>
            <a:r>
              <a:rPr lang="zh-CN" altLang="en-US" dirty="0" smtClean="0"/>
              <a:t>进行</a:t>
            </a:r>
            <a:r>
              <a:rPr lang="en-US" altLang="zh-CN" dirty="0"/>
              <a:t>PCB</a:t>
            </a:r>
            <a:r>
              <a:rPr lang="zh-CN" altLang="en-US" dirty="0"/>
              <a:t>自动布局布线，可输出多种网表文件与第三</a:t>
            </a:r>
            <a:r>
              <a:rPr lang="zh-CN" altLang="en-US" dirty="0" smtClean="0"/>
              <a:t>方软件</a:t>
            </a:r>
            <a:r>
              <a:rPr lang="zh-CN" altLang="en-US" dirty="0"/>
              <a:t>接口。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pyro_yangxu@bit.edu.cn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2475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/>
              <a:t>Multisim2001</a:t>
            </a:r>
            <a:r>
              <a:rPr lang="zh-CN" altLang="en-US" dirty="0"/>
              <a:t>简介</a:t>
            </a:r>
          </a:p>
          <a:p>
            <a:pPr lvl="1"/>
            <a:r>
              <a:rPr lang="fr-FR" altLang="zh-CN" dirty="0" smtClean="0"/>
              <a:t>Multisim</a:t>
            </a:r>
            <a:r>
              <a:rPr lang="zh-CN" altLang="fr-FR" dirty="0"/>
              <a:t>是</a:t>
            </a:r>
            <a:r>
              <a:rPr lang="fr-FR" altLang="zh-CN" dirty="0"/>
              <a:t>Interactive Image Technologies</a:t>
            </a:r>
            <a:r>
              <a:rPr lang="zh-CN" altLang="fr-FR" dirty="0"/>
              <a:t>公司推出的</a:t>
            </a:r>
            <a:r>
              <a:rPr lang="zh-CN" altLang="fr-FR" dirty="0" smtClean="0"/>
              <a:t>以</a:t>
            </a:r>
            <a:r>
              <a:rPr lang="en-US" altLang="zh-CN" dirty="0" smtClean="0"/>
              <a:t>Windows</a:t>
            </a:r>
            <a:r>
              <a:rPr lang="zh-CN" altLang="en-US" dirty="0"/>
              <a:t>为基础的板级仿真工具，适用于模拟</a:t>
            </a:r>
            <a:r>
              <a:rPr lang="en-US" altLang="zh-CN" dirty="0"/>
              <a:t>/</a:t>
            </a:r>
            <a:r>
              <a:rPr lang="zh-CN" altLang="en-US" dirty="0" smtClean="0"/>
              <a:t>数字线路板</a:t>
            </a:r>
            <a:r>
              <a:rPr lang="zh-CN" altLang="en-US" dirty="0"/>
              <a:t>的设计</a:t>
            </a:r>
            <a:r>
              <a:rPr lang="zh-CN" altLang="en-US" dirty="0" smtClean="0"/>
              <a:t>。 </a:t>
            </a:r>
            <a:r>
              <a:rPr lang="en-US" altLang="zh-CN" dirty="0"/>
              <a:t>Multisim</a:t>
            </a:r>
            <a:r>
              <a:rPr lang="zh-CN" altLang="en-US" dirty="0"/>
              <a:t>是一个完整的设计工具系统，提供了一个</a:t>
            </a:r>
            <a:r>
              <a:rPr lang="zh-CN" altLang="en-US" dirty="0" smtClean="0"/>
              <a:t>非常</a:t>
            </a:r>
            <a:r>
              <a:rPr lang="zh-CN" altLang="en-US" dirty="0"/>
              <a:t>大的零件数据库，并提供原理图输入接口，</a:t>
            </a:r>
            <a:r>
              <a:rPr lang="zh-CN" altLang="en-US" dirty="0" smtClean="0"/>
              <a:t>全部的</a:t>
            </a:r>
            <a:r>
              <a:rPr lang="zh-CN" altLang="en-US" dirty="0"/>
              <a:t>数模</a:t>
            </a:r>
            <a:r>
              <a:rPr lang="en-US" altLang="zh-CN" dirty="0"/>
              <a:t>Spice</a:t>
            </a:r>
            <a:r>
              <a:rPr lang="zh-CN" altLang="en-US" dirty="0"/>
              <a:t>仿真功能，</a:t>
            </a:r>
            <a:r>
              <a:rPr lang="en-US" altLang="zh-CN" dirty="0"/>
              <a:t>VHDL/Verilog</a:t>
            </a:r>
            <a:r>
              <a:rPr lang="zh-CN" altLang="en-US" dirty="0"/>
              <a:t>设计接口与</a:t>
            </a:r>
            <a:r>
              <a:rPr lang="zh-CN" altLang="en-US" dirty="0" smtClean="0"/>
              <a:t>功能仿真</a:t>
            </a:r>
            <a:r>
              <a:rPr lang="zh-CN" altLang="en-US" dirty="0"/>
              <a:t>功能，</a:t>
            </a:r>
            <a:r>
              <a:rPr lang="en-US" altLang="zh-CN" dirty="0"/>
              <a:t>FPGA/CPLD</a:t>
            </a:r>
            <a:r>
              <a:rPr lang="zh-CN" altLang="en-US" dirty="0"/>
              <a:t>综合，</a:t>
            </a:r>
            <a:r>
              <a:rPr lang="en-US" altLang="zh-CN" dirty="0"/>
              <a:t>RF</a:t>
            </a:r>
            <a:r>
              <a:rPr lang="zh-CN" altLang="en-US" dirty="0"/>
              <a:t>设计能力和</a:t>
            </a:r>
            <a:r>
              <a:rPr lang="zh-CN" altLang="en-US" dirty="0" smtClean="0"/>
              <a:t>后处理</a:t>
            </a:r>
            <a:r>
              <a:rPr lang="zh-CN" altLang="en-US" dirty="0"/>
              <a:t>功能，还可以进行从原理图到</a:t>
            </a:r>
            <a:r>
              <a:rPr lang="en-US" altLang="zh-CN" dirty="0"/>
              <a:t>PCB</a:t>
            </a:r>
            <a:r>
              <a:rPr lang="zh-CN" altLang="en-US" dirty="0"/>
              <a:t>布线工具包的</a:t>
            </a:r>
            <a:r>
              <a:rPr lang="zh-CN" altLang="en-US" dirty="0" smtClean="0"/>
              <a:t>无缝隙</a:t>
            </a:r>
            <a:r>
              <a:rPr lang="zh-CN" altLang="en-US" dirty="0"/>
              <a:t>数据传输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pyro_yangxu@bit.edu.cn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4997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Mutisim</a:t>
            </a:r>
            <a:r>
              <a:rPr lang="zh-CN" altLang="en-US" dirty="0"/>
              <a:t>最突出的特点之一是用户界面友好，尤其</a:t>
            </a:r>
            <a:r>
              <a:rPr lang="zh-CN" altLang="en-US" dirty="0" smtClean="0"/>
              <a:t>是多种</a:t>
            </a:r>
            <a:r>
              <a:rPr lang="zh-CN" altLang="en-US" dirty="0"/>
              <a:t>可放置到设计电路中的虚拟仪表很有特色。</a:t>
            </a:r>
            <a:r>
              <a:rPr lang="zh-CN" altLang="en-US" dirty="0" smtClean="0"/>
              <a:t>这些</a:t>
            </a:r>
            <a:r>
              <a:rPr lang="zh-CN" altLang="en-US" dirty="0"/>
              <a:t>虚拟仪表主要包括示波器、万用表、瓦特表、</a:t>
            </a:r>
            <a:r>
              <a:rPr lang="zh-CN" altLang="en-US" dirty="0" smtClean="0"/>
              <a:t>函数发生器</a:t>
            </a:r>
            <a:r>
              <a:rPr lang="zh-CN" altLang="en-US" dirty="0"/>
              <a:t>、波特图图示仪、失真度分析仪、</a:t>
            </a:r>
            <a:r>
              <a:rPr lang="zh-CN" altLang="en-US" dirty="0" smtClean="0"/>
              <a:t>频谱分析仪</a:t>
            </a:r>
            <a:r>
              <a:rPr lang="zh-CN" altLang="en-US" dirty="0"/>
              <a:t>、逻辑分析仪和网络分析仪等，从而使</a:t>
            </a:r>
            <a:r>
              <a:rPr lang="zh-CN" altLang="en-US" dirty="0" smtClean="0"/>
              <a:t>电路仿真</a:t>
            </a:r>
            <a:r>
              <a:rPr lang="zh-CN" altLang="en-US" dirty="0"/>
              <a:t>分析操作更符合电子工程技术人员的实验工作</a:t>
            </a:r>
            <a:r>
              <a:rPr lang="zh-CN" altLang="en-US" dirty="0" smtClean="0"/>
              <a:t>习惯</a:t>
            </a:r>
            <a:r>
              <a:rPr lang="zh-CN" altLang="en-US" dirty="0"/>
              <a:t>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pyro_yangxu@bit.edu.cn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4247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Multisim 2001 </a:t>
            </a:r>
            <a:r>
              <a:rPr lang="zh-CN" altLang="en-US" dirty="0"/>
              <a:t>软件的说明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Multisim2001</a:t>
            </a:r>
            <a:r>
              <a:rPr lang="zh-CN" altLang="en-US" dirty="0"/>
              <a:t>基本界面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pyro_yangxu@bit.edu.cn</a:t>
            </a:r>
            <a:endParaRPr lang="en-US" altLang="zh-CN" dirty="0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677" y="1700808"/>
            <a:ext cx="7468643" cy="486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58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Multisim</a:t>
            </a:r>
            <a:r>
              <a:rPr lang="zh-CN" altLang="en-US" dirty="0"/>
              <a:t>设计工具栏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pyro_yangxu@bit.edu.cn</a:t>
            </a:r>
            <a:endParaRPr lang="en-US" altLang="zh-CN" dirty="0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35" y="2081024"/>
            <a:ext cx="8440329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65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演示稿（水平） 9">
      <a:dk1>
        <a:srgbClr val="000000"/>
      </a:dk1>
      <a:lt1>
        <a:srgbClr val="FFFFFF"/>
      </a:lt1>
      <a:dk2>
        <a:srgbClr val="666699"/>
      </a:dk2>
      <a:lt2>
        <a:srgbClr val="FFCC00"/>
      </a:lt2>
      <a:accent1>
        <a:srgbClr val="FF9900"/>
      </a:accent1>
      <a:accent2>
        <a:srgbClr val="FF99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8A00"/>
      </a:accent6>
      <a:hlink>
        <a:srgbClr val="666699"/>
      </a:hlink>
      <a:folHlink>
        <a:srgbClr val="999966"/>
      </a:folHlink>
    </a:clrScheme>
    <a:fontScheme name="演示稿（水平）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演示稿（水平）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稿（水平）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稿（水平）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稿（水平）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稿（水平）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稿（水平）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稿（水平）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稿（水平）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稿（水平） 9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7160</TotalTime>
  <Words>715</Words>
  <Application>Microsoft Office PowerPoint</Application>
  <PresentationFormat>A4 纸张(210x297 毫米)</PresentationFormat>
  <Paragraphs>52</Paragraphs>
  <Slides>15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Presentation</vt:lpstr>
      <vt:lpstr>数字电路  实验一 组合逻辑电路的设计</vt:lpstr>
      <vt:lpstr>1. 实验目的</vt:lpstr>
      <vt:lpstr>2. EDA技术</vt:lpstr>
      <vt:lpstr>PowerPoint 演示文稿</vt:lpstr>
      <vt:lpstr>PowerPoint 演示文稿</vt:lpstr>
      <vt:lpstr>PowerPoint 演示文稿</vt:lpstr>
      <vt:lpstr>PowerPoint 演示文稿</vt:lpstr>
      <vt:lpstr>3. Multisim 2001 软件的说明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 实验内容</vt:lpstr>
      <vt:lpstr>5. 实验报告要求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now</dc:creator>
  <cp:lastModifiedBy>pyro</cp:lastModifiedBy>
  <cp:revision>703</cp:revision>
  <dcterms:created xsi:type="dcterms:W3CDTF">2012-09-12T06:24:39Z</dcterms:created>
  <dcterms:modified xsi:type="dcterms:W3CDTF">2018-03-25T08:12:47Z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TC060874522052</vt:lpwstr>
  </property>
</Properties>
</file>